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359" r:id="rId3"/>
    <p:sldId id="354" r:id="rId4"/>
    <p:sldId id="355" r:id="rId5"/>
    <p:sldId id="342" r:id="rId6"/>
    <p:sldId id="360" r:id="rId7"/>
    <p:sldId id="322" r:id="rId8"/>
    <p:sldId id="357" r:id="rId9"/>
    <p:sldId id="356" r:id="rId10"/>
    <p:sldId id="265" r:id="rId11"/>
    <p:sldId id="361" r:id="rId12"/>
    <p:sldId id="346" r:id="rId13"/>
    <p:sldId id="353" r:id="rId14"/>
    <p:sldId id="351" r:id="rId15"/>
    <p:sldId id="362" r:id="rId16"/>
    <p:sldId id="352" r:id="rId17"/>
    <p:sldId id="358" r:id="rId18"/>
    <p:sldId id="338" r:id="rId19"/>
    <p:sldId id="340" r:id="rId20"/>
    <p:sldId id="337" r:id="rId21"/>
    <p:sldId id="33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3">
          <p15:clr>
            <a:srgbClr val="A4A3A4"/>
          </p15:clr>
        </p15:guide>
        <p15:guide id="2" pos="197">
          <p15:clr>
            <a:srgbClr val="A4A3A4"/>
          </p15:clr>
        </p15:guide>
        <p15:guide id="3" orient="horz" pos="16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D"/>
    <a:srgbClr val="369337"/>
    <a:srgbClr val="74539F"/>
    <a:srgbClr val="334495"/>
    <a:srgbClr val="E3E416"/>
    <a:srgbClr val="3E993F"/>
    <a:srgbClr val="5AB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89727" autoAdjust="0"/>
  </p:normalViewPr>
  <p:slideViewPr>
    <p:cSldViewPr snapToGrid="0">
      <p:cViewPr varScale="1">
        <p:scale>
          <a:sx n="73" d="100"/>
          <a:sy n="73" d="100"/>
        </p:scale>
        <p:origin x="1310" y="72"/>
      </p:cViewPr>
      <p:guideLst>
        <p:guide orient="horz" pos="2063"/>
        <p:guide pos="197"/>
        <p:guide orient="horz" pos="166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56185009961578"/>
          <c:w val="0.98951908355205598"/>
          <c:h val="0.68646890385921699"/>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39</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52</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69</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39</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30040360"/>
        <c:axId val="2144287080"/>
      </c:barChart>
      <c:catAx>
        <c:axId val="-2130040360"/>
        <c:scaling>
          <c:orientation val="minMax"/>
        </c:scaling>
        <c:delete val="0"/>
        <c:axPos val="b"/>
        <c:numFmt formatCode="General" sourceLinked="0"/>
        <c:majorTickMark val="none"/>
        <c:minorTickMark val="none"/>
        <c:tickLblPos val="nextTo"/>
        <c:spPr>
          <a:ln w="25400" cmpd="sng">
            <a:noFill/>
          </a:ln>
        </c:spPr>
        <c:txPr>
          <a:bodyPr/>
          <a:lstStyle/>
          <a:p>
            <a:pPr>
              <a:defRPr sz="1600" b="1">
                <a:latin typeface="Arial Narrow" panose="020B0606020202030204" pitchFamily="34" charset="0"/>
                <a:cs typeface="Arial" panose="020B0604020202020204" pitchFamily="34" charset="0"/>
              </a:defRPr>
            </a:pPr>
            <a:endParaRPr lang="en-US"/>
          </a:p>
        </c:txPr>
        <c:crossAx val="2144287080"/>
        <c:crosses val="autoZero"/>
        <c:auto val="1"/>
        <c:lblAlgn val="ctr"/>
        <c:lblOffset val="100"/>
        <c:noMultiLvlLbl val="0"/>
      </c:catAx>
      <c:valAx>
        <c:axId val="2144287080"/>
        <c:scaling>
          <c:orientation val="minMax"/>
        </c:scaling>
        <c:delete val="1"/>
        <c:axPos val="l"/>
        <c:numFmt formatCode="General" sourceLinked="1"/>
        <c:majorTickMark val="out"/>
        <c:minorTickMark val="none"/>
        <c:tickLblPos val="nextTo"/>
        <c:crossAx val="-2130040360"/>
        <c:crosses val="autoZero"/>
        <c:crossBetween val="between"/>
      </c:valAx>
      <c:spPr>
        <a:ln>
          <a:noFill/>
        </a:ln>
      </c:spPr>
    </c:plotArea>
    <c:legend>
      <c:legendPos val="b"/>
      <c:layout>
        <c:manualLayout>
          <c:xMode val="edge"/>
          <c:yMode val="edge"/>
          <c:x val="0"/>
          <c:y val="0.93105144504608495"/>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4.0237121391984702E-2"/>
          <c:w val="0.99398380240037199"/>
          <c:h val="0.76351627174300796"/>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7</c:v>
                </c:pt>
                <c:pt idx="1">
                  <c:v>10</c:v>
                </c:pt>
                <c:pt idx="2">
                  <c:v>6</c:v>
                </c:pt>
                <c:pt idx="3">
                  <c:v>6</c:v>
                </c:pt>
                <c:pt idx="4">
                  <c:v>8</c:v>
                </c:pt>
                <c:pt idx="5">
                  <c:v>9</c:v>
                </c:pt>
              </c:numCache>
            </c:numRef>
          </c:val>
          <c:smooth val="0"/>
          <c:extLs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19</c:v>
                </c:pt>
                <c:pt idx="1">
                  <c:v>12</c:v>
                </c:pt>
                <c:pt idx="2">
                  <c:v>14</c:v>
                </c:pt>
                <c:pt idx="3">
                  <c:v>12</c:v>
                </c:pt>
                <c:pt idx="4">
                  <c:v>12</c:v>
                </c:pt>
                <c:pt idx="5">
                  <c:v>17</c:v>
                </c:pt>
              </c:numCache>
            </c:numRef>
          </c:val>
          <c:smooth val="0"/>
          <c:extLs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369337"/>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36</c:v>
                </c:pt>
                <c:pt idx="1">
                  <c:v>26</c:v>
                </c:pt>
                <c:pt idx="2">
                  <c:v>27</c:v>
                </c:pt>
                <c:pt idx="3">
                  <c:v>29</c:v>
                </c:pt>
                <c:pt idx="4">
                  <c:v>28</c:v>
                </c:pt>
                <c:pt idx="5">
                  <c:v>36</c:v>
                </c:pt>
              </c:numCache>
            </c:numRef>
          </c:val>
          <c:smooth val="0"/>
          <c:extLs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13</c:v>
                </c:pt>
                <c:pt idx="1">
                  <c:v>10</c:v>
                </c:pt>
                <c:pt idx="2">
                  <c:v>10</c:v>
                </c:pt>
                <c:pt idx="3">
                  <c:v>8</c:v>
                </c:pt>
                <c:pt idx="4">
                  <c:v>8</c:v>
                </c:pt>
                <c:pt idx="5">
                  <c:v>13</c:v>
                </c:pt>
              </c:numCache>
            </c:numRef>
          </c:val>
          <c:smooth val="0"/>
          <c:extLs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smooth val="0"/>
        <c:axId val="-2142739432"/>
        <c:axId val="-2130555768"/>
      </c:lineChart>
      <c:catAx>
        <c:axId val="-2142739432"/>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2130555768"/>
        <c:crosses val="autoZero"/>
        <c:auto val="1"/>
        <c:lblAlgn val="ctr"/>
        <c:lblOffset val="100"/>
        <c:noMultiLvlLbl val="0"/>
      </c:catAx>
      <c:valAx>
        <c:axId val="-2130555768"/>
        <c:scaling>
          <c:orientation val="minMax"/>
        </c:scaling>
        <c:delete val="1"/>
        <c:axPos val="l"/>
        <c:numFmt formatCode="General" sourceLinked="1"/>
        <c:majorTickMark val="out"/>
        <c:minorTickMark val="none"/>
        <c:tickLblPos val="nextTo"/>
        <c:crossAx val="-2142739432"/>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560460600372"/>
          <c:y val="2.907167301547333E-2"/>
          <c:w val="0.59031439220335236"/>
          <c:h val="0.94185665396905338"/>
        </c:manualLayout>
      </c:layout>
      <c:barChart>
        <c:barDir val="bar"/>
        <c:grouping val="clustered"/>
        <c:varyColors val="0"/>
        <c:ser>
          <c:idx val="0"/>
          <c:order val="0"/>
          <c:tx>
            <c:strRef>
              <c:f>Sheet1!$B$1</c:f>
              <c:strCache>
                <c:ptCount val="1"/>
                <c:pt idx="0">
                  <c:v>Completely/</c:v>
                </c:pt>
              </c:strCache>
            </c:strRef>
          </c:tx>
          <c:spPr>
            <a:solidFill>
              <a:srgbClr val="334495"/>
            </a:solidFill>
          </c:spPr>
          <c:invertIfNegative val="0"/>
          <c:dPt>
            <c:idx val="5"/>
            <c:invertIfNegative val="0"/>
            <c:bubble3D val="0"/>
            <c:spPr>
              <a:solidFill>
                <a:srgbClr val="E3E416"/>
              </a:solidFill>
            </c:spPr>
            <c:extLst>
              <c:ext xmlns:c16="http://schemas.microsoft.com/office/drawing/2014/chart" uri="{C3380CC4-5D6E-409C-BE32-E72D297353CC}">
                <c16:uniqueId val="{00000001-321D-4213-A953-40087060CF92}"/>
              </c:ext>
            </c:extLst>
          </c:dPt>
          <c:dPt>
            <c:idx val="8"/>
            <c:invertIfNegative val="0"/>
            <c:bubble3D val="0"/>
            <c:extLst>
              <c:ext xmlns:c16="http://schemas.microsoft.com/office/drawing/2014/chart" uri="{C3380CC4-5D6E-409C-BE32-E72D297353CC}">
                <c16:uniqueId val="{00000002-321D-4213-A953-40087060CF92}"/>
              </c:ext>
            </c:extLst>
          </c:dPt>
          <c:dPt>
            <c:idx val="10"/>
            <c:invertIfNegative val="0"/>
            <c:bubble3D val="0"/>
            <c:extLst>
              <c:ext xmlns:c16="http://schemas.microsoft.com/office/drawing/2014/chart" uri="{C3380CC4-5D6E-409C-BE32-E72D297353CC}">
                <c16:uniqueId val="{00000004-321D-4213-A953-40087060CF92}"/>
              </c:ext>
            </c:extLst>
          </c:dPt>
          <c:dPt>
            <c:idx val="11"/>
            <c:invertIfNegative val="0"/>
            <c:bubble3D val="0"/>
            <c:spPr>
              <a:solidFill>
                <a:srgbClr val="E3E416"/>
              </a:solidFill>
            </c:spPr>
            <c:extLst>
              <c:ext xmlns:c16="http://schemas.microsoft.com/office/drawing/2014/chart" uri="{C3380CC4-5D6E-409C-BE32-E72D297353CC}">
                <c16:uniqueId val="{00000006-2D45-4F7F-966B-B50E6ADD23EB}"/>
              </c:ext>
            </c:extLst>
          </c:dPt>
          <c:dPt>
            <c:idx val="14"/>
            <c:invertIfNegative val="0"/>
            <c:bubble3D val="0"/>
            <c:extLst>
              <c:ext xmlns:c16="http://schemas.microsoft.com/office/drawing/2014/chart" uri="{C3380CC4-5D6E-409C-BE32-E72D297353CC}">
                <c16:uniqueId val="{00000005-321D-4213-A953-40087060CF92}"/>
              </c:ext>
            </c:extLst>
          </c:dPt>
          <c:dLbls>
            <c:dLbl>
              <c:idx val="5"/>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21D-4213-A953-40087060CF92}"/>
                </c:ext>
              </c:extLst>
            </c:dLbl>
            <c:dLbl>
              <c:idx val="11"/>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2D45-4F7F-966B-B50E6ADD23EB}"/>
                </c:ext>
              </c:extLst>
            </c:dLbl>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Social Networks</c:v>
                </c:pt>
                <c:pt idx="1">
                  <c:v>Search Engine Results</c:v>
                </c:pt>
                <c:pt idx="2">
                  <c:v>Magazine Websites</c:v>
                </c:pt>
                <c:pt idx="3">
                  <c:v>TV Websites</c:v>
                </c:pt>
                <c:pt idx="4">
                  <c:v>Radio Websites</c:v>
                </c:pt>
                <c:pt idx="5">
                  <c:v>News Media Websites</c:v>
                </c:pt>
                <c:pt idx="7">
                  <c:v>Magazines</c:v>
                </c:pt>
                <c:pt idx="8">
                  <c:v>Out of Home</c:v>
                </c:pt>
                <c:pt idx="9">
                  <c:v>TV Programs</c:v>
                </c:pt>
                <c:pt idx="10">
                  <c:v>Radio Programs</c:v>
                </c:pt>
                <c:pt idx="11">
                  <c:v>Printed Newspapers</c:v>
                </c:pt>
              </c:strCache>
            </c:strRef>
          </c:cat>
          <c:val>
            <c:numRef>
              <c:f>Sheet1!$B$2:$B$13</c:f>
              <c:numCache>
                <c:formatCode>General</c:formatCode>
                <c:ptCount val="12"/>
                <c:pt idx="0">
                  <c:v>21</c:v>
                </c:pt>
                <c:pt idx="1">
                  <c:v>30</c:v>
                </c:pt>
                <c:pt idx="2">
                  <c:v>32</c:v>
                </c:pt>
                <c:pt idx="3">
                  <c:v>37</c:v>
                </c:pt>
                <c:pt idx="4">
                  <c:v>37</c:v>
                </c:pt>
                <c:pt idx="5">
                  <c:v>44</c:v>
                </c:pt>
                <c:pt idx="7">
                  <c:v>34</c:v>
                </c:pt>
                <c:pt idx="8">
                  <c:v>35</c:v>
                </c:pt>
                <c:pt idx="9">
                  <c:v>43</c:v>
                </c:pt>
                <c:pt idx="10">
                  <c:v>44</c:v>
                </c:pt>
                <c:pt idx="11">
                  <c:v>48</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560460600372"/>
          <c:y val="2.907167301547333E-2"/>
          <c:w val="0.50100267125276698"/>
          <c:h val="0.94185665396905338"/>
        </c:manualLayout>
      </c:layout>
      <c:barChart>
        <c:barDir val="bar"/>
        <c:grouping val="clustered"/>
        <c:varyColors val="0"/>
        <c:ser>
          <c:idx val="0"/>
          <c:order val="0"/>
          <c:tx>
            <c:strRef>
              <c:f>Sheet1!$B$1</c:f>
              <c:strCache>
                <c:ptCount val="1"/>
                <c:pt idx="0">
                  <c:v>Completely/</c:v>
                </c:pt>
              </c:strCache>
            </c:strRef>
          </c:tx>
          <c:spPr>
            <a:solidFill>
              <a:srgbClr val="369337"/>
            </a:solidFill>
          </c:spPr>
          <c:invertIfNegative val="0"/>
          <c:dPt>
            <c:idx val="5"/>
            <c:invertIfNegative val="0"/>
            <c:bubble3D val="0"/>
            <c:spPr>
              <a:solidFill>
                <a:srgbClr val="74539F"/>
              </a:solidFill>
            </c:spPr>
            <c:extLst>
              <c:ext xmlns:c16="http://schemas.microsoft.com/office/drawing/2014/chart" uri="{C3380CC4-5D6E-409C-BE32-E72D297353CC}">
                <c16:uniqueId val="{00000001-321D-4213-A953-40087060CF92}"/>
              </c:ext>
            </c:extLst>
          </c:dPt>
          <c:dPt>
            <c:idx val="9"/>
            <c:invertIfNegative val="0"/>
            <c:bubble3D val="0"/>
            <c:extLst>
              <c:ext xmlns:c16="http://schemas.microsoft.com/office/drawing/2014/chart" uri="{C3380CC4-5D6E-409C-BE32-E72D297353CC}">
                <c16:uniqueId val="{00000003-7881-438E-8996-52C92233E7BB}"/>
              </c:ext>
            </c:extLst>
          </c:dPt>
          <c:dPt>
            <c:idx val="10"/>
            <c:invertIfNegative val="0"/>
            <c:bubble3D val="0"/>
            <c:spPr>
              <a:solidFill>
                <a:srgbClr val="74539F"/>
              </a:solidFill>
            </c:spPr>
            <c:extLst>
              <c:ext xmlns:c16="http://schemas.microsoft.com/office/drawing/2014/chart" uri="{C3380CC4-5D6E-409C-BE32-E72D297353CC}">
                <c16:uniqueId val="{00000004-321D-4213-A953-40087060CF92}"/>
              </c:ext>
            </c:extLst>
          </c:dPt>
          <c:dPt>
            <c:idx val="14"/>
            <c:invertIfNegative val="0"/>
            <c:bubble3D val="0"/>
            <c:extLst>
              <c:ext xmlns:c16="http://schemas.microsoft.com/office/drawing/2014/chart" uri="{C3380CC4-5D6E-409C-BE32-E72D297353CC}">
                <c16:uniqueId val="{00000005-321D-4213-A953-40087060CF92}"/>
              </c:ext>
            </c:extLst>
          </c:dPt>
          <c:dLbls>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Social Networks</c:v>
                </c:pt>
                <c:pt idx="1">
                  <c:v>Search Engine Results</c:v>
                </c:pt>
                <c:pt idx="2">
                  <c:v>Magazine Websites</c:v>
                </c:pt>
                <c:pt idx="3">
                  <c:v>Radio Websites</c:v>
                </c:pt>
                <c:pt idx="4">
                  <c:v>TV Websites</c:v>
                </c:pt>
                <c:pt idx="5">
                  <c:v>News Media Websites</c:v>
                </c:pt>
                <c:pt idx="7">
                  <c:v>Magazines</c:v>
                </c:pt>
                <c:pt idx="8">
                  <c:v>TV Programs</c:v>
                </c:pt>
                <c:pt idx="9">
                  <c:v>Radio Programs</c:v>
                </c:pt>
                <c:pt idx="10">
                  <c:v>Printed Newspapers</c:v>
                </c:pt>
              </c:strCache>
            </c:strRef>
          </c:cat>
          <c:val>
            <c:numRef>
              <c:f>Sheet1!$B$2:$B$12</c:f>
              <c:numCache>
                <c:formatCode>General</c:formatCode>
                <c:ptCount val="11"/>
                <c:pt idx="0">
                  <c:v>23</c:v>
                </c:pt>
                <c:pt idx="1">
                  <c:v>40</c:v>
                </c:pt>
                <c:pt idx="2">
                  <c:v>32</c:v>
                </c:pt>
                <c:pt idx="3">
                  <c:v>44</c:v>
                </c:pt>
                <c:pt idx="4">
                  <c:v>45</c:v>
                </c:pt>
                <c:pt idx="5">
                  <c:v>54</c:v>
                </c:pt>
                <c:pt idx="7">
                  <c:v>36</c:v>
                </c:pt>
                <c:pt idx="8">
                  <c:v>47</c:v>
                </c:pt>
                <c:pt idx="9">
                  <c:v>50</c:v>
                </c:pt>
                <c:pt idx="10">
                  <c:v>57</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94645203949774"/>
          <c:y val="3.2105067452815661E-2"/>
          <c:w val="0.47798681398277532"/>
          <c:h val="0.9357898650943686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E416"/>
              </a:solidFill>
              <a:ln>
                <a:noFill/>
              </a:ln>
              <a:effectLst/>
            </c:spPr>
            <c:extLst>
              <c:ext xmlns:c16="http://schemas.microsoft.com/office/drawing/2014/chart" uri="{C3380CC4-5D6E-409C-BE32-E72D297353CC}">
                <c16:uniqueId val="{00000006-D8EC-4AC7-96F4-463D657A6869}"/>
              </c:ext>
            </c:extLst>
          </c:dPt>
          <c:dPt>
            <c:idx val="1"/>
            <c:invertIfNegative val="0"/>
            <c:bubble3D val="0"/>
            <c:spPr>
              <a:solidFill>
                <a:srgbClr val="369337"/>
              </a:solidFill>
              <a:ln>
                <a:noFill/>
              </a:ln>
              <a:effectLst/>
            </c:spPr>
            <c:extLst>
              <c:ext xmlns:c16="http://schemas.microsoft.com/office/drawing/2014/chart" uri="{C3380CC4-5D6E-409C-BE32-E72D297353CC}">
                <c16:uniqueId val="{00000005-D8EC-4AC7-96F4-463D657A6869}"/>
              </c:ext>
            </c:extLst>
          </c:dPt>
          <c:dPt>
            <c:idx val="2"/>
            <c:invertIfNegative val="0"/>
            <c:bubble3D val="0"/>
            <c:spPr>
              <a:solidFill>
                <a:srgbClr val="334495"/>
              </a:solidFill>
              <a:ln>
                <a:noFill/>
              </a:ln>
              <a:effectLst/>
            </c:spPr>
            <c:extLst>
              <c:ext xmlns:c16="http://schemas.microsoft.com/office/drawing/2014/chart" uri="{C3380CC4-5D6E-409C-BE32-E72D297353CC}">
                <c16:uniqueId val="{00000004-D8EC-4AC7-96F4-463D657A686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Classified/Real Estate/Jobs</c:v>
                </c:pt>
                <c:pt idx="1">
                  <c:v>Advertising (Flyers/ROP)</c:v>
                </c:pt>
                <c:pt idx="2">
                  <c:v>Local Information</c:v>
                </c:pt>
              </c:strCache>
            </c:strRef>
          </c:cat>
          <c:val>
            <c:numRef>
              <c:f>Sheet1!$B$2:$B$4</c:f>
              <c:numCache>
                <c:formatCode>0%</c:formatCode>
                <c:ptCount val="3"/>
                <c:pt idx="0">
                  <c:v>0.44</c:v>
                </c:pt>
                <c:pt idx="1">
                  <c:v>0.51</c:v>
                </c:pt>
                <c:pt idx="2">
                  <c:v>0.82</c:v>
                </c:pt>
              </c:numCache>
            </c:numRef>
          </c:val>
          <c:extLst>
            <c:ext xmlns:c16="http://schemas.microsoft.com/office/drawing/2014/chart" uri="{C3380CC4-5D6E-409C-BE32-E72D297353CC}">
              <c16:uniqueId val="{00000000-D8EC-4AC7-96F4-463D657A6869}"/>
            </c:ext>
          </c:extLst>
        </c:ser>
        <c:dLbls>
          <c:showLegendKey val="0"/>
          <c:showVal val="0"/>
          <c:showCatName val="0"/>
          <c:showSerName val="0"/>
          <c:showPercent val="0"/>
          <c:showBubbleSize val="0"/>
        </c:dLbls>
        <c:gapWidth val="75"/>
        <c:axId val="88335152"/>
        <c:axId val="88325168"/>
      </c:barChart>
      <c:catAx>
        <c:axId val="88335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8325168"/>
        <c:crosses val="autoZero"/>
        <c:auto val="1"/>
        <c:lblAlgn val="ctr"/>
        <c:lblOffset val="100"/>
        <c:noMultiLvlLbl val="0"/>
      </c:catAx>
      <c:valAx>
        <c:axId val="88325168"/>
        <c:scaling>
          <c:orientation val="minMax"/>
        </c:scaling>
        <c:delete val="1"/>
        <c:axPos val="b"/>
        <c:numFmt formatCode="0%" sourceLinked="1"/>
        <c:majorTickMark val="none"/>
        <c:minorTickMark val="none"/>
        <c:tickLblPos val="nextTo"/>
        <c:crossAx val="8833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32064524032491"/>
          <c:w val="0.98951908355205598"/>
          <c:h val="0.61885578773471994"/>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dLbl>
              <c:idx val="0"/>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A2-4113-9784-116191EEAC96}"/>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Adults 18+</c:v>
                </c:pt>
                <c:pt idx="1">
                  <c:v>Gen-Y/Millennials</c:v>
                </c:pt>
                <c:pt idx="2">
                  <c:v>Gen-X</c:v>
                </c:pt>
                <c:pt idx="3">
                  <c:v>Boomers</c:v>
                </c:pt>
              </c:strCache>
            </c:strRef>
          </c:cat>
          <c:val>
            <c:numRef>
              <c:f>Sheet1!$B$2:$B$5</c:f>
              <c:numCache>
                <c:formatCode>General</c:formatCode>
                <c:ptCount val="4"/>
                <c:pt idx="0">
                  <c:v>39</c:v>
                </c:pt>
                <c:pt idx="1">
                  <c:v>27</c:v>
                </c:pt>
                <c:pt idx="2">
                  <c:v>37</c:v>
                </c:pt>
                <c:pt idx="3">
                  <c:v>42</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Adults 18+</c:v>
                </c:pt>
                <c:pt idx="1">
                  <c:v>Gen-Y/Millennials</c:v>
                </c:pt>
                <c:pt idx="2">
                  <c:v>Gen-X</c:v>
                </c:pt>
                <c:pt idx="3">
                  <c:v>Boomers</c:v>
                </c:pt>
              </c:strCache>
            </c:strRef>
          </c:cat>
          <c:val>
            <c:numRef>
              <c:f>Sheet1!$C$2:$C$5</c:f>
              <c:numCache>
                <c:formatCode>General</c:formatCode>
                <c:ptCount val="4"/>
                <c:pt idx="0">
                  <c:v>52</c:v>
                </c:pt>
                <c:pt idx="1">
                  <c:v>52</c:v>
                </c:pt>
                <c:pt idx="2">
                  <c:v>57</c:v>
                </c:pt>
                <c:pt idx="3">
                  <c:v>51</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Adults 18+</c:v>
                </c:pt>
                <c:pt idx="1">
                  <c:v>Gen-Y/Millennials</c:v>
                </c:pt>
                <c:pt idx="2">
                  <c:v>Gen-X</c:v>
                </c:pt>
                <c:pt idx="3">
                  <c:v>Boomers</c:v>
                </c:pt>
              </c:strCache>
            </c:strRef>
          </c:cat>
          <c:val>
            <c:numRef>
              <c:f>Sheet1!$D$2:$D$5</c:f>
              <c:numCache>
                <c:formatCode>General</c:formatCode>
                <c:ptCount val="4"/>
                <c:pt idx="0">
                  <c:v>69</c:v>
                </c:pt>
                <c:pt idx="1">
                  <c:v>79</c:v>
                </c:pt>
                <c:pt idx="2">
                  <c:v>76</c:v>
                </c:pt>
                <c:pt idx="3">
                  <c:v>56</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Adults 18+</c:v>
                </c:pt>
                <c:pt idx="1">
                  <c:v>Gen-Y/Millennials</c:v>
                </c:pt>
                <c:pt idx="2">
                  <c:v>Gen-X</c:v>
                </c:pt>
                <c:pt idx="3">
                  <c:v>Boomers</c:v>
                </c:pt>
              </c:strCache>
            </c:strRef>
          </c:cat>
          <c:val>
            <c:numRef>
              <c:f>Sheet1!$E$2:$E$5</c:f>
              <c:numCache>
                <c:formatCode>General</c:formatCode>
                <c:ptCount val="4"/>
                <c:pt idx="0">
                  <c:v>39</c:v>
                </c:pt>
                <c:pt idx="1">
                  <c:v>41</c:v>
                </c:pt>
                <c:pt idx="2">
                  <c:v>43</c:v>
                </c:pt>
                <c:pt idx="3">
                  <c:v>35</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42060168"/>
        <c:axId val="-2142758536"/>
      </c:barChart>
      <c:catAx>
        <c:axId val="-2142060168"/>
        <c:scaling>
          <c:orientation val="minMax"/>
        </c:scaling>
        <c:delete val="0"/>
        <c:axPos val="b"/>
        <c:numFmt formatCode="General" sourceLinked="0"/>
        <c:majorTickMark val="out"/>
        <c:minorTickMark val="none"/>
        <c:tickLblPos val="nextTo"/>
        <c:spPr>
          <a:ln>
            <a:noFill/>
          </a:ln>
        </c:spPr>
        <c:txPr>
          <a:bodyPr/>
          <a:lstStyle/>
          <a:p>
            <a:pPr>
              <a:defRPr sz="1600" b="1">
                <a:latin typeface="Arial" panose="020B0604020202020204" pitchFamily="34" charset="0"/>
                <a:cs typeface="Arial" panose="020B0604020202020204" pitchFamily="34" charset="0"/>
              </a:defRPr>
            </a:pPr>
            <a:endParaRPr lang="en-US"/>
          </a:p>
        </c:txPr>
        <c:crossAx val="-2142758536"/>
        <c:crosses val="autoZero"/>
        <c:auto val="1"/>
        <c:lblAlgn val="ctr"/>
        <c:lblOffset val="100"/>
        <c:noMultiLvlLbl val="0"/>
      </c:catAx>
      <c:valAx>
        <c:axId val="-2142758536"/>
        <c:scaling>
          <c:orientation val="minMax"/>
        </c:scaling>
        <c:delete val="1"/>
        <c:axPos val="l"/>
        <c:numFmt formatCode="General" sourceLinked="1"/>
        <c:majorTickMark val="out"/>
        <c:minorTickMark val="none"/>
        <c:tickLblPos val="nextTo"/>
        <c:crossAx val="-2142060168"/>
        <c:crosses val="autoZero"/>
        <c:crossBetween val="between"/>
      </c:valAx>
    </c:plotArea>
    <c:legend>
      <c:legendPos val="b"/>
      <c:layout>
        <c:manualLayout>
          <c:xMode val="edge"/>
          <c:yMode val="edge"/>
          <c:x val="0.213610382035579"/>
          <c:y val="0.928055811354648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208813738474685"/>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Sheet1!$B$2:$B$6</c:f>
              <c:numCache>
                <c:formatCode>General</c:formatCode>
                <c:ptCount val="4"/>
                <c:pt idx="0">
                  <c:v>39</c:v>
                </c:pt>
                <c:pt idx="1">
                  <c:v>41</c:v>
                </c:pt>
                <c:pt idx="2">
                  <c:v>43</c:v>
                </c:pt>
                <c:pt idx="3">
                  <c:v>43</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Sheet1!$C$2:$C$6</c:f>
              <c:numCache>
                <c:formatCode>General</c:formatCode>
                <c:ptCount val="4"/>
                <c:pt idx="0">
                  <c:v>52</c:v>
                </c:pt>
                <c:pt idx="1">
                  <c:v>63</c:v>
                </c:pt>
                <c:pt idx="2">
                  <c:v>57</c:v>
                </c:pt>
                <c:pt idx="3">
                  <c:v>59</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Sheet1!$D$2:$D$6</c:f>
              <c:numCache>
                <c:formatCode>General</c:formatCode>
                <c:ptCount val="4"/>
                <c:pt idx="0">
                  <c:v>69</c:v>
                </c:pt>
                <c:pt idx="1">
                  <c:v>77</c:v>
                </c:pt>
                <c:pt idx="2">
                  <c:v>79</c:v>
                </c:pt>
                <c:pt idx="3">
                  <c:v>75</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Sheet1!$E$2:$E$6</c:f>
              <c:numCache>
                <c:formatCode>General</c:formatCode>
                <c:ptCount val="4"/>
                <c:pt idx="0">
                  <c:v>39</c:v>
                </c:pt>
                <c:pt idx="1">
                  <c:v>46</c:v>
                </c:pt>
                <c:pt idx="2">
                  <c:v>48</c:v>
                </c:pt>
                <c:pt idx="3">
                  <c:v>43</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30472104"/>
        <c:axId val="-2130468648"/>
      </c:barChart>
      <c:catAx>
        <c:axId val="-2130472104"/>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130468648"/>
        <c:crosses val="autoZero"/>
        <c:auto val="1"/>
        <c:lblAlgn val="ctr"/>
        <c:lblOffset val="100"/>
        <c:noMultiLvlLbl val="0"/>
      </c:catAx>
      <c:valAx>
        <c:axId val="-2130468648"/>
        <c:scaling>
          <c:orientation val="minMax"/>
        </c:scaling>
        <c:delete val="1"/>
        <c:axPos val="l"/>
        <c:numFmt formatCode="General" sourceLinked="1"/>
        <c:majorTickMark val="out"/>
        <c:minorTickMark val="none"/>
        <c:tickLblPos val="nextTo"/>
        <c:crossAx val="-2130472104"/>
        <c:crosses val="autoZero"/>
        <c:crossBetween val="between"/>
      </c:valAx>
    </c:plotArea>
    <c:legend>
      <c:legendPos val="b"/>
      <c:layout>
        <c:manualLayout>
          <c:xMode val="edge"/>
          <c:yMode val="edge"/>
          <c:x val="0.213610382035579"/>
          <c:y val="0.928055811354648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05063692679983E-2"/>
          <c:y val="8.7036345449652094E-2"/>
          <c:w val="0.98033156496041507"/>
          <c:h val="0.89723254014909126"/>
        </c:manualLayout>
      </c:layout>
      <c:pieChart>
        <c:varyColors val="1"/>
        <c:ser>
          <c:idx val="0"/>
          <c:order val="0"/>
          <c:tx>
            <c:strRef>
              <c:f>Sheet1!$B$1</c:f>
              <c:strCache>
                <c:ptCount val="1"/>
                <c:pt idx="0">
                  <c:v>Column1</c:v>
                </c:pt>
              </c:strCache>
            </c:strRef>
          </c:tx>
          <c:spPr>
            <a:solidFill>
              <a:srgbClr val="334495"/>
            </a:solidFill>
            <a:ln>
              <a:solidFill>
                <a:schemeClr val="tx1"/>
              </a:solidFill>
            </a:ln>
          </c:spPr>
          <c:explosion val="11"/>
          <c:dPt>
            <c:idx val="0"/>
            <c:bubble3D val="0"/>
            <c:explosion val="10"/>
            <c:spPr>
              <a:blipFill dpi="0" rotWithShape="1">
                <a:blip xmlns:r="http://schemas.openxmlformats.org/officeDocument/2006/relationships" r:embed="rId3">
                  <a:alphaModFix amt="30000"/>
                  <a:extLst>
                    <a:ext uri="{28A0092B-C50C-407E-A947-70E740481C1C}">
                      <a14:useLocalDpi xmlns:a14="http://schemas.microsoft.com/office/drawing/2010/main" val="0"/>
                    </a:ext>
                  </a:extLst>
                </a:blip>
                <a:srcRect/>
                <a:stretch>
                  <a:fillRect/>
                </a:stretch>
              </a:blipFill>
              <a:ln w="57150">
                <a:solidFill>
                  <a:schemeClr val="tx1"/>
                </a:solidFill>
              </a:ln>
              <a:effectLst/>
            </c:spPr>
            <c:extLst>
              <c:ext xmlns:c16="http://schemas.microsoft.com/office/drawing/2014/chart" uri="{C3380CC4-5D6E-409C-BE32-E72D297353CC}">
                <c16:uniqueId val="{00000002-A945-4810-AC8C-338F2DF16B3E}"/>
              </c:ext>
            </c:extLst>
          </c:dPt>
          <c:dPt>
            <c:idx val="1"/>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3-A945-4810-AC8C-338F2DF16B3E}"/>
              </c:ext>
            </c:extLst>
          </c:dPt>
          <c:dLbls>
            <c:dLbl>
              <c:idx val="0"/>
              <c:layout>
                <c:manualLayout>
                  <c:x val="-0.15884095636450976"/>
                  <c:y val="-0.14492429163675064"/>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61848052081725069"/>
                      <c:h val="0.2772710370924989"/>
                    </c:manualLayout>
                  </c15:layout>
                </c:ext>
                <c:ext xmlns:c16="http://schemas.microsoft.com/office/drawing/2014/chart" uri="{C3380CC4-5D6E-409C-BE32-E72D297353CC}">
                  <c16:uniqueId val="{00000002-A945-4810-AC8C-338F2DF16B3E}"/>
                </c:ext>
              </c:extLst>
            </c:dLbl>
            <c:dLbl>
              <c:idx val="1"/>
              <c:layout>
                <c:manualLayout>
                  <c:x val="0.15870625235080596"/>
                  <c:y val="0.1723160832932261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945-4810-AC8C-338F2DF16B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Newspaper Readers</c:v>
                </c:pt>
                <c:pt idx="1">
                  <c:v>Non Readers</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0-A945-4810-AC8C-338F2DF16B3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47629818634753"/>
          <c:y val="4.5785144768891534E-2"/>
          <c:w val="0.52808420008955048"/>
          <c:h val="0.90842971046221688"/>
        </c:manualLayout>
      </c:layout>
      <c:barChart>
        <c:barDir val="bar"/>
        <c:grouping val="clustered"/>
        <c:varyColors val="0"/>
        <c:ser>
          <c:idx val="0"/>
          <c:order val="0"/>
          <c:tx>
            <c:strRef>
              <c:f>Sheet1!$B$1</c:f>
              <c:strCache>
                <c:ptCount val="1"/>
                <c:pt idx="0">
                  <c:v>Column1</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w="76200">
                <a:solidFill>
                  <a:srgbClr val="E3E416"/>
                </a:solidFill>
              </a:ln>
              <a:effectLst/>
            </c:spPr>
            <c:extLst>
              <c:ext xmlns:c16="http://schemas.microsoft.com/office/drawing/2014/chart" uri="{C3380CC4-5D6E-409C-BE32-E72D297353CC}">
                <c16:uniqueId val="{00000004-6B7B-43B6-A4AA-E657AF500643}"/>
              </c:ext>
            </c:extLst>
          </c:dPt>
          <c:dPt>
            <c:idx val="1"/>
            <c:invertIfNegative val="0"/>
            <c:bubble3D val="0"/>
            <c:spPr>
              <a:solidFill>
                <a:schemeClr val="accent1">
                  <a:lumMod val="40000"/>
                  <a:lumOff val="60000"/>
                </a:schemeClr>
              </a:solidFill>
              <a:ln w="76200">
                <a:solidFill>
                  <a:srgbClr val="334495"/>
                </a:solidFill>
              </a:ln>
              <a:effectLst/>
            </c:spPr>
            <c:extLst>
              <c:ext xmlns:c16="http://schemas.microsoft.com/office/drawing/2014/chart" uri="{C3380CC4-5D6E-409C-BE32-E72D297353CC}">
                <c16:uniqueId val="{00000005-6B7B-43B6-A4AA-E657AF500643}"/>
              </c:ext>
            </c:extLst>
          </c:dPt>
          <c:dPt>
            <c:idx val="2"/>
            <c:invertIfNegative val="0"/>
            <c:bubble3D val="0"/>
            <c:spPr>
              <a:solidFill>
                <a:schemeClr val="accent1">
                  <a:lumMod val="40000"/>
                  <a:lumOff val="60000"/>
                </a:schemeClr>
              </a:solidFill>
              <a:ln w="76200">
                <a:solidFill>
                  <a:srgbClr val="74539F"/>
                </a:solidFill>
              </a:ln>
              <a:effectLst/>
            </c:spPr>
            <c:extLst>
              <c:ext xmlns:c16="http://schemas.microsoft.com/office/drawing/2014/chart" uri="{C3380CC4-5D6E-409C-BE32-E72D297353CC}">
                <c16:uniqueId val="{00000006-6B7B-43B6-A4AA-E657AF500643}"/>
              </c:ext>
            </c:extLst>
          </c:dPt>
          <c:dPt>
            <c:idx val="3"/>
            <c:invertIfNegative val="0"/>
            <c:bubble3D val="0"/>
            <c:spPr>
              <a:solidFill>
                <a:schemeClr val="accent1">
                  <a:lumMod val="40000"/>
                  <a:lumOff val="60000"/>
                </a:schemeClr>
              </a:solidFill>
              <a:ln w="76200">
                <a:solidFill>
                  <a:srgbClr val="369337"/>
                </a:solidFill>
              </a:ln>
              <a:effectLst/>
            </c:spPr>
            <c:extLst>
              <c:ext xmlns:c16="http://schemas.microsoft.com/office/drawing/2014/chart" uri="{C3380CC4-5D6E-409C-BE32-E72D297353CC}">
                <c16:uniqueId val="{00000007-6B7B-43B6-A4AA-E657AF50064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Print</c:v>
                </c:pt>
                <c:pt idx="1">
                  <c:v>Desktop/ Laptop</c:v>
                </c:pt>
                <c:pt idx="2">
                  <c:v>Tablet </c:v>
                </c:pt>
                <c:pt idx="3">
                  <c:v>Phone</c:v>
                </c:pt>
              </c:strCache>
            </c:strRef>
          </c:cat>
          <c:val>
            <c:numRef>
              <c:f>Sheet1!$B$2:$B$5</c:f>
              <c:numCache>
                <c:formatCode>0%</c:formatCode>
                <c:ptCount val="4"/>
                <c:pt idx="0">
                  <c:v>0.46</c:v>
                </c:pt>
                <c:pt idx="1">
                  <c:v>0.61</c:v>
                </c:pt>
                <c:pt idx="2">
                  <c:v>0.46</c:v>
                </c:pt>
                <c:pt idx="3">
                  <c:v>0.8</c:v>
                </c:pt>
              </c:numCache>
            </c:numRef>
          </c:val>
          <c:extLst>
            <c:ext xmlns:c16="http://schemas.microsoft.com/office/drawing/2014/chart" uri="{C3380CC4-5D6E-409C-BE32-E72D297353CC}">
              <c16:uniqueId val="{00000000-6B7B-43B6-A4AA-E657AF500643}"/>
            </c:ext>
          </c:extLst>
        </c:ser>
        <c:dLbls>
          <c:showLegendKey val="0"/>
          <c:showVal val="0"/>
          <c:showCatName val="0"/>
          <c:showSerName val="0"/>
          <c:showPercent val="0"/>
          <c:showBubbleSize val="0"/>
        </c:dLbls>
        <c:gapWidth val="75"/>
        <c:axId val="1971995872"/>
        <c:axId val="1971996288"/>
      </c:barChart>
      <c:catAx>
        <c:axId val="197199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971996288"/>
        <c:crosses val="autoZero"/>
        <c:auto val="1"/>
        <c:lblAlgn val="ctr"/>
        <c:lblOffset val="100"/>
        <c:noMultiLvlLbl val="0"/>
      </c:catAx>
      <c:valAx>
        <c:axId val="1971996288"/>
        <c:scaling>
          <c:orientation val="minMax"/>
        </c:scaling>
        <c:delete val="1"/>
        <c:axPos val="b"/>
        <c:numFmt formatCode="0%" sourceLinked="1"/>
        <c:majorTickMark val="none"/>
        <c:minorTickMark val="none"/>
        <c:tickLblPos val="nextTo"/>
        <c:crossAx val="197199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en-US" dirty="0">
              <a:solidFill>
                <a:schemeClr val="tx1"/>
              </a:solidFill>
              <a:latin typeface="Arial" panose="020B0604020202020204" pitchFamily="34" charset="0"/>
              <a:cs typeface="Arial" panose="020B0604020202020204" pitchFamily="34" charset="0"/>
            </a:rPr>
            <a:t>Reading newspaper content on a </a:t>
          </a:r>
          <a:r>
            <a:rPr lang="en-US" b="1" dirty="0">
              <a:solidFill>
                <a:schemeClr val="tx1"/>
              </a:solidFill>
              <a:latin typeface="Arial" panose="020B0604020202020204" pitchFamily="34" charset="0"/>
              <a:cs typeface="Arial" panose="020B0604020202020204" pitchFamily="34" charset="0"/>
            </a:rPr>
            <a:t>phone</a:t>
          </a:r>
          <a:r>
            <a:rPr lang="en-US" dirty="0">
              <a:solidFill>
                <a:schemeClr val="tx1"/>
              </a:solidFill>
              <a:latin typeface="Arial" panose="020B0604020202020204" pitchFamily="34" charset="0"/>
              <a:cs typeface="Arial" panose="020B0604020202020204" pitchFamily="34" charset="0"/>
            </a:rPr>
            <a:t> is constant throughout the day for “on-the-go” access to information. </a:t>
          </a:r>
          <a:endParaRPr lang="en-US" dirty="0">
            <a:solidFill>
              <a:schemeClr val="tx1"/>
            </a:solidFill>
          </a:endParaRPr>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en-US" b="1" dirty="0">
              <a:solidFill>
                <a:schemeClr val="tx1"/>
              </a:solidFill>
              <a:latin typeface="Arial" panose="020B0604020202020204" pitchFamily="34" charset="0"/>
              <a:cs typeface="Arial" panose="020B0604020202020204" pitchFamily="34" charset="0"/>
            </a:rPr>
            <a:t>Desktop/Laptop </a:t>
          </a:r>
          <a:r>
            <a:rPr lang="en-US" dirty="0">
              <a:solidFill>
                <a:schemeClr val="tx1"/>
              </a:solidFill>
              <a:latin typeface="Arial" panose="020B0604020202020204" pitchFamily="34" charset="0"/>
              <a:cs typeface="Arial" panose="020B0604020202020204" pitchFamily="34" charset="0"/>
            </a:rPr>
            <a:t>reading is strongest early in the day and again after dinner.</a:t>
          </a:r>
          <a:endParaRPr lang="en-US" dirty="0">
            <a:solidFill>
              <a:schemeClr val="tx1"/>
            </a:solidFill>
          </a:endParaRP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r>
            <a:rPr lang="en-US" b="1" dirty="0">
              <a:solidFill>
                <a:schemeClr val="tx1"/>
              </a:solidFill>
              <a:latin typeface="Arial" panose="020B0604020202020204" pitchFamily="34" charset="0"/>
              <a:cs typeface="Arial" panose="020B0604020202020204" pitchFamily="34" charset="0"/>
            </a:rPr>
            <a:t>Tablet</a:t>
          </a:r>
          <a:r>
            <a:rPr lang="en-US" dirty="0">
              <a:solidFill>
                <a:schemeClr val="tx1"/>
              </a:solidFill>
              <a:latin typeface="Arial" panose="020B0604020202020204" pitchFamily="34" charset="0"/>
              <a:cs typeface="Arial" panose="020B0604020202020204" pitchFamily="34" charset="0"/>
            </a:rPr>
            <a:t> is an early morning and evening device for accessing more detailed newspaper content.</a:t>
          </a:r>
          <a:endParaRPr lang="en-US" dirty="0">
            <a:solidFill>
              <a:schemeClr val="tx1"/>
            </a:solidFill>
          </a:endParaRP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843E6FF-882F-4F6B-8405-14ED0123B00B}">
      <dgm:prSet/>
      <dgm:spPr>
        <a:solidFill>
          <a:srgbClr val="FFC000"/>
        </a:solidFill>
      </dgm:spPr>
      <dgm:t>
        <a:bodyPr/>
        <a:lstStyle/>
        <a:p>
          <a:r>
            <a:rPr lang="en-US" b="1" dirty="0">
              <a:solidFill>
                <a:schemeClr val="bg1"/>
              </a:solidFill>
              <a:latin typeface="Arial" panose="020B0604020202020204" pitchFamily="34" charset="0"/>
              <a:cs typeface="Arial" panose="020B0604020202020204" pitchFamily="34" charset="0"/>
            </a:rPr>
            <a:t>Print</a:t>
          </a:r>
          <a:r>
            <a:rPr lang="en-US" dirty="0">
              <a:solidFill>
                <a:schemeClr val="bg1"/>
              </a:solidFill>
              <a:latin typeface="Arial" panose="020B0604020202020204" pitchFamily="34" charset="0"/>
              <a:cs typeface="Arial" panose="020B0604020202020204" pitchFamily="34" charset="0"/>
            </a:rPr>
            <a:t> readership peaks at breakfast, as the day starts. </a:t>
          </a:r>
          <a:endParaRPr lang="en-US" dirty="0">
            <a:solidFill>
              <a:schemeClr val="bg1"/>
            </a:solidFill>
          </a:endParaRPr>
        </a:p>
      </dgm:t>
    </dgm:pt>
    <dgm:pt modelId="{A01E507D-84CB-4B4B-AA6A-BE06A4714BBA}" type="parTrans" cxnId="{6DA6262F-BF8D-4C33-B31F-BF79548883D7}">
      <dgm:prSet/>
      <dgm:spPr/>
      <dgm:t>
        <a:bodyPr/>
        <a:lstStyle/>
        <a:p>
          <a:endParaRPr lang="en-US"/>
        </a:p>
      </dgm:t>
    </dgm:pt>
    <dgm:pt modelId="{F4B07F72-A1B2-4A47-B6C8-4BDD06F3D215}" type="sibTrans" cxnId="{6DA6262F-BF8D-4C33-B31F-BF79548883D7}">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4">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4">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4">
        <dgm:presLayoutVars>
          <dgm:chMax val="0"/>
          <dgm:bulletEnabled val="1"/>
        </dgm:presLayoutVars>
      </dgm:prSet>
      <dgm:spPr/>
    </dgm:pt>
    <dgm:pt modelId="{349B1A82-1345-48F2-AE29-49216F76EE0E}" type="pres">
      <dgm:prSet presAssocID="{03B62F50-1BBD-41EE-AB52-195FD111C0E3}" presName="spacer" presStyleCnt="0"/>
      <dgm:spPr/>
    </dgm:pt>
    <dgm:pt modelId="{47D64CAA-0A82-4446-908E-128414FFF90C}" type="pres">
      <dgm:prSet presAssocID="{8843E6FF-882F-4F6B-8405-14ED0123B00B}" presName="parentText" presStyleLbl="node1" presStyleIdx="3" presStyleCnt="4">
        <dgm:presLayoutVars>
          <dgm:chMax val="0"/>
          <dgm:bulletEnabled val="1"/>
        </dgm:presLayoutVars>
      </dgm:prSet>
      <dgm:spPr/>
    </dgm:pt>
  </dgm:ptLst>
  <dgm:cxnLst>
    <dgm:cxn modelId="{6DA6262F-BF8D-4C33-B31F-BF79548883D7}" srcId="{7EE01707-8F18-4CB0-A0DD-DF0CC3B940C5}" destId="{8843E6FF-882F-4F6B-8405-14ED0123B00B}" srcOrd="3" destOrd="0" parTransId="{A01E507D-84CB-4B4B-AA6A-BE06A4714BBA}" sibTransId="{F4B07F72-A1B2-4A47-B6C8-4BDD06F3D215}"/>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12F818F5-5C9C-44F9-8D89-B448BDA47A16}" type="presOf" srcId="{8843E6FF-882F-4F6B-8405-14ED0123B00B}" destId="{47D64CAA-0A82-4446-908E-128414FFF90C}"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 modelId="{70A11694-37B2-40EB-9BA4-85EDFD0F31B0}" type="presParOf" srcId="{83B5EDDB-BBB1-495D-8B45-B2AC4DA6B8DC}" destId="{349B1A82-1345-48F2-AE29-49216F76EE0E}" srcOrd="5" destOrd="0" presId="urn:microsoft.com/office/officeart/2005/8/layout/vList2"/>
    <dgm:cxn modelId="{BC539110-F251-4E3F-BF33-E9819FFF98BE}" type="presParOf" srcId="{83B5EDDB-BBB1-495D-8B45-B2AC4DA6B8DC}" destId="{47D64CAA-0A82-4446-908E-128414FFF9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en-US" b="0" dirty="0"/>
            <a:t>Editorial content in newspapers and their digital products, is the most trusted.  This level of trust extends to advertising, creating a “safe” space for readers </a:t>
          </a:r>
          <a:r>
            <a:rPr lang="en-US" b="0"/>
            <a:t>and advertisers.</a:t>
          </a:r>
          <a:endParaRPr lang="en-US" b="0" dirty="0"/>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en-US" b="0" dirty="0"/>
            <a:t>Looking for a trusted environment for your ads?  </a:t>
          </a:r>
          <a:r>
            <a:rPr lang="en-US" b="1" dirty="0"/>
            <a:t>Printed newspaper ads </a:t>
          </a:r>
          <a:r>
            <a:rPr lang="en-US" b="0" dirty="0"/>
            <a:t>consistently rate highest among Canadians.  Almost half (</a:t>
          </a:r>
          <a:r>
            <a:rPr lang="en-US" b="1" dirty="0"/>
            <a:t>48%</a:t>
          </a:r>
          <a:r>
            <a:rPr lang="en-US" b="0" dirty="0"/>
            <a:t>) trust printed newspaper ads.</a:t>
          </a: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en-US" b="1" dirty="0"/>
            <a:t>Digital newspapers ads </a:t>
          </a:r>
          <a:r>
            <a:rPr lang="en-US" b="0" dirty="0"/>
            <a:t>are the most trusted of all digital ad formats.  Social media ads continue to rank the lowest. </a:t>
          </a: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en-US" b="0" dirty="0"/>
            <a:t>Printed community newspaper readers are looking for LOCAL information (</a:t>
          </a:r>
          <a:r>
            <a:rPr lang="en-US" b="0" i="1" dirty="0"/>
            <a:t>editorial, events, entertainment, sports, news</a:t>
          </a:r>
          <a:r>
            <a:rPr lang="en-US" b="0" dirty="0"/>
            <a:t>) to stay </a:t>
          </a:r>
          <a:r>
            <a:rPr lang="en-US" b="1" dirty="0"/>
            <a:t>connected to their community</a:t>
          </a:r>
          <a:r>
            <a:rPr lang="en-US" b="0" dirty="0"/>
            <a:t>.</a:t>
          </a:r>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en-US" b="0" dirty="0"/>
            <a:t>Half of printed community newspaper readers are </a:t>
          </a:r>
          <a:r>
            <a:rPr lang="en-US" b="1" dirty="0"/>
            <a:t>engaged with ads in their paper </a:t>
          </a:r>
          <a:r>
            <a:rPr lang="en-US" b="0" dirty="0"/>
            <a:t>- looking for flyers, inserts and Run of Press advertising.</a:t>
          </a: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en-US" b="0" dirty="0"/>
            <a:t>Printed community newspaper readers are more likely to be reading for </a:t>
          </a:r>
          <a:r>
            <a:rPr lang="en-US" b="1" dirty="0"/>
            <a:t>classified ads, employment ads and real estate</a:t>
          </a:r>
          <a:r>
            <a:rPr lang="en-US" b="0" dirty="0"/>
            <a:t>.</a:t>
          </a: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en-US" b="1" dirty="0"/>
            <a:t>Gen-Y/Millennials</a:t>
          </a:r>
          <a:r>
            <a:rPr lang="en-US" dirty="0"/>
            <a:t> prefer to access newspaper content on their phones but still use other platforms. </a:t>
          </a:r>
          <a:r>
            <a:rPr lang="en-US" b="1" dirty="0"/>
            <a:t>22% use all four platforms.</a:t>
          </a:r>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en-US" b="1" dirty="0"/>
            <a:t>Boomers</a:t>
          </a:r>
          <a:r>
            <a:rPr lang="en-US" dirty="0"/>
            <a:t> are the </a:t>
          </a:r>
          <a:r>
            <a:rPr lang="en-US" b="1" dirty="0"/>
            <a:t>strongest print readers </a:t>
          </a:r>
          <a:r>
            <a:rPr lang="en-US" dirty="0"/>
            <a:t>but make use of all platforms throughout the day.</a:t>
          </a: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en-US" b="1" dirty="0"/>
            <a:t>High income earners</a:t>
          </a:r>
          <a:r>
            <a:rPr lang="en-US" dirty="0"/>
            <a:t>, </a:t>
          </a:r>
          <a:r>
            <a:rPr lang="en-US" b="1" dirty="0"/>
            <a:t>Influencers**</a:t>
          </a:r>
          <a:r>
            <a:rPr lang="en-US" dirty="0"/>
            <a:t> and         </a:t>
          </a:r>
          <a:r>
            <a:rPr lang="en-US" b="1" dirty="0"/>
            <a:t>Business Decision Makers</a:t>
          </a:r>
          <a:r>
            <a:rPr lang="en-US" dirty="0"/>
            <a:t>* are                       dedicated newspaper readers – </a:t>
          </a:r>
          <a:r>
            <a:rPr lang="en-US" b="1" dirty="0"/>
            <a:t>90% or                           more </a:t>
          </a:r>
          <a:r>
            <a:rPr lang="en-US" dirty="0"/>
            <a:t>access news on a combination of                       print and digital platforms.</a:t>
          </a: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custT="1"/>
      <dgm:spPr>
        <a:solidFill>
          <a:srgbClr val="369337"/>
        </a:solidFill>
      </dgm:spPr>
      <dgm:t>
        <a:bodyPr/>
        <a:lstStyle/>
        <a:p>
          <a:pPr>
            <a:lnSpc>
              <a:spcPct val="100000"/>
            </a:lnSpc>
          </a:pPr>
          <a:r>
            <a:rPr lang="en-US" sz="2000" b="1" dirty="0"/>
            <a:t>86%</a:t>
          </a:r>
          <a:r>
            <a:rPr lang="en-US" sz="2000" dirty="0"/>
            <a:t> of Canadian adults read newspaper content each week in print, on their desktop/laptop, on their phone or on their tablet.</a:t>
          </a:r>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custT="1"/>
      <dgm:spPr>
        <a:solidFill>
          <a:schemeClr val="accent1">
            <a:lumMod val="75000"/>
          </a:schemeClr>
        </a:solidFill>
      </dgm:spPr>
      <dgm:t>
        <a:bodyPr/>
        <a:lstStyle/>
        <a:p>
          <a:r>
            <a:rPr lang="en-US" sz="2000" b="1" dirty="0"/>
            <a:t>95%</a:t>
          </a:r>
          <a:r>
            <a:rPr lang="en-US" sz="2000" dirty="0"/>
            <a:t> of readers choose to read on </a:t>
          </a:r>
          <a:r>
            <a:rPr lang="en-US" sz="2000" b="1" dirty="0"/>
            <a:t>digital platforms</a:t>
          </a:r>
          <a:r>
            <a:rPr lang="en-US" sz="2000" dirty="0"/>
            <a:t>.</a:t>
          </a: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custT="1"/>
      <dgm:spPr>
        <a:solidFill>
          <a:srgbClr val="7030A0"/>
        </a:solidFill>
      </dgm:spPr>
      <dgm:t>
        <a:bodyPr/>
        <a:lstStyle/>
        <a:p>
          <a:r>
            <a:rPr lang="en-US" sz="2000" b="1" dirty="0"/>
            <a:t>46% </a:t>
          </a:r>
          <a:r>
            <a:rPr lang="en-US" sz="2000" dirty="0"/>
            <a:t>of readers continue to read </a:t>
          </a:r>
          <a:r>
            <a:rPr lang="en-US" sz="2000" b="1" dirty="0"/>
            <a:t>printed editions</a:t>
          </a:r>
          <a:r>
            <a:rPr lang="en-US" sz="2000" dirty="0"/>
            <a:t>.</a:t>
          </a: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843E6FF-882F-4F6B-8405-14ED0123B00B}">
      <dgm:prSet custT="1"/>
      <dgm:spPr>
        <a:solidFill>
          <a:srgbClr val="FFC000"/>
        </a:solidFill>
      </dgm:spPr>
      <dgm:t>
        <a:bodyPr/>
        <a:lstStyle/>
        <a:p>
          <a:r>
            <a:rPr lang="en-US" sz="2000" b="1" dirty="0">
              <a:solidFill>
                <a:schemeClr val="bg1"/>
              </a:solidFill>
            </a:rPr>
            <a:t>25%</a:t>
          </a:r>
          <a:r>
            <a:rPr lang="en-US" sz="2000" dirty="0">
              <a:solidFill>
                <a:schemeClr val="bg1"/>
              </a:solidFill>
            </a:rPr>
            <a:t> of readers are reading newspaper content on </a:t>
          </a:r>
          <a:r>
            <a:rPr lang="en-US" sz="2000" b="1" dirty="0">
              <a:solidFill>
                <a:schemeClr val="bg1"/>
              </a:solidFill>
            </a:rPr>
            <a:t>ALL four platforms</a:t>
          </a:r>
          <a:r>
            <a:rPr lang="en-US" sz="2000" dirty="0">
              <a:solidFill>
                <a:schemeClr val="bg1"/>
              </a:solidFill>
            </a:rPr>
            <a:t>.</a:t>
          </a:r>
        </a:p>
      </dgm:t>
    </dgm:pt>
    <dgm:pt modelId="{A01E507D-84CB-4B4B-AA6A-BE06A4714BBA}" type="parTrans" cxnId="{6DA6262F-BF8D-4C33-B31F-BF79548883D7}">
      <dgm:prSet/>
      <dgm:spPr/>
      <dgm:t>
        <a:bodyPr/>
        <a:lstStyle/>
        <a:p>
          <a:endParaRPr lang="en-US"/>
        </a:p>
      </dgm:t>
    </dgm:pt>
    <dgm:pt modelId="{F4B07F72-A1B2-4A47-B6C8-4BDD06F3D215}" type="sibTrans" cxnId="{6DA6262F-BF8D-4C33-B31F-BF79548883D7}">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4">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4">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4">
        <dgm:presLayoutVars>
          <dgm:chMax val="0"/>
          <dgm:bulletEnabled val="1"/>
        </dgm:presLayoutVars>
      </dgm:prSet>
      <dgm:spPr/>
    </dgm:pt>
    <dgm:pt modelId="{349B1A82-1345-48F2-AE29-49216F76EE0E}" type="pres">
      <dgm:prSet presAssocID="{03B62F50-1BBD-41EE-AB52-195FD111C0E3}" presName="spacer" presStyleCnt="0"/>
      <dgm:spPr/>
    </dgm:pt>
    <dgm:pt modelId="{47D64CAA-0A82-4446-908E-128414FFF90C}" type="pres">
      <dgm:prSet presAssocID="{8843E6FF-882F-4F6B-8405-14ED0123B00B}" presName="parentText" presStyleLbl="node1" presStyleIdx="3" presStyleCnt="4">
        <dgm:presLayoutVars>
          <dgm:chMax val="0"/>
          <dgm:bulletEnabled val="1"/>
        </dgm:presLayoutVars>
      </dgm:prSet>
      <dgm:spPr/>
    </dgm:pt>
  </dgm:ptLst>
  <dgm:cxnLst>
    <dgm:cxn modelId="{6DA6262F-BF8D-4C33-B31F-BF79548883D7}" srcId="{7EE01707-8F18-4CB0-A0DD-DF0CC3B940C5}" destId="{8843E6FF-882F-4F6B-8405-14ED0123B00B}" srcOrd="3" destOrd="0" parTransId="{A01E507D-84CB-4B4B-AA6A-BE06A4714BBA}" sibTransId="{F4B07F72-A1B2-4A47-B6C8-4BDD06F3D215}"/>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12F818F5-5C9C-44F9-8D89-B448BDA47A16}" type="presOf" srcId="{8843E6FF-882F-4F6B-8405-14ED0123B00B}" destId="{47D64CAA-0A82-4446-908E-128414FFF90C}"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 modelId="{70A11694-37B2-40EB-9BA4-85EDFD0F31B0}" type="presParOf" srcId="{83B5EDDB-BBB1-495D-8B45-B2AC4DA6B8DC}" destId="{349B1A82-1345-48F2-AE29-49216F76EE0E}" srcOrd="5" destOrd="0" presId="urn:microsoft.com/office/officeart/2005/8/layout/vList2"/>
    <dgm:cxn modelId="{BC539110-F251-4E3F-BF33-E9819FFF98BE}" type="presParOf" srcId="{83B5EDDB-BBB1-495D-8B45-B2AC4DA6B8DC}" destId="{47D64CAA-0A82-4446-908E-128414FFF9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740895"/>
          <a:ext cx="4858996" cy="1105649"/>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Reading newspaper content on a </a:t>
          </a:r>
          <a:r>
            <a:rPr lang="en-US" sz="2100" b="1" kern="1200" dirty="0">
              <a:solidFill>
                <a:schemeClr val="tx1"/>
              </a:solidFill>
              <a:latin typeface="Arial" panose="020B0604020202020204" pitchFamily="34" charset="0"/>
              <a:cs typeface="Arial" panose="020B0604020202020204" pitchFamily="34" charset="0"/>
            </a:rPr>
            <a:t>phone</a:t>
          </a:r>
          <a:r>
            <a:rPr lang="en-US" sz="2100" kern="1200" dirty="0">
              <a:solidFill>
                <a:schemeClr val="tx1"/>
              </a:solidFill>
              <a:latin typeface="Arial" panose="020B0604020202020204" pitchFamily="34" charset="0"/>
              <a:cs typeface="Arial" panose="020B0604020202020204" pitchFamily="34" charset="0"/>
            </a:rPr>
            <a:t> is constant throughout the day for “on-the-go” access to information. </a:t>
          </a:r>
          <a:endParaRPr lang="en-US" sz="2100" kern="1200" dirty="0">
            <a:solidFill>
              <a:schemeClr val="tx1"/>
            </a:solidFill>
          </a:endParaRPr>
        </a:p>
      </dsp:txBody>
      <dsp:txXfrm>
        <a:off x="53973" y="794868"/>
        <a:ext cx="4751050" cy="997703"/>
      </dsp:txXfrm>
    </dsp:sp>
    <dsp:sp modelId="{7C368AFB-C3EA-4BC8-B6FA-15BF0624F321}">
      <dsp:nvSpPr>
        <dsp:cNvPr id="0" name=""/>
        <dsp:cNvSpPr/>
      </dsp:nvSpPr>
      <dsp:spPr>
        <a:xfrm>
          <a:off x="0" y="1907025"/>
          <a:ext cx="4858996" cy="110564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Desktop/Laptop </a:t>
          </a:r>
          <a:r>
            <a:rPr lang="en-US" sz="2100" kern="1200" dirty="0">
              <a:solidFill>
                <a:schemeClr val="tx1"/>
              </a:solidFill>
              <a:latin typeface="Arial" panose="020B0604020202020204" pitchFamily="34" charset="0"/>
              <a:cs typeface="Arial" panose="020B0604020202020204" pitchFamily="34" charset="0"/>
            </a:rPr>
            <a:t>reading is strongest early in the day and again after dinner.</a:t>
          </a:r>
          <a:endParaRPr lang="en-US" sz="2100" kern="1200" dirty="0">
            <a:solidFill>
              <a:schemeClr val="tx1"/>
            </a:solidFill>
          </a:endParaRPr>
        </a:p>
      </dsp:txBody>
      <dsp:txXfrm>
        <a:off x="53973" y="1960998"/>
        <a:ext cx="4751050" cy="997703"/>
      </dsp:txXfrm>
    </dsp:sp>
    <dsp:sp modelId="{3954DF3A-3C9D-4401-9AC9-6AA134D7147B}">
      <dsp:nvSpPr>
        <dsp:cNvPr id="0" name=""/>
        <dsp:cNvSpPr/>
      </dsp:nvSpPr>
      <dsp:spPr>
        <a:xfrm>
          <a:off x="0" y="3073155"/>
          <a:ext cx="4858996" cy="110564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Tablet</a:t>
          </a:r>
          <a:r>
            <a:rPr lang="en-US" sz="2100" kern="1200" dirty="0">
              <a:solidFill>
                <a:schemeClr val="tx1"/>
              </a:solidFill>
              <a:latin typeface="Arial" panose="020B0604020202020204" pitchFamily="34" charset="0"/>
              <a:cs typeface="Arial" panose="020B0604020202020204" pitchFamily="34" charset="0"/>
            </a:rPr>
            <a:t> is an early morning and evening device for accessing more detailed newspaper content.</a:t>
          </a:r>
          <a:endParaRPr lang="en-US" sz="2100" kern="1200" dirty="0">
            <a:solidFill>
              <a:schemeClr val="tx1"/>
            </a:solidFill>
          </a:endParaRPr>
        </a:p>
      </dsp:txBody>
      <dsp:txXfrm>
        <a:off x="53973" y="3127128"/>
        <a:ext cx="4751050" cy="997703"/>
      </dsp:txXfrm>
    </dsp:sp>
    <dsp:sp modelId="{47D64CAA-0A82-4446-908E-128414FFF90C}">
      <dsp:nvSpPr>
        <dsp:cNvPr id="0" name=""/>
        <dsp:cNvSpPr/>
      </dsp:nvSpPr>
      <dsp:spPr>
        <a:xfrm>
          <a:off x="0" y="4239285"/>
          <a:ext cx="4858996" cy="110564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Arial" panose="020B0604020202020204" pitchFamily="34" charset="0"/>
              <a:cs typeface="Arial" panose="020B0604020202020204" pitchFamily="34" charset="0"/>
            </a:rPr>
            <a:t>Print</a:t>
          </a:r>
          <a:r>
            <a:rPr lang="en-US" sz="2100" kern="1200" dirty="0">
              <a:solidFill>
                <a:schemeClr val="bg1"/>
              </a:solidFill>
              <a:latin typeface="Arial" panose="020B0604020202020204" pitchFamily="34" charset="0"/>
              <a:cs typeface="Arial" panose="020B0604020202020204" pitchFamily="34" charset="0"/>
            </a:rPr>
            <a:t> readership peaks at breakfast, as the day starts. </a:t>
          </a:r>
          <a:endParaRPr lang="en-US" sz="2100" kern="1200" dirty="0">
            <a:solidFill>
              <a:schemeClr val="bg1"/>
            </a:solidFill>
          </a:endParaRPr>
        </a:p>
      </dsp:txBody>
      <dsp:txXfrm>
        <a:off x="53973" y="4293258"/>
        <a:ext cx="4751050" cy="997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202385"/>
          <a:ext cx="4810494" cy="1801800"/>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Editorial content in newspapers and their digital products, is the most trusted.  This level of trust extends to advertising, creating a “safe” space for readers </a:t>
          </a:r>
          <a:r>
            <a:rPr lang="en-US" sz="2200" b="0" kern="1200"/>
            <a:t>and advertisers.</a:t>
          </a:r>
          <a:endParaRPr lang="en-US" sz="2200" b="0" kern="1200" dirty="0"/>
        </a:p>
      </dsp:txBody>
      <dsp:txXfrm>
        <a:off x="87957" y="290342"/>
        <a:ext cx="4634580" cy="1625886"/>
      </dsp:txXfrm>
    </dsp:sp>
    <dsp:sp modelId="{7C368AFB-C3EA-4BC8-B6FA-15BF0624F321}">
      <dsp:nvSpPr>
        <dsp:cNvPr id="0" name=""/>
        <dsp:cNvSpPr/>
      </dsp:nvSpPr>
      <dsp:spPr>
        <a:xfrm>
          <a:off x="0" y="2067545"/>
          <a:ext cx="4810494" cy="1801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Looking for a trusted environment for your ads?  </a:t>
          </a:r>
          <a:r>
            <a:rPr lang="en-US" sz="2200" b="1" kern="1200" dirty="0"/>
            <a:t>Printed newspaper ads </a:t>
          </a:r>
          <a:r>
            <a:rPr lang="en-US" sz="2200" b="0" kern="1200" dirty="0"/>
            <a:t>consistently rate highest among Canadians.  Almost half (</a:t>
          </a:r>
          <a:r>
            <a:rPr lang="en-US" sz="2200" b="1" kern="1200" dirty="0"/>
            <a:t>48%</a:t>
          </a:r>
          <a:r>
            <a:rPr lang="en-US" sz="2200" b="0" kern="1200" dirty="0"/>
            <a:t>) trust printed newspaper ads.</a:t>
          </a:r>
        </a:p>
      </dsp:txBody>
      <dsp:txXfrm>
        <a:off x="87957" y="2155502"/>
        <a:ext cx="4634580" cy="1625886"/>
      </dsp:txXfrm>
    </dsp:sp>
    <dsp:sp modelId="{3954DF3A-3C9D-4401-9AC9-6AA134D7147B}">
      <dsp:nvSpPr>
        <dsp:cNvPr id="0" name=""/>
        <dsp:cNvSpPr/>
      </dsp:nvSpPr>
      <dsp:spPr>
        <a:xfrm>
          <a:off x="0" y="3932706"/>
          <a:ext cx="4810494" cy="18018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b="1" kern="1200" dirty="0"/>
            <a:t>Digital newspapers ads </a:t>
          </a:r>
          <a:r>
            <a:rPr lang="en-US" sz="2200" b="0" kern="1200" dirty="0"/>
            <a:t>are the most trusted of all digital ad formats.  Social media ads continue to rank the lowest. </a:t>
          </a:r>
        </a:p>
      </dsp:txBody>
      <dsp:txXfrm>
        <a:off x="87957" y="4020663"/>
        <a:ext cx="4634580" cy="1625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202385"/>
          <a:ext cx="4810494" cy="1801800"/>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Printed community newspaper readers are looking for LOCAL information (</a:t>
          </a:r>
          <a:r>
            <a:rPr lang="en-US" sz="2200" b="0" i="1" kern="1200" dirty="0"/>
            <a:t>editorial, events, entertainment, sports, news</a:t>
          </a:r>
          <a:r>
            <a:rPr lang="en-US" sz="2200" b="0" kern="1200" dirty="0"/>
            <a:t>) to stay </a:t>
          </a:r>
          <a:r>
            <a:rPr lang="en-US" sz="2200" b="1" kern="1200" dirty="0"/>
            <a:t>connected to their community</a:t>
          </a:r>
          <a:r>
            <a:rPr lang="en-US" sz="2200" b="0" kern="1200" dirty="0"/>
            <a:t>.</a:t>
          </a:r>
        </a:p>
      </dsp:txBody>
      <dsp:txXfrm>
        <a:off x="87957" y="290342"/>
        <a:ext cx="4634580" cy="1625886"/>
      </dsp:txXfrm>
    </dsp:sp>
    <dsp:sp modelId="{7C368AFB-C3EA-4BC8-B6FA-15BF0624F321}">
      <dsp:nvSpPr>
        <dsp:cNvPr id="0" name=""/>
        <dsp:cNvSpPr/>
      </dsp:nvSpPr>
      <dsp:spPr>
        <a:xfrm>
          <a:off x="0" y="2067545"/>
          <a:ext cx="4810494" cy="1801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Half of printed community newspaper readers are </a:t>
          </a:r>
          <a:r>
            <a:rPr lang="en-US" sz="2200" b="1" kern="1200" dirty="0"/>
            <a:t>engaged with ads in their paper </a:t>
          </a:r>
          <a:r>
            <a:rPr lang="en-US" sz="2200" b="0" kern="1200" dirty="0"/>
            <a:t>- looking for flyers, inserts and Run of Press advertising.</a:t>
          </a:r>
        </a:p>
      </dsp:txBody>
      <dsp:txXfrm>
        <a:off x="87957" y="2155502"/>
        <a:ext cx="4634580" cy="1625886"/>
      </dsp:txXfrm>
    </dsp:sp>
    <dsp:sp modelId="{3954DF3A-3C9D-4401-9AC9-6AA134D7147B}">
      <dsp:nvSpPr>
        <dsp:cNvPr id="0" name=""/>
        <dsp:cNvSpPr/>
      </dsp:nvSpPr>
      <dsp:spPr>
        <a:xfrm>
          <a:off x="0" y="3932706"/>
          <a:ext cx="4810494" cy="18018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b="0" kern="1200" dirty="0"/>
            <a:t>Printed community newspaper readers are more likely to be reading for </a:t>
          </a:r>
          <a:r>
            <a:rPr lang="en-US" sz="2200" b="1" kern="1200" dirty="0"/>
            <a:t>classified ads, employment ads and real estate</a:t>
          </a:r>
          <a:r>
            <a:rPr lang="en-US" sz="2200" b="0" kern="1200" dirty="0"/>
            <a:t>.</a:t>
          </a:r>
        </a:p>
      </dsp:txBody>
      <dsp:txXfrm>
        <a:off x="87957" y="4020663"/>
        <a:ext cx="4634580" cy="1625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314900"/>
          <a:ext cx="4810494" cy="1732550"/>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Gen-Y/Millennials</a:t>
          </a:r>
          <a:r>
            <a:rPr lang="en-US" sz="1900" kern="1200" dirty="0"/>
            <a:t> prefer to access newspaper content on their phones but still use other platforms. </a:t>
          </a:r>
          <a:r>
            <a:rPr lang="en-US" sz="1900" b="1" kern="1200" dirty="0"/>
            <a:t>22% use all four platforms.</a:t>
          </a:r>
        </a:p>
      </dsp:txBody>
      <dsp:txXfrm>
        <a:off x="84576" y="399476"/>
        <a:ext cx="4641342" cy="1563398"/>
      </dsp:txXfrm>
    </dsp:sp>
    <dsp:sp modelId="{7C368AFB-C3EA-4BC8-B6FA-15BF0624F321}">
      <dsp:nvSpPr>
        <dsp:cNvPr id="0" name=""/>
        <dsp:cNvSpPr/>
      </dsp:nvSpPr>
      <dsp:spPr>
        <a:xfrm>
          <a:off x="0" y="2102170"/>
          <a:ext cx="4810494" cy="173255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Boomers</a:t>
          </a:r>
          <a:r>
            <a:rPr lang="en-US" sz="1900" kern="1200" dirty="0"/>
            <a:t> are the </a:t>
          </a:r>
          <a:r>
            <a:rPr lang="en-US" sz="1900" b="1" kern="1200" dirty="0"/>
            <a:t>strongest print readers </a:t>
          </a:r>
          <a:r>
            <a:rPr lang="en-US" sz="1900" kern="1200" dirty="0"/>
            <a:t>but make use of all platforms throughout the day.</a:t>
          </a:r>
        </a:p>
      </dsp:txBody>
      <dsp:txXfrm>
        <a:off x="84576" y="2186746"/>
        <a:ext cx="4641342" cy="1563398"/>
      </dsp:txXfrm>
    </dsp:sp>
    <dsp:sp modelId="{3954DF3A-3C9D-4401-9AC9-6AA134D7147B}">
      <dsp:nvSpPr>
        <dsp:cNvPr id="0" name=""/>
        <dsp:cNvSpPr/>
      </dsp:nvSpPr>
      <dsp:spPr>
        <a:xfrm>
          <a:off x="0" y="3889441"/>
          <a:ext cx="4810494" cy="173255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b="1" kern="1200" dirty="0"/>
            <a:t>High income earners</a:t>
          </a:r>
          <a:r>
            <a:rPr lang="en-US" sz="1900" kern="1200" dirty="0"/>
            <a:t>, </a:t>
          </a:r>
          <a:r>
            <a:rPr lang="en-US" sz="1900" b="1" kern="1200" dirty="0"/>
            <a:t>Influencers**</a:t>
          </a:r>
          <a:r>
            <a:rPr lang="en-US" sz="1900" kern="1200" dirty="0"/>
            <a:t> and         </a:t>
          </a:r>
          <a:r>
            <a:rPr lang="en-US" sz="1900" b="1" kern="1200" dirty="0"/>
            <a:t>Business Decision Makers</a:t>
          </a:r>
          <a:r>
            <a:rPr lang="en-US" sz="1900" kern="1200" dirty="0"/>
            <a:t>* are                       dedicated newspaper readers – </a:t>
          </a:r>
          <a:r>
            <a:rPr lang="en-US" sz="1900" b="1" kern="1200" dirty="0"/>
            <a:t>90% or                           more </a:t>
          </a:r>
          <a:r>
            <a:rPr lang="en-US" sz="1900" kern="1200" dirty="0"/>
            <a:t>access news on a combination of                       print and digital platforms.</a:t>
          </a:r>
        </a:p>
      </dsp:txBody>
      <dsp:txXfrm>
        <a:off x="84576" y="3974017"/>
        <a:ext cx="4641342" cy="1563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2616"/>
          <a:ext cx="4713436" cy="1418053"/>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dirty="0"/>
            <a:t>86%</a:t>
          </a:r>
          <a:r>
            <a:rPr lang="en-US" sz="2000" kern="1200" dirty="0"/>
            <a:t> of Canadian adults read newspaper content each week in print, on their desktop/laptop, on their phone or on their tablet.</a:t>
          </a:r>
        </a:p>
      </dsp:txBody>
      <dsp:txXfrm>
        <a:off x="69224" y="71840"/>
        <a:ext cx="4574988" cy="1279605"/>
      </dsp:txXfrm>
    </dsp:sp>
    <dsp:sp modelId="{7C368AFB-C3EA-4BC8-B6FA-15BF0624F321}">
      <dsp:nvSpPr>
        <dsp:cNvPr id="0" name=""/>
        <dsp:cNvSpPr/>
      </dsp:nvSpPr>
      <dsp:spPr>
        <a:xfrm>
          <a:off x="0" y="1434522"/>
          <a:ext cx="4713436" cy="141805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95%</a:t>
          </a:r>
          <a:r>
            <a:rPr lang="en-US" sz="2000" kern="1200" dirty="0"/>
            <a:t> of readers choose to read on </a:t>
          </a:r>
          <a:r>
            <a:rPr lang="en-US" sz="2000" b="1" kern="1200" dirty="0"/>
            <a:t>digital platforms</a:t>
          </a:r>
          <a:r>
            <a:rPr lang="en-US" sz="2000" kern="1200" dirty="0"/>
            <a:t>.</a:t>
          </a:r>
        </a:p>
      </dsp:txBody>
      <dsp:txXfrm>
        <a:off x="69224" y="1503746"/>
        <a:ext cx="4574988" cy="1279605"/>
      </dsp:txXfrm>
    </dsp:sp>
    <dsp:sp modelId="{3954DF3A-3C9D-4401-9AC9-6AA134D7147B}">
      <dsp:nvSpPr>
        <dsp:cNvPr id="0" name=""/>
        <dsp:cNvSpPr/>
      </dsp:nvSpPr>
      <dsp:spPr>
        <a:xfrm>
          <a:off x="0" y="2866427"/>
          <a:ext cx="4713436" cy="141805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46% </a:t>
          </a:r>
          <a:r>
            <a:rPr lang="en-US" sz="2000" kern="1200" dirty="0"/>
            <a:t>of readers continue to read </a:t>
          </a:r>
          <a:r>
            <a:rPr lang="en-US" sz="2000" b="1" kern="1200" dirty="0"/>
            <a:t>printed editions</a:t>
          </a:r>
          <a:r>
            <a:rPr lang="en-US" sz="2000" kern="1200" dirty="0"/>
            <a:t>.</a:t>
          </a:r>
        </a:p>
      </dsp:txBody>
      <dsp:txXfrm>
        <a:off x="69224" y="2935651"/>
        <a:ext cx="4574988" cy="1279605"/>
      </dsp:txXfrm>
    </dsp:sp>
    <dsp:sp modelId="{47D64CAA-0A82-4446-908E-128414FFF90C}">
      <dsp:nvSpPr>
        <dsp:cNvPr id="0" name=""/>
        <dsp:cNvSpPr/>
      </dsp:nvSpPr>
      <dsp:spPr>
        <a:xfrm>
          <a:off x="0" y="4298332"/>
          <a:ext cx="4713436" cy="141805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25%</a:t>
          </a:r>
          <a:r>
            <a:rPr lang="en-US" sz="2000" kern="1200" dirty="0">
              <a:solidFill>
                <a:schemeClr val="bg1"/>
              </a:solidFill>
            </a:rPr>
            <a:t> of readers are reading newspaper content on </a:t>
          </a:r>
          <a:r>
            <a:rPr lang="en-US" sz="2000" b="1" kern="1200" dirty="0">
              <a:solidFill>
                <a:schemeClr val="bg1"/>
              </a:solidFill>
            </a:rPr>
            <a:t>ALL four platforms</a:t>
          </a:r>
          <a:r>
            <a:rPr lang="en-US" sz="2000" kern="1200" dirty="0">
              <a:solidFill>
                <a:schemeClr val="bg1"/>
              </a:solidFill>
            </a:rPr>
            <a:t>.</a:t>
          </a:r>
        </a:p>
      </dsp:txBody>
      <dsp:txXfrm>
        <a:off x="69224" y="4367556"/>
        <a:ext cx="4574988" cy="1279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0.29439</cdr:x>
      <cdr:y>0.84314</cdr:y>
    </cdr:from>
    <cdr:to>
      <cdr:x>0.72209</cdr:x>
      <cdr:y>0.91458</cdr:y>
    </cdr:to>
    <cdr:sp macro="" textlink="">
      <cdr:nvSpPr>
        <cdr:cNvPr id="3" name="TextBox 17"/>
        <cdr:cNvSpPr txBox="1"/>
      </cdr:nvSpPr>
      <cdr:spPr>
        <a:xfrm xmlns:a="http://schemas.openxmlformats.org/drawingml/2006/main">
          <a:off x="1081765" y="39953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Arial Narrow" panose="020B0606020202030204" pitchFamily="34" charset="0"/>
            </a:rPr>
            <a:t>% Readership</a:t>
          </a:r>
        </a:p>
      </cdr:txBody>
    </cdr:sp>
  </cdr:relSizeAnchor>
</c:userShapes>
</file>

<file path=ppt/drawings/drawing2.xml><?xml version="1.0" encoding="utf-8"?>
<c:userShapes xmlns:c="http://schemas.openxmlformats.org/drawingml/2006/chart">
  <cdr:relSizeAnchor xmlns:cdr="http://schemas.openxmlformats.org/drawingml/2006/chartDrawing">
    <cdr:from>
      <cdr:x>0.68476</cdr:x>
      <cdr:y>0.92906</cdr:y>
    </cdr:from>
    <cdr:to>
      <cdr:x>1</cdr:x>
      <cdr:y>0.9835</cdr:y>
    </cdr:to>
    <cdr:sp macro="" textlink="">
      <cdr:nvSpPr>
        <cdr:cNvPr id="2" name="TextBox 1"/>
        <cdr:cNvSpPr txBox="1"/>
      </cdr:nvSpPr>
      <cdr:spPr>
        <a:xfrm xmlns:a="http://schemas.openxmlformats.org/drawingml/2006/main">
          <a:off x="5537046" y="4464456"/>
          <a:ext cx="2549096" cy="261610"/>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r"/>
          <a:r>
            <a:rPr lang="en-US" sz="1100" b="1" dirty="0">
              <a:latin typeface="Arial" panose="020B0604020202020204" pitchFamily="34" charset="0"/>
              <a:cs typeface="Arial" panose="020B0604020202020204" pitchFamily="34" charset="0"/>
            </a:rPr>
            <a:t>% Trust Ads Completely/Somewhat</a:t>
          </a:r>
        </a:p>
      </cdr:txBody>
    </cdr:sp>
  </cdr:relSizeAnchor>
</c:userShapes>
</file>

<file path=ppt/drawings/drawing3.xml><?xml version="1.0" encoding="utf-8"?>
<c:userShapes xmlns:c="http://schemas.openxmlformats.org/drawingml/2006/chart">
  <cdr:relSizeAnchor xmlns:cdr="http://schemas.openxmlformats.org/drawingml/2006/chartDrawing">
    <cdr:from>
      <cdr:x>0.606</cdr:x>
      <cdr:y>0.93518</cdr:y>
    </cdr:from>
    <cdr:to>
      <cdr:x>1</cdr:x>
      <cdr:y>0.98962</cdr:y>
    </cdr:to>
    <cdr:sp macro="" textlink="">
      <cdr:nvSpPr>
        <cdr:cNvPr id="2" name="TextBox 1"/>
        <cdr:cNvSpPr txBox="1"/>
      </cdr:nvSpPr>
      <cdr:spPr>
        <a:xfrm xmlns:a="http://schemas.openxmlformats.org/drawingml/2006/main">
          <a:off x="5254518" y="4493888"/>
          <a:ext cx="3416320" cy="261610"/>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r"/>
          <a:r>
            <a:rPr lang="en-US" sz="1100" b="1" dirty="0">
              <a:latin typeface="Arial" panose="020B0604020202020204" pitchFamily="34" charset="0"/>
              <a:cs typeface="Arial" panose="020B0604020202020204" pitchFamily="34" charset="0"/>
            </a:rPr>
            <a:t>% Trust Editorial Content Completely/Somewhat</a:t>
          </a:r>
        </a:p>
      </cdr:txBody>
    </cdr:sp>
  </cdr:relSizeAnchor>
</c:userShapes>
</file>

<file path=ppt/drawings/drawing4.xml><?xml version="1.0" encoding="utf-8"?>
<c:userShapes xmlns:c="http://schemas.openxmlformats.org/drawingml/2006/chart">
  <cdr:relSizeAnchor xmlns:cdr="http://schemas.openxmlformats.org/drawingml/2006/chartDrawing">
    <cdr:from>
      <cdr:x>0.88565</cdr:x>
      <cdr:y>0.0948</cdr:y>
    </cdr:from>
    <cdr:to>
      <cdr:x>0.94328</cdr:x>
      <cdr:y>0.68499</cdr:y>
    </cdr:to>
    <cdr:sp macro="" textlink="">
      <cdr:nvSpPr>
        <cdr:cNvPr id="2" name="Right Bracket 1">
          <a:extLst xmlns:a="http://schemas.openxmlformats.org/drawingml/2006/main">
            <a:ext uri="{FF2B5EF4-FFF2-40B4-BE49-F238E27FC236}">
              <a16:creationId xmlns:a16="http://schemas.microsoft.com/office/drawing/2014/main" id="{C960D99F-DA54-4E76-9B3B-7E873F256C34}"/>
            </a:ext>
          </a:extLst>
        </cdr:cNvPr>
        <cdr:cNvSpPr/>
      </cdr:nvSpPr>
      <cdr:spPr>
        <a:xfrm xmlns:a="http://schemas.openxmlformats.org/drawingml/2006/main">
          <a:off x="3441829" y="289249"/>
          <a:ext cx="223935" cy="1800808"/>
        </a:xfrm>
        <a:prstGeom xmlns:a="http://schemas.openxmlformats.org/drawingml/2006/main" prst="rightBracket">
          <a:avLst>
            <a:gd name="adj" fmla="val 0"/>
          </a:avLst>
        </a:prstGeom>
        <a:ln xmlns:a="http://schemas.openxmlformats.org/drawingml/2006/main" w="7620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7B5C8-13B2-43FD-8894-3106EC7F2456}" type="datetimeFigureOut">
              <a:rPr lang="en-CA" smtClean="0"/>
              <a:t>2022-03-03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937EC-DBBC-4802-B945-E35EAB6D7365}" type="slidenum">
              <a:rPr lang="en-CA" smtClean="0"/>
              <a:t>‹#›</a:t>
            </a:fld>
            <a:endParaRPr lang="en-CA"/>
          </a:p>
        </p:txBody>
      </p:sp>
    </p:spTree>
    <p:extLst>
      <p:ext uri="{BB962C8B-B14F-4D97-AF65-F5344CB8AC3E}">
        <p14:creationId xmlns:p14="http://schemas.microsoft.com/office/powerpoint/2010/main" val="96031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270">
              <a:spcBef>
                <a:spcPts val="0"/>
              </a:spcBef>
              <a:spcAft>
                <a:spcPts val="0"/>
              </a:spcAft>
            </a:pPr>
            <a:r>
              <a:rPr lang="en-CA" sz="1200" b="0" dirty="0">
                <a:solidFill>
                  <a:srgbClr val="000000"/>
                </a:solidFill>
                <a:effectLst/>
                <a:latin typeface="Calibri" panose="020F0502020204030204" pitchFamily="34" charset="0"/>
                <a:ea typeface="Calibri" panose="020F0502020204030204" pitchFamily="34" charset="0"/>
              </a:rPr>
              <a:t>News Media Canada’s latest research – Newspapers 24/7 - shows that newspaper readership remains strong in a digital age. </a:t>
            </a:r>
          </a:p>
          <a:p>
            <a:pPr marL="0" marR="0" indent="-1270">
              <a:spcBef>
                <a:spcPts val="0"/>
              </a:spcBef>
              <a:spcAft>
                <a:spcPts val="0"/>
              </a:spcAft>
            </a:pPr>
            <a:r>
              <a:rPr lang="en-CA" sz="1200" b="0" dirty="0">
                <a:solidFill>
                  <a:srgbClr val="000000"/>
                </a:solidFill>
                <a:effectLst/>
                <a:latin typeface="Calibri" panose="020F0502020204030204" pitchFamily="34" charset="0"/>
                <a:ea typeface="Calibri" panose="020F0502020204030204" pitchFamily="34" charset="0"/>
              </a:rPr>
              <a:t>The original study, launched in 2012, was designed to explore newspaper readership on different platforms and at different times of the day.</a:t>
            </a:r>
          </a:p>
          <a:p>
            <a:pPr marL="0" marR="0" indent="-1270">
              <a:spcBef>
                <a:spcPts val="0"/>
              </a:spcBef>
              <a:spcAft>
                <a:spcPts val="0"/>
              </a:spcAft>
            </a:pPr>
            <a:endParaRPr lang="en-CA" sz="1200" b="0" dirty="0">
              <a:solidFill>
                <a:srgbClr val="000000"/>
              </a:solidFill>
              <a:effectLst/>
              <a:latin typeface="Calibri" panose="020F0502020204030204" pitchFamily="34" charset="0"/>
              <a:ea typeface="Calibri" panose="020F0502020204030204" pitchFamily="34" charset="0"/>
            </a:endParaRPr>
          </a:p>
          <a:p>
            <a:pPr marL="0" marR="0" lvl="0" indent="-1270" algn="l" defTabSz="914400" rtl="0" eaLnBrk="1" fontAlgn="auto" latinLnBrk="0" hangingPunct="1">
              <a:lnSpc>
                <a:spcPct val="100000"/>
              </a:lnSpc>
              <a:spcBef>
                <a:spcPts val="0"/>
              </a:spcBef>
              <a:spcAft>
                <a:spcPts val="0"/>
              </a:spcAft>
              <a:buClrTx/>
              <a:buSzTx/>
              <a:buFontTx/>
              <a:buNone/>
              <a:tabLst/>
              <a:defRPr/>
            </a:pPr>
            <a:r>
              <a:rPr lang="en-US" dirty="0"/>
              <a:t>Local news is all around us and powers our conversation in all types of settings, from first dates to main street meet-ups to the last video call of the day.  Only the local newspaper can give you reliable stories to spark that next great conversation.</a:t>
            </a:r>
          </a:p>
          <a:p>
            <a:pPr marL="0" marR="0" lvl="0" indent="-1270" algn="l" defTabSz="914400" rtl="0" eaLnBrk="1" fontAlgn="auto" latinLnBrk="0" hangingPunct="1">
              <a:lnSpc>
                <a:spcPct val="100000"/>
              </a:lnSpc>
              <a:spcBef>
                <a:spcPts val="0"/>
              </a:spcBef>
              <a:spcAft>
                <a:spcPts val="0"/>
              </a:spcAft>
              <a:buClrTx/>
              <a:buSzTx/>
              <a:buFontTx/>
              <a:buNone/>
              <a:tabLst/>
              <a:defRPr/>
            </a:pPr>
            <a:endParaRPr lang="en-US" dirty="0"/>
          </a:p>
          <a:p>
            <a:pPr marL="0" marR="0" indent="-1270">
              <a:spcBef>
                <a:spcPts val="0"/>
              </a:spcBef>
              <a:spcAft>
                <a:spcPts val="0"/>
              </a:spcAft>
            </a:pPr>
            <a:r>
              <a:rPr lang="en-CA" sz="1000" dirty="0">
                <a:solidFill>
                  <a:srgbClr val="000000"/>
                </a:solidFill>
                <a:effectLst/>
                <a:latin typeface="Calibri" panose="020F0502020204030204" pitchFamily="34" charset="0"/>
                <a:ea typeface="Calibri" panose="020F0502020204030204" pitchFamily="34" charset="0"/>
              </a:rPr>
              <a:t>As part of the 2021 National Newspaper Week campaign, funded in part by the government of Canada’s department of Canadian Heritage, News Media Canada began a new conversation with consumers to see how their view of newspapers had evolved over the last decade.</a:t>
            </a:r>
            <a:endParaRPr lang="en-CA" sz="1000" dirty="0">
              <a:effectLst/>
              <a:latin typeface="Calibri" panose="020F050202020403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B3F937EC-DBBC-4802-B945-E35EAB6D7365}" type="slidenum">
              <a:rPr lang="en-CA" smtClean="0"/>
              <a:t>1</a:t>
            </a:fld>
            <a:endParaRPr lang="en-CA"/>
          </a:p>
        </p:txBody>
      </p:sp>
    </p:spTree>
    <p:extLst>
      <p:ext uri="{BB962C8B-B14F-4D97-AF65-F5344CB8AC3E}">
        <p14:creationId xmlns:p14="http://schemas.microsoft.com/office/powerpoint/2010/main" val="79107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17822" indent="-276083" algn="ctr">
              <a:defRPr>
                <a:solidFill>
                  <a:schemeClr val="tx1"/>
                </a:solidFill>
                <a:latin typeface="Arial" panose="020B0604020202020204" pitchFamily="34" charset="0"/>
              </a:defRPr>
            </a:lvl2pPr>
            <a:lvl3pPr marL="1104340" indent="-220866" algn="ctr">
              <a:defRPr>
                <a:solidFill>
                  <a:schemeClr val="tx1"/>
                </a:solidFill>
                <a:latin typeface="Arial" panose="020B0604020202020204" pitchFamily="34" charset="0"/>
              </a:defRPr>
            </a:lvl3pPr>
            <a:lvl4pPr marL="1546076" indent="-220866" algn="ctr">
              <a:defRPr>
                <a:solidFill>
                  <a:schemeClr val="tx1"/>
                </a:solidFill>
                <a:latin typeface="Arial" panose="020B0604020202020204" pitchFamily="34" charset="0"/>
              </a:defRPr>
            </a:lvl4pPr>
            <a:lvl5pPr marL="1987814" indent="-220866" algn="ctr">
              <a:defRPr>
                <a:solidFill>
                  <a:schemeClr val="tx1"/>
                </a:solidFill>
                <a:latin typeface="Arial" panose="020B0604020202020204" pitchFamily="34" charset="0"/>
              </a:defRPr>
            </a:lvl5pPr>
            <a:lvl6pPr marL="2429549" indent="-220866" algn="ctr" eaLnBrk="0" fontAlgn="base" hangingPunct="0">
              <a:spcBef>
                <a:spcPct val="0"/>
              </a:spcBef>
              <a:spcAft>
                <a:spcPct val="0"/>
              </a:spcAft>
              <a:defRPr>
                <a:solidFill>
                  <a:schemeClr val="tx1"/>
                </a:solidFill>
                <a:latin typeface="Arial" panose="020B0604020202020204" pitchFamily="34" charset="0"/>
              </a:defRPr>
            </a:lvl6pPr>
            <a:lvl7pPr marL="2871288" indent="-220866" algn="ctr" eaLnBrk="0" fontAlgn="base" hangingPunct="0">
              <a:spcBef>
                <a:spcPct val="0"/>
              </a:spcBef>
              <a:spcAft>
                <a:spcPct val="0"/>
              </a:spcAft>
              <a:defRPr>
                <a:solidFill>
                  <a:schemeClr val="tx1"/>
                </a:solidFill>
                <a:latin typeface="Arial" panose="020B0604020202020204" pitchFamily="34" charset="0"/>
              </a:defRPr>
            </a:lvl7pPr>
            <a:lvl8pPr marL="3313022" indent="-220866" algn="ctr" eaLnBrk="0" fontAlgn="base" hangingPunct="0">
              <a:spcBef>
                <a:spcPct val="0"/>
              </a:spcBef>
              <a:spcAft>
                <a:spcPct val="0"/>
              </a:spcAft>
              <a:defRPr>
                <a:solidFill>
                  <a:schemeClr val="tx1"/>
                </a:solidFill>
                <a:latin typeface="Arial" panose="020B0604020202020204" pitchFamily="34" charset="0"/>
              </a:defRPr>
            </a:lvl8pPr>
            <a:lvl9pPr marL="3754760" indent="-22086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10</a:t>
            </a:fld>
            <a:endParaRPr lang="en-US" altLang="en-US"/>
          </a:p>
        </p:txBody>
      </p:sp>
      <p:sp>
        <p:nvSpPr>
          <p:cNvPr id="68611" name="Rectangle 2">
            <a:extLst>
              <a:ext uri="{FF2B5EF4-FFF2-40B4-BE49-F238E27FC236}">
                <a16:creationId xmlns:a16="http://schemas.microsoft.com/office/drawing/2014/main"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2B41DE-840B-4F91-A5DF-5E23382E4520}"/>
              </a:ext>
            </a:extLst>
          </p:cNvPr>
          <p:cNvSpPr>
            <a:spLocks noGrp="1" noChangeArrowheads="1"/>
          </p:cNvSpPr>
          <p:nvPr>
            <p:ph type="body" idx="1"/>
          </p:nvPr>
        </p:nvSpPr>
        <p:spPr>
          <a:xfrm>
            <a:off x="701041" y="4415791"/>
            <a:ext cx="5871332" cy="4183381"/>
          </a:xfrm>
          <a:noFill/>
        </p:spPr>
        <p:txBody>
          <a:bodyPr/>
          <a:lstStyle/>
          <a:p>
            <a:pPr eaLnBrk="1" hangingPunct="1"/>
            <a:r>
              <a:rPr lang="en-CA" altLang="en-US" baseline="0" dirty="0"/>
              <a:t>Local information (in many forms) continues to be the driving reason for readership of community newspapers, including: </a:t>
            </a:r>
          </a:p>
          <a:p>
            <a:pPr marL="171886" indent="-171886">
              <a:buFontTx/>
              <a:buChar char="-"/>
            </a:pPr>
            <a:r>
              <a:rPr lang="en-CA" altLang="en-US" baseline="0" dirty="0"/>
              <a:t>Local news</a:t>
            </a:r>
          </a:p>
          <a:p>
            <a:pPr marL="171886" indent="-171886">
              <a:buFontTx/>
              <a:buChar char="-"/>
            </a:pPr>
            <a:r>
              <a:rPr lang="en-CA" altLang="en-US" baseline="0" dirty="0"/>
              <a:t>Local editorial</a:t>
            </a:r>
          </a:p>
          <a:p>
            <a:pPr marL="171886" indent="-171886">
              <a:buFontTx/>
              <a:buChar char="-"/>
            </a:pPr>
            <a:r>
              <a:rPr lang="en-CA" altLang="en-US" baseline="0" dirty="0"/>
              <a:t>Local sports</a:t>
            </a:r>
          </a:p>
          <a:p>
            <a:pPr marL="171886" indent="-171886">
              <a:buFontTx/>
              <a:buChar char="-"/>
            </a:pPr>
            <a:r>
              <a:rPr lang="en-CA" altLang="en-US" baseline="0" dirty="0"/>
              <a:t>Local entertainment</a:t>
            </a:r>
          </a:p>
          <a:p>
            <a:pPr marL="171886" indent="-171886">
              <a:buFontTx/>
              <a:buChar char="-"/>
            </a:pPr>
            <a:r>
              <a:rPr lang="en-CA" altLang="en-US" baseline="0" dirty="0"/>
              <a:t>Local events</a:t>
            </a:r>
          </a:p>
          <a:p>
            <a:pPr marL="171886" indent="-171886">
              <a:buFontTx/>
              <a:buChar char="-"/>
            </a:pPr>
            <a:r>
              <a:rPr lang="en-CA" altLang="en-US" baseline="0" dirty="0"/>
              <a:t>Local crime features</a:t>
            </a:r>
          </a:p>
          <a:p>
            <a:pPr marL="171886" indent="-171886">
              <a:buFontTx/>
              <a:buChar char="-"/>
            </a:pPr>
            <a:r>
              <a:rPr lang="en-CA" altLang="en-US" baseline="0" dirty="0"/>
              <a:t>Obituaries</a:t>
            </a:r>
          </a:p>
          <a:p>
            <a:pPr marL="171886" indent="-171886">
              <a:buFontTx/>
              <a:buChar char="-"/>
            </a:pPr>
            <a:endParaRPr lang="en-CA" altLang="en-US" baseline="0" dirty="0"/>
          </a:p>
          <a:p>
            <a:pPr eaLnBrk="1" hangingPunct="1"/>
            <a:r>
              <a:rPr lang="en-CA" altLang="en-US" baseline="0" dirty="0"/>
              <a:t>After local information half of adults (51%) are reading for the advertising – this includes ROP ads throughout the paper as well as Flyers/Inserts. </a:t>
            </a:r>
          </a:p>
          <a:p>
            <a:pPr eaLnBrk="1" hangingPunct="1"/>
            <a:r>
              <a:rPr lang="en-CA" altLang="en-US" baseline="0" dirty="0"/>
              <a:t>And more than four out of ten are reading for classified ads as well as employment/careers and real estate in printed community newspapers.</a:t>
            </a:r>
          </a:p>
        </p:txBody>
      </p:sp>
    </p:spTree>
    <p:extLst>
      <p:ext uri="{BB962C8B-B14F-4D97-AF65-F5344CB8AC3E}">
        <p14:creationId xmlns:p14="http://schemas.microsoft.com/office/powerpoint/2010/main" val="16021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While many think the younger generations have abandoned newspapers for greener digital pastures, they are actually strong readers of newspaper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Gen-X and Gen-Y (Millennials) demonstrate the strongest readership of all generations.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To nobody’s surprise readership on smartphones is strongest among the younger generations and Boomers are the strongest readers of printed newspapers.</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11</a:t>
            </a:fld>
            <a:endParaRPr lang="en-US" dirty="0"/>
          </a:p>
        </p:txBody>
      </p:sp>
    </p:spTree>
    <p:extLst>
      <p:ext uri="{BB962C8B-B14F-4D97-AF65-F5344CB8AC3E}">
        <p14:creationId xmlns:p14="http://schemas.microsoft.com/office/powerpoint/2010/main" val="254734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87% of Gen-X and Gen-Y consumed newspaper content in some way over the course of a week – led by phone usage.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Although 22% of Gen-Y/Millennial respondents used all four platforms over the course of the seven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And as noted, Boomers remain the strongest print readers, though they were also more likely to make some use of all platforms throughout the week.</a:t>
            </a:r>
            <a:endParaRPr lang="en-CA"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12</a:t>
            </a:fld>
            <a:endParaRPr lang="en-US" dirty="0"/>
          </a:p>
        </p:txBody>
      </p:sp>
    </p:spTree>
    <p:extLst>
      <p:ext uri="{BB962C8B-B14F-4D97-AF65-F5344CB8AC3E}">
        <p14:creationId xmlns:p14="http://schemas.microsoft.com/office/powerpoint/2010/main" val="186611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out of ten Business Decisions Makers read newspapers on any platform.  These are professionals, senior managers/executives and small business owners.  This group over-indexes on ALL platforms for newspaper readership.  They are “information junkies”.</a:t>
            </a:r>
          </a:p>
          <a:p>
            <a:endParaRPr lang="en-US" dirty="0"/>
          </a:p>
          <a:p>
            <a:r>
              <a:rPr lang="en-US" dirty="0"/>
              <a:t>And the strongest readers of all demographics are the Influencers and those are defined as meeting at least 3 of the following criteria.  This is a target group that loves their newspapers and is happy to share their opinions with others.  This group is likely among the strongest users of news as “conversation starters”.</a:t>
            </a:r>
          </a:p>
          <a:p>
            <a:pPr marL="228600" indent="-228600">
              <a:buFont typeface="+mj-lt"/>
              <a:buAutoNum type="arabicPeriod"/>
            </a:pPr>
            <a:r>
              <a:rPr lang="en-CA" sz="1200" dirty="0">
                <a:latin typeface="Arial" panose="020B0604020202020204" pitchFamily="34" charset="0"/>
                <a:cs typeface="Arial" panose="020B0604020202020204" pitchFamily="34" charset="0"/>
              </a:rPr>
              <a:t>Find new product + typically recommend to others; </a:t>
            </a:r>
          </a:p>
          <a:p>
            <a:pPr marL="228600" indent="-228600">
              <a:buFont typeface="+mj-lt"/>
              <a:buAutoNum type="arabicPeriod"/>
            </a:pPr>
            <a:r>
              <a:rPr lang="en-CA" sz="1200" dirty="0">
                <a:latin typeface="Arial" panose="020B0604020202020204" pitchFamily="34" charset="0"/>
                <a:cs typeface="Arial" panose="020B0604020202020204" pitchFamily="34" charset="0"/>
              </a:rPr>
              <a:t>Keep informed about new products/services; </a:t>
            </a:r>
          </a:p>
          <a:p>
            <a:pPr marL="228600" indent="-228600">
              <a:buFont typeface="+mj-lt"/>
              <a:buAutoNum type="arabicPeriod"/>
            </a:pPr>
            <a:r>
              <a:rPr lang="en-CA" sz="1200" dirty="0">
                <a:latin typeface="Arial" panose="020B0604020202020204" pitchFamily="34" charset="0"/>
                <a:cs typeface="Arial" panose="020B0604020202020204" pitchFamily="34" charset="0"/>
              </a:rPr>
              <a:t>People frequently ask for their advice; </a:t>
            </a:r>
          </a:p>
          <a:p>
            <a:pPr marL="228600" indent="-228600">
              <a:buFont typeface="+mj-lt"/>
              <a:buAutoNum type="arabicPeriod"/>
            </a:pPr>
            <a:r>
              <a:rPr lang="en-CA" sz="1200" dirty="0">
                <a:latin typeface="Arial" panose="020B0604020202020204" pitchFamily="34" charset="0"/>
                <a:cs typeface="Arial" panose="020B0604020202020204" pitchFamily="34" charset="0"/>
              </a:rPr>
              <a:t>Always first to try new products/services; </a:t>
            </a:r>
          </a:p>
          <a:p>
            <a:pPr marL="228600" indent="-228600">
              <a:buFont typeface="+mj-lt"/>
              <a:buAutoNum type="arabicPeriod"/>
            </a:pPr>
            <a:r>
              <a:rPr lang="en-CA" sz="1200" dirty="0">
                <a:latin typeface="Arial" panose="020B0604020202020204" pitchFamily="34" charset="0"/>
                <a:cs typeface="Arial" panose="020B0604020202020204" pitchFamily="34" charset="0"/>
              </a:rPr>
              <a:t>Frequently share information about products/services on social media.</a:t>
            </a:r>
            <a:endParaRPr lang="en-US" dirty="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13</a:t>
            </a:fld>
            <a:endParaRPr lang="en-US" dirty="0"/>
          </a:p>
        </p:txBody>
      </p:sp>
    </p:spTree>
    <p:extLst>
      <p:ext uri="{BB962C8B-B14F-4D97-AF65-F5344CB8AC3E}">
        <p14:creationId xmlns:p14="http://schemas.microsoft.com/office/powerpoint/2010/main" val="16174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it might be worthwhile to take a look at HOW readers age 18+ read and examine their profile.</a:t>
            </a:r>
          </a:p>
          <a:p>
            <a:endParaRPr lang="en-US" dirty="0"/>
          </a:p>
          <a:p>
            <a:r>
              <a:rPr lang="en-US" dirty="0"/>
              <a:t>The majority of adult readers are accessing their newspaper content digitally, but they are also still reading in print.</a:t>
            </a:r>
          </a:p>
          <a:p>
            <a:endParaRPr lang="en-US" dirty="0"/>
          </a:p>
          <a:p>
            <a:r>
              <a:rPr lang="en-US" dirty="0"/>
              <a:t>In fact, 25% of all 18+ readers are accessing their news on ALL four platforms.</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14</a:t>
            </a:fld>
            <a:endParaRPr lang="en-US" dirty="0"/>
          </a:p>
        </p:txBody>
      </p:sp>
    </p:spTree>
    <p:extLst>
      <p:ext uri="{BB962C8B-B14F-4D97-AF65-F5344CB8AC3E}">
        <p14:creationId xmlns:p14="http://schemas.microsoft.com/office/powerpoint/2010/main" val="322479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86% of Canadian adults are newspaper readers.  Let’s just talk about those readers for a minute.</a:t>
            </a:r>
          </a:p>
          <a:p>
            <a:pPr marL="171450" indent="-171450">
              <a:buFontTx/>
              <a:buChar char="-"/>
            </a:pPr>
            <a:r>
              <a:rPr lang="en-CA" dirty="0"/>
              <a:t>95% of these readers are using digital platforms to access newspaper content.</a:t>
            </a:r>
          </a:p>
          <a:p>
            <a:pPr marL="171450" indent="-171450">
              <a:buFontTx/>
              <a:buChar char="-"/>
            </a:pPr>
            <a:r>
              <a:rPr lang="en-CA" dirty="0"/>
              <a:t>And almost half of them (46%) are also still reading the printed newspaper.</a:t>
            </a:r>
          </a:p>
          <a:p>
            <a:pPr marL="171450" indent="-171450">
              <a:buFontTx/>
              <a:buChar char="-"/>
            </a:pPr>
            <a:endParaRPr lang="en-CA" dirty="0"/>
          </a:p>
          <a:p>
            <a:pPr marL="0" indent="0">
              <a:buFontTx/>
              <a:buNone/>
            </a:pPr>
            <a:r>
              <a:rPr lang="en-CA" dirty="0"/>
              <a:t>There is duplication in these numbers because readers are accessing multiple platforms all the time to read news.  And as noted, a quarter of readers are accessing ALL of the platforms – they read in print, on their phone, on their computer and on their tablets.</a:t>
            </a:r>
          </a:p>
          <a:p>
            <a:pPr marL="171450" indent="-171450">
              <a:buFontTx/>
              <a:buChar char="-"/>
            </a:pPr>
            <a:r>
              <a:rPr lang="en-CA" dirty="0"/>
              <a:t>80% read on their phone</a:t>
            </a:r>
          </a:p>
          <a:p>
            <a:pPr marL="171450" indent="-171450">
              <a:buFontTx/>
              <a:buChar char="-"/>
            </a:pPr>
            <a:r>
              <a:rPr lang="en-CA" dirty="0"/>
              <a:t>46% read on a tablet</a:t>
            </a:r>
          </a:p>
          <a:p>
            <a:pPr marL="171450" indent="-171450">
              <a:buFontTx/>
              <a:buChar char="-"/>
            </a:pPr>
            <a:r>
              <a:rPr lang="en-CA" dirty="0"/>
              <a:t>61% read on their computer (desktop or laptop)</a:t>
            </a:r>
          </a:p>
          <a:p>
            <a:pPr marL="171450" indent="-171450">
              <a:buFontTx/>
              <a:buChar char="-"/>
            </a:pPr>
            <a:r>
              <a:rPr lang="en-CA" dirty="0"/>
              <a:t>And 46% are reading the printed newspaper</a:t>
            </a:r>
          </a:p>
          <a:p>
            <a:endParaRPr lang="en-CA" dirty="0"/>
          </a:p>
        </p:txBody>
      </p:sp>
      <p:sp>
        <p:nvSpPr>
          <p:cNvPr id="4" name="Slide Number Placeholder 3"/>
          <p:cNvSpPr>
            <a:spLocks noGrp="1"/>
          </p:cNvSpPr>
          <p:nvPr>
            <p:ph type="sldNum" sz="quarter" idx="5"/>
          </p:nvPr>
        </p:nvSpPr>
        <p:spPr/>
        <p:txBody>
          <a:bodyPr/>
          <a:lstStyle/>
          <a:p>
            <a:fld id="{B3F937EC-DBBC-4802-B945-E35EAB6D7365}" type="slidenum">
              <a:rPr lang="en-CA" smtClean="0"/>
              <a:t>15</a:t>
            </a:fld>
            <a:endParaRPr lang="en-CA"/>
          </a:p>
        </p:txBody>
      </p:sp>
    </p:spTree>
    <p:extLst>
      <p:ext uri="{BB962C8B-B14F-4D97-AF65-F5344CB8AC3E}">
        <p14:creationId xmlns:p14="http://schemas.microsoft.com/office/powerpoint/2010/main" val="109943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online study was conducted in November and December 2021 with 825 Canadians age 18+.</a:t>
            </a:r>
          </a:p>
          <a:p>
            <a:r>
              <a:rPr lang="en-CA" dirty="0"/>
              <a:t>Totum Research managed the study on behalf of News Media Canada and it was funded in part by the government of Canada and the Department of Canadian Heritage.</a:t>
            </a:r>
          </a:p>
          <a:p>
            <a:r>
              <a:rPr lang="en-CA" dirty="0"/>
              <a:t>Results were weighted to represent the Canadian population and Statistics Canada data.</a:t>
            </a:r>
          </a:p>
          <a:p>
            <a:endParaRPr lang="en-CA" dirty="0"/>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16</a:t>
            </a:fld>
            <a:endParaRPr lang="en-US" dirty="0"/>
          </a:p>
        </p:txBody>
      </p:sp>
    </p:spTree>
    <p:extLst>
      <p:ext uri="{BB962C8B-B14F-4D97-AF65-F5344CB8AC3E}">
        <p14:creationId xmlns:p14="http://schemas.microsoft.com/office/powerpoint/2010/main" val="40477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3F937EC-DBBC-4802-B945-E35EAB6D7365}" type="slidenum">
              <a:rPr lang="en-CA" smtClean="0"/>
              <a:t>17</a:t>
            </a:fld>
            <a:endParaRPr lang="en-CA"/>
          </a:p>
        </p:txBody>
      </p:sp>
    </p:spTree>
    <p:extLst>
      <p:ext uri="{BB962C8B-B14F-4D97-AF65-F5344CB8AC3E}">
        <p14:creationId xmlns:p14="http://schemas.microsoft.com/office/powerpoint/2010/main" val="350524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18</a:t>
            </a:fld>
            <a:endParaRPr lang="en-US" dirty="0"/>
          </a:p>
        </p:txBody>
      </p:sp>
    </p:spTree>
    <p:extLst>
      <p:ext uri="{BB962C8B-B14F-4D97-AF65-F5344CB8AC3E}">
        <p14:creationId xmlns:p14="http://schemas.microsoft.com/office/powerpoint/2010/main" val="253715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19</a:t>
            </a:fld>
            <a:endParaRPr lang="en-US" dirty="0"/>
          </a:p>
        </p:txBody>
      </p:sp>
    </p:spTree>
    <p:extLst>
      <p:ext uri="{BB962C8B-B14F-4D97-AF65-F5344CB8AC3E}">
        <p14:creationId xmlns:p14="http://schemas.microsoft.com/office/powerpoint/2010/main" val="36103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270">
              <a:spcBef>
                <a:spcPts val="0"/>
              </a:spcBef>
              <a:spcAft>
                <a:spcPts val="0"/>
              </a:spcAft>
            </a:pPr>
            <a:r>
              <a:rPr lang="en-CA" sz="1200" dirty="0">
                <a:solidFill>
                  <a:srgbClr val="000000"/>
                </a:solidFill>
                <a:effectLst/>
                <a:latin typeface="Calibri" panose="020F0502020204030204" pitchFamily="34" charset="0"/>
                <a:ea typeface="Calibri" panose="020F0502020204030204" pitchFamily="34" charset="0"/>
              </a:rPr>
              <a:t>It’s a little overwhelming when you consider how much the world has changed in the last decade. In 2012, tablets had only just established themselves as a viable new content distribution platform, and mobile payments and voice-controlled technology had barely begun to roll out. On social, new-to-the-scene niche platform, Instagram, had recently become part of the Facebook family. The digital age was going mainstream. </a:t>
            </a:r>
            <a:endParaRPr lang="en-CA" sz="1200" dirty="0">
              <a:effectLst/>
              <a:latin typeface="Calibri" panose="020F0502020204030204" pitchFamily="34" charset="0"/>
              <a:ea typeface="Calibri" panose="020F0502020204030204" pitchFamily="34" charset="0"/>
            </a:endParaRPr>
          </a:p>
          <a:p>
            <a:pPr marL="0" marR="0" indent="-1270">
              <a:spcBef>
                <a:spcPts val="0"/>
              </a:spcBef>
              <a:spcAft>
                <a:spcPts val="0"/>
              </a:spcAft>
            </a:pPr>
            <a:r>
              <a:rPr lang="en-CA" sz="1200" dirty="0">
                <a:solidFill>
                  <a:srgbClr val="000000"/>
                </a:solidFill>
                <a:effectLst/>
                <a:latin typeface="Calibri" panose="020F0502020204030204" pitchFamily="34" charset="0"/>
                <a:ea typeface="Calibri" panose="020F0502020204030204" pitchFamily="34" charset="0"/>
              </a:rPr>
              <a:t> </a:t>
            </a:r>
            <a:endParaRPr lang="en-CA" sz="1200" dirty="0">
              <a:effectLst/>
              <a:latin typeface="Calibri" panose="020F0502020204030204" pitchFamily="34" charset="0"/>
              <a:ea typeface="Calibri" panose="020F0502020204030204" pitchFamily="34" charset="0"/>
            </a:endParaRPr>
          </a:p>
          <a:p>
            <a:pPr marL="0" marR="0" indent="-1270">
              <a:spcBef>
                <a:spcPts val="0"/>
              </a:spcBef>
              <a:spcAft>
                <a:spcPts val="0"/>
              </a:spcAft>
            </a:pPr>
            <a:r>
              <a:rPr lang="en-CA" sz="1200" dirty="0">
                <a:solidFill>
                  <a:srgbClr val="000000"/>
                </a:solidFill>
                <a:effectLst/>
                <a:latin typeface="Calibri" panose="020F0502020204030204" pitchFamily="34" charset="0"/>
                <a:ea typeface="Calibri" panose="020F0502020204030204" pitchFamily="34" charset="0"/>
              </a:rPr>
              <a:t>In 2012 News Media Canada – the voice of Canada’s news media industry – launched the first ‘Newspapers 24/7’ report to consider how the medium was evolving in the face of this new digital deluge. The 2012 results showed that newspapers were still standing strong at 85% readership.  And now in 2022 weekly readership has edged up slightly to 86%.</a:t>
            </a:r>
            <a:endParaRPr lang="en-CA" sz="1200" dirty="0">
              <a:effectLst/>
              <a:latin typeface="Calibri" panose="020F0502020204030204" pitchFamily="34" charset="0"/>
              <a:ea typeface="Calibri" panose="020F0502020204030204" pitchFamily="34" charset="0"/>
            </a:endParaRPr>
          </a:p>
          <a:p>
            <a:endParaRPr lang="en-CA" dirty="0"/>
          </a:p>
          <a:p>
            <a:pPr marL="0" marR="0" indent="-1270">
              <a:spcBef>
                <a:spcPts val="0"/>
              </a:spcBef>
              <a:spcAft>
                <a:spcPts val="0"/>
              </a:spcAft>
            </a:pPr>
            <a:r>
              <a:rPr lang="en-CA" sz="1200" dirty="0">
                <a:solidFill>
                  <a:srgbClr val="000000"/>
                </a:solidFill>
                <a:effectLst/>
                <a:latin typeface="Calibri" panose="020F0502020204030204" pitchFamily="34" charset="0"/>
                <a:ea typeface="Calibri" panose="020F0502020204030204" pitchFamily="34" charset="0"/>
              </a:rPr>
              <a:t>Ten years later and that digital tsunami has only picked up speed and quite frankly boosted readership of newspaper content. Canadians are plugged in like never before. Newspapers and news media are clearly holding their own.</a:t>
            </a:r>
          </a:p>
          <a:p>
            <a:pPr marL="0" marR="0" indent="-1270">
              <a:spcBef>
                <a:spcPts val="0"/>
              </a:spcBef>
              <a:spcAft>
                <a:spcPts val="0"/>
              </a:spcAft>
            </a:pPr>
            <a:endParaRPr lang="en-CA" sz="1200" dirty="0">
              <a:solidFill>
                <a:srgbClr val="000000"/>
              </a:solidFill>
              <a:effectLst/>
              <a:latin typeface="Calibri" panose="020F0502020204030204" pitchFamily="34" charset="0"/>
              <a:ea typeface="Calibri" panose="020F0502020204030204" pitchFamily="34" charset="0"/>
            </a:endParaRPr>
          </a:p>
          <a:p>
            <a:pPr marL="0" marR="0" indent="-1270">
              <a:spcBef>
                <a:spcPts val="0"/>
              </a:spcBef>
              <a:spcAft>
                <a:spcPts val="0"/>
              </a:spcAft>
            </a:pPr>
            <a:r>
              <a:rPr lang="en-CA" sz="1200" dirty="0">
                <a:solidFill>
                  <a:srgbClr val="000000"/>
                </a:solidFill>
                <a:effectLst/>
                <a:latin typeface="Calibri" panose="020F0502020204030204" pitchFamily="34" charset="0"/>
                <a:ea typeface="Calibri" panose="020F0502020204030204" pitchFamily="34" charset="0"/>
              </a:rPr>
              <a:t>One of the biggest shifts has been in HOW readers access their news, particularly when it comes to mobile phones.</a:t>
            </a:r>
            <a:endParaRPr lang="en-CA" sz="1200" dirty="0">
              <a:effectLst/>
              <a:latin typeface="Calibri" panose="020F050202020403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B3F937EC-DBBC-4802-B945-E35EAB6D7365}" type="slidenum">
              <a:rPr lang="en-CA" smtClean="0"/>
              <a:t>2</a:t>
            </a:fld>
            <a:endParaRPr lang="en-CA"/>
          </a:p>
        </p:txBody>
      </p:sp>
    </p:spTree>
    <p:extLst>
      <p:ext uri="{BB962C8B-B14F-4D97-AF65-F5344CB8AC3E}">
        <p14:creationId xmlns:p14="http://schemas.microsoft.com/office/powerpoint/2010/main" val="43945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20</a:t>
            </a:fld>
            <a:endParaRPr lang="en-US" dirty="0"/>
          </a:p>
        </p:txBody>
      </p:sp>
    </p:spTree>
    <p:extLst>
      <p:ext uri="{BB962C8B-B14F-4D97-AF65-F5344CB8AC3E}">
        <p14:creationId xmlns:p14="http://schemas.microsoft.com/office/powerpoint/2010/main" val="9436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21</a:t>
            </a:fld>
            <a:endParaRPr lang="en-US" dirty="0"/>
          </a:p>
        </p:txBody>
      </p:sp>
    </p:spTree>
    <p:extLst>
      <p:ext uri="{BB962C8B-B14F-4D97-AF65-F5344CB8AC3E}">
        <p14:creationId xmlns:p14="http://schemas.microsoft.com/office/powerpoint/2010/main" val="156918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big news is that almost nine out of ten Canadians age 18+ are reading a newspaper, on a variety of platforms, over the course of a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survey asked Canadian adults about their weekly readership habits on different platforms: printed newspapers, smartphones, computers (desktops and laptops) as well as tablets.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then they were asked about their readership habits during 6 different times during the day to examine how readers access news differently throughout the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Early morning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At breakfast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Between breakfast and lunch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During lunch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Between lunch and dinner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After dinner</a:t>
            </a:r>
          </a:p>
          <a:p>
            <a:endParaRPr lang="en-CA" dirty="0"/>
          </a:p>
        </p:txBody>
      </p:sp>
      <p:sp>
        <p:nvSpPr>
          <p:cNvPr id="4" name="Slide Number Placeholder 3"/>
          <p:cNvSpPr>
            <a:spLocks noGrp="1"/>
          </p:cNvSpPr>
          <p:nvPr>
            <p:ph type="sldNum" sz="quarter" idx="5"/>
          </p:nvPr>
        </p:nvSpPr>
        <p:spPr/>
        <p:txBody>
          <a:bodyPr/>
          <a:lstStyle/>
          <a:p>
            <a:fld id="{B3F937EC-DBBC-4802-B945-E35EAB6D7365}" type="slidenum">
              <a:rPr lang="en-CA" smtClean="0"/>
              <a:t>3</a:t>
            </a:fld>
            <a:endParaRPr lang="en-CA"/>
          </a:p>
        </p:txBody>
      </p:sp>
    </p:spTree>
    <p:extLst>
      <p:ext uri="{BB962C8B-B14F-4D97-AF65-F5344CB8AC3E}">
        <p14:creationId xmlns:p14="http://schemas.microsoft.com/office/powerpoint/2010/main" val="24785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conversations don’t start themselves.  Newspapers provide the ultimate ice-breaker to spark great dialogue, from first dates, to main street meet-ups, to that last Zoom call of the day.  All of it is powered by the news.  At times when we are not always sure what to talk about, newspapers power our conversations.</a:t>
            </a:r>
          </a:p>
          <a:p>
            <a:endParaRPr lang="en-US" dirty="0"/>
          </a:p>
          <a:p>
            <a:r>
              <a:rPr lang="en-US" dirty="0"/>
              <a:t>This presentation will present some conversation starters to get people talking about the power and ongoing relevance of newspapers.</a:t>
            </a:r>
          </a:p>
          <a:p>
            <a:endParaRPr lang="en-US" dirty="0"/>
          </a:p>
          <a:p>
            <a:r>
              <a:rPr lang="en-US" dirty="0"/>
              <a:t>First, let’s examine how newspaper readership varies by the different platforms and devices.</a:t>
            </a:r>
          </a:p>
          <a:p>
            <a:pPr marL="171450" indent="-171450">
              <a:buFont typeface="Arial" panose="020B0604020202020204" pitchFamily="34" charset="0"/>
              <a:buChar char="•"/>
            </a:pPr>
            <a:r>
              <a:rPr lang="en-US" dirty="0"/>
              <a:t>Mobile phones are now the dominant platform for accessing news (and many other things).  Readership on smartphones is constant throughout the day for access to information on-the-go.</a:t>
            </a:r>
          </a:p>
          <a:p>
            <a:pPr marL="171450" lvl="0" indent="-171450">
              <a:buFont typeface="Arial" panose="020B0604020202020204" pitchFamily="34" charset="0"/>
              <a:buChar char="•"/>
            </a:pPr>
            <a:r>
              <a:rPr lang="en-US" dirty="0"/>
              <a:t>Desktop and laptop reading </a:t>
            </a:r>
            <a:r>
              <a:rPr lang="en-US" dirty="0">
                <a:solidFill>
                  <a:schemeClr val="tx1"/>
                </a:solidFill>
                <a:latin typeface="Arial" panose="020B0604020202020204" pitchFamily="34" charset="0"/>
                <a:cs typeface="Arial" panose="020B0604020202020204" pitchFamily="34" charset="0"/>
              </a:rPr>
              <a:t>is strongest early in the day and again after dinner.</a:t>
            </a:r>
            <a:endParaRPr lang="en-CA" dirty="0"/>
          </a:p>
          <a:p>
            <a:pPr marL="171450" indent="-171450">
              <a:buFont typeface="Arial" panose="020B0604020202020204" pitchFamily="34" charset="0"/>
              <a:buChar char="•"/>
            </a:pPr>
            <a:r>
              <a:rPr lang="en-US" dirty="0"/>
              <a:t>Tablet reading is strongest at the beginning and end of the day.</a:t>
            </a:r>
          </a:p>
          <a:p>
            <a:pPr marL="171450" indent="-171450">
              <a:buFont typeface="Arial" panose="020B0604020202020204" pitchFamily="34" charset="0"/>
              <a:buChar char="•"/>
            </a:pPr>
            <a:r>
              <a:rPr lang="en-US" dirty="0"/>
              <a:t>And print readership peaks at breakfast, as the days starts.</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4</a:t>
            </a:fld>
            <a:endParaRPr lang="en-US" dirty="0"/>
          </a:p>
        </p:txBody>
      </p:sp>
    </p:spTree>
    <p:extLst>
      <p:ext uri="{BB962C8B-B14F-4D97-AF65-F5344CB8AC3E}">
        <p14:creationId xmlns:p14="http://schemas.microsoft.com/office/powerpoint/2010/main" val="21693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6A985"/>
              </a:buClr>
              <a:buSzTx/>
              <a:buFontTx/>
              <a:buNone/>
              <a:tabLst/>
              <a:defRPr/>
            </a:pPr>
            <a:r>
              <a:rPr lang="en-US" b="0" dirty="0">
                <a:solidFill>
                  <a:srgbClr val="334495"/>
                </a:solidFill>
                <a:latin typeface="Arial" panose="020B0604020202020204" pitchFamily="34" charset="0"/>
                <a:cs typeface="Arial" panose="020B0604020202020204" pitchFamily="34" charset="0"/>
              </a:rPr>
              <a:t>The Newspapers 24/7 research demonstrates</a:t>
            </a:r>
            <a:r>
              <a:rPr lang="en-US" b="0" baseline="0" dirty="0">
                <a:solidFill>
                  <a:srgbClr val="334495"/>
                </a:solidFill>
                <a:latin typeface="Arial" panose="020B0604020202020204" pitchFamily="34" charset="0"/>
                <a:cs typeface="Arial" panose="020B0604020202020204" pitchFamily="34" charset="0"/>
              </a:rPr>
              <a:t> that </a:t>
            </a:r>
            <a:r>
              <a:rPr lang="en-US" b="0" dirty="0">
                <a:solidFill>
                  <a:srgbClr val="334495"/>
                </a:solidFill>
                <a:latin typeface="Arial" panose="020B0604020202020204" pitchFamily="34" charset="0"/>
                <a:cs typeface="Arial" panose="020B0604020202020204" pitchFamily="34" charset="0"/>
              </a:rPr>
              <a:t>Canadian adults continue to read </a:t>
            </a:r>
            <a:r>
              <a:rPr lang="en-US" b="0" baseline="0" dirty="0">
                <a:solidFill>
                  <a:srgbClr val="334495"/>
                </a:solidFill>
                <a:latin typeface="Arial" panose="020B0604020202020204" pitchFamily="34" charset="0"/>
                <a:cs typeface="Arial" panose="020B0604020202020204" pitchFamily="34" charset="0"/>
              </a:rPr>
              <a:t>newspapers – almost nine out of ten (86%) report accessing newspaper content in print or digital formats throughout the course of a week.  </a:t>
            </a:r>
          </a:p>
          <a:p>
            <a:pPr marL="0" marR="0" lvl="0" indent="0" algn="l" defTabSz="914400" rtl="0" eaLnBrk="1" fontAlgn="auto" latinLnBrk="0" hangingPunct="1">
              <a:lnSpc>
                <a:spcPct val="100000"/>
              </a:lnSpc>
              <a:spcBef>
                <a:spcPts val="0"/>
              </a:spcBef>
              <a:spcAft>
                <a:spcPts val="0"/>
              </a:spcAft>
              <a:buClr>
                <a:srgbClr val="16A985"/>
              </a:buClr>
              <a:buSzTx/>
              <a:buFontTx/>
              <a:buNone/>
              <a:tabLst/>
              <a:defRPr/>
            </a:pPr>
            <a:endParaRPr lang="en-US" b="0" baseline="0" dirty="0">
              <a:solidFill>
                <a:srgbClr val="33449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16A985"/>
              </a:buClr>
              <a:buSzTx/>
              <a:buFontTx/>
              <a:buNone/>
              <a:tabLst/>
              <a:defRPr/>
            </a:pPr>
            <a:r>
              <a:rPr lang="en-US" b="0" baseline="0" dirty="0">
                <a:solidFill>
                  <a:srgbClr val="334495"/>
                </a:solidFill>
                <a:latin typeface="Arial" panose="020B0604020202020204" pitchFamily="34" charset="0"/>
                <a:cs typeface="Arial" panose="020B0604020202020204" pitchFamily="34" charset="0"/>
              </a:rPr>
              <a:t>A quarter of the population reads newspapers in print AND digital platforms. </a:t>
            </a:r>
            <a:r>
              <a:rPr lang="en-US" b="0" dirty="0">
                <a:solidFill>
                  <a:srgbClr val="334495"/>
                </a:solidFill>
                <a:latin typeface="Arial" panose="020B0604020202020204" pitchFamily="34" charset="0"/>
                <a:cs typeface="Arial" panose="020B0604020202020204" pitchFamily="34" charset="0"/>
              </a:rPr>
              <a:t>That means they are reading their printed newspaper, as well as accessing news on their phones, computers and tablets. </a:t>
            </a:r>
          </a:p>
          <a:p>
            <a:pPr>
              <a:buClr>
                <a:srgbClr val="16A985"/>
              </a:buClr>
            </a:pPr>
            <a:endParaRPr lang="en-US" b="0" baseline="0" dirty="0">
              <a:solidFill>
                <a:srgbClr val="334495"/>
              </a:solidFill>
              <a:latin typeface="Arial" panose="020B0604020202020204" pitchFamily="34" charset="0"/>
              <a:cs typeface="Arial" panose="020B0604020202020204" pitchFamily="34" charset="0"/>
            </a:endParaRPr>
          </a:p>
          <a:p>
            <a:pPr>
              <a:buClr>
                <a:srgbClr val="16A985"/>
              </a:buClr>
            </a:pPr>
            <a:r>
              <a:rPr lang="en-US" b="0" dirty="0">
                <a:solidFill>
                  <a:srgbClr val="334495"/>
                </a:solidFill>
                <a:latin typeface="Arial" panose="020B0604020202020204" pitchFamily="34" charset="0"/>
                <a:cs typeface="Arial" panose="020B0604020202020204" pitchFamily="34" charset="0"/>
              </a:rPr>
              <a:t>On the right you can see an overview of newspaper reading, broken out by the different platforms for adults 18+.  Overall readership is 86% across all platforms measured.  </a:t>
            </a:r>
          </a:p>
          <a:p>
            <a:pPr>
              <a:buClr>
                <a:srgbClr val="16A985"/>
              </a:buClr>
            </a:pPr>
            <a:endParaRPr lang="en-US" b="1" dirty="0">
              <a:solidFill>
                <a:srgbClr val="33449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16A985"/>
              </a:buClr>
              <a:buSzTx/>
              <a:buFontTx/>
              <a:buNone/>
              <a:tabLst/>
              <a:defRPr/>
            </a:pPr>
            <a:r>
              <a:rPr lang="en-US" b="0" dirty="0">
                <a:solidFill>
                  <a:srgbClr val="334495"/>
                </a:solidFill>
                <a:latin typeface="Arial" panose="020B0604020202020204" pitchFamily="34" charset="0"/>
                <a:cs typeface="Arial" panose="020B0604020202020204" pitchFamily="34" charset="0"/>
              </a:rPr>
              <a:t>On the left you can see how the newspaper reading habit </a:t>
            </a:r>
            <a:r>
              <a:rPr lang="en-US" b="0" baseline="0" dirty="0">
                <a:solidFill>
                  <a:srgbClr val="334495"/>
                </a:solidFill>
                <a:latin typeface="Arial" panose="020B0604020202020204" pitchFamily="34" charset="0"/>
                <a:cs typeface="Arial" panose="020B0604020202020204" pitchFamily="34" charset="0"/>
              </a:rPr>
              <a:t>varies by platform AND time of day.  </a:t>
            </a:r>
            <a:r>
              <a:rPr lang="en-US" b="0" dirty="0">
                <a:solidFill>
                  <a:srgbClr val="334495"/>
                </a:solidFill>
                <a:latin typeface="Arial" panose="020B0604020202020204" pitchFamily="34" charset="0"/>
                <a:cs typeface="Arial" panose="020B0604020202020204" pitchFamily="34" charset="0"/>
              </a:rPr>
              <a:t>Newspaper</a:t>
            </a:r>
            <a:r>
              <a:rPr lang="en-US" b="0" baseline="0" dirty="0">
                <a:solidFill>
                  <a:srgbClr val="334495"/>
                </a:solidFill>
                <a:latin typeface="Arial" panose="020B0604020202020204" pitchFamily="34" charset="0"/>
                <a:cs typeface="Arial" panose="020B0604020202020204" pitchFamily="34" charset="0"/>
              </a:rPr>
              <a:t> content is accessed on different platforms depending on the time of day:</a:t>
            </a:r>
            <a:endParaRPr lang="en-US" b="0" dirty="0">
              <a:solidFill>
                <a:srgbClr val="334495"/>
              </a:solidFill>
              <a:latin typeface="Arial" panose="020B0604020202020204" pitchFamily="34" charset="0"/>
              <a:cs typeface="Arial" panose="020B0604020202020204" pitchFamily="34" charset="0"/>
            </a:endParaRPr>
          </a:p>
          <a:p>
            <a:pPr marL="166007" marR="0" lvl="0" indent="-166007"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a:solidFill>
                  <a:srgbClr val="334495"/>
                </a:solidFill>
                <a:latin typeface="Arial" panose="020B0604020202020204" pitchFamily="34" charset="0"/>
                <a:cs typeface="Arial" panose="020B0604020202020204" pitchFamily="34" charset="0"/>
              </a:rPr>
              <a:t>Phone</a:t>
            </a:r>
            <a:r>
              <a:rPr lang="en-US" dirty="0">
                <a:solidFill>
                  <a:srgbClr val="334495"/>
                </a:solidFill>
                <a:latin typeface="Arial" panose="020B0604020202020204" pitchFamily="34" charset="0"/>
                <a:cs typeface="Arial" panose="020B0604020202020204" pitchFamily="34" charset="0"/>
              </a:rPr>
              <a:t> – most popular platform at all times</a:t>
            </a:r>
          </a:p>
          <a:p>
            <a:pPr marL="166007" indent="-166007">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Desktop/Laptop</a:t>
            </a:r>
            <a:r>
              <a:rPr lang="en-US" dirty="0">
                <a:solidFill>
                  <a:srgbClr val="334495"/>
                </a:solidFill>
                <a:latin typeface="Arial" panose="020B0604020202020204" pitchFamily="34" charset="0"/>
                <a:cs typeface="Arial" panose="020B0604020202020204" pitchFamily="34" charset="0"/>
              </a:rPr>
              <a:t> – strong early morning, between breakfast and lunch and at night</a:t>
            </a:r>
          </a:p>
          <a:p>
            <a:pPr marL="166007" indent="-166007">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Tablet</a:t>
            </a:r>
            <a:r>
              <a:rPr lang="en-US" dirty="0">
                <a:solidFill>
                  <a:srgbClr val="334495"/>
                </a:solidFill>
                <a:latin typeface="Arial" panose="020B0604020202020204" pitchFamily="34" charset="0"/>
                <a:cs typeface="Arial" panose="020B0604020202020204" pitchFamily="34" charset="0"/>
              </a:rPr>
              <a:t> – peaks in the early morning and after dinner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334495"/>
                </a:solidFill>
                <a:latin typeface="Arial" panose="020B0604020202020204" pitchFamily="34" charset="0"/>
                <a:cs typeface="Arial" panose="020B0604020202020204" pitchFamily="34" charset="0"/>
              </a:rPr>
              <a:t>Print </a:t>
            </a:r>
            <a:r>
              <a:rPr lang="en-US" dirty="0">
                <a:solidFill>
                  <a:srgbClr val="334495"/>
                </a:solidFill>
                <a:latin typeface="Arial" panose="020B0604020202020204" pitchFamily="34" charset="0"/>
                <a:cs typeface="Arial" panose="020B0604020202020204" pitchFamily="34" charset="0"/>
              </a:rPr>
              <a:t>– peaks at breakfast as the day starts</a:t>
            </a:r>
          </a:p>
          <a:p>
            <a:endParaRPr lang="en-US" dirty="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5</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is a key issue these days, particularly with the overwhelming amount of disinformation in media. </a:t>
            </a:r>
          </a:p>
          <a:p>
            <a:endParaRPr lang="en-US" dirty="0"/>
          </a:p>
          <a:p>
            <a:r>
              <a:rPr lang="en-US" dirty="0"/>
              <a:t>While trust is challenging for many sectors, traditional media continues to be among the most trusted source of news and general information.</a:t>
            </a:r>
          </a:p>
          <a:p>
            <a:r>
              <a:rPr lang="en-US" dirty="0"/>
              <a:t>[Edelman Trust Barometer 2022 -https://nmc-mic.ca/2022/02/17/traditional-media-continue-to-be-the-most-trusted-source-for-news-research-shows/]</a:t>
            </a:r>
          </a:p>
          <a:p>
            <a:endParaRPr lang="en-US" dirty="0"/>
          </a:p>
          <a:p>
            <a:r>
              <a:rPr lang="en-US" dirty="0"/>
              <a:t>Local newspapers in particular continue to maintain their trusted status, for both editorial content and by extension the advertising.  This trust starts with the printed product and extends to the digital newspaper products as well.</a:t>
            </a:r>
          </a:p>
          <a:p>
            <a:endParaRPr lang="en-US" dirty="0"/>
          </a:p>
          <a:p>
            <a:r>
              <a:rPr lang="en-US" dirty="0"/>
              <a:t>Local newspapers provide reliable stories to start your next great conversation.</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6</a:t>
            </a:fld>
            <a:endParaRPr lang="en-US" dirty="0"/>
          </a:p>
        </p:txBody>
      </p:sp>
    </p:spTree>
    <p:extLst>
      <p:ext uri="{BB962C8B-B14F-4D97-AF65-F5344CB8AC3E}">
        <p14:creationId xmlns:p14="http://schemas.microsoft.com/office/powerpoint/2010/main" val="234831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Ads in printed newspapers</a:t>
            </a:r>
            <a:r>
              <a:rPr lang="en-US" baseline="0" dirty="0"/>
              <a:t> continue to be the most trusted of all ad formats, results we see study after study.  Half of adults (48%) trust printed newspaper ads. Advertising in printed newspapers is not always seen as an interruption.  Many studies have shown that one of the reasons adults read printed newspapers is for the ads.</a:t>
            </a:r>
            <a:endParaRPr lang="en-US" dirty="0"/>
          </a:p>
          <a:p>
            <a:endParaRPr lang="en-US" baseline="0" dirty="0"/>
          </a:p>
          <a:p>
            <a:r>
              <a:rPr lang="en-US" baseline="0" dirty="0"/>
              <a:t>Ads in digital newspapers top the list of trusted digital ad formats and are more trusted than ads in traditional media like radio, television and magazines.  More than four out of ten (44%) adults  completely or somewhat trust ads in digital newspapers.  </a:t>
            </a:r>
          </a:p>
          <a:p>
            <a:endParaRPr lang="en-US" baseline="0" dirty="0"/>
          </a:p>
          <a:p>
            <a:r>
              <a:rPr lang="en-US" baseline="0" dirty="0"/>
              <a:t>Combined (printed or digital newspapers) are trusted by 52% of adults, driven primarily by trust in the printed product.</a:t>
            </a:r>
          </a:p>
          <a:p>
            <a:endParaRPr lang="en-US" baseline="0" dirty="0"/>
          </a:p>
          <a:p>
            <a:r>
              <a:rPr lang="en-US" baseline="0" dirty="0"/>
              <a:t>One thing we also see year after year is the LACK of trust in social networks, with only 21% of adults 18+ finding their ads trustworthy.</a:t>
            </a:r>
          </a:p>
          <a:p>
            <a:endParaRPr lang="en-US" baseline="0" dirty="0"/>
          </a:p>
        </p:txBody>
      </p:sp>
      <p:sp>
        <p:nvSpPr>
          <p:cNvPr id="4" name="Slide Number Placeholder 3"/>
          <p:cNvSpPr>
            <a:spLocks noGrp="1"/>
          </p:cNvSpPr>
          <p:nvPr>
            <p:ph type="sldNum" sz="quarter" idx="10"/>
          </p:nvPr>
        </p:nvSpPr>
        <p:spPr/>
        <p:txBody>
          <a:bodyPr/>
          <a:lstStyle/>
          <a:p>
            <a:fld id="{AEC57FB8-185C-4541-9A80-5E8F2132023F}" type="slidenum">
              <a:rPr lang="en-US" smtClean="0"/>
              <a:t>7</a:t>
            </a:fld>
            <a:endParaRPr lang="en-US"/>
          </a:p>
        </p:txBody>
      </p:sp>
    </p:spTree>
    <p:extLst>
      <p:ext uri="{BB962C8B-B14F-4D97-AF65-F5344CB8AC3E}">
        <p14:creationId xmlns:p14="http://schemas.microsoft.com/office/powerpoint/2010/main" val="248261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Editorial content in printed newspapers is the most-trusted of all media, and content on news media websites is the most trusted of digital formats.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(The same pattern we saw for advertisements.)  Combined, 61% of Canadians trust printed or digital newspaper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Calibri" panose="020F0502020204030204" pitchFamily="34" charset="0"/>
              </a:rPr>
              <a:t>So, despite the general downward pressure from what are viewed as less reliable distribution platforms, newspapers remain a safe space for readers in print and digital formats.</a:t>
            </a:r>
            <a:endParaRPr lang="en-CA" sz="1200" dirty="0">
              <a:effectLst/>
              <a:latin typeface="Calibri" panose="020F0502020204030204" pitchFamily="34" charset="0"/>
              <a:ea typeface="Calibri" panose="020F050202020403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AEC57FB8-185C-4541-9A80-5E8F2132023F}" type="slidenum">
              <a:rPr lang="en-US" smtClean="0"/>
              <a:t>8</a:t>
            </a:fld>
            <a:endParaRPr lang="en-US"/>
          </a:p>
        </p:txBody>
      </p:sp>
    </p:spTree>
    <p:extLst>
      <p:ext uri="{BB962C8B-B14F-4D97-AF65-F5344CB8AC3E}">
        <p14:creationId xmlns:p14="http://schemas.microsoft.com/office/powerpoint/2010/main" val="77075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newspapers are among the most trusted (for ads and editorial) is their local content. </a:t>
            </a:r>
          </a:p>
          <a:p>
            <a:endParaRPr lang="en-US" dirty="0"/>
          </a:p>
          <a:p>
            <a:r>
              <a:rPr lang="en-US" dirty="0"/>
              <a:t>Canadians turn to their local newspapers when they want to find out what is happening in their community.  </a:t>
            </a:r>
          </a:p>
          <a:p>
            <a:endParaRPr lang="en-US" dirty="0"/>
          </a:p>
          <a:p>
            <a:r>
              <a:rPr lang="en-US" dirty="0"/>
              <a:t>In study after study we find that the number one reason for reading newspapers is that local information, as well as local advertising, including flyers, classified ads, jobs and real estate.</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9</a:t>
            </a:fld>
            <a:endParaRPr lang="en-US" dirty="0"/>
          </a:p>
        </p:txBody>
      </p:sp>
    </p:spTree>
    <p:extLst>
      <p:ext uri="{BB962C8B-B14F-4D97-AF65-F5344CB8AC3E}">
        <p14:creationId xmlns:p14="http://schemas.microsoft.com/office/powerpoint/2010/main" val="56379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1"/>
            <a:ext cx="9144000" cy="6117771"/>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80" y="3429001"/>
            <a:ext cx="3153259" cy="2381208"/>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1715" y="3564133"/>
            <a:ext cx="4039131" cy="2395415"/>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0183" y="3338684"/>
            <a:ext cx="2596027" cy="2525795"/>
          </a:xfrm>
          <a:prstGeom prst="rect">
            <a:avLst/>
          </a:prstGeom>
        </p:spPr>
      </p:pic>
      <p:pic>
        <p:nvPicPr>
          <p:cNvPr id="11" name="Picture 10" descr="Screen Shot 2022-01-18 at 4.39.55 PM.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92018" y="836525"/>
            <a:ext cx="723900" cy="825500"/>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66C6622E-A0D3-40D7-B716-6B7C6FAFB1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23486" y="6196656"/>
            <a:ext cx="2355588" cy="524820"/>
          </a:xfrm>
          <a:prstGeom prst="rect">
            <a:avLst/>
          </a:prstGeom>
        </p:spPr>
      </p:pic>
    </p:spTree>
    <p:extLst>
      <p:ext uri="{BB962C8B-B14F-4D97-AF65-F5344CB8AC3E}">
        <p14:creationId xmlns:p14="http://schemas.microsoft.com/office/powerpoint/2010/main" val="155779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AB820-83B9-40DD-B3AB-9B397A0CCB22}" type="datetimeFigureOut">
              <a:rPr lang="en-CA" smtClean="0"/>
              <a:t>2022-03-03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63065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302321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359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39967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6111535"/>
            <a:ext cx="9144000" cy="746465"/>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1807" y="6144846"/>
            <a:ext cx="879693" cy="664307"/>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553" y="6199499"/>
            <a:ext cx="1126832" cy="668270"/>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1742" y="6114280"/>
            <a:ext cx="724237" cy="704644"/>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79A5D6F6-1E37-4BF4-B162-53F9126E490C}"/>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148066" y="277449"/>
            <a:ext cx="734568" cy="880872"/>
          </a:xfrm>
          <a:prstGeom prst="rect">
            <a:avLst/>
          </a:prstGeom>
        </p:spPr>
      </p:pic>
    </p:spTree>
    <p:extLst>
      <p:ext uri="{BB962C8B-B14F-4D97-AF65-F5344CB8AC3E}">
        <p14:creationId xmlns:p14="http://schemas.microsoft.com/office/powerpoint/2010/main" val="19509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68086"/>
            <a:ext cx="7886700" cy="5632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6111535"/>
            <a:ext cx="9144000" cy="746465"/>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1807" y="6144846"/>
            <a:ext cx="879693" cy="664307"/>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553" y="6199499"/>
            <a:ext cx="1126832" cy="668270"/>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1742" y="6114280"/>
            <a:ext cx="724237" cy="704644"/>
          </a:xfrm>
          <a:prstGeom prst="rect">
            <a:avLst/>
          </a:prstGeom>
        </p:spPr>
      </p:pic>
    </p:spTree>
    <p:extLst>
      <p:ext uri="{BB962C8B-B14F-4D97-AF65-F5344CB8AC3E}">
        <p14:creationId xmlns:p14="http://schemas.microsoft.com/office/powerpoint/2010/main" val="364202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3264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306343"/>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CCAB820-83B9-40DD-B3AB-9B397A0CCB22}" type="datetimeFigureOut">
              <a:rPr lang="en-CA" smtClean="0"/>
              <a:t>2022-03-03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a:extLst>
              <a:ext uri="{FF2B5EF4-FFF2-40B4-BE49-F238E27FC236}">
                <a16:creationId xmlns:a16="http://schemas.microsoft.com/office/drawing/2014/main" id="{6539F549-1E44-45D1-91D8-B1A027527DC3}"/>
              </a:ext>
            </a:extLst>
          </p:cNvPr>
          <p:cNvSpPr/>
          <p:nvPr userDrawn="1"/>
        </p:nvSpPr>
        <p:spPr>
          <a:xfrm>
            <a:off x="-4762" y="4827492"/>
            <a:ext cx="9144000" cy="2030508"/>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a:extLst>
              <a:ext uri="{FF2B5EF4-FFF2-40B4-BE49-F238E27FC236}">
                <a16:creationId xmlns:a16="http://schemas.microsoft.com/office/drawing/2014/main" id="{0FD1AE7B-4874-4A3E-B62A-640F142958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899" y="4874871"/>
            <a:ext cx="2663300" cy="1935750"/>
          </a:xfrm>
          <a:prstGeom prst="rect">
            <a:avLst/>
          </a:prstGeom>
        </p:spPr>
      </p:pic>
      <p:pic>
        <p:nvPicPr>
          <p:cNvPr id="9" name="Picture 8" descr="NMC-News-Conversation-Illustration-phone.png">
            <a:extLst>
              <a:ext uri="{FF2B5EF4-FFF2-40B4-BE49-F238E27FC236}">
                <a16:creationId xmlns:a16="http://schemas.microsoft.com/office/drawing/2014/main" id="{92D62B3D-9E4A-4C7F-BC2F-46FE2B1909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61002" y="4931664"/>
            <a:ext cx="3411522" cy="1947298"/>
          </a:xfrm>
          <a:prstGeom prst="rect">
            <a:avLst/>
          </a:prstGeom>
        </p:spPr>
      </p:pic>
      <p:pic>
        <p:nvPicPr>
          <p:cNvPr id="10" name="Picture 9" descr="NMC-News-Conversation-Illustration-tablet.png">
            <a:extLst>
              <a:ext uri="{FF2B5EF4-FFF2-40B4-BE49-F238E27FC236}">
                <a16:creationId xmlns:a16="http://schemas.microsoft.com/office/drawing/2014/main" id="{D0739AF3-8690-4C5C-8BBF-CE45BC428A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12505" y="4757332"/>
            <a:ext cx="2192652" cy="2053289"/>
          </a:xfrm>
          <a:prstGeom prst="rect">
            <a:avLst/>
          </a:prstGeom>
        </p:spPr>
      </p:pic>
    </p:spTree>
    <p:extLst>
      <p:ext uri="{BB962C8B-B14F-4D97-AF65-F5344CB8AC3E}">
        <p14:creationId xmlns:p14="http://schemas.microsoft.com/office/powerpoint/2010/main" val="396174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CAB820-83B9-40DD-B3AB-9B397A0CCB22}" type="datetimeFigureOut">
              <a:rPr lang="en-CA" smtClean="0"/>
              <a:t>2022-03-03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74137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AB820-83B9-40DD-B3AB-9B397A0CCB22}" type="datetimeFigureOut">
              <a:rPr lang="en-CA" smtClean="0"/>
              <a:t>2022-03-03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10679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AB820-83B9-40DD-B3AB-9B397A0CCB22}" type="datetimeFigureOut">
              <a:rPr lang="en-CA" smtClean="0"/>
              <a:t>2022-03-03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225876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AB820-83B9-40DD-B3AB-9B397A0CCB22}" type="datetimeFigureOut">
              <a:rPr lang="en-CA" smtClean="0"/>
              <a:t>2022-03-03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1124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AB820-83B9-40DD-B3AB-9B397A0CCB22}" type="datetimeFigureOut">
              <a:rPr lang="en-CA" smtClean="0"/>
              <a:t>2022-03-03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253725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AB820-83B9-40DD-B3AB-9B397A0CCB22}" type="datetimeFigureOut">
              <a:rPr lang="en-CA" smtClean="0"/>
              <a:t>2022-03-03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EE26-7B56-46B9-B7DC-70D7CCBFDC05}" type="slidenum">
              <a:rPr lang="en-CA" smtClean="0"/>
              <a:t>‹#›</a:t>
            </a:fld>
            <a:endParaRPr lang="en-CA"/>
          </a:p>
        </p:txBody>
      </p:sp>
    </p:spTree>
    <p:extLst>
      <p:ext uri="{BB962C8B-B14F-4D97-AF65-F5344CB8AC3E}">
        <p14:creationId xmlns:p14="http://schemas.microsoft.com/office/powerpoint/2010/main" val="19756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3.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chart" Target="../charts/chart2.xml"/><Relationship Id="rId4" Type="http://schemas.openxmlformats.org/officeDocument/2006/relationships/image" Target="../media/image18.emf"/><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3.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4.xm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AB53-322B-4017-809C-9F523C22D360}"/>
              </a:ext>
            </a:extLst>
          </p:cNvPr>
          <p:cNvSpPr>
            <a:spLocks noGrp="1"/>
          </p:cNvSpPr>
          <p:nvPr>
            <p:ph type="ctrTitle"/>
          </p:nvPr>
        </p:nvSpPr>
        <p:spPr>
          <a:xfrm>
            <a:off x="685800" y="120878"/>
            <a:ext cx="7772400" cy="2387600"/>
          </a:xfrm>
        </p:spPr>
        <p:txBody>
          <a:bodyPr/>
          <a:lstStyle/>
          <a:p>
            <a:r>
              <a:rPr lang="en-CA" dirty="0">
                <a:latin typeface="Arial Black" panose="020B0A04020102020204" pitchFamily="34" charset="0"/>
              </a:rPr>
              <a:t>Newspapers 24/7 </a:t>
            </a:r>
            <a:r>
              <a:rPr lang="en-CA" sz="4400" dirty="0"/>
              <a:t>2022</a:t>
            </a:r>
            <a:endParaRPr lang="en-CA" dirty="0"/>
          </a:p>
        </p:txBody>
      </p:sp>
      <p:sp>
        <p:nvSpPr>
          <p:cNvPr id="3" name="Subtitle 2">
            <a:extLst>
              <a:ext uri="{FF2B5EF4-FFF2-40B4-BE49-F238E27FC236}">
                <a16:creationId xmlns:a16="http://schemas.microsoft.com/office/drawing/2014/main" id="{56976764-62EB-4A7C-8D57-1C5A73AB6DC4}"/>
              </a:ext>
            </a:extLst>
          </p:cNvPr>
          <p:cNvSpPr>
            <a:spLocks noGrp="1"/>
          </p:cNvSpPr>
          <p:nvPr>
            <p:ph type="subTitle" idx="1"/>
          </p:nvPr>
        </p:nvSpPr>
        <p:spPr>
          <a:xfrm>
            <a:off x="0" y="2633209"/>
            <a:ext cx="9144000" cy="490991"/>
          </a:xfrm>
        </p:spPr>
        <p:txBody>
          <a:bodyPr/>
          <a:lstStyle/>
          <a:p>
            <a:r>
              <a:rPr lang="en-CA" b="1" dirty="0">
                <a:solidFill>
                  <a:srgbClr val="369337"/>
                </a:solidFill>
              </a:rPr>
              <a:t>Spark Conversation</a:t>
            </a:r>
          </a:p>
        </p:txBody>
      </p:sp>
    </p:spTree>
    <p:extLst>
      <p:ext uri="{BB962C8B-B14F-4D97-AF65-F5344CB8AC3E}">
        <p14:creationId xmlns:p14="http://schemas.microsoft.com/office/powerpoint/2010/main" val="173599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667050-781F-4EDF-9559-6D436ECC32C8}"/>
              </a:ext>
            </a:extLst>
          </p:cNvPr>
          <p:cNvSpPr>
            <a:spLocks noGrp="1" noChangeArrowheads="1"/>
          </p:cNvSpPr>
          <p:nvPr>
            <p:ph type="title"/>
          </p:nvPr>
        </p:nvSpPr>
        <p:spPr>
          <a:xfrm>
            <a:off x="370114" y="365126"/>
            <a:ext cx="7658210" cy="1325563"/>
          </a:xfrm>
          <a:prstGeom prst="rect">
            <a:avLst/>
          </a:prstGeom>
        </p:spPr>
        <p:txBody>
          <a:bodyPr>
            <a:noAutofit/>
          </a:bodyPr>
          <a:lstStyle/>
          <a:p>
            <a:r>
              <a:rPr lang="en-US" altLang="en-US" sz="3200" dirty="0">
                <a:latin typeface="Arial Black"/>
              </a:rPr>
              <a:t>Local information is the main reason for reading community newspapers. </a:t>
            </a:r>
          </a:p>
        </p:txBody>
      </p:sp>
      <p:sp>
        <p:nvSpPr>
          <p:cNvPr id="10" name="TextBox 9">
            <a:extLst>
              <a:ext uri="{FF2B5EF4-FFF2-40B4-BE49-F238E27FC236}">
                <a16:creationId xmlns:a16="http://schemas.microsoft.com/office/drawing/2014/main" id="{9AA5F950-265E-4B42-B5F0-80A0317D69AD}"/>
              </a:ext>
            </a:extLst>
          </p:cNvPr>
          <p:cNvSpPr txBox="1"/>
          <p:nvPr/>
        </p:nvSpPr>
        <p:spPr>
          <a:xfrm>
            <a:off x="-1" y="6441404"/>
            <a:ext cx="6921499" cy="430887"/>
          </a:xfrm>
          <a:prstGeom prst="rect">
            <a:avLst/>
          </a:prstGeom>
          <a:noFill/>
        </p:spPr>
        <p:txBody>
          <a:bodyPr wrap="square" rtlCol="0">
            <a:spAutoFit/>
          </a:bodyPr>
          <a:lstStyle/>
          <a:p>
            <a:r>
              <a:rPr lang="en-US" sz="1100" dirty="0">
                <a:latin typeface="Arial" charset="0"/>
                <a:cs typeface="Arial" charset="0"/>
              </a:rPr>
              <a:t>Totum Research, Canadians 18+; Readers of  Printed Community Newspapers; December 2021.</a:t>
            </a:r>
          </a:p>
          <a:p>
            <a:r>
              <a:rPr lang="en-US" sz="1100" dirty="0">
                <a:latin typeface="Arial" charset="0"/>
                <a:cs typeface="Arial" charset="0"/>
              </a:rPr>
              <a:t>*Local information = local news, editorial, sports, entertainment, events, crime features, obituaries</a:t>
            </a:r>
          </a:p>
        </p:txBody>
      </p:sp>
      <p:sp>
        <p:nvSpPr>
          <p:cNvPr id="11" name="Content Placeholder 1"/>
          <p:cNvSpPr txBox="1">
            <a:spLocks/>
          </p:cNvSpPr>
          <p:nvPr/>
        </p:nvSpPr>
        <p:spPr>
          <a:xfrm>
            <a:off x="370114" y="2901820"/>
            <a:ext cx="4687078" cy="3056321"/>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tx1"/>
                </a:solidFill>
              </a:rPr>
              <a:t>Advertising is also a key readership driver for printed community newspaper readers.</a:t>
            </a:r>
          </a:p>
          <a:p>
            <a:pPr>
              <a:buClr>
                <a:srgbClr val="7030A0"/>
              </a:buClr>
            </a:pPr>
            <a:r>
              <a:rPr lang="en-US" sz="2000" dirty="0">
                <a:solidFill>
                  <a:schemeClr val="tx1"/>
                </a:solidFill>
              </a:rPr>
              <a:t>Half (51%) are reading for Run of Press advertising as well as Flyers/Inserts; and</a:t>
            </a:r>
          </a:p>
          <a:p>
            <a:pPr>
              <a:buClr>
                <a:srgbClr val="7030A0"/>
              </a:buClr>
            </a:pPr>
            <a:r>
              <a:rPr lang="en-US" sz="2000" dirty="0">
                <a:solidFill>
                  <a:schemeClr val="tx1"/>
                </a:solidFill>
              </a:rPr>
              <a:t>44% read for classifieds, jobs, and real estate information.</a:t>
            </a:r>
          </a:p>
        </p:txBody>
      </p:sp>
      <p:graphicFrame>
        <p:nvGraphicFramePr>
          <p:cNvPr id="6" name="Content Placeholder 5">
            <a:extLst>
              <a:ext uri="{FF2B5EF4-FFF2-40B4-BE49-F238E27FC236}">
                <a16:creationId xmlns:a16="http://schemas.microsoft.com/office/drawing/2014/main" id="{CF49A076-B3BB-4B7E-A4B2-955BAF778932}"/>
              </a:ext>
            </a:extLst>
          </p:cNvPr>
          <p:cNvGraphicFramePr>
            <a:graphicFrameLocks noGrp="1"/>
          </p:cNvGraphicFramePr>
          <p:nvPr>
            <p:ph idx="1"/>
            <p:extLst>
              <p:ext uri="{D42A27DB-BD31-4B8C-83A1-F6EECF244321}">
                <p14:modId xmlns:p14="http://schemas.microsoft.com/office/powerpoint/2010/main" val="310428217"/>
              </p:ext>
            </p:extLst>
          </p:nvPr>
        </p:nvGraphicFramePr>
        <p:xfrm>
          <a:off x="5116676" y="2777965"/>
          <a:ext cx="4027324" cy="31801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5CF1CF-EC0D-4645-81CC-BFDF0ED8DA89}"/>
              </a:ext>
            </a:extLst>
          </p:cNvPr>
          <p:cNvSpPr txBox="1"/>
          <p:nvPr/>
        </p:nvSpPr>
        <p:spPr>
          <a:xfrm>
            <a:off x="370114" y="1905704"/>
            <a:ext cx="8612154" cy="1107996"/>
          </a:xfrm>
          <a:prstGeom prst="rect">
            <a:avLst/>
          </a:prstGeom>
          <a:noFill/>
        </p:spPr>
        <p:txBody>
          <a:bodyPr wrap="square" rtlCol="0">
            <a:spAutoFit/>
          </a:bodyPr>
          <a:lstStyle/>
          <a:p>
            <a:r>
              <a:rPr lang="en-US" sz="2400" b="1" dirty="0">
                <a:solidFill>
                  <a:schemeClr val="tx1"/>
                </a:solidFill>
              </a:rPr>
              <a:t>Eight in ten (82%) print readers read for local information.</a:t>
            </a:r>
          </a:p>
          <a:p>
            <a:r>
              <a:rPr lang="en-US" sz="2400" dirty="0"/>
              <a:t>In many cases local coverage cannot be found anywhere else.</a:t>
            </a:r>
            <a:endParaRPr lang="en-US" sz="2400" dirty="0">
              <a:solidFill>
                <a:schemeClr val="tx1"/>
              </a:solidFill>
            </a:endParaRPr>
          </a:p>
          <a:p>
            <a:endParaRPr lang="en-CA" dirty="0"/>
          </a:p>
        </p:txBody>
      </p:sp>
    </p:spTree>
    <p:extLst>
      <p:ext uri="{BB962C8B-B14F-4D97-AF65-F5344CB8AC3E}">
        <p14:creationId xmlns:p14="http://schemas.microsoft.com/office/powerpoint/2010/main" val="47200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837398"/>
            <a:ext cx="3504222" cy="5297425"/>
          </a:xfrm>
          <a:noFill/>
        </p:spPr>
        <p:txBody>
          <a:bodyPr vert="horz" lIns="91440" tIns="45720" rIns="91440" bIns="45720" rtlCol="0" anchor="ctr">
            <a:normAutofit/>
          </a:bodyPr>
          <a:lstStyle/>
          <a:p>
            <a:pPr marL="0" indent="0"/>
            <a:r>
              <a:rPr lang="en-US" sz="3900" b="1" kern="1200" dirty="0">
                <a:solidFill>
                  <a:schemeClr val="tx1"/>
                </a:solidFill>
                <a:latin typeface="+mj-lt"/>
                <a:ea typeface="+mj-ea"/>
                <a:cs typeface="+mj-cs"/>
              </a:rPr>
              <a:t>Conversation Starters</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en-US" sz="3200" dirty="0"/>
              <a:t>Newspapers Reach All Demographics</a:t>
            </a:r>
            <a:endParaRPr lang="en-US" sz="3800" kern="1200" dirty="0">
              <a:solidFill>
                <a:schemeClr val="tx1"/>
              </a:solidFill>
              <a:latin typeface="+mj-lt"/>
              <a:ea typeface="+mj-ea"/>
              <a:cs typeface="+mj-cs"/>
            </a:endParaRPr>
          </a:p>
        </p:txBody>
      </p:sp>
      <p:sp>
        <p:nvSpPr>
          <p:cNvPr id="27" name="Text Box 7"/>
          <p:cNvSpPr txBox="1">
            <a:spLocks noChangeArrowheads="1"/>
          </p:cNvSpPr>
          <p:nvPr/>
        </p:nvSpPr>
        <p:spPr bwMode="auto">
          <a:xfrm>
            <a:off x="6196" y="6227445"/>
            <a:ext cx="903900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t>Totum Research; Canadians 18+, weekly readership, December 2021.</a:t>
            </a:r>
          </a:p>
          <a:p>
            <a:pPr eaLnBrk="1" hangingPunct="1">
              <a:spcAft>
                <a:spcPts val="600"/>
              </a:spcAft>
            </a:pPr>
            <a:r>
              <a:rPr lang="en-US" altLang="en-US" sz="1000" dirty="0"/>
              <a:t>** Influencers – 3+ statements: </a:t>
            </a:r>
            <a:r>
              <a:rPr lang="en-CA" sz="1000" dirty="0"/>
              <a:t>Find a new product + typically recommend to others; Keep informed about new products/services; People frequently ask for their advice; Always first to try new products/services; Frequently share information about products/services on social media</a:t>
            </a:r>
            <a:endParaRPr lang="en-US" sz="1000" b="1" dirty="0"/>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3559050806"/>
              </p:ext>
            </p:extLst>
          </p:nvPr>
        </p:nvGraphicFramePr>
        <p:xfrm>
          <a:off x="3798926" y="460554"/>
          <a:ext cx="4810494" cy="5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8181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1575331513"/>
              </p:ext>
            </p:extLst>
          </p:nvPr>
        </p:nvGraphicFramePr>
        <p:xfrm>
          <a:off x="457200" y="1654175"/>
          <a:ext cx="8229600" cy="44200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12476" y="378060"/>
            <a:ext cx="7500794" cy="896656"/>
          </a:xfrm>
          <a:prstGeom prst="rect">
            <a:avLst/>
          </a:prstGeom>
          <a:noFill/>
        </p:spPr>
        <p:txBody>
          <a:bodyPr wrap="square" rtlCol="0">
            <a:spAutoFit/>
          </a:bodyPr>
          <a:lstStyle/>
          <a:p>
            <a:pPr>
              <a:lnSpc>
                <a:spcPct val="80000"/>
              </a:lnSpc>
              <a:buClr>
                <a:srgbClr val="AED246"/>
              </a:buClr>
            </a:pPr>
            <a:r>
              <a:rPr lang="en-US" sz="3200" b="1" dirty="0">
                <a:solidFill>
                  <a:srgbClr val="000000"/>
                </a:solidFill>
                <a:latin typeface="Arial Black"/>
                <a:cs typeface="Arial Black"/>
              </a:rPr>
              <a:t>Newspaper Media Reach All Target Groups</a:t>
            </a:r>
          </a:p>
        </p:txBody>
      </p:sp>
      <p:sp>
        <p:nvSpPr>
          <p:cNvPr id="16" name="TextBox 15"/>
          <p:cNvSpPr txBox="1"/>
          <p:nvPr/>
        </p:nvSpPr>
        <p:spPr>
          <a:xfrm>
            <a:off x="235188" y="1424425"/>
            <a:ext cx="8534400" cy="646331"/>
          </a:xfrm>
          <a:prstGeom prst="rect">
            <a:avLst/>
          </a:prstGeom>
          <a:noFill/>
          <a:ln w="28575">
            <a:noFill/>
          </a:ln>
        </p:spPr>
        <p:txBody>
          <a:bodyPr wrap="square" rtlCol="0">
            <a:spAutoFit/>
          </a:bodyPr>
          <a:lstStyle/>
          <a:p>
            <a:pPr>
              <a:buClr>
                <a:srgbClr val="AED246"/>
              </a:buClr>
            </a:pPr>
            <a:r>
              <a:rPr lang="en-US" b="1" dirty="0">
                <a:solidFill>
                  <a:srgbClr val="000000"/>
                </a:solidFill>
                <a:latin typeface="Arial" panose="020B0604020202020204" pitchFamily="34" charset="0"/>
                <a:cs typeface="Arial" panose="020B0604020202020204" pitchFamily="34" charset="0"/>
              </a:rPr>
              <a:t>Millennials/Gen-Y </a:t>
            </a:r>
            <a:r>
              <a:rPr lang="en-US" dirty="0">
                <a:solidFill>
                  <a:srgbClr val="000000"/>
                </a:solidFill>
                <a:latin typeface="Arial" panose="020B0604020202020204" pitchFamily="34" charset="0"/>
                <a:cs typeface="Arial" panose="020B0604020202020204" pitchFamily="34" charset="0"/>
              </a:rPr>
              <a:t>and</a:t>
            </a:r>
            <a:r>
              <a:rPr lang="en-US" b="1" dirty="0">
                <a:solidFill>
                  <a:srgbClr val="000000"/>
                </a:solidFill>
                <a:latin typeface="Arial" panose="020B0604020202020204" pitchFamily="34" charset="0"/>
                <a:cs typeface="Arial" panose="020B0604020202020204" pitchFamily="34" charset="0"/>
              </a:rPr>
              <a:t> Gen-X </a:t>
            </a:r>
            <a:r>
              <a:rPr lang="en-US" dirty="0">
                <a:solidFill>
                  <a:srgbClr val="000000"/>
                </a:solidFill>
                <a:latin typeface="Arial" panose="020B0604020202020204" pitchFamily="34" charset="0"/>
                <a:cs typeface="Arial" panose="020B0604020202020204" pitchFamily="34" charset="0"/>
              </a:rPr>
              <a:t>read most on their phone but still read on all the other platforms</a:t>
            </a:r>
            <a:r>
              <a:rPr lang="en-US" b="1" dirty="0">
                <a:solidFill>
                  <a:srgbClr val="000000"/>
                </a:solidFill>
                <a:latin typeface="Arial" panose="020B0604020202020204" pitchFamily="34" charset="0"/>
                <a:cs typeface="Arial" panose="020B0604020202020204" pitchFamily="34" charset="0"/>
              </a:rPr>
              <a:t>. Boomers</a:t>
            </a:r>
            <a:r>
              <a:rPr lang="en-US" dirty="0">
                <a:solidFill>
                  <a:srgbClr val="000000"/>
                </a:solidFill>
                <a:latin typeface="Arial" panose="020B0604020202020204" pitchFamily="34" charset="0"/>
                <a:cs typeface="Arial" panose="020B0604020202020204" pitchFamily="34" charset="0"/>
              </a:rPr>
              <a:t> still choose print more than any other demographic.</a:t>
            </a:r>
          </a:p>
        </p:txBody>
      </p:sp>
      <p:sp>
        <p:nvSpPr>
          <p:cNvPr id="18" name="TextBox 17"/>
          <p:cNvSpPr txBox="1"/>
          <p:nvPr/>
        </p:nvSpPr>
        <p:spPr>
          <a:xfrm>
            <a:off x="7859485" y="2070756"/>
            <a:ext cx="123084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 Readership</a:t>
            </a:r>
          </a:p>
        </p:txBody>
      </p:sp>
      <p:sp>
        <p:nvSpPr>
          <p:cNvPr id="44" name="Text Box 7"/>
          <p:cNvSpPr txBox="1">
            <a:spLocks noChangeArrowheads="1"/>
          </p:cNvSpPr>
          <p:nvPr/>
        </p:nvSpPr>
        <p:spPr bwMode="auto">
          <a:xfrm>
            <a:off x="0" y="6438700"/>
            <a:ext cx="74676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December 2021.</a:t>
            </a:r>
          </a:p>
          <a:p>
            <a:pPr eaLnBrk="1" hangingPunct="1"/>
            <a:r>
              <a:rPr lang="en-US" sz="1050" dirty="0"/>
              <a:t>Millennials (1980-1995) 26-41 years; Gen-X (1966-1979) 42-55 years; Boomers (1946-1965) 56-75 years</a:t>
            </a:r>
          </a:p>
        </p:txBody>
      </p:sp>
      <p:sp>
        <p:nvSpPr>
          <p:cNvPr id="4" name="TextBox 3"/>
          <p:cNvSpPr txBox="1"/>
          <p:nvPr/>
        </p:nvSpPr>
        <p:spPr>
          <a:xfrm>
            <a:off x="918125" y="415274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86%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2965018" y="415274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4997307" y="415274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
        <p:nvSpPr>
          <p:cNvPr id="22" name="TextBox 21"/>
          <p:cNvSpPr txBox="1"/>
          <p:nvPr/>
        </p:nvSpPr>
        <p:spPr>
          <a:xfrm>
            <a:off x="7036707" y="415274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84% </a:t>
            </a:r>
          </a:p>
          <a:p>
            <a:pPr algn="ctr"/>
            <a:r>
              <a:rPr lang="en-CA" sz="1600" b="1" dirty="0">
                <a:latin typeface="Arial" panose="020B0604020202020204" pitchFamily="34" charset="0"/>
                <a:cs typeface="Arial" panose="020B0604020202020204" pitchFamily="34" charset="0"/>
              </a:rPr>
              <a:t>Any Platform</a:t>
            </a:r>
          </a:p>
        </p:txBody>
      </p:sp>
    </p:spTree>
    <p:extLst>
      <p:ext uri="{BB962C8B-B14F-4D97-AF65-F5344CB8AC3E}">
        <p14:creationId xmlns:p14="http://schemas.microsoft.com/office/powerpoint/2010/main" val="38051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325621712"/>
              </p:ext>
            </p:extLst>
          </p:nvPr>
        </p:nvGraphicFramePr>
        <p:xfrm>
          <a:off x="457200" y="1654175"/>
          <a:ext cx="8229600" cy="44200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22097" y="378060"/>
            <a:ext cx="7486190" cy="896656"/>
          </a:xfrm>
          <a:prstGeom prst="rect">
            <a:avLst/>
          </a:prstGeom>
          <a:noFill/>
        </p:spPr>
        <p:txBody>
          <a:bodyPr wrap="square" rtlCol="0">
            <a:spAutoFit/>
          </a:bodyPr>
          <a:lstStyle/>
          <a:p>
            <a:pPr>
              <a:lnSpc>
                <a:spcPct val="80000"/>
              </a:lnSpc>
              <a:buClr>
                <a:srgbClr val="AED246"/>
              </a:buClr>
            </a:pPr>
            <a:r>
              <a:rPr lang="en-US" sz="3200" b="1" dirty="0">
                <a:solidFill>
                  <a:srgbClr val="000000"/>
                </a:solidFill>
                <a:latin typeface="Arial Black"/>
                <a:cs typeface="Arial Black"/>
              </a:rPr>
              <a:t>Newspaper Media Reach all Target Groups</a:t>
            </a:r>
          </a:p>
        </p:txBody>
      </p:sp>
      <p:sp>
        <p:nvSpPr>
          <p:cNvPr id="16" name="TextBox 15"/>
          <p:cNvSpPr txBox="1"/>
          <p:nvPr/>
        </p:nvSpPr>
        <p:spPr>
          <a:xfrm>
            <a:off x="236084" y="1293793"/>
            <a:ext cx="8534400" cy="1200329"/>
          </a:xfrm>
          <a:prstGeom prst="rect">
            <a:avLst/>
          </a:prstGeom>
          <a:noFill/>
          <a:ln w="28575">
            <a:noFill/>
          </a:ln>
        </p:spPr>
        <p:txBody>
          <a:bodyPr wrap="square" rtlCol="0">
            <a:spAutoFit/>
          </a:bodyPr>
          <a:lstStyle/>
          <a:p>
            <a:pPr>
              <a:buClr>
                <a:srgbClr val="AED246"/>
              </a:buClr>
            </a:pPr>
            <a:r>
              <a:rPr lang="en-US" b="1" dirty="0">
                <a:solidFill>
                  <a:srgbClr val="000000"/>
                </a:solidFill>
                <a:latin typeface="Arial" panose="020B0604020202020204" pitchFamily="34" charset="0"/>
                <a:cs typeface="Arial" panose="020B0604020202020204" pitchFamily="34" charset="0"/>
              </a:rPr>
              <a:t>Business Decision Makers*, Influencers** </a:t>
            </a:r>
            <a:r>
              <a:rPr lang="en-US" dirty="0">
                <a:solidFill>
                  <a:srgbClr val="000000"/>
                </a:solidFill>
                <a:latin typeface="Arial" panose="020B0604020202020204" pitchFamily="34" charset="0"/>
                <a:cs typeface="Arial" panose="020B0604020202020204" pitchFamily="34" charset="0"/>
              </a:rPr>
              <a:t>and</a:t>
            </a:r>
            <a:r>
              <a:rPr lang="en-US" b="1" dirty="0">
                <a:solidFill>
                  <a:srgbClr val="000000"/>
                </a:solidFill>
                <a:latin typeface="Arial" panose="020B0604020202020204" pitchFamily="34" charset="0"/>
                <a:cs typeface="Arial" panose="020B0604020202020204" pitchFamily="34" charset="0"/>
              </a:rPr>
              <a:t> adults with household incomes $100K+ </a:t>
            </a:r>
            <a:r>
              <a:rPr lang="en-US" dirty="0">
                <a:solidFill>
                  <a:srgbClr val="000000"/>
                </a:solidFill>
                <a:latin typeface="Arial" panose="020B0604020202020204" pitchFamily="34" charset="0"/>
                <a:cs typeface="Arial" panose="020B0604020202020204" pitchFamily="34" charset="0"/>
              </a:rPr>
              <a:t>read most on their phone but have the highest overall readership on any platform of all target groups.  They all over-index on print readership. </a:t>
            </a:r>
          </a:p>
        </p:txBody>
      </p:sp>
      <p:sp>
        <p:nvSpPr>
          <p:cNvPr id="44" name="Text Box 7"/>
          <p:cNvSpPr txBox="1">
            <a:spLocks noChangeArrowheads="1"/>
          </p:cNvSpPr>
          <p:nvPr/>
        </p:nvSpPr>
        <p:spPr bwMode="auto">
          <a:xfrm>
            <a:off x="0" y="6159899"/>
            <a:ext cx="6620933" cy="661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latin typeface="Arial" panose="020B0604020202020204" pitchFamily="34" charset="0"/>
                <a:cs typeface="Arial" panose="020B0604020202020204" pitchFamily="34" charset="0"/>
              </a:rPr>
              <a:t>Totum Research; Canadians 18+, weekly readership, December 2021.</a:t>
            </a:r>
          </a:p>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employed  ** Influencers – 3+ statements: </a:t>
            </a:r>
            <a:r>
              <a:rPr lang="en-CA" sz="900" dirty="0">
                <a:latin typeface="Arial" panose="020B0604020202020204" pitchFamily="34" charset="0"/>
                <a:cs typeface="Arial" panose="020B0604020202020204" pitchFamily="34" charset="0"/>
              </a:rPr>
              <a:t>Find new product + typically recommend to others; Keep informed about new products/services; People frequently ask for their advice; Always first to try new products/services; Frequently share information about products/services on social media</a:t>
            </a:r>
            <a:endParaRPr lang="en-US" altLang="en-US" sz="900" dirty="0">
              <a:latin typeface="Arial" panose="020B0604020202020204" pitchFamily="34" charset="0"/>
              <a:cs typeface="Arial" panose="020B0604020202020204" pitchFamily="34" charset="0"/>
            </a:endParaRPr>
          </a:p>
        </p:txBody>
      </p:sp>
      <p:sp>
        <p:nvSpPr>
          <p:cNvPr id="4" name="TextBox 3"/>
          <p:cNvSpPr txBox="1"/>
          <p:nvPr/>
        </p:nvSpPr>
        <p:spPr>
          <a:xfrm>
            <a:off x="2936701" y="414005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90%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5008476" y="414005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93%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7040765" y="414005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91% </a:t>
            </a:r>
          </a:p>
          <a:p>
            <a:pPr algn="ctr"/>
            <a:r>
              <a:rPr lang="en-CA" sz="1600" b="1" dirty="0">
                <a:latin typeface="Arial" panose="020B0604020202020204" pitchFamily="34" charset="0"/>
                <a:cs typeface="Arial" panose="020B0604020202020204" pitchFamily="34" charset="0"/>
              </a:rPr>
              <a:t>Any Platform</a:t>
            </a:r>
          </a:p>
        </p:txBody>
      </p:sp>
      <p:sp>
        <p:nvSpPr>
          <p:cNvPr id="11" name="TextBox 10"/>
          <p:cNvSpPr txBox="1"/>
          <p:nvPr/>
        </p:nvSpPr>
        <p:spPr>
          <a:xfrm>
            <a:off x="915015" y="414005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86% </a:t>
            </a:r>
          </a:p>
          <a:p>
            <a:pPr algn="ctr"/>
            <a:r>
              <a:rPr lang="en-CA" sz="1600" b="1" dirty="0">
                <a:latin typeface="Arial" panose="020B0604020202020204" pitchFamily="34" charset="0"/>
                <a:cs typeface="Arial" panose="020B0604020202020204" pitchFamily="34" charset="0"/>
              </a:rPr>
              <a:t>Any Platform</a:t>
            </a:r>
          </a:p>
        </p:txBody>
      </p:sp>
      <p:sp>
        <p:nvSpPr>
          <p:cNvPr id="12" name="TextBox 11"/>
          <p:cNvSpPr txBox="1"/>
          <p:nvPr/>
        </p:nvSpPr>
        <p:spPr>
          <a:xfrm>
            <a:off x="7859485" y="2209255"/>
            <a:ext cx="123084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 Readership</a:t>
            </a:r>
          </a:p>
        </p:txBody>
      </p:sp>
    </p:spTree>
    <p:extLst>
      <p:ext uri="{BB962C8B-B14F-4D97-AF65-F5344CB8AC3E}">
        <p14:creationId xmlns:p14="http://schemas.microsoft.com/office/powerpoint/2010/main" val="247077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683582"/>
            <a:ext cx="3406932" cy="5451240"/>
          </a:xfrm>
          <a:noFill/>
        </p:spPr>
        <p:txBody>
          <a:bodyPr vert="horz" lIns="91440" tIns="45720" rIns="91440" bIns="45720" rtlCol="0" anchor="ctr">
            <a:normAutofit/>
          </a:bodyPr>
          <a:lstStyle/>
          <a:p>
            <a:pPr marL="0" indent="0"/>
            <a:r>
              <a:rPr lang="en-US" sz="3900" b="1" kern="1200" dirty="0">
                <a:solidFill>
                  <a:schemeClr val="tx1"/>
                </a:solidFill>
                <a:latin typeface="+mj-lt"/>
                <a:ea typeface="+mj-ea"/>
                <a:cs typeface="+mj-cs"/>
              </a:rPr>
              <a:t>Conversation Starters</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en-US" sz="3900" kern="1200" dirty="0">
                <a:solidFill>
                  <a:schemeClr val="tx1"/>
                </a:solidFill>
                <a:latin typeface="+mj-lt"/>
                <a:ea typeface="+mj-ea"/>
                <a:cs typeface="+mj-cs"/>
              </a:rPr>
              <a:t>Newspape</a:t>
            </a:r>
            <a:r>
              <a:rPr lang="en-US" sz="3900" dirty="0"/>
              <a:t>r Readers Choose Digital and Print Platforms</a:t>
            </a:r>
            <a:endParaRPr lang="en-US" sz="39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t>Totum Research; Canadians 18+, weekly readership, December 2021.</a:t>
            </a:r>
            <a:endParaRPr lang="en-US" sz="1100" b="1" dirty="0"/>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3745515564"/>
              </p:ext>
            </p:extLst>
          </p:nvPr>
        </p:nvGraphicFramePr>
        <p:xfrm>
          <a:off x="3817586" y="495992"/>
          <a:ext cx="4713436" cy="571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31226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9A20AA-909B-4E5B-A0C1-13902F297781}"/>
              </a:ext>
            </a:extLst>
          </p:cNvPr>
          <p:cNvSpPr>
            <a:spLocks noGrp="1"/>
          </p:cNvSpPr>
          <p:nvPr>
            <p:ph type="title"/>
          </p:nvPr>
        </p:nvSpPr>
        <p:spPr>
          <a:xfrm>
            <a:off x="345233" y="243386"/>
            <a:ext cx="7819053" cy="1030713"/>
          </a:xfrm>
        </p:spPr>
        <p:txBody>
          <a:bodyPr>
            <a:noAutofit/>
          </a:bodyPr>
          <a:lstStyle/>
          <a:p>
            <a:r>
              <a:rPr lang="en-CA" sz="3200" dirty="0">
                <a:latin typeface="Arial Black" panose="020B0A04020102020204" pitchFamily="34" charset="0"/>
              </a:rPr>
              <a:t>Newspaper Readership is Strong</a:t>
            </a:r>
          </a:p>
        </p:txBody>
      </p:sp>
      <p:graphicFrame>
        <p:nvGraphicFramePr>
          <p:cNvPr id="6" name="Content Placeholder 5">
            <a:extLst>
              <a:ext uri="{FF2B5EF4-FFF2-40B4-BE49-F238E27FC236}">
                <a16:creationId xmlns:a16="http://schemas.microsoft.com/office/drawing/2014/main" id="{3443DCF6-4580-4C44-B1A0-D549C8942BF1}"/>
              </a:ext>
            </a:extLst>
          </p:cNvPr>
          <p:cNvGraphicFramePr>
            <a:graphicFrameLocks noGrp="1"/>
          </p:cNvGraphicFramePr>
          <p:nvPr>
            <p:ph idx="1"/>
            <p:extLst>
              <p:ext uri="{D42A27DB-BD31-4B8C-83A1-F6EECF244321}">
                <p14:modId xmlns:p14="http://schemas.microsoft.com/office/powerpoint/2010/main" val="3171037898"/>
              </p:ext>
            </p:extLst>
          </p:nvPr>
        </p:nvGraphicFramePr>
        <p:xfrm>
          <a:off x="-158621" y="1147614"/>
          <a:ext cx="4413380" cy="4562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AF862AA8-4071-457A-A9F5-57CE63F5251E}"/>
              </a:ext>
            </a:extLst>
          </p:cNvPr>
          <p:cNvGraphicFramePr>
            <a:graphicFrameLocks noGrp="1"/>
          </p:cNvGraphicFramePr>
          <p:nvPr>
            <p:ph sz="half" idx="4294967295"/>
            <p:extLst>
              <p:ext uri="{D42A27DB-BD31-4B8C-83A1-F6EECF244321}">
                <p14:modId xmlns:p14="http://schemas.microsoft.com/office/powerpoint/2010/main" val="2461399419"/>
              </p:ext>
            </p:extLst>
          </p:nvPr>
        </p:nvGraphicFramePr>
        <p:xfrm>
          <a:off x="3939932" y="2344435"/>
          <a:ext cx="3541712" cy="30511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D701F03-9919-430A-8AA1-497136FC0255}"/>
              </a:ext>
            </a:extLst>
          </p:cNvPr>
          <p:cNvSpPr txBox="1"/>
          <p:nvPr/>
        </p:nvSpPr>
        <p:spPr>
          <a:xfrm>
            <a:off x="7293981" y="3668609"/>
            <a:ext cx="1864613" cy="646331"/>
          </a:xfrm>
          <a:prstGeom prst="rect">
            <a:avLst/>
          </a:prstGeom>
          <a:noFill/>
        </p:spPr>
        <p:txBody>
          <a:bodyPr wrap="none" rtlCol="0">
            <a:spAutoFit/>
          </a:bodyPr>
          <a:lstStyle/>
          <a:p>
            <a:pPr algn="ctr"/>
            <a:r>
              <a:rPr lang="en-CA" b="1" dirty="0"/>
              <a:t>Digital Readers</a:t>
            </a:r>
          </a:p>
          <a:p>
            <a:pPr algn="ctr"/>
            <a:r>
              <a:rPr lang="en-CA" b="1" dirty="0"/>
              <a:t>95%</a:t>
            </a:r>
          </a:p>
        </p:txBody>
      </p:sp>
      <p:pic>
        <p:nvPicPr>
          <p:cNvPr id="15" name="Picture 14" descr="A picture containing rectangle&#10;&#10;Description automatically generated">
            <a:extLst>
              <a:ext uri="{FF2B5EF4-FFF2-40B4-BE49-F238E27FC236}">
                <a16:creationId xmlns:a16="http://schemas.microsoft.com/office/drawing/2014/main" id="{60B8BAE2-CE64-49BE-9F00-48FF402874B2}"/>
              </a:ext>
            </a:extLst>
          </p:cNvPr>
          <p:cNvPicPr>
            <a:picLocks noChangeAspect="1"/>
          </p:cNvPicPr>
          <p:nvPr/>
        </p:nvPicPr>
        <p:blipFill>
          <a:blip r:embed="rId5" cstate="screen">
            <a:alphaModFix amt="90000"/>
            <a:biLevel thresh="75000"/>
            <a:extLst>
              <a:ext uri="{28A0092B-C50C-407E-A947-70E740481C1C}">
                <a14:useLocalDpi xmlns:a14="http://schemas.microsoft.com/office/drawing/2010/main"/>
              </a:ext>
            </a:extLst>
          </a:blip>
          <a:stretch>
            <a:fillRect/>
          </a:stretch>
        </p:blipFill>
        <p:spPr>
          <a:xfrm>
            <a:off x="7272543" y="2808470"/>
            <a:ext cx="1697735" cy="923330"/>
          </a:xfrm>
          <a:prstGeom prst="rect">
            <a:avLst/>
          </a:prstGeom>
        </p:spPr>
      </p:pic>
      <p:sp>
        <p:nvSpPr>
          <p:cNvPr id="16" name="TextBox 15">
            <a:extLst>
              <a:ext uri="{FF2B5EF4-FFF2-40B4-BE49-F238E27FC236}">
                <a16:creationId xmlns:a16="http://schemas.microsoft.com/office/drawing/2014/main" id="{0BE1A998-A27E-4C42-A069-7A44992B5D40}"/>
              </a:ext>
            </a:extLst>
          </p:cNvPr>
          <p:cNvSpPr txBox="1"/>
          <p:nvPr/>
        </p:nvSpPr>
        <p:spPr>
          <a:xfrm>
            <a:off x="4280048" y="1199663"/>
            <a:ext cx="4739950" cy="1200329"/>
          </a:xfrm>
          <a:prstGeom prst="rect">
            <a:avLst/>
          </a:prstGeom>
          <a:noFill/>
        </p:spPr>
        <p:txBody>
          <a:bodyPr wrap="square" rtlCol="0">
            <a:spAutoFit/>
          </a:bodyPr>
          <a:lstStyle/>
          <a:p>
            <a:r>
              <a:rPr lang="en-CA" dirty="0"/>
              <a:t>The majority of newspaper readers (</a:t>
            </a:r>
            <a:r>
              <a:rPr lang="en-CA" b="1" dirty="0"/>
              <a:t>95%</a:t>
            </a:r>
            <a:r>
              <a:rPr lang="en-CA" dirty="0"/>
              <a:t>) access newspaper content digitally.  Digital readers are more likely to read on all four platforms.</a:t>
            </a:r>
          </a:p>
        </p:txBody>
      </p:sp>
      <p:sp>
        <p:nvSpPr>
          <p:cNvPr id="17" name="Text Box 7">
            <a:extLst>
              <a:ext uri="{FF2B5EF4-FFF2-40B4-BE49-F238E27FC236}">
                <a16:creationId xmlns:a16="http://schemas.microsoft.com/office/drawing/2014/main" id="{7376896B-0BB7-4F53-9EA1-195965EB5CC9}"/>
              </a:ext>
            </a:extLst>
          </p:cNvPr>
          <p:cNvSpPr txBox="1">
            <a:spLocks noChangeArrowheads="1"/>
          </p:cNvSpPr>
          <p:nvPr/>
        </p:nvSpPr>
        <p:spPr bwMode="auto">
          <a:xfrm>
            <a:off x="0" y="6580210"/>
            <a:ext cx="6651171"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weekly newspaper readership, December 2021.</a:t>
            </a:r>
            <a:endParaRPr lang="en-US" sz="1100" b="1" dirty="0"/>
          </a:p>
        </p:txBody>
      </p:sp>
      <p:pic>
        <p:nvPicPr>
          <p:cNvPr id="13" name="Picture 12" descr="7 PPT images-29.png">
            <a:extLst>
              <a:ext uri="{FF2B5EF4-FFF2-40B4-BE49-F238E27FC236}">
                <a16:creationId xmlns:a16="http://schemas.microsoft.com/office/drawing/2014/main" id="{6B171A6A-4FFD-420F-A16B-78755953B7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4288" y="5000417"/>
            <a:ext cx="1339996" cy="1055646"/>
          </a:xfrm>
          <a:prstGeom prst="rect">
            <a:avLst/>
          </a:prstGeom>
        </p:spPr>
      </p:pic>
      <p:sp>
        <p:nvSpPr>
          <p:cNvPr id="4" name="TextBox 3">
            <a:extLst>
              <a:ext uri="{FF2B5EF4-FFF2-40B4-BE49-F238E27FC236}">
                <a16:creationId xmlns:a16="http://schemas.microsoft.com/office/drawing/2014/main" id="{CFCF5905-C4B3-46A0-BE3A-EB6906FB30B5}"/>
              </a:ext>
            </a:extLst>
          </p:cNvPr>
          <p:cNvSpPr txBox="1"/>
          <p:nvPr/>
        </p:nvSpPr>
        <p:spPr>
          <a:xfrm>
            <a:off x="4254759" y="5385276"/>
            <a:ext cx="3286243" cy="923330"/>
          </a:xfrm>
          <a:prstGeom prst="rect">
            <a:avLst/>
          </a:prstGeom>
          <a:noFill/>
        </p:spPr>
        <p:txBody>
          <a:bodyPr wrap="square" rtlCol="0">
            <a:spAutoFit/>
          </a:bodyPr>
          <a:lstStyle/>
          <a:p>
            <a:r>
              <a:rPr lang="en-CA" dirty="0"/>
              <a:t>Almost half (</a:t>
            </a:r>
            <a:r>
              <a:rPr lang="en-CA" b="1" dirty="0"/>
              <a:t>46%</a:t>
            </a:r>
            <a:r>
              <a:rPr lang="en-CA" dirty="0"/>
              <a:t>) continue to read the printed newspaper.</a:t>
            </a:r>
          </a:p>
          <a:p>
            <a:endParaRPr lang="en-CA" dirty="0"/>
          </a:p>
        </p:txBody>
      </p:sp>
    </p:spTree>
    <p:extLst>
      <p:ext uri="{BB962C8B-B14F-4D97-AF65-F5344CB8AC3E}">
        <p14:creationId xmlns:p14="http://schemas.microsoft.com/office/powerpoint/2010/main" val="329359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mestic Travel In Canada-0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68111" y="0"/>
            <a:ext cx="6475889" cy="5840213"/>
          </a:xfrm>
          <a:prstGeom prst="rect">
            <a:avLst/>
          </a:prstGeom>
        </p:spPr>
      </p:pic>
      <p:sp>
        <p:nvSpPr>
          <p:cNvPr id="3" name="TextBox 2"/>
          <p:cNvSpPr txBox="1"/>
          <p:nvPr/>
        </p:nvSpPr>
        <p:spPr>
          <a:xfrm>
            <a:off x="185165" y="2104847"/>
            <a:ext cx="2569934" cy="1200329"/>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Online Panel </a:t>
            </a:r>
          </a:p>
          <a:p>
            <a:r>
              <a:rPr lang="en-CA" dirty="0">
                <a:latin typeface="Arial" panose="020B0604020202020204" pitchFamily="34" charset="0"/>
                <a:cs typeface="Arial" panose="020B0604020202020204" pitchFamily="34" charset="0"/>
              </a:rPr>
              <a:t>825 online interviews conducted with adult Canadians</a:t>
            </a:r>
          </a:p>
        </p:txBody>
      </p:sp>
      <p:sp>
        <p:nvSpPr>
          <p:cNvPr id="7" name="TextBox 6"/>
          <p:cNvSpPr txBox="1"/>
          <p:nvPr/>
        </p:nvSpPr>
        <p:spPr>
          <a:xfrm>
            <a:off x="185164" y="1347566"/>
            <a:ext cx="2967479" cy="646331"/>
          </a:xfrm>
          <a:prstGeom prst="rect">
            <a:avLst/>
          </a:prstGeom>
          <a:noFill/>
        </p:spPr>
        <p:txBody>
          <a:bodyPr wrap="none" rtlCol="0">
            <a:spAutoFit/>
          </a:bodyPr>
          <a:lstStyle/>
          <a:p>
            <a:r>
              <a:rPr lang="en-CA" b="1" dirty="0">
                <a:solidFill>
                  <a:srgbClr val="324481"/>
                </a:solidFill>
                <a:latin typeface="Arial" panose="020B0604020202020204" pitchFamily="34" charset="0"/>
                <a:cs typeface="Arial" panose="020B0604020202020204" pitchFamily="34" charset="0"/>
              </a:rPr>
              <a:t>Study Timing</a:t>
            </a:r>
          </a:p>
          <a:p>
            <a:r>
              <a:rPr lang="en-CA" dirty="0">
                <a:latin typeface="Arial" panose="020B0604020202020204" pitchFamily="34" charset="0"/>
                <a:cs typeface="Arial" panose="020B0604020202020204" pitchFamily="34" charset="0"/>
              </a:rPr>
              <a:t>November-December 2021</a:t>
            </a:r>
          </a:p>
        </p:txBody>
      </p:sp>
      <p:sp>
        <p:nvSpPr>
          <p:cNvPr id="8" name="TextBox 7"/>
          <p:cNvSpPr txBox="1"/>
          <p:nvPr/>
        </p:nvSpPr>
        <p:spPr>
          <a:xfrm>
            <a:off x="185164" y="3407214"/>
            <a:ext cx="2904837" cy="646331"/>
          </a:xfrm>
          <a:prstGeom prst="rect">
            <a:avLst/>
          </a:prstGeom>
          <a:noFill/>
        </p:spPr>
        <p:txBody>
          <a:bodyPr wrap="none" rtlCol="0">
            <a:spAutoFit/>
          </a:bodyPr>
          <a:lstStyle/>
          <a:p>
            <a:r>
              <a:rPr lang="en-CA" b="1" dirty="0">
                <a:solidFill>
                  <a:srgbClr val="324481"/>
                </a:solidFill>
                <a:latin typeface="Arial" panose="020B0604020202020204" pitchFamily="34" charset="0"/>
                <a:cs typeface="Arial" panose="020B0604020202020204" pitchFamily="34" charset="0"/>
              </a:rPr>
              <a:t>National Scope</a:t>
            </a:r>
          </a:p>
          <a:p>
            <a:pPr algn="r"/>
            <a:r>
              <a:rPr lang="en-CA" dirty="0">
                <a:latin typeface="Arial" panose="020B0604020202020204" pitchFamily="34" charset="0"/>
                <a:cs typeface="Arial" panose="020B0604020202020204" pitchFamily="34" charset="0"/>
              </a:rPr>
              <a:t>78% English / 22% French</a:t>
            </a:r>
          </a:p>
        </p:txBody>
      </p:sp>
      <p:sp>
        <p:nvSpPr>
          <p:cNvPr id="9" name="TextBox 8"/>
          <p:cNvSpPr txBox="1"/>
          <p:nvPr/>
        </p:nvSpPr>
        <p:spPr>
          <a:xfrm>
            <a:off x="185284" y="4888742"/>
            <a:ext cx="3001156" cy="923330"/>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Margin of Error</a:t>
            </a:r>
          </a:p>
          <a:p>
            <a:r>
              <a:rPr lang="en-CA" altLang="en-US" dirty="0">
                <a:latin typeface="Arial" panose="020B0604020202020204" pitchFamily="34" charset="0"/>
                <a:cs typeface="Arial" panose="020B0604020202020204" pitchFamily="34" charset="0"/>
              </a:rPr>
              <a:t>±3.4% at the 95% confidence level</a:t>
            </a:r>
          </a:p>
        </p:txBody>
      </p:sp>
      <p:sp>
        <p:nvSpPr>
          <p:cNvPr id="10" name="TextBox 9"/>
          <p:cNvSpPr txBox="1"/>
          <p:nvPr/>
        </p:nvSpPr>
        <p:spPr>
          <a:xfrm>
            <a:off x="185164" y="4159044"/>
            <a:ext cx="2548706" cy="646331"/>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Study Management</a:t>
            </a:r>
          </a:p>
          <a:p>
            <a:r>
              <a:rPr lang="en-CA" dirty="0" err="1">
                <a:latin typeface="Arial" panose="020B0604020202020204" pitchFamily="34" charset="0"/>
                <a:cs typeface="Arial" panose="020B0604020202020204" pitchFamily="34" charset="0"/>
              </a:rPr>
              <a:t>Totum</a:t>
            </a:r>
            <a:r>
              <a:rPr lang="en-CA" dirty="0">
                <a:latin typeface="Arial" panose="020B0604020202020204" pitchFamily="34" charset="0"/>
                <a:cs typeface="Arial" panose="020B0604020202020204" pitchFamily="34" charset="0"/>
              </a:rPr>
              <a:t> Research</a:t>
            </a:r>
          </a:p>
        </p:txBody>
      </p:sp>
      <p:sp>
        <p:nvSpPr>
          <p:cNvPr id="4" name="Rectangle 3"/>
          <p:cNvSpPr/>
          <p:nvPr/>
        </p:nvSpPr>
        <p:spPr>
          <a:xfrm>
            <a:off x="3254828" y="2821259"/>
            <a:ext cx="5355771" cy="1446550"/>
          </a:xfrm>
          <a:prstGeom prst="rect">
            <a:avLst/>
          </a:prstGeom>
          <a:solidFill>
            <a:srgbClr val="FFFFFF">
              <a:alpha val="89000"/>
            </a:srgbClr>
          </a:solidFill>
          <a:ln>
            <a:noFill/>
          </a:ln>
        </p:spPr>
        <p:txBody>
          <a:bodyPr wrap="square" rtlCol="0">
            <a:spAutoFit/>
          </a:bodyPr>
          <a:lstStyle/>
          <a:p>
            <a:pPr algn="ctr">
              <a:spcAft>
                <a:spcPts val="1200"/>
              </a:spcAft>
            </a:pPr>
            <a:r>
              <a:rPr lang="en-US" altLang="en-US" sz="2400" b="1" dirty="0">
                <a:latin typeface="Arial" panose="020B0604020202020204" pitchFamily="34" charset="0"/>
                <a:cs typeface="Arial" panose="020B0604020202020204" pitchFamily="34" charset="0"/>
              </a:rPr>
              <a:t>Nationally Representative Sample </a:t>
            </a:r>
          </a:p>
          <a:p>
            <a:pPr algn="ctr"/>
            <a:r>
              <a:rPr lang="en-US" altLang="en-US" dirty="0">
                <a:solidFill>
                  <a:srgbClr val="324481"/>
                </a:solidFill>
                <a:latin typeface="Arial" panose="020B0604020202020204" pitchFamily="34" charset="0"/>
                <a:cs typeface="Arial" panose="020B0604020202020204" pitchFamily="34" charset="0"/>
              </a:rPr>
              <a:t>Men</a:t>
            </a:r>
            <a:r>
              <a:rPr lang="en-US" altLang="en-US" dirty="0">
                <a:latin typeface="Arial" panose="020B0604020202020204" pitchFamily="34" charset="0"/>
                <a:cs typeface="Arial" panose="020B0604020202020204" pitchFamily="34" charset="0"/>
              </a:rPr>
              <a:t> 50%, </a:t>
            </a:r>
            <a:r>
              <a:rPr lang="en-US" altLang="en-US" dirty="0">
                <a:solidFill>
                  <a:srgbClr val="324481"/>
                </a:solidFill>
                <a:latin typeface="Arial" panose="020B0604020202020204" pitchFamily="34" charset="0"/>
                <a:cs typeface="Arial" panose="020B0604020202020204" pitchFamily="34" charset="0"/>
              </a:rPr>
              <a:t>Women </a:t>
            </a:r>
            <a:r>
              <a:rPr lang="en-US" altLang="en-US" dirty="0">
                <a:latin typeface="Arial" panose="020B0604020202020204" pitchFamily="34" charset="0"/>
                <a:cs typeface="Arial" panose="020B0604020202020204" pitchFamily="34" charset="0"/>
              </a:rPr>
              <a:t>50%</a:t>
            </a:r>
          </a:p>
          <a:p>
            <a:pPr algn="ctr"/>
            <a:r>
              <a:rPr lang="en-US" altLang="en-US" dirty="0">
                <a:solidFill>
                  <a:srgbClr val="324481"/>
                </a:solidFill>
                <a:latin typeface="Arial" panose="020B0604020202020204" pitchFamily="34" charset="0"/>
                <a:cs typeface="Arial" panose="020B0604020202020204" pitchFamily="34" charset="0"/>
              </a:rPr>
              <a:t>18-34</a:t>
            </a:r>
            <a:r>
              <a:rPr lang="en-US" altLang="en-US" dirty="0">
                <a:latin typeface="Arial" panose="020B0604020202020204" pitchFamily="34" charset="0"/>
                <a:cs typeface="Arial" panose="020B0604020202020204" pitchFamily="34" charset="0"/>
              </a:rPr>
              <a:t>: 29%, </a:t>
            </a:r>
            <a:r>
              <a:rPr lang="en-US" altLang="en-US" dirty="0">
                <a:solidFill>
                  <a:srgbClr val="324481"/>
                </a:solidFill>
                <a:latin typeface="Arial" panose="020B0604020202020204" pitchFamily="34" charset="0"/>
                <a:cs typeface="Arial" panose="020B0604020202020204" pitchFamily="34" charset="0"/>
              </a:rPr>
              <a:t>35-49</a:t>
            </a:r>
            <a:r>
              <a:rPr lang="en-US" altLang="en-US" dirty="0">
                <a:latin typeface="Arial" panose="020B0604020202020204" pitchFamily="34" charset="0"/>
                <a:cs typeface="Arial" panose="020B0604020202020204" pitchFamily="34" charset="0"/>
              </a:rPr>
              <a:t>: 20%, </a:t>
            </a:r>
            <a:r>
              <a:rPr lang="en-US" altLang="en-US" dirty="0">
                <a:solidFill>
                  <a:srgbClr val="324481"/>
                </a:solidFill>
                <a:latin typeface="Arial" panose="020B0604020202020204" pitchFamily="34" charset="0"/>
                <a:cs typeface="Arial" panose="020B0604020202020204" pitchFamily="34" charset="0"/>
              </a:rPr>
              <a:t>50-64</a:t>
            </a:r>
            <a:r>
              <a:rPr lang="en-US" altLang="en-US" dirty="0">
                <a:latin typeface="Arial" panose="020B0604020202020204" pitchFamily="34" charset="0"/>
                <a:cs typeface="Arial" panose="020B0604020202020204" pitchFamily="34" charset="0"/>
              </a:rPr>
              <a:t>: 33%, </a:t>
            </a:r>
            <a:r>
              <a:rPr lang="en-US" altLang="en-US" dirty="0">
                <a:solidFill>
                  <a:srgbClr val="324481"/>
                </a:solidFill>
                <a:latin typeface="Arial" panose="020B0604020202020204" pitchFamily="34" charset="0"/>
                <a:cs typeface="Arial" panose="020B0604020202020204" pitchFamily="34" charset="0"/>
              </a:rPr>
              <a:t>65+</a:t>
            </a:r>
            <a:r>
              <a:rPr lang="en-US" altLang="en-US" dirty="0">
                <a:latin typeface="Arial" panose="020B0604020202020204" pitchFamily="34" charset="0"/>
                <a:cs typeface="Arial" panose="020B0604020202020204" pitchFamily="34" charset="0"/>
              </a:rPr>
              <a:t> 18%  </a:t>
            </a:r>
          </a:p>
          <a:p>
            <a:pPr algn="ctr"/>
            <a:r>
              <a:rPr lang="en-US" altLang="en-US" dirty="0">
                <a:solidFill>
                  <a:srgbClr val="324481"/>
                </a:solidFill>
                <a:latin typeface="Arial" panose="020B0604020202020204" pitchFamily="34" charset="0"/>
                <a:cs typeface="Arial" panose="020B0604020202020204" pitchFamily="34" charset="0"/>
              </a:rPr>
              <a:t>West</a:t>
            </a:r>
            <a:r>
              <a:rPr lang="en-US" altLang="en-US" dirty="0">
                <a:latin typeface="Arial" panose="020B0604020202020204" pitchFamily="34" charset="0"/>
                <a:cs typeface="Arial" panose="020B0604020202020204" pitchFamily="34" charset="0"/>
              </a:rPr>
              <a:t> 31%, </a:t>
            </a:r>
            <a:r>
              <a:rPr lang="en-US" altLang="en-US" dirty="0">
                <a:solidFill>
                  <a:srgbClr val="324481"/>
                </a:solidFill>
                <a:latin typeface="Arial" panose="020B0604020202020204" pitchFamily="34" charset="0"/>
                <a:cs typeface="Arial" panose="020B0604020202020204" pitchFamily="34" charset="0"/>
              </a:rPr>
              <a:t>Ontario</a:t>
            </a:r>
            <a:r>
              <a:rPr lang="en-US" altLang="en-US" dirty="0">
                <a:latin typeface="Arial" panose="020B0604020202020204" pitchFamily="34" charset="0"/>
                <a:cs typeface="Arial" panose="020B0604020202020204" pitchFamily="34" charset="0"/>
              </a:rPr>
              <a:t> 39%, </a:t>
            </a:r>
            <a:r>
              <a:rPr lang="en-US" altLang="en-US" dirty="0">
                <a:solidFill>
                  <a:srgbClr val="324481"/>
                </a:solidFill>
                <a:latin typeface="Arial" panose="020B0604020202020204" pitchFamily="34" charset="0"/>
                <a:cs typeface="Arial" panose="020B0604020202020204" pitchFamily="34" charset="0"/>
              </a:rPr>
              <a:t>Quebec</a:t>
            </a:r>
            <a:r>
              <a:rPr lang="en-US" altLang="en-US" dirty="0">
                <a:latin typeface="Arial" panose="020B0604020202020204" pitchFamily="34" charset="0"/>
                <a:cs typeface="Arial" panose="020B0604020202020204" pitchFamily="34" charset="0"/>
              </a:rPr>
              <a:t> 23%, </a:t>
            </a:r>
            <a:r>
              <a:rPr lang="en-US" altLang="en-US" dirty="0">
                <a:solidFill>
                  <a:srgbClr val="324481"/>
                </a:solidFill>
                <a:latin typeface="Arial" panose="020B0604020202020204" pitchFamily="34" charset="0"/>
                <a:cs typeface="Arial" panose="020B0604020202020204" pitchFamily="34" charset="0"/>
              </a:rPr>
              <a:t>Atlantic</a:t>
            </a:r>
            <a:r>
              <a:rPr lang="en-US" altLang="en-US" dirty="0">
                <a:latin typeface="Arial" panose="020B0604020202020204" pitchFamily="34" charset="0"/>
                <a:cs typeface="Arial" panose="020B0604020202020204" pitchFamily="34" charset="0"/>
              </a:rPr>
              <a:t> 7% </a:t>
            </a:r>
          </a:p>
        </p:txBody>
      </p:sp>
      <p:sp>
        <p:nvSpPr>
          <p:cNvPr id="12" name="Title 1"/>
          <p:cNvSpPr>
            <a:spLocks noGrp="1"/>
          </p:cNvSpPr>
          <p:nvPr>
            <p:ph type="title"/>
          </p:nvPr>
        </p:nvSpPr>
        <p:spPr>
          <a:xfrm>
            <a:off x="220502" y="360968"/>
            <a:ext cx="9144000" cy="852055"/>
          </a:xfrm>
        </p:spPr>
        <p:txBody>
          <a:bodyPr>
            <a:normAutofit/>
          </a:bodyPr>
          <a:lstStyle/>
          <a:p>
            <a:pPr algn="l"/>
            <a:r>
              <a:rPr lang="en-US" sz="3200" b="1" dirty="0">
                <a:latin typeface="Arial Black"/>
                <a:cs typeface="Arial Black"/>
              </a:rPr>
              <a:t>Study </a:t>
            </a:r>
            <a:r>
              <a:rPr lang="en-US" sz="3200" dirty="0">
                <a:latin typeface="Arial Black"/>
                <a:cs typeface="Arial Black"/>
              </a:rPr>
              <a:t>Details</a:t>
            </a:r>
            <a:endParaRPr lang="en-US" sz="3200" b="1" dirty="0">
              <a:latin typeface="Arial Black"/>
              <a:cs typeface="Arial Black"/>
            </a:endParaRPr>
          </a:p>
        </p:txBody>
      </p:sp>
      <p:pic>
        <p:nvPicPr>
          <p:cNvPr id="11" name="Picture 10" descr="A picture containing text, sign&#10;&#10;Description automatically generated">
            <a:extLst>
              <a:ext uri="{FF2B5EF4-FFF2-40B4-BE49-F238E27FC236}">
                <a16:creationId xmlns:a16="http://schemas.microsoft.com/office/drawing/2014/main" id="{A1042539-692A-47B9-8F55-988C0A6AB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9742" y="285650"/>
            <a:ext cx="1650058" cy="732137"/>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7F490BBE-8D39-4FCE-87E7-91B93BB42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186" y="6305892"/>
            <a:ext cx="1432563" cy="341377"/>
          </a:xfrm>
          <a:prstGeom prst="rect">
            <a:avLst/>
          </a:prstGeom>
        </p:spPr>
      </p:pic>
    </p:spTree>
    <p:extLst>
      <p:ext uri="{BB962C8B-B14F-4D97-AF65-F5344CB8AC3E}">
        <p14:creationId xmlns:p14="http://schemas.microsoft.com/office/powerpoint/2010/main" val="2300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3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P spid="8" grpId="0"/>
      <p:bldP spid="9" grpId="0"/>
      <p:bldP spid="10"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F553A-314B-409D-ACCF-5352A6F0FB19}"/>
              </a:ext>
            </a:extLst>
          </p:cNvPr>
          <p:cNvSpPr>
            <a:spLocks noGrp="1"/>
          </p:cNvSpPr>
          <p:nvPr>
            <p:ph type="title"/>
          </p:nvPr>
        </p:nvSpPr>
        <p:spPr/>
        <p:txBody>
          <a:bodyPr/>
          <a:lstStyle/>
          <a:p>
            <a:r>
              <a:rPr lang="en-CA" b="1" dirty="0"/>
              <a:t>Appendix</a:t>
            </a:r>
          </a:p>
        </p:txBody>
      </p:sp>
    </p:spTree>
    <p:extLst>
      <p:ext uri="{BB962C8B-B14F-4D97-AF65-F5344CB8AC3E}">
        <p14:creationId xmlns:p14="http://schemas.microsoft.com/office/powerpoint/2010/main" val="392528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MC News Conversation Illustration-platforms-03.png">
            <a:extLst>
              <a:ext uri="{FF2B5EF4-FFF2-40B4-BE49-F238E27FC236}">
                <a16:creationId xmlns:a16="http://schemas.microsoft.com/office/drawing/2014/main" id="{F664C7BB-FB5D-492C-AF47-97AA384A8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1923" y="3110624"/>
            <a:ext cx="4666809" cy="3168264"/>
          </a:xfrm>
          <a:prstGeom prst="rect">
            <a:avLst/>
          </a:prstGeom>
        </p:spPr>
      </p:pic>
      <p:sp>
        <p:nvSpPr>
          <p:cNvPr id="8" name="Rectangle 7"/>
          <p:cNvSpPr/>
          <p:nvPr/>
        </p:nvSpPr>
        <p:spPr>
          <a:xfrm>
            <a:off x="0" y="1314306"/>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202" y="263868"/>
            <a:ext cx="7974456" cy="1001820"/>
          </a:xfrm>
        </p:spPr>
        <p:txBody>
          <a:bodyPr>
            <a:normAutofit/>
          </a:bodyPr>
          <a:lstStyle/>
          <a:p>
            <a:r>
              <a:rPr lang="en-US" sz="3200" dirty="0">
                <a:solidFill>
                  <a:srgbClr val="000000"/>
                </a:solidFill>
                <a:latin typeface="Arial Black"/>
                <a:cs typeface="Arial Black"/>
              </a:rPr>
              <a:t>PRINT Highlights </a:t>
            </a:r>
          </a:p>
        </p:txBody>
      </p:sp>
      <p:sp>
        <p:nvSpPr>
          <p:cNvPr id="3" name="Content Placeholder 2"/>
          <p:cNvSpPr>
            <a:spLocks noGrp="1"/>
          </p:cNvSpPr>
          <p:nvPr>
            <p:ph idx="1"/>
          </p:nvPr>
        </p:nvSpPr>
        <p:spPr>
          <a:xfrm>
            <a:off x="205269" y="3189515"/>
            <a:ext cx="5019188" cy="2699656"/>
          </a:xfrm>
        </p:spPr>
        <p:txBody>
          <a:bodyPr>
            <a:normAutofit/>
          </a:bodyPr>
          <a:lstStyle/>
          <a:p>
            <a:pPr>
              <a:buClr>
                <a:srgbClr val="DBF1FD"/>
              </a:buClr>
            </a:pPr>
            <a:r>
              <a:rPr lang="en-US" sz="2000" dirty="0"/>
              <a:t>Early morning and evening are key print readership times. </a:t>
            </a:r>
          </a:p>
          <a:p>
            <a:pPr>
              <a:buClr>
                <a:srgbClr val="DBF1FD"/>
              </a:buClr>
            </a:pPr>
            <a:r>
              <a:rPr lang="en-US" sz="2000" dirty="0"/>
              <a:t>Print platform driven by Boomers and the Pre-Boomers who choose print as their platform for accessing newspaper mostly in the afternoon.</a:t>
            </a:r>
          </a:p>
          <a:p>
            <a:pPr>
              <a:buClr>
                <a:srgbClr val="DBF1FD"/>
              </a:buClr>
            </a:pPr>
            <a:endParaRPr lang="en-US" sz="2000" dirty="0"/>
          </a:p>
        </p:txBody>
      </p:sp>
      <p:sp>
        <p:nvSpPr>
          <p:cNvPr id="6" name="TextBox 5"/>
          <p:cNvSpPr txBox="1"/>
          <p:nvPr/>
        </p:nvSpPr>
        <p:spPr>
          <a:xfrm>
            <a:off x="3027135" y="1681019"/>
            <a:ext cx="5572578" cy="707886"/>
          </a:xfrm>
          <a:prstGeom prst="rect">
            <a:avLst/>
          </a:prstGeom>
          <a:noFill/>
        </p:spPr>
        <p:txBody>
          <a:bodyPr wrap="square" rtlCol="0">
            <a:spAutoFit/>
          </a:bodyPr>
          <a:lstStyle/>
          <a:p>
            <a:r>
              <a:rPr lang="en-US" sz="2000" b="1" dirty="0">
                <a:solidFill>
                  <a:srgbClr val="000000"/>
                </a:solidFill>
                <a:latin typeface="Arial"/>
                <a:cs typeface="Arial"/>
              </a:rPr>
              <a:t>FOUR OF TEN ADULTS (39%) READ THEIR PRINTED NEWSPAPER.</a:t>
            </a:r>
          </a:p>
        </p:txBody>
      </p:sp>
      <p:sp>
        <p:nvSpPr>
          <p:cNvPr id="7" name="Text Box 7"/>
          <p:cNvSpPr txBox="1">
            <a:spLocks noChangeArrowheads="1"/>
          </p:cNvSpPr>
          <p:nvPr/>
        </p:nvSpPr>
        <p:spPr bwMode="auto">
          <a:xfrm>
            <a:off x="11340" y="6439146"/>
            <a:ext cx="74676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December 2021.</a:t>
            </a:r>
          </a:p>
          <a:p>
            <a:pPr eaLnBrk="1" hangingPunct="1"/>
            <a:r>
              <a:rPr lang="en-US" sz="1100" dirty="0"/>
              <a:t>Boomers = 55-73 years; Greatest Generation = 73+ years</a:t>
            </a:r>
          </a:p>
        </p:txBody>
      </p:sp>
      <p:pic>
        <p:nvPicPr>
          <p:cNvPr id="4" name="Picture 3" descr="Newspaper247-2022-0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4254" y="1380345"/>
            <a:ext cx="2814236" cy="1243752"/>
          </a:xfrm>
          <a:prstGeom prst="rect">
            <a:avLst/>
          </a:prstGeom>
        </p:spPr>
      </p:pic>
    </p:spTree>
    <p:extLst>
      <p:ext uri="{BB962C8B-B14F-4D97-AF65-F5344CB8AC3E}">
        <p14:creationId xmlns:p14="http://schemas.microsoft.com/office/powerpoint/2010/main" val="58146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45848"/>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7471" y="2928666"/>
            <a:ext cx="5812012" cy="2615938"/>
          </a:xfrm>
        </p:spPr>
        <p:txBody>
          <a:bodyPr>
            <a:noAutofit/>
          </a:bodyPr>
          <a:lstStyle/>
          <a:p>
            <a:pPr>
              <a:buClr>
                <a:srgbClr val="DBF1FD"/>
              </a:buClr>
            </a:pPr>
            <a:r>
              <a:rPr lang="en-US" sz="2000" dirty="0">
                <a:solidFill>
                  <a:srgbClr val="000000"/>
                </a:solidFill>
              </a:rPr>
              <a:t>Desktop/Laptop readership is consistent across all demographics. </a:t>
            </a:r>
          </a:p>
          <a:p>
            <a:pPr>
              <a:buClr>
                <a:srgbClr val="DBF1FD"/>
              </a:buClr>
            </a:pPr>
            <a:r>
              <a:rPr lang="en-US" sz="2000" dirty="0">
                <a:solidFill>
                  <a:srgbClr val="000000"/>
                </a:solidFill>
              </a:rPr>
              <a:t>Influencers**, those with household incomes exceeding $100K and Business Decision Makers* use this platform more than the average Canadian. </a:t>
            </a:r>
          </a:p>
          <a:p>
            <a:pPr>
              <a:buClr>
                <a:srgbClr val="DBF1FD"/>
              </a:buClr>
            </a:pPr>
            <a:r>
              <a:rPr lang="en-US" sz="2000" dirty="0">
                <a:solidFill>
                  <a:srgbClr val="000000"/>
                </a:solidFill>
              </a:rPr>
              <a:t>There are three times when desktop/laptop readership peaks: early morning, mid-morning and after dinner.</a:t>
            </a:r>
          </a:p>
          <a:p>
            <a:pPr>
              <a:buClr>
                <a:srgbClr val="DBF1FD"/>
              </a:buClr>
            </a:pPr>
            <a:endParaRPr lang="en-US" sz="2000" dirty="0">
              <a:solidFill>
                <a:srgbClr val="000000"/>
              </a:solidFill>
            </a:endParaRPr>
          </a:p>
          <a:p>
            <a:pPr>
              <a:buClr>
                <a:srgbClr val="DBF1FD"/>
              </a:buClr>
            </a:pPr>
            <a:endParaRPr lang="en-US" sz="2000" dirty="0">
              <a:solidFill>
                <a:srgbClr val="000000"/>
              </a:solidFill>
            </a:endParaRPr>
          </a:p>
        </p:txBody>
      </p:sp>
      <p:sp>
        <p:nvSpPr>
          <p:cNvPr id="8" name="TextBox 7"/>
          <p:cNvSpPr txBox="1"/>
          <p:nvPr/>
        </p:nvSpPr>
        <p:spPr>
          <a:xfrm>
            <a:off x="3041038" y="1505055"/>
            <a:ext cx="5536294" cy="1015663"/>
          </a:xfrm>
          <a:prstGeom prst="rect">
            <a:avLst/>
          </a:prstGeom>
          <a:noFill/>
        </p:spPr>
        <p:txBody>
          <a:bodyPr wrap="square" rtlCol="0">
            <a:spAutoFit/>
          </a:bodyPr>
          <a:lstStyle/>
          <a:p>
            <a:r>
              <a:rPr lang="en-US" sz="2000" b="1" dirty="0">
                <a:solidFill>
                  <a:srgbClr val="000000"/>
                </a:solidFill>
                <a:latin typeface="Arial"/>
                <a:cs typeface="Arial"/>
              </a:rPr>
              <a:t>MORE THAN HALF OF ADULTS (52%) READ NEWSPAPER CONTENT ON THEIR DESKTOP/LAPTOP</a:t>
            </a:r>
          </a:p>
        </p:txBody>
      </p:sp>
      <p:pic>
        <p:nvPicPr>
          <p:cNvPr id="2" name="Picture 1" descr="Newspaper247-2022-0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426" y="1337439"/>
            <a:ext cx="2743200" cy="1327821"/>
          </a:xfrm>
          <a:prstGeom prst="rect">
            <a:avLst/>
          </a:prstGeom>
        </p:spPr>
      </p:pic>
      <p:sp>
        <p:nvSpPr>
          <p:cNvPr id="14" name="Title 1"/>
          <p:cNvSpPr>
            <a:spLocks noGrp="1"/>
          </p:cNvSpPr>
          <p:nvPr>
            <p:ph type="title"/>
          </p:nvPr>
        </p:nvSpPr>
        <p:spPr>
          <a:xfrm>
            <a:off x="433202" y="263868"/>
            <a:ext cx="7974456" cy="1001820"/>
          </a:xfrm>
        </p:spPr>
        <p:txBody>
          <a:bodyPr>
            <a:normAutofit/>
          </a:bodyPr>
          <a:lstStyle/>
          <a:p>
            <a:r>
              <a:rPr lang="en-US" sz="3200" dirty="0">
                <a:solidFill>
                  <a:srgbClr val="000000"/>
                </a:solidFill>
                <a:latin typeface="Arial Black"/>
                <a:cs typeface="Arial Black"/>
              </a:rPr>
              <a:t>DESKTOP/LAPTOP Highlights </a:t>
            </a:r>
          </a:p>
        </p:txBody>
      </p:sp>
      <p:pic>
        <p:nvPicPr>
          <p:cNvPr id="15" name="Picture 14" descr="NMC News Conversation Illustration-0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292" y="3525473"/>
            <a:ext cx="2863385" cy="2343877"/>
          </a:xfrm>
          <a:prstGeom prst="rect">
            <a:avLst/>
          </a:prstGeom>
        </p:spPr>
      </p:pic>
      <p:sp>
        <p:nvSpPr>
          <p:cNvPr id="11" name="Text Box 7">
            <a:extLst>
              <a:ext uri="{FF2B5EF4-FFF2-40B4-BE49-F238E27FC236}">
                <a16:creationId xmlns:a16="http://schemas.microsoft.com/office/drawing/2014/main" id="{82BA5769-5204-4E9D-B08D-FC91BD7F24AE}"/>
              </a:ext>
            </a:extLst>
          </p:cNvPr>
          <p:cNvSpPr txBox="1">
            <a:spLocks noChangeArrowheads="1"/>
          </p:cNvSpPr>
          <p:nvPr/>
        </p:nvSpPr>
        <p:spPr bwMode="auto">
          <a:xfrm>
            <a:off x="0" y="6159899"/>
            <a:ext cx="6620933" cy="661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latin typeface="Arial" panose="020B0604020202020204" pitchFamily="34" charset="0"/>
                <a:cs typeface="Arial" panose="020B0604020202020204" pitchFamily="34" charset="0"/>
              </a:rPr>
              <a:t>Totum Research; Canadians 18+, weekly readership, December 2021.</a:t>
            </a:r>
          </a:p>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employed  ** Influencers – 3+ statements: </a:t>
            </a:r>
            <a:r>
              <a:rPr lang="en-CA" sz="900" dirty="0">
                <a:latin typeface="Arial" panose="020B0604020202020204" pitchFamily="34" charset="0"/>
                <a:cs typeface="Arial" panose="020B0604020202020204" pitchFamily="34" charset="0"/>
              </a:rPr>
              <a:t>Find new product + typically recommend to others; Keep informed about new products/services; People frequently ask for their advice; Always first to try new products/services; Frequently share information about products/services on social media</a:t>
            </a:r>
            <a:endParaRPr lang="en-US"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7100-03E5-498B-B8F2-72BA58151DF2}"/>
              </a:ext>
            </a:extLst>
          </p:cNvPr>
          <p:cNvSpPr>
            <a:spLocks noGrp="1"/>
          </p:cNvSpPr>
          <p:nvPr>
            <p:ph type="title"/>
          </p:nvPr>
        </p:nvSpPr>
        <p:spPr/>
        <p:txBody>
          <a:bodyPr/>
          <a:lstStyle/>
          <a:p>
            <a:r>
              <a:rPr lang="en-CA">
                <a:latin typeface="Arial Black" panose="020B0A04020102020204" pitchFamily="34" charset="0"/>
              </a:rPr>
              <a:t>A Decade of Change</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52F8349-23D2-4DEC-9235-8089E0DA24B6}"/>
              </a:ext>
            </a:extLst>
          </p:cNvPr>
          <p:cNvSpPr>
            <a:spLocks noGrp="1"/>
          </p:cNvSpPr>
          <p:nvPr>
            <p:ph idx="1"/>
          </p:nvPr>
        </p:nvSpPr>
        <p:spPr>
          <a:xfrm>
            <a:off x="3515360" y="1586204"/>
            <a:ext cx="5628640" cy="4590759"/>
          </a:xfrm>
        </p:spPr>
        <p:txBody>
          <a:bodyPr>
            <a:normAutofit/>
          </a:bodyPr>
          <a:lstStyle/>
          <a:p>
            <a:pPr marL="0" indent="0">
              <a:lnSpc>
                <a:spcPct val="100000"/>
              </a:lnSpc>
              <a:buNone/>
            </a:pPr>
            <a:r>
              <a:rPr lang="en-CA" sz="2400" dirty="0"/>
              <a:t>Many things have changed in the 10 years since the first Newspapers 24/7 study was released in 2012.</a:t>
            </a:r>
          </a:p>
          <a:p>
            <a:pPr marL="0" indent="0">
              <a:lnSpc>
                <a:spcPct val="100000"/>
              </a:lnSpc>
              <a:buNone/>
            </a:pPr>
            <a:r>
              <a:rPr lang="en-CA" sz="2400" dirty="0"/>
              <a:t>Weekly newspaper readership essentially remains the same.</a:t>
            </a:r>
          </a:p>
          <a:p>
            <a:pPr lvl="1">
              <a:lnSpc>
                <a:spcPct val="100000"/>
              </a:lnSpc>
            </a:pPr>
            <a:r>
              <a:rPr lang="en-CA" sz="2000" dirty="0"/>
              <a:t>In 2012, readership was 85%.</a:t>
            </a:r>
          </a:p>
          <a:p>
            <a:pPr lvl="1">
              <a:lnSpc>
                <a:spcPct val="100000"/>
              </a:lnSpc>
            </a:pPr>
            <a:r>
              <a:rPr lang="en-CA" sz="2000" dirty="0"/>
              <a:t>In 2022, readership is 86%.</a:t>
            </a:r>
          </a:p>
          <a:p>
            <a:pPr marL="0" indent="0">
              <a:lnSpc>
                <a:spcPct val="100000"/>
              </a:lnSpc>
              <a:buNone/>
            </a:pPr>
            <a:r>
              <a:rPr lang="en-CA" sz="2400" dirty="0"/>
              <a:t>“How” Canadians read their news has changed.</a:t>
            </a:r>
          </a:p>
          <a:p>
            <a:pPr lvl="1">
              <a:lnSpc>
                <a:spcPct val="100000"/>
              </a:lnSpc>
            </a:pPr>
            <a:r>
              <a:rPr lang="en-CA" sz="2000" dirty="0"/>
              <a:t>In 2012, readership on phones was 38%.</a:t>
            </a:r>
          </a:p>
          <a:p>
            <a:pPr lvl="1">
              <a:lnSpc>
                <a:spcPct val="100000"/>
              </a:lnSpc>
            </a:pPr>
            <a:r>
              <a:rPr lang="en-CA" sz="2000" dirty="0"/>
              <a:t>In 2022, readership on phones is 69%.</a:t>
            </a:r>
          </a:p>
        </p:txBody>
      </p:sp>
      <p:pic>
        <p:nvPicPr>
          <p:cNvPr id="4" name="Picture 3" descr="Newspaper247-2022-icons-06.png">
            <a:extLst>
              <a:ext uri="{FF2B5EF4-FFF2-40B4-BE49-F238E27FC236}">
                <a16:creationId xmlns:a16="http://schemas.microsoft.com/office/drawing/2014/main" id="{0601E3A6-CD93-4862-A3E1-50AA27F133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920" y="1991532"/>
            <a:ext cx="3713549" cy="3393267"/>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35C7CD92-53AD-4B73-A101-C0829BC2D7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594" y="6242201"/>
            <a:ext cx="1129909" cy="501345"/>
          </a:xfrm>
          <a:prstGeom prst="rect">
            <a:avLst/>
          </a:prstGeom>
        </p:spPr>
      </p:pic>
    </p:spTree>
    <p:extLst>
      <p:ext uri="{BB962C8B-B14F-4D97-AF65-F5344CB8AC3E}">
        <p14:creationId xmlns:p14="http://schemas.microsoft.com/office/powerpoint/2010/main" val="9073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8116"/>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7190" y="2838457"/>
            <a:ext cx="8375536" cy="1366308"/>
          </a:xfrm>
        </p:spPr>
        <p:txBody>
          <a:bodyPr>
            <a:noAutofit/>
          </a:bodyPr>
          <a:lstStyle/>
          <a:p>
            <a:pPr marL="182563" indent="-182563">
              <a:buClr>
                <a:srgbClr val="DBF1FD"/>
              </a:buClr>
            </a:pPr>
            <a:r>
              <a:rPr lang="en-US" sz="2000" dirty="0">
                <a:solidFill>
                  <a:srgbClr val="000000"/>
                </a:solidFill>
              </a:rPr>
              <a:t>Phone is the most popular device at all times.</a:t>
            </a:r>
          </a:p>
          <a:p>
            <a:pPr marL="182563" indent="-182563">
              <a:buClr>
                <a:srgbClr val="DBF1FD"/>
              </a:buClr>
            </a:pPr>
            <a:r>
              <a:rPr lang="en-US" sz="2000" dirty="0">
                <a:solidFill>
                  <a:srgbClr val="000000"/>
                </a:solidFill>
              </a:rPr>
              <a:t>Phone is the top device that Millennials and Influencers** use to read newspaper content. </a:t>
            </a:r>
          </a:p>
          <a:p>
            <a:pPr marL="182563" indent="-182563">
              <a:buClr>
                <a:srgbClr val="DBF1FD"/>
              </a:buClr>
              <a:buFont typeface="Arial"/>
              <a:buChar char="•"/>
            </a:pPr>
            <a:r>
              <a:rPr lang="en-US" sz="2000" dirty="0">
                <a:solidFill>
                  <a:srgbClr val="000000"/>
                </a:solidFill>
              </a:rPr>
              <a:t>For Business Decision Makers*, phone is their most used access platform, and it is used consistently throughout their day, except for a dip during breakfast and mid-afternoon.</a:t>
            </a:r>
          </a:p>
          <a:p>
            <a:pPr marL="182563" indent="-182563">
              <a:buClr>
                <a:srgbClr val="DBF1FD"/>
              </a:buClr>
              <a:buFont typeface="Arial"/>
              <a:buChar char="•"/>
            </a:pPr>
            <a:r>
              <a:rPr lang="en-US" sz="2000" dirty="0">
                <a:solidFill>
                  <a:srgbClr val="000000"/>
                </a:solidFill>
              </a:rPr>
              <a:t>Phone is the most popular device                                                                          for all groups today.</a:t>
            </a:r>
          </a:p>
          <a:p>
            <a:pPr marL="182563" indent="-182563">
              <a:buClr>
                <a:srgbClr val="DBF1FD"/>
              </a:buClr>
            </a:pPr>
            <a:endParaRPr lang="en-US" sz="1800" dirty="0">
              <a:solidFill>
                <a:srgbClr val="000000"/>
              </a:solidFill>
            </a:endParaRPr>
          </a:p>
        </p:txBody>
      </p:sp>
      <p:sp>
        <p:nvSpPr>
          <p:cNvPr id="8" name="TextBox 7"/>
          <p:cNvSpPr txBox="1"/>
          <p:nvPr/>
        </p:nvSpPr>
        <p:spPr>
          <a:xfrm>
            <a:off x="2655524" y="1614139"/>
            <a:ext cx="6278925" cy="707886"/>
          </a:xfrm>
          <a:prstGeom prst="rect">
            <a:avLst/>
          </a:prstGeom>
          <a:noFill/>
        </p:spPr>
        <p:txBody>
          <a:bodyPr wrap="square" rtlCol="0">
            <a:spAutoFit/>
          </a:bodyPr>
          <a:lstStyle/>
          <a:p>
            <a:r>
              <a:rPr lang="en-US" sz="2000" b="1" dirty="0">
                <a:solidFill>
                  <a:srgbClr val="000000"/>
                </a:solidFill>
                <a:latin typeface="Arial"/>
                <a:cs typeface="Arial"/>
              </a:rPr>
              <a:t>SEVEN OUT OF TEN ADULTS (69%) READ NEWSPAPER CONTENT VIA THEIR PHONE.</a:t>
            </a:r>
          </a:p>
        </p:txBody>
      </p:sp>
      <p:sp>
        <p:nvSpPr>
          <p:cNvPr id="10" name="Title 1"/>
          <p:cNvSpPr>
            <a:spLocks noGrp="1"/>
          </p:cNvSpPr>
          <p:nvPr>
            <p:ph type="title"/>
          </p:nvPr>
        </p:nvSpPr>
        <p:spPr>
          <a:xfrm>
            <a:off x="433202" y="263868"/>
            <a:ext cx="7974456" cy="1001820"/>
          </a:xfrm>
        </p:spPr>
        <p:txBody>
          <a:bodyPr>
            <a:normAutofit/>
          </a:bodyPr>
          <a:lstStyle/>
          <a:p>
            <a:r>
              <a:rPr lang="en-US" sz="3200" dirty="0">
                <a:solidFill>
                  <a:srgbClr val="000000"/>
                </a:solidFill>
                <a:latin typeface="Arial Black"/>
                <a:cs typeface="Arial Black"/>
              </a:rPr>
              <a:t>PHONE Highlights </a:t>
            </a:r>
          </a:p>
        </p:txBody>
      </p:sp>
      <p:pic>
        <p:nvPicPr>
          <p:cNvPr id="2" name="Picture 1" descr="Newspaper247-2022-0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987" y="1289330"/>
            <a:ext cx="2117144" cy="1327819"/>
          </a:xfrm>
          <a:prstGeom prst="rect">
            <a:avLst/>
          </a:prstGeom>
        </p:spPr>
      </p:pic>
      <p:pic>
        <p:nvPicPr>
          <p:cNvPr id="15" name="Picture 14" descr="NMC News Conversation Illustration-platforms-0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29660" y="4185522"/>
            <a:ext cx="4660398" cy="2099551"/>
          </a:xfrm>
          <a:prstGeom prst="rect">
            <a:avLst/>
          </a:prstGeom>
        </p:spPr>
      </p:pic>
      <p:sp>
        <p:nvSpPr>
          <p:cNvPr id="13" name="Text Box 7">
            <a:extLst>
              <a:ext uri="{FF2B5EF4-FFF2-40B4-BE49-F238E27FC236}">
                <a16:creationId xmlns:a16="http://schemas.microsoft.com/office/drawing/2014/main" id="{FC57F2C7-50F1-4F4B-BE66-C99C2BC61843}"/>
              </a:ext>
            </a:extLst>
          </p:cNvPr>
          <p:cNvSpPr txBox="1">
            <a:spLocks noChangeArrowheads="1"/>
          </p:cNvSpPr>
          <p:nvPr/>
        </p:nvSpPr>
        <p:spPr bwMode="auto">
          <a:xfrm>
            <a:off x="0" y="6159899"/>
            <a:ext cx="6620933" cy="661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latin typeface="Arial" panose="020B0604020202020204" pitchFamily="34" charset="0"/>
                <a:cs typeface="Arial" panose="020B0604020202020204" pitchFamily="34" charset="0"/>
              </a:rPr>
              <a:t>Totum Research; Canadians 18+, weekly readership, December 2021.  Millennials born 1980-1995.</a:t>
            </a:r>
          </a:p>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employed  ** Influencers – 3+ statements: </a:t>
            </a:r>
            <a:r>
              <a:rPr lang="en-CA" sz="900" dirty="0">
                <a:latin typeface="Arial" panose="020B0604020202020204" pitchFamily="34" charset="0"/>
                <a:cs typeface="Arial" panose="020B0604020202020204" pitchFamily="34" charset="0"/>
              </a:rPr>
              <a:t>Find new product + typically recommend to others; Keep informed about new products/services; People frequently ask for their advice; Always first to try new products/services; Frequently share information about products/services on social media</a:t>
            </a:r>
            <a:endParaRPr lang="en-US"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33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02008"/>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8949" y="3113158"/>
            <a:ext cx="4969779" cy="2422087"/>
          </a:xfrm>
        </p:spPr>
        <p:txBody>
          <a:bodyPr>
            <a:normAutofit/>
          </a:bodyPr>
          <a:lstStyle/>
          <a:p>
            <a:pPr>
              <a:buClr>
                <a:srgbClr val="DBF1FD"/>
              </a:buClr>
            </a:pPr>
            <a:r>
              <a:rPr lang="en-US" sz="2000" dirty="0">
                <a:solidFill>
                  <a:srgbClr val="000000"/>
                </a:solidFill>
              </a:rPr>
              <a:t>Early morning and evening continue to be the key usage periods. </a:t>
            </a:r>
          </a:p>
          <a:p>
            <a:pPr>
              <a:buClr>
                <a:srgbClr val="DBF1FD"/>
              </a:buClr>
            </a:pPr>
            <a:r>
              <a:rPr lang="en-US" sz="2000" dirty="0">
                <a:solidFill>
                  <a:srgbClr val="000000"/>
                </a:solidFill>
              </a:rPr>
              <a:t>Usage has grown slightly from </a:t>
            </a:r>
            <a:r>
              <a:rPr lang="en-US" sz="2000" b="1" dirty="0">
                <a:solidFill>
                  <a:srgbClr val="000000"/>
                </a:solidFill>
              </a:rPr>
              <a:t>37%</a:t>
            </a:r>
            <a:r>
              <a:rPr lang="en-US" sz="2000" dirty="0">
                <a:solidFill>
                  <a:srgbClr val="000000"/>
                </a:solidFill>
              </a:rPr>
              <a:t> in 2012 to </a:t>
            </a:r>
            <a:r>
              <a:rPr lang="en-US" sz="2000" b="1" dirty="0">
                <a:solidFill>
                  <a:srgbClr val="000000"/>
                </a:solidFill>
              </a:rPr>
              <a:t>39%</a:t>
            </a:r>
            <a:r>
              <a:rPr lang="en-US" sz="2000" dirty="0">
                <a:solidFill>
                  <a:srgbClr val="000000"/>
                </a:solidFill>
              </a:rPr>
              <a:t> in 2022. </a:t>
            </a:r>
          </a:p>
          <a:p>
            <a:pPr>
              <a:buClr>
                <a:srgbClr val="DBF1FD"/>
              </a:buClr>
            </a:pPr>
            <a:r>
              <a:rPr lang="en-US" sz="2000" dirty="0">
                <a:solidFill>
                  <a:srgbClr val="000000"/>
                </a:solidFill>
              </a:rPr>
              <a:t>Influencers** and Business Decision Makers* report the strongest tablet usage of all demographics.</a:t>
            </a:r>
          </a:p>
        </p:txBody>
      </p:sp>
      <p:sp>
        <p:nvSpPr>
          <p:cNvPr id="8" name="TextBox 7"/>
          <p:cNvSpPr txBox="1"/>
          <p:nvPr/>
        </p:nvSpPr>
        <p:spPr>
          <a:xfrm>
            <a:off x="3195644" y="1629133"/>
            <a:ext cx="5572578" cy="707886"/>
          </a:xfrm>
          <a:prstGeom prst="rect">
            <a:avLst/>
          </a:prstGeom>
          <a:noFill/>
        </p:spPr>
        <p:txBody>
          <a:bodyPr wrap="square" rtlCol="0">
            <a:spAutoFit/>
          </a:bodyPr>
          <a:lstStyle/>
          <a:p>
            <a:r>
              <a:rPr lang="en-US" sz="2000" b="1" dirty="0">
                <a:solidFill>
                  <a:srgbClr val="000000"/>
                </a:solidFill>
                <a:latin typeface="Arial"/>
                <a:cs typeface="Arial"/>
              </a:rPr>
              <a:t>FOUR OF TEN ADULTS (39%) READ NEWSPAPER CONTENT VIA THEIR TABLET.</a:t>
            </a:r>
          </a:p>
        </p:txBody>
      </p:sp>
      <p:pic>
        <p:nvPicPr>
          <p:cNvPr id="2" name="Picture 1" descr="Newspaper247-2022-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738" y="1303222"/>
            <a:ext cx="2743200" cy="1337442"/>
          </a:xfrm>
          <a:prstGeom prst="rect">
            <a:avLst/>
          </a:prstGeom>
        </p:spPr>
      </p:pic>
      <p:sp>
        <p:nvSpPr>
          <p:cNvPr id="11" name="Title 1"/>
          <p:cNvSpPr>
            <a:spLocks noGrp="1"/>
          </p:cNvSpPr>
          <p:nvPr>
            <p:ph type="title"/>
          </p:nvPr>
        </p:nvSpPr>
        <p:spPr>
          <a:xfrm>
            <a:off x="433202" y="263868"/>
            <a:ext cx="7974456" cy="1001820"/>
          </a:xfrm>
        </p:spPr>
        <p:txBody>
          <a:bodyPr>
            <a:normAutofit/>
          </a:bodyPr>
          <a:lstStyle/>
          <a:p>
            <a:r>
              <a:rPr lang="en-US" sz="3200" dirty="0">
                <a:solidFill>
                  <a:srgbClr val="000000"/>
                </a:solidFill>
                <a:latin typeface="Arial Black"/>
                <a:cs typeface="Arial Black"/>
              </a:rPr>
              <a:t>TABLET Highlights </a:t>
            </a:r>
          </a:p>
        </p:txBody>
      </p:sp>
      <p:pic>
        <p:nvPicPr>
          <p:cNvPr id="15" name="Picture 14" descr="NMC News Conversation Illustration-platforms-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1497" y="3091211"/>
            <a:ext cx="4572503" cy="2750638"/>
          </a:xfrm>
          <a:prstGeom prst="rect">
            <a:avLst/>
          </a:prstGeom>
        </p:spPr>
      </p:pic>
      <p:sp>
        <p:nvSpPr>
          <p:cNvPr id="12" name="Text Box 7">
            <a:extLst>
              <a:ext uri="{FF2B5EF4-FFF2-40B4-BE49-F238E27FC236}">
                <a16:creationId xmlns:a16="http://schemas.microsoft.com/office/drawing/2014/main" id="{3DDCA061-0018-435F-9A4C-51F702224F98}"/>
              </a:ext>
            </a:extLst>
          </p:cNvPr>
          <p:cNvSpPr txBox="1">
            <a:spLocks noChangeArrowheads="1"/>
          </p:cNvSpPr>
          <p:nvPr/>
        </p:nvSpPr>
        <p:spPr bwMode="auto">
          <a:xfrm>
            <a:off x="0" y="6159899"/>
            <a:ext cx="6620933" cy="661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latin typeface="Arial" panose="020B0604020202020204" pitchFamily="34" charset="0"/>
                <a:cs typeface="Arial" panose="020B0604020202020204" pitchFamily="34" charset="0"/>
              </a:rPr>
              <a:t>Totum Research; Canadians 18+, weekly readership, December 2021.</a:t>
            </a:r>
          </a:p>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employed  ** Influencers – 3+ statements: </a:t>
            </a:r>
            <a:r>
              <a:rPr lang="en-CA" sz="900" dirty="0">
                <a:latin typeface="Arial" panose="020B0604020202020204" pitchFamily="34" charset="0"/>
                <a:cs typeface="Arial" panose="020B0604020202020204" pitchFamily="34" charset="0"/>
              </a:rPr>
              <a:t>Find new product + typically recommend to others; Keep informed about new products/services; People frequently ask for their advice; Always first to try new products/services; Frequently share information about products/services on social media</a:t>
            </a:r>
            <a:endParaRPr lang="en-US"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69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Qr code&#10;&#10;Description automatically generated">
            <a:extLst>
              <a:ext uri="{FF2B5EF4-FFF2-40B4-BE49-F238E27FC236}">
                <a16:creationId xmlns:a16="http://schemas.microsoft.com/office/drawing/2014/main" id="{19ED2D6C-C796-44EF-8924-C84C0BBAE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3681401"/>
            <a:ext cx="4049485" cy="3176595"/>
          </a:xfrm>
          <a:prstGeom prst="rect">
            <a:avLst/>
          </a:prstGeom>
        </p:spPr>
      </p:pic>
      <p:sp>
        <p:nvSpPr>
          <p:cNvPr id="24" name="Rectangle 2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7DE113-6E0D-43ED-8AD6-1F723D189373}"/>
              </a:ext>
            </a:extLst>
          </p:cNvPr>
          <p:cNvSpPr txBox="1"/>
          <p:nvPr/>
        </p:nvSpPr>
        <p:spPr>
          <a:xfrm>
            <a:off x="628649" y="3694570"/>
            <a:ext cx="4046934"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b="1" kern="1200" dirty="0">
                <a:solidFill>
                  <a:schemeClr val="bg1"/>
                </a:solidFill>
                <a:ea typeface="+mj-ea"/>
                <a:cs typeface="+mj-cs"/>
              </a:rPr>
              <a:t>ALMOST NINE OF TEN CANADIANS (86%) READ A NEWSPAPER ON ANY PLATFORM EACH WEEK</a:t>
            </a:r>
          </a:p>
        </p:txBody>
      </p:sp>
      <p:cxnSp>
        <p:nvCxnSpPr>
          <p:cNvPr id="26" name="Straight Connector 2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Box 7">
            <a:extLst>
              <a:ext uri="{FF2B5EF4-FFF2-40B4-BE49-F238E27FC236}">
                <a16:creationId xmlns:a16="http://schemas.microsoft.com/office/drawing/2014/main" id="{4D8E6BF6-2A83-445A-A27A-B44E69D54BA4}"/>
              </a:ext>
            </a:extLst>
          </p:cNvPr>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solidFill>
                  <a:schemeClr val="bg1"/>
                </a:solidFill>
              </a:rPr>
              <a:t>Totum Research; Canadians 18+, weekly readership, December 2021.</a:t>
            </a:r>
            <a:endParaRPr lang="en-US" sz="1100" b="1" dirty="0">
              <a:solidFill>
                <a:schemeClr val="bg1"/>
              </a:solidFill>
            </a:endParaRPr>
          </a:p>
        </p:txBody>
      </p:sp>
      <p:pic>
        <p:nvPicPr>
          <p:cNvPr id="7" name="Picture 6" descr="Newspaper247-2022-01.png">
            <a:extLst>
              <a:ext uri="{FF2B5EF4-FFF2-40B4-BE49-F238E27FC236}">
                <a16:creationId xmlns:a16="http://schemas.microsoft.com/office/drawing/2014/main" id="{CD37B329-1AED-4373-9E7F-0D8FE8106B60}"/>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3410952" y="-5"/>
            <a:ext cx="5733047" cy="3681406"/>
          </a:xfrm>
          <a:prstGeom prst="rect">
            <a:avLst/>
          </a:prstGeom>
        </p:spPr>
      </p:pic>
    </p:spTree>
    <p:extLst>
      <p:ext uri="{BB962C8B-B14F-4D97-AF65-F5344CB8AC3E}">
        <p14:creationId xmlns:p14="http://schemas.microsoft.com/office/powerpoint/2010/main" val="291638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576946"/>
            <a:ext cx="3373979" cy="5557877"/>
          </a:xfrm>
          <a:noFill/>
        </p:spPr>
        <p:txBody>
          <a:bodyPr vert="horz" lIns="91440" tIns="45720" rIns="91440" bIns="45720" rtlCol="0" anchor="ctr">
            <a:normAutofit/>
          </a:bodyPr>
          <a:lstStyle/>
          <a:p>
            <a:pPr marL="0" indent="0"/>
            <a:r>
              <a:rPr lang="en-US" sz="3900" b="1" kern="1200" dirty="0">
                <a:solidFill>
                  <a:schemeClr val="tx1"/>
                </a:solidFill>
                <a:latin typeface="+mj-lt"/>
                <a:ea typeface="+mj-ea"/>
                <a:cs typeface="+mj-cs"/>
              </a:rPr>
              <a:t>Conversation Starters</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en-US" sz="3900" kern="1200" dirty="0">
                <a:solidFill>
                  <a:schemeClr val="tx1"/>
                </a:solidFill>
                <a:latin typeface="+mj-lt"/>
                <a:ea typeface="+mj-ea"/>
                <a:cs typeface="+mj-cs"/>
              </a:rPr>
              <a:t>Newspaper Readership is Different by Platform and Device</a:t>
            </a: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t>Totum Research; Canadians 18+, weekly readership, December 2021.</a:t>
            </a:r>
            <a:endParaRPr lang="en-US" sz="1100" b="1" dirty="0"/>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2218820697"/>
              </p:ext>
            </p:extLst>
          </p:nvPr>
        </p:nvGraphicFramePr>
        <p:xfrm>
          <a:off x="3744510" y="311617"/>
          <a:ext cx="4858996" cy="608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223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411111"/>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5023343"/>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745227"/>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3006544"/>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746953"/>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3146005"/>
            <a:ext cx="345060" cy="426250"/>
          </a:xfrm>
          <a:prstGeom prst="rect">
            <a:avLst/>
          </a:prstGeom>
        </p:spPr>
      </p:pic>
      <p:sp>
        <p:nvSpPr>
          <p:cNvPr id="28675" name="Text Box 7"/>
          <p:cNvSpPr txBox="1">
            <a:spLocks noChangeArrowheads="1"/>
          </p:cNvSpPr>
          <p:nvPr/>
        </p:nvSpPr>
        <p:spPr bwMode="auto">
          <a:xfrm>
            <a:off x="0" y="6580210"/>
            <a:ext cx="6651171"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December 2021.</a:t>
            </a:r>
            <a:endParaRPr lang="en-US" sz="1100" b="1" dirty="0"/>
          </a:p>
        </p:txBody>
      </p:sp>
      <p:sp>
        <p:nvSpPr>
          <p:cNvPr id="3" name="Title 2"/>
          <p:cNvSpPr>
            <a:spLocks noGrp="1"/>
          </p:cNvSpPr>
          <p:nvPr>
            <p:ph type="title"/>
          </p:nvPr>
        </p:nvSpPr>
        <p:spPr>
          <a:xfrm>
            <a:off x="315686" y="341262"/>
            <a:ext cx="7826828" cy="849420"/>
          </a:xfrm>
        </p:spPr>
        <p:txBody>
          <a:bodyPr>
            <a:noAutofit/>
          </a:bodyPr>
          <a:lstStyle/>
          <a:p>
            <a:pPr algn="l"/>
            <a:r>
              <a:rPr lang="en-US" sz="3200" dirty="0">
                <a:latin typeface="Arial Black"/>
                <a:cs typeface="Arial Black"/>
              </a:rPr>
              <a:t>Canadian Adults Continue to Read Newspapers Across All Platforms</a:t>
            </a:r>
            <a:endParaRPr lang="en-CA" sz="3200" b="0" i="1" dirty="0">
              <a:latin typeface="Arial Black"/>
              <a:cs typeface="Arial Black"/>
            </a:endParaRPr>
          </a:p>
        </p:txBody>
      </p:sp>
      <p:sp>
        <p:nvSpPr>
          <p:cNvPr id="5" name="TextBox 4"/>
          <p:cNvSpPr txBox="1"/>
          <p:nvPr/>
        </p:nvSpPr>
        <p:spPr>
          <a:xfrm>
            <a:off x="219778" y="1334194"/>
            <a:ext cx="8554108" cy="1200329"/>
          </a:xfrm>
          <a:prstGeom prst="rect">
            <a:avLst/>
          </a:prstGeom>
          <a:noFill/>
          <a:ln w="28575">
            <a:noFill/>
          </a:ln>
        </p:spPr>
        <p:txBody>
          <a:bodyPr wrap="square" rtlCol="0">
            <a:spAutoFit/>
          </a:bodyPr>
          <a:lstStyle/>
          <a:p>
            <a:pPr marL="169863" indent="-169863">
              <a:buClr>
                <a:srgbClr val="DBF1FD"/>
              </a:buClr>
              <a:buFont typeface="Arial" pitchFamily="34" charset="0"/>
              <a:buChar char="•"/>
            </a:pPr>
            <a:r>
              <a:rPr lang="en-US" b="1" dirty="0">
                <a:solidFill>
                  <a:srgbClr val="000000"/>
                </a:solidFill>
                <a:latin typeface="Arial" panose="020B0604020202020204" pitchFamily="34" charset="0"/>
                <a:cs typeface="Arial" panose="020B0604020202020204" pitchFamily="34" charset="0"/>
              </a:rPr>
              <a:t>Phone</a:t>
            </a:r>
            <a:r>
              <a:rPr lang="en-US" dirty="0">
                <a:solidFill>
                  <a:srgbClr val="000000"/>
                </a:solidFill>
                <a:latin typeface="Arial" panose="020B0604020202020204" pitchFamily="34" charset="0"/>
                <a:cs typeface="Arial" panose="020B0604020202020204" pitchFamily="34" charset="0"/>
              </a:rPr>
              <a:t> – most popular platform at all times</a:t>
            </a:r>
          </a:p>
          <a:p>
            <a:pPr marL="169863" indent="-169863">
              <a:buClr>
                <a:srgbClr val="DBF1FD"/>
              </a:buClr>
              <a:buFont typeface="Arial" pitchFamily="34" charset="0"/>
              <a:buChar char="•"/>
            </a:pPr>
            <a:r>
              <a:rPr lang="en-US" b="1" dirty="0">
                <a:solidFill>
                  <a:srgbClr val="000000"/>
                </a:solidFill>
                <a:latin typeface="Arial" panose="020B0604020202020204" pitchFamily="34" charset="0"/>
                <a:cs typeface="Arial" panose="020B0604020202020204" pitchFamily="34" charset="0"/>
              </a:rPr>
              <a:t>Desktop/Laptop</a:t>
            </a:r>
            <a:r>
              <a:rPr lang="en-US" dirty="0">
                <a:solidFill>
                  <a:srgbClr val="000000"/>
                </a:solidFill>
                <a:latin typeface="Arial" panose="020B0604020202020204" pitchFamily="34" charset="0"/>
                <a:cs typeface="Arial" panose="020B0604020202020204" pitchFamily="34" charset="0"/>
              </a:rPr>
              <a:t> – strong early morning and after dinner</a:t>
            </a:r>
          </a:p>
          <a:p>
            <a:pPr marL="169863" indent="-169863">
              <a:buClr>
                <a:srgbClr val="DBF1FD"/>
              </a:buClr>
              <a:buFont typeface="Arial" pitchFamily="34" charset="0"/>
              <a:buChar char="•"/>
            </a:pPr>
            <a:r>
              <a:rPr lang="en-US" b="1" dirty="0">
                <a:solidFill>
                  <a:srgbClr val="000000"/>
                </a:solidFill>
                <a:latin typeface="Arial" panose="020B0604020202020204" pitchFamily="34" charset="0"/>
                <a:cs typeface="Arial" panose="020B0604020202020204" pitchFamily="34" charset="0"/>
              </a:rPr>
              <a:t>Tablet</a:t>
            </a:r>
            <a:r>
              <a:rPr lang="en-US" dirty="0">
                <a:solidFill>
                  <a:srgbClr val="000000"/>
                </a:solidFill>
                <a:latin typeface="Arial" panose="020B0604020202020204" pitchFamily="34" charset="0"/>
                <a:cs typeface="Arial" panose="020B0604020202020204" pitchFamily="34" charset="0"/>
              </a:rPr>
              <a:t> – peaks in early morning and after dinner</a:t>
            </a:r>
          </a:p>
          <a:p>
            <a:pPr marL="169863" indent="-169863">
              <a:buClr>
                <a:srgbClr val="DBF1FD"/>
              </a:buClr>
              <a:buFont typeface="Arial" pitchFamily="34" charset="0"/>
              <a:buChar char="•"/>
            </a:pPr>
            <a:r>
              <a:rPr lang="en-US" b="1" dirty="0">
                <a:solidFill>
                  <a:srgbClr val="000000"/>
                </a:solidFill>
                <a:latin typeface="Arial" panose="020B0604020202020204" pitchFamily="34" charset="0"/>
                <a:cs typeface="Arial" panose="020B0604020202020204" pitchFamily="34" charset="0"/>
              </a:rPr>
              <a:t>Print </a:t>
            </a:r>
            <a:r>
              <a:rPr lang="en-US" dirty="0">
                <a:solidFill>
                  <a:srgbClr val="000000"/>
                </a:solidFill>
                <a:latin typeface="Arial" panose="020B0604020202020204" pitchFamily="34" charset="0"/>
                <a:cs typeface="Arial" panose="020B0604020202020204" pitchFamily="34" charset="0"/>
              </a:rPr>
              <a:t>– peaks at breakfast</a:t>
            </a:r>
          </a:p>
        </p:txBody>
      </p:sp>
      <p:pic>
        <p:nvPicPr>
          <p:cNvPr id="1030" name="Picture 6" descr="C:\Users\Kelly\Documents\A - Presentations\Presentation Images\Icons\Table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139" y="4092874"/>
            <a:ext cx="522885" cy="52288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3" y="4511841"/>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226" y="3679502"/>
            <a:ext cx="763303" cy="494021"/>
          </a:xfrm>
          <a:prstGeom prst="rect">
            <a:avLst/>
          </a:prstGeom>
        </p:spPr>
      </p:pic>
      <p:pic>
        <p:nvPicPr>
          <p:cNvPr id="9" name="Picture 8" descr="7 PPT images-31.png"/>
          <p:cNvPicPr>
            <a:picLocks noChangeAspect="1"/>
          </p:cNvPicPr>
          <p:nvPr/>
        </p:nvPicPr>
        <p:blipFill>
          <a:blip r:embed="rId8"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2675" y="2567214"/>
            <a:ext cx="767057" cy="678300"/>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1633123178"/>
              </p:ext>
            </p:extLst>
          </p:nvPr>
        </p:nvGraphicFramePr>
        <p:xfrm>
          <a:off x="5338764" y="1326012"/>
          <a:ext cx="3674608" cy="47387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72713" y="4354317"/>
            <a:ext cx="2307772" cy="785343"/>
          </a:xfrm>
          <a:prstGeom prst="rect">
            <a:avLst/>
          </a:prstGeom>
          <a:solidFill>
            <a:schemeClr val="bg1">
              <a:lumMod val="85000"/>
            </a:schemeClr>
          </a:solidFill>
          <a:ln w="28575">
            <a:solidFill>
              <a:schemeClr val="bg1"/>
            </a:solidFill>
          </a:ln>
        </p:spPr>
        <p:txBody>
          <a:bodyPr wrap="square" rtlCol="0">
            <a:spAutoFit/>
          </a:bodyPr>
          <a:lstStyle/>
          <a:p>
            <a:pPr algn="ctr">
              <a:lnSpc>
                <a:spcPct val="150000"/>
              </a:lnSpc>
              <a:spcBef>
                <a:spcPts val="1200"/>
              </a:spcBef>
            </a:pPr>
            <a:r>
              <a:rPr lang="en-CA" sz="1600" dirty="0">
                <a:latin typeface="Arial" panose="020B0604020202020204" pitchFamily="34" charset="0"/>
                <a:cs typeface="Arial" panose="020B0604020202020204" pitchFamily="34" charset="0"/>
              </a:rPr>
              <a:t> 86% Any Platform</a:t>
            </a:r>
          </a:p>
          <a:p>
            <a:pPr algn="ctr">
              <a:lnSpc>
                <a:spcPct val="150000"/>
              </a:lnSpc>
            </a:pPr>
            <a:r>
              <a:rPr lang="en-CA" sz="1600" b="1" dirty="0">
                <a:latin typeface="Arial" panose="020B0604020202020204" pitchFamily="34" charset="0"/>
                <a:cs typeface="Arial" panose="020B0604020202020204" pitchFamily="34" charset="0"/>
              </a:rPr>
              <a:t>READERSHIP</a:t>
            </a:r>
          </a:p>
        </p:txBody>
      </p:sp>
      <p:cxnSp>
        <p:nvCxnSpPr>
          <p:cNvPr id="15" name="Straight Connector 14"/>
          <p:cNvCxnSpPr/>
          <p:nvPr/>
        </p:nvCxnSpPr>
        <p:spPr>
          <a:xfrm>
            <a:off x="219778" y="5321408"/>
            <a:ext cx="8752772" cy="0"/>
          </a:xfrm>
          <a:prstGeom prst="line">
            <a:avLst/>
          </a:prstGeom>
          <a:ln w="28575" cmpd="sng">
            <a:solidFill>
              <a:srgbClr val="DBF1FD"/>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2751072740"/>
              </p:ext>
            </p:extLst>
          </p:nvPr>
        </p:nvGraphicFramePr>
        <p:xfrm>
          <a:off x="315686" y="2231667"/>
          <a:ext cx="5089752" cy="388762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721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683582"/>
            <a:ext cx="3406931" cy="5451241"/>
          </a:xfrm>
          <a:noFill/>
        </p:spPr>
        <p:txBody>
          <a:bodyPr vert="horz" lIns="91440" tIns="45720" rIns="91440" bIns="45720" rtlCol="0" anchor="ctr">
            <a:normAutofit/>
          </a:bodyPr>
          <a:lstStyle/>
          <a:p>
            <a:pPr marL="0" indent="0"/>
            <a:r>
              <a:rPr lang="en-US" sz="3900" b="1" kern="1200">
                <a:solidFill>
                  <a:schemeClr val="tx1"/>
                </a:solidFill>
                <a:latin typeface="+mj-lt"/>
                <a:ea typeface="+mj-ea"/>
                <a:cs typeface="+mj-cs"/>
              </a:rPr>
              <a:t>Conversation Starters</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en-US" sz="3200" kern="1200" dirty="0">
                <a:solidFill>
                  <a:schemeClr val="tx1"/>
                </a:solidFill>
                <a:latin typeface="+mj-lt"/>
                <a:ea typeface="+mj-ea"/>
                <a:cs typeface="+mj-cs"/>
              </a:rPr>
              <a:t>Newspapers and their Digital Products </a:t>
            </a:r>
            <a:r>
              <a:rPr lang="en-US" sz="3200" dirty="0"/>
              <a:t>Provide a Trusted Environment</a:t>
            </a:r>
            <a:endParaRPr lang="en-US" sz="38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t>Totum Research; Canadians 18+, weekly readership, December 2021.</a:t>
            </a:r>
            <a:endParaRPr lang="en-US" sz="1100" b="1" dirty="0"/>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2020433997"/>
              </p:ext>
            </p:extLst>
          </p:nvPr>
        </p:nvGraphicFramePr>
        <p:xfrm>
          <a:off x="3798926" y="460554"/>
          <a:ext cx="4810494" cy="5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2780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141274"/>
            <a:ext cx="7598228" cy="1325563"/>
          </a:xfrm>
        </p:spPr>
        <p:txBody>
          <a:bodyPr>
            <a:normAutofit/>
          </a:bodyPr>
          <a:lstStyle/>
          <a:p>
            <a:r>
              <a:rPr lang="en-US" sz="3200" dirty="0">
                <a:latin typeface="Arial Black"/>
              </a:rPr>
              <a:t>Printed Newspaper Advertising is the Most Trusted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759593"/>
              </p:ext>
            </p:extLst>
          </p:nvPr>
        </p:nvGraphicFramePr>
        <p:xfrm>
          <a:off x="615819" y="1371599"/>
          <a:ext cx="8086142" cy="48053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423414"/>
            <a:ext cx="4775200" cy="430887"/>
          </a:xfrm>
          <a:prstGeom prst="rect">
            <a:avLst/>
          </a:prstGeom>
        </p:spPr>
        <p:txBody>
          <a:bodyPr wrap="square">
            <a:spAutoFit/>
          </a:bodyPr>
          <a:lstStyle/>
          <a:p>
            <a:r>
              <a:rPr lang="en-US" sz="1100" dirty="0">
                <a:latin typeface="Arial" charset="0"/>
                <a:cs typeface="Arial" charset="0"/>
              </a:rPr>
              <a:t>Totum Research, Canadians 18+; December 2021.</a:t>
            </a:r>
          </a:p>
          <a:p>
            <a:r>
              <a:rPr lang="en-US" sz="1100" dirty="0">
                <a:latin typeface="Arial" charset="0"/>
                <a:cs typeface="Arial" charset="0"/>
              </a:rPr>
              <a:t>Out of Home includes billboards, transit shelters, and other outdoor sites.</a:t>
            </a:r>
            <a:endParaRPr lang="en-CA" sz="1100" dirty="0">
              <a:latin typeface="Arial" charset="0"/>
              <a:cs typeface="Arial" charset="0"/>
            </a:endParaRPr>
          </a:p>
        </p:txBody>
      </p:sp>
      <p:sp>
        <p:nvSpPr>
          <p:cNvPr id="6" name="TextBox 5">
            <a:extLst>
              <a:ext uri="{FF2B5EF4-FFF2-40B4-BE49-F238E27FC236}">
                <a16:creationId xmlns:a16="http://schemas.microsoft.com/office/drawing/2014/main" id="{5DCDFAA1-9286-49EA-8718-5AD4F0344BD8}"/>
              </a:ext>
            </a:extLst>
          </p:cNvPr>
          <p:cNvSpPr txBox="1"/>
          <p:nvPr/>
        </p:nvSpPr>
        <p:spPr>
          <a:xfrm>
            <a:off x="7203440" y="1841596"/>
            <a:ext cx="1859280" cy="3416320"/>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Ads in </a:t>
            </a:r>
            <a:r>
              <a:rPr lang="en-US" b="1" dirty="0">
                <a:solidFill>
                  <a:srgbClr val="369337"/>
                </a:solidFill>
                <a:latin typeface="Arial" panose="020B0604020202020204" pitchFamily="34" charset="0"/>
                <a:cs typeface="Arial" panose="020B0604020202020204" pitchFamily="34" charset="0"/>
              </a:rPr>
              <a:t>printed newspapers </a:t>
            </a:r>
            <a:r>
              <a:rPr lang="en-US" dirty="0">
                <a:latin typeface="Arial" panose="020B0604020202020204" pitchFamily="34" charset="0"/>
                <a:cs typeface="Arial" panose="020B0604020202020204" pitchFamily="34" charset="0"/>
              </a:rPr>
              <a:t>are trusted more than any other format.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advertising on </a:t>
            </a:r>
            <a:r>
              <a:rPr lang="en-US" b="1" dirty="0">
                <a:solidFill>
                  <a:srgbClr val="369337"/>
                </a:solidFill>
                <a:latin typeface="Arial" panose="020B0604020202020204" pitchFamily="34" charset="0"/>
                <a:cs typeface="Arial" panose="020B0604020202020204" pitchFamily="34" charset="0"/>
              </a:rPr>
              <a:t>news media websites</a:t>
            </a:r>
            <a:r>
              <a:rPr lang="en-US" b="1" dirty="0">
                <a:solidFill>
                  <a:srgbClr val="E4284D"/>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most trusted digital format.</a:t>
            </a:r>
            <a:endParaRPr lang="en-CA" dirty="0">
              <a:latin typeface="Arial" panose="020B0604020202020204" pitchFamily="34" charset="0"/>
              <a:cs typeface="Arial" panose="020B0604020202020204" pitchFamily="34" charset="0"/>
            </a:endParaRPr>
          </a:p>
        </p:txBody>
      </p:sp>
      <p:pic>
        <p:nvPicPr>
          <p:cNvPr id="7" name="Picture 6" descr="icons-06.png"/>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731375" y="1496041"/>
            <a:ext cx="593730" cy="400921"/>
          </a:xfrm>
          <a:prstGeom prst="rect">
            <a:avLst/>
          </a:prstGeom>
          <a:ln>
            <a:noFill/>
          </a:ln>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7223" y="2247251"/>
            <a:ext cx="682355" cy="390419"/>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2538" y="5627353"/>
            <a:ext cx="763928" cy="417404"/>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46410" y="4063994"/>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09031" y="3746372"/>
            <a:ext cx="838418" cy="397600"/>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4442" y="5282045"/>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1095" y="1805350"/>
            <a:ext cx="714609" cy="460444"/>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2538" y="4527384"/>
            <a:ext cx="682355" cy="390419"/>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68536" y="3035035"/>
            <a:ext cx="319409" cy="319409"/>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68536" y="4920749"/>
            <a:ext cx="319409" cy="319409"/>
          </a:xfrm>
          <a:prstGeom prst="rect">
            <a:avLst/>
          </a:prstGeom>
        </p:spPr>
      </p:pic>
      <p:pic>
        <p:nvPicPr>
          <p:cNvPr id="8" name="Picture 7" descr="billboard [Converted]-0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799640" y="2641785"/>
            <a:ext cx="457200" cy="365125"/>
          </a:xfrm>
          <a:prstGeom prst="rect">
            <a:avLst/>
          </a:prstGeom>
        </p:spPr>
      </p:pic>
      <p:pic>
        <p:nvPicPr>
          <p:cNvPr id="20" name="Picture 19" descr="Newspaper247-2022-icons-07.png">
            <a:extLst>
              <a:ext uri="{FF2B5EF4-FFF2-40B4-BE49-F238E27FC236}">
                <a16:creationId xmlns:a16="http://schemas.microsoft.com/office/drawing/2014/main" id="{B30425B9-5AEF-46CE-BB62-E18EC475AD9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88867" y="112070"/>
            <a:ext cx="1455133" cy="1321019"/>
          </a:xfrm>
          <a:prstGeom prst="rect">
            <a:avLst/>
          </a:prstGeom>
        </p:spPr>
      </p:pic>
    </p:spTree>
    <p:extLst>
      <p:ext uri="{BB962C8B-B14F-4D97-AF65-F5344CB8AC3E}">
        <p14:creationId xmlns:p14="http://schemas.microsoft.com/office/powerpoint/2010/main" val="26339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31944"/>
            <a:ext cx="7826829" cy="1325563"/>
          </a:xfrm>
        </p:spPr>
        <p:txBody>
          <a:bodyPr>
            <a:normAutofit/>
          </a:bodyPr>
          <a:lstStyle/>
          <a:p>
            <a:r>
              <a:rPr lang="en-US" sz="3200" dirty="0">
                <a:latin typeface="Arial Black"/>
              </a:rPr>
              <a:t>Newspaper Editorial Content is the Most Trusted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886284"/>
              </p:ext>
            </p:extLst>
          </p:nvPr>
        </p:nvGraphicFramePr>
        <p:xfrm>
          <a:off x="354559" y="1378010"/>
          <a:ext cx="8670838" cy="48053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8663" y="6423414"/>
            <a:ext cx="4775200" cy="430887"/>
          </a:xfrm>
          <a:prstGeom prst="rect">
            <a:avLst/>
          </a:prstGeom>
        </p:spPr>
        <p:txBody>
          <a:bodyPr wrap="square">
            <a:spAutoFit/>
          </a:bodyPr>
          <a:lstStyle/>
          <a:p>
            <a:r>
              <a:rPr lang="en-US" sz="1100" dirty="0">
                <a:latin typeface="Arial" charset="0"/>
                <a:cs typeface="Arial" charset="0"/>
              </a:rPr>
              <a:t>Totum Research, Canadians 18+; December 2021.</a:t>
            </a:r>
          </a:p>
          <a:p>
            <a:r>
              <a:rPr lang="en-US" sz="1100" dirty="0">
                <a:latin typeface="Arial" charset="0"/>
                <a:cs typeface="Arial" charset="0"/>
              </a:rPr>
              <a:t>Out of Home includes billboards, transit shelters, and other outdoor sites.</a:t>
            </a:r>
            <a:endParaRPr lang="en-CA" sz="1100" dirty="0">
              <a:latin typeface="Arial" charset="0"/>
              <a:cs typeface="Arial" charset="0"/>
            </a:endParaRPr>
          </a:p>
        </p:txBody>
      </p:sp>
      <p:sp>
        <p:nvSpPr>
          <p:cNvPr id="6" name="TextBox 5">
            <a:extLst>
              <a:ext uri="{FF2B5EF4-FFF2-40B4-BE49-F238E27FC236}">
                <a16:creationId xmlns:a16="http://schemas.microsoft.com/office/drawing/2014/main" id="{5DCDFAA1-9286-49EA-8718-5AD4F0344BD8}"/>
              </a:ext>
            </a:extLst>
          </p:cNvPr>
          <p:cNvSpPr txBox="1"/>
          <p:nvPr/>
        </p:nvSpPr>
        <p:spPr>
          <a:xfrm>
            <a:off x="7166117" y="1934034"/>
            <a:ext cx="1859280" cy="3693319"/>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Editorial content in </a:t>
            </a:r>
            <a:r>
              <a:rPr lang="en-US" b="1" dirty="0">
                <a:solidFill>
                  <a:srgbClr val="334495"/>
                </a:solidFill>
                <a:latin typeface="Arial" panose="020B0604020202020204" pitchFamily="34" charset="0"/>
                <a:cs typeface="Arial" panose="020B0604020202020204" pitchFamily="34" charset="0"/>
              </a:rPr>
              <a:t>printed </a:t>
            </a:r>
            <a:r>
              <a:rPr lang="en-US" b="1">
                <a:solidFill>
                  <a:srgbClr val="334495"/>
                </a:solidFill>
                <a:latin typeface="Arial" panose="020B0604020202020204" pitchFamily="34" charset="0"/>
                <a:cs typeface="Arial" panose="020B0604020202020204" pitchFamily="34" charset="0"/>
              </a:rPr>
              <a:t>newspapers </a:t>
            </a:r>
            <a:r>
              <a:rPr lang="en-US">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trusted more than any other format.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content on </a:t>
            </a:r>
            <a:r>
              <a:rPr lang="en-US" b="1" dirty="0">
                <a:solidFill>
                  <a:srgbClr val="334495"/>
                </a:solidFill>
                <a:latin typeface="Arial" panose="020B0604020202020204" pitchFamily="34" charset="0"/>
                <a:cs typeface="Arial" panose="020B0604020202020204" pitchFamily="34" charset="0"/>
              </a:rPr>
              <a:t>news media websites </a:t>
            </a:r>
            <a:r>
              <a:rPr lang="en-US" dirty="0">
                <a:latin typeface="Arial" panose="020B0604020202020204" pitchFamily="34" charset="0"/>
                <a:cs typeface="Arial" panose="020B0604020202020204" pitchFamily="34" charset="0"/>
              </a:rPr>
              <a:t>is the most trusted of  digital formats.</a:t>
            </a:r>
            <a:endParaRPr lang="en-CA" dirty="0">
              <a:latin typeface="Arial" panose="020B0604020202020204" pitchFamily="34" charset="0"/>
              <a:cs typeface="Arial" panose="020B0604020202020204" pitchFamily="34" charset="0"/>
            </a:endParaRPr>
          </a:p>
        </p:txBody>
      </p:sp>
      <p:pic>
        <p:nvPicPr>
          <p:cNvPr id="7" name="Picture 6" descr="icons-06.png"/>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638073" y="1552027"/>
            <a:ext cx="593730" cy="400921"/>
          </a:xfrm>
          <a:prstGeom prst="rect">
            <a:avLst/>
          </a:prstGeom>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03918" y="2335696"/>
            <a:ext cx="682355" cy="390419"/>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9236" y="5627353"/>
            <a:ext cx="763928" cy="417404"/>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9236" y="4350378"/>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6779" y="3569438"/>
            <a:ext cx="838418" cy="397600"/>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24609" y="5215376"/>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7793" y="1870667"/>
            <a:ext cx="714609" cy="460444"/>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848" y="3988910"/>
            <a:ext cx="682355" cy="390419"/>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85392" y="2800640"/>
            <a:ext cx="319409" cy="319409"/>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96283" y="4809424"/>
            <a:ext cx="319409" cy="319409"/>
          </a:xfrm>
          <a:prstGeom prst="rect">
            <a:avLst/>
          </a:prstGeom>
        </p:spPr>
      </p:pic>
    </p:spTree>
    <p:extLst>
      <p:ext uri="{BB962C8B-B14F-4D97-AF65-F5344CB8AC3E}">
        <p14:creationId xmlns:p14="http://schemas.microsoft.com/office/powerpoint/2010/main" val="199238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837398"/>
            <a:ext cx="3406932" cy="5297425"/>
          </a:xfrm>
          <a:noFill/>
        </p:spPr>
        <p:txBody>
          <a:bodyPr vert="horz" lIns="91440" tIns="45720" rIns="91440" bIns="45720" rtlCol="0" anchor="ctr">
            <a:normAutofit/>
          </a:bodyPr>
          <a:lstStyle/>
          <a:p>
            <a:pPr marL="0" indent="0"/>
            <a:r>
              <a:rPr lang="en-US" sz="3900" b="1" kern="1200" dirty="0">
                <a:solidFill>
                  <a:schemeClr val="tx1"/>
                </a:solidFill>
                <a:latin typeface="+mj-lt"/>
                <a:ea typeface="+mj-ea"/>
                <a:cs typeface="+mj-cs"/>
              </a:rPr>
              <a:t>Conversation Starters</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en-US" sz="3200" dirty="0"/>
              <a:t>Readers Want Local Information</a:t>
            </a:r>
            <a:endParaRPr lang="en-US" sz="32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spcAft>
                <a:spcPts val="600"/>
              </a:spcAft>
            </a:pPr>
            <a:r>
              <a:rPr lang="en-US" sz="1100" dirty="0"/>
              <a:t>Totum Research; Canadians 18+, weekly readership, December 2021.</a:t>
            </a:r>
            <a:endParaRPr lang="en-US" sz="1100" b="1" dirty="0"/>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2130563410"/>
              </p:ext>
            </p:extLst>
          </p:nvPr>
        </p:nvGraphicFramePr>
        <p:xfrm>
          <a:off x="3798926" y="460554"/>
          <a:ext cx="4810494" cy="5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239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7780</TotalTime>
  <Words>3661</Words>
  <Application>Microsoft Office PowerPoint</Application>
  <PresentationFormat>On-screen Show (4:3)</PresentationFormat>
  <Paragraphs>286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Arial Narrow</vt:lpstr>
      <vt:lpstr>Calibri</vt:lpstr>
      <vt:lpstr>Office Theme</vt:lpstr>
      <vt:lpstr>Newspapers 24/7 2022</vt:lpstr>
      <vt:lpstr>A Decade of Change</vt:lpstr>
      <vt:lpstr>PowerPoint Presentation</vt:lpstr>
      <vt:lpstr>Conversation Starters  Newspaper Readership is Different by Platform and Device</vt:lpstr>
      <vt:lpstr>Canadian Adults Continue to Read Newspapers Across All Platforms</vt:lpstr>
      <vt:lpstr>Conversation Starters  Newspapers and their Digital Products Provide a Trusted Environment</vt:lpstr>
      <vt:lpstr>Printed Newspaper Advertising is the Most Trusted</vt:lpstr>
      <vt:lpstr>Newspaper Editorial Content is the Most Trusted</vt:lpstr>
      <vt:lpstr>Conversation Starters  Readers Want Local Information</vt:lpstr>
      <vt:lpstr>Local information is the main reason for reading community newspapers. </vt:lpstr>
      <vt:lpstr>Conversation Starters  Newspapers Reach All Demographics</vt:lpstr>
      <vt:lpstr>PowerPoint Presentation</vt:lpstr>
      <vt:lpstr>PowerPoint Presentation</vt:lpstr>
      <vt:lpstr>Conversation Starters  Newspaper Readers Choose Digital and Print Platforms</vt:lpstr>
      <vt:lpstr>Newspaper Readership is Strong</vt:lpstr>
      <vt:lpstr>Study Details</vt:lpstr>
      <vt:lpstr>Appendix</vt:lpstr>
      <vt:lpstr>PRINT Highlights </vt:lpstr>
      <vt:lpstr>DESKTOP/LAPTOP Highlights </vt:lpstr>
      <vt:lpstr>PHONE Highlights </vt:lpstr>
      <vt:lpstr>TABLET Highlights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Newspapers 24/7: 2022</dc:title>
  <dc:creator>Kelly Levson</dc:creator>
  <cp:lastModifiedBy>Kelly Levson</cp:lastModifiedBy>
  <cp:revision>51</cp:revision>
  <dcterms:created xsi:type="dcterms:W3CDTF">2022-01-17T21:23:46Z</dcterms:created>
  <dcterms:modified xsi:type="dcterms:W3CDTF">2022-03-03T21:14:59Z</dcterms:modified>
</cp:coreProperties>
</file>