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85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6" r:id="rId15"/>
    <p:sldId id="271" r:id="rId16"/>
    <p:sldId id="272" r:id="rId17"/>
    <p:sldId id="273" r:id="rId18"/>
    <p:sldId id="274" r:id="rId19"/>
    <p:sldId id="275" r:id="rId20"/>
    <p:sldId id="287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15" autoAdjust="0"/>
  </p:normalViewPr>
  <p:slideViewPr>
    <p:cSldViewPr>
      <p:cViewPr>
        <p:scale>
          <a:sx n="60" d="100"/>
          <a:sy n="60" d="100"/>
        </p:scale>
        <p:origin x="-70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83924349881802"/>
          <c:y val="4.1928721174004167E-2"/>
          <c:w val="0.8664302600472813"/>
          <c:h val="0.81551362683438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Any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</c:spPr>
          </c:dPt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Physical Paper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  <a:ln w="23976">
                <a:noFill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 baseline="0" dirty="0" smtClean="0">
                        <a:latin typeface="Arial" panose="020B0604020202020204" pitchFamily="34" charset="0"/>
                      </a:rPr>
                      <a:t>67%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3976">
                <a:noFill/>
              </a:ln>
            </c:spPr>
            <c:txPr>
              <a:bodyPr/>
              <a:lstStyle/>
              <a:p>
                <a:pPr>
                  <a:defRPr sz="1700" baseline="0">
                    <a:latin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Newspaper Website</c:v>
                </c:pt>
              </c:strCache>
            </c:strRef>
          </c:tx>
          <c:spPr>
            <a:solidFill>
              <a:srgbClr val="FF0000"/>
            </a:solidFill>
            <a:ln w="23976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 baseline="0" dirty="0" smtClean="0">
                        <a:latin typeface="Arial" panose="020B0604020202020204" pitchFamily="34" charset="0"/>
                      </a:rPr>
                      <a:t>61%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3976">
                <a:noFill/>
              </a:ln>
            </c:spPr>
            <c:txPr>
              <a:bodyPr/>
              <a:lstStyle/>
              <a:p>
                <a:pPr>
                  <a:defRPr sz="1700" baseline="0">
                    <a:latin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Phone</c:v>
                </c:pt>
              </c:strCache>
            </c:strRef>
          </c:tx>
          <c:spPr>
            <a:solidFill>
              <a:srgbClr val="F4900A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 baseline="0" dirty="0" smtClean="0">
                        <a:latin typeface="Arial" panose="020B0604020202020204" pitchFamily="34" charset="0"/>
                        <a:cs typeface="Calibri" panose="020F0502020204030204" pitchFamily="34" charset="0"/>
                      </a:rPr>
                      <a:t>50</a:t>
                    </a:r>
                    <a:r>
                      <a:rPr lang="en-US" sz="1700" baseline="0" dirty="0" smtClean="0">
                        <a:latin typeface="Arial" panose="020B0604020202020204" pitchFamily="34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3976">
                <a:noFill/>
              </a:ln>
            </c:spPr>
            <c:txPr>
              <a:bodyPr/>
              <a:lstStyle/>
              <a:p>
                <a:pPr>
                  <a:defRPr sz="1700" baseline="0">
                    <a:latin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4.9504950495049514E-3"/>
                  <c:y val="2.8985507246376812E-3"/>
                </c:manualLayout>
              </c:layout>
              <c:tx>
                <c:rich>
                  <a:bodyPr/>
                  <a:lstStyle/>
                  <a:p>
                    <a:r>
                      <a:rPr lang="en-US" sz="1700" baseline="0" dirty="0" smtClean="0">
                        <a:latin typeface="Arial" panose="020B0604020202020204" pitchFamily="34" charset="0"/>
                      </a:rPr>
                      <a:t>44%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3976">
                <a:noFill/>
              </a:ln>
            </c:spPr>
            <c:txPr>
              <a:bodyPr/>
              <a:lstStyle/>
              <a:p>
                <a:pPr>
                  <a:defRPr sz="1700" baseline="0">
                    <a:latin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71"/>
        <c:axId val="36116736"/>
        <c:axId val="36122624"/>
      </c:barChart>
      <c:catAx>
        <c:axId val="3611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122624"/>
        <c:crosses val="autoZero"/>
        <c:auto val="1"/>
        <c:lblAlgn val="ctr"/>
        <c:lblOffset val="100"/>
        <c:noMultiLvlLbl val="0"/>
      </c:catAx>
      <c:valAx>
        <c:axId val="36122624"/>
        <c:scaling>
          <c:orientation val="minMax"/>
          <c:max val="90"/>
          <c:min val="0"/>
        </c:scaling>
        <c:delete val="0"/>
        <c:axPos val="l"/>
        <c:title>
          <c:tx>
            <c:rich>
              <a:bodyPr rot="0" vert="wordArtVert"/>
              <a:lstStyle/>
              <a:p>
                <a:pPr algn="ctr">
                  <a:defRPr sz="16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%</a:t>
                </a:r>
              </a:p>
            </c:rich>
          </c:tx>
          <c:layout>
            <c:manualLayout>
              <c:xMode val="edge"/>
              <c:yMode val="edge"/>
              <c:x val="9.4655721226336257E-3"/>
              <c:y val="0.36692757684950467"/>
            </c:manualLayout>
          </c:layout>
          <c:overlay val="0"/>
          <c:spPr>
            <a:noFill/>
            <a:ln w="23976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36116736"/>
        <c:crosses val="autoZero"/>
        <c:crossBetween val="between"/>
        <c:majorUnit val="20"/>
      </c:valAx>
      <c:spPr>
        <a:noFill/>
        <a:ln w="23976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2.7186761229314446E-2"/>
          <c:y val="0.89937106918238996"/>
          <c:w val="0.899527186761228"/>
          <c:h val="7.1278825995807066E-2"/>
        </c:manualLayout>
      </c:layout>
      <c:overlay val="0"/>
      <c:txPr>
        <a:bodyPr/>
        <a:lstStyle/>
        <a:p>
          <a:pPr>
            <a:defRPr sz="1700" baseline="0">
              <a:latin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99" baseline="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662239089184061E-2"/>
                  <c:y val="-5.8997050147493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081593927893733E-3"/>
                  <c:y val="-5.8997050147492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16318785578747E-2"/>
                  <c:y val="-8.8495575221238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144212523719165E-2"/>
                  <c:y val="-8.8495575221238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98292220113851E-2"/>
                  <c:y val="5.8997050147492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698292220113851E-2"/>
                  <c:y val="-8.8495575221238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62618595825438E-2"/>
                  <c:y val="-8.8495575221238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662239089184061E-2"/>
                  <c:y val="-8.8495575221238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Employment &amp; careers</c:v>
                </c:pt>
                <c:pt idx="1">
                  <c:v>Real estate &amp; rentals</c:v>
                </c:pt>
                <c:pt idx="2">
                  <c:v>Flyers &amp; inserts</c:v>
                </c:pt>
                <c:pt idx="3">
                  <c:v>Editorial</c:v>
                </c:pt>
                <c:pt idx="4">
                  <c:v>Advertising in paper</c:v>
                </c:pt>
                <c:pt idx="5">
                  <c:v>Classified ads</c:v>
                </c:pt>
                <c:pt idx="6">
                  <c:v>Local events</c:v>
                </c:pt>
                <c:pt idx="7">
                  <c:v>Local news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28.4</c:v>
                </c:pt>
                <c:pt idx="1">
                  <c:v>34.9</c:v>
                </c:pt>
                <c:pt idx="2">
                  <c:v>54.5</c:v>
                </c:pt>
                <c:pt idx="3">
                  <c:v>59.7</c:v>
                </c:pt>
                <c:pt idx="4">
                  <c:v>61.8</c:v>
                </c:pt>
                <c:pt idx="5">
                  <c:v>61.9</c:v>
                </c:pt>
                <c:pt idx="6">
                  <c:v>88.4</c:v>
                </c:pt>
                <c:pt idx="7">
                  <c:v>90.6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gapDepth val="173"/>
        <c:shape val="box"/>
        <c:axId val="36829056"/>
        <c:axId val="36830592"/>
        <c:axId val="0"/>
      </c:bar3DChart>
      <c:catAx>
        <c:axId val="36829056"/>
        <c:scaling>
          <c:orientation val="minMax"/>
        </c:scaling>
        <c:delete val="0"/>
        <c:axPos val="l"/>
        <c:majorTickMark val="out"/>
        <c:minorTickMark val="none"/>
        <c:tickLblPos val="nextTo"/>
        <c:crossAx val="36830592"/>
        <c:crosses val="autoZero"/>
        <c:auto val="1"/>
        <c:lblAlgn val="ctr"/>
        <c:lblOffset val="100"/>
        <c:noMultiLvlLbl val="0"/>
      </c:catAx>
      <c:valAx>
        <c:axId val="3683059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95256590082769921"/>
              <c:y val="7.2310948447176684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6829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23858527585049"/>
          <c:y val="3.6131690060481572E-2"/>
          <c:w val="0.8664302600472813"/>
          <c:h val="0.81551362683438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505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Any</c:v>
                </c:pt>
                <c:pt idx="1">
                  <c:v>Physical paper</c:v>
                </c:pt>
                <c:pt idx="2">
                  <c:v>Newspaper Website</c:v>
                </c:pt>
                <c:pt idx="3">
                  <c:v>Phone</c:v>
                </c:pt>
                <c:pt idx="4">
                  <c:v>Tablet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85</c:v>
                </c:pt>
                <c:pt idx="1">
                  <c:v>69</c:v>
                </c:pt>
                <c:pt idx="2">
                  <c:v>56</c:v>
                </c:pt>
                <c:pt idx="3">
                  <c:v>38</c:v>
                </c:pt>
                <c:pt idx="4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Pt>
            <c:idx val="0"/>
            <c:invertIfNegative val="0"/>
            <c:bubble3D val="0"/>
            <c:spPr>
              <a:noFill/>
              <a:ln w="23976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171617161716173"/>
                  <c:y val="0.1623188405797102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69</a:t>
                    </a:r>
                    <a:endParaRPr lang="en-US" dirty="0"/>
                  </a:p>
                </c:rich>
              </c:tx>
              <c:spPr>
                <a:noFill/>
                <a:ln w="2397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5049504950495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97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Any</c:v>
                </c:pt>
                <c:pt idx="1">
                  <c:v>Physical paper</c:v>
                </c:pt>
                <c:pt idx="2">
                  <c:v>Newspaper Website</c:v>
                </c:pt>
                <c:pt idx="3">
                  <c:v>Phone</c:v>
                </c:pt>
                <c:pt idx="4">
                  <c:v>Tablet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86</c:v>
                </c:pt>
                <c:pt idx="1">
                  <c:v>67</c:v>
                </c:pt>
                <c:pt idx="2">
                  <c:v>61</c:v>
                </c:pt>
                <c:pt idx="3">
                  <c:v>50</c:v>
                </c:pt>
                <c:pt idx="4">
                  <c:v>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210944"/>
        <c:axId val="36216832"/>
      </c:barChart>
      <c:catAx>
        <c:axId val="36210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216832"/>
        <c:crosses val="autoZero"/>
        <c:auto val="1"/>
        <c:lblAlgn val="ctr"/>
        <c:lblOffset val="100"/>
        <c:noMultiLvlLbl val="0"/>
      </c:catAx>
      <c:valAx>
        <c:axId val="36216832"/>
        <c:scaling>
          <c:orientation val="minMax"/>
          <c:max val="90"/>
          <c:min val="0"/>
        </c:scaling>
        <c:delete val="0"/>
        <c:axPos val="l"/>
        <c:title>
          <c:tx>
            <c:rich>
              <a:bodyPr rot="0" vert="wordArtVert"/>
              <a:lstStyle/>
              <a:p>
                <a:pPr algn="ctr">
                  <a:defRPr sz="16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%</a:t>
                </a:r>
              </a:p>
            </c:rich>
          </c:tx>
          <c:layout>
            <c:manualLayout>
              <c:xMode val="edge"/>
              <c:yMode val="edge"/>
              <c:x val="9.4655721226336309E-3"/>
              <c:y val="0.366927576849505"/>
            </c:manualLayout>
          </c:layout>
          <c:overlay val="0"/>
          <c:spPr>
            <a:noFill/>
            <a:ln w="23976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36210944"/>
        <c:crosses val="autoZero"/>
        <c:crossBetween val="between"/>
        <c:majorUnit val="20"/>
      </c:valAx>
      <c:spPr>
        <a:noFill/>
        <a:ln w="239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99" baseline="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962290869504932E-2"/>
          <c:y val="2.5101979261416755E-3"/>
          <c:w val="0.96453900709219864"/>
          <c:h val="0.744000000000000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Physical newspaper</c:v>
                </c:pt>
              </c:strCache>
            </c:strRef>
          </c:tx>
          <c:spPr>
            <a:ln w="39584">
              <a:solidFill>
                <a:srgbClr val="3366FF"/>
              </a:solidFill>
              <a:prstDash val="solid"/>
            </a:ln>
          </c:spPr>
          <c:marker>
            <c:symbol val="square"/>
            <c:size val="10"/>
            <c:spPr>
              <a:noFill/>
              <a:ln w="9896">
                <a:noFill/>
              </a:ln>
            </c:spPr>
          </c:marker>
          <c:cat>
            <c:strRef>
              <c:f>Sheet1!$A$2:$A$7</c:f>
              <c:strCache>
                <c:ptCount val="6"/>
                <c:pt idx="0">
                  <c:v>Early morning</c:v>
                </c:pt>
                <c:pt idx="1">
                  <c:v>At breakfast</c:v>
                </c:pt>
                <c:pt idx="2">
                  <c:v>Between breakfast and lunch</c:v>
                </c:pt>
                <c:pt idx="3">
                  <c:v>During lunch</c:v>
                </c:pt>
                <c:pt idx="4">
                  <c:v>Between lunch and dinner</c:v>
                </c:pt>
                <c:pt idx="5">
                  <c:v>After dinner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</c:v>
                </c:pt>
                <c:pt idx="1">
                  <c:v>18</c:v>
                </c:pt>
                <c:pt idx="2">
                  <c:v>17</c:v>
                </c:pt>
                <c:pt idx="3">
                  <c:v>10</c:v>
                </c:pt>
                <c:pt idx="4">
                  <c:v>8</c:v>
                </c:pt>
                <c:pt idx="5">
                  <c:v>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Newspaper website</c:v>
                </c:pt>
              </c:strCache>
            </c:strRef>
          </c:tx>
          <c:spPr>
            <a:ln w="39584">
              <a:solidFill>
                <a:srgbClr val="FF0000"/>
              </a:solidFill>
              <a:prstDash val="solid"/>
            </a:ln>
          </c:spPr>
          <c:marker>
            <c:symbol val="square"/>
            <c:size val="10"/>
            <c:spPr>
              <a:noFill/>
              <a:ln w="9896">
                <a:noFill/>
              </a:ln>
            </c:spPr>
          </c:marker>
          <c:cat>
            <c:strRef>
              <c:f>Sheet1!$A$2:$A$7</c:f>
              <c:strCache>
                <c:ptCount val="6"/>
                <c:pt idx="0">
                  <c:v>Early morning</c:v>
                </c:pt>
                <c:pt idx="1">
                  <c:v>At breakfast</c:v>
                </c:pt>
                <c:pt idx="2">
                  <c:v>Between breakfast and lunch</c:v>
                </c:pt>
                <c:pt idx="3">
                  <c:v>During lunch</c:v>
                </c:pt>
                <c:pt idx="4">
                  <c:v>Between lunch and dinner</c:v>
                </c:pt>
                <c:pt idx="5">
                  <c:v>After dinner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18</c:v>
                </c:pt>
                <c:pt idx="1">
                  <c:v>14</c:v>
                </c:pt>
                <c:pt idx="2">
                  <c:v>18</c:v>
                </c:pt>
                <c:pt idx="3">
                  <c:v>13</c:v>
                </c:pt>
                <c:pt idx="4">
                  <c:v>14</c:v>
                </c:pt>
                <c:pt idx="5">
                  <c:v>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 a tablet</c:v>
                </c:pt>
              </c:strCache>
            </c:strRef>
          </c:tx>
          <c:spPr>
            <a:ln w="39584">
              <a:solidFill>
                <a:srgbClr val="00B050"/>
              </a:solidFill>
              <a:prstDash val="solid"/>
            </a:ln>
          </c:spPr>
          <c:marker>
            <c:symbol val="square"/>
            <c:size val="10"/>
            <c:spPr>
              <a:noFill/>
              <a:ln w="9896">
                <a:noFill/>
              </a:ln>
            </c:spPr>
          </c:marker>
          <c:cat>
            <c:strRef>
              <c:f>Sheet1!$A$2:$A$7</c:f>
              <c:strCache>
                <c:ptCount val="6"/>
                <c:pt idx="0">
                  <c:v>Early morning</c:v>
                </c:pt>
                <c:pt idx="1">
                  <c:v>At breakfast</c:v>
                </c:pt>
                <c:pt idx="2">
                  <c:v>Between breakfast and lunch</c:v>
                </c:pt>
                <c:pt idx="3">
                  <c:v>During lunch</c:v>
                </c:pt>
                <c:pt idx="4">
                  <c:v>Between lunch and dinner</c:v>
                </c:pt>
                <c:pt idx="5">
                  <c:v>After dinner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12</c:v>
                </c:pt>
                <c:pt idx="1">
                  <c:v>8</c:v>
                </c:pt>
                <c:pt idx="2">
                  <c:v>11</c:v>
                </c:pt>
                <c:pt idx="3">
                  <c:v>9</c:v>
                </c:pt>
                <c:pt idx="4">
                  <c:v>13</c:v>
                </c:pt>
                <c:pt idx="5">
                  <c:v>17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On a phone</c:v>
                </c:pt>
              </c:strCache>
            </c:strRef>
          </c:tx>
          <c:spPr>
            <a:ln w="39584">
              <a:solidFill>
                <a:schemeClr val="accent6"/>
              </a:solidFill>
              <a:prstDash val="solid"/>
            </a:ln>
          </c:spPr>
          <c:marker>
            <c:symbol val="square"/>
            <c:size val="10"/>
            <c:spPr>
              <a:noFill/>
              <a:ln w="9896">
                <a:noFill/>
              </a:ln>
            </c:spPr>
          </c:marker>
          <c:cat>
            <c:strRef>
              <c:f>Sheet1!$A$2:$A$7</c:f>
              <c:strCache>
                <c:ptCount val="6"/>
                <c:pt idx="0">
                  <c:v>Early morning</c:v>
                </c:pt>
                <c:pt idx="1">
                  <c:v>At breakfast</c:v>
                </c:pt>
                <c:pt idx="2">
                  <c:v>Between breakfast and lunch</c:v>
                </c:pt>
                <c:pt idx="3">
                  <c:v>During lunch</c:v>
                </c:pt>
                <c:pt idx="4">
                  <c:v>Between lunch and dinner</c:v>
                </c:pt>
                <c:pt idx="5">
                  <c:v>After dinner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17</c:v>
                </c:pt>
                <c:pt idx="1">
                  <c:v>10</c:v>
                </c:pt>
                <c:pt idx="2">
                  <c:v>19</c:v>
                </c:pt>
                <c:pt idx="3">
                  <c:v>15</c:v>
                </c:pt>
                <c:pt idx="4">
                  <c:v>15</c:v>
                </c:pt>
                <c:pt idx="5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93664"/>
        <c:axId val="36595584"/>
      </c:lineChart>
      <c:catAx>
        <c:axId val="3659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62" baseline="0"/>
            </a:pPr>
            <a:endParaRPr lang="en-US"/>
          </a:p>
        </c:txPr>
        <c:crossAx val="36595584"/>
        <c:crosses val="autoZero"/>
        <c:auto val="1"/>
        <c:lblAlgn val="ctr"/>
        <c:lblOffset val="100"/>
        <c:noMultiLvlLbl val="0"/>
      </c:catAx>
      <c:valAx>
        <c:axId val="36595584"/>
        <c:scaling>
          <c:orientation val="minMax"/>
          <c:max val="2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6593664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1878671123396952E-2"/>
          <c:y val="0.91897950769286718"/>
          <c:w val="0.93262411347517882"/>
          <c:h val="7.5999999999999998E-2"/>
        </c:manualLayout>
      </c:layout>
      <c:overlay val="0"/>
      <c:spPr>
        <a:noFill/>
        <a:ln w="26389">
          <a:noFill/>
        </a:ln>
      </c:spPr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374784"/>
        <c:axId val="36397056"/>
      </c:barChart>
      <c:catAx>
        <c:axId val="36374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+mn-lt"/>
              </a:defRPr>
            </a:pPr>
            <a:endParaRPr lang="en-US"/>
          </a:p>
        </c:txPr>
        <c:crossAx val="36397056"/>
        <c:crosses val="autoZero"/>
        <c:auto val="1"/>
        <c:lblAlgn val="ctr"/>
        <c:lblOffset val="100"/>
        <c:noMultiLvlLbl val="0"/>
      </c:catAx>
      <c:valAx>
        <c:axId val="36397056"/>
        <c:scaling>
          <c:orientation val="minMax"/>
          <c:min val="0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374784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531918309443066"/>
          <c:y val="2.8530326695726631E-2"/>
          <c:w val="0.69336145190216958"/>
          <c:h val="0.864213004110654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Website - not newspaper</c:v>
                </c:pt>
              </c:strCache>
            </c:strRef>
          </c:tx>
          <c:spPr>
            <a:solidFill>
              <a:srgbClr val="CC9900"/>
            </a:solidFill>
          </c:spPr>
          <c:invertIfNegative val="0"/>
          <c:dLbls>
            <c:spPr>
              <a:solidFill>
                <a:srgbClr val="CC9900"/>
              </a:solidFill>
            </c:spPr>
            <c:txPr>
              <a:bodyPr/>
              <a:lstStyle/>
              <a:p>
                <a:pPr>
                  <a:defRPr sz="15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Any involvement</c:v>
                </c:pt>
                <c:pt idx="1">
                  <c:v>Absorbing</c:v>
                </c:pt>
                <c:pt idx="2">
                  <c:v>Planning</c:v>
                </c:pt>
                <c:pt idx="3">
                  <c:v>Obtaining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  <c:pt idx="1">
                  <c:v>16</c:v>
                </c:pt>
                <c:pt idx="2">
                  <c:v>39</c:v>
                </c:pt>
                <c:pt idx="3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Magazine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5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Any involvement</c:v>
                </c:pt>
                <c:pt idx="1">
                  <c:v>Absorbing</c:v>
                </c:pt>
                <c:pt idx="2">
                  <c:v>Planning</c:v>
                </c:pt>
                <c:pt idx="3">
                  <c:v>Obtaining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</c:v>
                </c:pt>
                <c:pt idx="1">
                  <c:v>13</c:v>
                </c:pt>
                <c:pt idx="2">
                  <c:v>12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Any involvement</c:v>
                </c:pt>
                <c:pt idx="1">
                  <c:v>Absorbing</c:v>
                </c:pt>
                <c:pt idx="2">
                  <c:v>Planning</c:v>
                </c:pt>
                <c:pt idx="3">
                  <c:v>Obtaining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13</c:v>
                </c:pt>
                <c:pt idx="1">
                  <c:v>14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Billboard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5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Any involvement</c:v>
                </c:pt>
                <c:pt idx="1">
                  <c:v>Absorbing</c:v>
                </c:pt>
                <c:pt idx="2">
                  <c:v>Planning</c:v>
                </c:pt>
                <c:pt idx="3">
                  <c:v>Obtaining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11</c:v>
                </c:pt>
                <c:pt idx="1">
                  <c:v>12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5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Any involvement</c:v>
                </c:pt>
                <c:pt idx="1">
                  <c:v>Absorbing</c:v>
                </c:pt>
                <c:pt idx="2">
                  <c:v>Planning</c:v>
                </c:pt>
                <c:pt idx="3">
                  <c:v>Obtaining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19</c:v>
                </c:pt>
                <c:pt idx="1">
                  <c:v>20</c:v>
                </c:pt>
                <c:pt idx="2">
                  <c:v>12</c:v>
                </c:pt>
                <c:pt idx="3">
                  <c:v>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Any Newspaper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dLbl>
              <c:idx val="0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5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Any involvement</c:v>
                </c:pt>
                <c:pt idx="1">
                  <c:v>Absorbing</c:v>
                </c:pt>
                <c:pt idx="2">
                  <c:v>Planning</c:v>
                </c:pt>
                <c:pt idx="3">
                  <c:v>Obtaining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28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6452608"/>
        <c:axId val="36474880"/>
      </c:barChart>
      <c:catAx>
        <c:axId val="36452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0" i="0" baseline="0"/>
            </a:pPr>
            <a:endParaRPr lang="en-US"/>
          </a:p>
        </c:txPr>
        <c:crossAx val="36474880"/>
        <c:crosses val="autoZero"/>
        <c:auto val="1"/>
        <c:lblAlgn val="ctr"/>
        <c:lblOffset val="100"/>
        <c:noMultiLvlLbl val="0"/>
      </c:catAx>
      <c:valAx>
        <c:axId val="36474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6452608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>
              <a:defRPr sz="1600" b="0" i="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0" i="0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="0" i="0" baseline="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600" b="0" i="0" baseline="0"/>
            </a:pPr>
            <a:endParaRPr lang="en-US"/>
          </a:p>
        </c:txPr>
      </c:legendEntry>
      <c:layout>
        <c:manualLayout>
          <c:xMode val="edge"/>
          <c:yMode val="edge"/>
          <c:x val="2.1319365003400138E-2"/>
          <c:y val="0.19089382225504342"/>
          <c:w val="0.24246146032614224"/>
          <c:h val="0.73492732833606733"/>
        </c:manualLayout>
      </c:layout>
      <c:overlay val="0"/>
      <c:txPr>
        <a:bodyPr/>
        <a:lstStyle/>
        <a:p>
          <a:pPr>
            <a:defRPr sz="1600" b="0" i="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95424"/>
        <c:axId val="5096960"/>
      </c:barChart>
      <c:catAx>
        <c:axId val="5095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+mn-lt"/>
              </a:defRPr>
            </a:pPr>
            <a:endParaRPr lang="en-US"/>
          </a:p>
        </c:txPr>
        <c:crossAx val="5096960"/>
        <c:crosses val="autoZero"/>
        <c:auto val="1"/>
        <c:lblAlgn val="ctr"/>
        <c:lblOffset val="100"/>
        <c:noMultiLvlLbl val="0"/>
      </c:catAx>
      <c:valAx>
        <c:axId val="5096960"/>
        <c:scaling>
          <c:orientation val="minMax"/>
          <c:min val="0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095424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531918309443066"/>
          <c:y val="2.8530326695726631E-2"/>
          <c:w val="0.69336145190216958"/>
          <c:h val="0.864213004110654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Website - not newspaper</c:v>
                </c:pt>
              </c:strCache>
            </c:strRef>
          </c:tx>
          <c:spPr>
            <a:solidFill>
              <a:srgbClr val="CC9900"/>
            </a:solidFill>
          </c:spPr>
          <c:invertIfNegative val="0"/>
          <c:dLbls>
            <c:spPr>
              <a:solidFill>
                <a:srgbClr val="CC9900"/>
              </a:solidFill>
            </c:spPr>
            <c:txPr>
              <a:bodyPr/>
              <a:lstStyle/>
              <a:p>
                <a:pPr>
                  <a:defRPr sz="15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Any involvement</c:v>
                </c:pt>
                <c:pt idx="1">
                  <c:v>Absorbing</c:v>
                </c:pt>
                <c:pt idx="2">
                  <c:v>Planning</c:v>
                </c:pt>
                <c:pt idx="3">
                  <c:v>Obtaining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  <c:pt idx="1">
                  <c:v>16</c:v>
                </c:pt>
                <c:pt idx="2">
                  <c:v>39</c:v>
                </c:pt>
                <c:pt idx="3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Magazine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Any involvement</c:v>
                </c:pt>
                <c:pt idx="1">
                  <c:v>Absorbing</c:v>
                </c:pt>
                <c:pt idx="2">
                  <c:v>Planning</c:v>
                </c:pt>
                <c:pt idx="3">
                  <c:v>Obtaining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</c:v>
                </c:pt>
                <c:pt idx="1">
                  <c:v>13</c:v>
                </c:pt>
                <c:pt idx="2">
                  <c:v>12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Any involvement</c:v>
                </c:pt>
                <c:pt idx="1">
                  <c:v>Absorbing</c:v>
                </c:pt>
                <c:pt idx="2">
                  <c:v>Planning</c:v>
                </c:pt>
                <c:pt idx="3">
                  <c:v>Obtaining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13</c:v>
                </c:pt>
                <c:pt idx="1">
                  <c:v>14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Billboard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Any involvement</c:v>
                </c:pt>
                <c:pt idx="1">
                  <c:v>Absorbing</c:v>
                </c:pt>
                <c:pt idx="2">
                  <c:v>Planning</c:v>
                </c:pt>
                <c:pt idx="3">
                  <c:v>Obtaining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11</c:v>
                </c:pt>
                <c:pt idx="1">
                  <c:v>12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Any involvement</c:v>
                </c:pt>
                <c:pt idx="1">
                  <c:v>Absorbing</c:v>
                </c:pt>
                <c:pt idx="2">
                  <c:v>Planning</c:v>
                </c:pt>
                <c:pt idx="3">
                  <c:v>Obtaining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19</c:v>
                </c:pt>
                <c:pt idx="1">
                  <c:v>20</c:v>
                </c:pt>
                <c:pt idx="2">
                  <c:v>12</c:v>
                </c:pt>
                <c:pt idx="3">
                  <c:v>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Any Newspaper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5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Any involvement</c:v>
                </c:pt>
                <c:pt idx="1">
                  <c:v>Absorbing</c:v>
                </c:pt>
                <c:pt idx="2">
                  <c:v>Planning</c:v>
                </c:pt>
                <c:pt idx="3">
                  <c:v>Obtaining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28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5152128"/>
        <c:axId val="5170304"/>
      </c:barChart>
      <c:catAx>
        <c:axId val="5152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0" i="0" baseline="0"/>
            </a:pPr>
            <a:endParaRPr lang="en-US"/>
          </a:p>
        </c:txPr>
        <c:crossAx val="5170304"/>
        <c:crosses val="autoZero"/>
        <c:auto val="1"/>
        <c:lblAlgn val="ctr"/>
        <c:lblOffset val="100"/>
        <c:noMultiLvlLbl val="0"/>
      </c:catAx>
      <c:valAx>
        <c:axId val="5170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152128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>
              <a:defRPr sz="1600" b="0" i="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0" i="0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="0" i="0" baseline="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600" b="0" i="0" baseline="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600" b="0" i="0" baseline="0"/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600" b="0" i="0" baseline="0"/>
            </a:pPr>
            <a:endParaRPr lang="en-US"/>
          </a:p>
        </c:txPr>
      </c:legendEntry>
      <c:layout>
        <c:manualLayout>
          <c:xMode val="edge"/>
          <c:yMode val="edge"/>
          <c:x val="0"/>
          <c:y val="0.19046119797574787"/>
          <c:w val="0.24246146032614224"/>
          <c:h val="0.73492732833606733"/>
        </c:manualLayout>
      </c:layout>
      <c:overlay val="0"/>
      <c:txPr>
        <a:bodyPr/>
        <a:lstStyle/>
        <a:p>
          <a:pPr>
            <a:defRPr sz="1600" b="1" i="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07168"/>
        <c:axId val="5208704"/>
      </c:barChart>
      <c:catAx>
        <c:axId val="5207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+mn-lt"/>
              </a:defRPr>
            </a:pPr>
            <a:endParaRPr lang="en-US"/>
          </a:p>
        </c:txPr>
        <c:crossAx val="5208704"/>
        <c:crosses val="autoZero"/>
        <c:auto val="1"/>
        <c:lblAlgn val="ctr"/>
        <c:lblOffset val="100"/>
        <c:noMultiLvlLbl val="0"/>
      </c:catAx>
      <c:valAx>
        <c:axId val="5208704"/>
        <c:scaling>
          <c:orientation val="minMax"/>
          <c:min val="0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207168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Magazine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solidFill>
                <a:schemeClr val="accent4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5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Any involvement</c:v>
                </c:pt>
                <c:pt idx="1">
                  <c:v>Absorbing</c:v>
                </c:pt>
                <c:pt idx="2">
                  <c:v>Planning</c:v>
                </c:pt>
                <c:pt idx="3">
                  <c:v>Obtaining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16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Any involvement</c:v>
                </c:pt>
                <c:pt idx="1">
                  <c:v>Absorbing</c:v>
                </c:pt>
                <c:pt idx="2">
                  <c:v>Planning</c:v>
                </c:pt>
                <c:pt idx="3">
                  <c:v>Obtaining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</c:v>
                </c:pt>
                <c:pt idx="1">
                  <c:v>17</c:v>
                </c:pt>
                <c:pt idx="2">
                  <c:v>10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Billboard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Any involvement</c:v>
                </c:pt>
                <c:pt idx="1">
                  <c:v>Absorbing</c:v>
                </c:pt>
                <c:pt idx="2">
                  <c:v>Planning</c:v>
                </c:pt>
                <c:pt idx="3">
                  <c:v>Obtaining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14</c:v>
                </c:pt>
                <c:pt idx="1">
                  <c:v>14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5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Any involvement</c:v>
                </c:pt>
                <c:pt idx="1">
                  <c:v>Absorbing</c:v>
                </c:pt>
                <c:pt idx="2">
                  <c:v>Planning</c:v>
                </c:pt>
                <c:pt idx="3">
                  <c:v>Obtaining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23</c:v>
                </c:pt>
                <c:pt idx="1">
                  <c:v>24</c:v>
                </c:pt>
                <c:pt idx="2">
                  <c:v>20</c:v>
                </c:pt>
                <c:pt idx="3">
                  <c:v>18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Any Newspaper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5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Any involvement</c:v>
                </c:pt>
                <c:pt idx="1">
                  <c:v>Absorbing</c:v>
                </c:pt>
                <c:pt idx="2">
                  <c:v>Planning</c:v>
                </c:pt>
                <c:pt idx="3">
                  <c:v>Obtaining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30</c:v>
                </c:pt>
                <c:pt idx="1">
                  <c:v>29</c:v>
                </c:pt>
                <c:pt idx="2">
                  <c:v>46</c:v>
                </c:pt>
                <c:pt idx="3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36740480"/>
        <c:axId val="5248128"/>
      </c:barChart>
      <c:catAx>
        <c:axId val="36740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0" i="0" baseline="0"/>
            </a:pPr>
            <a:endParaRPr lang="en-US"/>
          </a:p>
        </c:txPr>
        <c:crossAx val="5248128"/>
        <c:crosses val="autoZero"/>
        <c:auto val="1"/>
        <c:lblAlgn val="ctr"/>
        <c:lblOffset val="100"/>
        <c:noMultiLvlLbl val="0"/>
      </c:catAx>
      <c:valAx>
        <c:axId val="5248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674048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5.8143722736545757E-2"/>
          <c:y val="0.18035516478561209"/>
          <c:w val="0.27548007486347698"/>
          <c:h val="0.7041313220099733"/>
        </c:manualLayout>
      </c:layout>
      <c:overlay val="0"/>
      <c:txPr>
        <a:bodyPr/>
        <a:lstStyle/>
        <a:p>
          <a:pPr>
            <a:defRPr sz="1600" b="0" i="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0.49505</cdr:x>
      <cdr:y>0.26087</cdr:y>
    </cdr:from>
    <cdr:to>
      <cdr:x>0.56436</cdr:x>
      <cdr:y>0.33043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1143000"/>
          <a:ext cx="533423" cy="304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700" dirty="0" smtClean="0"/>
            <a:t>56</a:t>
          </a:r>
          <a:endParaRPr lang="en-US" sz="1700" dirty="0"/>
        </a:p>
      </cdr:txBody>
    </cdr:sp>
  </cdr:relSizeAnchor>
  <cdr:relSizeAnchor xmlns:cdr="http://schemas.openxmlformats.org/drawingml/2006/chartDrawing">
    <cdr:from>
      <cdr:x>0.66337</cdr:x>
      <cdr:y>0.41739</cdr:y>
    </cdr:from>
    <cdr:to>
      <cdr:x>0.72277</cdr:x>
      <cdr:y>0.48696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05400" y="1828800"/>
          <a:ext cx="457154" cy="304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700" dirty="0" smtClean="0"/>
            <a:t>38</a:t>
          </a:r>
          <a:endParaRPr lang="en-US" sz="1700" dirty="0"/>
        </a:p>
      </cdr:txBody>
    </cdr:sp>
  </cdr:relSizeAnchor>
  <cdr:relSizeAnchor xmlns:cdr="http://schemas.openxmlformats.org/drawingml/2006/chartDrawing">
    <cdr:from>
      <cdr:x>0.84158</cdr:x>
      <cdr:y>0.43478</cdr:y>
    </cdr:from>
    <cdr:to>
      <cdr:x>0.90099</cdr:x>
      <cdr:y>0.50434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77000" y="1905000"/>
          <a:ext cx="457231" cy="304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700" dirty="0" smtClean="0"/>
            <a:t>37</a:t>
          </a:r>
          <a:endParaRPr lang="en-US" sz="1700" dirty="0"/>
        </a:p>
      </cdr:txBody>
    </cdr:sp>
  </cdr:relSizeAnchor>
  <cdr:relSizeAnchor xmlns:cdr="http://schemas.openxmlformats.org/drawingml/2006/chartDrawing">
    <cdr:from>
      <cdr:x>0.18812</cdr:x>
      <cdr:y>0.86957</cdr:y>
    </cdr:from>
    <cdr:to>
      <cdr:x>0.25743</cdr:x>
      <cdr:y>0.92174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7800" y="3810000"/>
          <a:ext cx="533424" cy="228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2013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0.12871</cdr:x>
      <cdr:y>0.86957</cdr:y>
    </cdr:from>
    <cdr:to>
      <cdr:x>0.20792</cdr:x>
      <cdr:y>0.92174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90600" y="3810000"/>
          <a:ext cx="609616" cy="228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2011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0.37624</cdr:x>
      <cdr:y>0.86957</cdr:y>
    </cdr:from>
    <cdr:to>
      <cdr:x>0.49505</cdr:x>
      <cdr:y>0.93913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95600" y="3810000"/>
          <a:ext cx="914386" cy="304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2013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0.31683</cdr:x>
      <cdr:y>0.86957</cdr:y>
    </cdr:from>
    <cdr:to>
      <cdr:x>0.38613</cdr:x>
      <cdr:y>0.92174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38400" y="3810000"/>
          <a:ext cx="533347" cy="228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2011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0.54455</cdr:x>
      <cdr:y>0.86957</cdr:y>
    </cdr:from>
    <cdr:to>
      <cdr:x>0.63366</cdr:x>
      <cdr:y>0.93913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191000" y="3810000"/>
          <a:ext cx="685809" cy="304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2013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0.48515</cdr:x>
      <cdr:y>0.86957</cdr:y>
    </cdr:from>
    <cdr:to>
      <cdr:x>0.56436</cdr:x>
      <cdr:y>0.92174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733800" y="3810000"/>
          <a:ext cx="609616" cy="228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2011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0.71171</cdr:x>
      <cdr:y>0.86957</cdr:y>
    </cdr:from>
    <cdr:to>
      <cdr:x>0.80082</cdr:x>
      <cdr:y>0.95652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019800" y="4120467"/>
          <a:ext cx="753711" cy="412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2013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0.65766</cdr:x>
      <cdr:y>0.86957</cdr:y>
    </cdr:from>
    <cdr:to>
      <cdr:x>0.73687</cdr:x>
      <cdr:y>0.95652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562600" y="4120467"/>
          <a:ext cx="669974" cy="412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2011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0.89109</cdr:x>
      <cdr:y>0.86957</cdr:y>
    </cdr:from>
    <cdr:to>
      <cdr:x>0.9802</cdr:x>
      <cdr:y>0.95652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858000" y="3810000"/>
          <a:ext cx="685809" cy="380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2013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0.83168</cdr:x>
      <cdr:y>0.86957</cdr:y>
    </cdr:from>
    <cdr:to>
      <cdr:x>0.91089</cdr:x>
      <cdr:y>0.95652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400800" y="3810000"/>
          <a:ext cx="609616" cy="380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2011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0.16216</cdr:x>
      <cdr:y>0.92174</cdr:y>
    </cdr:from>
    <cdr:to>
      <cdr:x>0.26117</cdr:x>
      <cdr:y>0.98261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371600" y="4367675"/>
          <a:ext cx="837447" cy="288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600" b="0" dirty="0" smtClean="0"/>
            <a:t>Any</a:t>
          </a:r>
          <a:endParaRPr lang="en-US" sz="1600" b="0" dirty="0"/>
        </a:p>
      </cdr:txBody>
    </cdr:sp>
  </cdr:relSizeAnchor>
  <cdr:relSizeAnchor xmlns:cdr="http://schemas.openxmlformats.org/drawingml/2006/chartDrawing">
    <cdr:from>
      <cdr:x>0.28713</cdr:x>
      <cdr:y>0.92174</cdr:y>
    </cdr:from>
    <cdr:to>
      <cdr:x>0.45045</cdr:x>
      <cdr:y>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428603" y="4367675"/>
          <a:ext cx="1381397" cy="370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       Paper 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0.44554</cdr:x>
      <cdr:y>0.92174</cdr:y>
    </cdr:from>
    <cdr:to>
      <cdr:x>0.72277</cdr:x>
      <cdr:y>0.97391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3428965" y="4038604"/>
          <a:ext cx="2133635" cy="228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Newspaper Website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0.68317</cdr:x>
      <cdr:y>0.92174</cdr:y>
    </cdr:from>
    <cdr:to>
      <cdr:x>0.80198</cdr:x>
      <cdr:y>0.9913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5257800" y="40386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Phone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0.84158</cdr:x>
      <cdr:y>0.92174</cdr:y>
    </cdr:from>
    <cdr:to>
      <cdr:x>0.95049</cdr:x>
      <cdr:y>1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6477000" y="4038600"/>
          <a:ext cx="838193" cy="342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Tablet</a:t>
          </a:r>
          <a:endParaRPr lang="en-US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0.09813</cdr:x>
      <cdr:y>0.16567</cdr:y>
    </cdr:from>
    <cdr:to>
      <cdr:x>0.42184</cdr:x>
      <cdr:y>0.28616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831525" y="838200"/>
          <a:ext cx="2743200" cy="6096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080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absSizeAnchor xmlns:cdr="http://schemas.openxmlformats.org/drawingml/2006/chartDrawing">
    <cdr:from>
      <cdr:x>0.81308</cdr:x>
      <cdr:y>0.29091</cdr:y>
    </cdr:from>
    <cdr:ext cx="1524000" cy="1600200"/>
    <cdr:sp macro="" textlink="">
      <cdr:nvSpPr>
        <cdr:cNvPr id="2" name="TextBox 1"/>
        <cdr:cNvSpPr txBox="1"/>
      </cdr:nvSpPr>
      <cdr:spPr>
        <a:xfrm xmlns:a="http://schemas.openxmlformats.org/drawingml/2006/main">
          <a:off x="6629366" y="1219204"/>
          <a:ext cx="1524000" cy="1600200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chemeClr val="accent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/>
            <a:t>Ads are an important reason for reading local newspapers</a:t>
          </a:r>
          <a:endParaRPr lang="en-US" sz="1800" dirty="0"/>
        </a:p>
      </cdr:txBody>
    </cdr:sp>
  </cdr:absSizeAnchor>
  <cdr:relSizeAnchor xmlns:cdr="http://schemas.openxmlformats.org/drawingml/2006/chartDrawing">
    <cdr:from>
      <cdr:x>0.78491</cdr:x>
      <cdr:y>0.29091</cdr:y>
    </cdr:from>
    <cdr:to>
      <cdr:x>0.81295</cdr:x>
      <cdr:y>0.34545</cdr:y>
    </cdr:to>
    <cdr:sp macro="" textlink="">
      <cdr:nvSpPr>
        <cdr:cNvPr id="3" name="Left Arrow 2"/>
        <cdr:cNvSpPr/>
      </cdr:nvSpPr>
      <cdr:spPr bwMode="auto">
        <a:xfrm xmlns:a="http://schemas.openxmlformats.org/drawingml/2006/main">
          <a:off x="6399698" y="1219200"/>
          <a:ext cx="228600" cy="228600"/>
        </a:xfrm>
        <a:prstGeom xmlns:a="http://schemas.openxmlformats.org/drawingml/2006/main" prst="leftArrow">
          <a:avLst/>
        </a:prstGeom>
        <a:solidFill xmlns:a="http://schemas.openxmlformats.org/drawingml/2006/main">
          <a:schemeClr val="accent1"/>
        </a:solidFill>
        <a:ln xmlns:a="http://schemas.openxmlformats.org/drawingml/2006/main" w="25400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0377766-9FB5-4E03-B565-ACEA8709CD74}" type="datetimeFigureOut">
              <a:rPr lang="en-US" smtClean="0"/>
              <a:t>2/27/2014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5CD5834-9D17-4ED0-B43F-E96263361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2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35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550" indent="-29636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5463" indent="-23709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9648" indent="-23709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3832" indent="-23709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8018" indent="-2370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2203" indent="-2370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6389" indent="-2370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0573" indent="-2370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5ECED3-F598-4CC5-A467-75436E523EA6}" type="slidenum">
              <a:rPr lang="en-US">
                <a:solidFill>
                  <a:prstClr val="black"/>
                </a:solidFill>
                <a:latin typeface="Bradley Hand ITC" pitchFamily="66" charset="0"/>
              </a:rPr>
              <a:pPr eaLnBrk="1" hangingPunct="1"/>
              <a:t>16</a:t>
            </a:fld>
            <a:endParaRPr lang="en-US" dirty="0">
              <a:solidFill>
                <a:prstClr val="black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0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D6145A-A45E-46E7-8FE9-FA06AE0173D5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BC3F2C-5D95-4B82-9BE3-18CD271AA83D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8014A8-AD0E-4BC4-B3CA-F294346BEF8A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27058C-88AA-4F2B-9F20-45FE9E7A2459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02BBFA-CEB0-4C25-BB97-981BBE1BCC98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5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45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F12207-1AB8-4555-9DD6-1F73C77BE0DA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88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40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98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A715FB-5829-4EF5-A44B-FBD7C6DF01D1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EE954C-C1F1-4D7B-82D8-017F20ED5D74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86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6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11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2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1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2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2/27/2014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6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2/27/2014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2/27/2014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6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8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2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C694-5A4F-4080-8D5D-F2F4CB7D7D47}" type="datetimeFigureOut">
              <a:rPr lang="en-US" smtClean="0"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2" r="75575" b="11868"/>
          <a:stretch/>
        </p:blipFill>
        <p:spPr bwMode="auto">
          <a:xfrm>
            <a:off x="0" y="-69740"/>
            <a:ext cx="22334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0" r="50459" b="54801"/>
          <a:stretch/>
        </p:blipFill>
        <p:spPr bwMode="auto">
          <a:xfrm>
            <a:off x="2315992" y="-69768"/>
            <a:ext cx="22229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141" r="25000" b="38473"/>
          <a:stretch/>
        </p:blipFill>
        <p:spPr bwMode="auto">
          <a:xfrm>
            <a:off x="4572000" y="-29259"/>
            <a:ext cx="2286000" cy="95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 t="16617" b="38184"/>
          <a:stretch/>
        </p:blipFill>
        <p:spPr bwMode="auto">
          <a:xfrm>
            <a:off x="6859705" y="-70590"/>
            <a:ext cx="228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0" y="914400"/>
            <a:ext cx="9144000" cy="56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60857" r="5325" b="27373"/>
          <a:stretch/>
        </p:blipFill>
        <p:spPr>
          <a:xfrm>
            <a:off x="7507356" y="6569163"/>
            <a:ext cx="1600200" cy="2126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9806" r="5325" b="36075"/>
          <a:stretch/>
        </p:blipFill>
        <p:spPr>
          <a:xfrm>
            <a:off x="7812156" y="5943600"/>
            <a:ext cx="1101679" cy="6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5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4647" y="1255488"/>
            <a:ext cx="5354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Why Newspapers?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689" y="5798403"/>
            <a:ext cx="5333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“I don’t have time to see any crazy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s</a:t>
            </a:r>
            <a:r>
              <a:rPr lang="en-US" sz="2400" dirty="0" smtClean="0">
                <a:latin typeface="Comic Sans MS" panose="030F0702030302020204" pitchFamily="66" charset="0"/>
              </a:rPr>
              <a:t>alesman; I have a battle to fight.”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kordellnorton.com/wp-content/uploads/2012/12/I-dont-have-time-for-a-salesman-I-have-a-battle-to-f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045" y="2381250"/>
            <a:ext cx="4822644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5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-13648" y="6519446"/>
            <a:ext cx="31770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800" dirty="0"/>
              <a:t>Totum Research; Canadians 18+, </a:t>
            </a:r>
            <a:r>
              <a:rPr lang="en-US" sz="800" dirty="0" smtClean="0"/>
              <a:t>August 201</a:t>
            </a:r>
            <a:r>
              <a:rPr lang="en-CA" sz="800" dirty="0" smtClean="0"/>
              <a:t>3 </a:t>
            </a:r>
          </a:p>
          <a:p>
            <a:r>
              <a:rPr lang="en-CA" sz="800" dirty="0" smtClean="0"/>
              <a:t>(Any </a:t>
            </a:r>
            <a:r>
              <a:rPr lang="en-CA" sz="800" dirty="0"/>
              <a:t>Involvement: </a:t>
            </a:r>
            <a:r>
              <a:rPr lang="en-CA" sz="800" dirty="0" smtClean="0"/>
              <a:t>Use </a:t>
            </a:r>
            <a:r>
              <a:rPr lang="en-CA" sz="800" dirty="0"/>
              <a:t>media to help make a </a:t>
            </a:r>
            <a:r>
              <a:rPr lang="en-CA" sz="800" dirty="0" smtClean="0"/>
              <a:t>purchase decision) </a:t>
            </a:r>
            <a:r>
              <a:rPr lang="en-US" sz="800" dirty="0" smtClean="0"/>
              <a:t> </a:t>
            </a:r>
            <a:endParaRPr lang="en-US" sz="800" b="1" dirty="0"/>
          </a:p>
        </p:txBody>
      </p:sp>
      <p:graphicFrame>
        <p:nvGraphicFramePr>
          <p:cNvPr id="18" name="Chart 17"/>
          <p:cNvGraphicFramePr/>
          <p:nvPr/>
        </p:nvGraphicFramePr>
        <p:xfrm>
          <a:off x="827584" y="1397000"/>
          <a:ext cx="6792416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143000" y="685800"/>
            <a:ext cx="8000999" cy="6008821"/>
            <a:chOff x="1349419" y="1917793"/>
            <a:chExt cx="6679965" cy="4896544"/>
          </a:xfrm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2553390460"/>
                </p:ext>
              </p:extLst>
            </p:nvPr>
          </p:nvGraphicFramePr>
          <p:xfrm>
            <a:off x="1349419" y="1917793"/>
            <a:ext cx="6552728" cy="48965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" name="Rectangle 2"/>
            <p:cNvSpPr/>
            <p:nvPr/>
          </p:nvSpPr>
          <p:spPr bwMode="auto">
            <a:xfrm>
              <a:off x="4390533" y="2564904"/>
              <a:ext cx="3638851" cy="410668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222324" y="1000780"/>
            <a:ext cx="6702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/>
              <a:t>Media used to Make Purchase Decisions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5195047" y="2133600"/>
            <a:ext cx="3081049" cy="3048000"/>
          </a:xfrm>
          <a:prstGeom prst="ellipse">
            <a:avLst/>
          </a:prstGeom>
          <a:solidFill>
            <a:srgbClr val="360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73479" y="2514600"/>
            <a:ext cx="33897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For purchase decisions, </a:t>
            </a:r>
            <a:r>
              <a:rPr lang="en-US" sz="2800" u="sng" dirty="0">
                <a:solidFill>
                  <a:schemeClr val="bg1"/>
                </a:solidFill>
              </a:rPr>
              <a:t>n</a:t>
            </a:r>
            <a:r>
              <a:rPr lang="en-US" sz="2800" u="sng" dirty="0" smtClean="0">
                <a:solidFill>
                  <a:schemeClr val="bg1"/>
                </a:solidFill>
              </a:rPr>
              <a:t>ewspapers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are the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u="sng" dirty="0" smtClean="0">
                <a:solidFill>
                  <a:schemeClr val="bg1"/>
                </a:solidFill>
              </a:rPr>
              <a:t>#1 source</a:t>
            </a:r>
            <a:r>
              <a:rPr lang="en-US" sz="2800" b="1" dirty="0">
                <a:solidFill>
                  <a:schemeClr val="bg1"/>
                </a:solidFill>
              </a:rPr>
              <a:t>!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60857" r="5325" b="27373"/>
          <a:stretch/>
        </p:blipFill>
        <p:spPr>
          <a:xfrm>
            <a:off x="7507356" y="6569163"/>
            <a:ext cx="1600200" cy="2126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9806" r="5325" b="36075"/>
          <a:stretch/>
        </p:blipFill>
        <p:spPr>
          <a:xfrm>
            <a:off x="7812156" y="5943600"/>
            <a:ext cx="1101679" cy="6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4252598976"/>
              </p:ext>
            </p:extLst>
          </p:nvPr>
        </p:nvGraphicFramePr>
        <p:xfrm>
          <a:off x="803920" y="1324992"/>
          <a:ext cx="6792416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80649293"/>
              </p:ext>
            </p:extLst>
          </p:nvPr>
        </p:nvGraphicFramePr>
        <p:xfrm>
          <a:off x="703379" y="1295400"/>
          <a:ext cx="7162800" cy="50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10769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Newspapers Influence is </a:t>
            </a:r>
            <a:r>
              <a:rPr lang="en-US" sz="2800" dirty="0"/>
              <a:t>S</a:t>
            </a:r>
            <a:r>
              <a:rPr lang="en-US" sz="2800" dirty="0" smtClean="0"/>
              <a:t>trong at </a:t>
            </a:r>
            <a:r>
              <a:rPr lang="en-US" sz="2800" dirty="0"/>
              <a:t>A</a:t>
            </a:r>
            <a:r>
              <a:rPr lang="en-US" sz="2800" dirty="0" smtClean="0"/>
              <a:t>ll </a:t>
            </a:r>
            <a:r>
              <a:rPr lang="en-US" sz="2800" dirty="0"/>
              <a:t>S</a:t>
            </a:r>
            <a:r>
              <a:rPr lang="en-US" sz="2800" dirty="0" smtClean="0"/>
              <a:t>tages</a:t>
            </a:r>
            <a:endParaRPr lang="en-US" sz="2800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94280" y="1657290"/>
            <a:ext cx="7763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Media used to Make Purchase Decisions: Across Purchase Funnel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427336" y="6441716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Totum Research; Canadians 18+, August </a:t>
            </a:r>
            <a:r>
              <a:rPr lang="en-US" sz="800" dirty="0" smtClean="0"/>
              <a:t>2013 (</a:t>
            </a:r>
            <a:r>
              <a:rPr lang="en-US" sz="800" i="1" dirty="0" smtClean="0"/>
              <a:t>Any </a:t>
            </a:r>
            <a:r>
              <a:rPr lang="en-US" sz="800" i="1" dirty="0"/>
              <a:t>involvement</a:t>
            </a:r>
            <a:r>
              <a:rPr lang="en-US" sz="800" dirty="0"/>
              <a:t> - Use media to help make a purchase decision; </a:t>
            </a:r>
            <a:r>
              <a:rPr lang="en-US" sz="800" i="1" dirty="0"/>
              <a:t>Absorbing</a:t>
            </a:r>
            <a:r>
              <a:rPr lang="en-US" sz="800" dirty="0"/>
              <a:t> - Occasionally see or hear information about </a:t>
            </a:r>
            <a:r>
              <a:rPr lang="en-US" sz="800" dirty="0" smtClean="0"/>
              <a:t>suppliers/brands </a:t>
            </a:r>
            <a:r>
              <a:rPr lang="en-US" sz="800" dirty="0"/>
              <a:t>in media; </a:t>
            </a:r>
            <a:r>
              <a:rPr lang="en-US" sz="800" i="1" dirty="0"/>
              <a:t>Planning </a:t>
            </a:r>
            <a:r>
              <a:rPr lang="en-US" sz="800" dirty="0"/>
              <a:t> - Use media to research </a:t>
            </a:r>
            <a:r>
              <a:rPr lang="en-US" sz="800" dirty="0" smtClean="0"/>
              <a:t>suppliers/brands</a:t>
            </a:r>
            <a:r>
              <a:rPr lang="en-US" sz="800" dirty="0"/>
              <a:t>;</a:t>
            </a:r>
            <a:r>
              <a:rPr lang="en-US" sz="800" i="1" dirty="0"/>
              <a:t> Obtaining</a:t>
            </a:r>
            <a:r>
              <a:rPr lang="en-US" sz="800" dirty="0"/>
              <a:t> - Ready to purchase and use media to decide where to go &amp; which brand to buy)</a:t>
            </a:r>
          </a:p>
        </p:txBody>
      </p:sp>
    </p:spTree>
    <p:extLst>
      <p:ext uri="{BB962C8B-B14F-4D97-AF65-F5344CB8AC3E}">
        <p14:creationId xmlns:p14="http://schemas.microsoft.com/office/powerpoint/2010/main" val="20500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/>
        </p:nvGraphicFramePr>
        <p:xfrm>
          <a:off x="827584" y="1397000"/>
          <a:ext cx="6792416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07979563"/>
              </p:ext>
            </p:extLst>
          </p:nvPr>
        </p:nvGraphicFramePr>
        <p:xfrm>
          <a:off x="0" y="1371600"/>
          <a:ext cx="655272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264887" y="1371600"/>
            <a:ext cx="48301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Media used to Make Purchase Decisions</a:t>
            </a:r>
          </a:p>
          <a:p>
            <a:pPr algn="ctr"/>
            <a:r>
              <a:rPr lang="en-US" sz="2000" dirty="0" smtClean="0"/>
              <a:t> Traditional Media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914400" y="6396335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Totum Research; Canadians 18+, August </a:t>
            </a:r>
            <a:r>
              <a:rPr lang="en-US" sz="800" dirty="0" smtClean="0"/>
              <a:t>2013 (</a:t>
            </a:r>
            <a:r>
              <a:rPr lang="en-US" sz="800" i="1" dirty="0" smtClean="0"/>
              <a:t>Any </a:t>
            </a:r>
            <a:r>
              <a:rPr lang="en-US" sz="800" i="1" dirty="0"/>
              <a:t>involvement</a:t>
            </a:r>
            <a:r>
              <a:rPr lang="en-US" sz="800" dirty="0"/>
              <a:t> - Use media to help make a purchase decision; </a:t>
            </a:r>
            <a:r>
              <a:rPr lang="en-US" sz="800" i="1" dirty="0"/>
              <a:t>Absorbing</a:t>
            </a:r>
            <a:r>
              <a:rPr lang="en-US" sz="800" dirty="0"/>
              <a:t> - Occasionally see or hear information about </a:t>
            </a:r>
            <a:r>
              <a:rPr lang="en-US" sz="800" dirty="0" smtClean="0"/>
              <a:t>suppliers/brands </a:t>
            </a:r>
            <a:r>
              <a:rPr lang="en-US" sz="800" dirty="0"/>
              <a:t>in media; </a:t>
            </a:r>
            <a:r>
              <a:rPr lang="en-US" sz="800" i="1" dirty="0"/>
              <a:t>Planning </a:t>
            </a:r>
            <a:r>
              <a:rPr lang="en-US" sz="800" dirty="0"/>
              <a:t> - Use media to research </a:t>
            </a:r>
            <a:r>
              <a:rPr lang="en-US" sz="800" dirty="0" smtClean="0"/>
              <a:t>suppliers/brands</a:t>
            </a:r>
            <a:r>
              <a:rPr lang="en-US" sz="800" dirty="0"/>
              <a:t>;</a:t>
            </a:r>
            <a:r>
              <a:rPr lang="en-US" sz="800" i="1" dirty="0"/>
              <a:t> Obtaining</a:t>
            </a:r>
            <a:r>
              <a:rPr lang="en-US" sz="800" dirty="0"/>
              <a:t> - Ready to purchase and use media to decide where to go &amp; which brand to buy)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1600200"/>
            <a:ext cx="2188230" cy="433965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/>
              <a:t>Newspaper</a:t>
            </a:r>
            <a:r>
              <a:rPr lang="en-US" sz="2200" dirty="0" smtClean="0">
                <a:uFill>
                  <a:solidFill>
                    <a:schemeClr val="bg1"/>
                  </a:solidFill>
                </a:uFill>
              </a:rPr>
              <a:t> </a:t>
            </a:r>
          </a:p>
          <a:p>
            <a:pPr algn="ctr"/>
            <a:r>
              <a:rPr lang="en-US" sz="2200" b="1" u="sng" dirty="0" smtClean="0">
                <a:uFill>
                  <a:solidFill>
                    <a:schemeClr val="tx1"/>
                  </a:solidFill>
                </a:uFill>
              </a:rPr>
              <a:t>influences</a:t>
            </a:r>
            <a:r>
              <a:rPr lang="en-US" sz="2200" dirty="0" smtClean="0">
                <a:uFill>
                  <a:solidFill>
                    <a:schemeClr val="bg1"/>
                  </a:solidFill>
                </a:uFill>
              </a:rPr>
              <a:t> </a:t>
            </a:r>
            <a:r>
              <a:rPr lang="en-US" sz="2200" dirty="0">
                <a:uFill>
                  <a:solidFill>
                    <a:schemeClr val="bg1"/>
                  </a:solidFill>
                </a:uFill>
              </a:rPr>
              <a:t>purchase decisions </a:t>
            </a:r>
            <a:r>
              <a:rPr lang="en-US" sz="2200" b="1" u="sng" dirty="0"/>
              <a:t>more </a:t>
            </a:r>
            <a:r>
              <a:rPr lang="en-US" sz="2200" dirty="0"/>
              <a:t>than </a:t>
            </a:r>
            <a:r>
              <a:rPr lang="en-US" sz="2200" b="1" u="sng" dirty="0"/>
              <a:t>other </a:t>
            </a:r>
            <a:r>
              <a:rPr lang="en-US" sz="2200" b="1" u="sng" dirty="0" smtClean="0"/>
              <a:t>traditional </a:t>
            </a:r>
          </a:p>
          <a:p>
            <a:pPr algn="ctr"/>
            <a:r>
              <a:rPr lang="en-US" sz="2200" b="1" u="sng" dirty="0"/>
              <a:t>m</a:t>
            </a:r>
            <a:r>
              <a:rPr lang="en-US" sz="2200" b="1" u="sng" dirty="0" smtClean="0"/>
              <a:t>edia</a:t>
            </a:r>
            <a:r>
              <a:rPr lang="en-US" sz="2200" dirty="0" smtClean="0"/>
              <a:t>.</a:t>
            </a:r>
          </a:p>
          <a:p>
            <a:pPr algn="ctr"/>
            <a:endParaRPr lang="en-US" sz="1200" dirty="0">
              <a:uFill>
                <a:solidFill>
                  <a:schemeClr val="bg1"/>
                </a:solidFill>
              </a:uFill>
            </a:endParaRPr>
          </a:p>
          <a:p>
            <a:pPr algn="ctr"/>
            <a:r>
              <a:rPr lang="en-US" sz="2200" b="1" u="sng" dirty="0" smtClean="0"/>
              <a:t>Newspapers grow</a:t>
            </a:r>
            <a:r>
              <a:rPr lang="en-US" sz="2200" dirty="0" smtClean="0">
                <a:uFill>
                  <a:solidFill>
                    <a:schemeClr val="bg1"/>
                  </a:solidFill>
                </a:uFill>
              </a:rPr>
              <a:t> in </a:t>
            </a:r>
            <a:r>
              <a:rPr lang="en-US" sz="2200" b="1" u="sng" dirty="0" smtClean="0"/>
              <a:t>importance</a:t>
            </a:r>
            <a:r>
              <a:rPr lang="en-US" sz="2200" dirty="0" smtClean="0"/>
              <a:t>  closer to </a:t>
            </a:r>
            <a:r>
              <a:rPr lang="en-US" sz="2200" b="1" u="sng" dirty="0" smtClean="0"/>
              <a:t>obtaining</a:t>
            </a:r>
            <a:r>
              <a:rPr lang="en-US" sz="2200" b="1" dirty="0" smtClean="0"/>
              <a:t>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6501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2561" y="2133600"/>
            <a:ext cx="3828292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Multimedia Strength</a:t>
            </a:r>
          </a:p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en-US" sz="3200" dirty="0"/>
              <a:t> </a:t>
            </a:r>
          </a:p>
        </p:txBody>
      </p:sp>
      <p:pic>
        <p:nvPicPr>
          <p:cNvPr id="5132" name="Picture 12" descr="http://blogs.sacbee.com/the_state_worker/newspaper_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568" y="3522640"/>
            <a:ext cx="3668032" cy="310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2619" y="3200400"/>
            <a:ext cx="529038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out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all other media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Wingdings" pitchFamily="2" charset="2"/>
              <a:buChar char="ü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Newspapers ads are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trusted</a:t>
            </a:r>
          </a:p>
          <a:p>
            <a:pPr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Wingdings" pitchFamily="2" charset="2"/>
              <a:buChar char="ü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Newspapers are the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acceptable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for ads</a:t>
            </a:r>
          </a:p>
        </p:txBody>
      </p:sp>
      <p:sp>
        <p:nvSpPr>
          <p:cNvPr id="37892" name="TextBox 2"/>
          <p:cNvSpPr txBox="1">
            <a:spLocks noChangeArrowheads="1"/>
          </p:cNvSpPr>
          <p:nvPr/>
        </p:nvSpPr>
        <p:spPr bwMode="auto">
          <a:xfrm>
            <a:off x="3429000" y="6637338"/>
            <a:ext cx="17379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Totum Research, November 2012</a:t>
            </a:r>
          </a:p>
        </p:txBody>
      </p:sp>
      <p:sp>
        <p:nvSpPr>
          <p:cNvPr id="37893" name="TextBox 2"/>
          <p:cNvSpPr txBox="1">
            <a:spLocks noChangeArrowheads="1"/>
          </p:cNvSpPr>
          <p:nvPr/>
        </p:nvSpPr>
        <p:spPr bwMode="auto">
          <a:xfrm>
            <a:off x="3883309" y="2222310"/>
            <a:ext cx="40414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Why Print Newspapers?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t="22904" r="26361" b="8330"/>
          <a:stretch/>
        </p:blipFill>
        <p:spPr>
          <a:xfrm>
            <a:off x="330707" y="2096814"/>
            <a:ext cx="2641093" cy="33895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710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 rotWithShape="1">
          <a:blip r:embed="rId3"/>
          <a:srcRect l="53132" t="4752" r="4379" b="5584"/>
          <a:stretch/>
        </p:blipFill>
        <p:spPr bwMode="auto">
          <a:xfrm>
            <a:off x="381000" y="1835888"/>
            <a:ext cx="2094614" cy="441251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381000" y="100078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Packaged Goods Giant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Shifts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Newspapers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4170" y="1973282"/>
            <a:ext cx="670463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98563">
              <a:defRPr/>
            </a:pP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Brand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     Procter &amp; Gamble’s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Prilosec</a:t>
            </a:r>
          </a:p>
          <a:p>
            <a:pPr defTabSz="1371600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71600">
              <a:defRPr/>
            </a:pP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 Test in US newspapers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506413"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times, 11 papers</a:t>
            </a:r>
          </a:p>
          <a:p>
            <a:pPr defTabSz="1371600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71600">
              <a:defRPr/>
            </a:pP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20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sales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lift</a:t>
            </a:r>
          </a:p>
          <a:p>
            <a:pPr defTabSz="1371600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71600">
              <a:defRPr/>
            </a:pP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newspapers in </a:t>
            </a:r>
          </a:p>
          <a:p>
            <a:pPr defTabSz="1371600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Canada for P&amp;G brands!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7642" y="6642556"/>
            <a:ext cx="4908716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Bizjournals.com, “Procter &amp; Gamble Shifts Ad Spend”, March 2012; Newspaper National Network, 2012</a:t>
            </a:r>
          </a:p>
        </p:txBody>
      </p:sp>
    </p:spTree>
    <p:extLst>
      <p:ext uri="{BB962C8B-B14F-4D97-AF65-F5344CB8AC3E}">
        <p14:creationId xmlns:p14="http://schemas.microsoft.com/office/powerpoint/2010/main" val="30605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/>
          </p:cNvSpPr>
          <p:nvPr/>
        </p:nvSpPr>
        <p:spPr bwMode="auto">
          <a:xfrm>
            <a:off x="2267607" y="1917918"/>
            <a:ext cx="65643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“In towns and cities where there is a strong sense of community, there is no more important institution than the </a:t>
            </a:r>
            <a:r>
              <a:rPr lang="en-US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local paper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</p:txBody>
      </p:sp>
      <p:pic>
        <p:nvPicPr>
          <p:cNvPr id="77829" name="Picture 8" descr="http://t3.gstatic.com/images?q=tbn:ANd9GcQhkhaY_hKcQIoplftzyuI4g7G2Y3xkY5qYKxqnLfuZdoTmDy4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1847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Rectangle 1"/>
          <p:cNvSpPr>
            <a:spLocks noChangeArrowheads="1"/>
          </p:cNvSpPr>
          <p:nvPr/>
        </p:nvSpPr>
        <p:spPr bwMode="auto">
          <a:xfrm>
            <a:off x="745030" y="4497826"/>
            <a:ext cx="10233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000" dirty="0" smtClean="0">
              <a:solidFill>
                <a:prstClr val="white"/>
              </a:solidFill>
              <a:latin typeface="Bradley Hand ITC" pitchFamily="66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Warren Buffett, Chairman, Berkshire Hathaway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(#4 Forbes List of Billionaires at $54B)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0924" y="6611829"/>
            <a:ext cx="4732386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Washington Post, “Why Warren Buffett is Buying Newspapers”, May 15,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2012; Forbes, March 2013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792088"/>
          </a:xfrm>
        </p:spPr>
        <p:txBody>
          <a:bodyPr>
            <a:noAutofit/>
          </a:bodyPr>
          <a:lstStyle/>
          <a:p>
            <a:r>
              <a:rPr lang="en-US" sz="2400" dirty="0" smtClean="0"/>
              <a:t>Reasons for Reading Local Newspapers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56044"/>
              </p:ext>
            </p:extLst>
          </p:nvPr>
        </p:nvGraphicFramePr>
        <p:xfrm>
          <a:off x="458303" y="2438400"/>
          <a:ext cx="8153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57600" y="6629400"/>
            <a:ext cx="20986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Totum Research for CCNA, October 2013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1000780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Engage </a:t>
            </a:r>
            <a:r>
              <a:rPr lang="en-US" sz="2800" b="1" dirty="0"/>
              <a:t>L</a:t>
            </a:r>
            <a:r>
              <a:rPr lang="en-US" sz="2800" b="1" dirty="0" smtClean="0"/>
              <a:t>ocally</a:t>
            </a:r>
            <a:endParaRPr lang="en-US" sz="2800" b="1" dirty="0"/>
          </a:p>
        </p:txBody>
      </p:sp>
      <p:sp>
        <p:nvSpPr>
          <p:cNvPr id="6" name="Left Arrow 5"/>
          <p:cNvSpPr/>
          <p:nvPr/>
        </p:nvSpPr>
        <p:spPr bwMode="auto">
          <a:xfrm>
            <a:off x="6847196" y="4133850"/>
            <a:ext cx="228600" cy="228600"/>
          </a:xfrm>
          <a:prstGeom prst="leftArrow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Left Arrow 6"/>
          <p:cNvSpPr/>
          <p:nvPr/>
        </p:nvSpPr>
        <p:spPr bwMode="auto">
          <a:xfrm>
            <a:off x="6490648" y="4876800"/>
            <a:ext cx="585148" cy="228600"/>
          </a:xfrm>
          <a:prstGeom prst="leftArrow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9"/>
          <p:cNvSpPr txBox="1">
            <a:spLocks noChangeArrowheads="1"/>
          </p:cNvSpPr>
          <p:nvPr/>
        </p:nvSpPr>
        <p:spPr bwMode="auto">
          <a:xfrm>
            <a:off x="3413125" y="6629400"/>
            <a:ext cx="19319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Source:  Kubas Primedia MMRR 2011</a:t>
            </a:r>
          </a:p>
        </p:txBody>
      </p:sp>
      <p:sp>
        <p:nvSpPr>
          <p:cNvPr id="51203" name="Text Box 31"/>
          <p:cNvSpPr txBox="1">
            <a:spLocks noChangeArrowheads="1"/>
          </p:cNvSpPr>
          <p:nvPr/>
        </p:nvSpPr>
        <p:spPr bwMode="auto">
          <a:xfrm>
            <a:off x="5297214" y="2286000"/>
            <a:ext cx="3541986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1775" indent="-231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buFont typeface="Wingdings" pitchFamily="2" charset="2"/>
              <a:buChar char="ü"/>
              <a:defRPr/>
            </a:pP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eFlyers users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also use the print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ü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extra “lift” offered by eFlyers is only 7.5%</a:t>
            </a:r>
          </a:p>
          <a:p>
            <a:pPr marL="457200" indent="-457200" eaLnBrk="1" hangingPunct="1">
              <a:buFont typeface="Wingdings" pitchFamily="2" charset="2"/>
              <a:buChar char="ü"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ü"/>
              <a:defRPr/>
            </a:pP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driver</a:t>
            </a:r>
          </a:p>
          <a:p>
            <a:pPr algn="ctr" eaLnBrk="1" hangingPunct="1">
              <a:defRPr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249" name="Group 5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2125557"/>
              </p:ext>
            </p:extLst>
          </p:nvPr>
        </p:nvGraphicFramePr>
        <p:xfrm>
          <a:off x="228600" y="2119328"/>
          <a:ext cx="4953000" cy="4129072"/>
        </p:xfrm>
        <a:graphic>
          <a:graphicData uri="http://schemas.openxmlformats.org/drawingml/2006/table">
            <a:tbl>
              <a:tblPr/>
              <a:tblGrid>
                <a:gridCol w="3505199"/>
                <a:gridCol w="1447801"/>
              </a:tblGrid>
              <a:tr h="1141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Flyers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 Flyers ONLY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eFlyers ONLY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 Print &amp; eFlyers 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Total: Flyers (any)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2" name="TextBox 3"/>
          <p:cNvSpPr txBox="1">
            <a:spLocks noChangeArrowheads="1"/>
          </p:cNvSpPr>
          <p:nvPr/>
        </p:nvSpPr>
        <p:spPr bwMode="auto">
          <a:xfrm>
            <a:off x="27296" y="1229380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85% of Canadians use Flyers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Dominated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by Print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2080955"/>
            <a:ext cx="4876800" cy="403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3263370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5970" y="3920282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9106" y="4629752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1230" y="5410106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2080955"/>
            <a:ext cx="0" cy="403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6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1676400"/>
            <a:ext cx="3828292" cy="2231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Multimedia Strength</a:t>
            </a:r>
          </a:p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en-US" sz="3200" dirty="0"/>
              <a:t> </a:t>
            </a: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smtClean="0"/>
              <a:t>Digital</a:t>
            </a:r>
          </a:p>
          <a:p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6"/>
          <a:stretch/>
        </p:blipFill>
        <p:spPr>
          <a:xfrm>
            <a:off x="2018921" y="3838297"/>
            <a:ext cx="4819650" cy="257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76400"/>
            <a:ext cx="680506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Why Newspapers?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Readership Strong across Devices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Newspapers Drive Purchase Decisions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Multimedia Strength 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Mobile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l="37177" t="66379" r="52209" b="7974"/>
          <a:stretch/>
        </p:blipFill>
        <p:spPr bwMode="auto">
          <a:xfrm>
            <a:off x="5833105" y="3509962"/>
            <a:ext cx="2038979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4412" y="990600"/>
            <a:ext cx="2084388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6" name="Picture 3"/>
          <p:cNvPicPr>
            <a:picLocks noChangeAspect="1" noChangeArrowheads="1"/>
          </p:cNvPicPr>
          <p:nvPr/>
        </p:nvPicPr>
        <p:blipFill>
          <a:blip r:embed="rId5"/>
          <a:srcRect l="40140" t="22090" r="7597" b="68211"/>
          <a:stretch>
            <a:fillRect/>
          </a:stretch>
        </p:blipFill>
        <p:spPr bwMode="auto">
          <a:xfrm>
            <a:off x="1468273" y="1828800"/>
            <a:ext cx="6183641" cy="86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19" name="AutoShape 7" descr="data:image/jpeg;base64,/9j/4AAQSkZJRgABAQAAAQABAAD/2wCEAAkGBhQGERUUBxISFRQWFxwWFhYYFBgYFRoaFxoYFRgbFRcZGygeGxskGRwXHy8kJCcqLCwsFR4yNzAqNSYrLCkBCQoKDgwOGg8PGiwlHiUsKiw1KSkqLDUsKS4xLiopKS4sLCwpLDUpNSwuKSktLSwsLCoyMC0sLCwsKSwsLykpKf/AABEIAJMBVwMBIgACEQEDEQH/xAAcAAEAAgMBAQEAAAAAAAAAAAAABgcEBQgDAQL/xABKEAABAwIDBAYDCg0BCQAAAAABAAIDBBEFBhIHITFBIlFhcYGREzKxFEJSYnJzgqGywRUWIyQzNDVUkpOi0dIXQ0RTY2WDo8Lh/8QAGwEBAAIDAQEAAAAAAAAAAAAAAAECAwQFBgf/xAA2EQACAQIEAwQIBQUBAAAAAAAAAQIDEQQFEiExQVETgdHwIjJhcZGhscEGFELh8RUkNFKyI//aAAwDAQACEQMRAD8AvFERAEREAREQBERAEREAREQBERAEREAREQBERAEREAREQBERAEREAREQBERAEREAREQBERAEREAREQBERAEREAREQBERAEREAREQBERAEREAREQBERAEREAREQBERAEREAREQBERAEREAREQBERAEREAREQBERAEREAREQBERAERafMma4Mrs1Yg7efVY3e93cOrtNghenTlUkoQV2+SNwipnFtsNVVkjDmRwt5btb/Eu6P9K0zto+IONzVO/gjA8tCprR3Ifh/FSV24r2N+CZf6KkcO2t1tGfzoxzN5hzA0+DmW+sFWFlfaPTZkIY4+imPCN5FnH4juDu7cexSpJmricoxOHWpq66rf9/kSxERWOUEREAREQBERAEREAREQBERAEREAREQBERAEREAREQBERAEREAREQBERAEREAREQBEXxzgwEu3AbyUBh4hjEeGbqg79D5CByZGLvcewbh3uC53xzGH49O+arJLnm4HJo960dgG5S/wDD7szSYnK0n9VIiHVE2Rtx4jee1xUCWKTue7yfArDanL1tu7a/3t3HxTXLWzKbFGemxIPjitqDGgGeQceg1xAbfkXeXNSbZ7s3FIG1OONvId8cRG5nU545v6hy7+FkqVHqamZZ5ol2eH75eHj8OpQtTmdmCuMeDUMUJabF07PS1Fx169zD2ALzG0Oqk/W/QSt+BJTxFv8AS0H61bGcsjRZrZfcycDoSAcfiv8AhN+scuYNGYphcmDSuirmlr2nePYQeYPIqHdG5l9XCY2Pq+muN93703uXBkvaXFjzmwVjPRS2s3pFzHkcgTvDuw3v133Kcrl1jzGQWEgg3BBsQRwIPWugsjZh/GSjZJL+kHQk+U22/wAQQ76StF3OLnOWRw1qtL1Xs10ZIERV5tdxibCW0/4Olkj1F+rQ4tvYMte3efNWbscbCYd4mqqUXZvwuWHdFz9h2P4li7xHQVFS95BIaJDew3niV61eY8UwF4bXTVMbuIEm8EdY1AghV1naeQVNWjtI36F+Iq62e7R345KKfGNJkIJZIBbVYXIcBuva5uLDdwU8xLEWYTE+WsdpYwXcfuHWSbADmSrJ3OPiMHVw9Xsprf2c/cZKKjsybUKrGHEUDjBFyDDZ5HW54337G2HfxWqhwzEMQb6WFlY9p3h49Ib9oPE+CrqOvDIZ6VKtNR89x0Mi5+wnPdbgL+jM9wBsY5SXt3cR0uk3wIVzZSzVHmyH0lP0XN3SMJuWnv5tPI9/MFSpXNLHZVWwi1vePVfc3aLDxXFY8FidLXO0saN55nqAHMk7rKoMwbWKnEnEYX+Qj5WsZCPjOPD6PDrKltIxYLLq2Mf/AJrbq+BdaLnyDDcRx8a421coO8OJeWnuc42PgkkeJZd6UnuyID315AzxPq+arqOp/QlfSq0dXTy/sdBoo9kWoqayjZJjjgXv6TeiGu0H1ddt1zx4cCOagG0vMdThte5lDUTRs0MOlryBcjfuCluyuc3D5fKviJUFJXV9+WxcF0uuf6DHMTxW/wCD5qyTTbVoc91r3te3C9j5LM141/1Hyl/so1HQlkUou0qsUy9EutFkulnpaNn4afI6Z13O1u1Obc9Ft+xtt3WSqlzTmurpa2oZBVTta2Z4a0SEAAOIAA6lLdjRwuWyxNWdKEl6PPk+Wxe90VEUNXi+JR+loZKyRlyLte47xx3A3PkvKi2jV+Gu6U7n2O9sjQ4buRuNQ8CFGs3f6BVd1CpFtcrl+ItLlLMrc1UwmjGl1y17eOlwsTY8xYgjvUQ2jbRJMJlNNgxDXtA9JJYEguFw1l917EEnt5WVm9rnMo4CtWrugl6S435FkoufMPp8RzPd1GaqWxsXekdYHjbU5wF+ztWxhdjGX3tA91t1ODWh15IyXGwG/UzeVXUdOWR6Xp7aOrp58C8kWlxSpqKFkJjfDqc6ON94nEFz3Bhc20jbDfe2/vWvqs1S0TapsjYzJFYQ2Dg150t1lzdRNmk6iAfVI71a5x4YadRejZ/yl9yVIvOnk9MxrjzAPmLr0Umu1YIiIQEREAWhz3WGgw+pczj6Mt/jIj/9lvlGto0Jnw2oDeTWu/hexx+oKHwNnCJPEU0+GpfUpvJ+Jtwyqb7r/RSB0MvVolGk37AbH6KnOQtnJo6mSXF23ELy2IEbnuG8SfJAsR2n4qqtXPsvzkMXiFNWu/LRCzSffsHDvc3geyx61jiezzhVqdKVSjzSUvd1+bT9nuJ6iIsp4MKL58ya3NUN4gBOwXjdwvzLHHqP1Hf13lC0mbsysyvTOkksXnoxt+E88PAcT2DuUPgbOElVjWi6PrX28/U55liMLi2UEOBIIIsQRuII67q0diVSSKlh4AxvHedbT7GqJZvaMVjgroQAZwWTgcBPHYONuWttnW71K9iUB/OXnh+TaO/pk/d5rHHie0zOoquXyk9ntt0akky0lWG231aX5UnsjVnqsNtvq0vypPZGry4HmMm/zaff9GRnZW8R4iwvIA0P3k2HqqR7Ycagq44oqZ7HyteXHSQ7S3SQQSOBJI3fF7lAMvYC/MkwhpCwOLXOBdcN6IvyBWFV0rqF7o6lpa9hLXA8iNxWO+1j188HTqY1VnL0opej8dySbMqB1biMJiBtHd7z1ANI397iB4qX7acSMUcELDue5z3fQsG+F3E+AW42WVdPU0lsOjbHI2wnA3uLuTiTvIIuRyHSA4KO7bKc6qZ44We3xuwj7/JWtaJx+3/MZtFTjbTdWfsTd/AiuzzBG47XRsqQHMaDI5p4EN4A9motv2XV/AW4KkNktYKXEAJP9pG9g79z/Y0q8FMOBp/iCUniVF8Elb5lT7ZcEbA6KpgABeTHJbmQLtJ7bahfsHUtNsoxI0WINYD0ZmuY4crgF7T33bb6RUo21VgbDBH74yF/g1un2u+pQ3ZnTmoxKDTwbqcewBjvvIHiqv1jq4VueVS7T/WXyvb4G72x406oqGU7D0I2h5HW99+Pc21vlFYWyvLLMdqHyVrQ6OEA6TwL3E6dQ5gAONuuy89rNKYMRc53B8bHDwGj2tK3GxXEGxSVELzZz2te3t0ag77QPmn6i0r0spvR46Vw9rWr7lr6g3qQuB4kKvto+QpsxzRzYUGE6NDw52ngSWkbt/EjwCq3G8Fky/KYq8NDwATYgizhcb1ZyscXBZVSxUU41vSt6tt18zpRpB9VUdtZ/aLvm2exSrYp+gqPnG/ZUV2s/tF3zbPYok7o28rw/wCWzCdK97J7/A99mOaYMsmc4o5zdYZpswu9XXfhw4hTv/Vag/4j/wCU/wDsq72fZMjzeZhWPkZ6MMI0ad+rXe+oH4IUyGxemHGeo84/8EV7bGXMYZe8RJ15S1bXtw4K3LoTXCcWjxuFs1ESWOvpJaWk2Jadx38QVQGcP1+q+fk+0V0JQ0TMNiZFSizGNDWjsAt4lc95w/X6r5+T7RUy4GL8P6e3qaOFtr9LlobLK6Ojw69VIxgEjyS5waOXWVWOca+PE66eSg/Rufdpta9gAXeLgT4r8tytLJRe7ItLog8scBfW21hqItbTcgceax8AqYaSojdisfpIQ7ptueB3X3Hfbjbna3NUb2sdrD4WFKtVxMJam77Llzt7/gWxseoHUtE98oIEkhc3ta1rW38wfJQTadhT8Or5HSg6JbPY7kdwDh3h33davKlcx7Gml06C0aNNtOm3R023WtayxcZwSHH4zHiTA9vEci09bTxBWRx2seXw+aOljJV5R2ls1zS/axTWRdoDsp3jqGekgc7UQNz2mwBLb7jcAbj1cRvvcWCZigzCzXhkjXdY4Pb8pp3j2Kp827LZcEDpcMJmhG8i35Ro6yBucB1jyUPw7EpMJkbJQPcx7eBHsPWDzB3FUTaO3XwGGzKLrUJWl9/auXnidK1FK2rAE4vpc143n1mnU07uorEnwCCpcXTRguJeb3dxkYIn8+bAB4LyyvjX4w0kU5Fi9vSHIOaS11uzUDbsW1WU8fLtKMnC7TV1x7mfljBGAGcALDwX6REMIREQBERAFj19G3EYnxzeq9jmHucC0+1ZCISm07o5lxPDn4TM+KqFnscWnw5jsIsR2ELzpKt9A9slK4te03a4cQQrrz9s/GaQJaEtZO0WufVe3kHEcCOR8DytUuJZTq8JNqynlHxg0uZ4ObcfWsLVj6Jgsxo4umrtauafndFwZGz6zNDAyosyoaOk3k+3F0f3jiO7epaucsKy5WVj2nDYJ9QNw8NcwAjgdZsB5qyRtEOWqfRjUkVRVDcGwncPnpB0dXXpHhzV1LqedzDKYqp/bO9/081+3vsTTHMdiy9CZcQdZo4D3zjya0cyf/p3KhM05nkzVOZKrc0bo2A7mN6h1nrPPusB5Y/mObMsvpMRdc+9aNzGjqaOXtPNatVcrndyzKo4Ra57zfy93iSXDT7owqrbJwjmhkb8p+qN39IVsbOsCOA0LBMLPkPpXjmC61ge0NDfG60Gz7Jwmoo3V46MkwqC0j1msFomu+Le7+3cOZVjK0VzPP5tjVNyoQ4arvuSVvim/gFWG231aX5UnsjVnrFrcLhxK3u+KKTTw1sa61+NtQ3cvJWaujl4HELDV41Wr2v9GiltlH7SZ8h/2VJNrmU/SAVlG3eLNmA6uDX+Hqns09RVg0mBU9A7XR08DHcNTYmNdv47wLrNc3VudwUadrHRrZu5YuOJpq1la3VcznTK2Y35XqGy0+8cHs5OaeI7+YPIgK58cw6LaDQfmjxZ1nxP+C8XFnDlzaRyuepbI5XpHetSU38mP/FZdHh8eHN00MbI2k3IY0NF+F7AceHkijYjHZlTrzjWpRcZrn1Ocquiny5PpqGuiljcHDkQQbhzTzFxuI3Kb0u2iaKO1TTxveBbWHFoPaW2P1EeCtPEcJhxZunEImSN5BzQbd1+B7loXbMsPcb+5vKWUDy1qNLXA3JZvhMTFfmqTbXT+U+4pfGsamzRP6Ss6T3Wa1rQbAcmsbx4nvJKtjZlkp2XmOmxEWmkFg3mxnGx+MTYnqsO1SXCssU2Cb8OgjYfhAXf/Gbu+tbRFHmzVx+bqtS7ChHTDzt7CK5+yb+NkI9zkCaO5YTwIPFjj1GwseRHaVSro6jLE41iSGaM3FxYjtHIg+IIPNdKLGrsOixJumujZI3qe0OHhcblLjcpl+byw0OynHVDp089CssO21OjaBiNMHOHvmP0g/RINvNQrNuYBmepdOxhYCGjSXaj0RbjYK5JdmuHzG5pgPkySNHkH2XpS7PKCkN46VhPxi548nuIUWbN6jmWX4ebqUqclL5f9fYjWxQfkKj5xv2VFdrP7Rd82z2K74YW07Q2Boa0bgAAAO4DcFiVeBU9e7VWU8D3cNT4mOdu4byLqdO1jSo5pGGMliXHZq1r+7wKKylnOTKBkNLGx/pNN9Wrdp1WtY/G+pSP/Wio/d4PN/8AdWZ+K1J+6U38iP8AxT8VqT90pv5Ef+KjS+ps1czwVabnUo3b53NHkDN8+bhK6rijYxlmgt1b3G5I3nkLfxBVHnD9fqvn5PtFdDUtIyibppGMY0cGtaGt8huWJNlylqHF01LTuc43LjCwkk8SSRvKlxujXwmZ0sNXnUjC0WrJJ8CL7K6dtXhhZUAOa58jXA8CDYEHwVX5vy07K9S6J9yw9KNx98w8PEcD2jtC6CpKKPD26aONkbb30saGtueJsBZfKzD48RFq2OOQDeA9jXDycEcdiMPm7oYmdVL0ZO9voVfsszt7mIo8Sd0SfyLjyJ94ewnh2m3MWycybVJcGrpI6WNj4o7MLXAhxcPWIcOG823gjo35qd/itSD/AHSm/kx/4r0xPAKfGRbEYY5OQLmjUO53EeBSzsJY3BzxDqypNprdX59V5RW9ZtqdNG4U1KGvIsHOl1NHbp0C/mq5pKN9e9sdI1z3uNmtAuSr1/0xw+9/c3/llt5a1usLwGDBRbDYY478S1vSPe7ifEqNLfE3aebYPCwaw1N3fX+WY+UsGOX6OGGQgua27rcNTiXut2AkjwW3RFc8zUm6k3OXFu4REQoEREAREQBERAFoMfyw7EbvwmolppTxLHO9G4/8yO9ifjDf3rfohkp1ZUpao+e7mUfmXAsWhu3EjUTR9bHukjPaWt3jxaFD3wOjNntcD1EEHyXUCKmg9DQ/EEqcdLpru2+zOa6DL9RiZtRQSv7Qx1vF1rDxKsPKWyMxuEmY7G28QtNx/wBxw3Edg49fJWiiKKMOKz6vWjpgtK9nH4nxrQwWaLAbgOS+oiucAIiIAiIgCIiAIiIAiIgCIiAIiIAiIgCIiAIiIAiIgCIiAIiIAiIgCIiAIiIAiIgCIiAIiIAiIgCIiAIiIAiIgCIiAIiIAiIgCIiAIiIAiIgCIiAIiIAiIgCIiAIiIAiIgCIiAIiIAiIgCIiAIiIAiIgCIiAIiIAiIgCIiAIiIAiIgCIiAIiIAiIgCIiAIiIAiIgCIiAIiIAiIgCIiAIiIAiIgCIiAIiIAiIg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155575" y="-669925"/>
            <a:ext cx="32670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Bradley Hand ITC" pitchFamily="66" charset="0"/>
            </a:endParaRP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 rotWithShape="1">
          <a:blip r:embed="rId3"/>
          <a:srcRect l="1711" t="66379" r="30740" b="7974"/>
          <a:stretch/>
        </p:blipFill>
        <p:spPr bwMode="auto">
          <a:xfrm>
            <a:off x="264318" y="2995307"/>
            <a:ext cx="8670132" cy="280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l="48454" t="67409" r="36343" b="8011"/>
          <a:stretch/>
        </p:blipFill>
        <p:spPr bwMode="auto">
          <a:xfrm>
            <a:off x="4935436" y="3085681"/>
            <a:ext cx="1951336" cy="268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/>
          <a:srcRect l="72359" t="67851" r="11687" b="9019"/>
          <a:stretch/>
        </p:blipFill>
        <p:spPr bwMode="auto">
          <a:xfrm>
            <a:off x="6886771" y="3085681"/>
            <a:ext cx="2047679" cy="269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/>
          <a:srcRect l="32613" t="86559" r="60483" b="10424"/>
          <a:stretch/>
        </p:blipFill>
        <p:spPr bwMode="auto">
          <a:xfrm>
            <a:off x="3914489" y="5203253"/>
            <a:ext cx="886111" cy="32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/>
          <a:srcRect l="21558" t="85999" r="70812" b="10984"/>
          <a:stretch/>
        </p:blipFill>
        <p:spPr bwMode="auto">
          <a:xfrm>
            <a:off x="2935220" y="5141980"/>
            <a:ext cx="979269" cy="32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41300" y="2995307"/>
            <a:ext cx="8670132" cy="27760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3276600" y="6629400"/>
            <a:ext cx="277672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cs typeface="Arial" panose="020B0604020202020204" pitchFamily="34" charset="0"/>
              </a:rPr>
              <a:t>Rogers, "Innovation Report </a:t>
            </a:r>
            <a:r>
              <a:rPr lang="en-US" sz="800" dirty="0" smtClean="0">
                <a:cs typeface="Arial" panose="020B0604020202020204" pitchFamily="34" charset="0"/>
              </a:rPr>
              <a:t>Trend </a:t>
            </a:r>
            <a:r>
              <a:rPr lang="en-US" sz="800" dirty="0">
                <a:cs typeface="Arial" panose="020B0604020202020204" pitchFamily="34" charset="0"/>
              </a:rPr>
              <a:t>Watch“, August </a:t>
            </a:r>
            <a:r>
              <a:rPr lang="en-US" sz="800" dirty="0" smtClean="0">
                <a:cs typeface="Arial" panose="020B0604020202020204" pitchFamily="34" charset="0"/>
              </a:rPr>
              <a:t>2012</a:t>
            </a:r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Box 2"/>
          <p:cNvSpPr txBox="1">
            <a:spLocks noChangeArrowheads="1"/>
          </p:cNvSpPr>
          <p:nvPr/>
        </p:nvSpPr>
        <p:spPr bwMode="auto">
          <a:xfrm>
            <a:off x="3886200" y="6596063"/>
            <a:ext cx="11961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+mj-lt"/>
              </a:rPr>
              <a:t>Admap, October 2012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20875" y="5905500"/>
            <a:ext cx="0" cy="571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bde70cd-b968-4769-b386-d487f00481c5" descr="9F70D00B-1CD1-480E-92EF-71586F2D813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5827" r="2489" b="20859"/>
          <a:stretch>
            <a:fillRect/>
          </a:stretch>
        </p:blipFill>
        <p:spPr bwMode="auto">
          <a:xfrm>
            <a:off x="304800" y="1401763"/>
            <a:ext cx="82296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0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Box 1"/>
          <p:cNvSpPr txBox="1">
            <a:spLocks noChangeArrowheads="1"/>
          </p:cNvSpPr>
          <p:nvPr/>
        </p:nvSpPr>
        <p:spPr bwMode="auto">
          <a:xfrm>
            <a:off x="3374410" y="6642556"/>
            <a:ext cx="24929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Totum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Research; Canadians 18+, November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88" name="TextBox 2"/>
          <p:cNvSpPr txBox="1">
            <a:spLocks noChangeArrowheads="1"/>
          </p:cNvSpPr>
          <p:nvPr/>
        </p:nvSpPr>
        <p:spPr bwMode="auto">
          <a:xfrm>
            <a:off x="2667000" y="2743200"/>
            <a:ext cx="5638800" cy="13849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Canadians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trust ads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newspaper websites 44% more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than ads on other online sites</a:t>
            </a:r>
          </a:p>
        </p:txBody>
      </p:sp>
      <p:pic>
        <p:nvPicPr>
          <p:cNvPr id="4" name="Picture 9" descr="http://static.guim.co.uk/sys-images/Technology/Pix/pictures/2009/12/16/1260969010145/Computer-Newspaper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41"/>
          <a:stretch>
            <a:fillRect/>
          </a:stretch>
        </p:blipFill>
        <p:spPr bwMode="auto">
          <a:xfrm>
            <a:off x="242888" y="2230438"/>
            <a:ext cx="198120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5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6629400"/>
            <a:ext cx="1475084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+mj-lt"/>
              </a:rPr>
              <a:t>Totum Research, Nov. 2012</a:t>
            </a:r>
          </a:p>
        </p:txBody>
      </p:sp>
      <p:pic>
        <p:nvPicPr>
          <p:cNvPr id="5" name="0dbef449-22c9-4519-b3c4-9f8de07677d8" descr="F38BCDBA-EB49-43D3-A272-647236FEE9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t="2760" r="8714" b="10632"/>
          <a:stretch>
            <a:fillRect/>
          </a:stretch>
        </p:blipFill>
        <p:spPr bwMode="auto">
          <a:xfrm>
            <a:off x="990600" y="1447800"/>
            <a:ext cx="68357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5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1752600"/>
            <a:ext cx="3828292" cy="2231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Multimedia Strength</a:t>
            </a:r>
          </a:p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en-US" sz="3200" dirty="0"/>
              <a:t> </a:t>
            </a: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Digital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smtClean="0"/>
              <a:t>Mobile</a:t>
            </a:r>
          </a:p>
        </p:txBody>
      </p:sp>
      <p:pic>
        <p:nvPicPr>
          <p:cNvPr id="9218" name="Picture 2" descr="http://www.mdgadvertising.com/blog/wp-content/uploads/2012/01/Unknown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265" y="4301836"/>
            <a:ext cx="4177335" cy="22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/>
          <p:cNvPicPr>
            <a:picLocks noChangeAspect="1" noChangeArrowheads="1"/>
          </p:cNvPicPr>
          <p:nvPr/>
        </p:nvPicPr>
        <p:blipFill rotWithShape="1">
          <a:blip r:embed="rId3"/>
          <a:srcRect l="3232" t="21130" r="29688" b="15123"/>
          <a:stretch/>
        </p:blipFill>
        <p:spPr bwMode="auto">
          <a:xfrm>
            <a:off x="1066800" y="1806139"/>
            <a:ext cx="6553200" cy="467086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9875" name="TextBox 2"/>
          <p:cNvSpPr txBox="1">
            <a:spLocks noChangeArrowheads="1"/>
          </p:cNvSpPr>
          <p:nvPr/>
        </p:nvSpPr>
        <p:spPr bwMode="auto">
          <a:xfrm>
            <a:off x="1219200" y="1076980"/>
            <a:ext cx="63042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Mobile Users = Avid News Consumers</a:t>
            </a:r>
          </a:p>
        </p:txBody>
      </p:sp>
      <p:sp>
        <p:nvSpPr>
          <p:cNvPr id="79878" name="TextBox 1"/>
          <p:cNvSpPr txBox="1">
            <a:spLocks noChangeArrowheads="1"/>
          </p:cNvSpPr>
          <p:nvPr/>
        </p:nvSpPr>
        <p:spPr bwMode="auto">
          <a:xfrm>
            <a:off x="3454730" y="6657975"/>
            <a:ext cx="157447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Pew Research, October 2012</a:t>
            </a:r>
          </a:p>
        </p:txBody>
      </p:sp>
      <p:sp>
        <p:nvSpPr>
          <p:cNvPr id="2" name="Oval 1"/>
          <p:cNvSpPr/>
          <p:nvPr/>
        </p:nvSpPr>
        <p:spPr>
          <a:xfrm>
            <a:off x="3733800" y="3186545"/>
            <a:ext cx="13716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742710" y="3200400"/>
            <a:ext cx="13716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733800" y="2071255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43365" y="2251365"/>
            <a:ext cx="10185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5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1905000"/>
            <a:ext cx="6935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Time spent on </a:t>
            </a:r>
            <a:r>
              <a:rPr lang="en-US" sz="2800" b="1" u="sng" dirty="0" smtClean="0"/>
              <a:t>news apps </a:t>
            </a:r>
          </a:p>
          <a:p>
            <a:pPr algn="ctr"/>
            <a:r>
              <a:rPr lang="en-US" sz="2800" dirty="0" smtClean="0"/>
              <a:t>is </a:t>
            </a:r>
            <a:r>
              <a:rPr lang="en-US" sz="2800" b="1" u="sng" dirty="0" smtClean="0"/>
              <a:t>31% higher</a:t>
            </a:r>
            <a:r>
              <a:rPr lang="en-US" sz="2800" dirty="0" smtClean="0"/>
              <a:t> than all apps</a:t>
            </a:r>
          </a:p>
          <a:p>
            <a:pPr algn="ctr"/>
            <a:r>
              <a:rPr lang="en-US" sz="2800" dirty="0" smtClean="0"/>
              <a:t> - 4.2 minutes vs. 3.2 minutes!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6577795"/>
            <a:ext cx="586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Pandodaily.com “Study</a:t>
            </a:r>
            <a:r>
              <a:rPr lang="en-US" sz="800" dirty="0"/>
              <a:t>: Mobile news “snacking” is up sharply, but tablets are the killer news </a:t>
            </a:r>
            <a:r>
              <a:rPr lang="en-US" sz="800" dirty="0" smtClean="0"/>
              <a:t>devices”, August 8, 2013</a:t>
            </a:r>
            <a:endParaRPr lang="en-US" sz="800" dirty="0"/>
          </a:p>
        </p:txBody>
      </p:sp>
      <p:pic>
        <p:nvPicPr>
          <p:cNvPr id="2050" name="Picture 2" descr="http://home.solutionsforstartup.com/wp-content/uploads/2012/01/phone-applicati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59"/>
          <a:stretch/>
        </p:blipFill>
        <p:spPr bwMode="auto">
          <a:xfrm>
            <a:off x="2563450" y="3810000"/>
            <a:ext cx="3637128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cdn.appcraver.com/wp-content/uploads/2011/07/ios-news-app-500x366.jpg"/>
          <p:cNvSpPr>
            <a:spLocks noChangeAspect="1" noChangeArrowheads="1"/>
          </p:cNvSpPr>
          <p:nvPr/>
        </p:nvSpPr>
        <p:spPr bwMode="auto">
          <a:xfrm>
            <a:off x="155575" y="-1652588"/>
            <a:ext cx="4714875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7692" y="1333512"/>
            <a:ext cx="68857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Augmented Reality</a:t>
            </a:r>
            <a:r>
              <a:rPr lang="en-US" sz="2800" b="1" dirty="0" smtClean="0"/>
              <a:t> </a:t>
            </a:r>
            <a:r>
              <a:rPr lang="en-US" sz="2800" dirty="0" smtClean="0"/>
              <a:t>allows newspapers and mobile devices to be used in conjunction to add to the experience!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19287" t="39763" r="46556" b="34454"/>
          <a:stretch/>
        </p:blipFill>
        <p:spPr bwMode="auto">
          <a:xfrm>
            <a:off x="3657600" y="3966865"/>
            <a:ext cx="41275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New Image"/>
          <p:cNvPicPr>
            <a:picLocks noChangeAspect="1" noChangeArrowheads="1"/>
          </p:cNvPicPr>
          <p:nvPr/>
        </p:nvPicPr>
        <p:blipFill>
          <a:blip r:embed="rId3"/>
          <a:srcRect l="8653" t="3041" r="5246" b="3676"/>
          <a:stretch>
            <a:fillRect/>
          </a:stretch>
        </p:blipFill>
        <p:spPr bwMode="auto">
          <a:xfrm>
            <a:off x="838200" y="3127375"/>
            <a:ext cx="2359025" cy="32734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97225" y="3052465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Download the app (i.e. Layar, Blippar), hold the phone over the ad and further information is provided – in this case a tour the suburb.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76400"/>
            <a:ext cx="680506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Newspapers – Why not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Readership Strong across Devices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Newspapers Drive Purchase Decisions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Multimedia Strength 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Mobile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1600200"/>
            <a:ext cx="788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37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2362200"/>
            <a:ext cx="7436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Newspaper Readership Across Devices</a:t>
            </a:r>
            <a:r>
              <a:rPr lang="en-US" dirty="0"/>
              <a:t> </a:t>
            </a:r>
          </a:p>
        </p:txBody>
      </p:sp>
      <p:pic>
        <p:nvPicPr>
          <p:cNvPr id="5122" name="Picture 2" descr="http://gigaompaidcontent.files.wordpress.com/2012/10/shutterstock_96614911.jpg?w=300&amp;h=200&amp;crop=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02" y="3352800"/>
            <a:ext cx="41529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3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039382"/>
              </p:ext>
            </p:extLst>
          </p:nvPr>
        </p:nvGraphicFramePr>
        <p:xfrm>
          <a:off x="609600" y="1943100"/>
          <a:ext cx="76962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 descr="2013 stacked b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219200"/>
            <a:ext cx="2450390" cy="48885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1828800"/>
            <a:ext cx="83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86%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414" y="982636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Newspaper Readership Across Devices (weekly)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6642556"/>
            <a:ext cx="312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Totum Research; Canadians 18+, any weekday, November 2013</a:t>
            </a:r>
            <a:endParaRPr lang="en-US" sz="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12466" y="418317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67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0591" y="252647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2470" y="220197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0437" y="208115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9800" y="1927262"/>
            <a:ext cx="2743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86% total readership!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Print solid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 devices adding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00078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Newspaper Readership Across Devices - 2011 vs. 2013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76200" y="1050731"/>
            <a:ext cx="8458200" cy="5562600"/>
            <a:chOff x="685800" y="956154"/>
            <a:chExt cx="7696200" cy="5143500"/>
          </a:xfrm>
        </p:grpSpPr>
        <p:pic>
          <p:nvPicPr>
            <p:cNvPr id="10" name="Picture 9" descr="2013 stacked ba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0" y="956154"/>
              <a:ext cx="1377582" cy="4882493"/>
            </a:xfrm>
            <a:prstGeom prst="rect">
              <a:avLst/>
            </a:prstGeom>
          </p:spPr>
        </p:pic>
        <p:graphicFrame>
          <p:nvGraphicFramePr>
            <p:cNvPr id="6" name="Objec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76878551"/>
                </p:ext>
              </p:extLst>
            </p:nvPr>
          </p:nvGraphicFramePr>
          <p:xfrm>
            <a:off x="685800" y="1718154"/>
            <a:ext cx="7696200" cy="4381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4" name="TextBox 3"/>
          <p:cNvSpPr txBox="1"/>
          <p:nvPr/>
        </p:nvSpPr>
        <p:spPr>
          <a:xfrm>
            <a:off x="1600200" y="1688068"/>
            <a:ext cx="75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86%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688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85%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6642556"/>
            <a:ext cx="548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Totum Research; Canadians 18+, any weekday, December 2011</a:t>
            </a:r>
            <a:r>
              <a:rPr lang="en-US" sz="800" b="1" dirty="0"/>
              <a:t> </a:t>
            </a:r>
            <a:r>
              <a:rPr lang="en-US" sz="800" dirty="0" smtClean="0"/>
              <a:t>and November 2013</a:t>
            </a:r>
            <a:endParaRPr lang="en-US" sz="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26616" y="40644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67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6461" y="2462150"/>
            <a:ext cx="506984" cy="30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1292" y="208482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6009" y="197774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31125" y="40743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69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8744" y="2427273"/>
            <a:ext cx="506984" cy="30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0296" y="214427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71029" y="201428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9800" y="1960855"/>
            <a:ext cx="2895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Total readership 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Print holding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 devices up particularly phone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19400" y="6629400"/>
            <a:ext cx="315342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Totum Research; Canadians 18+, any weekday, </a:t>
            </a:r>
            <a:r>
              <a:rPr lang="en-US" dirty="0" smtClean="0"/>
              <a:t>November 2013</a:t>
            </a:r>
            <a:endParaRPr lang="en-US" b="1" dirty="0"/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55921071"/>
              </p:ext>
            </p:extLst>
          </p:nvPr>
        </p:nvGraphicFramePr>
        <p:xfrm>
          <a:off x="159075" y="1178256"/>
          <a:ext cx="8474075" cy="5059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/>
          <p:cNvSpPr/>
          <p:nvPr/>
        </p:nvSpPr>
        <p:spPr>
          <a:xfrm>
            <a:off x="7467600" y="1828800"/>
            <a:ext cx="762000" cy="6858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57299" y="100078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Newspaper Readership by Time of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313" y="1524000"/>
            <a:ext cx="82296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0" t="37867" r="20864" b="40258"/>
          <a:stretch/>
        </p:blipFill>
        <p:spPr bwMode="auto">
          <a:xfrm>
            <a:off x="761999" y="2516858"/>
            <a:ext cx="7772401" cy="228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7400" y="1695180"/>
            <a:ext cx="5105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Print - Morning and Evening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Tablet - Evening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Web &amp; Phone = Morning + Mid-AM + Evening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027003"/>
            <a:ext cx="14026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latin typeface="+mj-lt"/>
                <a:cs typeface="+mn-cs"/>
              </a:rPr>
              <a:t>* These readers may have read in other ways as wel</a:t>
            </a:r>
            <a:r>
              <a:rPr lang="en-US" sz="800" dirty="0" smtClean="0">
                <a:latin typeface="+mj-lt"/>
              </a:rPr>
              <a:t>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latin typeface="+mj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latin typeface="+mj-lt"/>
                <a:cs typeface="+mn-cs"/>
              </a:rPr>
              <a:t>Totum </a:t>
            </a:r>
            <a:r>
              <a:rPr lang="en-US" sz="800" dirty="0">
                <a:latin typeface="+mj-lt"/>
                <a:cs typeface="+mn-cs"/>
              </a:rPr>
              <a:t>Research; Canadians 18+, any weekday, November 2012</a:t>
            </a:r>
            <a:endParaRPr lang="en-US" sz="800" b="1" dirty="0">
              <a:latin typeface="+mj-lt"/>
              <a:cs typeface="+mn-cs"/>
            </a:endParaRPr>
          </a:p>
        </p:txBody>
      </p:sp>
      <p:sp>
        <p:nvSpPr>
          <p:cNvPr id="22537" name="TextBox 1"/>
          <p:cNvSpPr txBox="1">
            <a:spLocks noChangeArrowheads="1"/>
          </p:cNvSpPr>
          <p:nvPr/>
        </p:nvSpPr>
        <p:spPr bwMode="auto">
          <a:xfrm>
            <a:off x="1393306" y="914013"/>
            <a:ext cx="6321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Newspapers Embraced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Times a Day</a:t>
            </a:r>
          </a:p>
        </p:txBody>
      </p:sp>
      <p:pic>
        <p:nvPicPr>
          <p:cNvPr id="12" name="9cd841d2-d905-49e8-8b7e-9f641b1ff641" descr="17802801-84E9-43F1-AF4E-B9C2B93AA75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t="5993" r="2979" b="25002"/>
          <a:stretch/>
        </p:blipFill>
        <p:spPr bwMode="auto">
          <a:xfrm>
            <a:off x="1415160" y="3027220"/>
            <a:ext cx="6172200" cy="375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3801" y="1473692"/>
            <a:ext cx="674099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average Canadian reads newspaper media 5.6 times/day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Print readers* = read a newspaper 2.7 times/day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Website readers* = read a newspaper site 3.3 times/day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Tablet readers* = read a newspaper via tablet 3.7 times/day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Phone readers* = read a newspaper via phone 4.3 times/day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8006" y="2057400"/>
            <a:ext cx="7334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Newspapers Drive Purchase Decisions</a:t>
            </a:r>
            <a:r>
              <a:rPr lang="en-US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235" y="34290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3909856" y="2638031"/>
            <a:ext cx="4495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Canadians are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considering a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purchase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product 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go-to research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algn="ctr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ewspapers </a:t>
            </a:r>
          </a:p>
          <a:p>
            <a:pPr algn="ctr"/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(print &amp; digital)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3" name="TextBox 1"/>
          <p:cNvSpPr txBox="1">
            <a:spLocks noChangeArrowheads="1"/>
          </p:cNvSpPr>
          <p:nvPr/>
        </p:nvSpPr>
        <p:spPr bwMode="auto">
          <a:xfrm>
            <a:off x="3115961" y="1381780"/>
            <a:ext cx="29642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Research Source</a:t>
            </a:r>
          </a:p>
        </p:txBody>
      </p:sp>
      <p:sp>
        <p:nvSpPr>
          <p:cNvPr id="2" name="AutoShape 8" descr="data:image/jpeg;base64,/9j/4AAQSkZJRgABAQAAAQABAAD/2wCEAAkGBxQSEhUUEhQUFRQXFhYVFxgYGBcYHBcYFhkcGBUXGBcYHCggGBolHBYVITEhJSkrLi4uGB8zODMsNygtLisBCgoKDg0OGxAQGzQkICQsLC8yLDIvLCwsLC80NCwtLCwsNCwsLCwsLCwsLCwsLCwsLCwwLCwsLCwsLCwsLDQsLP/AABEIAOEA4QMBEQACEQEDEQH/xAAcAAEAAQUBAQAAAAAAAAAAAAAABQECAwQGBwj/xABEEAABAwEFBQMIBwcDBQEAAAABAAIDEQQFEiExBhNBUWEicZEyUoGSobHB0QcUI0Jy4fAVM1NigsLxFmOiJDRzk9JD/8QAGwEBAAIDAQEAAAAAAAAAAAAAAAMEAQIFBgf/xABAEQACAQMCAgcGBAQEBgMBAAAAAQIDBBEFIRIxE0FRYXGBkRQiobHB0QYy4fAVFkJTM0NS8SQ0YnKi4jWCsiP/2gAMAwEAAhEDEQA/APcUAQBAEAQBAEAQBAEAQBAEAQBAEAQBAEAQBAEAQBAEAQBAEAQBAEAQBAEAQBAEAQBAEAQBAEAQBAEAQBAWtdVAXIAgCAIAgCAIAgCAIChKAtEgQB0gQAyhAVMg5oAHjmgLkAQBAEBRzqIC0SDmgPDfpAvW1i95o457Q2ICPC1sj2tFYWk0ANM3VPegJf6HrxnfaZWzSzSN3NQJHvcA4SAEjEdc1jrMnrm8HNZMFQ4FAVQBAc3bb2fFaXN8qLAyrcqgmtS0+GR5cFxr7VPZLhQksxa81zIZ1eGWCcslrbI0OaQRz+BHArq0q0KsFODymSpprKMz30UhkYxzQFDKEA3gqgK7wc0BUOB0QFUAQBAWvbVAWGFADD1QFN1Tj+uKAGMc+iAq1orWqAvxhAMYQDGEAx96Asfnz8EBjIz4/r2IDzTa7Y612i3PnhdZhEQym8e8OBawNOTWEajnomUDe2E2XlsUz5JnwFroRHRj3E1Dw7PEAMNK9VjK7Rk7c2lnF7fWb81jjiutGMoNtsYNd4z12/Na9NT/ANS9UOJdpd+1Iv4kfrt+a1dxSX9S9UY4o9oN7Q/xY/XatXd0FzmvVDjj2nNXjIHzvc0hzThAIzBo0V9q8Zr9aFS5Tg8rC5FOu05bGOCR0TsUZoeI4O6EKlZahVtZ5g9utdTNITcXsdDdt5Nm/leBm0+9p4j9ZL3NjqNK7jmOz61++aLsKimb7YlfJA6Dr+qUQFREgG56oC5jKIC9AEAQBAEAQEdtBiFnkLCWuDSQQaEUz19Cjq54JcPPDMPkcu2eQj97L67vmvn8tWu/7jKHSS7SQst1zSNDhO+hrrJJwNPgutaW2o3NJVYVtn3y8CWMakllMy/sCb+M7/2SKx/DNSfOt8ZG3RVO35mla7ufG9rXSOOKmeN/E04lc68p3ltVhTnVfvdeX4Ec1OLSbN3/AE2/+J7XLo/wi9/v/Fm/Qz7Sh2ZPng+stXot4/8AO+Y6CfaR9sujdkYmjPQjMFcW+tru0aVV7PrT2IZxlHmbVi2dbIwOq0Vrlh5Giu2WkVbqiqqqYznbHfjtN4UnJZybA2WHnN9X81a/lyp/d+H6m/s77Sv+l2+c31fzT+XJ/wB34fqPZ32mhd92NldhybkTWlf1quNYWcruu6PFjCe+M8njtRDThxvBIjZkeePU/Ndr+Wn/AHf/AB/9ib2bvK/6aHnj1fzT+Wn/AHf/AB/9jPs3ea14XOImh2KtTTSnAnn0VDUdH9jo9J0md8Yxj6sjqUuBZyZ7BdAewOxUrXKnI05qSw0ON1QjWc8ZztjseO0zCjxRzk1rysgicG1rlX2kfBUNV0+NlOMIyzlZI6kOB4NF8ehFQRmCMiD0KoUq06UlKDw0aJ4Ji7L70ZNkdA/QH8XI9dO5ez03W41sU620u3qf2Zbp1s7SJ8FegLBVAEAQBAEAQBAEAQGvb4sUb282keIp8UBxFidVje4L5jcQ4asodjaOa1hnWbPPrFTk4j3H4r2X4fnxWmOxtfX6lu3fuGva5bSHuwA4a5ZN08FDeVtUjWkqMcx6tkazlVUngi7bPJiG98puYyAy9HcuBf3N26sPaVhx3W2P3yIJyk37x1VoJwOw64TTvpkve1eLo5cHPDwX3y2Im65py8B4dhzribSmWVMua87plxqU66VZPh68xx6bLrK9OVRy35Gzf9N1nriFO/8AxVXdfUfYpZ7Vjxz9sm9f8hdcR+xHefemgP8A4KPi/mKH5DFb3T4zu64cqZN5Z6qLUampRrYtlmOF2c/M1qOpxe7yNV8tqAJNaDM5NXPlca1FNuOy7omnFWX7RZcH70/hPvCq/h2TleSb/wBL+aNbf85M3gX4Du/KyppzFdelV6y/ddUJOh+fbHqs8+4tVOLh93mRWO1fzeDfkvOdNrf+n4RK/FWNS3SSkAS11qAQO7h3rm6lXv3BQutk3lbLq8PEjqSnjEibuU/Yt9PvK9VobzYw8/my1Q/IiJvx9ZT0AHx/uXnPxHNSu8dkUvm/qV7h5mR64BAWuZVbp4Bs3dejoey6r4+XFv4eY6eC9Dpmtyo4p1d4/FfoWKdZrZnTWa0te0OYQ5p4j3Hr0XsadWFWKnB5TLaaayjOpDIQBAEAQBAEAQFHaIDgIG4cTfNe9vg4hfO9Wp8F3UXfn13OfVWJM6bZl9WvHIg+I/Jd/wDDU80px70/VfoT272aK3ne7opMIa0igOdeKn1LWJ2lbo1DO2eZtUquMsYIS8LaZXYiADSmXSvzXmNQvneVFUccYWPn9ytUnxvJ2FndVjTzaD7F9AoS4qUZLrSL8d0jUuq8hM05YXDUVrroQqWnalC8i8LDXNfU0p1OMjL/AInhwLnVboOFDyp8VwfxFTuFJSk8w6urD7+3xIK6lnL5G/s8fsv6j8F0/wAOvNp/9n9CS3/KUvG9DE/CGg5A601/wmpay7OsqfBnbPPHb3dwqVuB4wakt9lzSMAzBHlcx3Lm1PxLxwcei5pr836EbuMrGDHcH73+k+8Kr+HP+bf/AGv5o1t/zk3b7Tu2F1K6ZVpqV66+uvZaDrYzjG3Lm8FqcuGOSM/b3+3/AMvyXB/meH9t+v6EHtPcaN423ekGlKCmtVx9W1ON64OMcYz8cEVWpx4JS452iOhcAcR1IC9D+H60PZOFvGG/oyehJcJDWyTFI483Hw0HsXldTq9Ld1Jd+PTb6Fao8ybMSpcjQtWAY5H8MyTkAMyTyAGqlpUp1JKMFlmUm+RMXFdUkbt45xYD/wDmKHFyx8MumfXgvcaRp1W2XFUlz/p6vP8AQuUqbjuyfaF2ycuQBAEAQBAEAQBAcFbCGzzN/nr6wDvivD6/Txd57Uvt9ClXXvm9c16NhLsVSCBpTh3kc1ro9/CzlPpE98cu7zQpTUG8mO+LeyZ4c2o7IGdOBJ4E81jVrqld1Yzp55Y3MVZKTyiP3i5PCRnT2K/omxsa4moaAcjwFF7O01e1p0IQlLdJLk+peBbhWiopMg7Bbt1IHDStD1aV5u2uvZrrpYfly/NFeMuGWUdDa7zs8jC0v1/lfkeB0Xp7nULC5pSpSnz7n5PkWZVISWMmvcVuYxhD3AHETx0oFS0O7oUKMoVJpPifyRHRnGKw2SDrbA7MlhPUfMLqzu9PqPM5Rfjj6krnTfPBTe2bnF/xWmdLf9v/AMTGaXcRl1StbM41Ab2qGoA8rKnoXB0qpSp6jUeUo+9jklzWMENJpVH5k1JNE4Uc5hHKoXqqk7etHgm012ZRZbg1hmIWeA8I/EKt7BYP+iPwNejp9hH31BG1rcAaDizpyofyXF160tqNvGVKKT4urwZDWhGMdjdsFkjMbSWtJpnkF09OsLadrTlKCbaXUiSnTi4ptEJeDQJHgCgByHoXk9VhCndzjBYSxt5IrVUlJpGq51FzsZIzJY7HJN5HZZxedP6R94+zquzp+jVrn3n7se37E0KTkdHd12Mi8kVcdXnMn5DoF7O0saNrHFNefWy3CCjyN4BWzcqgCAIAgCAtkNBkgMIeRkgD3n9ZIAXk1H+UBrTWJjiS5jSeeEE9MyO5ayhGXNZMNJmIXTET+7Z6jfkona0HzgvRGOGPYXOuGHzG+qPgtXZW7/y4+iHBHsMZ2eiPAeB+a19gtv7a9DHRx7DGdmouXtd/9LR6ZaP/AC0Y6KHYWnZmP9Of81G9Is3/AEfF/cdFDsLH7OMHP1nLX+DWf+j4v7mOhh2Fo2fb5z/H4FtVo9Ds3/T8WOggQl+2uy2ORsc8szXObiFADUVI4N1yK1/gNn2P1MdBEpctrstqk3UM8pkw48JZTs1ArUtpxUf8vWva/h9jHQRJo3B/uP8AVC0/ly27X8PsPZ4huz7jpKfSwfNaP8N0OqT+Bj2ddpU7OP8A4o/9Z/8AtRv8Mw6qnw/Ux7Mu0p/p6T+Iz1SPitH+GV/c+H6mPZu8jIZKtB5rzFWDpTcU+TwVmsMAlxwsBc46AfrIdSt7e1q3E+GCyzMYuT2Jax3FmDN2j5ozaO/zvd3r2FhoVKj71X3pfBfct06CW7Jprj4exd4nKPkOuf6CAuxFAN4UBfE4mtUBkQBAEAQFKICqApRAVQBAatstbY24nGg4Di48gFBXuKdCHHUeF++RmMXJ4RW77RvI2vpTEAaa06VW9KoqlOM11pMNYeDZUhgIAgKUQHkv0uw4rZCOJs7qd7Xk/l6URhmp9FUW7tpe/sgwvbU5AUcwjM5VNXZdFkHrn7Ri/iNPca+5YMlP2jHzPqu+SAobyZ/N4fNAVbbg6tARQE504IDk7pu9742ukO6joM3ZOd+EH3nwK8bb6LOrN1K74Yt+b+xUhQcnlk5ZrXBCMMeADiS4EnqTqV6SlOzto8EJRS8UW408LCRkN+M84egE+4LL1K1X+Yvmb9HLsNy7bY2ZuNubSSK0IrQlpyPUFWoTjOKlHkzVrBtrcwAEAQBAEAQBAEAQBAEBQlAaN4XgI8vKfwb8TyCoX2oU7WO+8upfvkjeEHIg5S55xPNXewdAOAXi7q7qXE+Oo/svAuRiorCN2wWvDCxokjYQXhwcKmmI4aAOFMl6ywvreNtBTmk0sYyslWcJcTwjObxbxnr+GM/mrEtUtI/5i+fyNejl2FhvJnnynuaB7woHrVp1SfozboZmJ14t5Tn+qnucoZa/brkm/T7megkY3W5v8In8Uh/NQS/EdP8Apg/VL7m3s77Sz61yhiHfn8AoX+Ip9VNev6GegXaGWmQmjWR15NZ+a1jrd3Vlw04LPZhv6mehiubKWh07RV3ZGmjVmtfalTjxzjwrwX3ZhQpt4RovmkP33ewe4Ki9Uu3/AFv4fY36KPYZbDYJJiaPIpTVzuPd3KzaK7vHLFRrGOt9eezwNZcMOolruuZ8Ti7GCS0tzBNKkGuuei61pp9xRm5upl4xvl9m/Pf4EUqkWsYMN53T2XSSSF7gMsgPQM8gq19pkujlWq1HJpN8sL9DaFTdJIXXczHxh7i6prkCKZEjl0Uen6VRr0FVm3l522xza7M/EzUquMsIh3DVcCaSm0u1k65HRbLspZo+oxescXxXvraPDRhHsS+RRlzZLKcwEAQBAEAQBAEAQBAULkBFXhedCWx0LuLuDfmf10XF1HV40M06e8vgv17vUmp0uLd8iKazicycyTqV4+pUlUk5SeWy0ljZGxZrOXmg9J5Kezs6l1U4Ieb7DE5KKyzfddsTBV7vEgBejWi2dGPFWm/FvhX78yv00nyRkZd0LhVuY5hxKlhpFhVjxU912qTf1aMdLNcyNt1k3bqag5g+9ed1GwdnUSzmL5P5pk9OfEjHZ4sbg3mfZx9ir2tF3FaNLtfw6/gbSfCsnRBrRQUArkPevoChThhJJdhR3ZFXzZ6ODxocj3jT2e5eZ1+04ZqvHr2fj1P028kWKEtuEwXT+9Hcfcqeif8AOR8H8jet+Q3r+/dj8Q9xXf1z/lH4ogo/mOeIXjkWyX2bGcn9PxXo/wAPc6j/AO36lev1G3eF3GR1d4WigFBXrnr1XUvLGpcTTVRxWOSz90RwmorkRN5XcyNtQ/E6oFMvGmq4uoadChS4+kcnlbPH+5NTqNvGCQu6bDZS7zQ/xzIXR02t0enOb/p4vm2R1Fmpg5yc0YegPuXkorLSLR1tyx4YIhyY0eDQvo6WFg55urICAIAgCAIAgCAICx76dKanksNpLLBB228i/sxkhvF3F3dyHVeY1LWc5p0Ht1y+339O0s06PXI1GMpovNNlguWAb11WhrSQ7KtM+5d3Q7ynQnKFR44sYfhnZ/QhrQbWUSc1nZIBXOmhB+S9Pc2lG7ilUWUt1v8AYrRk48jD+zQPJc9vc6ipx0inTTVGco57H+hv0rfNEbbrEWZk4gcq8fSvPanp9e3xOU3OPa85XjnJPTmpbYwbNyw5l3LIfH4K7+HrfMpVn1bL5v6GleXUZbcx5kaWtJDc+AqTqM+g9q6GpQupV6boxyo780u7G7XVn1NKbjh5Ny0w42FvP2HguldW8bijKnLrXo+p+TI4y4XkhbsFJQDr2h7CvIaRGUL6MZc1xJ+jLVV5gSN7wuewBoqcQPvXpNWo1K1u4U1l5RXpNKWWRIumU8AO8j4LzsNGvJc4peLX0yT9NA2tnRQyDkQPCq6mhQcHVi+aaXpkjrPODLeN0mV+LFQUApSulevVWr7TZXVVS48LGMevejWFThWMGjbroZFGXYiSKUGQ1IHxXNutGpW9GVTiba8CSNZyeMFYxAIO04Y8JOHGfK4dkGnLgpKEbSNmuOW7WccT5+GcfAw3Jz2IK8HfZu7iPHJcO1jxVoLvXzJpcmd3Z20aB0X0EomRAEAQBAEAQBAUJogMZk9CAib6gkfTA4Fg1jzBJ54tHdxoFzNStK1zDhpyx3dvn9CSnJRe6IpstDhILXDgRT/K8fVsq1KXDOOC0pp8jMHKBUpvqNsorVaunJLLRnJt2GzCQkEkH3rpaZY0ruThOTTXUsb+vYR1JuG6RtT3XQfZk141OvguxcaLKnT/AOFk1LxxleWNyGNbL94yXdZ5Gk4yaU0Jr/hTaXbXtKbdeXu45N8Tz293qYqSg17pivq0igYMzWp6AaekqPXrqCpdAt5NrbsX6maMXniM9mkEbGglo51IB66rp2VGNrbxpyeGlv4vdkc3xSyaD74efJDQK5ZE5cOK4lXW7ht9HFYztnLyvVEyox6zNZr4Ab9pUurwHBWbPWU6f/EL3u5PdGsqW/umlJeTBLvA1wHEGgqSCMqVVCpdU1eK6pxeOtbJ5xjPM3UXwcLLpNpD91jfEu9wHJX3q9eWOjot+r+SNOij1s15L8nOjSO6N3xT2rU5/lppeX3Y4aa6zUhfaBXAHNxGpzaKn381BRsdQg5OLUeJ5e6+zMudNmUWG1P1J9Lnn2Uopv4Xdz/xK3xk/sY6SK5IyR7PSnVwHc0fFy2WhQe85t/vvyOmfUjbj2b857vED+1Tw0W1XPL8/tg16aRmOz8I8oF3HNzuGfOitUtPtqbTjDdeL+Zq6kn1kw14A1V00KGUdUBXehAN4EBc1wKAqgCAIC1zaoCwwoA6EHmgMM1ha8EOzHX258FrKEZrEllBPBGWq5XNzidUUphdy5B3z8VxrnR4y96i8PsfL7r4k0avaR5eWuwvBY7kePUHQ+hebuqFej7tSOPl6liMovkZmvpmDmqcJyhJSi8NdZs1kzi8pahraudyAFaDUruWmpahXfBTxJ460vukQypwW7KyG1O1BaOrmN9rc1flQ1WqsOaj4bfJN/E04qa6jXFhfxkhb/UT8AoI/h+beZVN/DP1Rt066kZoLlJI+2Yaea0d/nFXo6JSWOKTeP33mjrM2mXA3i959IHuCnhpVtHqz5mrqyOe20tTbAxhZAJnOxGjpHgDBh4UNcnE+jqrEbC3XKC+Zq6ku0htkdo5LVbI4XwwRtdFJIcLDiq00b2nHkTwVhU4R5JLyMZyelCxt+C2MAWNvL3IDMxtBQIC2WSlMkBe010QFUBY5lTVAWiFADAOZ/QogKiJAU3PUoC9jKIC5AEAQBAEAQBAEBwF6X3NBaJYXBs0ILSGSagFoPZfrrXWq499fOhV4JR4otcjp2lnGvS4k8NM3bHJHLHvInGIYsJZMeziyoGydaila1qqUtMtrqHS0Hw9z5Z+n72IakalGfBLc2bHibaGMe0sLg9oroeyTk4ZHRa6XZVra6xUWzTWerq+xHUmpR2OduC77VNiDJG/ZnCXPANXDKg7JPBW6Er2c5RjPaLxuX6ytIQi5R5rO3+5dbrwtNnk3crIyciOye0DoQQR7lpV1C6oT4KkU/XfwNqdjb1occGzZntssbQ6ayOa0/eDiPEUyPerEtRq00pVKTS7c/oQRsKVR4p1Mv8AfeXQ37FztEfcQR70jrNB800HpVbqaZZeP1a1BoltLzhqW42vFK69pqsQ1S1fKfzIZadcL+n5GO4dnbPZ5xPBPE6QNc0B0pNQ7XsuNfarEbmjN7TT80QSt6sVvF+h2LLZN/Da78Lh+anTyQvYu/abh5UMg7hVAP23EPKxN72n4IDRv2/A2DewOa6kjGmoNDXNzSDnoqt5XdCi6i6sFm0oqtVUH15M9zXsycVZk4eVGdR1HMdVi0vKdzHMefWhc2s6EsS5dpLsfVWysXIAgCAIAgCAIAgCAIAgCAIAgPONuIsNrr50Y8Q53wIXntcjvCXidvSJbSj4Ga6Gh9gtbDnQh/hQ/wBijsfesqsfP9+hLdbXdKXl+/Ul7DK9rLEWPID+w9pzBozsnPQ1bwpqupRrSVOi889n6foc6rRjx1e7dev6mvdm7Elqsj3FmOQuaQaEk5kA8/JNOOahpTh01W3k8ZeV5ktSMlSpV4rOFhmS02aX65ZWz4HtbiwPAILsLa9upPaBaD6T6NalOr7VSjUw0s4fbt19+xmE6fs9SVPZvGV2b9XduZLbtG0TTQTtG5oWigJcTQVrwzqaaUos1tRhGtOjVXu4MUrGbpRq0n7xi2c3dnsrrQ4FxLiK0GKmLA0DlU5/4UdgqVvbSrvfd79eM4RJe9JWuFRjtt5ZxlmDaSyxywttUIpU0eKU1NMxzDsutVX1GjSrUFdUljt+XqmTWNSpTrO3qeX77MGDbC7o4XR7toaHBxOZNaU5nLVQ6vbUqLg6axnP0JdMr1KykpvOMfUy3ls9HFNAyN72iUuqaiow0pSgHnKavp8aVanCnJriz++oioXsqtKcpxT4cfvrMd4We0WeZkbZ5CH4cLi40zNMwSdPktLhXVtWjTjUb4sYb9O/kb0Xb16UpuC25r94Nwm3tl3W8ZI7BvKENphrh1LRnVWePUIVeiypPGfLOOxFfhsZ0+kw0s48+feat6Q2ySPdvs7QMQfWNuZIBGeFxrr7FHdzv6tJ050/Tf6skto2dOpxwqev+yIRrJI3VAex7TrQgtPX0cCuJDpqM+KKaaOrLoqscPDTOvuLaJs1GS0ZLwOjX93J3Tw5L1FhqcLj3J7S+D8PsefvNPlR96G8fkdG1/NdU5pegCAIAgCAIAgCAIAgCAIAgOM26uySSSJ8TC+geHUplWlNTnodFzNTtZ16aUFlpl/T7iFGb43s0RVxXkbJvBNBIWvABBaaZVrqKHVc+yjVtOJVKbafZuXrp07nhcJpNGe37URyy2fA0siieHGoHMDJra0AFfFbV9QjKpTUVhRe+V++oxRspRhNyeXJG0y0Wae02hjiwtma0xyEDsuDA00JGR0PoUvFb1ricHh8SWHts8Y27yPhr0qEJLPut5Xas5N29bQLLHZWySbx7JQSeJYA4ONNcmuAU1xP2anTU5Zakt+7fPwZFQj7RUqOCwmvjtj4ltt2ZM1qMlRuXjFUHOuGgpzzoVHX0zp7npG/da8+WP1N6OodFQ4EveT+v7Rihgx2GaFhxuilcBQeUGvDqgdRVRxpcVlUow3cW144eTeVThu4VZbKSXxWClmjIuyTECMyRX8Tae2q1oQcdNkpLtN6sk9Qjw9xTbXNlndwwv8AaGEe5aa1vTpS8foZ0napUj4fUkL7P21id/PT1sCuXu1W3l/1Y9cFa0/w667vubl+WYShpb5cMjHeioLvZn/SrN5RVVJrnFp/f4fIr2lV0m0+Uk19v33kXtLeD4LS18eGpiw9oEimMngRnkFQ1O5nbV4zhjLi1v4lywt416EoS/1Z28CTnvkssrJy0OLgyoBoO1rTVXZ3rhaqu1nlt4lSNop3Dop8s7+BrbNW4TPtMlMNTGaa07NP7SoNOuY151ZpY/L8sfQmv6Dowpwe/P5/qcG0ZDuC8lnD2PSHTXFtMWUjtBJboJNS3o7mOuvNeh0/V+VOt6/f7nFvdMz79L0+32OyjfkCDUHMEZ5L0Sae6OG1jZmVZMBAEAQBAEAQBAEAQBAEAQFjomnUBAaVpuWGTyo2nvAPvC1lGMtpLJmMnHk8EVaNi7O7QYe4kfGnsVadjbz5wXy+RYjeV48pP5/MjLRsJ5kjvTQ/JVqmk0Zcm0WIanVjzSZVl1XhCzBHNVlKAEUIHQ0dh9BWFZ3NOHDSq7d6/wBw7q3qS4qlPfuf+xpXVFbLI8ubEXA5OAIII4aGtetFTt7S8tZuUUpZ578/UtVrm1uYcMm1jltyMu0O0MkrBG6F0LaguxYs6aCpaABXP0BY1G4uKtPo+iaXX1mbGhQpz4+kTfV1G5dF82aaFsNppVlACa0IGQzGhpktrS6t61BUbj+nt7uRi4tq9Oq6tDr7PiL5vZktps4jILI5G1PAkubp0AGvVYvbunVuaUIPKUl4c0ZtLadOhVlNbtP5Mkpbdu7eGk9mWNg/qq7CfePSrk7jor9RfKUUvPLx9vMqwodJZOS5xb9Ns/cituv3sf4P7iudr354eDLuj/kl4m3eWd2x90fvVi5/+Mj4R+hDR21B+LIzZy3NiZaMRpVgpkc3AOoMtNVR0m4jSjU4njZfUt6jRlVdPhXX9iDXGOoUKGCSufaF1lND2oq5trp1ZXQ9ND7V19P1GpRfA949nZ4fY517ZQrLiW0u37noFktAkY17K4XCoqC0+kHML1sXlZPNSWHg2QsmAgCAIAgCAtkJpkgMIcRln+vQgD3O6+CAoXE1GfggLnOd18EBVjjXj4IDMgCAtY8HRAXIDHKTwQGOp0+CA5rb+832azNlY8x0mjDjRtC01xNNQcj6EMpZeDmbhvv6xMGWlkL2Ek7zdBpAo4gFzcq1DRXitalOEtpLJmE5x/K8E5arusR8nGPwFwH/ACyVSenW0+cF5bFmF9cR5S+pqi5IiaxzSs4jFHi7s2Up3qrPRqLeYtp/IsR1WqtpJMst1gle4B1pglcBQB0mF1PwuzVe60utVxmpnHbt9yxb39OCbjTaXduit42y0Rwts80bWtoC0jMkMIOocRxHDiq17O4oW6oVEsPk13YJ7WNCtXdam3nrXiX7O3yyz7wPa448NMNOFdakc1Bpl7C24lNP3scu7P3JL+0nX4XFrbPPyIOBrnkMY1z3cmgk+mmg6lUaNtVrPEI5LlWvTpLM3gn7BsnK7OY7scm0c7TjwB8V3LbRMb1X5I49fVs7U15s6G7Liihzayrx953ad4nyfRRdqja0qK9yOPmcurcVKv53n5Ek4nXP9BTkJfU/oZIBiPXwQF8ROdUBkQBAEAQBAEAQBAEBRzqaoCJvq9o4IzJO8MjGQ5uPBrR949FpOcYLMixbWtW5qdHSWX8u99xjuzaGF8EUpO7ErS5rTUnI0Og10WYS4oqSNbii6FWVOXNPBldfzPutc70UWxCUN4zO8iGnV1fjRARdtvvAftbVZ4j5uNuL1RUrSVWEebLVKxuav5Kbfk8EBb9r7F9+aaenBjDr0MhAUErykuvJ0qX4dvp84qPi/tkjLZteyNodHYZMBNA+ZzgCeVGtoT6VFO9aWVEvUPw3GUuGdZZ7Fu/n9Clw3veF4OcyzfVoMABc4MpQE0Aq7EScj4LWnXrVniOETXem6bp8VKspSzyWftgy2C4Z7VbJrNPbpnbljXPMdWgudq0CtMqjOnNbRhOc3GUuRpVure3tYV6VBLibSzu9uv8AbMtuuS57FJupWzzzAA4e24nFmPIDWlZcKFN4eWzSnc6neQ6Snwxj27JfHLJO23c+aOy/V4d3EISaPowRh7smuqdctBVV9Qs53SgobJZ5+RzLe5VvUqdI+J56t88yMveSy2EtFpdJPK5uIRxjAylSKl5zIqDp4KGGnW1th1PefwLtv7Xf56HEYrbP7/feQNt2/tLmllnbHZY+DYwC497yNeoAKmldvHDBYR1rf8P0IPirNzffy/fmel/RwXGwROe5znuxOLnEuJq5xFSczlRdKjngWTyWo8PtVRRWEm1t3bHTqQpBAEAQBAEAQBAEAQBAEAQFr30QHO7VbTRWJmKTtSEdiIHN3U+a3r71DWrxpLLOjp2mVb2eIbRXOXUvu+48Zv6+prZJvJnVOjWjJrByaOHfqVxqtaVR5Z9DsrCjZ0+CmvF9b8TqNmL5tT7PFBZ7Eycw4wJH1LRjdiIzLWg6fe4K7Rr1XBRhHODz+paXZKvKtcVuHi3wuf1fwJa32e/MBc3dsFM44d0HdaVBJPc5bz9qayVqD0KMuF5ffLOPp8UedW28p5a72WV/MOe4+ihK50qk5c2eto2lClvTgl4JHq9wbAWOOKE2hmOZ4FQ57gMeEuLQ0EA0APPRdSna01FcS3PE3mvXdSpNUZYguxLlyznvOI2vux1224PhyYXCaHkM+0zuBypyIVKvB0auYnotLuY6jZOFXd44ZfR+fzR6RfcDL0u0uizL2CWPSokb93vriYe8ro1Eq1LY8laznpl/ifU8PvT6/qiH+jiJtju2W1SDy8cp4EsjGFjetSHU/EorRKFJyZf16bur+NvDqwvN7v6ehEfRHanSWy0veavfGXu7zICfeorOTlUk2XPxFSjStKUI8ovHwOr2ivG3snLLFZI3jC0mV+QJOozc2tO8q1UnUUsQj5nEs6FlOlxXNVrd+6v9n8jiL/u23fW7GbbMxu8lAjDCS2LA5pqWZNr2xnWvVVqiq8ceN8ztWdSxVvWVvBvhjvnm89j37Ow1fpRwb+NwtLbQ8sLX4THSMNNWtDWeTXE49okqO8SynnJY/D7kqUo8HCsprnv28/BcsHI2ezPkyjY95/laXe4KtGnKXJHZq3dCl/iTS8Wj6C2MsxjsUDHAhwjZUHIg4RUEc6ruQWIpHzO4mp1pzXW2/iTS2IQgCAIAgCAIAgCAIAgCAsc/kgOL2z23ZZKxQ0ktHHi2Lq7m7+XxpxqXF0qey5ne0nRKl3ipU2h8X4d3f6HkNrtT5XuklcXvcauccyfkOnBcic3J5Z76jRhRgoU1hLqLIgC4YiQ2oxEagVzI60WscZ3JJ5UXw8+o+gDYWSWURWSXcswtDHxYTRvQ9eeua7/CnDEHjwPlnTShcupcx4nndSyt+/7Eedn7Y2Hdx3hJUV7T42vca8C8mtPatOiqKOFP4Fr26zlV4526x2KTS9MHnWy+z0kl6bqfMwvMkprUHCag14hzi30Ern0aMnXxLq3Z6zUNQpw03pKOykuGPd1fBZ8z0zaO7HSTWeb6w2BkDi8ggdsmgIJJAAw1H9RXSqwbknnGDx1lcwpUqlN0+JzWPD4Prw/I19u7mFusZMVHvYN7EW0OLLMAjUOb7aLW4pqrT28ibR7x2V2uPZP3Zd3f5P6nGfRdtSyDeQTvDIz9oxzjQNdo5ufMUIHMHmqdlXUcxkzv/iLTJ1uGtSjmXJpda6n5fbsM30hbX2eaziy2N2PE8Y8LHAYW50FQK1dhOXJSXFaMocFPcqaRptahX9oulw4W2WufL5EDsUbdZZHSQWVzy9mD7QFrRmDXMiuijt6dWDyolvVrmxuIKnOryedt/kdh9Xvq0eVNHZ2nhG0H2kEj1lc4K0ucseBwen02l+Sk5/8Ac8fL7FzPo13pDrXaZ5iPOecq60rUjxWPZov8zbH8bqwWKEIw8Fv+/Inbu2FsUNKQtJHF3aP/ACqpY0oR5IpVdQuqv56j9cL0WxPw2VjBRrQB0CkKZmQBAEAQBAEAQBAEAQBAEBY88EB5v9IG3D4ibPZw+M6Plc0tPURVH/Lw5qjdV5Q92K8z02h6VRrvpa0k/wDpz/8Ar7evYeX1rnqTmuS8s90kksILBky2UMxt3hcGYm4y3UNr2iK8aVW0cZWeRpU4+B8H5sPGeWerJ6sdibvfZ/8Ap58BNHCbeYvFuINp4Fdb2ak4e6/M8N/G76Fx/wD3hnG3Dw4+OG/mWWW/rHdNndGy0utcpJcAHVGKgFKirY25cyddUjUp0I4zlmatnd6pWU3TVOPLOMbfBt+RA7J7UysdPKyySWi0TyYnObUMa0eS0UaeJPoAUVCpPLlw5bLup2du406LrKEILGOcm+t4/fWYrbsleNvnfPLE2MvNaPf5I0AAFTkAFidtVqy4pbG1DWrCyoqlSzLHWljPrgmXbETxQVtNum3Ubf3cWKgFdAHOA48lYjatLDkzl1tdg5udOhFN9b3f0I25LBYHT2aNtme8TtLsU0mbQACBu29mva58FvG2pR6inV1u9q5Tnjw2/X4np9juWCIUjiYz8LQPcFOklyObOpOo8zbb73k3mxgaABZNC5AEAQBAEAQBAEAQBAEAQBAUJogLRIO5AUdKEBR0gQGK1QxyNwva17eTmhw8ChlNp5Ryt6fR1YpvIa6Fx4xmg9R2XhRV52tOXUdW21u8ocp8S7Hv+vxORvX6MLTHUwvZMOR7DvA1B8VUnYP+lnftvxTTe1aDXet19/mcheN2TWc0nikj/E0geh2h8VTnQnDmjvW2o21x/hzTfZ1+j3Oh+jq4ILbNK2fEQxjXNDXYa9qjq09Cs2dKM2+JHK/EF/cWsIdC8Zznr7O09VsGyVjhzZZ468yMR8XVXTjThHkjxVa9uK3+JNvz29ORMUDRQADkAtysBIEBF7TurZZQMyW09oQwzzPZZh+sXcaaMIPg0fruWAubPYN6FkyVa8FAXIAgCAIC176ICm8CAoZR1QDej80BXehAXNcCgKoAgCAtc2qAs3KAqYRzKAoIdcygKmIdUBVsWdc0BegLZIw4UcAQdQRUeBQEbYdnrPDMZoYmxvc0sdhyBBIdm0ZVq0Z0WqhFPKRNO4qzgoTk2l27kotiEteyqAs3OaAjto4qWaUgnyfiEDPL9lpvtrt0ALaHwasGFzZ7Fuep9nyWTJVsdOaAvQBAEAQFjmVNUBaIUAMA5n9CiAqIuqAbkcygLmMogLkAQBAEAQBAEAQBAEAQBAEAQBARu0X/AG0v4fiEMM8k2Ud9rdffT2BYC5s9tWTIQBAEAQBAEAQBAEAQBAEAQBAEAQBAEAQBAEAQBAEAQBAR9/j/AKeX8KBnjuyTu3dZ/wByiwYXNnuSyZCAIAgCAIAgCAIAgCAIAgCAIAgCAIAgCAIAgCAIAgCAIDQv7/t5fwlAeM7JeVdf/lCGOtnuqGQgCAIAgCAIAgCAIAgCAIA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13" name="Picture 17" descr="http://www.serviceiq.org.nz/assets/PageImages/Shop/Signpo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1" b="9932"/>
          <a:stretch/>
        </p:blipFill>
        <p:spPr bwMode="auto">
          <a:xfrm>
            <a:off x="152400" y="2083713"/>
            <a:ext cx="3470869" cy="401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129944">
            <a:off x="1279634" y="1643601"/>
            <a:ext cx="1295400" cy="830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901</Words>
  <Application>Microsoft Office PowerPoint</Application>
  <PresentationFormat>On-screen Show (4:3)</PresentationFormat>
  <Paragraphs>204</Paragraphs>
  <Slides>28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Reasons for Reading Local Newspapers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Suzanne Raitt</cp:lastModifiedBy>
  <cp:revision>22</cp:revision>
  <cp:lastPrinted>2014-01-08T18:15:08Z</cp:lastPrinted>
  <dcterms:created xsi:type="dcterms:W3CDTF">2014-01-08T15:24:08Z</dcterms:created>
  <dcterms:modified xsi:type="dcterms:W3CDTF">2014-02-27T14:19:43Z</dcterms:modified>
</cp:coreProperties>
</file>