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3" r:id="rId1"/>
    <p:sldMasterId id="2147484161" r:id="rId2"/>
    <p:sldMasterId id="2147484176" r:id="rId3"/>
  </p:sldMasterIdLst>
  <p:notesMasterIdLst>
    <p:notesMasterId r:id="rId31"/>
  </p:notesMasterIdLst>
  <p:handoutMasterIdLst>
    <p:handoutMasterId r:id="rId32"/>
  </p:handoutMasterIdLst>
  <p:sldIdLst>
    <p:sldId id="305" r:id="rId4"/>
    <p:sldId id="370" r:id="rId5"/>
    <p:sldId id="374" r:id="rId6"/>
    <p:sldId id="375" r:id="rId7"/>
    <p:sldId id="376" r:id="rId8"/>
    <p:sldId id="412" r:id="rId9"/>
    <p:sldId id="405" r:id="rId10"/>
    <p:sldId id="414" r:id="rId11"/>
    <p:sldId id="377" r:id="rId12"/>
    <p:sldId id="373" r:id="rId13"/>
    <p:sldId id="401" r:id="rId14"/>
    <p:sldId id="398" r:id="rId15"/>
    <p:sldId id="384" r:id="rId16"/>
    <p:sldId id="385" r:id="rId17"/>
    <p:sldId id="386" r:id="rId18"/>
    <p:sldId id="408" r:id="rId19"/>
    <p:sldId id="410" r:id="rId20"/>
    <p:sldId id="409" r:id="rId21"/>
    <p:sldId id="411" r:id="rId22"/>
    <p:sldId id="387" r:id="rId23"/>
    <p:sldId id="388" r:id="rId24"/>
    <p:sldId id="389" r:id="rId25"/>
    <p:sldId id="390" r:id="rId26"/>
    <p:sldId id="391" r:id="rId27"/>
    <p:sldId id="392" r:id="rId28"/>
    <p:sldId id="393" r:id="rId29"/>
    <p:sldId id="413"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970">
          <p15:clr>
            <a:srgbClr val="A4A3A4"/>
          </p15:clr>
        </p15:guide>
        <p15:guide id="4" orient="horz" pos="913">
          <p15:clr>
            <a:srgbClr val="A4A3A4"/>
          </p15:clr>
        </p15:guide>
        <p15:guide id="5" pos="181">
          <p15:clr>
            <a:srgbClr val="A4A3A4"/>
          </p15:clr>
        </p15:guide>
        <p15:guide id="6" pos="2867">
          <p15:clr>
            <a:srgbClr val="A4A3A4"/>
          </p15:clr>
        </p15:guide>
        <p15:guide id="7" orient="horz" pos="2564">
          <p15:clr>
            <a:srgbClr val="A4A3A4"/>
          </p15:clr>
        </p15:guide>
        <p15:guide id="8" orient="horz" pos="722">
          <p15:clr>
            <a:srgbClr val="A4A3A4"/>
          </p15:clr>
        </p15:guide>
        <p15:guide id="9" orient="horz" pos="969">
          <p15:clr>
            <a:srgbClr val="A4A3A4"/>
          </p15:clr>
        </p15:guide>
        <p15:guide id="10" pos="1964">
          <p15:clr>
            <a:srgbClr val="A4A3A4"/>
          </p15:clr>
        </p15:guide>
      </p15:sldGuideLst>
    </p:ext>
    <p:ext uri="{2D200454-40CA-4A62-9FC3-DE9A4176ACB9}">
      <p15:notesGuideLst xmlns="" xmlns:p15="http://schemas.microsoft.com/office/powerpoint/2012/main">
        <p15:guide id="1" orient="horz" pos="2684">
          <p15:clr>
            <a:srgbClr val="A4A3A4"/>
          </p15:clr>
        </p15:guide>
        <p15:guide id="2" pos="2229">
          <p15:clr>
            <a:srgbClr val="A4A3A4"/>
          </p15:clr>
        </p15:guide>
        <p15:guide id="3" orient="horz" pos="2958">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e Heimann" initials="CH" lastIdx="23" clrIdx="0">
    <p:extLst/>
  </p:cmAuthor>
  <p:cmAuthor id="2" name="kristen" initials="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391"/>
    <a:srgbClr val="16A985"/>
    <a:srgbClr val="273284"/>
    <a:srgbClr val="121C2A"/>
    <a:srgbClr val="F1FF35"/>
    <a:srgbClr val="E3FF31"/>
    <a:srgbClr val="FEFFA4"/>
    <a:srgbClr val="FFFFFF"/>
    <a:srgbClr val="72529D"/>
    <a:srgbClr val="199C7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77025" autoAdjust="0"/>
  </p:normalViewPr>
  <p:slideViewPr>
    <p:cSldViewPr snapToGrid="0">
      <p:cViewPr>
        <p:scale>
          <a:sx n="60" d="100"/>
          <a:sy n="60" d="100"/>
        </p:scale>
        <p:origin x="-2131" y="-154"/>
      </p:cViewPr>
      <p:guideLst>
        <p:guide orient="horz" pos="4319"/>
        <p:guide pos="3605"/>
        <p:guide pos="1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4714"/>
    </p:cViewPr>
  </p:sorterViewPr>
  <p:notesViewPr>
    <p:cSldViewPr snapToGrid="0">
      <p:cViewPr>
        <p:scale>
          <a:sx n="50" d="100"/>
          <a:sy n="50" d="100"/>
        </p:scale>
        <p:origin x="-3331" y="-408"/>
      </p:cViewPr>
      <p:guideLst>
        <p:guide orient="horz" pos="2745"/>
        <p:guide orient="horz" pos="3025"/>
        <p:guide pos="2296"/>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AD EFFECTIVENESS</c:v>
                </c:pt>
              </c:strCache>
            </c:strRef>
          </c:tx>
          <c:spPr>
            <a:solidFill>
              <a:srgbClr val="199C71"/>
            </a:solidFill>
          </c:spPr>
          <c:invertIfNegative val="0"/>
          <c:dLbls>
            <c:txPr>
              <a:bodyPr/>
              <a:lstStyle/>
              <a:p>
                <a:pPr>
                  <a:defRPr b="1">
                    <a:solidFill>
                      <a:srgbClr val="199C71"/>
                    </a:solidFill>
                  </a:defRPr>
                </a:pPr>
                <a:endParaRPr lang="en-US"/>
              </a:p>
            </c:txPr>
            <c:showLegendKey val="0"/>
            <c:showVal val="1"/>
            <c:showCatName val="0"/>
            <c:showSerName val="0"/>
            <c:showPercent val="0"/>
            <c:showBubbleSize val="0"/>
            <c:showLeaderLines val="0"/>
          </c:dLbls>
          <c:cat>
            <c:strRef>
              <c:f>Sheet1!$A$2:$A$7</c:f>
              <c:strCache>
                <c:ptCount val="6"/>
                <c:pt idx="0">
                  <c:v>Printed Newspapers</c:v>
                </c:pt>
                <c:pt idx="1">
                  <c:v>TV</c:v>
                </c:pt>
                <c:pt idx="2">
                  <c:v>Radio</c:v>
                </c:pt>
                <c:pt idx="3">
                  <c:v>Digital Newspapers</c:v>
                </c:pt>
                <c:pt idx="4">
                  <c:v>Social Media</c:v>
                </c:pt>
                <c:pt idx="5">
                  <c:v>Search</c:v>
                </c:pt>
              </c:strCache>
            </c:strRef>
          </c:cat>
          <c:val>
            <c:numRef>
              <c:f>Sheet1!$B$2:$B$7</c:f>
              <c:numCache>
                <c:formatCode>General</c:formatCode>
                <c:ptCount val="6"/>
                <c:pt idx="0">
                  <c:v>77</c:v>
                </c:pt>
                <c:pt idx="1">
                  <c:v>-7</c:v>
                </c:pt>
                <c:pt idx="2">
                  <c:v>-13</c:v>
                </c:pt>
                <c:pt idx="3">
                  <c:v>-15</c:v>
                </c:pt>
                <c:pt idx="4">
                  <c:v>-16</c:v>
                </c:pt>
                <c:pt idx="5">
                  <c:v>-28</c:v>
                </c:pt>
              </c:numCache>
            </c:numRef>
          </c:val>
        </c:ser>
        <c:dLbls>
          <c:showLegendKey val="0"/>
          <c:showVal val="0"/>
          <c:showCatName val="0"/>
          <c:showSerName val="0"/>
          <c:showPercent val="0"/>
          <c:showBubbleSize val="0"/>
        </c:dLbls>
        <c:gapWidth val="33"/>
        <c:overlap val="1"/>
        <c:axId val="144408960"/>
        <c:axId val="144410496"/>
      </c:barChart>
      <c:catAx>
        <c:axId val="144408960"/>
        <c:scaling>
          <c:orientation val="maxMin"/>
        </c:scaling>
        <c:delete val="0"/>
        <c:axPos val="l"/>
        <c:majorTickMark val="none"/>
        <c:minorTickMark val="none"/>
        <c:tickLblPos val="low"/>
        <c:spPr>
          <a:ln w="63500">
            <a:solidFill>
              <a:srgbClr val="344391"/>
            </a:solidFill>
          </a:ln>
        </c:spPr>
        <c:crossAx val="144410496"/>
        <c:crosses val="autoZero"/>
        <c:auto val="1"/>
        <c:lblAlgn val="ctr"/>
        <c:lblOffset val="800"/>
        <c:tickLblSkip val="1"/>
        <c:tickMarkSkip val="1"/>
        <c:noMultiLvlLbl val="0"/>
      </c:catAx>
      <c:valAx>
        <c:axId val="144410496"/>
        <c:scaling>
          <c:orientation val="minMax"/>
        </c:scaling>
        <c:delete val="1"/>
        <c:axPos val="t"/>
        <c:numFmt formatCode="General" sourceLinked="1"/>
        <c:majorTickMark val="out"/>
        <c:minorTickMark val="none"/>
        <c:tickLblPos val="nextTo"/>
        <c:crossAx val="14440896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AD EFFECTIVENESS</c:v>
                </c:pt>
              </c:strCache>
            </c:strRef>
          </c:tx>
          <c:spPr>
            <a:solidFill>
              <a:srgbClr val="199C71"/>
            </a:solidFill>
          </c:spPr>
          <c:invertIfNegative val="0"/>
          <c:dLbls>
            <c:txPr>
              <a:bodyPr/>
              <a:lstStyle/>
              <a:p>
                <a:pPr>
                  <a:defRPr b="1">
                    <a:solidFill>
                      <a:srgbClr val="16A985"/>
                    </a:solidFill>
                  </a:defRPr>
                </a:pPr>
                <a:endParaRPr lang="en-US"/>
              </a:p>
            </c:txPr>
            <c:showLegendKey val="0"/>
            <c:showVal val="1"/>
            <c:showCatName val="0"/>
            <c:showSerName val="0"/>
            <c:showPercent val="0"/>
            <c:showBubbleSize val="0"/>
            <c:showLeaderLines val="0"/>
          </c:dLbls>
          <c:cat>
            <c:strRef>
              <c:f>Sheet1!$A$2:$A$7</c:f>
              <c:strCache>
                <c:ptCount val="6"/>
                <c:pt idx="0">
                  <c:v>Printed Newspapers</c:v>
                </c:pt>
                <c:pt idx="1">
                  <c:v>TV</c:v>
                </c:pt>
                <c:pt idx="2">
                  <c:v>Radio</c:v>
                </c:pt>
                <c:pt idx="3">
                  <c:v>Digital Newspapers</c:v>
                </c:pt>
                <c:pt idx="4">
                  <c:v>Social Media</c:v>
                </c:pt>
                <c:pt idx="5">
                  <c:v>Search</c:v>
                </c:pt>
              </c:strCache>
            </c:strRef>
          </c:cat>
          <c:val>
            <c:numRef>
              <c:f>Sheet1!$B$2:$B$7</c:f>
              <c:numCache>
                <c:formatCode>General</c:formatCode>
                <c:ptCount val="6"/>
                <c:pt idx="0">
                  <c:v>54</c:v>
                </c:pt>
                <c:pt idx="1">
                  <c:v>13</c:v>
                </c:pt>
                <c:pt idx="2">
                  <c:v>-18</c:v>
                </c:pt>
                <c:pt idx="3">
                  <c:v>2</c:v>
                </c:pt>
                <c:pt idx="4">
                  <c:v>-18</c:v>
                </c:pt>
                <c:pt idx="5">
                  <c:v>-29</c:v>
                </c:pt>
              </c:numCache>
            </c:numRef>
          </c:val>
        </c:ser>
        <c:dLbls>
          <c:showLegendKey val="0"/>
          <c:showVal val="0"/>
          <c:showCatName val="0"/>
          <c:showSerName val="0"/>
          <c:showPercent val="0"/>
          <c:showBubbleSize val="0"/>
        </c:dLbls>
        <c:gapWidth val="33"/>
        <c:overlap val="1"/>
        <c:axId val="167882752"/>
        <c:axId val="167884288"/>
      </c:barChart>
      <c:catAx>
        <c:axId val="167882752"/>
        <c:scaling>
          <c:orientation val="maxMin"/>
        </c:scaling>
        <c:delete val="0"/>
        <c:axPos val="l"/>
        <c:majorTickMark val="none"/>
        <c:minorTickMark val="none"/>
        <c:tickLblPos val="low"/>
        <c:spPr>
          <a:ln w="76200">
            <a:solidFill>
              <a:srgbClr val="344391"/>
            </a:solidFill>
          </a:ln>
        </c:spPr>
        <c:crossAx val="167884288"/>
        <c:crosses val="autoZero"/>
        <c:auto val="1"/>
        <c:lblAlgn val="ctr"/>
        <c:lblOffset val="600"/>
        <c:tickMarkSkip val="1"/>
        <c:noMultiLvlLbl val="0"/>
      </c:catAx>
      <c:valAx>
        <c:axId val="167884288"/>
        <c:scaling>
          <c:orientation val="minMax"/>
        </c:scaling>
        <c:delete val="1"/>
        <c:axPos val="t"/>
        <c:numFmt formatCode="General" sourceLinked="1"/>
        <c:majorTickMark val="out"/>
        <c:minorTickMark val="none"/>
        <c:tickLblPos val="nextTo"/>
        <c:crossAx val="1678827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41071882143798"/>
          <c:y val="4.0293040293040303E-2"/>
          <c:w val="0.70389098895844904"/>
          <c:h val="0.90476190476190499"/>
        </c:manualLayout>
      </c:layout>
      <c:barChart>
        <c:barDir val="bar"/>
        <c:grouping val="clustered"/>
        <c:varyColors val="0"/>
        <c:ser>
          <c:idx val="0"/>
          <c:order val="0"/>
          <c:tx>
            <c:strRef>
              <c:f>Sheet1!$B$1</c:f>
              <c:strCache>
                <c:ptCount val="1"/>
                <c:pt idx="0">
                  <c:v>AD EFFECTIVENESS</c:v>
                </c:pt>
              </c:strCache>
            </c:strRef>
          </c:tx>
          <c:spPr>
            <a:solidFill>
              <a:srgbClr val="16A985"/>
            </a:solidFill>
          </c:spPr>
          <c:invertIfNegative val="0"/>
          <c:dLbls>
            <c:dLbl>
              <c:idx val="4"/>
              <c:layout>
                <c:manualLayout>
                  <c:x val="-1.0457212380549001E-2"/>
                  <c:y val="-3.36826426711874E-3"/>
                </c:manualLayout>
              </c:layout>
              <c:showLegendKey val="0"/>
              <c:showVal val="1"/>
              <c:showCatName val="0"/>
              <c:showSerName val="0"/>
              <c:showPercent val="0"/>
              <c:showBubbleSize val="0"/>
            </c:dLbl>
            <c:txPr>
              <a:bodyPr/>
              <a:lstStyle/>
              <a:p>
                <a:pPr>
                  <a:defRPr b="1">
                    <a:solidFill>
                      <a:srgbClr val="16A985"/>
                    </a:solidFill>
                  </a:defRPr>
                </a:pPr>
                <a:endParaRPr lang="en-US"/>
              </a:p>
            </c:txPr>
            <c:showLegendKey val="0"/>
            <c:showVal val="1"/>
            <c:showCatName val="0"/>
            <c:showSerName val="0"/>
            <c:showPercent val="0"/>
            <c:showBubbleSize val="0"/>
            <c:showLeaderLines val="0"/>
          </c:dLbls>
          <c:cat>
            <c:strRef>
              <c:f>Sheet1!$A$2:$A$7</c:f>
              <c:strCache>
                <c:ptCount val="6"/>
                <c:pt idx="0">
                  <c:v>Printed Newspapers</c:v>
                </c:pt>
                <c:pt idx="1">
                  <c:v>TV</c:v>
                </c:pt>
                <c:pt idx="2">
                  <c:v>Radio</c:v>
                </c:pt>
                <c:pt idx="3">
                  <c:v>Digital Newspapers</c:v>
                </c:pt>
                <c:pt idx="4">
                  <c:v>Social Media</c:v>
                </c:pt>
                <c:pt idx="5">
                  <c:v>Search</c:v>
                </c:pt>
              </c:strCache>
            </c:strRef>
          </c:cat>
          <c:val>
            <c:numRef>
              <c:f>Sheet1!$B$2:$B$7</c:f>
              <c:numCache>
                <c:formatCode>General</c:formatCode>
                <c:ptCount val="6"/>
                <c:pt idx="0">
                  <c:v>97</c:v>
                </c:pt>
                <c:pt idx="1">
                  <c:v>-37</c:v>
                </c:pt>
                <c:pt idx="2">
                  <c:v>-26</c:v>
                </c:pt>
                <c:pt idx="3">
                  <c:v>6</c:v>
                </c:pt>
                <c:pt idx="4">
                  <c:v>-96</c:v>
                </c:pt>
                <c:pt idx="5">
                  <c:v>-24</c:v>
                </c:pt>
              </c:numCache>
            </c:numRef>
          </c:val>
        </c:ser>
        <c:dLbls>
          <c:showLegendKey val="0"/>
          <c:showVal val="0"/>
          <c:showCatName val="0"/>
          <c:showSerName val="0"/>
          <c:showPercent val="0"/>
          <c:showBubbleSize val="0"/>
        </c:dLbls>
        <c:gapWidth val="33"/>
        <c:overlap val="1"/>
        <c:axId val="168105472"/>
        <c:axId val="168107008"/>
      </c:barChart>
      <c:catAx>
        <c:axId val="168105472"/>
        <c:scaling>
          <c:orientation val="maxMin"/>
        </c:scaling>
        <c:delete val="0"/>
        <c:axPos val="l"/>
        <c:majorTickMark val="none"/>
        <c:minorTickMark val="none"/>
        <c:tickLblPos val="low"/>
        <c:spPr>
          <a:ln w="76200">
            <a:solidFill>
              <a:srgbClr val="344391"/>
            </a:solidFill>
          </a:ln>
        </c:spPr>
        <c:crossAx val="168107008"/>
        <c:crosses val="autoZero"/>
        <c:auto val="1"/>
        <c:lblAlgn val="ctr"/>
        <c:lblOffset val="100"/>
        <c:noMultiLvlLbl val="0"/>
      </c:catAx>
      <c:valAx>
        <c:axId val="168107008"/>
        <c:scaling>
          <c:orientation val="minMax"/>
        </c:scaling>
        <c:delete val="1"/>
        <c:axPos val="t"/>
        <c:numFmt formatCode="General" sourceLinked="1"/>
        <c:majorTickMark val="out"/>
        <c:minorTickMark val="none"/>
        <c:tickLblPos val="nextTo"/>
        <c:crossAx val="1681054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92619044061601"/>
          <c:y val="3.55349128605532E-2"/>
          <c:w val="0.66007385694087195"/>
          <c:h val="0.95703147943184597"/>
        </c:manualLayout>
      </c:layout>
      <c:barChart>
        <c:barDir val="bar"/>
        <c:grouping val="clustered"/>
        <c:varyColors val="0"/>
        <c:ser>
          <c:idx val="0"/>
          <c:order val="0"/>
          <c:tx>
            <c:strRef>
              <c:f>Sheet1!$B$1</c:f>
              <c:strCache>
                <c:ptCount val="1"/>
                <c:pt idx="0">
                  <c:v>Print Readers</c:v>
                </c:pt>
              </c:strCache>
            </c:strRef>
          </c:tx>
          <c:spPr>
            <a:solidFill>
              <a:srgbClr val="16A9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Classified, Jobs, Real Estate</c:v>
                </c:pt>
                <c:pt idx="1">
                  <c:v>Advertising</c:v>
                </c:pt>
                <c:pt idx="2">
                  <c:v>Local Information</c:v>
                </c:pt>
              </c:strCache>
            </c:strRef>
          </c:cat>
          <c:val>
            <c:numRef>
              <c:f>Sheet1!$B$2:$B$4</c:f>
              <c:numCache>
                <c:formatCode>General</c:formatCode>
                <c:ptCount val="3"/>
                <c:pt idx="0">
                  <c:v>41</c:v>
                </c:pt>
                <c:pt idx="1">
                  <c:v>54</c:v>
                </c:pt>
                <c:pt idx="2">
                  <c:v>89</c:v>
                </c:pt>
              </c:numCache>
            </c:numRef>
          </c:val>
          <c:extLst xmlns:c16r2="http://schemas.microsoft.com/office/drawing/2015/06/chart">
            <c:ext xmlns:c16="http://schemas.microsoft.com/office/drawing/2014/chart" uri="{C3380CC4-5D6E-409C-BE32-E72D297353CC}">
              <c16:uniqueId val="{00000000-43E4-4BAA-A390-CAECA533F6DB}"/>
            </c:ext>
          </c:extLst>
        </c:ser>
        <c:ser>
          <c:idx val="1"/>
          <c:order val="1"/>
          <c:tx>
            <c:strRef>
              <c:f>Sheet1!$C$1</c:f>
              <c:strCache>
                <c:ptCount val="1"/>
                <c:pt idx="0">
                  <c:v>Digital Readers</c:v>
                </c:pt>
              </c:strCache>
            </c:strRef>
          </c:tx>
          <c:spPr>
            <a:solidFill>
              <a:srgbClr val="334495"/>
            </a:solidFill>
          </c:spPr>
          <c:invertIfNegative val="0"/>
          <c:dPt>
            <c:idx val="2"/>
            <c:invertIfNegative val="0"/>
            <c:bubble3D val="0"/>
            <c:spPr>
              <a:solidFill>
                <a:srgbClr val="334495"/>
              </a:solidFill>
              <a:ln>
                <a:solidFill>
                  <a:srgbClr val="009A96"/>
                </a:solidFill>
              </a:ln>
            </c:spPr>
          </c:dPt>
          <c:dLbls>
            <c:txPr>
              <a:bodyPr/>
              <a:lstStyle/>
              <a:p>
                <a:pPr algn="ctr">
                  <a:defRPr lang="en-US"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dLbls>
          <c:cat>
            <c:strRef>
              <c:f>Sheet1!$A$2:$A$4</c:f>
              <c:strCache>
                <c:ptCount val="3"/>
                <c:pt idx="0">
                  <c:v>Classified, Jobs, Real Estate</c:v>
                </c:pt>
                <c:pt idx="1">
                  <c:v>Advertising</c:v>
                </c:pt>
                <c:pt idx="2">
                  <c:v>Local Information</c:v>
                </c:pt>
              </c:strCache>
            </c:strRef>
          </c:cat>
          <c:val>
            <c:numRef>
              <c:f>Sheet1!$C$2:$C$4</c:f>
              <c:numCache>
                <c:formatCode>General</c:formatCode>
                <c:ptCount val="3"/>
                <c:pt idx="0">
                  <c:v>40</c:v>
                </c:pt>
                <c:pt idx="1">
                  <c:v>48</c:v>
                </c:pt>
                <c:pt idx="2">
                  <c:v>86</c:v>
                </c:pt>
              </c:numCache>
            </c:numRef>
          </c:val>
        </c:ser>
        <c:dLbls>
          <c:dLblPos val="outEnd"/>
          <c:showLegendKey val="0"/>
          <c:showVal val="1"/>
          <c:showCatName val="0"/>
          <c:showSerName val="0"/>
          <c:showPercent val="0"/>
          <c:showBubbleSize val="0"/>
        </c:dLbls>
        <c:gapWidth val="75"/>
        <c:axId val="168226176"/>
        <c:axId val="168227968"/>
      </c:barChart>
      <c:catAx>
        <c:axId val="168226176"/>
        <c:scaling>
          <c:orientation val="minMax"/>
        </c:scaling>
        <c:delete val="0"/>
        <c:axPos val="l"/>
        <c:numFmt formatCode="General" sourceLinked="1"/>
        <c:majorTickMark val="none"/>
        <c:minorTickMark val="none"/>
        <c:tickLblPos val="nextTo"/>
        <c:spPr>
          <a:noFill/>
          <a:ln w="9525" cap="flat" cmpd="sng" algn="ctr">
            <a:solidFill>
              <a:srgbClr val="16A985"/>
            </a:solidFill>
            <a:round/>
          </a:ln>
          <a:effectLst/>
        </c:spPr>
        <c:txPr>
          <a:bodyPr rot="-60000000" spcFirstLastPara="1" vertOverflow="ellipsis" vert="horz" wrap="square" anchor="ctr" anchorCtr="1"/>
          <a:lstStyle/>
          <a:p>
            <a:pPr algn="r">
              <a:defRPr sz="1800" b="1" i="0" u="none" strike="noStrike" kern="1200" baseline="0">
                <a:solidFill>
                  <a:schemeClr val="tx1">
                    <a:lumMod val="65000"/>
                    <a:lumOff val="35000"/>
                  </a:schemeClr>
                </a:solidFill>
                <a:latin typeface="+mn-lt"/>
                <a:ea typeface="+mn-ea"/>
                <a:cs typeface="+mn-cs"/>
              </a:defRPr>
            </a:pPr>
            <a:endParaRPr lang="en-US"/>
          </a:p>
        </c:txPr>
        <c:crossAx val="168227968"/>
        <c:crosses val="autoZero"/>
        <c:auto val="1"/>
        <c:lblAlgn val="ctr"/>
        <c:lblOffset val="100"/>
        <c:noMultiLvlLbl val="0"/>
      </c:catAx>
      <c:valAx>
        <c:axId val="168227968"/>
        <c:scaling>
          <c:orientation val="minMax"/>
        </c:scaling>
        <c:delete val="1"/>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a:t>
                </a:r>
              </a:p>
            </c:rich>
          </c:tx>
          <c:layout>
            <c:manualLayout>
              <c:xMode val="edge"/>
              <c:yMode val="edge"/>
              <c:x val="0.96520483953824698"/>
              <c:y val="7.9171840046940195E-2"/>
            </c:manualLayout>
          </c:layout>
          <c:overlay val="0"/>
          <c:spPr>
            <a:noFill/>
            <a:ln>
              <a:noFill/>
            </a:ln>
            <a:effectLst/>
          </c:spPr>
        </c:title>
        <c:numFmt formatCode="General" sourceLinked="1"/>
        <c:majorTickMark val="none"/>
        <c:minorTickMark val="none"/>
        <c:tickLblPos val="nextTo"/>
        <c:crossAx val="168226176"/>
        <c:crosses val="autoZero"/>
        <c:crossBetween val="between"/>
      </c:valAx>
    </c:plotArea>
    <c:legend>
      <c:legendPos val="r"/>
      <c:layout>
        <c:manualLayout>
          <c:xMode val="edge"/>
          <c:yMode val="edge"/>
          <c:x val="0.62814597055284704"/>
          <c:y val="0.81946847819744295"/>
          <c:w val="0.37185402944715301"/>
          <c:h val="0.134794050543844"/>
        </c:manualLayout>
      </c:layout>
      <c:overlay val="0"/>
      <c:txPr>
        <a:bodyPr/>
        <a:lstStyle/>
        <a:p>
          <a:pPr>
            <a:defRPr sz="16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350" baseline="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Completely/</c:v>
                </c:pt>
              </c:strCache>
            </c:strRef>
          </c:tx>
          <c:spPr>
            <a:solidFill>
              <a:srgbClr val="344391"/>
            </a:solidFill>
          </c:spPr>
          <c:invertIfNegative val="0"/>
          <c:dPt>
            <c:idx val="8"/>
            <c:invertIfNegative val="0"/>
            <c:bubble3D val="0"/>
            <c:spPr>
              <a:solidFill>
                <a:srgbClr val="199C71"/>
              </a:solidFill>
            </c:spPr>
          </c:dPt>
          <c:dPt>
            <c:idx val="14"/>
            <c:invertIfNegative val="0"/>
            <c:bubble3D val="0"/>
            <c:spPr>
              <a:solidFill>
                <a:srgbClr val="199C71"/>
              </a:solidFill>
            </c:spPr>
          </c:dPt>
          <c:dLbls>
            <c:txPr>
              <a:bodyPr/>
              <a:lstStyle/>
              <a:p>
                <a:pPr>
                  <a:defRPr sz="18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Sheet1!$A$2:$A$16</c:f>
              <c:strCache>
                <c:ptCount val="15"/>
                <c:pt idx="0">
                  <c:v>Online Banner Ads</c:v>
                </c:pt>
                <c:pt idx="1">
                  <c:v>Online Video Ads</c:v>
                </c:pt>
                <c:pt idx="2">
                  <c:v>Ads/Texts on Mobile Devices</c:v>
                </c:pt>
                <c:pt idx="3">
                  <c:v>Social Networks</c:v>
                </c:pt>
                <c:pt idx="4">
                  <c:v>Search Engine Results</c:v>
                </c:pt>
                <c:pt idx="5">
                  <c:v>Magazine Websites</c:v>
                </c:pt>
                <c:pt idx="6">
                  <c:v>Radio Websites</c:v>
                </c:pt>
                <c:pt idx="7">
                  <c:v>TV Websites</c:v>
                </c:pt>
                <c:pt idx="8">
                  <c:v>News Media Websites</c:v>
                </c:pt>
                <c:pt idx="10">
                  <c:v>Billboards/Outdoor Sites</c:v>
                </c:pt>
                <c:pt idx="11">
                  <c:v>Magazines</c:v>
                </c:pt>
                <c:pt idx="12">
                  <c:v>TV Programs</c:v>
                </c:pt>
                <c:pt idx="13">
                  <c:v>Radio Programs</c:v>
                </c:pt>
                <c:pt idx="14">
                  <c:v>Printed Newspapers</c:v>
                </c:pt>
              </c:strCache>
            </c:strRef>
          </c:cat>
          <c:val>
            <c:numRef>
              <c:f>Sheet1!$B$2:$B$16</c:f>
              <c:numCache>
                <c:formatCode>General</c:formatCode>
                <c:ptCount val="15"/>
                <c:pt idx="0">
                  <c:v>13</c:v>
                </c:pt>
                <c:pt idx="1">
                  <c:v>13</c:v>
                </c:pt>
                <c:pt idx="2">
                  <c:v>14</c:v>
                </c:pt>
                <c:pt idx="3">
                  <c:v>15</c:v>
                </c:pt>
                <c:pt idx="4">
                  <c:v>17</c:v>
                </c:pt>
                <c:pt idx="5">
                  <c:v>28</c:v>
                </c:pt>
                <c:pt idx="6">
                  <c:v>28</c:v>
                </c:pt>
                <c:pt idx="7">
                  <c:v>28</c:v>
                </c:pt>
                <c:pt idx="8">
                  <c:v>39</c:v>
                </c:pt>
                <c:pt idx="10">
                  <c:v>37</c:v>
                </c:pt>
                <c:pt idx="11">
                  <c:v>38</c:v>
                </c:pt>
                <c:pt idx="12">
                  <c:v>39</c:v>
                </c:pt>
                <c:pt idx="13">
                  <c:v>39</c:v>
                </c:pt>
                <c:pt idx="14">
                  <c:v>54</c:v>
                </c:pt>
              </c:numCache>
            </c:numRef>
          </c:val>
        </c:ser>
        <c:dLbls>
          <c:showLegendKey val="0"/>
          <c:showVal val="0"/>
          <c:showCatName val="0"/>
          <c:showSerName val="0"/>
          <c:showPercent val="0"/>
          <c:showBubbleSize val="0"/>
        </c:dLbls>
        <c:gapWidth val="30"/>
        <c:axId val="168449152"/>
        <c:axId val="168450688"/>
      </c:barChart>
      <c:catAx>
        <c:axId val="168449152"/>
        <c:scaling>
          <c:orientation val="minMax"/>
        </c:scaling>
        <c:delete val="0"/>
        <c:axPos val="l"/>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168450688"/>
        <c:crosses val="autoZero"/>
        <c:auto val="1"/>
        <c:lblAlgn val="ctr"/>
        <c:lblOffset val="100"/>
        <c:noMultiLvlLbl val="0"/>
      </c:catAx>
      <c:valAx>
        <c:axId val="168450688"/>
        <c:scaling>
          <c:orientation val="minMax"/>
        </c:scaling>
        <c:delete val="1"/>
        <c:axPos val="b"/>
        <c:numFmt formatCode="General" sourceLinked="1"/>
        <c:majorTickMark val="out"/>
        <c:minorTickMark val="none"/>
        <c:tickLblPos val="nextTo"/>
        <c:crossAx val="1684491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000000"/>
                </a:solidFill>
                <a:latin typeface="Arial" panose="020B0604020202020204" pitchFamily="34" charset="0"/>
                <a:ea typeface="+mn-ea"/>
                <a:cs typeface="Arial" panose="020B0604020202020204" pitchFamily="34" charset="0"/>
              </a:defRPr>
            </a:pPr>
            <a:r>
              <a:rPr lang="en-CA" sz="2000" b="1" dirty="0">
                <a:solidFill>
                  <a:srgbClr val="000000"/>
                </a:solidFill>
                <a:latin typeface="Arial" panose="020B0604020202020204" pitchFamily="34" charset="0"/>
                <a:cs typeface="Arial" panose="020B0604020202020204" pitchFamily="34" charset="0"/>
              </a:rPr>
              <a:t>Actions Taken From Exposure to </a:t>
            </a:r>
            <a:r>
              <a:rPr lang="en-CA" sz="2000" b="1" dirty="0" smtClean="0">
                <a:solidFill>
                  <a:srgbClr val="000000"/>
                </a:solidFill>
                <a:latin typeface="Arial" panose="020B0604020202020204" pitchFamily="34" charset="0"/>
                <a:cs typeface="Arial" panose="020B0604020202020204" pitchFamily="34" charset="0"/>
              </a:rPr>
              <a:t>News Media </a:t>
            </a:r>
            <a:r>
              <a:rPr lang="en-CA" sz="2000" b="1" dirty="0">
                <a:solidFill>
                  <a:srgbClr val="000000"/>
                </a:solidFill>
                <a:latin typeface="Arial" panose="020B0604020202020204" pitchFamily="34" charset="0"/>
                <a:cs typeface="Arial" panose="020B0604020202020204" pitchFamily="34" charset="0"/>
              </a:rPr>
              <a:t>Ads</a:t>
            </a:r>
          </a:p>
        </c:rich>
      </c:tx>
      <c:layout/>
      <c:overlay val="0"/>
      <c:spPr>
        <a:noFill/>
        <a:ln>
          <a:noFill/>
        </a:ln>
        <a:effectLst/>
      </c:spPr>
    </c:title>
    <c:autoTitleDeleted val="0"/>
    <c:plotArea>
      <c:layout>
        <c:manualLayout>
          <c:layoutTarget val="inner"/>
          <c:xMode val="edge"/>
          <c:yMode val="edge"/>
          <c:x val="0.50773741350513002"/>
          <c:y val="9.7688080804195901E-2"/>
          <c:w val="0.47559591982820298"/>
          <c:h val="0.79623838391608104"/>
        </c:manualLayout>
      </c:layout>
      <c:barChart>
        <c:barDir val="bar"/>
        <c:grouping val="stacked"/>
        <c:varyColors val="0"/>
        <c:ser>
          <c:idx val="0"/>
          <c:order val="0"/>
          <c:tx>
            <c:strRef>
              <c:f>Sheet1!$B$1</c:f>
              <c:strCache>
                <c:ptCount val="1"/>
                <c:pt idx="0">
                  <c:v>Printed Newspaper</c:v>
                </c:pt>
              </c:strCache>
            </c:strRef>
          </c:tx>
          <c:spPr>
            <a:solidFill>
              <a:srgbClr val="16A985"/>
            </a:solidFill>
            <a:ln>
              <a:noFill/>
            </a:ln>
            <a:effectLst/>
          </c:spPr>
          <c:invertIfNegative val="0"/>
          <c:dLbls>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Sheet1!$A$2:$A$7</c:f>
              <c:strCache>
                <c:ptCount val="6"/>
                <c:pt idx="0">
                  <c:v>Referred an ad to someone else</c:v>
                </c:pt>
                <c:pt idx="1">
                  <c:v>Bought a product or service</c:v>
                </c:pt>
                <c:pt idx="2">
                  <c:v>Visited store in person or online</c:v>
                </c:pt>
                <c:pt idx="3">
                  <c:v>Looked for more offline information about product or service</c:v>
                </c:pt>
                <c:pt idx="4">
                  <c:v>Went online to find more information about product or service</c:v>
                </c:pt>
                <c:pt idx="5">
                  <c:v>Became aware of product, service or sale</c:v>
                </c:pt>
              </c:strCache>
            </c:strRef>
          </c:cat>
          <c:val>
            <c:numRef>
              <c:f>Sheet1!$B$2:$B$7</c:f>
              <c:numCache>
                <c:formatCode>General</c:formatCode>
                <c:ptCount val="6"/>
                <c:pt idx="0">
                  <c:v>13</c:v>
                </c:pt>
                <c:pt idx="1">
                  <c:v>25</c:v>
                </c:pt>
                <c:pt idx="2">
                  <c:v>27</c:v>
                </c:pt>
                <c:pt idx="3">
                  <c:v>17</c:v>
                </c:pt>
                <c:pt idx="4">
                  <c:v>20</c:v>
                </c:pt>
                <c:pt idx="5">
                  <c:v>34</c:v>
                </c:pt>
              </c:numCache>
            </c:numRef>
          </c:val>
          <c:extLst xmlns:c16r2="http://schemas.microsoft.com/office/drawing/2015/06/chart">
            <c:ext xmlns:c16="http://schemas.microsoft.com/office/drawing/2014/chart" uri="{C3380CC4-5D6E-409C-BE32-E72D297353CC}">
              <c16:uniqueId val="{00000000-7612-49A2-B717-D8250B3B54C9}"/>
            </c:ext>
          </c:extLst>
        </c:ser>
        <c:ser>
          <c:idx val="1"/>
          <c:order val="1"/>
          <c:tx>
            <c:strRef>
              <c:f>Sheet1!$C$1</c:f>
              <c:strCache>
                <c:ptCount val="1"/>
                <c:pt idx="0">
                  <c:v>Newspaper Website</c:v>
                </c:pt>
              </c:strCache>
            </c:strRef>
          </c:tx>
          <c:spPr>
            <a:solidFill>
              <a:srgbClr val="334495"/>
            </a:solidFill>
            <a:ln>
              <a:noFill/>
            </a:ln>
            <a:effectLst/>
          </c:spPr>
          <c:invertIfNegative val="0"/>
          <c:dLbls>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Sheet1!$A$2:$A$7</c:f>
              <c:strCache>
                <c:ptCount val="6"/>
                <c:pt idx="0">
                  <c:v>Referred an ad to someone else</c:v>
                </c:pt>
                <c:pt idx="1">
                  <c:v>Bought a product or service</c:v>
                </c:pt>
                <c:pt idx="2">
                  <c:v>Visited store in person or online</c:v>
                </c:pt>
                <c:pt idx="3">
                  <c:v>Looked for more offline information about product or service</c:v>
                </c:pt>
                <c:pt idx="4">
                  <c:v>Went online to find more information about product or service</c:v>
                </c:pt>
                <c:pt idx="5">
                  <c:v>Became aware of product, service or sale</c:v>
                </c:pt>
              </c:strCache>
            </c:strRef>
          </c:cat>
          <c:val>
            <c:numRef>
              <c:f>Sheet1!$C$2:$C$7</c:f>
              <c:numCache>
                <c:formatCode>General</c:formatCode>
                <c:ptCount val="6"/>
                <c:pt idx="0">
                  <c:v>13</c:v>
                </c:pt>
                <c:pt idx="1">
                  <c:v>15</c:v>
                </c:pt>
                <c:pt idx="2">
                  <c:v>18</c:v>
                </c:pt>
                <c:pt idx="3">
                  <c:v>14</c:v>
                </c:pt>
                <c:pt idx="4">
                  <c:v>24</c:v>
                </c:pt>
                <c:pt idx="5">
                  <c:v>14</c:v>
                </c:pt>
              </c:numCache>
            </c:numRef>
          </c:val>
          <c:extLst xmlns:c16r2="http://schemas.microsoft.com/office/drawing/2015/06/chart">
            <c:ext xmlns:c16="http://schemas.microsoft.com/office/drawing/2014/chart" uri="{C3380CC4-5D6E-409C-BE32-E72D297353CC}">
              <c16:uniqueId val="{00000001-7612-49A2-B717-D8250B3B54C9}"/>
            </c:ext>
          </c:extLst>
        </c:ser>
        <c:ser>
          <c:idx val="2"/>
          <c:order val="2"/>
          <c:tx>
            <c:strRef>
              <c:f>Sheet1!$D$1</c:f>
              <c:strCache>
                <c:ptCount val="1"/>
                <c:pt idx="0">
                  <c:v>Both</c:v>
                </c:pt>
              </c:strCache>
            </c:strRef>
          </c:tx>
          <c:spPr>
            <a:solidFill>
              <a:schemeClr val="accent4">
                <a:lumMod val="60000"/>
                <a:lumOff val="40000"/>
              </a:schemeClr>
            </a:solidFill>
            <a:ln>
              <a:noFill/>
            </a:ln>
            <a:effectLst/>
          </c:spPr>
          <c:invertIfNegative val="0"/>
          <c:dLbls>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Sheet1!$A$2:$A$7</c:f>
              <c:strCache>
                <c:ptCount val="6"/>
                <c:pt idx="0">
                  <c:v>Referred an ad to someone else</c:v>
                </c:pt>
                <c:pt idx="1">
                  <c:v>Bought a product or service</c:v>
                </c:pt>
                <c:pt idx="2">
                  <c:v>Visited store in person or online</c:v>
                </c:pt>
                <c:pt idx="3">
                  <c:v>Looked for more offline information about product or service</c:v>
                </c:pt>
                <c:pt idx="4">
                  <c:v>Went online to find more information about product or service</c:v>
                </c:pt>
                <c:pt idx="5">
                  <c:v>Became aware of product, service or sale</c:v>
                </c:pt>
              </c:strCache>
            </c:strRef>
          </c:cat>
          <c:val>
            <c:numRef>
              <c:f>Sheet1!$D$2:$D$7</c:f>
              <c:numCache>
                <c:formatCode>General</c:formatCode>
                <c:ptCount val="6"/>
                <c:pt idx="0">
                  <c:v>6</c:v>
                </c:pt>
                <c:pt idx="1">
                  <c:v>10</c:v>
                </c:pt>
                <c:pt idx="2">
                  <c:v>9</c:v>
                </c:pt>
                <c:pt idx="3">
                  <c:v>6</c:v>
                </c:pt>
                <c:pt idx="4">
                  <c:v>13</c:v>
                </c:pt>
                <c:pt idx="5">
                  <c:v>15</c:v>
                </c:pt>
              </c:numCache>
            </c:numRef>
          </c:val>
          <c:extLst xmlns:c16r2="http://schemas.microsoft.com/office/drawing/2015/06/char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168588800"/>
        <c:axId val="168590336"/>
      </c:barChart>
      <c:catAx>
        <c:axId val="168588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8590336"/>
        <c:crosses val="autoZero"/>
        <c:auto val="1"/>
        <c:lblAlgn val="ctr"/>
        <c:lblOffset val="100"/>
        <c:noMultiLvlLbl val="0"/>
      </c:catAx>
      <c:valAx>
        <c:axId val="168590336"/>
        <c:scaling>
          <c:orientation val="minMax"/>
        </c:scaling>
        <c:delete val="1"/>
        <c:axPos val="b"/>
        <c:numFmt formatCode="General" sourceLinked="1"/>
        <c:majorTickMark val="none"/>
        <c:minorTickMark val="none"/>
        <c:tickLblPos val="nextTo"/>
        <c:crossAx val="168588800"/>
        <c:crosses val="autoZero"/>
        <c:crossBetween val="between"/>
      </c:valAx>
      <c:spPr>
        <a:noFill/>
        <a:ln>
          <a:noFill/>
        </a:ln>
        <a:effectLst/>
      </c:spPr>
    </c:plotArea>
    <c:legend>
      <c:legendPos val="b"/>
      <c:layout>
        <c:manualLayout>
          <c:xMode val="edge"/>
          <c:yMode val="edge"/>
          <c:x val="0.17686554521593892"/>
          <c:y val="0.90919022734593213"/>
          <c:w val="0.65535969935576233"/>
          <c:h val="6.028224740275661E-2"/>
        </c:manualLayout>
      </c:layout>
      <c:overlay val="0"/>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0.7227</cdr:x>
      <cdr:y>0.07305</cdr:y>
    </cdr:from>
    <cdr:to>
      <cdr:x>0.88268</cdr:x>
      <cdr:y>0.14789</cdr:y>
    </cdr:to>
    <cdr:sp macro="" textlink="">
      <cdr:nvSpPr>
        <cdr:cNvPr id="4" name="TextBox 3"/>
        <cdr:cNvSpPr txBox="1"/>
      </cdr:nvSpPr>
      <cdr:spPr>
        <a:xfrm xmlns:a="http://schemas.openxmlformats.org/drawingml/2006/main">
          <a:off x="4409018" y="270376"/>
          <a:ext cx="975968" cy="27699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spAutoFit/>
        </a:bodyPr>
        <a:lstStyle xmlns:a="http://schemas.openxmlformats.org/drawingml/2006/main"/>
        <a:p xmlns:a="http://schemas.openxmlformats.org/drawingml/2006/main">
          <a:r>
            <a:rPr lang="en-US" sz="1200" b="0" dirty="0" smtClean="0">
              <a:solidFill>
                <a:srgbClr val="344391"/>
              </a:solidFill>
            </a:rPr>
            <a:t>141</a:t>
          </a:r>
          <a:r>
            <a:rPr lang="en-US" sz="1200" b="0" dirty="0" smtClean="0">
              <a:solidFill>
                <a:schemeClr val="tx1"/>
              </a:solidFill>
            </a:rPr>
            <a:t> – </a:t>
          </a:r>
          <a:r>
            <a:rPr lang="en-US" sz="1200" b="0" dirty="0" smtClean="0">
              <a:solidFill>
                <a:srgbClr val="FF0000"/>
              </a:solidFill>
            </a:rPr>
            <a:t>64</a:t>
          </a:r>
          <a:r>
            <a:rPr lang="en-US" sz="1200" b="0" dirty="0" smtClean="0">
              <a:solidFill>
                <a:schemeClr val="tx1"/>
              </a:solidFill>
            </a:rPr>
            <a:t> = </a:t>
          </a:r>
          <a:endParaRPr lang="en-US" sz="1200" b="0" dirty="0">
            <a:solidFill>
              <a:schemeClr val="tx1"/>
            </a:solidFill>
          </a:endParaRPr>
        </a:p>
      </cdr:txBody>
    </cdr:sp>
  </cdr:relSizeAnchor>
  <cdr:relSizeAnchor xmlns:cdr="http://schemas.openxmlformats.org/drawingml/2006/chartDrawing">
    <cdr:from>
      <cdr:x>0.60853</cdr:x>
      <cdr:y>0.23516</cdr:y>
    </cdr:from>
    <cdr:to>
      <cdr:x>0.77228</cdr:x>
      <cdr:y>0.31072</cdr:y>
    </cdr:to>
    <cdr:sp macro="" textlink="">
      <cdr:nvSpPr>
        <cdr:cNvPr id="5" name="TextBox 1"/>
        <cdr:cNvSpPr txBox="1"/>
      </cdr:nvSpPr>
      <cdr:spPr>
        <a:xfrm xmlns:a="http://schemas.openxmlformats.org/drawingml/2006/main">
          <a:off x="3712485" y="870395"/>
          <a:ext cx="998993" cy="279666"/>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158</a:t>
          </a:r>
          <a:r>
            <a:rPr lang="en-US" sz="1200" b="0" dirty="0" smtClean="0">
              <a:solidFill>
                <a:schemeClr val="tx1"/>
              </a:solidFill>
            </a:rPr>
            <a:t> – </a:t>
          </a:r>
          <a:r>
            <a:rPr lang="en-US" sz="1200" b="0" dirty="0" smtClean="0">
              <a:solidFill>
                <a:srgbClr val="FF0000"/>
              </a:solidFill>
            </a:rPr>
            <a:t>165</a:t>
          </a:r>
          <a:endParaRPr lang="en-US" sz="1200" b="0" dirty="0">
            <a:solidFill>
              <a:srgbClr val="FF0000"/>
            </a:solidFill>
          </a:endParaRPr>
        </a:p>
      </cdr:txBody>
    </cdr:sp>
  </cdr:relSizeAnchor>
  <cdr:relSizeAnchor xmlns:cdr="http://schemas.openxmlformats.org/drawingml/2006/chartDrawing">
    <cdr:from>
      <cdr:x>0.60716</cdr:x>
      <cdr:y>0.38108</cdr:y>
    </cdr:from>
    <cdr:to>
      <cdr:x>0.76539</cdr:x>
      <cdr:y>0.45664</cdr:y>
    </cdr:to>
    <cdr:sp macro="" textlink="">
      <cdr:nvSpPr>
        <cdr:cNvPr id="6" name="TextBox 1"/>
        <cdr:cNvSpPr txBox="1"/>
      </cdr:nvSpPr>
      <cdr:spPr>
        <a:xfrm xmlns:a="http://schemas.openxmlformats.org/drawingml/2006/main">
          <a:off x="3704127" y="1410472"/>
          <a:ext cx="965317" cy="279667"/>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103</a:t>
          </a:r>
          <a:r>
            <a:rPr lang="en-US" sz="1200" b="0" dirty="0" smtClean="0">
              <a:solidFill>
                <a:schemeClr val="tx1"/>
              </a:solidFill>
            </a:rPr>
            <a:t> - </a:t>
          </a:r>
          <a:r>
            <a:rPr lang="en-US" sz="1200" b="0" dirty="0" smtClean="0">
              <a:solidFill>
                <a:srgbClr val="FF0000"/>
              </a:solidFill>
            </a:rPr>
            <a:t>116</a:t>
          </a:r>
          <a:endParaRPr lang="en-US" sz="1200" b="0" dirty="0">
            <a:solidFill>
              <a:srgbClr val="FF0000"/>
            </a:solidFill>
          </a:endParaRPr>
        </a:p>
      </cdr:txBody>
    </cdr:sp>
  </cdr:relSizeAnchor>
  <cdr:relSizeAnchor xmlns:cdr="http://schemas.openxmlformats.org/drawingml/2006/chartDrawing">
    <cdr:from>
      <cdr:x>0.60896</cdr:x>
      <cdr:y>0.54033</cdr:y>
    </cdr:from>
    <cdr:to>
      <cdr:x>0.73934</cdr:x>
      <cdr:y>0.61589</cdr:y>
    </cdr:to>
    <cdr:sp macro="" textlink="">
      <cdr:nvSpPr>
        <cdr:cNvPr id="7" name="TextBox 1"/>
        <cdr:cNvSpPr txBox="1"/>
      </cdr:nvSpPr>
      <cdr:spPr>
        <a:xfrm xmlns:a="http://schemas.openxmlformats.org/drawingml/2006/main">
          <a:off x="3715109" y="1999896"/>
          <a:ext cx="795412" cy="279667"/>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81</a:t>
          </a:r>
          <a:r>
            <a:rPr lang="en-US" sz="1200" b="0" dirty="0" smtClean="0">
              <a:solidFill>
                <a:schemeClr val="tx1"/>
              </a:solidFill>
            </a:rPr>
            <a:t> - </a:t>
          </a:r>
          <a:r>
            <a:rPr lang="en-US" sz="1200" b="0" dirty="0" smtClean="0">
              <a:solidFill>
                <a:srgbClr val="FF0000"/>
              </a:solidFill>
            </a:rPr>
            <a:t>96</a:t>
          </a:r>
          <a:endParaRPr lang="en-US" sz="1200" b="0" dirty="0">
            <a:solidFill>
              <a:srgbClr val="FF0000"/>
            </a:solidFill>
          </a:endParaRPr>
        </a:p>
      </cdr:txBody>
    </cdr:sp>
  </cdr:relSizeAnchor>
  <cdr:relSizeAnchor xmlns:cdr="http://schemas.openxmlformats.org/drawingml/2006/chartDrawing">
    <cdr:from>
      <cdr:x>0.61178</cdr:x>
      <cdr:y>0.68527</cdr:y>
    </cdr:from>
    <cdr:to>
      <cdr:x>0.74216</cdr:x>
      <cdr:y>0.76011</cdr:y>
    </cdr:to>
    <cdr:sp macro="" textlink="">
      <cdr:nvSpPr>
        <cdr:cNvPr id="8" name="TextBox 1"/>
        <cdr:cNvSpPr txBox="1"/>
      </cdr:nvSpPr>
      <cdr:spPr>
        <a:xfrm xmlns:a="http://schemas.openxmlformats.org/drawingml/2006/main">
          <a:off x="3732300" y="2536356"/>
          <a:ext cx="795411"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58</a:t>
          </a:r>
          <a:r>
            <a:rPr lang="en-US" sz="1200" b="0" dirty="0" smtClean="0">
              <a:solidFill>
                <a:schemeClr val="tx1"/>
              </a:solidFill>
            </a:rPr>
            <a:t> - </a:t>
          </a:r>
          <a:r>
            <a:rPr lang="en-US" sz="1200" b="0" dirty="0" smtClean="0">
              <a:solidFill>
                <a:srgbClr val="FF0000"/>
              </a:solidFill>
            </a:rPr>
            <a:t>74</a:t>
          </a:r>
          <a:endParaRPr lang="en-US" sz="1200" b="0" dirty="0">
            <a:solidFill>
              <a:srgbClr val="FF0000"/>
            </a:solidFill>
          </a:endParaRPr>
        </a:p>
      </cdr:txBody>
    </cdr:sp>
  </cdr:relSizeAnchor>
  <cdr:relSizeAnchor xmlns:cdr="http://schemas.openxmlformats.org/drawingml/2006/chartDrawing">
    <cdr:from>
      <cdr:x>0.60997</cdr:x>
      <cdr:y>0.84519</cdr:y>
    </cdr:from>
    <cdr:to>
      <cdr:x>0.7682</cdr:x>
      <cdr:y>0.92075</cdr:y>
    </cdr:to>
    <cdr:sp macro="" textlink="">
      <cdr:nvSpPr>
        <cdr:cNvPr id="9" name="TextBox 1"/>
        <cdr:cNvSpPr txBox="1"/>
      </cdr:nvSpPr>
      <cdr:spPr>
        <a:xfrm xmlns:a="http://schemas.openxmlformats.org/drawingml/2006/main">
          <a:off x="3721255" y="3098400"/>
          <a:ext cx="965329"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100</a:t>
          </a:r>
          <a:r>
            <a:rPr lang="en-US" sz="1200" b="0" dirty="0" smtClean="0">
              <a:solidFill>
                <a:schemeClr val="tx1"/>
              </a:solidFill>
            </a:rPr>
            <a:t> - </a:t>
          </a:r>
          <a:r>
            <a:rPr lang="en-US" sz="1200" b="0" dirty="0" smtClean="0">
              <a:solidFill>
                <a:srgbClr val="FF0000"/>
              </a:solidFill>
            </a:rPr>
            <a:t>128</a:t>
          </a:r>
          <a:endParaRPr lang="en-US" sz="1200" b="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0.77867</cdr:x>
      <cdr:y>0.07596</cdr:y>
    </cdr:from>
    <cdr:to>
      <cdr:x>0.93923</cdr:x>
      <cdr:y>0.15083</cdr:y>
    </cdr:to>
    <cdr:sp macro="" textlink="">
      <cdr:nvSpPr>
        <cdr:cNvPr id="4" name="TextBox 3"/>
        <cdr:cNvSpPr txBox="1"/>
      </cdr:nvSpPr>
      <cdr:spPr>
        <a:xfrm xmlns:a="http://schemas.openxmlformats.org/drawingml/2006/main">
          <a:off x="4409719" y="281047"/>
          <a:ext cx="909274" cy="27701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spAutoFit/>
        </a:bodyPr>
        <a:lstStyle xmlns:a="http://schemas.openxmlformats.org/drawingml/2006/main"/>
        <a:p xmlns:a="http://schemas.openxmlformats.org/drawingml/2006/main">
          <a:r>
            <a:rPr lang="en-US" sz="1200" b="0" dirty="0" smtClean="0">
              <a:solidFill>
                <a:srgbClr val="344391"/>
              </a:solidFill>
            </a:rPr>
            <a:t>115 </a:t>
          </a:r>
          <a:r>
            <a:rPr lang="en-US" sz="1200" b="0" dirty="0" smtClean="0">
              <a:solidFill>
                <a:schemeClr val="tx1"/>
              </a:solidFill>
            </a:rPr>
            <a:t>– </a:t>
          </a:r>
          <a:r>
            <a:rPr lang="en-US" sz="1200" b="0" dirty="0" smtClean="0">
              <a:solidFill>
                <a:srgbClr val="FF0000"/>
              </a:solidFill>
            </a:rPr>
            <a:t>61</a:t>
          </a:r>
          <a:r>
            <a:rPr lang="en-US" sz="1200" b="0" dirty="0" smtClean="0">
              <a:solidFill>
                <a:schemeClr val="tx1"/>
              </a:solidFill>
            </a:rPr>
            <a:t>= </a:t>
          </a:r>
          <a:endParaRPr lang="en-US" sz="1200" b="0" dirty="0">
            <a:solidFill>
              <a:schemeClr val="tx1"/>
            </a:solidFill>
          </a:endParaRPr>
        </a:p>
      </cdr:txBody>
    </cdr:sp>
  </cdr:relSizeAnchor>
  <cdr:relSizeAnchor xmlns:cdr="http://schemas.openxmlformats.org/drawingml/2006/chartDrawing">
    <cdr:from>
      <cdr:x>0.79792</cdr:x>
      <cdr:y>0.2335</cdr:y>
    </cdr:from>
    <cdr:to>
      <cdr:x>0.97432</cdr:x>
      <cdr:y>0.30837</cdr:y>
    </cdr:to>
    <cdr:sp macro="" textlink="">
      <cdr:nvSpPr>
        <cdr:cNvPr id="5" name="TextBox 1"/>
        <cdr:cNvSpPr txBox="1"/>
      </cdr:nvSpPr>
      <cdr:spPr>
        <a:xfrm xmlns:a="http://schemas.openxmlformats.org/drawingml/2006/main">
          <a:off x="4518734" y="863935"/>
          <a:ext cx="998991"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149 </a:t>
          </a:r>
          <a:r>
            <a:rPr lang="en-US" sz="1200" b="0" dirty="0" smtClean="0">
              <a:solidFill>
                <a:schemeClr val="tx1"/>
              </a:solidFill>
            </a:rPr>
            <a:t>– </a:t>
          </a:r>
          <a:r>
            <a:rPr lang="en-US" sz="1200" b="0" dirty="0" smtClean="0">
              <a:solidFill>
                <a:srgbClr val="FF0000"/>
              </a:solidFill>
            </a:rPr>
            <a:t>135</a:t>
          </a:r>
          <a:endParaRPr lang="en-US" sz="1200" b="0" dirty="0">
            <a:solidFill>
              <a:srgbClr val="FF0000"/>
            </a:solidFill>
          </a:endParaRPr>
        </a:p>
      </cdr:txBody>
    </cdr:sp>
  </cdr:relSizeAnchor>
  <cdr:relSizeAnchor xmlns:cdr="http://schemas.openxmlformats.org/drawingml/2006/chartDrawing">
    <cdr:from>
      <cdr:x>0.67038</cdr:x>
      <cdr:y>0.37893</cdr:y>
    </cdr:from>
    <cdr:to>
      <cdr:x>0.84084</cdr:x>
      <cdr:y>0.4538</cdr:y>
    </cdr:to>
    <cdr:sp macro="" textlink="">
      <cdr:nvSpPr>
        <cdr:cNvPr id="6" name="TextBox 1"/>
        <cdr:cNvSpPr txBox="1"/>
      </cdr:nvSpPr>
      <cdr:spPr>
        <a:xfrm xmlns:a="http://schemas.openxmlformats.org/drawingml/2006/main">
          <a:off x="3796457" y="1402016"/>
          <a:ext cx="965329"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104 </a:t>
          </a:r>
          <a:r>
            <a:rPr lang="en-US" sz="1200" b="0" dirty="0" smtClean="0">
              <a:solidFill>
                <a:schemeClr val="tx1"/>
              </a:solidFill>
            </a:rPr>
            <a:t>- </a:t>
          </a:r>
          <a:r>
            <a:rPr lang="en-US" sz="1200" b="0" dirty="0" smtClean="0">
              <a:solidFill>
                <a:srgbClr val="FF0000"/>
              </a:solidFill>
            </a:rPr>
            <a:t>122</a:t>
          </a:r>
          <a:endParaRPr lang="en-US" sz="1200" b="0" dirty="0">
            <a:solidFill>
              <a:srgbClr val="FF0000"/>
            </a:solidFill>
          </a:endParaRPr>
        </a:p>
      </cdr:txBody>
    </cdr:sp>
  </cdr:relSizeAnchor>
  <cdr:relSizeAnchor xmlns:cdr="http://schemas.openxmlformats.org/drawingml/2006/chartDrawing">
    <cdr:from>
      <cdr:x>0.71917</cdr:x>
      <cdr:y>0.53798</cdr:y>
    </cdr:from>
    <cdr:to>
      <cdr:x>0.85962</cdr:x>
      <cdr:y>0.61285</cdr:y>
    </cdr:to>
    <cdr:sp macro="" textlink="">
      <cdr:nvSpPr>
        <cdr:cNvPr id="7" name="TextBox 1"/>
        <cdr:cNvSpPr txBox="1"/>
      </cdr:nvSpPr>
      <cdr:spPr>
        <a:xfrm xmlns:a="http://schemas.openxmlformats.org/drawingml/2006/main">
          <a:off x="4072762" y="1990490"/>
          <a:ext cx="795411"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86 </a:t>
          </a:r>
          <a:r>
            <a:rPr lang="en-US" sz="1200" b="0" dirty="0" smtClean="0">
              <a:solidFill>
                <a:schemeClr val="tx1"/>
              </a:solidFill>
            </a:rPr>
            <a:t>- </a:t>
          </a:r>
          <a:r>
            <a:rPr lang="en-US" sz="1200" b="0" dirty="0" smtClean="0">
              <a:solidFill>
                <a:srgbClr val="FF0000"/>
              </a:solidFill>
            </a:rPr>
            <a:t>84</a:t>
          </a:r>
          <a:endParaRPr lang="en-US" sz="1200" b="0" dirty="0">
            <a:solidFill>
              <a:srgbClr val="FF0000"/>
            </a:solidFill>
          </a:endParaRPr>
        </a:p>
      </cdr:txBody>
    </cdr:sp>
  </cdr:relSizeAnchor>
  <cdr:relSizeAnchor xmlns:cdr="http://schemas.openxmlformats.org/drawingml/2006/chartDrawing">
    <cdr:from>
      <cdr:x>0.67326</cdr:x>
      <cdr:y>0.6805</cdr:y>
    </cdr:from>
    <cdr:to>
      <cdr:x>0.84372</cdr:x>
      <cdr:y>0.75537</cdr:y>
    </cdr:to>
    <cdr:sp macro="" textlink="">
      <cdr:nvSpPr>
        <cdr:cNvPr id="8" name="TextBox 1"/>
        <cdr:cNvSpPr txBox="1"/>
      </cdr:nvSpPr>
      <cdr:spPr>
        <a:xfrm xmlns:a="http://schemas.openxmlformats.org/drawingml/2006/main">
          <a:off x="3812767" y="2517805"/>
          <a:ext cx="965329"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170 </a:t>
          </a:r>
          <a:r>
            <a:rPr lang="en-US" sz="1200" b="0" dirty="0" smtClean="0">
              <a:solidFill>
                <a:schemeClr val="tx1"/>
              </a:solidFill>
            </a:rPr>
            <a:t>- </a:t>
          </a:r>
          <a:r>
            <a:rPr lang="en-US" sz="1200" b="0" dirty="0" smtClean="0">
              <a:solidFill>
                <a:srgbClr val="FF0000"/>
              </a:solidFill>
            </a:rPr>
            <a:t>188</a:t>
          </a:r>
          <a:endParaRPr lang="en-US" sz="1200" b="0" dirty="0">
            <a:solidFill>
              <a:srgbClr val="FF0000"/>
            </a:solidFill>
          </a:endParaRPr>
        </a:p>
      </cdr:txBody>
    </cdr:sp>
  </cdr:relSizeAnchor>
  <cdr:relSizeAnchor xmlns:cdr="http://schemas.openxmlformats.org/drawingml/2006/chartDrawing">
    <cdr:from>
      <cdr:x>0.67797</cdr:x>
      <cdr:y>0.83249</cdr:y>
    </cdr:from>
    <cdr:to>
      <cdr:x>0.84843</cdr:x>
      <cdr:y>0.90736</cdr:y>
    </cdr:to>
    <cdr:sp macro="" textlink="">
      <cdr:nvSpPr>
        <cdr:cNvPr id="9" name="TextBox 1"/>
        <cdr:cNvSpPr txBox="1"/>
      </cdr:nvSpPr>
      <cdr:spPr>
        <a:xfrm xmlns:a="http://schemas.openxmlformats.org/drawingml/2006/main">
          <a:off x="3839440" y="3080158"/>
          <a:ext cx="965329"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100</a:t>
          </a:r>
          <a:r>
            <a:rPr lang="en-US" sz="1200" b="0" dirty="0" smtClean="0">
              <a:solidFill>
                <a:schemeClr val="tx1"/>
              </a:solidFill>
            </a:rPr>
            <a:t> - </a:t>
          </a:r>
          <a:r>
            <a:rPr lang="en-US" sz="1200" b="0" dirty="0" smtClean="0">
              <a:solidFill>
                <a:srgbClr val="FF0000"/>
              </a:solidFill>
            </a:rPr>
            <a:t>129</a:t>
          </a:r>
          <a:endParaRPr lang="en-US" sz="1200" b="0"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0.71903</cdr:x>
      <cdr:y>0.18838</cdr:y>
    </cdr:from>
    <cdr:to>
      <cdr:x>0.86086</cdr:x>
      <cdr:y>0.27002</cdr:y>
    </cdr:to>
    <cdr:sp macro="" textlink="">
      <cdr:nvSpPr>
        <cdr:cNvPr id="2" name="TextBox 1"/>
        <cdr:cNvSpPr txBox="1"/>
      </cdr:nvSpPr>
      <cdr:spPr>
        <a:xfrm xmlns:a="http://schemas.openxmlformats.org/drawingml/2006/main">
          <a:off x="6015500" y="653142"/>
          <a:ext cx="1186543" cy="2830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solidFill>
                <a:schemeClr val="bg1"/>
              </a:solidFill>
            </a:rPr>
            <a:t>141 – 64 =</a:t>
          </a:r>
          <a:endParaRPr lang="en-US" sz="1600" b="1" dirty="0">
            <a:solidFill>
              <a:schemeClr val="bg1"/>
            </a:solidFill>
          </a:endParaRPr>
        </a:p>
      </cdr:txBody>
    </cdr:sp>
  </cdr:relSizeAnchor>
  <cdr:relSizeAnchor xmlns:cdr="http://schemas.openxmlformats.org/drawingml/2006/chartDrawing">
    <cdr:from>
      <cdr:x>0.66506</cdr:x>
      <cdr:y>0.66562</cdr:y>
    </cdr:from>
    <cdr:to>
      <cdr:x>1</cdr:x>
      <cdr:y>0.75439</cdr:y>
    </cdr:to>
    <cdr:sp macro="" textlink="">
      <cdr:nvSpPr>
        <cdr:cNvPr id="3" name="TextBox 2"/>
        <cdr:cNvSpPr txBox="1"/>
      </cdr:nvSpPr>
      <cdr:spPr>
        <a:xfrm xmlns:a="http://schemas.openxmlformats.org/drawingml/2006/main">
          <a:off x="5563975" y="2307777"/>
          <a:ext cx="2802150" cy="307777"/>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ctr"/>
          <a:endParaRPr lang="en-US" sz="1400" b="1" dirty="0"/>
        </a:p>
      </cdr:txBody>
    </cdr:sp>
  </cdr:relSizeAnchor>
  <cdr:relSizeAnchor xmlns:cdr="http://schemas.openxmlformats.org/drawingml/2006/chartDrawing">
    <cdr:from>
      <cdr:x>0.72246</cdr:x>
      <cdr:y>0.07691</cdr:y>
    </cdr:from>
    <cdr:to>
      <cdr:x>0.88011</cdr:x>
      <cdr:y>0.15037</cdr:y>
    </cdr:to>
    <cdr:sp macro="" textlink="">
      <cdr:nvSpPr>
        <cdr:cNvPr id="4" name="TextBox 3"/>
        <cdr:cNvSpPr txBox="1"/>
      </cdr:nvSpPr>
      <cdr:spPr>
        <a:xfrm xmlns:a="http://schemas.openxmlformats.org/drawingml/2006/main">
          <a:off x="4387040" y="289988"/>
          <a:ext cx="957313" cy="27699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1200" b="0" dirty="0" smtClean="0">
              <a:solidFill>
                <a:srgbClr val="344391"/>
              </a:solidFill>
            </a:rPr>
            <a:t>169</a:t>
          </a:r>
          <a:r>
            <a:rPr lang="en-US" sz="1200" b="0" dirty="0" smtClean="0">
              <a:solidFill>
                <a:schemeClr val="tx1"/>
              </a:solidFill>
            </a:rPr>
            <a:t> – </a:t>
          </a:r>
          <a:r>
            <a:rPr lang="en-US" sz="1200" b="0" dirty="0" smtClean="0">
              <a:solidFill>
                <a:srgbClr val="FF0000"/>
              </a:solidFill>
            </a:rPr>
            <a:t>71</a:t>
          </a:r>
          <a:r>
            <a:rPr lang="en-US" sz="1200" b="0" dirty="0" smtClean="0">
              <a:solidFill>
                <a:schemeClr val="tx1"/>
              </a:solidFill>
            </a:rPr>
            <a:t> = </a:t>
          </a:r>
          <a:endParaRPr lang="en-US" sz="1200" b="0" dirty="0">
            <a:solidFill>
              <a:schemeClr val="tx1"/>
            </a:solidFill>
          </a:endParaRPr>
        </a:p>
      </cdr:txBody>
    </cdr:sp>
  </cdr:relSizeAnchor>
  <cdr:relSizeAnchor xmlns:cdr="http://schemas.openxmlformats.org/drawingml/2006/chartDrawing">
    <cdr:from>
      <cdr:x>0.69683</cdr:x>
      <cdr:y>0.22315</cdr:y>
    </cdr:from>
    <cdr:to>
      <cdr:x>0.86134</cdr:x>
      <cdr:y>0.29661</cdr:y>
    </cdr:to>
    <cdr:sp macro="" textlink="">
      <cdr:nvSpPr>
        <cdr:cNvPr id="5" name="TextBox 1"/>
        <cdr:cNvSpPr txBox="1"/>
      </cdr:nvSpPr>
      <cdr:spPr>
        <a:xfrm xmlns:a="http://schemas.openxmlformats.org/drawingml/2006/main">
          <a:off x="4231405" y="841384"/>
          <a:ext cx="998991"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176</a:t>
          </a:r>
          <a:r>
            <a:rPr lang="en-US" sz="1200" b="0" dirty="0" smtClean="0">
              <a:solidFill>
                <a:schemeClr val="tx1"/>
              </a:solidFill>
            </a:rPr>
            <a:t> – </a:t>
          </a:r>
          <a:r>
            <a:rPr lang="en-US" sz="1200" b="0" dirty="0" smtClean="0">
              <a:solidFill>
                <a:srgbClr val="FF0000"/>
              </a:solidFill>
            </a:rPr>
            <a:t>213</a:t>
          </a:r>
          <a:endParaRPr lang="en-US" sz="1200" b="0" dirty="0">
            <a:solidFill>
              <a:srgbClr val="FF0000"/>
            </a:solidFill>
          </a:endParaRPr>
        </a:p>
      </cdr:txBody>
    </cdr:sp>
  </cdr:relSizeAnchor>
  <cdr:relSizeAnchor xmlns:cdr="http://schemas.openxmlformats.org/drawingml/2006/chartDrawing">
    <cdr:from>
      <cdr:x>0.68851</cdr:x>
      <cdr:y>0.37781</cdr:y>
    </cdr:from>
    <cdr:to>
      <cdr:x>0.83349</cdr:x>
      <cdr:y>0.45128</cdr:y>
    </cdr:to>
    <cdr:sp macro="" textlink="">
      <cdr:nvSpPr>
        <cdr:cNvPr id="6" name="TextBox 1"/>
        <cdr:cNvSpPr txBox="1"/>
      </cdr:nvSpPr>
      <cdr:spPr>
        <a:xfrm xmlns:a="http://schemas.openxmlformats.org/drawingml/2006/main">
          <a:off x="4180883" y="1424528"/>
          <a:ext cx="880369"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99 </a:t>
          </a:r>
          <a:r>
            <a:rPr lang="en-US" sz="1200" b="0" dirty="0" smtClean="0">
              <a:solidFill>
                <a:schemeClr val="tx1"/>
              </a:solidFill>
            </a:rPr>
            <a:t>- </a:t>
          </a:r>
          <a:r>
            <a:rPr lang="en-US" sz="1200" b="0" dirty="0" smtClean="0">
              <a:solidFill>
                <a:srgbClr val="FF0000"/>
              </a:solidFill>
            </a:rPr>
            <a:t>125</a:t>
          </a:r>
          <a:endParaRPr lang="en-US" sz="1200" b="0" dirty="0">
            <a:solidFill>
              <a:srgbClr val="FF0000"/>
            </a:solidFill>
          </a:endParaRPr>
        </a:p>
      </cdr:txBody>
    </cdr:sp>
  </cdr:relSizeAnchor>
  <cdr:relSizeAnchor xmlns:cdr="http://schemas.openxmlformats.org/drawingml/2006/chartDrawing">
    <cdr:from>
      <cdr:x>0.73235</cdr:x>
      <cdr:y>0.53273</cdr:y>
    </cdr:from>
    <cdr:to>
      <cdr:x>0.86334</cdr:x>
      <cdr:y>0.60619</cdr:y>
    </cdr:to>
    <cdr:sp macro="" textlink="">
      <cdr:nvSpPr>
        <cdr:cNvPr id="7" name="TextBox 1"/>
        <cdr:cNvSpPr txBox="1"/>
      </cdr:nvSpPr>
      <cdr:spPr>
        <a:xfrm xmlns:a="http://schemas.openxmlformats.org/drawingml/2006/main">
          <a:off x="4447095" y="2008643"/>
          <a:ext cx="795411"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83 </a:t>
          </a:r>
          <a:r>
            <a:rPr lang="en-US" sz="1200" b="0" dirty="0" smtClean="0">
              <a:solidFill>
                <a:schemeClr val="tx1"/>
              </a:solidFill>
            </a:rPr>
            <a:t>- </a:t>
          </a:r>
          <a:r>
            <a:rPr lang="en-US" sz="1200" b="0" dirty="0" smtClean="0">
              <a:solidFill>
                <a:srgbClr val="FF0000"/>
              </a:solidFill>
            </a:rPr>
            <a:t>78</a:t>
          </a:r>
          <a:endParaRPr lang="en-US" sz="1200" b="0" dirty="0">
            <a:solidFill>
              <a:srgbClr val="FF0000"/>
            </a:solidFill>
          </a:endParaRPr>
        </a:p>
      </cdr:txBody>
    </cdr:sp>
  </cdr:relSizeAnchor>
  <cdr:relSizeAnchor xmlns:cdr="http://schemas.openxmlformats.org/drawingml/2006/chartDrawing">
    <cdr:from>
      <cdr:x>0.49924</cdr:x>
      <cdr:y>0.6855</cdr:y>
    </cdr:from>
    <cdr:to>
      <cdr:x>0.65821</cdr:x>
      <cdr:y>0.75897</cdr:y>
    </cdr:to>
    <cdr:sp macro="" textlink="">
      <cdr:nvSpPr>
        <cdr:cNvPr id="8" name="TextBox 1"/>
        <cdr:cNvSpPr txBox="1"/>
      </cdr:nvSpPr>
      <cdr:spPr>
        <a:xfrm xmlns:a="http://schemas.openxmlformats.org/drawingml/2006/main">
          <a:off x="3031567" y="2584670"/>
          <a:ext cx="965329" cy="276999"/>
        </a:xfrm>
        <a:prstGeom xmlns:a="http://schemas.openxmlformats.org/drawingml/2006/main" prst="rect">
          <a:avLst/>
        </a:prstGeom>
        <a:solidFill xmlns:a="http://schemas.openxmlformats.org/drawingml/2006/main">
          <a:srgbClr val="FFFFFF"/>
        </a:solidFill>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rgbClr val="000000"/>
              </a:solidFill>
            </a:rPr>
            <a:t>= </a:t>
          </a:r>
          <a:r>
            <a:rPr lang="en-US" sz="1200" b="0" dirty="0" smtClean="0">
              <a:solidFill>
                <a:srgbClr val="344391"/>
              </a:solidFill>
            </a:rPr>
            <a:t>119 </a:t>
          </a:r>
          <a:r>
            <a:rPr lang="en-US" sz="1200" b="0" dirty="0" smtClean="0">
              <a:solidFill>
                <a:srgbClr val="000000"/>
              </a:solidFill>
            </a:rPr>
            <a:t>- </a:t>
          </a:r>
          <a:r>
            <a:rPr lang="en-US" sz="1200" b="0" dirty="0" smtClean="0">
              <a:solidFill>
                <a:srgbClr val="FF0000"/>
              </a:solidFill>
            </a:rPr>
            <a:t>214</a:t>
          </a:r>
          <a:endParaRPr lang="en-US" sz="1200" b="0" dirty="0">
            <a:solidFill>
              <a:srgbClr val="FF0000"/>
            </a:solidFill>
          </a:endParaRPr>
        </a:p>
      </cdr:txBody>
    </cdr:sp>
  </cdr:relSizeAnchor>
  <cdr:relSizeAnchor xmlns:cdr="http://schemas.openxmlformats.org/drawingml/2006/chartDrawing">
    <cdr:from>
      <cdr:x>0.69215</cdr:x>
      <cdr:y>0.83783</cdr:y>
    </cdr:from>
    <cdr:to>
      <cdr:x>0.85112</cdr:x>
      <cdr:y>0.9113</cdr:y>
    </cdr:to>
    <cdr:sp macro="" textlink="">
      <cdr:nvSpPr>
        <cdr:cNvPr id="9" name="TextBox 1"/>
        <cdr:cNvSpPr txBox="1"/>
      </cdr:nvSpPr>
      <cdr:spPr>
        <a:xfrm xmlns:a="http://schemas.openxmlformats.org/drawingml/2006/main">
          <a:off x="4202987" y="3159028"/>
          <a:ext cx="965329" cy="276999"/>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smtClean="0">
              <a:solidFill>
                <a:schemeClr val="tx1"/>
              </a:solidFill>
            </a:rPr>
            <a:t>= </a:t>
          </a:r>
          <a:r>
            <a:rPr lang="en-US" sz="1200" b="0" dirty="0" smtClean="0">
              <a:solidFill>
                <a:srgbClr val="344391"/>
              </a:solidFill>
            </a:rPr>
            <a:t>100</a:t>
          </a:r>
          <a:r>
            <a:rPr lang="en-US" sz="1200" b="0" dirty="0" smtClean="0">
              <a:solidFill>
                <a:schemeClr val="tx1"/>
              </a:solidFill>
            </a:rPr>
            <a:t> - </a:t>
          </a:r>
          <a:r>
            <a:rPr lang="en-US" sz="1200" b="0" dirty="0" smtClean="0">
              <a:solidFill>
                <a:srgbClr val="FF0000"/>
              </a:solidFill>
            </a:rPr>
            <a:t>124</a:t>
          </a:r>
          <a:endParaRPr lang="en-US" sz="1200" b="0"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0.63501</cdr:x>
      <cdr:y>0.91045</cdr:y>
    </cdr:from>
    <cdr:to>
      <cdr:x>1</cdr:x>
      <cdr:y>0.97673</cdr:y>
    </cdr:to>
    <cdr:sp macro="" textlink="">
      <cdr:nvSpPr>
        <cdr:cNvPr id="2" name="TextBox 1"/>
        <cdr:cNvSpPr txBox="1"/>
      </cdr:nvSpPr>
      <cdr:spPr>
        <a:xfrm xmlns:a="http://schemas.openxmlformats.org/drawingml/2006/main">
          <a:off x="5550479" y="4227963"/>
          <a:ext cx="3190296" cy="307777"/>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pPr algn="r"/>
          <a:r>
            <a:rPr lang="en-US" sz="1400" b="1" dirty="0" smtClean="0">
              <a:latin typeface="Arial" panose="020B0604020202020204" pitchFamily="34" charset="0"/>
              <a:cs typeface="Arial" panose="020B0604020202020204" pitchFamily="34" charset="0"/>
            </a:rPr>
            <a:t>% Trust Ads Completely/Somewhat</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1" cy="480060"/>
          </a:xfrm>
          <a:prstGeom prst="rect">
            <a:avLst/>
          </a:prstGeom>
        </p:spPr>
        <p:txBody>
          <a:bodyPr vert="horz" lIns="101278" tIns="50639" rIns="101278" bIns="50639" rtlCol="0"/>
          <a:lstStyle>
            <a:lvl1pPr algn="l">
              <a:defRPr sz="1300"/>
            </a:lvl1pPr>
          </a:lstStyle>
          <a:p>
            <a:endParaRPr lang="en-CA"/>
          </a:p>
        </p:txBody>
      </p:sp>
      <p:sp>
        <p:nvSpPr>
          <p:cNvPr id="3" name="Date Placeholder 2"/>
          <p:cNvSpPr>
            <a:spLocks noGrp="1"/>
          </p:cNvSpPr>
          <p:nvPr>
            <p:ph type="dt" sz="quarter" idx="1"/>
          </p:nvPr>
        </p:nvSpPr>
        <p:spPr>
          <a:xfrm>
            <a:off x="4143589" y="1"/>
            <a:ext cx="3169921" cy="480060"/>
          </a:xfrm>
          <a:prstGeom prst="rect">
            <a:avLst/>
          </a:prstGeom>
        </p:spPr>
        <p:txBody>
          <a:bodyPr vert="horz" lIns="101278" tIns="50639" rIns="101278" bIns="50639" rtlCol="0"/>
          <a:lstStyle>
            <a:lvl1pPr algn="r">
              <a:defRPr sz="1300"/>
            </a:lvl1pPr>
          </a:lstStyle>
          <a:p>
            <a:fld id="{F783C50D-0700-49E3-ABF4-18D05D427EEA}" type="datetimeFigureOut">
              <a:rPr lang="en-CA" smtClean="0"/>
              <a:t>2019-09-17</a:t>
            </a:fld>
            <a:endParaRPr lang="en-CA"/>
          </a:p>
        </p:txBody>
      </p:sp>
      <p:sp>
        <p:nvSpPr>
          <p:cNvPr id="4" name="Footer Placeholder 3"/>
          <p:cNvSpPr>
            <a:spLocks noGrp="1"/>
          </p:cNvSpPr>
          <p:nvPr>
            <p:ph type="ftr" sz="quarter" idx="2"/>
          </p:nvPr>
        </p:nvSpPr>
        <p:spPr>
          <a:xfrm>
            <a:off x="1" y="9119491"/>
            <a:ext cx="3169921" cy="480060"/>
          </a:xfrm>
          <a:prstGeom prst="rect">
            <a:avLst/>
          </a:prstGeom>
        </p:spPr>
        <p:txBody>
          <a:bodyPr vert="horz" lIns="101278" tIns="50639" rIns="101278" bIns="50639" rtlCol="0" anchor="b"/>
          <a:lstStyle>
            <a:lvl1pPr algn="l">
              <a:defRPr sz="1300"/>
            </a:lvl1pPr>
          </a:lstStyle>
          <a:p>
            <a:endParaRPr lang="en-CA"/>
          </a:p>
        </p:txBody>
      </p:sp>
    </p:spTree>
    <p:extLst>
      <p:ext uri="{BB962C8B-B14F-4D97-AF65-F5344CB8AC3E}">
        <p14:creationId xmlns:p14="http://schemas.microsoft.com/office/powerpoint/2010/main" val="2924561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1" cy="480060"/>
          </a:xfrm>
          <a:prstGeom prst="rect">
            <a:avLst/>
          </a:prstGeom>
        </p:spPr>
        <p:txBody>
          <a:bodyPr vert="horz" lIns="101869" tIns="50936" rIns="101869" bIns="50936" rtlCol="0"/>
          <a:lstStyle>
            <a:lvl1pPr algn="l">
              <a:defRPr sz="1300"/>
            </a:lvl1pPr>
          </a:lstStyle>
          <a:p>
            <a:endParaRPr lang="en-US" dirty="0"/>
          </a:p>
        </p:txBody>
      </p:sp>
      <p:sp>
        <p:nvSpPr>
          <p:cNvPr id="3" name="Date Placeholder 2"/>
          <p:cNvSpPr>
            <a:spLocks noGrp="1"/>
          </p:cNvSpPr>
          <p:nvPr>
            <p:ph type="dt" idx="1"/>
          </p:nvPr>
        </p:nvSpPr>
        <p:spPr>
          <a:xfrm>
            <a:off x="4143589" y="1"/>
            <a:ext cx="3169921" cy="480060"/>
          </a:xfrm>
          <a:prstGeom prst="rect">
            <a:avLst/>
          </a:prstGeom>
        </p:spPr>
        <p:txBody>
          <a:bodyPr vert="horz" lIns="101869" tIns="50936" rIns="101869" bIns="50936" rtlCol="0"/>
          <a:lstStyle>
            <a:lvl1pPr algn="r">
              <a:defRPr sz="1300"/>
            </a:lvl1pPr>
          </a:lstStyle>
          <a:p>
            <a:fld id="{15895C44-F569-4E05-8E8A-C981E887060E}" type="datetimeFigureOut">
              <a:rPr lang="en-US" smtClean="0"/>
              <a:pPr/>
              <a:t>9/17/2019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101869" tIns="50936" rIns="101869" bIns="50936" rtlCol="0" anchor="ctr"/>
          <a:lstStyle/>
          <a:p>
            <a:endParaRPr lang="en-US" dirty="0"/>
          </a:p>
        </p:txBody>
      </p:sp>
      <p:sp>
        <p:nvSpPr>
          <p:cNvPr id="5" name="Notes Placeholder 4"/>
          <p:cNvSpPr>
            <a:spLocks noGrp="1"/>
          </p:cNvSpPr>
          <p:nvPr>
            <p:ph type="body" sz="quarter" idx="3"/>
          </p:nvPr>
        </p:nvSpPr>
        <p:spPr>
          <a:xfrm>
            <a:off x="731521" y="4560573"/>
            <a:ext cx="5852160" cy="4320540"/>
          </a:xfrm>
          <a:prstGeom prst="rect">
            <a:avLst/>
          </a:prstGeom>
        </p:spPr>
        <p:txBody>
          <a:bodyPr vert="horz" lIns="101869" tIns="50936" rIns="101869" bIns="5093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1" cy="480060"/>
          </a:xfrm>
          <a:prstGeom prst="rect">
            <a:avLst/>
          </a:prstGeom>
        </p:spPr>
        <p:txBody>
          <a:bodyPr vert="horz" lIns="101869" tIns="50936" rIns="101869" bIns="50936"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9" y="9119474"/>
            <a:ext cx="3169921" cy="480060"/>
          </a:xfrm>
          <a:prstGeom prst="rect">
            <a:avLst/>
          </a:prstGeom>
        </p:spPr>
        <p:txBody>
          <a:bodyPr vert="horz" lIns="101869" tIns="50936" rIns="101869" bIns="50936" rtlCol="0" anchor="b"/>
          <a:lstStyle>
            <a:lvl1pPr algn="r">
              <a:defRPr sz="1300"/>
            </a:lvl1pPr>
          </a:lstStyle>
          <a:p>
            <a:fld id="{77E03286-0D15-4F41-A64F-3E0B05FC2E1C}" type="slidenum">
              <a:rPr lang="en-US" smtClean="0"/>
              <a:pPr/>
              <a:t>‹#›</a:t>
            </a:fld>
            <a:endParaRPr lang="en-US" dirty="0"/>
          </a:p>
        </p:txBody>
      </p:sp>
    </p:spTree>
    <p:extLst>
      <p:ext uri="{BB962C8B-B14F-4D97-AF65-F5344CB8AC3E}">
        <p14:creationId xmlns:p14="http://schemas.microsoft.com/office/powerpoint/2010/main" val="19563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archengineland.com/49-of-all-google-searches-are-no-click-study-finds-31842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earchengineland.com/49-of-all-google-searches-are-no-click-study-finds-31842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earchengineland.com/49-of-all-google-searches-are-no-click-study-finds-31842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vpngeeks.com/internet-statistic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mediadynamicsinc.com/uploads/files/PR092214-Note-only-150-Ads-2mk.pdf" TargetMode="External"/><Relationship Id="rId4" Type="http://schemas.openxmlformats.org/officeDocument/2006/relationships/hyperlink" Target="https://sjinsights.net/2014/09/29/new-research-sheds-light-on-daily-ad-exposur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r>
              <a:rPr lang="en-US" dirty="0"/>
              <a:t>Advertising is about more than awareness or exposure.  Effective advertising is about </a:t>
            </a:r>
            <a:r>
              <a:rPr lang="en-US" b="1" dirty="0"/>
              <a:t>engagement</a:t>
            </a:r>
            <a:r>
              <a:rPr lang="en-US" dirty="0"/>
              <a:t>. The most effective advertising campaigns engage consumers on multiple platforms and touchpoints.  </a:t>
            </a:r>
          </a:p>
          <a:p>
            <a:pPr defTabSz="940826"/>
            <a:endParaRPr lang="en-US" dirty="0"/>
          </a:p>
          <a:p>
            <a:pPr defTabSz="940826"/>
            <a:r>
              <a:rPr lang="en-US" dirty="0"/>
              <a:t>News Media Canada, with the support of the Government of Canada’s Department of Canadian Heritage, contracted </a:t>
            </a:r>
            <a:r>
              <a:rPr lang="en-US" dirty="0" err="1"/>
              <a:t>Totum</a:t>
            </a:r>
            <a:r>
              <a:rPr lang="en-US" dirty="0"/>
              <a:t> Research to conduct research to explore the complex issue of engagement with media and advertising.</a:t>
            </a:r>
          </a:p>
          <a:p>
            <a:pPr defTabSz="940826"/>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a:t>
            </a:fld>
            <a:endParaRPr lang="en-US" dirty="0"/>
          </a:p>
        </p:txBody>
      </p:sp>
    </p:spTree>
    <p:extLst>
      <p:ext uri="{BB962C8B-B14F-4D97-AF65-F5344CB8AC3E}">
        <p14:creationId xmlns:p14="http://schemas.microsoft.com/office/powerpoint/2010/main" val="3171792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3"/>
            <a:ext cx="6128818" cy="4320540"/>
          </a:xfrm>
        </p:spPr>
        <p:txBody>
          <a:bodyPr>
            <a:normAutofit fontScale="92500"/>
          </a:bodyPr>
          <a:lstStyle/>
          <a:p>
            <a:pPr defTabSz="940826"/>
            <a:r>
              <a:rPr lang="en-US" dirty="0"/>
              <a:t>Canadian adults are engaged with </a:t>
            </a:r>
            <a:r>
              <a:rPr lang="en-US" b="1" dirty="0"/>
              <a:t>news media brands </a:t>
            </a:r>
            <a:r>
              <a:rPr lang="en-US" dirty="0"/>
              <a:t>based</a:t>
            </a:r>
            <a:r>
              <a:rPr lang="en-US" b="1" dirty="0"/>
              <a:t> </a:t>
            </a:r>
            <a:r>
              <a:rPr lang="en-US" dirty="0"/>
              <a:t>on 16 statements on media engagement, news engagement and ad engagement.  The results confirm that Canadians are almost twice as likely (index 170) to be engaged by printed newspaper ads.  The only other positive engagement with advertising is with </a:t>
            </a:r>
            <a:r>
              <a:rPr lang="en-US" b="1" dirty="0"/>
              <a:t>Search</a:t>
            </a:r>
            <a:r>
              <a:rPr lang="en-US" dirty="0"/>
              <a:t> ads. </a:t>
            </a:r>
          </a:p>
          <a:p>
            <a:endParaRPr lang="en-US" sz="1100" dirty="0"/>
          </a:p>
          <a:p>
            <a:r>
              <a:rPr lang="en-US" sz="1100" dirty="0"/>
              <a:t>This chart shows the top 3 traditional and top 3 digital media for the 3 engagement categories (general media, news, ads) but the results are based on indexing all media for comparison purposes (An index of 100 = Average).  </a:t>
            </a:r>
          </a:p>
          <a:p>
            <a:endParaRPr lang="en-US" sz="1100" dirty="0"/>
          </a:p>
          <a:p>
            <a:r>
              <a:rPr lang="en-US" sz="1100" dirty="0"/>
              <a:t>On General Engagement measures (trustworthy, ethical, inspires me, </a:t>
            </a:r>
            <a:r>
              <a:rPr lang="en-US" sz="1100" dirty="0" err="1"/>
              <a:t>etc</a:t>
            </a:r>
            <a:r>
              <a:rPr lang="en-US" sz="1100" dirty="0"/>
              <a:t>) most media score positively (printed newspapers, TV, radio, digital newspapers), except for social media and search.  When it comes to engagement with News Engagement we see a similar pattern.  However, when it comes to engagement with Advertising it is clear that printed newspapers outrank all other media with an index 170% above average.  Ad engagement is based on noticing ads, likelihood of purchasing, sourcing useful information as well as the level of annoyance.</a:t>
            </a:r>
          </a:p>
          <a:p>
            <a:endParaRPr lang="en-US" sz="1100" dirty="0"/>
          </a:p>
          <a:p>
            <a:r>
              <a:rPr lang="en-US" sz="1100" dirty="0"/>
              <a:t>The outlier here is the positive Ad Engagement for </a:t>
            </a:r>
            <a:r>
              <a:rPr lang="en-US" sz="1100" b="1" dirty="0"/>
              <a:t>Search</a:t>
            </a:r>
            <a:r>
              <a:rPr lang="en-US" sz="1100" dirty="0"/>
              <a:t> – this is primarily influenced by the specific statement  “</a:t>
            </a:r>
            <a:r>
              <a:rPr lang="en-CA" sz="1100" dirty="0"/>
              <a:t>It is the best place to get useful information about sales, store hours and special offers” which indexes well above average (Search index 37/ 14 average all media = statement index 270)</a:t>
            </a:r>
          </a:p>
          <a:p>
            <a:r>
              <a:rPr lang="en-CA" sz="1100" dirty="0"/>
              <a:t>This makes sense when you think about how consumers want immediate answers to these kinds of questions.  However, recent research finds that 49% of all Google Searches are “no click” – users are getting all the information they need without clicking any further.</a:t>
            </a:r>
          </a:p>
          <a:p>
            <a:r>
              <a:rPr lang="en-US" sz="1100" dirty="0">
                <a:hlinkClick r:id="rId3"/>
              </a:rPr>
              <a:t>https://searchengineland.com/49-of-all-google-searches-are-no-click-study-finds-318426</a:t>
            </a:r>
            <a:endParaRPr lang="en-US" sz="1100" dirty="0"/>
          </a:p>
          <a:p>
            <a:endParaRPr lang="en-US" sz="1100" dirty="0"/>
          </a:p>
          <a:p>
            <a:r>
              <a:rPr lang="en-US" sz="1100" dirty="0"/>
              <a:t>(based on Index of all media measured averaged)</a:t>
            </a:r>
          </a:p>
          <a:p>
            <a:r>
              <a:rPr lang="en-US" sz="1100" dirty="0"/>
              <a:t>General Engagement = 7 statements (slide 7 notes + Appendix)</a:t>
            </a:r>
          </a:p>
          <a:p>
            <a:r>
              <a:rPr lang="en-US" sz="1100" dirty="0"/>
              <a:t>News Engagement = 5 statements (slide 7 notes +  Appendix)</a:t>
            </a:r>
          </a:p>
          <a:p>
            <a:r>
              <a:rPr lang="en-US" sz="1100" dirty="0"/>
              <a:t>Ad Engagement = 4 statements (slide 7 notes +  Appendix)</a:t>
            </a:r>
          </a:p>
        </p:txBody>
      </p:sp>
      <p:sp>
        <p:nvSpPr>
          <p:cNvPr id="4" name="Slide Number Placeholder 3"/>
          <p:cNvSpPr>
            <a:spLocks noGrp="1"/>
          </p:cNvSpPr>
          <p:nvPr>
            <p:ph type="sldNum" sz="quarter" idx="10"/>
          </p:nvPr>
        </p:nvSpPr>
        <p:spPr/>
        <p:txBody>
          <a:bodyPr/>
          <a:lstStyle/>
          <a:p>
            <a:fld id="{77E03286-0D15-4F41-A64F-3E0B05FC2E1C}" type="slidenum">
              <a:rPr lang="en-US" smtClean="0"/>
              <a:pPr/>
              <a:t>10</a:t>
            </a:fld>
            <a:endParaRPr lang="en-US" dirty="0"/>
          </a:p>
        </p:txBody>
      </p:sp>
    </p:spTree>
    <p:extLst>
      <p:ext uri="{BB962C8B-B14F-4D97-AF65-F5344CB8AC3E}">
        <p14:creationId xmlns:p14="http://schemas.microsoft.com/office/powerpoint/2010/main" val="3686155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7"/>
              </a:spcBef>
              <a:buClr>
                <a:srgbClr val="344391"/>
              </a:buClr>
            </a:pPr>
            <a:r>
              <a:rPr lang="en-US" b="1" dirty="0" smtClean="0">
                <a:solidFill>
                  <a:srgbClr val="000000"/>
                </a:solidFill>
              </a:rPr>
              <a:t>Advertisers</a:t>
            </a:r>
            <a:r>
              <a:rPr lang="en-US" dirty="0" smtClean="0">
                <a:solidFill>
                  <a:srgbClr val="000000"/>
                </a:solidFill>
              </a:rPr>
              <a:t> want their ads to be noticed.</a:t>
            </a:r>
          </a:p>
          <a:p>
            <a:pPr>
              <a:spcBef>
                <a:spcPts val="617"/>
              </a:spcBef>
              <a:buClr>
                <a:srgbClr val="344391"/>
              </a:buClr>
            </a:pPr>
            <a:r>
              <a:rPr lang="en-US" b="1" dirty="0" smtClean="0">
                <a:solidFill>
                  <a:srgbClr val="000000"/>
                </a:solidFill>
              </a:rPr>
              <a:t>Consumers</a:t>
            </a:r>
            <a:r>
              <a:rPr lang="en-US" dirty="0" smtClean="0">
                <a:solidFill>
                  <a:srgbClr val="000000"/>
                </a:solidFill>
              </a:rPr>
              <a:t> actively avoid ads because they find them annoying and ads interrupt content.</a:t>
            </a:r>
          </a:p>
          <a:p>
            <a:endParaRPr lang="en-US" dirty="0" smtClean="0"/>
          </a:p>
          <a:p>
            <a:r>
              <a:rPr lang="en-US" dirty="0"/>
              <a:t>All measured media were ranked on an </a:t>
            </a:r>
            <a:r>
              <a:rPr lang="en-US" b="1" dirty="0"/>
              <a:t>Advertising Effectiveness Score </a:t>
            </a:r>
            <a:r>
              <a:rPr lang="en-US" dirty="0"/>
              <a:t>- the extent to which consumers </a:t>
            </a:r>
            <a:r>
              <a:rPr lang="en-US" b="1" dirty="0"/>
              <a:t>notice ads </a:t>
            </a:r>
            <a:r>
              <a:rPr lang="en-US" dirty="0"/>
              <a:t>in a given media MINUS the </a:t>
            </a:r>
            <a:r>
              <a:rPr lang="en-US" b="1" dirty="0"/>
              <a:t>level of annoyance </a:t>
            </a:r>
            <a:r>
              <a:rPr lang="en-US" dirty="0"/>
              <a:t>that they feel when seeing ads in the medium. </a:t>
            </a:r>
          </a:p>
        </p:txBody>
      </p:sp>
      <p:sp>
        <p:nvSpPr>
          <p:cNvPr id="4" name="Slide Number Placeholder 3"/>
          <p:cNvSpPr>
            <a:spLocks noGrp="1"/>
          </p:cNvSpPr>
          <p:nvPr>
            <p:ph type="sldNum" sz="quarter" idx="10"/>
          </p:nvPr>
        </p:nvSpPr>
        <p:spPr/>
        <p:txBody>
          <a:bodyPr/>
          <a:lstStyle/>
          <a:p>
            <a:fld id="{AEC57FB8-185C-4541-9A80-5E8F2132023F}" type="slidenum">
              <a:rPr lang="en-US" smtClean="0"/>
              <a:t>11</a:t>
            </a:fld>
            <a:endParaRPr lang="en-US"/>
          </a:p>
        </p:txBody>
      </p:sp>
    </p:spTree>
    <p:extLst>
      <p:ext uri="{BB962C8B-B14F-4D97-AF65-F5344CB8AC3E}">
        <p14:creationId xmlns:p14="http://schemas.microsoft.com/office/powerpoint/2010/main" val="2831017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 Advertising Effectiveness Score of 77, </a:t>
            </a:r>
            <a:r>
              <a:rPr lang="en-US" b="1" dirty="0"/>
              <a:t>print newspapers dramatically outranked all other media tested</a:t>
            </a:r>
            <a:r>
              <a:rPr lang="en-US" dirty="0"/>
              <a:t>. Based on the data shown, TV had an Advertising Effectiveness Score of -7 and social media had a score of -16. </a:t>
            </a:r>
          </a:p>
          <a:p>
            <a:endParaRPr lang="en-US" dirty="0"/>
          </a:p>
          <a:p>
            <a:r>
              <a:rPr lang="en-CA" dirty="0" smtClean="0"/>
              <a:t>ADULTS</a:t>
            </a:r>
            <a:r>
              <a:rPr lang="en-CA" baseline="0" dirty="0" smtClean="0"/>
              <a:t> 18+ 		</a:t>
            </a:r>
            <a:r>
              <a:rPr lang="en-CA" dirty="0" smtClean="0"/>
              <a:t>Notice </a:t>
            </a:r>
            <a:r>
              <a:rPr lang="en-CA" dirty="0"/>
              <a:t>Ads</a:t>
            </a:r>
            <a:r>
              <a:rPr lang="en-CA" dirty="0" smtClean="0"/>
              <a:t> - </a:t>
            </a:r>
            <a:r>
              <a:rPr lang="en-CA" dirty="0"/>
              <a:t>Annoyed by Ads</a:t>
            </a:r>
            <a:r>
              <a:rPr lang="en-CA" dirty="0" smtClean="0"/>
              <a:t> = AD EFFECTIVENESS </a:t>
            </a:r>
          </a:p>
          <a:p>
            <a:endParaRPr lang="en-CA" dirty="0"/>
          </a:p>
          <a:p>
            <a:r>
              <a:rPr lang="en-CA" dirty="0"/>
              <a:t>Printed Newspapers</a:t>
            </a:r>
            <a:r>
              <a:rPr lang="en-CA" dirty="0" smtClean="0"/>
              <a:t> 	141 </a:t>
            </a:r>
            <a:r>
              <a:rPr lang="en-CA" dirty="0"/>
              <a:t>- 64</a:t>
            </a:r>
            <a:r>
              <a:rPr lang="en-CA" dirty="0" smtClean="0"/>
              <a:t> = 77 AD EFFECTIVENESS </a:t>
            </a:r>
          </a:p>
          <a:p>
            <a:r>
              <a:rPr lang="en-CA" dirty="0"/>
              <a:t>TV</a:t>
            </a:r>
            <a:r>
              <a:rPr lang="en-CA" dirty="0" smtClean="0"/>
              <a:t>  		158 </a:t>
            </a:r>
            <a:r>
              <a:rPr lang="en-CA" dirty="0"/>
              <a:t>-</a:t>
            </a:r>
            <a:r>
              <a:rPr lang="en-CA" dirty="0" smtClean="0"/>
              <a:t> </a:t>
            </a:r>
            <a:r>
              <a:rPr lang="en-CA" dirty="0"/>
              <a:t>165</a:t>
            </a:r>
            <a:r>
              <a:rPr lang="en-CA" dirty="0" smtClean="0"/>
              <a:t> = -7 AD EFFECTIVENESS </a:t>
            </a:r>
          </a:p>
          <a:p>
            <a:r>
              <a:rPr lang="en-CA" dirty="0"/>
              <a:t>Radio</a:t>
            </a:r>
            <a:r>
              <a:rPr lang="en-CA" dirty="0" smtClean="0"/>
              <a:t> </a:t>
            </a:r>
            <a:r>
              <a:rPr lang="en-CA" dirty="0"/>
              <a:t> </a:t>
            </a:r>
            <a:r>
              <a:rPr lang="en-CA" dirty="0" smtClean="0"/>
              <a:t>		103 </a:t>
            </a:r>
            <a:r>
              <a:rPr lang="en-CA" dirty="0"/>
              <a:t>-</a:t>
            </a:r>
            <a:r>
              <a:rPr lang="en-CA" dirty="0" smtClean="0"/>
              <a:t> </a:t>
            </a:r>
            <a:r>
              <a:rPr lang="en-CA" dirty="0"/>
              <a:t>116</a:t>
            </a:r>
            <a:r>
              <a:rPr lang="en-CA" dirty="0" smtClean="0"/>
              <a:t> = -13 AD EFFECTIVENESS </a:t>
            </a:r>
          </a:p>
          <a:p>
            <a:r>
              <a:rPr lang="en-CA" dirty="0"/>
              <a:t>Digital Newspapers</a:t>
            </a:r>
            <a:r>
              <a:rPr lang="en-CA" dirty="0" smtClean="0"/>
              <a:t> </a:t>
            </a:r>
            <a:r>
              <a:rPr lang="en-CA" dirty="0"/>
              <a:t> </a:t>
            </a:r>
            <a:r>
              <a:rPr lang="en-CA" dirty="0" smtClean="0"/>
              <a:t>	81 </a:t>
            </a:r>
            <a:r>
              <a:rPr lang="en-CA" dirty="0"/>
              <a:t>- 96</a:t>
            </a:r>
            <a:r>
              <a:rPr lang="en-CA" dirty="0" smtClean="0"/>
              <a:t> = -15 AD EFFECTIVENESS </a:t>
            </a:r>
          </a:p>
          <a:p>
            <a:r>
              <a:rPr lang="en-CA" dirty="0"/>
              <a:t>Social Media</a:t>
            </a:r>
            <a:r>
              <a:rPr lang="en-CA" dirty="0" smtClean="0"/>
              <a:t> 		58 - </a:t>
            </a:r>
            <a:r>
              <a:rPr lang="en-CA" dirty="0"/>
              <a:t>74</a:t>
            </a:r>
            <a:r>
              <a:rPr lang="en-CA" dirty="0" smtClean="0"/>
              <a:t> = </a:t>
            </a:r>
            <a:r>
              <a:rPr lang="en-CA" dirty="0"/>
              <a:t>-</a:t>
            </a:r>
            <a:r>
              <a:rPr lang="en-CA" dirty="0" smtClean="0"/>
              <a:t>16 AD EFFECTIVENESS </a:t>
            </a:r>
          </a:p>
          <a:p>
            <a:r>
              <a:rPr lang="en-CA" dirty="0"/>
              <a:t>Search</a:t>
            </a:r>
            <a:r>
              <a:rPr lang="en-CA" dirty="0" smtClean="0"/>
              <a:t>  		100 </a:t>
            </a:r>
            <a:r>
              <a:rPr lang="en-CA" dirty="0"/>
              <a:t>-</a:t>
            </a:r>
            <a:r>
              <a:rPr lang="en-CA" dirty="0" smtClean="0"/>
              <a:t> </a:t>
            </a:r>
            <a:r>
              <a:rPr lang="en-CA" dirty="0"/>
              <a:t>128</a:t>
            </a:r>
            <a:r>
              <a:rPr lang="en-CA" dirty="0" smtClean="0"/>
              <a:t> = -28 AD EFFECTIVENESS </a:t>
            </a:r>
            <a:endParaRPr lang="en-US" dirty="0" smtClean="0"/>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12</a:t>
            </a:fld>
            <a:endParaRPr lang="en-US" dirty="0"/>
          </a:p>
        </p:txBody>
      </p:sp>
    </p:spTree>
    <p:extLst>
      <p:ext uri="{BB962C8B-B14F-4D97-AF65-F5344CB8AC3E}">
        <p14:creationId xmlns:p14="http://schemas.microsoft.com/office/powerpoint/2010/main" val="368615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57FB8-185C-4541-9A80-5E8F2132023F}" type="slidenum">
              <a:rPr lang="en-US" smtClean="0"/>
              <a:t>13</a:t>
            </a:fld>
            <a:endParaRPr lang="en-US"/>
          </a:p>
        </p:txBody>
      </p:sp>
    </p:spTree>
    <p:extLst>
      <p:ext uri="{BB962C8B-B14F-4D97-AF65-F5344CB8AC3E}">
        <p14:creationId xmlns:p14="http://schemas.microsoft.com/office/powerpoint/2010/main" val="2003716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 effectiveness increases in trusted environments, making </a:t>
            </a:r>
            <a:r>
              <a:rPr lang="en-CA" dirty="0" smtClean="0"/>
              <a:t>news media brands </a:t>
            </a:r>
            <a:r>
              <a:rPr lang="en-CA" dirty="0"/>
              <a:t>an impactful way to drive action among consumers. </a:t>
            </a:r>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14</a:t>
            </a:fld>
            <a:endParaRPr lang="en-US"/>
          </a:p>
        </p:txBody>
      </p:sp>
    </p:spTree>
    <p:extLst>
      <p:ext uri="{BB962C8B-B14F-4D97-AF65-F5344CB8AC3E}">
        <p14:creationId xmlns:p14="http://schemas.microsoft.com/office/powerpoint/2010/main" val="213576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57FB8-185C-4541-9A80-5E8F2132023F}" type="slidenum">
              <a:rPr lang="en-US" smtClean="0"/>
              <a:t>15</a:t>
            </a:fld>
            <a:endParaRPr lang="en-US"/>
          </a:p>
        </p:txBody>
      </p:sp>
    </p:spTree>
    <p:extLst>
      <p:ext uri="{BB962C8B-B14F-4D97-AF65-F5344CB8AC3E}">
        <p14:creationId xmlns:p14="http://schemas.microsoft.com/office/powerpoint/2010/main" val="382771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(based on Index of all media measured averaged)</a:t>
            </a:r>
          </a:p>
          <a:p>
            <a:r>
              <a:rPr lang="en-US" baseline="0" dirty="0" smtClean="0"/>
              <a:t>General Engagement = 7 statements (Appendix)</a:t>
            </a:r>
          </a:p>
          <a:p>
            <a:r>
              <a:rPr lang="en-US" baseline="0" dirty="0" smtClean="0"/>
              <a:t>News Engagement = 5 statements (Appendix)</a:t>
            </a:r>
          </a:p>
          <a:p>
            <a:r>
              <a:rPr lang="en-US" baseline="0" dirty="0" smtClean="0"/>
              <a:t>Ad Engagement = 4 statements (Appendix)</a:t>
            </a:r>
            <a:endParaRPr lang="en-US" dirty="0" smtClean="0"/>
          </a:p>
          <a:p>
            <a:endParaRPr lang="en-US" dirty="0" smtClean="0"/>
          </a:p>
          <a:p>
            <a:r>
              <a:rPr lang="en-US" dirty="0" smtClean="0"/>
              <a:t>Strong</a:t>
            </a:r>
            <a:r>
              <a:rPr lang="en-US" baseline="0" dirty="0" smtClean="0"/>
              <a:t> Ad Engagement index for </a:t>
            </a:r>
            <a:r>
              <a:rPr lang="en-US" b="1" baseline="0" dirty="0" smtClean="0"/>
              <a:t>Search</a:t>
            </a:r>
            <a:r>
              <a:rPr lang="en-US" baseline="0" dirty="0" smtClean="0"/>
              <a:t> is primarily influenced due to the response to statement </a:t>
            </a:r>
          </a:p>
          <a:p>
            <a:r>
              <a:rPr lang="en-US" baseline="0" dirty="0" smtClean="0"/>
              <a:t>“</a:t>
            </a:r>
            <a:r>
              <a:rPr lang="en-CA" baseline="0" dirty="0" smtClean="0"/>
              <a:t>It is the best place to get useful information about sales, store hours and special offers” = 37/14 average all media (Index 270)</a:t>
            </a:r>
          </a:p>
          <a:p>
            <a:endParaRPr lang="en-CA" baseline="0" dirty="0" smtClean="0"/>
          </a:p>
          <a:p>
            <a:r>
              <a:rPr lang="en-CA" baseline="0" dirty="0" smtClean="0"/>
              <a:t>However, recent research finds that 49% of all Google Searches are “no click”</a:t>
            </a:r>
          </a:p>
          <a:p>
            <a:r>
              <a:rPr lang="en-US" dirty="0" smtClean="0">
                <a:hlinkClick r:id="rId3"/>
              </a:rPr>
              <a:t>https://searchengineland.com/49-of-all-google-searches-are-no-click-study-finds-318426</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16</a:t>
            </a:fld>
            <a:endParaRPr lang="en-US" dirty="0"/>
          </a:p>
        </p:txBody>
      </p:sp>
    </p:spTree>
    <p:extLst>
      <p:ext uri="{BB962C8B-B14F-4D97-AF65-F5344CB8AC3E}">
        <p14:creationId xmlns:p14="http://schemas.microsoft.com/office/powerpoint/2010/main" val="3686155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MILLENNIALS	Notice Ads - Annoyed by Ads = AD EFFECTIVENESS </a:t>
            </a:r>
          </a:p>
          <a:p>
            <a:endParaRPr lang="en-CA" dirty="0"/>
          </a:p>
          <a:p>
            <a:pPr defTabSz="940826"/>
            <a:r>
              <a:rPr lang="en-CA" dirty="0"/>
              <a:t>Printed Newspapers</a:t>
            </a:r>
            <a:r>
              <a:rPr lang="en-CA" dirty="0" smtClean="0"/>
              <a:t> 	</a:t>
            </a:r>
            <a:r>
              <a:rPr lang="en-CA" dirty="0"/>
              <a:t>115-61=54 </a:t>
            </a:r>
            <a:r>
              <a:rPr lang="en-CA" dirty="0" smtClean="0"/>
              <a:t>AD EFFECTIVENESS </a:t>
            </a:r>
          </a:p>
          <a:p>
            <a:r>
              <a:rPr lang="en-CA" dirty="0"/>
              <a:t>TV</a:t>
            </a:r>
            <a:r>
              <a:rPr lang="en-CA" dirty="0" smtClean="0"/>
              <a:t> 		</a:t>
            </a:r>
            <a:r>
              <a:rPr lang="en-CA" dirty="0"/>
              <a:t>149-135=13</a:t>
            </a:r>
            <a:r>
              <a:rPr lang="en-CA" dirty="0" smtClean="0"/>
              <a:t> AD EFFECTIVENESS </a:t>
            </a:r>
          </a:p>
          <a:p>
            <a:r>
              <a:rPr lang="en-CA" dirty="0"/>
              <a:t>Radio</a:t>
            </a:r>
            <a:r>
              <a:rPr lang="en-CA" dirty="0" smtClean="0"/>
              <a:t> 		</a:t>
            </a:r>
            <a:r>
              <a:rPr lang="en-CA" dirty="0"/>
              <a:t>104-122=-18</a:t>
            </a:r>
            <a:r>
              <a:rPr lang="en-CA" dirty="0" smtClean="0"/>
              <a:t>  AD EFFECTIVENESS </a:t>
            </a:r>
          </a:p>
          <a:p>
            <a:r>
              <a:rPr lang="en-CA" dirty="0"/>
              <a:t>Digital Newspapers	86-84=2</a:t>
            </a:r>
            <a:r>
              <a:rPr lang="en-CA" dirty="0" smtClean="0"/>
              <a:t> AD EFFECTIVENESS </a:t>
            </a:r>
          </a:p>
          <a:p>
            <a:r>
              <a:rPr lang="en-CA" dirty="0"/>
              <a:t>Social Media		170-188=-18</a:t>
            </a:r>
            <a:r>
              <a:rPr lang="en-CA" dirty="0" smtClean="0"/>
              <a:t>  AD EFFECTIVENESS </a:t>
            </a:r>
          </a:p>
          <a:p>
            <a:r>
              <a:rPr lang="en-CA" dirty="0"/>
              <a:t>Search</a:t>
            </a:r>
            <a:r>
              <a:rPr lang="en-CA" dirty="0" smtClean="0"/>
              <a:t> 		</a:t>
            </a:r>
            <a:r>
              <a:rPr lang="en-CA" dirty="0"/>
              <a:t>100-129=-29</a:t>
            </a:r>
            <a:r>
              <a:rPr lang="en-CA" dirty="0" smtClean="0"/>
              <a:t> AD EFFECTIVENESS </a:t>
            </a:r>
            <a:endParaRPr lang="en-US" dirty="0" smtClean="0"/>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17</a:t>
            </a:fld>
            <a:endParaRPr lang="en-US" dirty="0"/>
          </a:p>
        </p:txBody>
      </p:sp>
    </p:spTree>
    <p:extLst>
      <p:ext uri="{BB962C8B-B14F-4D97-AF65-F5344CB8AC3E}">
        <p14:creationId xmlns:p14="http://schemas.microsoft.com/office/powerpoint/2010/main" val="3686155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(based on Index of all media measured averaged)</a:t>
            </a:r>
          </a:p>
          <a:p>
            <a:r>
              <a:rPr lang="en-US" baseline="0" dirty="0" smtClean="0"/>
              <a:t>General Engagement = 7 statements (Appendix)</a:t>
            </a:r>
          </a:p>
          <a:p>
            <a:r>
              <a:rPr lang="en-US" baseline="0" dirty="0" smtClean="0"/>
              <a:t>News Engagement = 5 statements (Appendix)</a:t>
            </a:r>
          </a:p>
          <a:p>
            <a:r>
              <a:rPr lang="en-US" baseline="0" dirty="0" smtClean="0"/>
              <a:t>Ad Engagement = 4 statements (Appendix)</a:t>
            </a:r>
            <a:endParaRPr lang="en-US" dirty="0" smtClean="0"/>
          </a:p>
          <a:p>
            <a:endParaRPr lang="en-US" dirty="0" smtClean="0"/>
          </a:p>
          <a:p>
            <a:r>
              <a:rPr lang="en-US" dirty="0" smtClean="0"/>
              <a:t>Strong</a:t>
            </a:r>
            <a:r>
              <a:rPr lang="en-US" baseline="0" dirty="0" smtClean="0"/>
              <a:t> Ad Engagement index for </a:t>
            </a:r>
            <a:r>
              <a:rPr lang="en-US" b="1" baseline="0" dirty="0" smtClean="0"/>
              <a:t>Search</a:t>
            </a:r>
            <a:r>
              <a:rPr lang="en-US" baseline="0" dirty="0" smtClean="0"/>
              <a:t> is primarily influenced due to the response to statement </a:t>
            </a:r>
          </a:p>
          <a:p>
            <a:r>
              <a:rPr lang="en-US" baseline="0" dirty="0" smtClean="0"/>
              <a:t>“</a:t>
            </a:r>
            <a:r>
              <a:rPr lang="en-CA" baseline="0" dirty="0" smtClean="0"/>
              <a:t>It is the best place to get useful information about sales, store hours and special offers” = 37/14 average all media (Index 270)</a:t>
            </a:r>
          </a:p>
          <a:p>
            <a:endParaRPr lang="en-CA" baseline="0" dirty="0" smtClean="0"/>
          </a:p>
          <a:p>
            <a:r>
              <a:rPr lang="en-CA" baseline="0" dirty="0" smtClean="0"/>
              <a:t>However, recent research finds that 49% of all Google Searches are “no click”</a:t>
            </a:r>
          </a:p>
          <a:p>
            <a:r>
              <a:rPr lang="en-US" dirty="0" smtClean="0">
                <a:hlinkClick r:id="rId3"/>
              </a:rPr>
              <a:t>https://searchengineland.com/49-of-all-google-searches-are-no-click-study-finds-318426</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18</a:t>
            </a:fld>
            <a:endParaRPr lang="en-US" dirty="0"/>
          </a:p>
        </p:txBody>
      </p:sp>
    </p:spTree>
    <p:extLst>
      <p:ext uri="{BB962C8B-B14F-4D97-AF65-F5344CB8AC3E}">
        <p14:creationId xmlns:p14="http://schemas.microsoft.com/office/powerpoint/2010/main" val="368615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BOOMERS		Notice </a:t>
            </a:r>
            <a:r>
              <a:rPr lang="en-CA" dirty="0"/>
              <a:t>Ads</a:t>
            </a:r>
            <a:r>
              <a:rPr lang="en-CA" dirty="0" smtClean="0"/>
              <a:t> - </a:t>
            </a:r>
            <a:r>
              <a:rPr lang="en-CA" dirty="0"/>
              <a:t>Annoyed by Ads</a:t>
            </a:r>
            <a:r>
              <a:rPr lang="en-CA" dirty="0" smtClean="0"/>
              <a:t> = AD EFFECTIVENESS</a:t>
            </a:r>
          </a:p>
          <a:p>
            <a:endParaRPr lang="en-CA" dirty="0" smtClean="0"/>
          </a:p>
          <a:p>
            <a:pPr defTabSz="940826"/>
            <a:r>
              <a:rPr lang="en-CA" dirty="0"/>
              <a:t>Printed Newspapers</a:t>
            </a:r>
            <a:r>
              <a:rPr lang="en-CA" dirty="0" smtClean="0"/>
              <a:t> 	</a:t>
            </a:r>
            <a:r>
              <a:rPr lang="en-CA" dirty="0"/>
              <a:t>169-71=97</a:t>
            </a:r>
            <a:r>
              <a:rPr lang="en-CA" dirty="0" smtClean="0"/>
              <a:t> AD EFFECTIVENESS</a:t>
            </a:r>
          </a:p>
          <a:p>
            <a:r>
              <a:rPr lang="en-CA" dirty="0"/>
              <a:t>TV</a:t>
            </a:r>
            <a:r>
              <a:rPr lang="en-CA" dirty="0" smtClean="0"/>
              <a:t> 		</a:t>
            </a:r>
            <a:r>
              <a:rPr lang="en-CA" dirty="0"/>
              <a:t>176-213</a:t>
            </a:r>
            <a:r>
              <a:rPr lang="en-CA" dirty="0" smtClean="0"/>
              <a:t>=</a:t>
            </a:r>
            <a:r>
              <a:rPr lang="en-CA" dirty="0"/>
              <a:t>-37 </a:t>
            </a:r>
            <a:r>
              <a:rPr lang="en-CA" dirty="0" smtClean="0"/>
              <a:t>AD EFFECTIVENESS</a:t>
            </a:r>
          </a:p>
          <a:p>
            <a:r>
              <a:rPr lang="en-CA" dirty="0"/>
              <a:t>Radio</a:t>
            </a:r>
            <a:r>
              <a:rPr lang="en-CA" dirty="0" smtClean="0"/>
              <a:t> 		</a:t>
            </a:r>
            <a:r>
              <a:rPr lang="en-CA" dirty="0"/>
              <a:t>99-125=-26 </a:t>
            </a:r>
            <a:r>
              <a:rPr lang="en-CA" dirty="0" smtClean="0"/>
              <a:t>AD EFFECTIVENESS</a:t>
            </a:r>
          </a:p>
          <a:p>
            <a:r>
              <a:rPr lang="en-CA" dirty="0"/>
              <a:t>Digital Newspapers	83-78=6 </a:t>
            </a:r>
            <a:r>
              <a:rPr lang="en-CA" dirty="0" smtClean="0"/>
              <a:t>AD EFFECTIVENESS</a:t>
            </a:r>
          </a:p>
          <a:p>
            <a:r>
              <a:rPr lang="en-CA" dirty="0"/>
              <a:t>Social Media</a:t>
            </a:r>
            <a:r>
              <a:rPr lang="en-CA" dirty="0" smtClean="0"/>
              <a:t> 		</a:t>
            </a:r>
            <a:r>
              <a:rPr lang="en-CA" dirty="0"/>
              <a:t>119-214=-96</a:t>
            </a:r>
            <a:r>
              <a:rPr lang="en-CA" dirty="0" smtClean="0"/>
              <a:t> AD EFFECTIVENESS</a:t>
            </a:r>
          </a:p>
          <a:p>
            <a:r>
              <a:rPr lang="en-CA" dirty="0"/>
              <a:t>Search</a:t>
            </a:r>
            <a:r>
              <a:rPr lang="en-CA" dirty="0" smtClean="0"/>
              <a:t> 		</a:t>
            </a:r>
            <a:r>
              <a:rPr lang="en-CA" dirty="0"/>
              <a:t>100-124=-24 </a:t>
            </a:r>
            <a:r>
              <a:rPr lang="en-CA" dirty="0" smtClean="0"/>
              <a:t>AD EFFECTIVENESS</a:t>
            </a:r>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19</a:t>
            </a:fld>
            <a:endParaRPr lang="en-US" dirty="0"/>
          </a:p>
        </p:txBody>
      </p:sp>
    </p:spTree>
    <p:extLst>
      <p:ext uri="{BB962C8B-B14F-4D97-AF65-F5344CB8AC3E}">
        <p14:creationId xmlns:p14="http://schemas.microsoft.com/office/powerpoint/2010/main" val="368615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r>
              <a:rPr lang="en-US" b="1" dirty="0"/>
              <a:t>How do Canadians engage with news and advertising in traditional and digital media given the current climate of fake news and distrust?</a:t>
            </a:r>
            <a:r>
              <a:rPr lang="en-US" dirty="0"/>
              <a:t> News media and creators, large and small, face the challenge of building trust and engagement in order to create and deliver quality journalism and content as well as an effective environment for advertising.</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2</a:t>
            </a:fld>
            <a:endParaRPr lang="en-US" dirty="0"/>
          </a:p>
        </p:txBody>
      </p:sp>
    </p:spTree>
    <p:extLst>
      <p:ext uri="{BB962C8B-B14F-4D97-AF65-F5344CB8AC3E}">
        <p14:creationId xmlns:p14="http://schemas.microsoft.com/office/powerpoint/2010/main" val="3449322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615">
              <a:defRPr/>
            </a:pPr>
            <a:r>
              <a:rPr lang="en-US" b="1" dirty="0"/>
              <a:t>Nine out of ten Canadians (88%) read </a:t>
            </a:r>
            <a:r>
              <a:rPr lang="en-US" b="1" dirty="0" smtClean="0"/>
              <a:t>news</a:t>
            </a:r>
            <a:r>
              <a:rPr lang="en-US" b="1" baseline="0" dirty="0" smtClean="0"/>
              <a:t> media brands</a:t>
            </a:r>
            <a:r>
              <a:rPr lang="en-US" b="1" dirty="0" smtClean="0"/>
              <a:t> </a:t>
            </a:r>
            <a:r>
              <a:rPr lang="en-US" b="1" dirty="0"/>
              <a:t>every week in 2019.</a:t>
            </a:r>
            <a:r>
              <a:rPr lang="en-US" dirty="0"/>
              <a:t> In 2012 weekly readership was 85%. </a:t>
            </a:r>
          </a:p>
          <a:p>
            <a:pPr defTabSz="937615">
              <a:defRPr/>
            </a:pPr>
            <a:endParaRPr lang="en-US" dirty="0"/>
          </a:p>
          <a:p>
            <a:pPr defTabSz="937615">
              <a:defRPr/>
            </a:pPr>
            <a:r>
              <a:rPr lang="en-US" dirty="0" smtClean="0">
                <a:latin typeface="Myriad Pro"/>
                <a:cs typeface="Myriad Pro"/>
              </a:rPr>
              <a:t>Access to digital news platforms has only increased Canadians’ access to news content, and consequently more Canadians than ever are reading news media brands, in print or digital formats.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20</a:t>
            </a:fld>
            <a:endParaRPr lang="en-US" dirty="0"/>
          </a:p>
        </p:txBody>
      </p:sp>
    </p:spTree>
    <p:extLst>
      <p:ext uri="{BB962C8B-B14F-4D97-AF65-F5344CB8AC3E}">
        <p14:creationId xmlns:p14="http://schemas.microsoft.com/office/powerpoint/2010/main" val="448260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xmlns="" id="{372AB1F4-B0C5-4044-AB95-AEB35D3A666C}"/>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44729" indent="-286432" algn="ctr">
              <a:defRPr>
                <a:solidFill>
                  <a:schemeClr val="tx1"/>
                </a:solidFill>
                <a:latin typeface="Arial" panose="020B0604020202020204" pitchFamily="34" charset="0"/>
              </a:defRPr>
            </a:lvl2pPr>
            <a:lvl3pPr marL="1145736" indent="-229146" algn="ctr">
              <a:defRPr>
                <a:solidFill>
                  <a:schemeClr val="tx1"/>
                </a:solidFill>
                <a:latin typeface="Arial" panose="020B0604020202020204" pitchFamily="34" charset="0"/>
              </a:defRPr>
            </a:lvl3pPr>
            <a:lvl4pPr marL="1604030" indent="-229146" algn="ctr">
              <a:defRPr>
                <a:solidFill>
                  <a:schemeClr val="tx1"/>
                </a:solidFill>
                <a:latin typeface="Arial" panose="020B0604020202020204" pitchFamily="34" charset="0"/>
              </a:defRPr>
            </a:lvl4pPr>
            <a:lvl5pPr marL="2062327" indent="-229146" algn="ctr">
              <a:defRPr>
                <a:solidFill>
                  <a:schemeClr val="tx1"/>
                </a:solidFill>
                <a:latin typeface="Arial" panose="020B0604020202020204" pitchFamily="34" charset="0"/>
              </a:defRPr>
            </a:lvl5pPr>
            <a:lvl6pPr marL="2520620" indent="-229146" algn="ctr" eaLnBrk="0" fontAlgn="base" hangingPunct="0">
              <a:spcBef>
                <a:spcPct val="0"/>
              </a:spcBef>
              <a:spcAft>
                <a:spcPct val="0"/>
              </a:spcAft>
              <a:defRPr>
                <a:solidFill>
                  <a:schemeClr val="tx1"/>
                </a:solidFill>
                <a:latin typeface="Arial" panose="020B0604020202020204" pitchFamily="34" charset="0"/>
              </a:defRPr>
            </a:lvl6pPr>
            <a:lvl7pPr marL="2978918" indent="-229146" algn="ctr" eaLnBrk="0" fontAlgn="base" hangingPunct="0">
              <a:spcBef>
                <a:spcPct val="0"/>
              </a:spcBef>
              <a:spcAft>
                <a:spcPct val="0"/>
              </a:spcAft>
              <a:defRPr>
                <a:solidFill>
                  <a:schemeClr val="tx1"/>
                </a:solidFill>
                <a:latin typeface="Arial" panose="020B0604020202020204" pitchFamily="34" charset="0"/>
              </a:defRPr>
            </a:lvl7pPr>
            <a:lvl8pPr marL="3437210" indent="-229146" algn="ctr" eaLnBrk="0" fontAlgn="base" hangingPunct="0">
              <a:spcBef>
                <a:spcPct val="0"/>
              </a:spcBef>
              <a:spcAft>
                <a:spcPct val="0"/>
              </a:spcAft>
              <a:defRPr>
                <a:solidFill>
                  <a:schemeClr val="tx1"/>
                </a:solidFill>
                <a:latin typeface="Arial" panose="020B0604020202020204" pitchFamily="34" charset="0"/>
              </a:defRPr>
            </a:lvl8pPr>
            <a:lvl9pPr marL="3895507" indent="-229146" algn="ctr" eaLnBrk="0" fontAlgn="base" hangingPunct="0">
              <a:spcBef>
                <a:spcPct val="0"/>
              </a:spcBef>
              <a:spcAft>
                <a:spcPct val="0"/>
              </a:spcAft>
              <a:defRPr>
                <a:solidFill>
                  <a:schemeClr val="tx1"/>
                </a:solidFill>
                <a:latin typeface="Arial" panose="020B0604020202020204" pitchFamily="34" charset="0"/>
              </a:defRPr>
            </a:lvl9pPr>
          </a:lstStyle>
          <a:p>
            <a:pPr algn="r"/>
            <a:fld id="{7B931DCD-13E3-46F4-AB2B-FAD04DB37D25}" type="slidenum">
              <a:rPr lang="en-US" altLang="en-US"/>
              <a:pPr algn="r"/>
              <a:t>21</a:t>
            </a:fld>
            <a:endParaRPr lang="en-US" altLang="en-US"/>
          </a:p>
        </p:txBody>
      </p:sp>
      <p:sp>
        <p:nvSpPr>
          <p:cNvPr id="68611" name="Rectangle 2">
            <a:extLst>
              <a:ext uri="{FF2B5EF4-FFF2-40B4-BE49-F238E27FC236}">
                <a16:creationId xmlns:a16="http://schemas.microsoft.com/office/drawing/2014/main" xmlns="" id="{92CC9B3A-4277-4939-BDBB-92EAC5CB8F3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xmlns="" id="{6A2B41DE-840B-4F91-A5DF-5E23382E4520}"/>
              </a:ext>
            </a:extLst>
          </p:cNvPr>
          <p:cNvSpPr>
            <a:spLocks noGrp="1" noChangeArrowheads="1"/>
          </p:cNvSpPr>
          <p:nvPr>
            <p:ph type="body" idx="1"/>
          </p:nvPr>
        </p:nvSpPr>
        <p:spPr>
          <a:xfrm>
            <a:off x="731521" y="4560571"/>
            <a:ext cx="6126607" cy="4320540"/>
          </a:xfrm>
          <a:noFill/>
        </p:spPr>
        <p:txBody>
          <a:bodyPr/>
          <a:lstStyle/>
          <a:p>
            <a:pPr eaLnBrk="1" hangingPunct="1"/>
            <a:r>
              <a:rPr lang="en-CA" altLang="en-US" dirty="0" smtClean="0"/>
              <a:t>We</a:t>
            </a:r>
            <a:r>
              <a:rPr lang="en-CA" altLang="en-US" baseline="0" dirty="0" smtClean="0"/>
              <a:t> continue to explore the reasons for reading community newspapers and one thing never changes.  Local information (in many forms) continues to be the driving reason for readership of community newspapers.  This study asked about both print and digital formats for an expanded list of different types of local information including:</a:t>
            </a:r>
          </a:p>
          <a:p>
            <a:pPr marL="162601" indent="-162601">
              <a:buFontTx/>
              <a:buChar char="-"/>
            </a:pPr>
            <a:r>
              <a:rPr lang="en-CA" altLang="en-US" baseline="0" dirty="0" smtClean="0"/>
              <a:t>Local news</a:t>
            </a:r>
          </a:p>
          <a:p>
            <a:pPr marL="162601" indent="-162601">
              <a:buFontTx/>
              <a:buChar char="-"/>
            </a:pPr>
            <a:r>
              <a:rPr lang="en-CA" altLang="en-US" baseline="0" dirty="0" smtClean="0"/>
              <a:t>Local editorial</a:t>
            </a:r>
          </a:p>
          <a:p>
            <a:pPr marL="162601" indent="-162601">
              <a:buFontTx/>
              <a:buChar char="-"/>
            </a:pPr>
            <a:r>
              <a:rPr lang="en-CA" altLang="en-US" baseline="0" dirty="0" smtClean="0"/>
              <a:t>Local sports</a:t>
            </a:r>
          </a:p>
          <a:p>
            <a:pPr marL="162601" indent="-162601">
              <a:buFontTx/>
              <a:buChar char="-"/>
            </a:pPr>
            <a:r>
              <a:rPr lang="en-CA" altLang="en-US" baseline="0" dirty="0" smtClean="0"/>
              <a:t>Local entertainment</a:t>
            </a:r>
          </a:p>
          <a:p>
            <a:pPr marL="162601" indent="-162601">
              <a:buFontTx/>
              <a:buChar char="-"/>
            </a:pPr>
            <a:r>
              <a:rPr lang="en-CA" altLang="en-US" baseline="0" dirty="0" smtClean="0"/>
              <a:t>Local events</a:t>
            </a:r>
          </a:p>
          <a:p>
            <a:pPr marL="162601" indent="-162601">
              <a:buFontTx/>
              <a:buChar char="-"/>
            </a:pPr>
            <a:r>
              <a:rPr lang="en-CA" altLang="en-US" baseline="0" dirty="0" smtClean="0"/>
              <a:t>Local crime features</a:t>
            </a:r>
          </a:p>
          <a:p>
            <a:pPr marL="162601" indent="-162601">
              <a:buFontTx/>
              <a:buChar char="-"/>
            </a:pPr>
            <a:r>
              <a:rPr lang="en-CA" altLang="en-US" baseline="0" dirty="0" smtClean="0"/>
              <a:t>Obituaries</a:t>
            </a:r>
          </a:p>
          <a:p>
            <a:pPr eaLnBrk="1" hangingPunct="1"/>
            <a:r>
              <a:rPr lang="en-CA" altLang="en-US" baseline="0" dirty="0" smtClean="0"/>
              <a:t>After local information about half are reading for the advertising – this includes ROP ads throughout the paper as well as Flyers/Inserts.  Slightly more print readers choose advertising and that is likely attributed to Flyers and Inserts.</a:t>
            </a:r>
          </a:p>
          <a:p>
            <a:pPr eaLnBrk="1" hangingPunct="1"/>
            <a:r>
              <a:rPr lang="en-CA" altLang="en-US" baseline="0" dirty="0" smtClean="0"/>
              <a:t>And finally, we are still seeing readership of classified ads as well as employment/careers and real estate in community newspapers.</a:t>
            </a:r>
          </a:p>
          <a:p>
            <a:pPr marL="162601" indent="-162601">
              <a:buFontTx/>
              <a:buChar char="-"/>
            </a:pPr>
            <a:endParaRPr lang="en-CA" altLang="en-US" dirty="0"/>
          </a:p>
        </p:txBody>
      </p:sp>
    </p:spTree>
    <p:extLst>
      <p:ext uri="{BB962C8B-B14F-4D97-AF65-F5344CB8AC3E}">
        <p14:creationId xmlns:p14="http://schemas.microsoft.com/office/powerpoint/2010/main" val="3163509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Ads in printed newspapers</a:t>
            </a:r>
            <a:r>
              <a:rPr lang="en-US" baseline="0" dirty="0" smtClean="0"/>
              <a:t> continue to be the most trusted of all ad formats, results we see study after study.  More than half of adults trust printed newspaper ads.</a:t>
            </a:r>
          </a:p>
          <a:p>
            <a:endParaRPr lang="en-US" baseline="0" dirty="0" smtClean="0"/>
          </a:p>
          <a:p>
            <a:r>
              <a:rPr lang="en-US" baseline="0" dirty="0" smtClean="0"/>
              <a:t>Ads in digital newspapers top the list of trusted digital ad formats and are equally as trusted as ads in traditional media like radio and television.  Four out of ten adults completely or somewhat trust ads in digital newspapers.</a:t>
            </a:r>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22</a:t>
            </a:fld>
            <a:endParaRPr lang="en-US"/>
          </a:p>
        </p:txBody>
      </p:sp>
    </p:spTree>
    <p:extLst>
      <p:ext uri="{BB962C8B-B14F-4D97-AF65-F5344CB8AC3E}">
        <p14:creationId xmlns:p14="http://schemas.microsoft.com/office/powerpoint/2010/main" val="2482612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 media</a:t>
            </a:r>
            <a:r>
              <a:rPr lang="en-US" baseline="0" dirty="0" smtClean="0"/>
              <a:t> ads (in print or digital formats) generate awareness among almost two thirds of readers (63%).  </a:t>
            </a:r>
          </a:p>
          <a:p>
            <a:r>
              <a:rPr lang="en-US" baseline="0" dirty="0" smtClean="0"/>
              <a:t>- Three quarters of awareness is generated from print ads (34 print + 15 both = 49% out of 63% total = 77% of awareness generated by printed newspaper ads.</a:t>
            </a: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23</a:t>
            </a:fld>
            <a:endParaRPr lang="en-US"/>
          </a:p>
        </p:txBody>
      </p:sp>
    </p:spTree>
    <p:extLst>
      <p:ext uri="{BB962C8B-B14F-4D97-AF65-F5344CB8AC3E}">
        <p14:creationId xmlns:p14="http://schemas.microsoft.com/office/powerpoint/2010/main" val="1088124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57FB8-185C-4541-9A80-5E8F2132023F}" type="slidenum">
              <a:rPr lang="en-US" smtClean="0"/>
              <a:t>24</a:t>
            </a:fld>
            <a:endParaRPr lang="en-US"/>
          </a:p>
        </p:txBody>
      </p:sp>
    </p:spTree>
    <p:extLst>
      <p:ext uri="{BB962C8B-B14F-4D97-AF65-F5344CB8AC3E}">
        <p14:creationId xmlns:p14="http://schemas.microsoft.com/office/powerpoint/2010/main" val="2222126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questionnaire asked</a:t>
            </a:r>
            <a:r>
              <a:rPr lang="en-US" baseline="0" dirty="0" smtClean="0"/>
              <a:t> 16 engagement questions in 3 different categories.</a:t>
            </a:r>
          </a:p>
          <a:p>
            <a:r>
              <a:rPr lang="en-US" baseline="0" dirty="0" smtClean="0"/>
              <a:t>Ten different media (traditional and digital) were measured.</a:t>
            </a:r>
          </a:p>
          <a:p>
            <a:r>
              <a:rPr lang="en-US" baseline="0" dirty="0" smtClean="0"/>
              <a:t>Respondents were asked which media they would give a “A” rating (higher than 7 out of 10). An index was created based on the ratings % compared to the average rating % for all media measured (combined).</a:t>
            </a:r>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25</a:t>
            </a:fld>
            <a:endParaRPr lang="en-US"/>
          </a:p>
        </p:txBody>
      </p:sp>
    </p:spTree>
    <p:extLst>
      <p:ext uri="{BB962C8B-B14F-4D97-AF65-F5344CB8AC3E}">
        <p14:creationId xmlns:p14="http://schemas.microsoft.com/office/powerpoint/2010/main" val="3591522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57FB8-185C-4541-9A80-5E8F2132023F}" type="slidenum">
              <a:rPr lang="en-US" smtClean="0"/>
              <a:t>26</a:t>
            </a:fld>
            <a:endParaRPr lang="en-US"/>
          </a:p>
        </p:txBody>
      </p:sp>
    </p:spTree>
    <p:extLst>
      <p:ext uri="{BB962C8B-B14F-4D97-AF65-F5344CB8AC3E}">
        <p14:creationId xmlns:p14="http://schemas.microsoft.com/office/powerpoint/2010/main" val="3088200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r>
              <a:rPr lang="en-US" dirty="0" smtClean="0"/>
              <a:t>www.newsmediacanada.ca</a:t>
            </a:r>
          </a:p>
          <a:p>
            <a:pPr defTabSz="940826"/>
            <a:r>
              <a:rPr lang="en-US" dirty="0" smtClean="0"/>
              <a:t>Kelly</a:t>
            </a:r>
            <a:r>
              <a:rPr lang="en-US" baseline="0" dirty="0" smtClean="0"/>
              <a:t> Levson, Director of Marketing and Research</a:t>
            </a:r>
          </a:p>
          <a:p>
            <a:pPr defTabSz="940826"/>
            <a:r>
              <a:rPr lang="en-US" baseline="0" dirty="0" smtClean="0"/>
              <a:t>klevson@newsmediacanada.ca </a:t>
            </a:r>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27</a:t>
            </a:fld>
            <a:endParaRPr lang="en-US" dirty="0"/>
          </a:p>
        </p:txBody>
      </p:sp>
    </p:spTree>
    <p:extLst>
      <p:ext uri="{BB962C8B-B14F-4D97-AF65-F5344CB8AC3E}">
        <p14:creationId xmlns:p14="http://schemas.microsoft.com/office/powerpoint/2010/main" val="317179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r>
              <a:rPr lang="en-US" dirty="0"/>
              <a:t>In today’s media environment there are many choices; the sheer volume of media and advertising messages in multiple formats is overwhelming. Every day consumers are exposed to thousands of brands and ads but less than 100 will create awareness and only about 12 will make an impression and </a:t>
            </a:r>
            <a:r>
              <a:rPr lang="en-US" b="1" dirty="0"/>
              <a:t>engage</a:t>
            </a:r>
            <a:r>
              <a:rPr lang="en-US" dirty="0"/>
              <a:t> consumers.</a:t>
            </a:r>
          </a:p>
          <a:p>
            <a:endParaRPr lang="en-US" dirty="0" smtClean="0">
              <a:hlinkClick r:id="rId3"/>
            </a:endParaRPr>
          </a:p>
          <a:p>
            <a:endParaRPr lang="en-US" dirty="0" smtClean="0">
              <a:hlinkClick r:id="rId3"/>
            </a:endParaRPr>
          </a:p>
          <a:p>
            <a:r>
              <a:rPr lang="en-CA" i="1" dirty="0" smtClean="0"/>
              <a:t>Studies </a:t>
            </a:r>
            <a:r>
              <a:rPr lang="en-CA" i="1" dirty="0"/>
              <a:t>find that the average person is exposed to hundreds of ads and up to 10,000 brand messages each day.  And as marketers are presented with more and more channels to reach their customers that number is growing rapidly.  Out of those thousands of ads and brand messages it is estimated that only 12 ads will make an impression.  Key considerations to make sure an ad is noticed include Trust, Engagement and Frequency.  Multi media campaigns result in stronger consumer engagement in a world where advertisers must compete for the attention of consumers.</a:t>
            </a:r>
          </a:p>
          <a:p>
            <a:endParaRPr lang="en-CA" i="1" dirty="0"/>
          </a:p>
          <a:p>
            <a:r>
              <a:rPr lang="en-CA" i="1" dirty="0">
                <a:hlinkClick r:id="rId4"/>
              </a:rPr>
              <a:t>https://sjinsights.net/2014/09/29/new-research-sheds-light-on-daily-ad-exposures/</a:t>
            </a:r>
            <a:endParaRPr lang="en-CA" i="1" dirty="0"/>
          </a:p>
          <a:p>
            <a:r>
              <a:rPr lang="en-CA" i="1" dirty="0">
                <a:hlinkClick r:id="rId5"/>
              </a:rPr>
              <a:t>http://www.mediadynamicsinc.com/uploads/files/PR092214-Note-only-150-Ads-2mk.pdf</a:t>
            </a:r>
            <a:r>
              <a:rPr lang="en-CA" i="1" dirty="0"/>
              <a:t> </a:t>
            </a:r>
          </a:p>
          <a:p>
            <a:pPr marL="167855" indent="-167855">
              <a:buFont typeface="Arial" panose="020B0604020202020204" pitchFamily="34" charset="0"/>
              <a:buChar char="•"/>
            </a:pPr>
            <a:r>
              <a:rPr lang="en-CA" i="1" dirty="0" smtClean="0"/>
              <a:t>Average </a:t>
            </a:r>
            <a:r>
              <a:rPr lang="en-CA" i="1" dirty="0"/>
              <a:t>number of advertisement and brand exposures per day per person: 5,000+</a:t>
            </a:r>
          </a:p>
          <a:p>
            <a:pPr marL="167855" indent="-167855">
              <a:buFont typeface="Arial" panose="020B0604020202020204" pitchFamily="34" charset="0"/>
              <a:buChar char="•"/>
            </a:pPr>
            <a:r>
              <a:rPr lang="en-CA" i="1" dirty="0"/>
              <a:t>Average number of “ads only” exposures per day: 362</a:t>
            </a:r>
          </a:p>
          <a:p>
            <a:pPr marL="167855" indent="-167855">
              <a:buFont typeface="Arial" panose="020B0604020202020204" pitchFamily="34" charset="0"/>
              <a:buChar char="•"/>
            </a:pPr>
            <a:r>
              <a:rPr lang="en-CA" i="1" dirty="0"/>
              <a:t>Average number of “ads only” noted per day: 153</a:t>
            </a:r>
          </a:p>
          <a:p>
            <a:pPr marL="167855" indent="-167855">
              <a:buFont typeface="Arial" panose="020B0604020202020204" pitchFamily="34" charset="0"/>
              <a:buChar char="•"/>
            </a:pPr>
            <a:r>
              <a:rPr lang="en-CA" b="1" i="1" dirty="0">
                <a:solidFill>
                  <a:srgbClr val="C00000"/>
                </a:solidFill>
              </a:rPr>
              <a:t>Average number of “ads only” that we have some awareness of per day: 86</a:t>
            </a:r>
          </a:p>
          <a:p>
            <a:pPr marL="167855" indent="-167855">
              <a:buFont typeface="Arial" panose="020B0604020202020204" pitchFamily="34" charset="0"/>
              <a:buChar char="•"/>
            </a:pPr>
            <a:r>
              <a:rPr lang="en-CA" b="1" i="1" dirty="0"/>
              <a:t>Average number of “ads only” that made an impression (engagement): 12</a:t>
            </a:r>
          </a:p>
          <a:p>
            <a:pPr defTabSz="940826" fontAlgn="base"/>
            <a:r>
              <a:rPr lang="en-US" i="1" dirty="0" smtClean="0">
                <a:hlinkClick r:id="rId3"/>
              </a:rPr>
              <a:t>https://www.vpngeeks.com/internet-statistics/</a:t>
            </a:r>
            <a:endParaRPr lang="en-US" i="1" dirty="0" smtClean="0"/>
          </a:p>
          <a:p>
            <a:pPr fontAlgn="base"/>
            <a:endParaRPr lang="en-CA" dirty="0"/>
          </a:p>
        </p:txBody>
      </p:sp>
      <p:sp>
        <p:nvSpPr>
          <p:cNvPr id="4" name="Slide Number Placeholder 3"/>
          <p:cNvSpPr>
            <a:spLocks noGrp="1"/>
          </p:cNvSpPr>
          <p:nvPr>
            <p:ph type="sldNum" sz="quarter" idx="10"/>
          </p:nvPr>
        </p:nvSpPr>
        <p:spPr/>
        <p:txBody>
          <a:bodyPr/>
          <a:lstStyle/>
          <a:p>
            <a:fld id="{AEC57FB8-185C-4541-9A80-5E8F2132023F}" type="slidenum">
              <a:rPr lang="en-US" smtClean="0"/>
              <a:t>3</a:t>
            </a:fld>
            <a:endParaRPr lang="en-US"/>
          </a:p>
        </p:txBody>
      </p:sp>
    </p:spTree>
    <p:extLst>
      <p:ext uri="{BB962C8B-B14F-4D97-AF65-F5344CB8AC3E}">
        <p14:creationId xmlns:p14="http://schemas.microsoft.com/office/powerpoint/2010/main" val="293383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r>
              <a:rPr lang="en-CA" dirty="0" smtClean="0"/>
              <a:t>Advertising doesn’t just offer the right product to the right consumer at the right time.  </a:t>
            </a:r>
          </a:p>
          <a:p>
            <a:pPr defTabSz="940826"/>
            <a:endParaRPr lang="en-CA" dirty="0" smtClean="0"/>
          </a:p>
          <a:p>
            <a:pPr defTabSz="940826"/>
            <a:r>
              <a:rPr lang="en-CA" dirty="0" smtClean="0"/>
              <a:t>Ads are designed</a:t>
            </a:r>
            <a:r>
              <a:rPr lang="en-CA" baseline="0" dirty="0" smtClean="0"/>
              <a:t> to </a:t>
            </a:r>
            <a:r>
              <a:rPr lang="en-CA" dirty="0" smtClean="0"/>
              <a:t>motivate</a:t>
            </a:r>
            <a:r>
              <a:rPr lang="en-CA" baseline="0" dirty="0" smtClean="0"/>
              <a:t> consumers </a:t>
            </a:r>
            <a:r>
              <a:rPr lang="en-CA" dirty="0" smtClean="0"/>
              <a:t>to investigate and ultimately buy the advertised product or service. </a:t>
            </a:r>
          </a:p>
          <a:p>
            <a:pPr defTabSz="940826"/>
            <a:endParaRPr lang="en-CA" dirty="0" smtClean="0"/>
          </a:p>
          <a:p>
            <a:pPr defTabSz="940826"/>
            <a:r>
              <a:rPr lang="en-CA" dirty="0" smtClean="0"/>
              <a:t>That’s why engagement has become so important. </a:t>
            </a:r>
          </a:p>
          <a:p>
            <a:pPr defTabSz="940826"/>
            <a:endParaRPr lang="en-CA" dirty="0" smtClean="0"/>
          </a:p>
          <a:p>
            <a:pPr defTabSz="940826"/>
            <a:r>
              <a:rPr lang="en-CA" dirty="0" smtClean="0"/>
              <a:t>Bottom-line, increasing engagement will help advertising break through the clutter of thousands of ad and brand exposures per day.</a:t>
            </a: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4</a:t>
            </a:fld>
            <a:endParaRPr lang="en-US"/>
          </a:p>
        </p:txBody>
      </p:sp>
    </p:spTree>
    <p:extLst>
      <p:ext uri="{BB962C8B-B14F-4D97-AF65-F5344CB8AC3E}">
        <p14:creationId xmlns:p14="http://schemas.microsoft.com/office/powerpoint/2010/main" val="405996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we know engagement looks like</a:t>
            </a:r>
            <a:r>
              <a:rPr lang="en-US" baseline="0" dirty="0" smtClean="0"/>
              <a:t> from previous research conducted over the past few years:</a:t>
            </a:r>
          </a:p>
          <a:p>
            <a:pPr marL="176405" indent="-176405">
              <a:buFontTx/>
              <a:buChar char="-"/>
            </a:pPr>
            <a:r>
              <a:rPr lang="en-US" baseline="0" dirty="0" smtClean="0"/>
              <a:t>Canadians are reading news media brands – 88% over the course of a week on print and digital platforms.</a:t>
            </a:r>
          </a:p>
          <a:p>
            <a:pPr marL="176405" indent="-176405">
              <a:buFontTx/>
              <a:buChar char="-"/>
            </a:pPr>
            <a:r>
              <a:rPr lang="en-US" baseline="0" dirty="0" smtClean="0"/>
              <a:t>The number one reason for reading community newspapers continues to be LOCAL information – this is what engages readers.</a:t>
            </a:r>
          </a:p>
          <a:p>
            <a:pPr marL="176405" indent="-176405">
              <a:buFontTx/>
              <a:buChar char="-"/>
            </a:pPr>
            <a:r>
              <a:rPr lang="en-US" baseline="0" dirty="0" smtClean="0"/>
              <a:t>Not only are readers engaged by local information, they are also reading for advertising, including flyers and inserts.</a:t>
            </a:r>
          </a:p>
          <a:p>
            <a:pPr marL="176405" indent="-176405">
              <a:buFontTx/>
              <a:buChar char="-"/>
            </a:pPr>
            <a:r>
              <a:rPr lang="en-US" baseline="0" dirty="0" smtClean="0"/>
              <a:t>News media (in print and digital formats) continue to provide the most trusted of all ad formats.  Social media and mobile ads are among the least trusted.</a:t>
            </a:r>
          </a:p>
          <a:p>
            <a:pPr marL="176405" indent="-176405">
              <a:buFontTx/>
              <a:buChar char="-"/>
            </a:pPr>
            <a:r>
              <a:rPr lang="en-US" baseline="0" dirty="0" smtClean="0"/>
              <a:t>News media readers are inspired to take action after seeing ads – whether it is visiting stores, making a purchase or just increasing awareness.</a:t>
            </a:r>
            <a:endParaRPr lang="en-US" dirty="0" smtClean="0"/>
          </a:p>
          <a:p>
            <a:endParaRPr lang="en-US" dirty="0" smtClean="0"/>
          </a:p>
          <a:p>
            <a:r>
              <a:rPr lang="en-US" dirty="0" smtClean="0"/>
              <a:t>CHARTS IN APPENDIX:</a:t>
            </a:r>
          </a:p>
          <a:p>
            <a:r>
              <a:rPr lang="en-US" dirty="0" smtClean="0"/>
              <a:t>Newspapers 24/7 = 88% of Canadians read daily and community news media brands weekly.</a:t>
            </a:r>
          </a:p>
          <a:p>
            <a:r>
              <a:rPr lang="en-US" dirty="0" smtClean="0"/>
              <a:t>Trusted and True = Community newspapers are the number one source for LOCAL information.</a:t>
            </a:r>
          </a:p>
          <a:p>
            <a:r>
              <a:rPr lang="en-US" dirty="0" smtClean="0"/>
              <a:t>Trusted and True = Readers read and rely on advertising in their local newspapers.</a:t>
            </a:r>
          </a:p>
          <a:p>
            <a:r>
              <a:rPr lang="en-US" dirty="0" smtClean="0"/>
              <a:t>Engaged and Connected = News media brands provide a trusted environment for ads.</a:t>
            </a:r>
          </a:p>
          <a:p>
            <a:r>
              <a:rPr lang="en-US" dirty="0" smtClean="0"/>
              <a:t>Engaged and Connected = News media readers take action after seeing advertising.</a:t>
            </a: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5</a:t>
            </a:fld>
            <a:endParaRPr lang="en-US"/>
          </a:p>
        </p:txBody>
      </p:sp>
    </p:spTree>
    <p:extLst>
      <p:ext uri="{BB962C8B-B14F-4D97-AF65-F5344CB8AC3E}">
        <p14:creationId xmlns:p14="http://schemas.microsoft.com/office/powerpoint/2010/main" val="36961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2"/>
            <a:ext cx="6202679" cy="4431027"/>
          </a:xfrm>
        </p:spPr>
        <p:txBody>
          <a:bodyPr>
            <a:normAutofit lnSpcReduction="10000"/>
          </a:bodyPr>
          <a:lstStyle/>
          <a:p>
            <a:pPr>
              <a:lnSpc>
                <a:spcPct val="110000"/>
              </a:lnSpc>
            </a:pPr>
            <a:r>
              <a:rPr lang="en-US" sz="1200" b="0" dirty="0" smtClean="0">
                <a:latin typeface="Arial" panose="020B0604020202020204" pitchFamily="34" charset="0"/>
                <a:cs typeface="Arial" panose="020B0604020202020204" pitchFamily="34" charset="0"/>
              </a:rPr>
              <a:t>This</a:t>
            </a:r>
            <a:r>
              <a:rPr lang="en-US" sz="1200" b="0" baseline="0" dirty="0" smtClean="0">
                <a:latin typeface="Arial" panose="020B0604020202020204" pitchFamily="34" charset="0"/>
                <a:cs typeface="Arial" panose="020B0604020202020204" pitchFamily="34" charset="0"/>
              </a:rPr>
              <a:t> new study examined engagement in more detail with 16 different statement in 3 different categories of engagement.</a:t>
            </a:r>
            <a:endParaRPr lang="en-US" sz="1200" b="0" dirty="0" smtClean="0">
              <a:latin typeface="Arial" panose="020B0604020202020204" pitchFamily="34" charset="0"/>
              <a:cs typeface="Arial" panose="020B0604020202020204" pitchFamily="34" charset="0"/>
            </a:endParaRPr>
          </a:p>
          <a:p>
            <a:pPr>
              <a:lnSpc>
                <a:spcPct val="110000"/>
              </a:lnSpc>
            </a:pPr>
            <a:r>
              <a:rPr lang="en-US" sz="1200" b="1" dirty="0" smtClean="0">
                <a:latin typeface="Arial" panose="020B0604020202020204" pitchFamily="34" charset="0"/>
                <a:cs typeface="Arial" panose="020B0604020202020204" pitchFamily="34" charset="0"/>
              </a:rPr>
              <a:t>OVERALL MEDIA ENGAGEMENT:</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It is trustworthy.</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 feel a personal connection with the medium.</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It inspires me.</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It makes my life better.</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It enhances my interaction with others.</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It operates in an ethical manner and has the public’s best interest in mind.</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 go to the medium when I have time to myself.</a:t>
            </a:r>
          </a:p>
          <a:p>
            <a:pPr>
              <a:lnSpc>
                <a:spcPct val="110000"/>
              </a:lnSpc>
            </a:pPr>
            <a:r>
              <a:rPr lang="en-US" sz="1200" b="1" dirty="0" smtClean="0">
                <a:latin typeface="Arial" panose="020B0604020202020204" pitchFamily="34" charset="0"/>
                <a:cs typeface="Arial" panose="020B0604020202020204" pitchFamily="34" charset="0"/>
              </a:rPr>
              <a:t>NEWS ENGAGEMENT:</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The news it contains comes from reliable sources.</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It employs well-trained and knowledgeable journalists.</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It provides the news impartially.</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Its news content is believable.</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It contains informed commentary. </a:t>
            </a:r>
          </a:p>
          <a:p>
            <a:pPr marL="279308" indent="-279308">
              <a:lnSpc>
                <a:spcPct val="110000"/>
              </a:lnSpc>
              <a:buClr>
                <a:srgbClr val="344391"/>
              </a:buClr>
              <a:defRPr/>
            </a:pPr>
            <a:r>
              <a:rPr lang="en-CA" sz="1200" b="1" dirty="0" smtClean="0">
                <a:latin typeface="Arial" panose="020B0604020202020204" pitchFamily="34" charset="0"/>
                <a:cs typeface="Arial" panose="020B0604020202020204" pitchFamily="34" charset="0"/>
              </a:rPr>
              <a:t>ADVERTISING ENGAGEMENT:</a:t>
            </a:r>
          </a:p>
          <a:p>
            <a:pPr marL="279308" indent="-279308">
              <a:lnSpc>
                <a:spcPct val="110000"/>
              </a:lnSpc>
              <a:buClr>
                <a:srgbClr val="344391"/>
              </a:buClr>
              <a:buFont typeface="+mj-lt"/>
              <a:buAutoNum type="arabicPeriod"/>
            </a:pPr>
            <a:r>
              <a:rPr lang="en-CA" sz="1200" b="1" dirty="0" smtClean="0">
                <a:latin typeface="Arial" panose="020B0604020202020204" pitchFamily="34" charset="0"/>
                <a:cs typeface="Arial" panose="020B0604020202020204" pitchFamily="34" charset="0"/>
              </a:rPr>
              <a:t>I usually notice ads in this medium.</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The ads it contains make me more likely to purchase.</a:t>
            </a:r>
          </a:p>
          <a:p>
            <a:pPr marL="279308" indent="-279308">
              <a:lnSpc>
                <a:spcPct val="110000"/>
              </a:lnSpc>
              <a:buClr>
                <a:srgbClr val="344391"/>
              </a:buClr>
              <a:buFont typeface="+mj-lt"/>
              <a:buAutoNum type="arabicPeriod"/>
            </a:pPr>
            <a:r>
              <a:rPr lang="en-CA" sz="1200" dirty="0" smtClean="0">
                <a:latin typeface="Arial" panose="020B0604020202020204" pitchFamily="34" charset="0"/>
                <a:cs typeface="Arial" panose="020B0604020202020204" pitchFamily="34" charset="0"/>
              </a:rPr>
              <a:t>It is the best place to get useful information about sales, store hours and special offers.</a:t>
            </a:r>
          </a:p>
          <a:p>
            <a:pPr marL="279308" indent="-279308">
              <a:lnSpc>
                <a:spcPct val="110000"/>
              </a:lnSpc>
              <a:buClr>
                <a:srgbClr val="344391"/>
              </a:buClr>
              <a:buFont typeface="+mj-lt"/>
              <a:buAutoNum type="arabicPeriod"/>
            </a:pPr>
            <a:r>
              <a:rPr lang="en-CA" sz="1200" b="1" dirty="0" smtClean="0">
                <a:latin typeface="Arial" panose="020B0604020202020204" pitchFamily="34" charset="0"/>
                <a:cs typeface="Arial" panose="020B0604020202020204" pitchFamily="34" charset="0"/>
              </a:rPr>
              <a:t>It contains annoying ads </a:t>
            </a:r>
            <a:r>
              <a:rPr lang="en-CA" sz="1200" i="1" dirty="0" smtClean="0">
                <a:latin typeface="Arial" panose="020B0604020202020204" pitchFamily="34" charset="0"/>
                <a:cs typeface="Arial" panose="020B0604020202020204" pitchFamily="34" charset="0"/>
              </a:rPr>
              <a:t>(Note: Less annoying earner higher engagement scores) </a:t>
            </a:r>
          </a:p>
          <a:p>
            <a:pPr>
              <a:lnSpc>
                <a:spcPct val="110000"/>
              </a:lnSpc>
            </a:pP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6</a:t>
            </a:fld>
            <a:endParaRPr lang="en-US"/>
          </a:p>
        </p:txBody>
      </p:sp>
    </p:spTree>
    <p:extLst>
      <p:ext uri="{BB962C8B-B14F-4D97-AF65-F5344CB8AC3E}">
        <p14:creationId xmlns:p14="http://schemas.microsoft.com/office/powerpoint/2010/main" val="308820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2"/>
            <a:ext cx="6136694" cy="4495615"/>
          </a:xfrm>
        </p:spPr>
        <p:txBody>
          <a:bodyPr>
            <a:normAutofit/>
          </a:bodyPr>
          <a:lstStyle/>
          <a:p>
            <a:pPr>
              <a:spcBef>
                <a:spcPts val="1231"/>
              </a:spcBef>
              <a:buClr>
                <a:srgbClr val="344391"/>
              </a:buClr>
            </a:pPr>
            <a:r>
              <a:rPr lang="en-US" sz="1100" baseline="0" dirty="0" smtClean="0"/>
              <a:t>Respondents were asked about 16 different engagement statements relating to media overall, news and advertising specifically.  </a:t>
            </a:r>
          </a:p>
          <a:p>
            <a:pPr>
              <a:spcBef>
                <a:spcPts val="1231"/>
              </a:spcBef>
              <a:buClr>
                <a:srgbClr val="344391"/>
              </a:buClr>
            </a:pPr>
            <a:endParaRPr lang="en-US" sz="1100" baseline="0" dirty="0" smtClean="0"/>
          </a:p>
          <a:p>
            <a:pPr>
              <a:spcBef>
                <a:spcPts val="1231"/>
              </a:spcBef>
              <a:buClr>
                <a:srgbClr val="344391"/>
              </a:buClr>
            </a:pPr>
            <a:r>
              <a:rPr lang="en-US" sz="1100" baseline="0" dirty="0" smtClean="0"/>
              <a:t>The ten different media measured included the traditional and digital platforms for Newspapers, Television, Radio and Magazines, as well as Social Media and Search.</a:t>
            </a:r>
          </a:p>
          <a:p>
            <a:pPr>
              <a:lnSpc>
                <a:spcPct val="110000"/>
              </a:lnSpc>
            </a:pPr>
            <a:endParaRPr lang="en-US" sz="1100" dirty="0" smtClean="0">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pPr>
            <a:r>
              <a:rPr lang="en-US" sz="1100" dirty="0" smtClean="0">
                <a:solidFill>
                  <a:srgbClr val="344391"/>
                </a:solidFill>
              </a:rPr>
              <a:t>Newspapers (printed/digital)</a:t>
            </a:r>
          </a:p>
          <a:p>
            <a:pPr marL="285750" indent="-285750">
              <a:spcBef>
                <a:spcPts val="300"/>
              </a:spcBef>
              <a:buFont typeface="Arial" panose="020B0604020202020204" pitchFamily="34" charset="0"/>
              <a:buChar char="•"/>
            </a:pPr>
            <a:r>
              <a:rPr lang="en-US" sz="1100" dirty="0" smtClean="0">
                <a:solidFill>
                  <a:srgbClr val="344391"/>
                </a:solidFill>
              </a:rPr>
              <a:t>Television (traditional/digital)</a:t>
            </a:r>
          </a:p>
          <a:p>
            <a:pPr marL="285750" indent="-285750">
              <a:spcBef>
                <a:spcPts val="300"/>
              </a:spcBef>
              <a:buFont typeface="Arial" panose="020B0604020202020204" pitchFamily="34" charset="0"/>
              <a:buChar char="•"/>
            </a:pPr>
            <a:r>
              <a:rPr lang="en-US" sz="1100" dirty="0" smtClean="0">
                <a:solidFill>
                  <a:srgbClr val="344391"/>
                </a:solidFill>
              </a:rPr>
              <a:t>Radio (traditional/digital)</a:t>
            </a:r>
          </a:p>
          <a:p>
            <a:pPr marL="285750" indent="-285750">
              <a:spcBef>
                <a:spcPts val="300"/>
              </a:spcBef>
              <a:buFont typeface="Arial" panose="020B0604020202020204" pitchFamily="34" charset="0"/>
              <a:buChar char="•"/>
            </a:pPr>
            <a:r>
              <a:rPr lang="en-US" sz="1100" dirty="0" smtClean="0">
                <a:solidFill>
                  <a:srgbClr val="344391"/>
                </a:solidFill>
              </a:rPr>
              <a:t>Magazines (printed/digital)</a:t>
            </a:r>
          </a:p>
          <a:p>
            <a:pPr marL="285750" indent="-285750">
              <a:spcBef>
                <a:spcPts val="300"/>
              </a:spcBef>
              <a:buFont typeface="Arial" panose="020B0604020202020204" pitchFamily="34" charset="0"/>
              <a:buChar char="•"/>
            </a:pPr>
            <a:r>
              <a:rPr lang="en-US" sz="1100" dirty="0" smtClean="0">
                <a:solidFill>
                  <a:srgbClr val="344391"/>
                </a:solidFill>
              </a:rPr>
              <a:t>Social Media</a:t>
            </a:r>
          </a:p>
          <a:p>
            <a:pPr marL="285750" indent="-285750">
              <a:spcBef>
                <a:spcPts val="300"/>
              </a:spcBef>
              <a:buFont typeface="Arial" panose="020B0604020202020204" pitchFamily="34" charset="0"/>
              <a:buChar char="•"/>
            </a:pPr>
            <a:r>
              <a:rPr lang="en-US" sz="1100" dirty="0" smtClean="0">
                <a:solidFill>
                  <a:srgbClr val="344391"/>
                </a:solidFill>
              </a:rPr>
              <a:t>Online Search</a:t>
            </a:r>
          </a:p>
          <a:p>
            <a:pPr>
              <a:lnSpc>
                <a:spcPct val="110000"/>
              </a:lnSpc>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7E03286-0D15-4F41-A64F-3E0B05FC2E1C}" type="slidenum">
              <a:rPr lang="en-US" smtClean="0"/>
              <a:pPr/>
              <a:t>7</a:t>
            </a:fld>
            <a:endParaRPr lang="en-US" dirty="0"/>
          </a:p>
        </p:txBody>
      </p:sp>
    </p:spTree>
    <p:extLst>
      <p:ext uri="{BB962C8B-B14F-4D97-AF65-F5344CB8AC3E}">
        <p14:creationId xmlns:p14="http://schemas.microsoft.com/office/powerpoint/2010/main" val="223322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years ago,</a:t>
            </a:r>
            <a:r>
              <a:rPr lang="en-US" baseline="0" dirty="0" smtClean="0"/>
              <a:t> in 2014, this same study was conducted, using the same engagement statements.  As you can see from the two charts, not much has changed.</a:t>
            </a:r>
          </a:p>
          <a:p>
            <a:endParaRPr lang="en-US" baseline="0" dirty="0" smtClean="0"/>
          </a:p>
          <a:p>
            <a:r>
              <a:rPr lang="en-US" baseline="0" dirty="0" smtClean="0"/>
              <a:t>Printed newspapers remained top of the list for General Engagement (indexing at 202), followed by Television.  Digital newspapers index almost exactly the same (134 vs 133).</a:t>
            </a:r>
          </a:p>
          <a:p>
            <a:endParaRPr lang="en-US" baseline="0" dirty="0" smtClean="0"/>
          </a:p>
          <a:p>
            <a:r>
              <a:rPr lang="en-US" baseline="0" dirty="0" smtClean="0"/>
              <a:t>In 2014 Internet was measured as a general term – in 2019 we specifically asked about Search Engines and Social Media separately.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8</a:t>
            </a:fld>
            <a:endParaRPr lang="en-US" dirty="0"/>
          </a:p>
        </p:txBody>
      </p:sp>
    </p:spTree>
    <p:extLst>
      <p:ext uri="{BB962C8B-B14F-4D97-AF65-F5344CB8AC3E}">
        <p14:creationId xmlns:p14="http://schemas.microsoft.com/office/powerpoint/2010/main" val="36602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31"/>
              </a:spcBef>
              <a:buClr>
                <a:srgbClr val="344391"/>
              </a:buClr>
            </a:pPr>
            <a:r>
              <a:rPr lang="en-US" dirty="0" smtClean="0"/>
              <a:t>This new research,</a:t>
            </a:r>
            <a:r>
              <a:rPr lang="en-US" baseline="0" dirty="0" smtClean="0"/>
              <a:t> conducted by </a:t>
            </a:r>
            <a:r>
              <a:rPr lang="en-US" baseline="0" dirty="0" err="1" smtClean="0"/>
              <a:t>Totum</a:t>
            </a:r>
            <a:r>
              <a:rPr lang="en-US" baseline="0" dirty="0" smtClean="0"/>
              <a:t> Research at the beginning of 2019 confirms that news media are engaging consumers.  </a:t>
            </a:r>
          </a:p>
          <a:p>
            <a:pPr>
              <a:spcBef>
                <a:spcPts val="1231"/>
              </a:spcBef>
              <a:buClr>
                <a:srgbClr val="344391"/>
              </a:buClr>
            </a:pPr>
            <a:endParaRPr lang="en-US" dirty="0" smtClean="0"/>
          </a:p>
          <a:p>
            <a:pPr>
              <a:spcBef>
                <a:spcPts val="1231"/>
              </a:spcBef>
              <a:buClr>
                <a:srgbClr val="344391"/>
              </a:buClr>
            </a:pPr>
            <a:r>
              <a:rPr lang="en-US" dirty="0" smtClean="0"/>
              <a:t>The results</a:t>
            </a:r>
            <a:r>
              <a:rPr lang="en-US" baseline="0" dirty="0" smtClean="0"/>
              <a:t> tells us that p</a:t>
            </a:r>
            <a:r>
              <a:rPr lang="en-US" dirty="0" smtClean="0"/>
              <a:t>rinted </a:t>
            </a:r>
            <a:r>
              <a:rPr lang="en-US" dirty="0"/>
              <a:t>newspapers are the most engaging media – out-performing other media on </a:t>
            </a:r>
            <a:r>
              <a:rPr lang="en-US" dirty="0" smtClean="0"/>
              <a:t>all 16 </a:t>
            </a:r>
            <a:r>
              <a:rPr lang="en-US" dirty="0"/>
              <a:t>metrics. Intuitively this makes sense: reading a newspaper requires full attention. Consumer attention can be fractured with other media</a:t>
            </a:r>
            <a:r>
              <a:rPr lang="en-US" dirty="0" smtClean="0"/>
              <a:t>.</a:t>
            </a:r>
          </a:p>
          <a:p>
            <a:pPr>
              <a:spcBef>
                <a:spcPts val="1231"/>
              </a:spcBef>
              <a:buClr>
                <a:srgbClr val="344391"/>
              </a:buClr>
            </a:pPr>
            <a:endParaRPr lang="en-US" dirty="0"/>
          </a:p>
          <a:p>
            <a:pPr>
              <a:spcBef>
                <a:spcPts val="1231"/>
              </a:spcBef>
              <a:buClr>
                <a:srgbClr val="344391"/>
              </a:buClr>
            </a:pPr>
            <a:r>
              <a:rPr lang="en-US" dirty="0"/>
              <a:t>Ad engagement for print newspapers is almost 2 times higher than average (index 270). Canadians want to see the advertising in print newspapers; it is expected to be there and is part of the content. </a:t>
            </a:r>
            <a:endParaRPr lang="en-US" dirty="0" smtClean="0"/>
          </a:p>
          <a:p>
            <a:pPr>
              <a:spcBef>
                <a:spcPts val="1231"/>
              </a:spcBef>
              <a:buClr>
                <a:srgbClr val="344391"/>
              </a:buClr>
            </a:pPr>
            <a:endParaRPr lang="en-US" dirty="0"/>
          </a:p>
          <a:p>
            <a:pPr>
              <a:spcBef>
                <a:spcPts val="1231"/>
              </a:spcBef>
              <a:buClr>
                <a:srgbClr val="344391"/>
              </a:buClr>
            </a:pPr>
            <a:r>
              <a:rPr lang="en-US" dirty="0"/>
              <a:t>Ad blocking software makes it difficult for digital media to engage consumers with advertising despite high levels of general/news engagement.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9</a:t>
            </a:fld>
            <a:endParaRPr lang="en-US"/>
          </a:p>
        </p:txBody>
      </p:sp>
    </p:spTree>
    <p:extLst>
      <p:ext uri="{BB962C8B-B14F-4D97-AF65-F5344CB8AC3E}">
        <p14:creationId xmlns:p14="http://schemas.microsoft.com/office/powerpoint/2010/main" val="258399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12434"/>
            <a:ext cx="7772400" cy="1470025"/>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229202"/>
            <a:ext cx="6400800" cy="513659"/>
          </a:xfrm>
        </p:spPr>
        <p:txBody>
          <a:bodyPr>
            <a:normAutofit/>
          </a:bodyPr>
          <a:lstStyle>
            <a:lvl1pPr marL="0" indent="0" algn="ctr">
              <a:buNone/>
              <a:defRPr sz="20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639331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33F13-286C-4D7D-9377-337625B7CCF0}"/>
              </a:ext>
            </a:extLst>
          </p:cNvPr>
          <p:cNvSpPr>
            <a:spLocks noGrp="1"/>
          </p:cNvSpPr>
          <p:nvPr>
            <p:ph type="title"/>
          </p:nvPr>
        </p:nvSpPr>
        <p:spPr>
          <a:xfrm>
            <a:off x="390525" y="376240"/>
            <a:ext cx="8366125" cy="633412"/>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CDC9436C-8CF5-4E04-9732-D5525C87C48D}"/>
              </a:ext>
            </a:extLst>
          </p:cNvPr>
          <p:cNvSpPr>
            <a:spLocks noGrp="1"/>
          </p:cNvSpPr>
          <p:nvPr>
            <p:ph sz="half" idx="1"/>
          </p:nvPr>
        </p:nvSpPr>
        <p:spPr>
          <a:xfrm>
            <a:off x="390525" y="1600201"/>
            <a:ext cx="4106863" cy="4305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xmlns="" id="{A3342865-7D33-4937-BAF3-06EDECCA0362}"/>
              </a:ext>
            </a:extLst>
          </p:cNvPr>
          <p:cNvSpPr>
            <a:spLocks noGrp="1"/>
          </p:cNvSpPr>
          <p:nvPr>
            <p:ph sz="quarter" idx="2"/>
          </p:nvPr>
        </p:nvSpPr>
        <p:spPr>
          <a:xfrm>
            <a:off x="4649788" y="1600200"/>
            <a:ext cx="4106862" cy="207645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a:extLst>
              <a:ext uri="{FF2B5EF4-FFF2-40B4-BE49-F238E27FC236}">
                <a16:creationId xmlns:a16="http://schemas.microsoft.com/office/drawing/2014/main" xmlns="" id="{189D5CC0-F3E5-44A5-A857-EE6C93BD6F82}"/>
              </a:ext>
            </a:extLst>
          </p:cNvPr>
          <p:cNvSpPr>
            <a:spLocks noGrp="1"/>
          </p:cNvSpPr>
          <p:nvPr>
            <p:ph sz="quarter" idx="3"/>
          </p:nvPr>
        </p:nvSpPr>
        <p:spPr>
          <a:xfrm>
            <a:off x="4649788" y="3829050"/>
            <a:ext cx="4106862" cy="207645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183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8BF42-9962-495F-9712-E429F8F12BB3}"/>
              </a:ext>
            </a:extLst>
          </p:cNvPr>
          <p:cNvSpPr>
            <a:spLocks noGrp="1"/>
          </p:cNvSpPr>
          <p:nvPr>
            <p:ph type="title"/>
          </p:nvPr>
        </p:nvSpPr>
        <p:spPr>
          <a:xfrm>
            <a:off x="390525" y="376240"/>
            <a:ext cx="8366125" cy="633412"/>
          </a:xfrm>
          <a:prstGeom prst="rect">
            <a:avLst/>
          </a:prstGeom>
        </p:spPr>
        <p:txBody>
          <a:bodyPr/>
          <a:lstStyle/>
          <a:p>
            <a:r>
              <a:rPr lang="en-US" smtClean="0"/>
              <a:t>Click to edit Master title style</a:t>
            </a:r>
            <a:endParaRPr lang="en-US"/>
          </a:p>
        </p:txBody>
      </p:sp>
      <p:sp>
        <p:nvSpPr>
          <p:cNvPr id="3" name="Chart Placeholder 2">
            <a:extLst>
              <a:ext uri="{FF2B5EF4-FFF2-40B4-BE49-F238E27FC236}">
                <a16:creationId xmlns:a16="http://schemas.microsoft.com/office/drawing/2014/main" xmlns="" id="{DDCAE750-AAF4-479D-9D6F-A09B27DC54A0}"/>
              </a:ext>
            </a:extLst>
          </p:cNvPr>
          <p:cNvSpPr>
            <a:spLocks noGrp="1"/>
          </p:cNvSpPr>
          <p:nvPr>
            <p:ph type="chart" idx="1"/>
          </p:nvPr>
        </p:nvSpPr>
        <p:spPr>
          <a:xfrm>
            <a:off x="390525" y="1600201"/>
            <a:ext cx="8366125" cy="4305300"/>
          </a:xfrm>
          <a:prstGeom prst="rect">
            <a:avLst/>
          </a:prstGeom>
        </p:spPr>
        <p:txBody>
          <a:bodyPr/>
          <a:lstStyle/>
          <a:p>
            <a:pPr lvl="0"/>
            <a:r>
              <a:rPr lang="en-US" noProof="0" smtClean="0"/>
              <a:t>Click icon to add chart</a:t>
            </a:r>
            <a:endParaRPr lang="en-US" noProof="0"/>
          </a:p>
        </p:txBody>
      </p:sp>
    </p:spTree>
    <p:extLst>
      <p:ext uri="{BB962C8B-B14F-4D97-AF65-F5344CB8AC3E}">
        <p14:creationId xmlns:p14="http://schemas.microsoft.com/office/powerpoint/2010/main" val="63714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8556D9-2E15-41BD-BCE0-093918FEA68C}"/>
              </a:ext>
            </a:extLst>
          </p:cNvPr>
          <p:cNvSpPr>
            <a:spLocks noGrp="1"/>
          </p:cNvSpPr>
          <p:nvPr>
            <p:ph type="title"/>
          </p:nvPr>
        </p:nvSpPr>
        <p:spPr>
          <a:xfrm>
            <a:off x="390525" y="376240"/>
            <a:ext cx="8366125" cy="633412"/>
          </a:xfrm>
          <a:prstGeom prst="rect">
            <a:avLst/>
          </a:prstGeom>
        </p:spPr>
        <p:txBody>
          <a:bodyPr/>
          <a:lstStyle/>
          <a:p>
            <a:r>
              <a:rPr lang="en-US" smtClean="0"/>
              <a:t>Click to edit Master title style</a:t>
            </a:r>
            <a:endParaRPr lang="en-US"/>
          </a:p>
        </p:txBody>
      </p:sp>
      <p:sp>
        <p:nvSpPr>
          <p:cNvPr id="3" name="Table Placeholder 2">
            <a:extLst>
              <a:ext uri="{FF2B5EF4-FFF2-40B4-BE49-F238E27FC236}">
                <a16:creationId xmlns:a16="http://schemas.microsoft.com/office/drawing/2014/main" xmlns="" id="{5866C56C-EF84-4BB9-8070-FC4123E8A701}"/>
              </a:ext>
            </a:extLst>
          </p:cNvPr>
          <p:cNvSpPr>
            <a:spLocks noGrp="1"/>
          </p:cNvSpPr>
          <p:nvPr>
            <p:ph type="tbl" idx="1"/>
          </p:nvPr>
        </p:nvSpPr>
        <p:spPr>
          <a:xfrm>
            <a:off x="390525" y="1600201"/>
            <a:ext cx="8366125" cy="4305300"/>
          </a:xfrm>
          <a:prstGeom prst="rect">
            <a:avLst/>
          </a:prstGeom>
        </p:spPr>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157883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EngagedConnected-04.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18971" y="317456"/>
            <a:ext cx="9056811" cy="867352"/>
          </a:xfrm>
          <a:prstGeom prst="rect">
            <a:avLst/>
          </a:prstGeom>
        </p:spPr>
      </p:pic>
    </p:spTree>
    <p:extLst>
      <p:ext uri="{BB962C8B-B14F-4D97-AF65-F5344CB8AC3E}">
        <p14:creationId xmlns:p14="http://schemas.microsoft.com/office/powerpoint/2010/main" val="1548709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EngagedConnected-04.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18971" y="578892"/>
            <a:ext cx="9056811" cy="867352"/>
          </a:xfrm>
          <a:prstGeom prst="rect">
            <a:avLst/>
          </a:prstGeom>
        </p:spPr>
      </p:pic>
    </p:spTree>
    <p:extLst>
      <p:ext uri="{BB962C8B-B14F-4D97-AF65-F5344CB8AC3E}">
        <p14:creationId xmlns:p14="http://schemas.microsoft.com/office/powerpoint/2010/main" val="3813225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00B6A-70DB-4A24-9268-60AF78A1FE73}"/>
              </a:ext>
            </a:extLst>
          </p:cNvPr>
          <p:cNvSpPr>
            <a:spLocks noGrp="1"/>
          </p:cNvSpPr>
          <p:nvPr>
            <p:ph type="title"/>
          </p:nvPr>
        </p:nvSpPr>
        <p:spPr>
          <a:xfrm>
            <a:off x="630240"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876BFDB0-88B1-4D56-911D-A2B350FF57D6}"/>
              </a:ext>
            </a:extLst>
          </p:cNvPr>
          <p:cNvSpPr>
            <a:spLocks noGrp="1"/>
          </p:cNvSpPr>
          <p:nvPr>
            <p:ph idx="1"/>
          </p:nvPr>
        </p:nvSpPr>
        <p:spPr>
          <a:xfrm>
            <a:off x="3887788"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xmlns="" id="{F76A84C6-9E74-4A86-ABBF-D53DECA85CB9}"/>
              </a:ext>
            </a:extLst>
          </p:cNvPr>
          <p:cNvSpPr>
            <a:spLocks noGrp="1"/>
          </p:cNvSpPr>
          <p:nvPr>
            <p:ph type="body" sz="half" idx="2"/>
          </p:nvPr>
        </p:nvSpPr>
        <p:spPr>
          <a:xfrm>
            <a:off x="630240" y="2057402"/>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882820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47910-738E-46EB-867E-88398BD31F88}"/>
              </a:ext>
            </a:extLst>
          </p:cNvPr>
          <p:cNvSpPr>
            <a:spLocks noGrp="1"/>
          </p:cNvSpPr>
          <p:nvPr>
            <p:ph type="title"/>
          </p:nvPr>
        </p:nvSpPr>
        <p:spPr>
          <a:xfrm>
            <a:off x="630240"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xmlns="" id="{6CCB9A79-32FA-4D1D-A520-C8B4F386527B}"/>
              </a:ext>
            </a:extLst>
          </p:cNvPr>
          <p:cNvSpPr>
            <a:spLocks noGrp="1"/>
          </p:cNvSpPr>
          <p:nvPr>
            <p:ph type="pic" idx="1"/>
          </p:nvPr>
        </p:nvSpPr>
        <p:spPr>
          <a:xfrm>
            <a:off x="3887788"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a:extLst>
              <a:ext uri="{FF2B5EF4-FFF2-40B4-BE49-F238E27FC236}">
                <a16:creationId xmlns:a16="http://schemas.microsoft.com/office/drawing/2014/main" xmlns="" id="{8C039CF2-89F7-48C9-996E-E503628A2704}"/>
              </a:ext>
            </a:extLst>
          </p:cNvPr>
          <p:cNvSpPr>
            <a:spLocks noGrp="1"/>
          </p:cNvSpPr>
          <p:nvPr>
            <p:ph type="body" sz="half" idx="2"/>
          </p:nvPr>
        </p:nvSpPr>
        <p:spPr>
          <a:xfrm>
            <a:off x="630240" y="2057402"/>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7388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CF7021-3E35-4D10-A5CC-8CF9FD96AEF6}"/>
              </a:ext>
            </a:extLst>
          </p:cNvPr>
          <p:cNvSpPr>
            <a:spLocks noGrp="1"/>
          </p:cNvSpPr>
          <p:nvPr>
            <p:ph type="title"/>
          </p:nvPr>
        </p:nvSpPr>
        <p:spPr>
          <a:xfrm>
            <a:off x="390525" y="376240"/>
            <a:ext cx="8366125" cy="633412"/>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E91723AA-128A-4FA2-91C0-D522CB56D06F}"/>
              </a:ext>
            </a:extLst>
          </p:cNvPr>
          <p:cNvSpPr>
            <a:spLocks noGrp="1"/>
          </p:cNvSpPr>
          <p:nvPr>
            <p:ph type="body" orient="vert" idx="1"/>
          </p:nvPr>
        </p:nvSpPr>
        <p:spPr>
          <a:xfrm>
            <a:off x="390525" y="1600201"/>
            <a:ext cx="8366125" cy="43053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564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C4CF95-42EE-4D49-A2D4-984BA0FC6AEA}"/>
              </a:ext>
            </a:extLst>
          </p:cNvPr>
          <p:cNvSpPr>
            <a:spLocks noGrp="1"/>
          </p:cNvSpPr>
          <p:nvPr>
            <p:ph type="title" orient="vert"/>
          </p:nvPr>
        </p:nvSpPr>
        <p:spPr>
          <a:xfrm>
            <a:off x="6665917" y="376239"/>
            <a:ext cx="2090737" cy="5529263"/>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232BC957-0D6F-4825-83BB-911BD95F4917}"/>
              </a:ext>
            </a:extLst>
          </p:cNvPr>
          <p:cNvSpPr>
            <a:spLocks noGrp="1"/>
          </p:cNvSpPr>
          <p:nvPr>
            <p:ph type="body" orient="vert" idx="1"/>
          </p:nvPr>
        </p:nvSpPr>
        <p:spPr>
          <a:xfrm>
            <a:off x="390525" y="376239"/>
            <a:ext cx="6122988" cy="55292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102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33F13-286C-4D7D-9377-337625B7CCF0}"/>
              </a:ext>
            </a:extLst>
          </p:cNvPr>
          <p:cNvSpPr>
            <a:spLocks noGrp="1"/>
          </p:cNvSpPr>
          <p:nvPr>
            <p:ph type="title"/>
          </p:nvPr>
        </p:nvSpPr>
        <p:spPr>
          <a:xfrm>
            <a:off x="390525" y="376240"/>
            <a:ext cx="8366125" cy="633412"/>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CDC9436C-8CF5-4E04-9732-D5525C87C48D}"/>
              </a:ext>
            </a:extLst>
          </p:cNvPr>
          <p:cNvSpPr>
            <a:spLocks noGrp="1"/>
          </p:cNvSpPr>
          <p:nvPr>
            <p:ph sz="half" idx="1"/>
          </p:nvPr>
        </p:nvSpPr>
        <p:spPr>
          <a:xfrm>
            <a:off x="390525" y="1600201"/>
            <a:ext cx="4106863" cy="4305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xmlns="" id="{A3342865-7D33-4937-BAF3-06EDECCA0362}"/>
              </a:ext>
            </a:extLst>
          </p:cNvPr>
          <p:cNvSpPr>
            <a:spLocks noGrp="1"/>
          </p:cNvSpPr>
          <p:nvPr>
            <p:ph sz="quarter" idx="2"/>
          </p:nvPr>
        </p:nvSpPr>
        <p:spPr>
          <a:xfrm>
            <a:off x="4649788" y="1600200"/>
            <a:ext cx="4106862" cy="207645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a:extLst>
              <a:ext uri="{FF2B5EF4-FFF2-40B4-BE49-F238E27FC236}">
                <a16:creationId xmlns:a16="http://schemas.microsoft.com/office/drawing/2014/main" xmlns="" id="{189D5CC0-F3E5-44A5-A857-EE6C93BD6F82}"/>
              </a:ext>
            </a:extLst>
          </p:cNvPr>
          <p:cNvSpPr>
            <a:spLocks noGrp="1"/>
          </p:cNvSpPr>
          <p:nvPr>
            <p:ph sz="quarter" idx="3"/>
          </p:nvPr>
        </p:nvSpPr>
        <p:spPr>
          <a:xfrm>
            <a:off x="4649788" y="3829050"/>
            <a:ext cx="4106862" cy="207645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171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3027"/>
            <a:ext cx="7130143" cy="822167"/>
          </a:xfrm>
        </p:spPr>
        <p:txBody>
          <a:bodyPr>
            <a:normAutofit/>
          </a:bodyPr>
          <a:lstStyle>
            <a:lvl1pPr algn="l">
              <a:defRPr sz="4000">
                <a:latin typeface="Myriad Pro"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05469"/>
            <a:ext cx="8229600" cy="4771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5975659"/>
            <a:ext cx="9162676" cy="93371"/>
          </a:xfrm>
          <a:prstGeom prst="rect">
            <a:avLst/>
          </a:prstGeom>
          <a:solidFill>
            <a:srgbClr val="16A9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83286" y="152400"/>
            <a:ext cx="1240971" cy="886407"/>
          </a:xfrm>
          <a:prstGeom prst="rect">
            <a:avLst/>
          </a:prstGeom>
        </p:spPr>
      </p:pic>
    </p:spTree>
    <p:extLst>
      <p:ext uri="{BB962C8B-B14F-4D97-AF65-F5344CB8AC3E}">
        <p14:creationId xmlns:p14="http://schemas.microsoft.com/office/powerpoint/2010/main" val="33793016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8BF42-9962-495F-9712-E429F8F12BB3}"/>
              </a:ext>
            </a:extLst>
          </p:cNvPr>
          <p:cNvSpPr>
            <a:spLocks noGrp="1"/>
          </p:cNvSpPr>
          <p:nvPr>
            <p:ph type="title"/>
          </p:nvPr>
        </p:nvSpPr>
        <p:spPr>
          <a:xfrm>
            <a:off x="390525" y="376240"/>
            <a:ext cx="8366125" cy="633412"/>
          </a:xfrm>
          <a:prstGeom prst="rect">
            <a:avLst/>
          </a:prstGeom>
        </p:spPr>
        <p:txBody>
          <a:bodyPr/>
          <a:lstStyle/>
          <a:p>
            <a:r>
              <a:rPr lang="en-US" smtClean="0"/>
              <a:t>Click to edit Master title style</a:t>
            </a:r>
            <a:endParaRPr lang="en-US"/>
          </a:p>
        </p:txBody>
      </p:sp>
      <p:sp>
        <p:nvSpPr>
          <p:cNvPr id="3" name="Chart Placeholder 2">
            <a:extLst>
              <a:ext uri="{FF2B5EF4-FFF2-40B4-BE49-F238E27FC236}">
                <a16:creationId xmlns:a16="http://schemas.microsoft.com/office/drawing/2014/main" xmlns="" id="{DDCAE750-AAF4-479D-9D6F-A09B27DC54A0}"/>
              </a:ext>
            </a:extLst>
          </p:cNvPr>
          <p:cNvSpPr>
            <a:spLocks noGrp="1"/>
          </p:cNvSpPr>
          <p:nvPr>
            <p:ph type="chart" idx="1"/>
          </p:nvPr>
        </p:nvSpPr>
        <p:spPr>
          <a:xfrm>
            <a:off x="390525" y="1600201"/>
            <a:ext cx="8366125" cy="4305300"/>
          </a:xfrm>
          <a:prstGeom prst="rect">
            <a:avLst/>
          </a:prstGeom>
        </p:spPr>
        <p:txBody>
          <a:bodyPr/>
          <a:lstStyle/>
          <a:p>
            <a:pPr lvl="0"/>
            <a:r>
              <a:rPr lang="en-US" noProof="0" smtClean="0"/>
              <a:t>Click icon to add chart</a:t>
            </a:r>
            <a:endParaRPr lang="en-US" noProof="0"/>
          </a:p>
        </p:txBody>
      </p:sp>
    </p:spTree>
    <p:extLst>
      <p:ext uri="{BB962C8B-B14F-4D97-AF65-F5344CB8AC3E}">
        <p14:creationId xmlns:p14="http://schemas.microsoft.com/office/powerpoint/2010/main" val="3621748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8556D9-2E15-41BD-BCE0-093918FEA68C}"/>
              </a:ext>
            </a:extLst>
          </p:cNvPr>
          <p:cNvSpPr>
            <a:spLocks noGrp="1"/>
          </p:cNvSpPr>
          <p:nvPr>
            <p:ph type="title"/>
          </p:nvPr>
        </p:nvSpPr>
        <p:spPr>
          <a:xfrm>
            <a:off x="390525" y="376240"/>
            <a:ext cx="8366125" cy="633412"/>
          </a:xfrm>
          <a:prstGeom prst="rect">
            <a:avLst/>
          </a:prstGeom>
        </p:spPr>
        <p:txBody>
          <a:bodyPr/>
          <a:lstStyle/>
          <a:p>
            <a:r>
              <a:rPr lang="en-US" smtClean="0"/>
              <a:t>Click to edit Master title style</a:t>
            </a:r>
            <a:endParaRPr lang="en-US"/>
          </a:p>
        </p:txBody>
      </p:sp>
      <p:sp>
        <p:nvSpPr>
          <p:cNvPr id="3" name="Table Placeholder 2">
            <a:extLst>
              <a:ext uri="{FF2B5EF4-FFF2-40B4-BE49-F238E27FC236}">
                <a16:creationId xmlns:a16="http://schemas.microsoft.com/office/drawing/2014/main" xmlns="" id="{5866C56C-EF84-4BB9-8070-FC4123E8A701}"/>
              </a:ext>
            </a:extLst>
          </p:cNvPr>
          <p:cNvSpPr>
            <a:spLocks noGrp="1"/>
          </p:cNvSpPr>
          <p:nvPr>
            <p:ph type="tbl" idx="1"/>
          </p:nvPr>
        </p:nvSpPr>
        <p:spPr>
          <a:xfrm>
            <a:off x="390525" y="1600201"/>
            <a:ext cx="8366125" cy="4305300"/>
          </a:xfrm>
          <a:prstGeom prst="rect">
            <a:avLst/>
          </a:prstGeom>
        </p:spPr>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1046328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247579-1BA5-4D0E-808C-75AC6943C4A2}" type="datetimeFigureOut">
              <a:rPr lang="en-US" smtClean="0"/>
              <a:t>9/17/2019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F0E82A-FC1C-4570-8F04-1BEB7170D55B}" type="slidenum">
              <a:rPr lang="en-US" smtClean="0"/>
              <a:t>‹#›</a:t>
            </a:fld>
            <a:endParaRPr lang="en-US"/>
          </a:p>
        </p:txBody>
      </p:sp>
    </p:spTree>
    <p:extLst>
      <p:ext uri="{BB962C8B-B14F-4D97-AF65-F5344CB8AC3E}">
        <p14:creationId xmlns:p14="http://schemas.microsoft.com/office/powerpoint/2010/main" val="3140872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6247579-1BA5-4D0E-808C-75AC6943C4A2}" type="datetimeFigureOut">
              <a:rPr lang="en-US" smtClean="0"/>
              <a:t>9/17/2019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9F0E82A-FC1C-4570-8F04-1BEB7170D55B}" type="slidenum">
              <a:rPr lang="en-US" smtClean="0"/>
              <a:t>‹#›</a:t>
            </a:fld>
            <a:endParaRPr lang="en-US"/>
          </a:p>
        </p:txBody>
      </p:sp>
    </p:spTree>
    <p:extLst>
      <p:ext uri="{BB962C8B-B14F-4D97-AF65-F5344CB8AC3E}">
        <p14:creationId xmlns:p14="http://schemas.microsoft.com/office/powerpoint/2010/main" val="4086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9" name="Picture 8" descr="EngagedConnected-04.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18971" y="317456"/>
            <a:ext cx="9056811" cy="867352"/>
          </a:xfrm>
          <a:prstGeom prst="rect">
            <a:avLst/>
          </a:prstGeom>
        </p:spPr>
      </p:pic>
    </p:spTree>
    <p:extLst>
      <p:ext uri="{BB962C8B-B14F-4D97-AF65-F5344CB8AC3E}">
        <p14:creationId xmlns:p14="http://schemas.microsoft.com/office/powerpoint/2010/main" val="980056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5" name="Rectangle 14"/>
          <p:cNvSpPr/>
          <p:nvPr userDrawn="1"/>
        </p:nvSpPr>
        <p:spPr>
          <a:xfrm>
            <a:off x="2347740" y="0"/>
            <a:ext cx="1988524" cy="5028452"/>
          </a:xfrm>
          <a:prstGeom prst="rect">
            <a:avLst/>
          </a:prstGeom>
          <a:gradFill flip="none" rotWithShape="1">
            <a:gsLst>
              <a:gs pos="100000">
                <a:schemeClr val="bg1">
                  <a:alpha val="1000"/>
                </a:schemeClr>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5312229"/>
            <a:ext cx="9156829" cy="1575832"/>
          </a:xfrm>
          <a:prstGeom prst="rect">
            <a:avLst/>
          </a:prstGeom>
          <a:solidFill>
            <a:srgbClr val="121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0" y="5589857"/>
            <a:ext cx="9118600" cy="1077218"/>
          </a:xfrm>
          <a:prstGeom prst="rect">
            <a:avLst/>
          </a:prstGeom>
          <a:noFill/>
        </p:spPr>
        <p:txBody>
          <a:bodyPr wrap="square" rtlCol="0">
            <a:spAutoFit/>
          </a:bodyPr>
          <a:lstStyle/>
          <a:p>
            <a:pPr algn="ctr"/>
            <a:r>
              <a:rPr lang="en-US" sz="2400" b="1" spc="600" dirty="0" smtClean="0">
                <a:solidFill>
                  <a:srgbClr val="FFFFFF"/>
                </a:solidFill>
              </a:rPr>
              <a:t>LOCAL NEWSPAPERS:</a:t>
            </a:r>
          </a:p>
          <a:p>
            <a:pPr algn="ctr"/>
            <a:r>
              <a:rPr lang="en-US" sz="2400" b="1" spc="600" dirty="0" smtClean="0">
                <a:solidFill>
                  <a:srgbClr val="FFFFFF"/>
                </a:solidFill>
              </a:rPr>
              <a:t>ENGAGED</a:t>
            </a:r>
            <a:r>
              <a:rPr lang="en-US" sz="2400" b="1" spc="600" baseline="0" dirty="0" smtClean="0">
                <a:solidFill>
                  <a:srgbClr val="FFFFFF"/>
                </a:solidFill>
              </a:rPr>
              <a:t> AND CONNECTED</a:t>
            </a:r>
            <a:endParaRPr lang="en-US" sz="2400" b="1" spc="600" dirty="0" smtClean="0">
              <a:solidFill>
                <a:srgbClr val="FFFFFF"/>
              </a:solidFill>
            </a:endParaRPr>
          </a:p>
          <a:p>
            <a:pPr algn="ctr"/>
            <a:r>
              <a:rPr lang="en-US" sz="1400" b="0" spc="600" dirty="0" smtClean="0">
                <a:solidFill>
                  <a:srgbClr val="FFFFFF"/>
                </a:solidFill>
              </a:rPr>
              <a:t>2019</a:t>
            </a:r>
            <a:endParaRPr lang="en-US" sz="1400" b="0" spc="600" dirty="0">
              <a:solidFill>
                <a:srgbClr val="FFFFFF"/>
              </a:solidFill>
            </a:endParaRPr>
          </a:p>
        </p:txBody>
      </p:sp>
      <p:pic>
        <p:nvPicPr>
          <p:cNvPr id="6" name="Picture 5" descr="EngagedConnected-03.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400" y="1998776"/>
            <a:ext cx="9144000" cy="3448780"/>
          </a:xfrm>
          <a:prstGeom prst="rect">
            <a:avLst/>
          </a:prstGeom>
        </p:spPr>
      </p:pic>
    </p:spTree>
    <p:extLst>
      <p:ext uri="{BB962C8B-B14F-4D97-AF65-F5344CB8AC3E}">
        <p14:creationId xmlns:p14="http://schemas.microsoft.com/office/powerpoint/2010/main" val="43138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5" name="Rectangle 14"/>
          <p:cNvSpPr/>
          <p:nvPr userDrawn="1"/>
        </p:nvSpPr>
        <p:spPr>
          <a:xfrm>
            <a:off x="2347740" y="0"/>
            <a:ext cx="1988524" cy="5028452"/>
          </a:xfrm>
          <a:prstGeom prst="rect">
            <a:avLst/>
          </a:prstGeom>
          <a:gradFill flip="none" rotWithShape="1">
            <a:gsLst>
              <a:gs pos="100000">
                <a:schemeClr val="bg1">
                  <a:alpha val="1000"/>
                </a:schemeClr>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5312229"/>
            <a:ext cx="9156829" cy="1575832"/>
          </a:xfrm>
          <a:prstGeom prst="rect">
            <a:avLst/>
          </a:prstGeom>
          <a:solidFill>
            <a:srgbClr val="121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0" y="5589857"/>
            <a:ext cx="9118600" cy="1077218"/>
          </a:xfrm>
          <a:prstGeom prst="rect">
            <a:avLst/>
          </a:prstGeom>
          <a:noFill/>
        </p:spPr>
        <p:txBody>
          <a:bodyPr wrap="square" rtlCol="0">
            <a:spAutoFit/>
          </a:bodyPr>
          <a:lstStyle/>
          <a:p>
            <a:pPr algn="ctr"/>
            <a:r>
              <a:rPr lang="en-US" sz="2400" b="1" spc="600" dirty="0" smtClean="0">
                <a:solidFill>
                  <a:srgbClr val="FFFFFF"/>
                </a:solidFill>
              </a:rPr>
              <a:t>LOCAL NEWSPAPERS:</a:t>
            </a:r>
          </a:p>
          <a:p>
            <a:pPr algn="ctr"/>
            <a:r>
              <a:rPr lang="en-US" sz="2400" b="1" spc="600" dirty="0" smtClean="0">
                <a:solidFill>
                  <a:srgbClr val="FFFFFF"/>
                </a:solidFill>
              </a:rPr>
              <a:t>ENGAGED</a:t>
            </a:r>
            <a:r>
              <a:rPr lang="en-US" sz="2400" b="1" spc="600" baseline="0" dirty="0" smtClean="0">
                <a:solidFill>
                  <a:srgbClr val="FFFFFF"/>
                </a:solidFill>
              </a:rPr>
              <a:t> AND CONNECTED</a:t>
            </a:r>
            <a:endParaRPr lang="en-US" sz="2400" b="1" spc="600" dirty="0" smtClean="0">
              <a:solidFill>
                <a:srgbClr val="FFFFFF"/>
              </a:solidFill>
            </a:endParaRPr>
          </a:p>
          <a:p>
            <a:pPr algn="ctr"/>
            <a:r>
              <a:rPr lang="en-US" sz="1400" b="0" spc="600" dirty="0" smtClean="0">
                <a:solidFill>
                  <a:srgbClr val="FFFFFF"/>
                </a:solidFill>
              </a:rPr>
              <a:t>2019</a:t>
            </a:r>
            <a:endParaRPr lang="en-US" sz="1400" b="0" spc="600" dirty="0">
              <a:solidFill>
                <a:srgbClr val="FFFFFF"/>
              </a:solidFill>
            </a:endParaRPr>
          </a:p>
        </p:txBody>
      </p:sp>
      <p:pic>
        <p:nvPicPr>
          <p:cNvPr id="6" name="Picture 5" descr="EngagedConnected-03.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400" y="1998776"/>
            <a:ext cx="9144000" cy="3448780"/>
          </a:xfrm>
          <a:prstGeom prst="rect">
            <a:avLst/>
          </a:prstGeom>
        </p:spPr>
      </p:pic>
    </p:spTree>
    <p:extLst>
      <p:ext uri="{BB962C8B-B14F-4D97-AF65-F5344CB8AC3E}">
        <p14:creationId xmlns:p14="http://schemas.microsoft.com/office/powerpoint/2010/main" val="68333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A7C15-A47B-4F0B-AFEF-CAFB5303DF60}"/>
              </a:ext>
            </a:extLst>
          </p:cNvPr>
          <p:cNvSpPr>
            <a:spLocks noGrp="1"/>
          </p:cNvSpPr>
          <p:nvPr>
            <p:ph type="title"/>
          </p:nvPr>
        </p:nvSpPr>
        <p:spPr>
          <a:xfrm>
            <a:off x="390525" y="376240"/>
            <a:ext cx="8366125" cy="63341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581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41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00B6A-70DB-4A24-9268-60AF78A1FE73}"/>
              </a:ext>
            </a:extLst>
          </p:cNvPr>
          <p:cNvSpPr>
            <a:spLocks noGrp="1"/>
          </p:cNvSpPr>
          <p:nvPr>
            <p:ph type="title"/>
          </p:nvPr>
        </p:nvSpPr>
        <p:spPr>
          <a:xfrm>
            <a:off x="630240"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876BFDB0-88B1-4D56-911D-A2B350FF57D6}"/>
              </a:ext>
            </a:extLst>
          </p:cNvPr>
          <p:cNvSpPr>
            <a:spLocks noGrp="1"/>
          </p:cNvSpPr>
          <p:nvPr>
            <p:ph idx="1"/>
          </p:nvPr>
        </p:nvSpPr>
        <p:spPr>
          <a:xfrm>
            <a:off x="3887788"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xmlns="" id="{F76A84C6-9E74-4A86-ABBF-D53DECA85CB9}"/>
              </a:ext>
            </a:extLst>
          </p:cNvPr>
          <p:cNvSpPr>
            <a:spLocks noGrp="1"/>
          </p:cNvSpPr>
          <p:nvPr>
            <p:ph type="body" sz="half" idx="2"/>
          </p:nvPr>
        </p:nvSpPr>
        <p:spPr>
          <a:xfrm>
            <a:off x="630240" y="2057402"/>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14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47910-738E-46EB-867E-88398BD31F88}"/>
              </a:ext>
            </a:extLst>
          </p:cNvPr>
          <p:cNvSpPr>
            <a:spLocks noGrp="1"/>
          </p:cNvSpPr>
          <p:nvPr>
            <p:ph type="title"/>
          </p:nvPr>
        </p:nvSpPr>
        <p:spPr>
          <a:xfrm>
            <a:off x="630240"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xmlns="" id="{6CCB9A79-32FA-4D1D-A520-C8B4F386527B}"/>
              </a:ext>
            </a:extLst>
          </p:cNvPr>
          <p:cNvSpPr>
            <a:spLocks noGrp="1"/>
          </p:cNvSpPr>
          <p:nvPr>
            <p:ph type="pic" idx="1"/>
          </p:nvPr>
        </p:nvSpPr>
        <p:spPr>
          <a:xfrm>
            <a:off x="3887788"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a:extLst>
              <a:ext uri="{FF2B5EF4-FFF2-40B4-BE49-F238E27FC236}">
                <a16:creationId xmlns:a16="http://schemas.microsoft.com/office/drawing/2014/main" xmlns="" id="{8C039CF2-89F7-48C9-996E-E503628A2704}"/>
              </a:ext>
            </a:extLst>
          </p:cNvPr>
          <p:cNvSpPr>
            <a:spLocks noGrp="1"/>
          </p:cNvSpPr>
          <p:nvPr>
            <p:ph type="body" sz="half" idx="2"/>
          </p:nvPr>
        </p:nvSpPr>
        <p:spPr>
          <a:xfrm>
            <a:off x="630240" y="2057402"/>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11299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CF7021-3E35-4D10-A5CC-8CF9FD96AEF6}"/>
              </a:ext>
            </a:extLst>
          </p:cNvPr>
          <p:cNvSpPr>
            <a:spLocks noGrp="1"/>
          </p:cNvSpPr>
          <p:nvPr>
            <p:ph type="title"/>
          </p:nvPr>
        </p:nvSpPr>
        <p:spPr>
          <a:xfrm>
            <a:off x="390525" y="376240"/>
            <a:ext cx="8366125" cy="633412"/>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E91723AA-128A-4FA2-91C0-D522CB56D06F}"/>
              </a:ext>
            </a:extLst>
          </p:cNvPr>
          <p:cNvSpPr>
            <a:spLocks noGrp="1"/>
          </p:cNvSpPr>
          <p:nvPr>
            <p:ph type="body" orient="vert" idx="1"/>
          </p:nvPr>
        </p:nvSpPr>
        <p:spPr>
          <a:xfrm>
            <a:off x="390525" y="1600201"/>
            <a:ext cx="8366125" cy="43053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971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C4CF95-42EE-4D49-A2D4-984BA0FC6AEA}"/>
              </a:ext>
            </a:extLst>
          </p:cNvPr>
          <p:cNvSpPr>
            <a:spLocks noGrp="1"/>
          </p:cNvSpPr>
          <p:nvPr>
            <p:ph type="title" orient="vert"/>
          </p:nvPr>
        </p:nvSpPr>
        <p:spPr>
          <a:xfrm>
            <a:off x="6665917" y="376239"/>
            <a:ext cx="2090737" cy="5529263"/>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232BC957-0D6F-4825-83BB-911BD95F4917}"/>
              </a:ext>
            </a:extLst>
          </p:cNvPr>
          <p:cNvSpPr>
            <a:spLocks noGrp="1"/>
          </p:cNvSpPr>
          <p:nvPr>
            <p:ph type="body" orient="vert" idx="1"/>
          </p:nvPr>
        </p:nvSpPr>
        <p:spPr>
          <a:xfrm>
            <a:off x="390525" y="376239"/>
            <a:ext cx="6122988" cy="55292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7411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emf"/><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106"/>
            <a:ext cx="7047571" cy="9256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71517"/>
            <a:ext cx="8229600" cy="48616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7" name="Picture 16" descr="NewsMediaCanada-Logo.eps"/>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77823" y="363681"/>
            <a:ext cx="2057163" cy="422861"/>
          </a:xfrm>
          <a:prstGeom prst="rect">
            <a:avLst/>
          </a:prstGeom>
        </p:spPr>
      </p:pic>
    </p:spTree>
    <p:extLst>
      <p:ext uri="{BB962C8B-B14F-4D97-AF65-F5344CB8AC3E}">
        <p14:creationId xmlns:p14="http://schemas.microsoft.com/office/powerpoint/2010/main" val="3079842467"/>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60" r:id="rId3"/>
  </p:sldLayoutIdLst>
  <p:txStyles>
    <p:titleStyle>
      <a:lvl1pPr algn="l" defTabSz="914400" rtl="0" eaLnBrk="1" latinLnBrk="0" hangingPunct="1">
        <a:spcBef>
          <a:spcPct val="0"/>
        </a:spcBef>
        <a:buNone/>
        <a:defRPr sz="4000" b="1" kern="1200">
          <a:solidFill>
            <a:srgbClr val="334495"/>
          </a:solidFill>
          <a:latin typeface="Myriad Pro" pitchFamily="34" charset="0"/>
          <a:ea typeface="+mj-ea"/>
          <a:cs typeface="Myriad Pro" pitchFamily="34" charset="0"/>
        </a:defRPr>
      </a:lvl1pPr>
    </p:titleStyle>
    <p:bodyStyle>
      <a:lvl1pPr marL="342900" indent="-342900" algn="l" defTabSz="914400" rtl="0" eaLnBrk="1" latinLnBrk="0" hangingPunct="1">
        <a:spcBef>
          <a:spcPct val="20000"/>
        </a:spcBef>
        <a:buClr>
          <a:srgbClr val="16A985"/>
        </a:buClr>
        <a:buFont typeface="Arial" pitchFamily="34" charset="0"/>
        <a:buChar char="•"/>
        <a:defRPr sz="3200" kern="1200">
          <a:solidFill>
            <a:srgbClr val="334495"/>
          </a:solidFill>
          <a:latin typeface="+mn-lt"/>
          <a:ea typeface="+mn-ea"/>
          <a:cs typeface="+mn-cs"/>
        </a:defRPr>
      </a:lvl1pPr>
      <a:lvl2pPr marL="742950" indent="-285750" algn="l" defTabSz="914400" rtl="0" eaLnBrk="1" latinLnBrk="0" hangingPunct="1">
        <a:spcBef>
          <a:spcPct val="20000"/>
        </a:spcBef>
        <a:buClr>
          <a:srgbClr val="16A985"/>
        </a:buClr>
        <a:buFont typeface="Arial" pitchFamily="34" charset="0"/>
        <a:buChar char="–"/>
        <a:defRPr sz="2800" kern="1200">
          <a:solidFill>
            <a:srgbClr val="334495"/>
          </a:solidFill>
          <a:latin typeface="+mn-lt"/>
          <a:ea typeface="+mn-ea"/>
          <a:cs typeface="+mn-cs"/>
        </a:defRPr>
      </a:lvl2pPr>
      <a:lvl3pPr marL="1143000" indent="-228600" algn="l" defTabSz="914400" rtl="0" eaLnBrk="1" latinLnBrk="0" hangingPunct="1">
        <a:spcBef>
          <a:spcPct val="20000"/>
        </a:spcBef>
        <a:buClr>
          <a:srgbClr val="16A985"/>
        </a:buClr>
        <a:buFont typeface="Arial" pitchFamily="34" charset="0"/>
        <a:buChar char="•"/>
        <a:defRPr sz="2400" kern="1200">
          <a:solidFill>
            <a:srgbClr val="334495"/>
          </a:solidFill>
          <a:latin typeface="+mn-lt"/>
          <a:ea typeface="+mn-ea"/>
          <a:cs typeface="+mn-cs"/>
        </a:defRPr>
      </a:lvl3pPr>
      <a:lvl4pPr marL="1600200" indent="-228600" algn="l" defTabSz="914400" rtl="0" eaLnBrk="1" latinLnBrk="0" hangingPunct="1">
        <a:spcBef>
          <a:spcPct val="20000"/>
        </a:spcBef>
        <a:buClr>
          <a:srgbClr val="16A985"/>
        </a:buClr>
        <a:buFont typeface="Arial" pitchFamily="34" charset="0"/>
        <a:buChar char="–"/>
        <a:defRPr sz="2000" kern="1200">
          <a:solidFill>
            <a:srgbClr val="334495"/>
          </a:solidFill>
          <a:latin typeface="+mn-lt"/>
          <a:ea typeface="+mn-ea"/>
          <a:cs typeface="+mn-cs"/>
        </a:defRPr>
      </a:lvl4pPr>
      <a:lvl5pPr marL="2057400" indent="-228600" algn="l" defTabSz="914400" rtl="0" eaLnBrk="1" latinLnBrk="0" hangingPunct="1">
        <a:spcBef>
          <a:spcPct val="20000"/>
        </a:spcBef>
        <a:buClr>
          <a:srgbClr val="16A985"/>
        </a:buClr>
        <a:buFont typeface="Arial" pitchFamily="34" charset="0"/>
        <a:buChar char="»"/>
        <a:defRPr sz="2000" kern="1200">
          <a:solidFill>
            <a:srgbClr val="33449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6061451"/>
            <a:ext cx="9144000" cy="45719"/>
          </a:xfrm>
          <a:prstGeom prst="rect">
            <a:avLst/>
          </a:prstGeom>
          <a:solidFill>
            <a:srgbClr val="3443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ewsMediaCanada-Logo.eps"/>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33040" y="6203336"/>
            <a:ext cx="2057163" cy="422861"/>
          </a:xfrm>
          <a:prstGeom prst="rect">
            <a:avLst/>
          </a:prstGeom>
        </p:spPr>
      </p:pic>
      <p:pic>
        <p:nvPicPr>
          <p:cNvPr id="8" name="Picture 7" descr="EngagedConnected-03.png"/>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70971" y="4466734"/>
            <a:ext cx="4717571" cy="1779294"/>
          </a:xfrm>
          <a:prstGeom prst="rect">
            <a:avLst/>
          </a:prstGeom>
        </p:spPr>
      </p:pic>
      <p:pic>
        <p:nvPicPr>
          <p:cNvPr id="6" name="Picture 5"/>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07181" y="6192632"/>
            <a:ext cx="1226058" cy="292167"/>
          </a:xfrm>
          <a:prstGeom prst="rect">
            <a:avLst/>
          </a:prstGeom>
        </p:spPr>
      </p:pic>
    </p:spTree>
    <p:extLst>
      <p:ext uri="{BB962C8B-B14F-4D97-AF65-F5344CB8AC3E}">
        <p14:creationId xmlns:p14="http://schemas.microsoft.com/office/powerpoint/2010/main" val="401226947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Lst>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p:titleStyle>
    <p:bodyStyle>
      <a:lvl1pPr marL="274638" indent="-274638" algn="l" rtl="0" eaLnBrk="1" fontAlgn="base" hangingPunct="1">
        <a:spcBef>
          <a:spcPct val="20000"/>
        </a:spcBef>
        <a:spcAft>
          <a:spcPct val="0"/>
        </a:spcAft>
        <a:buClr>
          <a:schemeClr val="accent2"/>
        </a:buClr>
        <a:buChar char="•"/>
        <a:defRPr sz="2400" kern="1200">
          <a:solidFill>
            <a:schemeClr val="tx1"/>
          </a:solidFill>
          <a:latin typeface="+mn-lt"/>
          <a:ea typeface="+mn-ea"/>
          <a:cs typeface="+mn-cs"/>
        </a:defRPr>
      </a:lvl1pPr>
      <a:lvl2pPr marL="549275" indent="-27305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2pPr>
      <a:lvl3pPr marL="811213" indent="-260350"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3pPr>
      <a:lvl4pPr marL="1085850" indent="-273050"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4pPr>
      <a:lvl5pPr marL="1349375" indent="-261938"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6061451"/>
            <a:ext cx="9144000" cy="4571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ewsMediaCanada-Logo.eps"/>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704465" y="6203336"/>
            <a:ext cx="2057163" cy="422861"/>
          </a:xfrm>
          <a:prstGeom prst="rect">
            <a:avLst/>
          </a:prstGeom>
        </p:spPr>
      </p:pic>
      <p:pic>
        <p:nvPicPr>
          <p:cNvPr id="6" name="Picture 5"/>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235756" y="6192632"/>
            <a:ext cx="1226058" cy="292167"/>
          </a:xfrm>
          <a:prstGeom prst="rect">
            <a:avLst/>
          </a:prstGeom>
        </p:spPr>
      </p:pic>
    </p:spTree>
    <p:extLst>
      <p:ext uri="{BB962C8B-B14F-4D97-AF65-F5344CB8AC3E}">
        <p14:creationId xmlns:p14="http://schemas.microsoft.com/office/powerpoint/2010/main" val="1030211069"/>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Lst>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p:titleStyle>
    <p:bodyStyle>
      <a:lvl1pPr marL="274638" indent="-274638" algn="l" rtl="0" eaLnBrk="1" fontAlgn="base" hangingPunct="1">
        <a:spcBef>
          <a:spcPct val="20000"/>
        </a:spcBef>
        <a:spcAft>
          <a:spcPct val="0"/>
        </a:spcAft>
        <a:buClr>
          <a:schemeClr val="accent2"/>
        </a:buClr>
        <a:buChar char="•"/>
        <a:defRPr sz="2400" kern="1200">
          <a:solidFill>
            <a:schemeClr val="tx1"/>
          </a:solidFill>
          <a:latin typeface="+mn-lt"/>
          <a:ea typeface="+mn-ea"/>
          <a:cs typeface="+mn-cs"/>
        </a:defRPr>
      </a:lvl1pPr>
      <a:lvl2pPr marL="549275" indent="-27305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2pPr>
      <a:lvl3pPr marL="811213" indent="-260350"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3pPr>
      <a:lvl4pPr marL="1085850" indent="-273050"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4pPr>
      <a:lvl5pPr marL="1349375" indent="-261938"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1.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8732"/>
            <a:ext cx="9143999" cy="1097736"/>
          </a:xfrm>
          <a:prstGeom prst="rect">
            <a:avLst/>
          </a:prstGeom>
        </p:spPr>
        <p:txBody>
          <a:bodyPr wrap="square">
            <a:spAutoFit/>
          </a:bodyPr>
          <a:lstStyle/>
          <a:p>
            <a:pPr algn="ctr">
              <a:lnSpc>
                <a:spcPct val="80000"/>
              </a:lnSpc>
            </a:pPr>
            <a:r>
              <a:rPr lang="en-US" sz="4000" b="1" dirty="0" smtClean="0">
                <a:latin typeface="Myriad Pro"/>
                <a:ea typeface="+mj-ea"/>
                <a:cs typeface="Myriad Pro"/>
              </a:rPr>
              <a:t>ENGAGED READERS AND </a:t>
            </a:r>
            <a:br>
              <a:rPr lang="en-US" sz="4000" b="1" dirty="0" smtClean="0">
                <a:latin typeface="Myriad Pro"/>
                <a:ea typeface="+mj-ea"/>
                <a:cs typeface="Myriad Pro"/>
              </a:rPr>
            </a:br>
            <a:r>
              <a:rPr lang="en-US" sz="4000" b="1" dirty="0" smtClean="0">
                <a:latin typeface="Myriad Pro"/>
                <a:ea typeface="+mj-ea"/>
                <a:cs typeface="Myriad Pro"/>
              </a:rPr>
              <a:t>EFFECTIVE ADVERTISING</a:t>
            </a:r>
            <a:endParaRPr lang="en-US" sz="4000" b="1" dirty="0">
              <a:latin typeface="Myriad Pro"/>
              <a:ea typeface="+mj-ea"/>
              <a:cs typeface="Myriad Pro"/>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03768" y="381761"/>
            <a:ext cx="1432563" cy="3413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395288" y="4992612"/>
            <a:ext cx="8089118" cy="0"/>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txBox="1">
            <a:spLocks/>
          </p:cNvSpPr>
          <p:nvPr/>
        </p:nvSpPr>
        <p:spPr>
          <a:xfrm>
            <a:off x="296333" y="358775"/>
            <a:ext cx="7688616" cy="633413"/>
          </a:xfrm>
          <a:prstGeom prst="rect">
            <a:avLst/>
          </a:prstGeom>
        </p:spPr>
        <p:txBody>
          <a:bodyPr>
            <a:normAutofit/>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dirty="0" smtClean="0">
                <a:solidFill>
                  <a:schemeClr val="tx1"/>
                </a:solidFill>
                <a:latin typeface="Myriad Pro"/>
                <a:cs typeface="Myriad Pro"/>
              </a:rPr>
              <a:t>NEWSPAPERS ARE ENGAGING</a:t>
            </a:r>
            <a:endParaRPr lang="en-US" dirty="0">
              <a:solidFill>
                <a:schemeClr val="tx1"/>
              </a:solidFill>
              <a:latin typeface="Myriad Pro"/>
              <a:cs typeface="Myriad Pro"/>
            </a:endParaRPr>
          </a:p>
        </p:txBody>
      </p:sp>
      <p:sp>
        <p:nvSpPr>
          <p:cNvPr id="9" name="TextBox 8"/>
          <p:cNvSpPr txBox="1"/>
          <p:nvPr/>
        </p:nvSpPr>
        <p:spPr>
          <a:xfrm>
            <a:off x="317670" y="2277201"/>
            <a:ext cx="8544108" cy="369332"/>
          </a:xfrm>
          <a:prstGeom prst="rect">
            <a:avLst/>
          </a:prstGeom>
          <a:noFill/>
        </p:spPr>
        <p:txBody>
          <a:bodyPr wrap="square" rtlCol="0">
            <a:spAutoFit/>
          </a:bodyPr>
          <a:lstStyle/>
          <a:p>
            <a:r>
              <a:rPr lang="en-US" b="1" dirty="0" smtClean="0"/>
              <a:t>Adults 18+</a:t>
            </a:r>
            <a:endParaRPr lang="en-US" dirty="0"/>
          </a:p>
        </p:txBody>
      </p:sp>
      <p:sp>
        <p:nvSpPr>
          <p:cNvPr id="17" name="Rounded Rectangular Callout 16"/>
          <p:cNvSpPr/>
          <p:nvPr/>
        </p:nvSpPr>
        <p:spPr bwMode="auto">
          <a:xfrm>
            <a:off x="365196" y="1143000"/>
            <a:ext cx="8362808" cy="1062790"/>
          </a:xfrm>
          <a:prstGeom prst="wedgeRoundRectCallout">
            <a:avLst>
              <a:gd name="adj1" fmla="val -30585"/>
              <a:gd name="adj2" fmla="val 83533"/>
              <a:gd name="adj3" fmla="val 16667"/>
            </a:avLst>
          </a:prstGeom>
          <a:noFill/>
          <a:ln w="25400" cap="flat" cmpd="sng" algn="ctr">
            <a:solidFill>
              <a:srgbClr val="34439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 name="TextBox 24"/>
          <p:cNvSpPr txBox="1"/>
          <p:nvPr/>
        </p:nvSpPr>
        <p:spPr>
          <a:xfrm>
            <a:off x="395288" y="1212730"/>
            <a:ext cx="8172450" cy="923330"/>
          </a:xfrm>
          <a:prstGeom prst="rect">
            <a:avLst/>
          </a:prstGeom>
          <a:noFill/>
        </p:spPr>
        <p:txBody>
          <a:bodyPr wrap="square" rtlCol="0">
            <a:spAutoFit/>
          </a:bodyPr>
          <a:lstStyle/>
          <a:p>
            <a:pPr algn="ctr"/>
            <a:r>
              <a:rPr lang="en-US" dirty="0" smtClean="0">
                <a:solidFill>
                  <a:srgbClr val="16A985"/>
                </a:solidFill>
              </a:rPr>
              <a:t>Canadian adults are engaged with </a:t>
            </a:r>
            <a:r>
              <a:rPr lang="en-US" b="1" dirty="0" smtClean="0">
                <a:solidFill>
                  <a:srgbClr val="16A985"/>
                </a:solidFill>
              </a:rPr>
              <a:t>Printed </a:t>
            </a:r>
            <a:r>
              <a:rPr lang="en-US" b="1" dirty="0">
                <a:solidFill>
                  <a:srgbClr val="16A985"/>
                </a:solidFill>
              </a:rPr>
              <a:t>N</a:t>
            </a:r>
            <a:r>
              <a:rPr lang="en-US" b="1" dirty="0" smtClean="0">
                <a:solidFill>
                  <a:srgbClr val="16A985"/>
                </a:solidFill>
              </a:rPr>
              <a:t>ewspapers </a:t>
            </a:r>
            <a:r>
              <a:rPr lang="en-US" dirty="0" smtClean="0">
                <a:solidFill>
                  <a:srgbClr val="16A985"/>
                </a:solidFill>
              </a:rPr>
              <a:t>on all engagement measures and are almost twice as likely to be engaged by newspaper ads.  The only other positive engagement with advertising is with </a:t>
            </a:r>
            <a:r>
              <a:rPr lang="en-US" b="1" dirty="0" smtClean="0">
                <a:solidFill>
                  <a:srgbClr val="16A985"/>
                </a:solidFill>
              </a:rPr>
              <a:t>Search</a:t>
            </a:r>
            <a:r>
              <a:rPr lang="en-US" dirty="0" smtClean="0">
                <a:solidFill>
                  <a:srgbClr val="16A985"/>
                </a:solidFill>
              </a:rPr>
              <a:t> ads.</a:t>
            </a:r>
            <a:endParaRPr lang="en-US" dirty="0">
              <a:solidFill>
                <a:srgbClr val="16A985"/>
              </a:solidFill>
            </a:endParaRPr>
          </a:p>
        </p:txBody>
      </p:sp>
      <p:grpSp>
        <p:nvGrpSpPr>
          <p:cNvPr id="8" name="Group 7"/>
          <p:cNvGrpSpPr/>
          <p:nvPr/>
        </p:nvGrpSpPr>
        <p:grpSpPr>
          <a:xfrm>
            <a:off x="98528" y="2682433"/>
            <a:ext cx="8287349" cy="3377857"/>
            <a:chOff x="98528" y="2619034"/>
            <a:chExt cx="8695751" cy="3517899"/>
          </a:xfrm>
        </p:grpSpPr>
        <p:sp>
          <p:nvSpPr>
            <p:cNvPr id="5" name="TextBox 4"/>
            <p:cNvSpPr txBox="1"/>
            <p:nvPr/>
          </p:nvSpPr>
          <p:spPr>
            <a:xfrm>
              <a:off x="6272988" y="3607475"/>
              <a:ext cx="1814160" cy="400110"/>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49% of all Google searches are “no click”</a:t>
              </a:r>
              <a:endParaRPr lang="en-US" sz="1000" b="1" dirty="0">
                <a:latin typeface="Arial" panose="020B0604020202020204" pitchFamily="34" charset="0"/>
                <a:cs typeface="Arial" panose="020B0604020202020204" pitchFamily="34" charset="0"/>
              </a:endParaRPr>
            </a:p>
          </p:txBody>
        </p:sp>
        <p:cxnSp>
          <p:nvCxnSpPr>
            <p:cNvPr id="6" name="Straight Arrow Connector 5"/>
            <p:cNvCxnSpPr/>
            <p:nvPr/>
          </p:nvCxnSpPr>
          <p:spPr>
            <a:xfrm>
              <a:off x="7904182" y="3766382"/>
              <a:ext cx="273692" cy="2189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5288" y="2619034"/>
              <a:ext cx="4728199" cy="384644"/>
            </a:xfrm>
            <a:prstGeom prst="rect">
              <a:avLst/>
            </a:prstGeom>
            <a:solidFill>
              <a:srgbClr val="344391"/>
            </a:solid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Top 3 Traditional Media</a:t>
              </a:r>
              <a:endParaRPr lang="en-US"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5189173" y="2619614"/>
              <a:ext cx="3605106" cy="384644"/>
            </a:xfrm>
            <a:prstGeom prst="rect">
              <a:avLst/>
            </a:prstGeom>
            <a:solidFill>
              <a:srgbClr val="344391"/>
            </a:solid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Top 3 Digital Media</a:t>
              </a:r>
              <a:endParaRPr lang="en-US" b="1" dirty="0">
                <a:solidFill>
                  <a:schemeClr val="bg1"/>
                </a:solidFill>
                <a:latin typeface="Arial" panose="020B0604020202020204" pitchFamily="34" charset="0"/>
                <a:cs typeface="Arial" panose="020B0604020202020204" pitchFamily="34" charset="0"/>
              </a:endParaRPr>
            </a:p>
          </p:txBody>
        </p:sp>
        <p:pic>
          <p:nvPicPr>
            <p:cNvPr id="7" name="Picture 6" descr="EngagedConnected-06.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8528" y="2862196"/>
              <a:ext cx="8681464" cy="3274737"/>
            </a:xfrm>
            <a:prstGeom prst="rect">
              <a:avLst/>
            </a:prstGeom>
          </p:spPr>
        </p:pic>
      </p:grpSp>
      <p:sp>
        <p:nvSpPr>
          <p:cNvPr id="14" name="TextBox 13"/>
          <p:cNvSpPr txBox="1"/>
          <p:nvPr/>
        </p:nvSpPr>
        <p:spPr>
          <a:xfrm>
            <a:off x="8457114" y="4802936"/>
            <a:ext cx="686886" cy="553998"/>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INDEX 100 =</a:t>
            </a:r>
          </a:p>
          <a:p>
            <a:pPr algn="ctr"/>
            <a:r>
              <a:rPr lang="en-US" sz="1000" b="1" dirty="0" smtClean="0">
                <a:latin typeface="Arial" panose="020B0604020202020204" pitchFamily="34" charset="0"/>
                <a:cs typeface="Arial" panose="020B0604020202020204" pitchFamily="34" charset="0"/>
              </a:rPr>
              <a:t>Average</a:t>
            </a:r>
            <a:endParaRPr lang="en-US" sz="1000" b="1" dirty="0">
              <a:latin typeface="Arial" panose="020B0604020202020204" pitchFamily="34" charset="0"/>
              <a:cs typeface="Arial" panose="020B0604020202020204" pitchFamily="34" charset="0"/>
            </a:endParaRPr>
          </a:p>
        </p:txBody>
      </p:sp>
      <p:sp>
        <p:nvSpPr>
          <p:cNvPr id="15" name="Rectangle 14"/>
          <p:cNvSpPr/>
          <p:nvPr/>
        </p:nvSpPr>
        <p:spPr>
          <a:xfrm>
            <a:off x="0" y="6581001"/>
            <a:ext cx="3089885" cy="276999"/>
          </a:xfrm>
          <a:prstGeom prst="rect">
            <a:avLst/>
          </a:prstGeom>
        </p:spPr>
        <p:txBody>
          <a:bodyPr wrap="none">
            <a:spAutoFit/>
          </a:bodyPr>
          <a:lstStyle/>
          <a:p>
            <a:r>
              <a:rPr lang="en-US" sz="1200" dirty="0" err="1">
                <a:latin typeface="Arial" panose="020B0604020202020204" pitchFamily="34" charset="0"/>
                <a:cs typeface="Arial" panose="020B0604020202020204" pitchFamily="34" charset="0"/>
              </a:rPr>
              <a:t>Totum</a:t>
            </a:r>
            <a:r>
              <a:rPr lang="en-US" sz="1200" dirty="0">
                <a:latin typeface="Arial" panose="020B0604020202020204" pitchFamily="34" charset="0"/>
                <a:cs typeface="Arial" panose="020B0604020202020204" pitchFamily="34" charset="0"/>
              </a:rPr>
              <a:t> Research, </a:t>
            </a:r>
            <a:r>
              <a:rPr lang="en-US" sz="1200" dirty="0" smtClean="0">
                <a:latin typeface="Arial" panose="020B0604020202020204" pitchFamily="34" charset="0"/>
                <a:cs typeface="Arial" panose="020B0604020202020204" pitchFamily="34" charset="0"/>
              </a:rPr>
              <a:t>Adults 18+; June 2019. </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148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648" y="373179"/>
            <a:ext cx="8229600" cy="1143000"/>
          </a:xfrm>
          <a:prstGeom prst="rect">
            <a:avLst/>
          </a:prstGeom>
        </p:spPr>
        <p:txBody>
          <a:bodyPr>
            <a:normAutofit/>
          </a:bodyPr>
          <a:lstStyle/>
          <a:p>
            <a:r>
              <a:rPr lang="en-US" sz="2000" dirty="0" smtClean="0">
                <a:solidFill>
                  <a:srgbClr val="000000"/>
                </a:solidFill>
                <a:latin typeface="Myriad Pro"/>
                <a:cs typeface="Myriad Pro"/>
              </a:rPr>
              <a:t>ADVERTISING EFFECTIVENESS:</a:t>
            </a:r>
            <a:r>
              <a:rPr lang="en-US" dirty="0" smtClean="0">
                <a:solidFill>
                  <a:srgbClr val="000000"/>
                </a:solidFill>
                <a:latin typeface="Myriad Pro"/>
                <a:cs typeface="Myriad Pro"/>
              </a:rPr>
              <a:t/>
            </a:r>
            <a:br>
              <a:rPr lang="en-US" dirty="0" smtClean="0">
                <a:solidFill>
                  <a:srgbClr val="000000"/>
                </a:solidFill>
                <a:latin typeface="Myriad Pro"/>
                <a:cs typeface="Myriad Pro"/>
              </a:rPr>
            </a:br>
            <a:r>
              <a:rPr lang="en-US" dirty="0" smtClean="0">
                <a:solidFill>
                  <a:srgbClr val="344391"/>
                </a:solidFill>
                <a:latin typeface="Myriad Pro"/>
                <a:cs typeface="Myriad Pro"/>
              </a:rPr>
              <a:t>WHERE ARE ADS MOST EFFECTIVE?</a:t>
            </a:r>
            <a:endParaRPr lang="en-US" sz="2000" dirty="0">
              <a:solidFill>
                <a:srgbClr val="344391"/>
              </a:solidFill>
              <a:latin typeface="Myriad Pro"/>
              <a:cs typeface="Myriad Pro"/>
            </a:endParaRPr>
          </a:p>
        </p:txBody>
      </p:sp>
      <p:sp>
        <p:nvSpPr>
          <p:cNvPr id="3" name="Content Placeholder 2"/>
          <p:cNvSpPr>
            <a:spLocks noGrp="1"/>
          </p:cNvSpPr>
          <p:nvPr>
            <p:ph idx="4294967295"/>
          </p:nvPr>
        </p:nvSpPr>
        <p:spPr>
          <a:xfrm>
            <a:off x="304800" y="1589252"/>
            <a:ext cx="8176596" cy="1348288"/>
          </a:xfrm>
          <a:prstGeom prst="rect">
            <a:avLst/>
          </a:prstGeom>
        </p:spPr>
        <p:txBody>
          <a:bodyPr>
            <a:noAutofit/>
          </a:bodyPr>
          <a:lstStyle/>
          <a:p>
            <a:pPr marL="0" indent="0">
              <a:spcBef>
                <a:spcPts val="600"/>
              </a:spcBef>
              <a:buClr>
                <a:srgbClr val="344391"/>
              </a:buClr>
              <a:buNone/>
            </a:pPr>
            <a:r>
              <a:rPr lang="en-US" b="1" dirty="0" smtClean="0">
                <a:solidFill>
                  <a:srgbClr val="000000"/>
                </a:solidFill>
              </a:rPr>
              <a:t>Advertisers</a:t>
            </a:r>
            <a:r>
              <a:rPr lang="en-US" dirty="0" smtClean="0">
                <a:solidFill>
                  <a:srgbClr val="000000"/>
                </a:solidFill>
              </a:rPr>
              <a:t> want their ads to be noticed.</a:t>
            </a:r>
          </a:p>
          <a:p>
            <a:pPr marL="0" indent="0">
              <a:spcBef>
                <a:spcPts val="600"/>
              </a:spcBef>
              <a:buClr>
                <a:srgbClr val="344391"/>
              </a:buClr>
              <a:buNone/>
            </a:pPr>
            <a:r>
              <a:rPr lang="en-US" b="1" dirty="0" smtClean="0">
                <a:solidFill>
                  <a:srgbClr val="000000"/>
                </a:solidFill>
              </a:rPr>
              <a:t>Consumers</a:t>
            </a:r>
            <a:r>
              <a:rPr lang="en-US" dirty="0" smtClean="0">
                <a:solidFill>
                  <a:srgbClr val="000000"/>
                </a:solidFill>
              </a:rPr>
              <a:t> actively avoid ads because they find them annoying and ads interrupt content.</a:t>
            </a:r>
          </a:p>
          <a:p>
            <a:pPr>
              <a:spcBef>
                <a:spcPts val="600"/>
              </a:spcBef>
              <a:buClr>
                <a:srgbClr val="344391"/>
              </a:buClr>
            </a:pPr>
            <a:endParaRPr lang="en-US" dirty="0" smtClean="0">
              <a:solidFill>
                <a:srgbClr val="000000"/>
              </a:solidFill>
            </a:endParaRPr>
          </a:p>
          <a:p>
            <a:pPr algn="ctr">
              <a:spcBef>
                <a:spcPts val="0"/>
              </a:spcBef>
              <a:buClr>
                <a:srgbClr val="344391"/>
              </a:buClr>
            </a:pPr>
            <a:r>
              <a:rPr lang="en-US" b="1" dirty="0" smtClean="0">
                <a:solidFill>
                  <a:srgbClr val="000000"/>
                </a:solidFill>
              </a:rPr>
              <a:t> </a:t>
            </a:r>
          </a:p>
        </p:txBody>
      </p:sp>
      <p:sp>
        <p:nvSpPr>
          <p:cNvPr id="4" name="Equal 3"/>
          <p:cNvSpPr/>
          <p:nvPr/>
        </p:nvSpPr>
        <p:spPr bwMode="auto">
          <a:xfrm>
            <a:off x="5632445" y="3291509"/>
            <a:ext cx="1025629" cy="910767"/>
          </a:xfrm>
          <a:prstGeom prst="mathEqual">
            <a:avLst/>
          </a:prstGeom>
          <a:solidFill>
            <a:srgbClr val="121C2A"/>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Minus 5"/>
          <p:cNvSpPr/>
          <p:nvPr/>
        </p:nvSpPr>
        <p:spPr bwMode="auto">
          <a:xfrm>
            <a:off x="2203519" y="3135210"/>
            <a:ext cx="1255991" cy="1223365"/>
          </a:xfrm>
          <a:prstGeom prst="mathMinus">
            <a:avLst/>
          </a:prstGeom>
          <a:solidFill>
            <a:srgbClr val="121C2A"/>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196951" y="4310107"/>
            <a:ext cx="2013857" cy="1415772"/>
          </a:xfrm>
          <a:prstGeom prst="rect">
            <a:avLst/>
          </a:prstGeom>
          <a:noFill/>
        </p:spPr>
        <p:txBody>
          <a:bodyPr wrap="square" rtlCol="0">
            <a:spAutoFit/>
          </a:bodyPr>
          <a:lstStyle/>
          <a:p>
            <a:pPr algn="ctr"/>
            <a:r>
              <a:rPr lang="en-US" b="1" dirty="0" smtClean="0">
                <a:solidFill>
                  <a:srgbClr val="000000"/>
                </a:solidFill>
              </a:rPr>
              <a:t>CONSUMERS NOTICE ADS </a:t>
            </a:r>
          </a:p>
          <a:p>
            <a:pPr algn="ctr"/>
            <a:r>
              <a:rPr lang="en-US" sz="1600" i="1" dirty="0" smtClean="0">
                <a:solidFill>
                  <a:srgbClr val="000000"/>
                </a:solidFill>
              </a:rPr>
              <a:t>“</a:t>
            </a:r>
            <a:r>
              <a:rPr lang="en-US" sz="1600" i="1" dirty="0">
                <a:solidFill>
                  <a:srgbClr val="000000"/>
                </a:solidFill>
              </a:rPr>
              <a:t>I usually notice ads in this medium</a:t>
            </a:r>
            <a:r>
              <a:rPr lang="en-US" sz="1600" i="1" dirty="0" smtClean="0">
                <a:solidFill>
                  <a:srgbClr val="000000"/>
                </a:solidFill>
              </a:rPr>
              <a:t>”</a:t>
            </a:r>
            <a:endParaRPr lang="en-US" sz="1600" i="1" dirty="0">
              <a:solidFill>
                <a:srgbClr val="000000"/>
              </a:solidFill>
            </a:endParaRPr>
          </a:p>
          <a:p>
            <a:pPr algn="ctr"/>
            <a:endParaRPr lang="en-US" dirty="0"/>
          </a:p>
        </p:txBody>
      </p:sp>
      <p:sp>
        <p:nvSpPr>
          <p:cNvPr id="8" name="TextBox 7"/>
          <p:cNvSpPr txBox="1"/>
          <p:nvPr/>
        </p:nvSpPr>
        <p:spPr>
          <a:xfrm>
            <a:off x="3536204" y="4310107"/>
            <a:ext cx="1938756" cy="1138773"/>
          </a:xfrm>
          <a:prstGeom prst="rect">
            <a:avLst/>
          </a:prstGeom>
          <a:noFill/>
        </p:spPr>
        <p:txBody>
          <a:bodyPr wrap="square" rtlCol="0">
            <a:spAutoFit/>
          </a:bodyPr>
          <a:lstStyle/>
          <a:p>
            <a:pPr algn="ctr">
              <a:spcBef>
                <a:spcPts val="600"/>
              </a:spcBef>
              <a:buClr>
                <a:srgbClr val="344391"/>
              </a:buClr>
            </a:pPr>
            <a:r>
              <a:rPr lang="en-US" b="1" dirty="0" smtClean="0">
                <a:solidFill>
                  <a:srgbClr val="000000"/>
                </a:solidFill>
              </a:rPr>
              <a:t>ADVERTISING ANNOYANCE </a:t>
            </a:r>
            <a:endParaRPr lang="en-US" i="1" dirty="0" smtClean="0">
              <a:solidFill>
                <a:srgbClr val="000000"/>
              </a:solidFill>
            </a:endParaRPr>
          </a:p>
          <a:p>
            <a:pPr algn="ctr">
              <a:buClr>
                <a:srgbClr val="344391"/>
              </a:buClr>
            </a:pPr>
            <a:r>
              <a:rPr lang="en-US" sz="1600" i="1" dirty="0" smtClean="0">
                <a:solidFill>
                  <a:srgbClr val="000000"/>
                </a:solidFill>
              </a:rPr>
              <a:t>“</a:t>
            </a:r>
            <a:r>
              <a:rPr lang="en-US" sz="1600" i="1" dirty="0">
                <a:solidFill>
                  <a:srgbClr val="000000"/>
                </a:solidFill>
              </a:rPr>
              <a:t>it contains </a:t>
            </a:r>
            <a:r>
              <a:rPr lang="en-US" sz="1600" i="1" dirty="0" smtClean="0">
                <a:solidFill>
                  <a:srgbClr val="000000"/>
                </a:solidFill>
              </a:rPr>
              <a:t>annoying </a:t>
            </a:r>
            <a:r>
              <a:rPr lang="en-US" sz="1600" i="1" dirty="0">
                <a:solidFill>
                  <a:srgbClr val="000000"/>
                </a:solidFill>
              </a:rPr>
              <a:t>ads</a:t>
            </a:r>
            <a:r>
              <a:rPr lang="en-US" sz="1600" i="1" dirty="0" smtClean="0">
                <a:solidFill>
                  <a:srgbClr val="000000"/>
                </a:solidFill>
              </a:rPr>
              <a:t>”</a:t>
            </a:r>
            <a:endParaRPr lang="en-US" sz="1600" i="1" dirty="0">
              <a:solidFill>
                <a:srgbClr val="000000"/>
              </a:solidFill>
            </a:endParaRPr>
          </a:p>
        </p:txBody>
      </p:sp>
      <p:sp>
        <p:nvSpPr>
          <p:cNvPr id="9" name="TextBox 8"/>
          <p:cNvSpPr txBox="1"/>
          <p:nvPr/>
        </p:nvSpPr>
        <p:spPr>
          <a:xfrm>
            <a:off x="6618112" y="4308693"/>
            <a:ext cx="2182787" cy="1200329"/>
          </a:xfrm>
          <a:prstGeom prst="rect">
            <a:avLst/>
          </a:prstGeom>
          <a:noFill/>
        </p:spPr>
        <p:txBody>
          <a:bodyPr wrap="square" rtlCol="0">
            <a:spAutoFit/>
          </a:bodyPr>
          <a:lstStyle/>
          <a:p>
            <a:pPr algn="ctr"/>
            <a:r>
              <a:rPr lang="en-US" b="1" dirty="0" smtClean="0">
                <a:solidFill>
                  <a:srgbClr val="000000"/>
                </a:solidFill>
              </a:rPr>
              <a:t>ADVERTISING EFFECTIVENESS SCORE</a:t>
            </a:r>
          </a:p>
          <a:p>
            <a:pPr algn="ctr"/>
            <a:endParaRPr lang="en-US" dirty="0"/>
          </a:p>
        </p:txBody>
      </p:sp>
      <p:grpSp>
        <p:nvGrpSpPr>
          <p:cNvPr id="14" name="Group 13"/>
          <p:cNvGrpSpPr/>
          <p:nvPr/>
        </p:nvGrpSpPr>
        <p:grpSpPr>
          <a:xfrm>
            <a:off x="679354" y="3127508"/>
            <a:ext cx="985227" cy="1027893"/>
            <a:chOff x="679354" y="3127508"/>
            <a:chExt cx="985227" cy="1027893"/>
          </a:xfrm>
        </p:grpSpPr>
        <p:sp>
          <p:nvSpPr>
            <p:cNvPr id="10" name="Oval 9"/>
            <p:cNvSpPr/>
            <p:nvPr/>
          </p:nvSpPr>
          <p:spPr bwMode="auto">
            <a:xfrm>
              <a:off x="679354" y="3193325"/>
              <a:ext cx="985227" cy="962076"/>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2" name="Picture 11" descr="EngagedConnected-13.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2505" y="3127508"/>
              <a:ext cx="875484" cy="990488"/>
            </a:xfrm>
            <a:prstGeom prst="rect">
              <a:avLst/>
            </a:prstGeom>
          </p:spPr>
        </p:pic>
      </p:grpSp>
      <p:grpSp>
        <p:nvGrpSpPr>
          <p:cNvPr id="17" name="Group 16"/>
          <p:cNvGrpSpPr/>
          <p:nvPr/>
        </p:nvGrpSpPr>
        <p:grpSpPr>
          <a:xfrm>
            <a:off x="3936495" y="3120174"/>
            <a:ext cx="1041977" cy="1100134"/>
            <a:chOff x="3936495" y="3120174"/>
            <a:chExt cx="1041977" cy="1100134"/>
          </a:xfrm>
        </p:grpSpPr>
        <p:sp>
          <p:nvSpPr>
            <p:cNvPr id="11" name="Oval 10"/>
            <p:cNvSpPr/>
            <p:nvPr/>
          </p:nvSpPr>
          <p:spPr bwMode="auto">
            <a:xfrm>
              <a:off x="3985226" y="3193325"/>
              <a:ext cx="962076" cy="962076"/>
            </a:xfrm>
            <a:prstGeom prst="ellipse">
              <a:avLst/>
            </a:prstGeom>
            <a:solidFill>
              <a:srgbClr val="FF0000"/>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3" name="Picture 12" descr="EngagedConnected-14.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36495" y="3120174"/>
              <a:ext cx="1041977" cy="1100134"/>
            </a:xfrm>
            <a:prstGeom prst="rect">
              <a:avLst/>
            </a:prstGeom>
          </p:spPr>
        </p:pic>
      </p:grpSp>
      <p:grpSp>
        <p:nvGrpSpPr>
          <p:cNvPr id="5" name="Group 4"/>
          <p:cNvGrpSpPr/>
          <p:nvPr/>
        </p:nvGrpSpPr>
        <p:grpSpPr>
          <a:xfrm>
            <a:off x="7023456" y="3084179"/>
            <a:ext cx="1135904" cy="1222039"/>
            <a:chOff x="7023456" y="3084179"/>
            <a:chExt cx="1135904" cy="1222039"/>
          </a:xfrm>
        </p:grpSpPr>
        <p:sp>
          <p:nvSpPr>
            <p:cNvPr id="15" name="Oval 14"/>
            <p:cNvSpPr/>
            <p:nvPr/>
          </p:nvSpPr>
          <p:spPr bwMode="auto">
            <a:xfrm>
              <a:off x="7115547" y="3191792"/>
              <a:ext cx="962076" cy="962076"/>
            </a:xfrm>
            <a:prstGeom prst="ellipse">
              <a:avLst/>
            </a:prstGeom>
            <a:solidFill>
              <a:srgbClr val="199C7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6" name="Picture 15" descr="EngagedConnected-12.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23456" y="3084179"/>
              <a:ext cx="1135904" cy="1222039"/>
            </a:xfrm>
            <a:prstGeom prst="rect">
              <a:avLst/>
            </a:prstGeom>
          </p:spPr>
        </p:pic>
      </p:grpSp>
    </p:spTree>
    <p:extLst>
      <p:ext uri="{BB962C8B-B14F-4D97-AF65-F5344CB8AC3E}">
        <p14:creationId xmlns:p14="http://schemas.microsoft.com/office/powerpoint/2010/main" val="3082943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5"/>
          <p:cNvGraphicFramePr>
            <a:graphicFrameLocks noGrp="1"/>
          </p:cNvGraphicFramePr>
          <p:nvPr>
            <p:ph type="chart" idx="4294967295"/>
            <p:extLst>
              <p:ext uri="{D42A27DB-BD31-4B8C-83A1-F6EECF244321}">
                <p14:modId xmlns:p14="http://schemas.microsoft.com/office/powerpoint/2010/main" val="2566853212"/>
              </p:ext>
            </p:extLst>
          </p:nvPr>
        </p:nvGraphicFramePr>
        <p:xfrm>
          <a:off x="296333" y="2366529"/>
          <a:ext cx="6100722" cy="370125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bwMode="auto">
          <a:xfrm>
            <a:off x="296333" y="2500768"/>
            <a:ext cx="5872430" cy="574704"/>
          </a:xfrm>
          <a:prstGeom prst="rect">
            <a:avLst/>
          </a:prstGeom>
          <a:noFill/>
          <a:ln w="76200" cap="flat" cmpd="sng" algn="ctr">
            <a:solidFill>
              <a:srgbClr val="34439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199C71"/>
                </a:solidFill>
              </a:ln>
              <a:solidFill>
                <a:schemeClr val="tx1"/>
              </a:solidFill>
              <a:effectLst/>
              <a:latin typeface="Arial" panose="020B0604020202020204" pitchFamily="34" charset="0"/>
            </a:endParaRPr>
          </a:p>
        </p:txBody>
      </p:sp>
      <p:sp>
        <p:nvSpPr>
          <p:cNvPr id="4" name="Rectangle 3"/>
          <p:cNvSpPr/>
          <p:nvPr/>
        </p:nvSpPr>
        <p:spPr bwMode="auto">
          <a:xfrm>
            <a:off x="-1" y="1285034"/>
            <a:ext cx="9144001" cy="789299"/>
          </a:xfrm>
          <a:prstGeom prst="rect">
            <a:avLst/>
          </a:prstGeom>
          <a:solidFill>
            <a:schemeClr val="bg1">
              <a:lumMod val="8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 name="Rounded Rectangular Callout 16"/>
          <p:cNvSpPr/>
          <p:nvPr/>
        </p:nvSpPr>
        <p:spPr bwMode="auto">
          <a:xfrm>
            <a:off x="6034088" y="3023800"/>
            <a:ext cx="3014809" cy="2901397"/>
          </a:xfrm>
          <a:prstGeom prst="wedgeRoundRectCallout">
            <a:avLst>
              <a:gd name="adj1" fmla="val -61292"/>
              <a:gd name="adj2" fmla="val -42183"/>
              <a:gd name="adj3" fmla="val 16667"/>
            </a:avLst>
          </a:prstGeom>
          <a:noFill/>
          <a:ln w="76200" cap="flat" cmpd="sng" algn="ctr">
            <a:solidFill>
              <a:srgbClr val="34439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 name="TextBox 24"/>
          <p:cNvSpPr txBox="1"/>
          <p:nvPr/>
        </p:nvSpPr>
        <p:spPr>
          <a:xfrm>
            <a:off x="6153149" y="3236924"/>
            <a:ext cx="2862937" cy="2462213"/>
          </a:xfrm>
          <a:prstGeom prst="rect">
            <a:avLst/>
          </a:prstGeom>
          <a:noFill/>
        </p:spPr>
        <p:txBody>
          <a:bodyPr wrap="square" rtlCol="0">
            <a:spAutoFit/>
          </a:bodyPr>
          <a:lstStyle/>
          <a:p>
            <a:r>
              <a:rPr lang="en-US" sz="2200" dirty="0">
                <a:solidFill>
                  <a:srgbClr val="344391"/>
                </a:solidFill>
              </a:rPr>
              <a:t>Printed </a:t>
            </a:r>
            <a:r>
              <a:rPr lang="en-US" sz="2200" dirty="0" smtClean="0">
                <a:solidFill>
                  <a:srgbClr val="344391"/>
                </a:solidFill>
              </a:rPr>
              <a:t>newspaper ads </a:t>
            </a:r>
            <a:r>
              <a:rPr lang="en-US" sz="2200" dirty="0">
                <a:solidFill>
                  <a:srgbClr val="344391"/>
                </a:solidFill>
              </a:rPr>
              <a:t>have the </a:t>
            </a:r>
            <a:r>
              <a:rPr lang="en-US" sz="2200" b="1" dirty="0">
                <a:solidFill>
                  <a:srgbClr val="344391"/>
                </a:solidFill>
              </a:rPr>
              <a:t>highest effectiveness </a:t>
            </a:r>
            <a:r>
              <a:rPr lang="en-US" sz="2200" dirty="0" smtClean="0">
                <a:solidFill>
                  <a:srgbClr val="344391"/>
                </a:solidFill>
              </a:rPr>
              <a:t>score of ALL media. </a:t>
            </a:r>
            <a:endParaRPr lang="en-US" sz="2200" dirty="0">
              <a:solidFill>
                <a:srgbClr val="344391"/>
              </a:solidFill>
            </a:endParaRPr>
          </a:p>
          <a:p>
            <a:r>
              <a:rPr lang="en-US" sz="2200" dirty="0" smtClean="0">
                <a:solidFill>
                  <a:srgbClr val="344391"/>
                </a:solidFill>
              </a:rPr>
              <a:t>Readers </a:t>
            </a:r>
            <a:r>
              <a:rPr lang="en-US" sz="2200" b="1" dirty="0" smtClean="0">
                <a:solidFill>
                  <a:srgbClr val="344391"/>
                </a:solidFill>
              </a:rPr>
              <a:t>notice</a:t>
            </a:r>
            <a:r>
              <a:rPr lang="en-US" sz="2200" dirty="0" smtClean="0">
                <a:solidFill>
                  <a:srgbClr val="344391"/>
                </a:solidFill>
              </a:rPr>
              <a:t> ads and are </a:t>
            </a:r>
            <a:r>
              <a:rPr lang="en-US" sz="2200" b="1" dirty="0" smtClean="0">
                <a:solidFill>
                  <a:srgbClr val="344391"/>
                </a:solidFill>
              </a:rPr>
              <a:t>less annoyed </a:t>
            </a:r>
            <a:r>
              <a:rPr lang="en-US" sz="2200" dirty="0" smtClean="0">
                <a:solidFill>
                  <a:srgbClr val="344391"/>
                </a:solidFill>
              </a:rPr>
              <a:t>by them. </a:t>
            </a:r>
            <a:endParaRPr lang="en-US" sz="2200" dirty="0">
              <a:solidFill>
                <a:srgbClr val="344391"/>
              </a:solidFill>
            </a:endParaRPr>
          </a:p>
        </p:txBody>
      </p:sp>
      <p:sp>
        <p:nvSpPr>
          <p:cNvPr id="19" name="Rectangle 18"/>
          <p:cNvSpPr/>
          <p:nvPr/>
        </p:nvSpPr>
        <p:spPr>
          <a:xfrm>
            <a:off x="0" y="6581001"/>
            <a:ext cx="6141425" cy="276999"/>
          </a:xfrm>
          <a:prstGeom prst="rect">
            <a:avLst/>
          </a:prstGeom>
        </p:spPr>
        <p:txBody>
          <a:bodyPr wrap="none">
            <a:spAutoFit/>
          </a:bodyPr>
          <a:lstStyle/>
          <a:p>
            <a:r>
              <a:rPr lang="en-US" sz="1200" dirty="0" err="1">
                <a:latin typeface="Arial" panose="020B0604020202020204" pitchFamily="34" charset="0"/>
                <a:cs typeface="Arial" panose="020B0604020202020204" pitchFamily="34" charset="0"/>
              </a:rPr>
              <a:t>Totum</a:t>
            </a:r>
            <a:r>
              <a:rPr lang="en-US" sz="1200" dirty="0">
                <a:latin typeface="Arial" panose="020B0604020202020204" pitchFamily="34" charset="0"/>
                <a:cs typeface="Arial" panose="020B0604020202020204" pitchFamily="34" charset="0"/>
              </a:rPr>
              <a:t> Research, </a:t>
            </a:r>
            <a:r>
              <a:rPr lang="en-US" sz="1200" dirty="0" smtClean="0">
                <a:latin typeface="Arial" panose="020B0604020202020204" pitchFamily="34" charset="0"/>
                <a:cs typeface="Arial" panose="020B0604020202020204" pitchFamily="34" charset="0"/>
              </a:rPr>
              <a:t>June 2019.  Based on Index (100 = Average). Ten media measured. </a:t>
            </a:r>
            <a:endParaRPr lang="en-CA" sz="1200" dirty="0">
              <a:latin typeface="Arial" panose="020B0604020202020204" pitchFamily="34" charset="0"/>
              <a:cs typeface="Arial" panose="020B0604020202020204" pitchFamily="34" charset="0"/>
            </a:endParaRPr>
          </a:p>
        </p:txBody>
      </p:sp>
      <p:grpSp>
        <p:nvGrpSpPr>
          <p:cNvPr id="31" name="Group 30"/>
          <p:cNvGrpSpPr/>
          <p:nvPr/>
        </p:nvGrpSpPr>
        <p:grpSpPr>
          <a:xfrm>
            <a:off x="309215" y="1438048"/>
            <a:ext cx="434666" cy="478972"/>
            <a:chOff x="679354" y="3127508"/>
            <a:chExt cx="985227" cy="1027893"/>
          </a:xfrm>
        </p:grpSpPr>
        <p:sp>
          <p:nvSpPr>
            <p:cNvPr id="32" name="Oval 31"/>
            <p:cNvSpPr/>
            <p:nvPr/>
          </p:nvSpPr>
          <p:spPr bwMode="auto">
            <a:xfrm>
              <a:off x="679354" y="3193325"/>
              <a:ext cx="985227" cy="962076"/>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33" name="Picture 32" descr="EngagedConnected-13.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2505" y="3127508"/>
              <a:ext cx="875484" cy="990488"/>
            </a:xfrm>
            <a:prstGeom prst="rect">
              <a:avLst/>
            </a:prstGeom>
          </p:spPr>
        </p:pic>
      </p:grpSp>
      <p:grpSp>
        <p:nvGrpSpPr>
          <p:cNvPr id="34" name="Group 33"/>
          <p:cNvGrpSpPr/>
          <p:nvPr/>
        </p:nvGrpSpPr>
        <p:grpSpPr>
          <a:xfrm>
            <a:off x="2862755" y="1421217"/>
            <a:ext cx="459703" cy="512634"/>
            <a:chOff x="3936496" y="3120174"/>
            <a:chExt cx="1041977" cy="1100134"/>
          </a:xfrm>
        </p:grpSpPr>
        <p:sp>
          <p:nvSpPr>
            <p:cNvPr id="35" name="Oval 34"/>
            <p:cNvSpPr/>
            <p:nvPr/>
          </p:nvSpPr>
          <p:spPr bwMode="auto">
            <a:xfrm>
              <a:off x="3985226" y="3193325"/>
              <a:ext cx="962076" cy="962076"/>
            </a:xfrm>
            <a:prstGeom prst="ellipse">
              <a:avLst/>
            </a:prstGeom>
            <a:solidFill>
              <a:srgbClr val="FF0000"/>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36" name="Picture 35" descr="EngagedConnected-14.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936496" y="3120174"/>
              <a:ext cx="1041977" cy="1100134"/>
            </a:xfrm>
            <a:prstGeom prst="rect">
              <a:avLst/>
            </a:prstGeom>
          </p:spPr>
        </p:pic>
      </p:grpSp>
      <p:grpSp>
        <p:nvGrpSpPr>
          <p:cNvPr id="37" name="Group 36"/>
          <p:cNvGrpSpPr/>
          <p:nvPr/>
        </p:nvGrpSpPr>
        <p:grpSpPr>
          <a:xfrm>
            <a:off x="5976938" y="1392815"/>
            <a:ext cx="501142" cy="569439"/>
            <a:chOff x="7023456" y="3065163"/>
            <a:chExt cx="1135904" cy="1222039"/>
          </a:xfrm>
        </p:grpSpPr>
        <p:sp>
          <p:nvSpPr>
            <p:cNvPr id="38" name="Oval 37"/>
            <p:cNvSpPr/>
            <p:nvPr/>
          </p:nvSpPr>
          <p:spPr bwMode="auto">
            <a:xfrm>
              <a:off x="7115547" y="3191792"/>
              <a:ext cx="962076" cy="962076"/>
            </a:xfrm>
            <a:prstGeom prst="ellipse">
              <a:avLst/>
            </a:prstGeom>
            <a:solidFill>
              <a:srgbClr val="199C7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39" name="Picture 38" descr="EngagedConnected-12.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023456" y="3065163"/>
              <a:ext cx="1135904" cy="1222039"/>
            </a:xfrm>
            <a:prstGeom prst="rect">
              <a:avLst/>
            </a:prstGeom>
          </p:spPr>
        </p:pic>
      </p:grpSp>
      <p:sp>
        <p:nvSpPr>
          <p:cNvPr id="21" name="TextBox 20"/>
          <p:cNvSpPr txBox="1"/>
          <p:nvPr/>
        </p:nvSpPr>
        <p:spPr>
          <a:xfrm>
            <a:off x="6338096" y="1492868"/>
            <a:ext cx="2664905" cy="369332"/>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rgbClr val="199C71"/>
                </a:solidFill>
              </a:rPr>
              <a:t>AD EFFECTIVENESS</a:t>
            </a:r>
            <a:endParaRPr lang="en-US" sz="1800" b="1" dirty="0">
              <a:solidFill>
                <a:srgbClr val="199C71"/>
              </a:solidFill>
            </a:endParaRPr>
          </a:p>
        </p:txBody>
      </p:sp>
      <p:sp>
        <p:nvSpPr>
          <p:cNvPr id="5" name="TextBox 4"/>
          <p:cNvSpPr txBox="1"/>
          <p:nvPr/>
        </p:nvSpPr>
        <p:spPr>
          <a:xfrm>
            <a:off x="524320" y="1492868"/>
            <a:ext cx="1939078" cy="369332"/>
          </a:xfrm>
          <a:prstGeom prst="rect">
            <a:avLst/>
          </a:prstGeom>
          <a:noFill/>
        </p:spPr>
        <p:txBody>
          <a:bodyPr wrap="square" rtlCol="0">
            <a:spAutoFit/>
          </a:bodyPr>
          <a:lstStyle/>
          <a:p>
            <a:pPr algn="ctr"/>
            <a:r>
              <a:rPr lang="en-US" b="1" dirty="0" smtClean="0">
                <a:solidFill>
                  <a:srgbClr val="344391"/>
                </a:solidFill>
              </a:rPr>
              <a:t>NOTICE ADS</a:t>
            </a:r>
            <a:endParaRPr lang="en-US" b="1" dirty="0">
              <a:solidFill>
                <a:srgbClr val="344391"/>
              </a:solidFill>
            </a:endParaRPr>
          </a:p>
        </p:txBody>
      </p:sp>
      <p:sp>
        <p:nvSpPr>
          <p:cNvPr id="24" name="Equal 23"/>
          <p:cNvSpPr/>
          <p:nvPr/>
        </p:nvSpPr>
        <p:spPr bwMode="auto">
          <a:xfrm>
            <a:off x="5558856" y="1521245"/>
            <a:ext cx="352000" cy="312579"/>
          </a:xfrm>
          <a:prstGeom prst="mathEqual">
            <a:avLst/>
          </a:prstGeom>
          <a:solidFill>
            <a:srgbClr val="121C2A"/>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Minus 25"/>
          <p:cNvSpPr/>
          <p:nvPr/>
        </p:nvSpPr>
        <p:spPr bwMode="auto">
          <a:xfrm>
            <a:off x="2336186" y="1467602"/>
            <a:ext cx="431061" cy="419864"/>
          </a:xfrm>
          <a:prstGeom prst="mathMinus">
            <a:avLst/>
          </a:prstGeom>
          <a:solidFill>
            <a:srgbClr val="121C2A"/>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TextBox 26"/>
          <p:cNvSpPr txBox="1"/>
          <p:nvPr/>
        </p:nvSpPr>
        <p:spPr>
          <a:xfrm>
            <a:off x="3136983" y="1492868"/>
            <a:ext cx="2544331" cy="369332"/>
          </a:xfrm>
          <a:prstGeom prst="rect">
            <a:avLst/>
          </a:prstGeom>
          <a:noFill/>
        </p:spPr>
        <p:txBody>
          <a:bodyPr wrap="square" rtlCol="0">
            <a:spAutoFit/>
          </a:bodyPr>
          <a:lstStyle/>
          <a:p>
            <a:pPr algn="ctr"/>
            <a:r>
              <a:rPr lang="en-US" b="1" dirty="0" smtClean="0">
                <a:solidFill>
                  <a:srgbClr val="FF0000"/>
                </a:solidFill>
              </a:rPr>
              <a:t>ANNOYED BY ADS</a:t>
            </a:r>
            <a:endParaRPr lang="en-US" b="1" dirty="0">
              <a:solidFill>
                <a:srgbClr val="FF0000"/>
              </a:solidFill>
            </a:endParaRPr>
          </a:p>
        </p:txBody>
      </p:sp>
      <p:pic>
        <p:nvPicPr>
          <p:cNvPr id="10" name="Picture 9" descr="EngagedConnected-22.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03425" y="4320626"/>
            <a:ext cx="511129" cy="426072"/>
          </a:xfrm>
          <a:prstGeom prst="rect">
            <a:avLst/>
          </a:prstGeom>
        </p:spPr>
      </p:pic>
      <p:pic>
        <p:nvPicPr>
          <p:cNvPr id="11" name="Picture 10" descr="EngagedConnected-23.png"/>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530632" y="3694088"/>
            <a:ext cx="452468" cy="456750"/>
          </a:xfrm>
          <a:prstGeom prst="rect">
            <a:avLst/>
          </a:prstGeom>
        </p:spPr>
      </p:pic>
      <p:pic>
        <p:nvPicPr>
          <p:cNvPr id="12" name="Picture 11" descr="EngagedConnected-24.png"/>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491257" y="4806699"/>
            <a:ext cx="535466" cy="570623"/>
          </a:xfrm>
          <a:prstGeom prst="rect">
            <a:avLst/>
          </a:prstGeom>
        </p:spPr>
      </p:pic>
      <p:pic>
        <p:nvPicPr>
          <p:cNvPr id="13" name="Picture 12" descr="EngagedConnected-25.png"/>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589517" y="5377322"/>
            <a:ext cx="1347351" cy="547875"/>
          </a:xfrm>
          <a:prstGeom prst="rect">
            <a:avLst/>
          </a:prstGeom>
        </p:spPr>
      </p:pic>
      <p:pic>
        <p:nvPicPr>
          <p:cNvPr id="14" name="Picture 13" descr="EngagedConnected-21.png"/>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547711" y="3253515"/>
            <a:ext cx="498942" cy="327316"/>
          </a:xfrm>
          <a:prstGeom prst="rect">
            <a:avLst/>
          </a:prstGeom>
        </p:spPr>
      </p:pic>
      <p:pic>
        <p:nvPicPr>
          <p:cNvPr id="15" name="Picture 14" descr="EngagedConnected-20.png"/>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2538442" y="2602523"/>
            <a:ext cx="506009" cy="454654"/>
          </a:xfrm>
          <a:prstGeom prst="rect">
            <a:avLst/>
          </a:prstGeom>
        </p:spPr>
      </p:pic>
      <p:sp>
        <p:nvSpPr>
          <p:cNvPr id="29" name="Title 1"/>
          <p:cNvSpPr txBox="1">
            <a:spLocks/>
          </p:cNvSpPr>
          <p:nvPr/>
        </p:nvSpPr>
        <p:spPr>
          <a:xfrm>
            <a:off x="290854" y="148010"/>
            <a:ext cx="8229600" cy="1143000"/>
          </a:xfrm>
          <a:prstGeom prst="rect">
            <a:avLst/>
          </a:prstGeom>
        </p:spPr>
        <p:txBody>
          <a:bodyPr>
            <a:normAutofit/>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sz="2000" dirty="0" smtClean="0">
                <a:solidFill>
                  <a:srgbClr val="000000"/>
                </a:solidFill>
                <a:latin typeface="Myriad Pro"/>
                <a:cs typeface="Myriad Pro"/>
              </a:rPr>
              <a:t>ADVERTISING EFFECTIVENESS:</a:t>
            </a:r>
            <a:r>
              <a:rPr lang="en-US" dirty="0" smtClean="0">
                <a:solidFill>
                  <a:srgbClr val="000000"/>
                </a:solidFill>
                <a:latin typeface="Myriad Pro"/>
                <a:cs typeface="Myriad Pro"/>
              </a:rPr>
              <a:t/>
            </a:r>
            <a:br>
              <a:rPr lang="en-US" dirty="0" smtClean="0">
                <a:solidFill>
                  <a:srgbClr val="000000"/>
                </a:solidFill>
                <a:latin typeface="Myriad Pro"/>
                <a:cs typeface="Myriad Pro"/>
              </a:rPr>
            </a:br>
            <a:r>
              <a:rPr lang="en-US" dirty="0" smtClean="0">
                <a:solidFill>
                  <a:srgbClr val="344391"/>
                </a:solidFill>
                <a:latin typeface="Myriad Pro"/>
                <a:cs typeface="Myriad Pro"/>
              </a:rPr>
              <a:t>WHERE ARE ADS MOST EFFECTIVE?</a:t>
            </a:r>
            <a:endParaRPr lang="en-US" sz="2000" dirty="0">
              <a:solidFill>
                <a:srgbClr val="344391"/>
              </a:solidFill>
              <a:latin typeface="Myriad Pro"/>
              <a:cs typeface="Myriad Pro"/>
            </a:endParaRPr>
          </a:p>
        </p:txBody>
      </p:sp>
      <p:sp>
        <p:nvSpPr>
          <p:cNvPr id="30" name="TextBox 29"/>
          <p:cNvSpPr txBox="1"/>
          <p:nvPr/>
        </p:nvSpPr>
        <p:spPr>
          <a:xfrm>
            <a:off x="289448" y="2078235"/>
            <a:ext cx="8544108" cy="369332"/>
          </a:xfrm>
          <a:prstGeom prst="rect">
            <a:avLst/>
          </a:prstGeom>
          <a:noFill/>
        </p:spPr>
        <p:txBody>
          <a:bodyPr wrap="square" rtlCol="0">
            <a:spAutoFit/>
          </a:bodyPr>
          <a:lstStyle/>
          <a:p>
            <a:r>
              <a:rPr lang="en-US" b="1" dirty="0" smtClean="0"/>
              <a:t>Adults 18+</a:t>
            </a:r>
            <a:endParaRPr lang="en-US" dirty="0"/>
          </a:p>
        </p:txBody>
      </p:sp>
    </p:spTree>
    <p:extLst>
      <p:ext uri="{BB962C8B-B14F-4D97-AF65-F5344CB8AC3E}">
        <p14:creationId xmlns:p14="http://schemas.microsoft.com/office/powerpoint/2010/main" val="2605424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7714" y="2569032"/>
            <a:ext cx="4931229" cy="3592286"/>
          </a:xfrm>
          <a:prstGeom prst="rect">
            <a:avLst/>
          </a:prstGeom>
        </p:spPr>
        <p:txBody>
          <a:bodyPr>
            <a:noAutofit/>
          </a:bodyPr>
          <a:lstStyle/>
          <a:p>
            <a:pPr marL="0" indent="0">
              <a:spcBef>
                <a:spcPts val="1800"/>
              </a:spcBef>
              <a:buNone/>
            </a:pPr>
            <a:r>
              <a:rPr lang="en-US" dirty="0" smtClean="0"/>
              <a:t>Today</a:t>
            </a:r>
            <a:r>
              <a:rPr lang="en-US" dirty="0"/>
              <a:t>, </a:t>
            </a:r>
            <a:r>
              <a:rPr lang="en-US" dirty="0" smtClean="0"/>
              <a:t>news media </a:t>
            </a:r>
            <a:r>
              <a:rPr lang="en-US" dirty="0"/>
              <a:t>readers are able to consume content on digital platforms (computer, phone, tablet) as well as in the printed format</a:t>
            </a:r>
            <a:r>
              <a:rPr lang="en-US" dirty="0" smtClean="0"/>
              <a:t>.</a:t>
            </a:r>
          </a:p>
          <a:p>
            <a:pPr marL="0" indent="0">
              <a:spcBef>
                <a:spcPts val="1800"/>
              </a:spcBef>
              <a:buNone/>
            </a:pPr>
            <a:r>
              <a:rPr lang="en-US" dirty="0" smtClean="0"/>
              <a:t>Local news media </a:t>
            </a:r>
            <a:r>
              <a:rPr lang="en-US" dirty="0"/>
              <a:t>engage readers by providing information that meets the needs of the people who live in their communities.  </a:t>
            </a:r>
          </a:p>
          <a:p>
            <a:pPr marL="0" indent="0">
              <a:spcBef>
                <a:spcPts val="1800"/>
              </a:spcBef>
              <a:buNone/>
            </a:pPr>
            <a:endParaRPr lang="en-US" dirty="0"/>
          </a:p>
        </p:txBody>
      </p:sp>
      <p:sp>
        <p:nvSpPr>
          <p:cNvPr id="4" name="Title 1"/>
          <p:cNvSpPr txBox="1">
            <a:spLocks/>
          </p:cNvSpPr>
          <p:nvPr/>
        </p:nvSpPr>
        <p:spPr>
          <a:xfrm>
            <a:off x="296333" y="358775"/>
            <a:ext cx="7688616" cy="633413"/>
          </a:xfrm>
          <a:prstGeom prst="rect">
            <a:avLst/>
          </a:prstGeom>
        </p:spPr>
        <p:txBody>
          <a:bodyPr>
            <a:normAutofit/>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dirty="0" smtClean="0">
                <a:solidFill>
                  <a:schemeClr val="tx1"/>
                </a:solidFill>
                <a:latin typeface="Myriad Pro"/>
                <a:cs typeface="Myriad Pro"/>
              </a:rPr>
              <a:t>CANADIANS READ NEWS MEDIA BRANDS</a:t>
            </a:r>
            <a:endParaRPr lang="en-US" dirty="0">
              <a:solidFill>
                <a:schemeClr val="tx1"/>
              </a:solidFill>
              <a:latin typeface="Myriad Pro"/>
              <a:cs typeface="Myriad Pro"/>
            </a:endParaRPr>
          </a:p>
        </p:txBody>
      </p:sp>
      <p:sp>
        <p:nvSpPr>
          <p:cNvPr id="9" name="Rectangle 8"/>
          <p:cNvSpPr/>
          <p:nvPr/>
        </p:nvSpPr>
        <p:spPr bwMode="auto">
          <a:xfrm>
            <a:off x="0" y="1034866"/>
            <a:ext cx="9144000" cy="1334079"/>
          </a:xfrm>
          <a:prstGeom prst="rect">
            <a:avLst/>
          </a:prstGeom>
          <a:solidFill>
            <a:srgbClr val="121C2A"/>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Title 1"/>
          <p:cNvSpPr txBox="1">
            <a:spLocks/>
          </p:cNvSpPr>
          <p:nvPr/>
        </p:nvSpPr>
        <p:spPr bwMode="auto">
          <a:xfrm>
            <a:off x="3091831" y="1134878"/>
            <a:ext cx="5708989" cy="115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sz="2400" dirty="0" smtClean="0">
                <a:solidFill>
                  <a:srgbClr val="FFFFFF"/>
                </a:solidFill>
              </a:rPr>
              <a:t>News media, </a:t>
            </a:r>
            <a:r>
              <a:rPr lang="en-US" sz="2400" dirty="0">
                <a:solidFill>
                  <a:srgbClr val="FFFFFF"/>
                </a:solidFill>
              </a:rPr>
              <a:t>no matter the frequency of publication, or the platform, reach </a:t>
            </a:r>
            <a:r>
              <a:rPr lang="en-US" dirty="0">
                <a:solidFill>
                  <a:srgbClr val="FFFFFF"/>
                </a:solidFill>
              </a:rPr>
              <a:t>88%</a:t>
            </a:r>
            <a:r>
              <a:rPr lang="en-US" sz="2400" dirty="0">
                <a:solidFill>
                  <a:srgbClr val="FFFFFF"/>
                </a:solidFill>
              </a:rPr>
              <a:t> of Canadians weekly. </a:t>
            </a:r>
          </a:p>
          <a:p>
            <a:r>
              <a:rPr lang="en-US" sz="2400" dirty="0" smtClean="0">
                <a:solidFill>
                  <a:srgbClr val="FFFFFF"/>
                </a:solidFill>
                <a:latin typeface="+mn-lt"/>
                <a:cs typeface="Myriad Pro"/>
              </a:rPr>
              <a:t> </a:t>
            </a:r>
            <a:endParaRPr lang="en-US" sz="2400" dirty="0">
              <a:solidFill>
                <a:srgbClr val="FFFFFF"/>
              </a:solidFill>
              <a:latin typeface="+mn-lt"/>
              <a:cs typeface="Myriad Pro"/>
            </a:endParaRPr>
          </a:p>
        </p:txBody>
      </p:sp>
      <p:pic>
        <p:nvPicPr>
          <p:cNvPr id="11" name="Picture 10" descr="EngagedConnected-07.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5461" y="1054476"/>
            <a:ext cx="2643343" cy="1307283"/>
          </a:xfrm>
          <a:prstGeom prst="rect">
            <a:avLst/>
          </a:prstGeom>
        </p:spPr>
      </p:pic>
      <p:pic>
        <p:nvPicPr>
          <p:cNvPr id="13" name="Picture 12" descr="iStock_79486019_LARGE-woman-reading-newspaper-on-street.jpg"/>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181600" y="2368945"/>
            <a:ext cx="3962400" cy="3716724"/>
          </a:xfrm>
          <a:prstGeom prst="rect">
            <a:avLst/>
          </a:prstGeom>
        </p:spPr>
      </p:pic>
    </p:spTree>
    <p:extLst>
      <p:ext uri="{BB962C8B-B14F-4D97-AF65-F5344CB8AC3E}">
        <p14:creationId xmlns:p14="http://schemas.microsoft.com/office/powerpoint/2010/main" val="3157058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8093" y="364434"/>
            <a:ext cx="8229600" cy="1143000"/>
          </a:xfrm>
          <a:prstGeom prst="rect">
            <a:avLst/>
          </a:prstGeom>
        </p:spPr>
        <p:txBody>
          <a:bodyPr/>
          <a:lstStyle/>
          <a:p>
            <a:r>
              <a:rPr lang="en-US" dirty="0" smtClean="0">
                <a:solidFill>
                  <a:schemeClr val="tx1"/>
                </a:solidFill>
                <a:latin typeface="Myriad Pro"/>
                <a:cs typeface="Myriad Pro"/>
              </a:rPr>
              <a:t>NEWS MEDIA </a:t>
            </a:r>
            <a:r>
              <a:rPr lang="en-US" dirty="0">
                <a:solidFill>
                  <a:schemeClr val="tx1"/>
                </a:solidFill>
                <a:latin typeface="Myriad Pro"/>
                <a:cs typeface="Myriad Pro"/>
              </a:rPr>
              <a:t>ADS ARE </a:t>
            </a:r>
            <a:r>
              <a:rPr lang="en-US" dirty="0" smtClean="0">
                <a:solidFill>
                  <a:schemeClr val="tx1"/>
                </a:solidFill>
                <a:latin typeface="Myriad Pro"/>
                <a:cs typeface="Myriad Pro"/>
              </a:rPr>
              <a:t>EFFECTIVE</a:t>
            </a:r>
            <a:endParaRPr lang="en-US" dirty="0">
              <a:solidFill>
                <a:schemeClr val="tx1"/>
              </a:solidFill>
              <a:latin typeface="Myriad Pro"/>
              <a:cs typeface="Myriad Pro"/>
            </a:endParaRPr>
          </a:p>
        </p:txBody>
      </p:sp>
      <p:sp>
        <p:nvSpPr>
          <p:cNvPr id="3" name="Content Placeholder 2"/>
          <p:cNvSpPr>
            <a:spLocks noGrp="1"/>
          </p:cNvSpPr>
          <p:nvPr>
            <p:ph idx="4294967295"/>
          </p:nvPr>
        </p:nvSpPr>
        <p:spPr>
          <a:xfrm>
            <a:off x="1306286" y="1407784"/>
            <a:ext cx="7410820" cy="4582744"/>
          </a:xfrm>
          <a:prstGeom prst="rect">
            <a:avLst/>
          </a:prstGeom>
        </p:spPr>
        <p:txBody>
          <a:bodyPr>
            <a:noAutofit/>
          </a:bodyPr>
          <a:lstStyle/>
          <a:p>
            <a:pPr marL="0" indent="0">
              <a:spcBef>
                <a:spcPts val="1800"/>
              </a:spcBef>
              <a:buNone/>
            </a:pPr>
            <a:r>
              <a:rPr lang="en-US" sz="2600" dirty="0" smtClean="0"/>
              <a:t>News media ads reach consumers in a </a:t>
            </a:r>
            <a:r>
              <a:rPr lang="en-US" sz="2600" b="1" dirty="0" smtClean="0"/>
              <a:t>trusted environment</a:t>
            </a:r>
            <a:r>
              <a:rPr lang="en-US" sz="2600" dirty="0" smtClean="0"/>
              <a:t>.</a:t>
            </a:r>
          </a:p>
          <a:p>
            <a:pPr marL="0" indent="0">
              <a:spcBef>
                <a:spcPts val="1800"/>
              </a:spcBef>
              <a:buNone/>
            </a:pPr>
            <a:r>
              <a:rPr lang="en-US" sz="2600" dirty="0" smtClean="0"/>
              <a:t>Newspaper readers are </a:t>
            </a:r>
            <a:r>
              <a:rPr lang="en-US" sz="2600" b="1" dirty="0" smtClean="0"/>
              <a:t>engaged and receptive </a:t>
            </a:r>
            <a:r>
              <a:rPr lang="en-US" sz="2600" dirty="0" smtClean="0"/>
              <a:t>to content (including ads).</a:t>
            </a:r>
          </a:p>
          <a:p>
            <a:pPr marL="0" indent="0">
              <a:spcBef>
                <a:spcPts val="1800"/>
              </a:spcBef>
              <a:buNone/>
            </a:pPr>
            <a:r>
              <a:rPr lang="en-US" sz="2600" dirty="0" smtClean="0"/>
              <a:t>Consumers </a:t>
            </a:r>
            <a:r>
              <a:rPr lang="en-US" sz="2600" b="1" dirty="0" smtClean="0"/>
              <a:t>notice the ads </a:t>
            </a:r>
            <a:r>
              <a:rPr lang="en-US" sz="2600" dirty="0" smtClean="0"/>
              <a:t>in newspapers.</a:t>
            </a:r>
          </a:p>
          <a:p>
            <a:pPr marL="0" indent="0">
              <a:spcBef>
                <a:spcPts val="1800"/>
              </a:spcBef>
              <a:buNone/>
            </a:pPr>
            <a:r>
              <a:rPr lang="en-US" sz="2600" dirty="0" smtClean="0"/>
              <a:t>Printed newspaper ads are the </a:t>
            </a:r>
            <a:r>
              <a:rPr lang="en-US" sz="2600" b="1" dirty="0" smtClean="0"/>
              <a:t>least annoying </a:t>
            </a:r>
            <a:r>
              <a:rPr lang="en-US" sz="2600" dirty="0" smtClean="0"/>
              <a:t>resulting in a higher effectiveness score.</a:t>
            </a:r>
          </a:p>
          <a:p>
            <a:pPr marL="0" indent="0">
              <a:spcBef>
                <a:spcPts val="1800"/>
              </a:spcBef>
              <a:buNone/>
            </a:pPr>
            <a:r>
              <a:rPr lang="en-US" sz="2600" dirty="0" smtClean="0"/>
              <a:t>News media </a:t>
            </a:r>
            <a:r>
              <a:rPr lang="en-US" sz="2600" b="1" dirty="0" smtClean="0"/>
              <a:t>consistently out-perform </a:t>
            </a:r>
            <a:r>
              <a:rPr lang="en-US" sz="2600" dirty="0" smtClean="0"/>
              <a:t>other media on engagement measures.</a:t>
            </a:r>
            <a:endParaRPr lang="en-US" sz="2600" dirty="0"/>
          </a:p>
        </p:txBody>
      </p:sp>
      <p:grpSp>
        <p:nvGrpSpPr>
          <p:cNvPr id="4" name="Group 3"/>
          <p:cNvGrpSpPr/>
          <p:nvPr/>
        </p:nvGrpSpPr>
        <p:grpSpPr>
          <a:xfrm>
            <a:off x="400832" y="1491604"/>
            <a:ext cx="731172" cy="731172"/>
            <a:chOff x="291972" y="1241226"/>
            <a:chExt cx="731172" cy="731172"/>
          </a:xfrm>
        </p:grpSpPr>
        <p:sp>
          <p:nvSpPr>
            <p:cNvPr id="7" name="Oval 6"/>
            <p:cNvSpPr/>
            <p:nvPr/>
          </p:nvSpPr>
          <p:spPr bwMode="auto">
            <a:xfrm>
              <a:off x="291972" y="1241226"/>
              <a:ext cx="731172" cy="731172"/>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9" name="Picture 8" descr="EngagedConnected-10.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1032" y="1249872"/>
              <a:ext cx="573053" cy="667963"/>
            </a:xfrm>
            <a:prstGeom prst="rect">
              <a:avLst/>
            </a:prstGeom>
            <a:noFill/>
          </p:spPr>
        </p:pic>
      </p:grpSp>
      <p:grpSp>
        <p:nvGrpSpPr>
          <p:cNvPr id="6" name="Group 5"/>
          <p:cNvGrpSpPr/>
          <p:nvPr/>
        </p:nvGrpSpPr>
        <p:grpSpPr>
          <a:xfrm>
            <a:off x="400832" y="2450918"/>
            <a:ext cx="731172" cy="731172"/>
            <a:chOff x="291972" y="2167882"/>
            <a:chExt cx="731172" cy="731172"/>
          </a:xfrm>
        </p:grpSpPr>
        <p:sp>
          <p:nvSpPr>
            <p:cNvPr id="5" name="Oval 4"/>
            <p:cNvSpPr/>
            <p:nvPr/>
          </p:nvSpPr>
          <p:spPr bwMode="auto">
            <a:xfrm>
              <a:off x="291972" y="2167882"/>
              <a:ext cx="731172" cy="731172"/>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1" name="Picture 10" descr="EngagedConnected-08.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9909" y="2232016"/>
              <a:ext cx="655298" cy="548701"/>
            </a:xfrm>
            <a:prstGeom prst="rect">
              <a:avLst/>
            </a:prstGeom>
          </p:spPr>
        </p:pic>
      </p:grpSp>
      <p:grpSp>
        <p:nvGrpSpPr>
          <p:cNvPr id="12" name="Group 11"/>
          <p:cNvGrpSpPr/>
          <p:nvPr/>
        </p:nvGrpSpPr>
        <p:grpSpPr>
          <a:xfrm>
            <a:off x="421670" y="5177712"/>
            <a:ext cx="731172" cy="745453"/>
            <a:chOff x="291972" y="4922848"/>
            <a:chExt cx="731172" cy="745453"/>
          </a:xfrm>
        </p:grpSpPr>
        <p:sp>
          <p:nvSpPr>
            <p:cNvPr id="17" name="Oval 16"/>
            <p:cNvSpPr/>
            <p:nvPr/>
          </p:nvSpPr>
          <p:spPr bwMode="auto">
            <a:xfrm>
              <a:off x="291972" y="4937129"/>
              <a:ext cx="731172" cy="731172"/>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9" name="Picture 18" descr="EngagedConnected-14.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56116" y="4922848"/>
              <a:ext cx="657389" cy="694080"/>
            </a:xfrm>
            <a:prstGeom prst="rect">
              <a:avLst/>
            </a:prstGeom>
          </p:spPr>
        </p:pic>
      </p:grpSp>
      <p:grpSp>
        <p:nvGrpSpPr>
          <p:cNvPr id="8" name="Group 7"/>
          <p:cNvGrpSpPr/>
          <p:nvPr/>
        </p:nvGrpSpPr>
        <p:grpSpPr>
          <a:xfrm>
            <a:off x="400832" y="3322846"/>
            <a:ext cx="760021" cy="731172"/>
            <a:chOff x="291972" y="2974494"/>
            <a:chExt cx="760021" cy="731172"/>
          </a:xfrm>
        </p:grpSpPr>
        <p:sp>
          <p:nvSpPr>
            <p:cNvPr id="13" name="Oval 12"/>
            <p:cNvSpPr/>
            <p:nvPr/>
          </p:nvSpPr>
          <p:spPr bwMode="auto">
            <a:xfrm>
              <a:off x="291972" y="2974494"/>
              <a:ext cx="731172" cy="731172"/>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20" name="Picture 19" descr="eyes-01.png"/>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304800" y="3117127"/>
              <a:ext cx="747193" cy="423313"/>
            </a:xfrm>
            <a:prstGeom prst="rect">
              <a:avLst/>
            </a:prstGeom>
          </p:spPr>
        </p:pic>
      </p:grpSp>
      <p:grpSp>
        <p:nvGrpSpPr>
          <p:cNvPr id="10" name="Group 9"/>
          <p:cNvGrpSpPr/>
          <p:nvPr/>
        </p:nvGrpSpPr>
        <p:grpSpPr>
          <a:xfrm>
            <a:off x="421670" y="4215533"/>
            <a:ext cx="731172" cy="731172"/>
            <a:chOff x="291972" y="3910914"/>
            <a:chExt cx="731172" cy="731172"/>
          </a:xfrm>
        </p:grpSpPr>
        <p:sp>
          <p:nvSpPr>
            <p:cNvPr id="15" name="Oval 14"/>
            <p:cNvSpPr/>
            <p:nvPr/>
          </p:nvSpPr>
          <p:spPr bwMode="auto">
            <a:xfrm>
              <a:off x="291972" y="3910914"/>
              <a:ext cx="731172" cy="731172"/>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22" name="Picture 21" descr="check [Converted]-01.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43983" y="4002239"/>
              <a:ext cx="586352" cy="592998"/>
            </a:xfrm>
            <a:prstGeom prst="rect">
              <a:avLst/>
            </a:prstGeom>
          </p:spPr>
        </p:pic>
      </p:grpSp>
    </p:spTree>
    <p:extLst>
      <p:ext uri="{BB962C8B-B14F-4D97-AF65-F5344CB8AC3E}">
        <p14:creationId xmlns:p14="http://schemas.microsoft.com/office/powerpoint/2010/main" val="3465129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398777"/>
            <a:ext cx="9144000" cy="1868423"/>
          </a:xfrm>
          <a:prstGeom prst="rect">
            <a:avLst/>
          </a:prstGeom>
        </p:spPr>
        <p:txBody>
          <a:bodyPr/>
          <a:lstStyle/>
          <a:p>
            <a:pPr algn="ctr"/>
            <a:r>
              <a:rPr lang="en-US" sz="3600" dirty="0" smtClean="0"/>
              <a:t>APPENDIX</a:t>
            </a:r>
            <a:endParaRPr lang="en-US" sz="3600" dirty="0"/>
          </a:p>
        </p:txBody>
      </p:sp>
    </p:spTree>
    <p:extLst>
      <p:ext uri="{BB962C8B-B14F-4D97-AF65-F5344CB8AC3E}">
        <p14:creationId xmlns:p14="http://schemas.microsoft.com/office/powerpoint/2010/main" val="3835949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395288" y="4992612"/>
            <a:ext cx="8089118" cy="0"/>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txBox="1">
            <a:spLocks/>
          </p:cNvSpPr>
          <p:nvPr/>
        </p:nvSpPr>
        <p:spPr>
          <a:xfrm>
            <a:off x="296333" y="358775"/>
            <a:ext cx="7688616" cy="633413"/>
          </a:xfrm>
          <a:prstGeom prst="rect">
            <a:avLst/>
          </a:prstGeom>
        </p:spPr>
        <p:txBody>
          <a:bodyPr>
            <a:normAutofit/>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dirty="0" smtClean="0">
                <a:solidFill>
                  <a:schemeClr val="tx1"/>
                </a:solidFill>
                <a:latin typeface="Myriad Pro"/>
                <a:cs typeface="Myriad Pro"/>
              </a:rPr>
              <a:t>NEWSPAPERS ENGAGE MILLENNIALS</a:t>
            </a:r>
            <a:endParaRPr lang="en-US" dirty="0">
              <a:solidFill>
                <a:schemeClr val="tx1"/>
              </a:solidFill>
              <a:latin typeface="Myriad Pro"/>
              <a:cs typeface="Myriad Pro"/>
            </a:endParaRPr>
          </a:p>
        </p:txBody>
      </p:sp>
      <p:sp>
        <p:nvSpPr>
          <p:cNvPr id="9" name="TextBox 8"/>
          <p:cNvSpPr txBox="1"/>
          <p:nvPr/>
        </p:nvSpPr>
        <p:spPr>
          <a:xfrm>
            <a:off x="317670" y="2286726"/>
            <a:ext cx="8544108" cy="369332"/>
          </a:xfrm>
          <a:prstGeom prst="rect">
            <a:avLst/>
          </a:prstGeom>
          <a:noFill/>
        </p:spPr>
        <p:txBody>
          <a:bodyPr wrap="square" rtlCol="0">
            <a:spAutoFit/>
          </a:bodyPr>
          <a:lstStyle/>
          <a:p>
            <a:r>
              <a:rPr lang="en-US" b="1" dirty="0" err="1" smtClean="0"/>
              <a:t>Millennials</a:t>
            </a:r>
            <a:endParaRPr lang="en-US" dirty="0"/>
          </a:p>
        </p:txBody>
      </p:sp>
      <p:sp>
        <p:nvSpPr>
          <p:cNvPr id="17" name="Rounded Rectangular Callout 16"/>
          <p:cNvSpPr/>
          <p:nvPr/>
        </p:nvSpPr>
        <p:spPr bwMode="auto">
          <a:xfrm>
            <a:off x="365196" y="1221638"/>
            <a:ext cx="8569254" cy="1065088"/>
          </a:xfrm>
          <a:prstGeom prst="wedgeRoundRectCallout">
            <a:avLst>
              <a:gd name="adj1" fmla="val -31043"/>
              <a:gd name="adj2" fmla="val 81127"/>
              <a:gd name="adj3" fmla="val 16667"/>
            </a:avLst>
          </a:prstGeom>
          <a:noFill/>
          <a:ln w="25400" cap="flat" cmpd="sng" algn="ctr">
            <a:solidFill>
              <a:srgbClr val="34439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 name="TextBox 24"/>
          <p:cNvSpPr txBox="1"/>
          <p:nvPr/>
        </p:nvSpPr>
        <p:spPr>
          <a:xfrm>
            <a:off x="365196" y="1276626"/>
            <a:ext cx="8569254" cy="923330"/>
          </a:xfrm>
          <a:prstGeom prst="rect">
            <a:avLst/>
          </a:prstGeom>
          <a:noFill/>
        </p:spPr>
        <p:txBody>
          <a:bodyPr wrap="square" rtlCol="0">
            <a:spAutoFit/>
          </a:bodyPr>
          <a:lstStyle/>
          <a:p>
            <a:pPr algn="ctr"/>
            <a:r>
              <a:rPr lang="en-US" dirty="0" smtClean="0">
                <a:solidFill>
                  <a:srgbClr val="16A985"/>
                </a:solidFill>
              </a:rPr>
              <a:t>Millennials are most engaged </a:t>
            </a:r>
            <a:r>
              <a:rPr lang="en-US" dirty="0">
                <a:solidFill>
                  <a:srgbClr val="16A985"/>
                </a:solidFill>
              </a:rPr>
              <a:t>with </a:t>
            </a:r>
            <a:r>
              <a:rPr lang="en-US" b="1" dirty="0">
                <a:solidFill>
                  <a:srgbClr val="16A985"/>
                </a:solidFill>
              </a:rPr>
              <a:t>Printed Newspapers </a:t>
            </a:r>
            <a:r>
              <a:rPr lang="en-US" dirty="0">
                <a:solidFill>
                  <a:srgbClr val="16A985"/>
                </a:solidFill>
              </a:rPr>
              <a:t>on G</a:t>
            </a:r>
            <a:r>
              <a:rPr lang="en-US" dirty="0" smtClean="0">
                <a:solidFill>
                  <a:srgbClr val="16A985"/>
                </a:solidFill>
              </a:rPr>
              <a:t>eneral and News engagement measures.  For Advertising, Millennials are most engaged with </a:t>
            </a:r>
            <a:r>
              <a:rPr lang="en-US" b="1" dirty="0" smtClean="0">
                <a:solidFill>
                  <a:srgbClr val="16A985"/>
                </a:solidFill>
              </a:rPr>
              <a:t>Search</a:t>
            </a:r>
            <a:r>
              <a:rPr lang="en-US" dirty="0" smtClean="0">
                <a:solidFill>
                  <a:srgbClr val="16A985"/>
                </a:solidFill>
              </a:rPr>
              <a:t>, </a:t>
            </a:r>
            <a:r>
              <a:rPr lang="en-US" b="1" dirty="0" smtClean="0">
                <a:solidFill>
                  <a:srgbClr val="16A985"/>
                </a:solidFill>
              </a:rPr>
              <a:t>Printed Newspapers </a:t>
            </a:r>
            <a:r>
              <a:rPr lang="en-US" dirty="0" smtClean="0">
                <a:solidFill>
                  <a:srgbClr val="16A985"/>
                </a:solidFill>
              </a:rPr>
              <a:t>and </a:t>
            </a:r>
            <a:r>
              <a:rPr lang="en-US" b="1" dirty="0" smtClean="0">
                <a:solidFill>
                  <a:srgbClr val="16A985"/>
                </a:solidFill>
              </a:rPr>
              <a:t>Social Media</a:t>
            </a:r>
            <a:r>
              <a:rPr lang="en-US" dirty="0">
                <a:solidFill>
                  <a:srgbClr val="16A985"/>
                </a:solidFill>
              </a:rPr>
              <a:t> </a:t>
            </a:r>
            <a:r>
              <a:rPr lang="en-US" dirty="0" smtClean="0">
                <a:solidFill>
                  <a:srgbClr val="16A985"/>
                </a:solidFill>
              </a:rPr>
              <a:t>and least engaged with radio.</a:t>
            </a:r>
            <a:endParaRPr lang="en-US" dirty="0">
              <a:solidFill>
                <a:srgbClr val="16A985"/>
              </a:solidFill>
            </a:endParaRPr>
          </a:p>
        </p:txBody>
      </p:sp>
      <p:grpSp>
        <p:nvGrpSpPr>
          <p:cNvPr id="8" name="Group 7"/>
          <p:cNvGrpSpPr/>
          <p:nvPr/>
        </p:nvGrpSpPr>
        <p:grpSpPr>
          <a:xfrm>
            <a:off x="381350" y="2682433"/>
            <a:ext cx="8004527" cy="1333275"/>
            <a:chOff x="395288" y="2619034"/>
            <a:chExt cx="8398991" cy="1388551"/>
          </a:xfrm>
        </p:grpSpPr>
        <p:sp>
          <p:nvSpPr>
            <p:cNvPr id="5" name="TextBox 4"/>
            <p:cNvSpPr txBox="1"/>
            <p:nvPr/>
          </p:nvSpPr>
          <p:spPr>
            <a:xfrm>
              <a:off x="6272988" y="3607475"/>
              <a:ext cx="1814160" cy="400110"/>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49% of all Google searches are “no click”</a:t>
              </a:r>
              <a:endParaRPr lang="en-US" sz="1000" b="1" dirty="0">
                <a:latin typeface="Arial" panose="020B0604020202020204" pitchFamily="34" charset="0"/>
                <a:cs typeface="Arial" panose="020B0604020202020204" pitchFamily="34" charset="0"/>
              </a:endParaRPr>
            </a:p>
          </p:txBody>
        </p:sp>
        <p:cxnSp>
          <p:nvCxnSpPr>
            <p:cNvPr id="6" name="Straight Arrow Connector 5"/>
            <p:cNvCxnSpPr/>
            <p:nvPr/>
          </p:nvCxnSpPr>
          <p:spPr>
            <a:xfrm>
              <a:off x="7904182" y="3766382"/>
              <a:ext cx="273692" cy="2189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5288" y="2619034"/>
              <a:ext cx="4728199" cy="384644"/>
            </a:xfrm>
            <a:prstGeom prst="rect">
              <a:avLst/>
            </a:prstGeom>
            <a:solidFill>
              <a:srgbClr val="344391"/>
            </a:solid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Top 3 Traditional Media</a:t>
              </a:r>
              <a:endParaRPr lang="en-US"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5189173" y="2619614"/>
              <a:ext cx="3605106" cy="384644"/>
            </a:xfrm>
            <a:prstGeom prst="rect">
              <a:avLst/>
            </a:prstGeom>
            <a:solidFill>
              <a:srgbClr val="344391"/>
            </a:solid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Top 3 Digital Media</a:t>
              </a:r>
              <a:endParaRPr lang="en-US" b="1" dirty="0">
                <a:solidFill>
                  <a:schemeClr val="bg1"/>
                </a:solidFill>
                <a:latin typeface="Arial" panose="020B0604020202020204" pitchFamily="34" charset="0"/>
                <a:cs typeface="Arial" panose="020B0604020202020204" pitchFamily="34" charset="0"/>
              </a:endParaRPr>
            </a:p>
          </p:txBody>
        </p:sp>
      </p:grpSp>
      <p:sp>
        <p:nvSpPr>
          <p:cNvPr id="14" name="TextBox 13"/>
          <p:cNvSpPr txBox="1"/>
          <p:nvPr/>
        </p:nvSpPr>
        <p:spPr>
          <a:xfrm>
            <a:off x="8457114" y="4802936"/>
            <a:ext cx="686886" cy="553998"/>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INDEX 100 =</a:t>
            </a:r>
          </a:p>
          <a:p>
            <a:pPr algn="ctr"/>
            <a:r>
              <a:rPr lang="en-US" sz="1000" b="1" dirty="0">
                <a:latin typeface="Arial" panose="020B0604020202020204" pitchFamily="34" charset="0"/>
                <a:cs typeface="Arial" panose="020B0604020202020204" pitchFamily="34" charset="0"/>
              </a:rPr>
              <a:t>Average</a:t>
            </a:r>
          </a:p>
        </p:txBody>
      </p:sp>
      <p:sp>
        <p:nvSpPr>
          <p:cNvPr id="15" name="Rectangle 14"/>
          <p:cNvSpPr/>
          <p:nvPr/>
        </p:nvSpPr>
        <p:spPr>
          <a:xfrm>
            <a:off x="0" y="6581001"/>
            <a:ext cx="2903936" cy="276999"/>
          </a:xfrm>
          <a:prstGeom prst="rect">
            <a:avLst/>
          </a:prstGeom>
        </p:spPr>
        <p:txBody>
          <a:bodyPr wrap="none">
            <a:spAutoFit/>
          </a:bodyPr>
          <a:lstStyle/>
          <a:p>
            <a:r>
              <a:rPr lang="en-US" sz="1200" dirty="0" err="1">
                <a:latin typeface="Arial" panose="020B0604020202020204" pitchFamily="34" charset="0"/>
                <a:cs typeface="Arial" panose="020B0604020202020204" pitchFamily="34" charset="0"/>
              </a:rPr>
              <a:t>Totum</a:t>
            </a:r>
            <a:r>
              <a:rPr lang="en-US" sz="1200" dirty="0">
                <a:latin typeface="Arial" panose="020B0604020202020204" pitchFamily="34" charset="0"/>
                <a:cs typeface="Arial" panose="020B0604020202020204" pitchFamily="34" charset="0"/>
              </a:rPr>
              <a:t> Research, </a:t>
            </a:r>
            <a:r>
              <a:rPr lang="en-US" sz="1200" dirty="0" smtClean="0">
                <a:latin typeface="Arial" panose="020B0604020202020204" pitchFamily="34" charset="0"/>
                <a:cs typeface="Arial" panose="020B0604020202020204" pitchFamily="34" charset="0"/>
              </a:rPr>
              <a:t>Millennials; June 2019</a:t>
            </a:r>
            <a:endParaRPr lang="en-CA" sz="1200" dirty="0">
              <a:latin typeface="Arial" panose="020B0604020202020204" pitchFamily="34" charset="0"/>
              <a:cs typeface="Arial" panose="020B0604020202020204" pitchFamily="34" charset="0"/>
            </a:endParaRPr>
          </a:p>
        </p:txBody>
      </p:sp>
      <p:pic>
        <p:nvPicPr>
          <p:cNvPr id="10" name="Picture 9" descr="EngagedConnected-15.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633" y="2309586"/>
            <a:ext cx="8403115" cy="3937725"/>
          </a:xfrm>
          <a:prstGeom prst="rect">
            <a:avLst/>
          </a:prstGeom>
        </p:spPr>
      </p:pic>
    </p:spTree>
    <p:extLst>
      <p:ext uri="{BB962C8B-B14F-4D97-AF65-F5344CB8AC3E}">
        <p14:creationId xmlns:p14="http://schemas.microsoft.com/office/powerpoint/2010/main" val="1024197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96333" y="2523448"/>
            <a:ext cx="5872430" cy="574704"/>
          </a:xfrm>
          <a:prstGeom prst="rect">
            <a:avLst/>
          </a:prstGeom>
          <a:noFill/>
          <a:ln w="76200" cap="flat" cmpd="sng" algn="ctr">
            <a:solidFill>
              <a:srgbClr val="34439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199C71"/>
                </a:solidFill>
              </a:ln>
              <a:solidFill>
                <a:schemeClr val="tx1"/>
              </a:solidFill>
              <a:effectLst/>
              <a:latin typeface="Arial" panose="020B0604020202020204" pitchFamily="34" charset="0"/>
            </a:endParaRPr>
          </a:p>
        </p:txBody>
      </p:sp>
      <p:sp>
        <p:nvSpPr>
          <p:cNvPr id="4" name="Rectangle 3"/>
          <p:cNvSpPr/>
          <p:nvPr/>
        </p:nvSpPr>
        <p:spPr bwMode="auto">
          <a:xfrm>
            <a:off x="-1" y="1285034"/>
            <a:ext cx="9144001" cy="789299"/>
          </a:xfrm>
          <a:prstGeom prst="rect">
            <a:avLst/>
          </a:prstGeom>
          <a:solidFill>
            <a:schemeClr val="bg1">
              <a:lumMod val="8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 name="Title 1"/>
          <p:cNvSpPr txBox="1">
            <a:spLocks/>
          </p:cNvSpPr>
          <p:nvPr/>
        </p:nvSpPr>
        <p:spPr>
          <a:xfrm>
            <a:off x="296333" y="231775"/>
            <a:ext cx="6802967" cy="926259"/>
          </a:xfrm>
          <a:prstGeom prst="rect">
            <a:avLst/>
          </a:prstGeom>
        </p:spPr>
        <p:txBody>
          <a:bodyPr>
            <a:normAutofit lnSpcReduction="10000"/>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dirty="0" smtClean="0">
                <a:solidFill>
                  <a:schemeClr val="tx1"/>
                </a:solidFill>
                <a:latin typeface="Myriad Pro"/>
                <a:cs typeface="Myriad Pro"/>
              </a:rPr>
              <a:t>NEWSPAPERS ARE EFFECTIVE FOR MILLENNIALS</a:t>
            </a:r>
            <a:endParaRPr lang="en-US" dirty="0">
              <a:solidFill>
                <a:schemeClr val="tx1"/>
              </a:solidFill>
              <a:latin typeface="Myriad Pro"/>
              <a:cs typeface="Myriad Pro"/>
            </a:endParaRPr>
          </a:p>
        </p:txBody>
      </p:sp>
      <p:sp>
        <p:nvSpPr>
          <p:cNvPr id="17" name="Rounded Rectangular Callout 16"/>
          <p:cNvSpPr/>
          <p:nvPr/>
        </p:nvSpPr>
        <p:spPr bwMode="auto">
          <a:xfrm>
            <a:off x="5921358" y="2367672"/>
            <a:ext cx="3143151" cy="3584768"/>
          </a:xfrm>
          <a:custGeom>
            <a:avLst/>
            <a:gdLst>
              <a:gd name="connsiteX0" fmla="*/ 0 w 2726414"/>
              <a:gd name="connsiteY0" fmla="*/ 454411 h 3584768"/>
              <a:gd name="connsiteX1" fmla="*/ 454411 w 2726414"/>
              <a:gd name="connsiteY1" fmla="*/ 0 h 3584768"/>
              <a:gd name="connsiteX2" fmla="*/ 454402 w 2726414"/>
              <a:gd name="connsiteY2" fmla="*/ 0 h 3584768"/>
              <a:gd name="connsiteX3" fmla="*/ 454402 w 2726414"/>
              <a:gd name="connsiteY3" fmla="*/ 0 h 3584768"/>
              <a:gd name="connsiteX4" fmla="*/ 1136006 w 2726414"/>
              <a:gd name="connsiteY4" fmla="*/ 0 h 3584768"/>
              <a:gd name="connsiteX5" fmla="*/ 2272003 w 2726414"/>
              <a:gd name="connsiteY5" fmla="*/ 0 h 3584768"/>
              <a:gd name="connsiteX6" fmla="*/ 2726414 w 2726414"/>
              <a:gd name="connsiteY6" fmla="*/ 454411 h 3584768"/>
              <a:gd name="connsiteX7" fmla="*/ 2726414 w 2726414"/>
              <a:gd name="connsiteY7" fmla="*/ 597461 h 3584768"/>
              <a:gd name="connsiteX8" fmla="*/ 2726414 w 2726414"/>
              <a:gd name="connsiteY8" fmla="*/ 597461 h 3584768"/>
              <a:gd name="connsiteX9" fmla="*/ 2726414 w 2726414"/>
              <a:gd name="connsiteY9" fmla="*/ 1493653 h 3584768"/>
              <a:gd name="connsiteX10" fmla="*/ 2726414 w 2726414"/>
              <a:gd name="connsiteY10" fmla="*/ 3130357 h 3584768"/>
              <a:gd name="connsiteX11" fmla="*/ 2272003 w 2726414"/>
              <a:gd name="connsiteY11" fmla="*/ 3584768 h 3584768"/>
              <a:gd name="connsiteX12" fmla="*/ 1136006 w 2726414"/>
              <a:gd name="connsiteY12" fmla="*/ 3584768 h 3584768"/>
              <a:gd name="connsiteX13" fmla="*/ 454402 w 2726414"/>
              <a:gd name="connsiteY13" fmla="*/ 3584768 h 3584768"/>
              <a:gd name="connsiteX14" fmla="*/ 454402 w 2726414"/>
              <a:gd name="connsiteY14" fmla="*/ 3584768 h 3584768"/>
              <a:gd name="connsiteX15" fmla="*/ 454411 w 2726414"/>
              <a:gd name="connsiteY15" fmla="*/ 3584768 h 3584768"/>
              <a:gd name="connsiteX16" fmla="*/ 0 w 2726414"/>
              <a:gd name="connsiteY16" fmla="*/ 3130357 h 3584768"/>
              <a:gd name="connsiteX17" fmla="*/ 0 w 2726414"/>
              <a:gd name="connsiteY17" fmla="*/ 1493653 h 3584768"/>
              <a:gd name="connsiteX18" fmla="*/ -359587 w 2726414"/>
              <a:gd name="connsiteY18" fmla="*/ 1170104 h 3584768"/>
              <a:gd name="connsiteX19" fmla="*/ 0 w 2726414"/>
              <a:gd name="connsiteY19" fmla="*/ 597461 h 3584768"/>
              <a:gd name="connsiteX20" fmla="*/ 0 w 2726414"/>
              <a:gd name="connsiteY20" fmla="*/ 454411 h 3584768"/>
              <a:gd name="connsiteX0" fmla="*/ 359587 w 3086001"/>
              <a:gd name="connsiteY0" fmla="*/ 454411 h 3584768"/>
              <a:gd name="connsiteX1" fmla="*/ 813998 w 3086001"/>
              <a:gd name="connsiteY1" fmla="*/ 0 h 3584768"/>
              <a:gd name="connsiteX2" fmla="*/ 813989 w 3086001"/>
              <a:gd name="connsiteY2" fmla="*/ 0 h 3584768"/>
              <a:gd name="connsiteX3" fmla="*/ 813989 w 3086001"/>
              <a:gd name="connsiteY3" fmla="*/ 0 h 3584768"/>
              <a:gd name="connsiteX4" fmla="*/ 1495593 w 3086001"/>
              <a:gd name="connsiteY4" fmla="*/ 0 h 3584768"/>
              <a:gd name="connsiteX5" fmla="*/ 2631590 w 3086001"/>
              <a:gd name="connsiteY5" fmla="*/ 0 h 3584768"/>
              <a:gd name="connsiteX6" fmla="*/ 3086001 w 3086001"/>
              <a:gd name="connsiteY6" fmla="*/ 454411 h 3584768"/>
              <a:gd name="connsiteX7" fmla="*/ 3086001 w 3086001"/>
              <a:gd name="connsiteY7" fmla="*/ 597461 h 3584768"/>
              <a:gd name="connsiteX8" fmla="*/ 3086001 w 3086001"/>
              <a:gd name="connsiteY8" fmla="*/ 597461 h 3584768"/>
              <a:gd name="connsiteX9" fmla="*/ 3086001 w 3086001"/>
              <a:gd name="connsiteY9" fmla="*/ 1493653 h 3584768"/>
              <a:gd name="connsiteX10" fmla="*/ 3086001 w 3086001"/>
              <a:gd name="connsiteY10" fmla="*/ 3130357 h 3584768"/>
              <a:gd name="connsiteX11" fmla="*/ 2631590 w 3086001"/>
              <a:gd name="connsiteY11" fmla="*/ 3584768 h 3584768"/>
              <a:gd name="connsiteX12" fmla="*/ 1495593 w 3086001"/>
              <a:gd name="connsiteY12" fmla="*/ 3584768 h 3584768"/>
              <a:gd name="connsiteX13" fmla="*/ 813989 w 3086001"/>
              <a:gd name="connsiteY13" fmla="*/ 3584768 h 3584768"/>
              <a:gd name="connsiteX14" fmla="*/ 813989 w 3086001"/>
              <a:gd name="connsiteY14" fmla="*/ 3584768 h 3584768"/>
              <a:gd name="connsiteX15" fmla="*/ 813998 w 3086001"/>
              <a:gd name="connsiteY15" fmla="*/ 3584768 h 3584768"/>
              <a:gd name="connsiteX16" fmla="*/ 359587 w 3086001"/>
              <a:gd name="connsiteY16" fmla="*/ 3130357 h 3584768"/>
              <a:gd name="connsiteX17" fmla="*/ 359587 w 3086001"/>
              <a:gd name="connsiteY17" fmla="*/ 1493653 h 3584768"/>
              <a:gd name="connsiteX18" fmla="*/ 0 w 3086001"/>
              <a:gd name="connsiteY18" fmla="*/ 1170104 h 3584768"/>
              <a:gd name="connsiteX19" fmla="*/ 378637 w 3086001"/>
              <a:gd name="connsiteY19" fmla="*/ 1235636 h 3584768"/>
              <a:gd name="connsiteX20" fmla="*/ 359587 w 3086001"/>
              <a:gd name="connsiteY20" fmla="*/ 454411 h 3584768"/>
              <a:gd name="connsiteX0" fmla="*/ 359587 w 3086001"/>
              <a:gd name="connsiteY0" fmla="*/ 454411 h 3584768"/>
              <a:gd name="connsiteX1" fmla="*/ 813998 w 3086001"/>
              <a:gd name="connsiteY1" fmla="*/ 0 h 3584768"/>
              <a:gd name="connsiteX2" fmla="*/ 813989 w 3086001"/>
              <a:gd name="connsiteY2" fmla="*/ 0 h 3584768"/>
              <a:gd name="connsiteX3" fmla="*/ 813989 w 3086001"/>
              <a:gd name="connsiteY3" fmla="*/ 0 h 3584768"/>
              <a:gd name="connsiteX4" fmla="*/ 1495593 w 3086001"/>
              <a:gd name="connsiteY4" fmla="*/ 0 h 3584768"/>
              <a:gd name="connsiteX5" fmla="*/ 2631590 w 3086001"/>
              <a:gd name="connsiteY5" fmla="*/ 0 h 3584768"/>
              <a:gd name="connsiteX6" fmla="*/ 3086001 w 3086001"/>
              <a:gd name="connsiteY6" fmla="*/ 454411 h 3584768"/>
              <a:gd name="connsiteX7" fmla="*/ 3086001 w 3086001"/>
              <a:gd name="connsiteY7" fmla="*/ 597461 h 3584768"/>
              <a:gd name="connsiteX8" fmla="*/ 3086001 w 3086001"/>
              <a:gd name="connsiteY8" fmla="*/ 597461 h 3584768"/>
              <a:gd name="connsiteX9" fmla="*/ 3086001 w 3086001"/>
              <a:gd name="connsiteY9" fmla="*/ 1493653 h 3584768"/>
              <a:gd name="connsiteX10" fmla="*/ 3086001 w 3086001"/>
              <a:gd name="connsiteY10" fmla="*/ 3130357 h 3584768"/>
              <a:gd name="connsiteX11" fmla="*/ 2631590 w 3086001"/>
              <a:gd name="connsiteY11" fmla="*/ 3584768 h 3584768"/>
              <a:gd name="connsiteX12" fmla="*/ 1495593 w 3086001"/>
              <a:gd name="connsiteY12" fmla="*/ 3584768 h 3584768"/>
              <a:gd name="connsiteX13" fmla="*/ 813989 w 3086001"/>
              <a:gd name="connsiteY13" fmla="*/ 3584768 h 3584768"/>
              <a:gd name="connsiteX14" fmla="*/ 813989 w 3086001"/>
              <a:gd name="connsiteY14" fmla="*/ 3584768 h 3584768"/>
              <a:gd name="connsiteX15" fmla="*/ 813998 w 3086001"/>
              <a:gd name="connsiteY15" fmla="*/ 3584768 h 3584768"/>
              <a:gd name="connsiteX16" fmla="*/ 359587 w 3086001"/>
              <a:gd name="connsiteY16" fmla="*/ 3130357 h 3584768"/>
              <a:gd name="connsiteX17" fmla="*/ 378637 w 3086001"/>
              <a:gd name="connsiteY17" fmla="*/ 2208028 h 3584768"/>
              <a:gd name="connsiteX18" fmla="*/ 0 w 3086001"/>
              <a:gd name="connsiteY18" fmla="*/ 1170104 h 3584768"/>
              <a:gd name="connsiteX19" fmla="*/ 378637 w 3086001"/>
              <a:gd name="connsiteY19" fmla="*/ 1235636 h 3584768"/>
              <a:gd name="connsiteX20" fmla="*/ 359587 w 3086001"/>
              <a:gd name="connsiteY20" fmla="*/ 454411 h 3584768"/>
              <a:gd name="connsiteX0" fmla="*/ 416737 w 3143151"/>
              <a:gd name="connsiteY0" fmla="*/ 454411 h 3584768"/>
              <a:gd name="connsiteX1" fmla="*/ 871148 w 3143151"/>
              <a:gd name="connsiteY1" fmla="*/ 0 h 3584768"/>
              <a:gd name="connsiteX2" fmla="*/ 871139 w 3143151"/>
              <a:gd name="connsiteY2" fmla="*/ 0 h 3584768"/>
              <a:gd name="connsiteX3" fmla="*/ 871139 w 3143151"/>
              <a:gd name="connsiteY3" fmla="*/ 0 h 3584768"/>
              <a:gd name="connsiteX4" fmla="*/ 1552743 w 3143151"/>
              <a:gd name="connsiteY4" fmla="*/ 0 h 3584768"/>
              <a:gd name="connsiteX5" fmla="*/ 2688740 w 3143151"/>
              <a:gd name="connsiteY5" fmla="*/ 0 h 3584768"/>
              <a:gd name="connsiteX6" fmla="*/ 3143151 w 3143151"/>
              <a:gd name="connsiteY6" fmla="*/ 454411 h 3584768"/>
              <a:gd name="connsiteX7" fmla="*/ 3143151 w 3143151"/>
              <a:gd name="connsiteY7" fmla="*/ 597461 h 3584768"/>
              <a:gd name="connsiteX8" fmla="*/ 3143151 w 3143151"/>
              <a:gd name="connsiteY8" fmla="*/ 597461 h 3584768"/>
              <a:gd name="connsiteX9" fmla="*/ 3143151 w 3143151"/>
              <a:gd name="connsiteY9" fmla="*/ 1493653 h 3584768"/>
              <a:gd name="connsiteX10" fmla="*/ 3143151 w 3143151"/>
              <a:gd name="connsiteY10" fmla="*/ 3130357 h 3584768"/>
              <a:gd name="connsiteX11" fmla="*/ 2688740 w 3143151"/>
              <a:gd name="connsiteY11" fmla="*/ 3584768 h 3584768"/>
              <a:gd name="connsiteX12" fmla="*/ 1552743 w 3143151"/>
              <a:gd name="connsiteY12" fmla="*/ 3584768 h 3584768"/>
              <a:gd name="connsiteX13" fmla="*/ 871139 w 3143151"/>
              <a:gd name="connsiteY13" fmla="*/ 3584768 h 3584768"/>
              <a:gd name="connsiteX14" fmla="*/ 871139 w 3143151"/>
              <a:gd name="connsiteY14" fmla="*/ 3584768 h 3584768"/>
              <a:gd name="connsiteX15" fmla="*/ 871148 w 3143151"/>
              <a:gd name="connsiteY15" fmla="*/ 3584768 h 3584768"/>
              <a:gd name="connsiteX16" fmla="*/ 416737 w 3143151"/>
              <a:gd name="connsiteY16" fmla="*/ 3130357 h 3584768"/>
              <a:gd name="connsiteX17" fmla="*/ 435787 w 3143151"/>
              <a:gd name="connsiteY17" fmla="*/ 2208028 h 3584768"/>
              <a:gd name="connsiteX18" fmla="*/ 0 w 3143151"/>
              <a:gd name="connsiteY18" fmla="*/ 855779 h 3584768"/>
              <a:gd name="connsiteX19" fmla="*/ 435787 w 3143151"/>
              <a:gd name="connsiteY19" fmla="*/ 1235636 h 3584768"/>
              <a:gd name="connsiteX20" fmla="*/ 416737 w 3143151"/>
              <a:gd name="connsiteY20" fmla="*/ 454411 h 35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3151" h="3584768">
                <a:moveTo>
                  <a:pt x="416737" y="454411"/>
                </a:moveTo>
                <a:cubicBezTo>
                  <a:pt x="416737" y="203447"/>
                  <a:pt x="620184" y="0"/>
                  <a:pt x="871148" y="0"/>
                </a:cubicBezTo>
                <a:lnTo>
                  <a:pt x="871139" y="0"/>
                </a:lnTo>
                <a:lnTo>
                  <a:pt x="871139" y="0"/>
                </a:lnTo>
                <a:lnTo>
                  <a:pt x="1552743" y="0"/>
                </a:lnTo>
                <a:lnTo>
                  <a:pt x="2688740" y="0"/>
                </a:lnTo>
                <a:cubicBezTo>
                  <a:pt x="2939704" y="0"/>
                  <a:pt x="3143151" y="203447"/>
                  <a:pt x="3143151" y="454411"/>
                </a:cubicBezTo>
                <a:lnTo>
                  <a:pt x="3143151" y="597461"/>
                </a:lnTo>
                <a:lnTo>
                  <a:pt x="3143151" y="597461"/>
                </a:lnTo>
                <a:lnTo>
                  <a:pt x="3143151" y="1493653"/>
                </a:lnTo>
                <a:lnTo>
                  <a:pt x="3143151" y="3130357"/>
                </a:lnTo>
                <a:cubicBezTo>
                  <a:pt x="3143151" y="3381321"/>
                  <a:pt x="2939704" y="3584768"/>
                  <a:pt x="2688740" y="3584768"/>
                </a:cubicBezTo>
                <a:lnTo>
                  <a:pt x="1552743" y="3584768"/>
                </a:lnTo>
                <a:lnTo>
                  <a:pt x="871139" y="3584768"/>
                </a:lnTo>
                <a:lnTo>
                  <a:pt x="871139" y="3584768"/>
                </a:lnTo>
                <a:lnTo>
                  <a:pt x="871148" y="3584768"/>
                </a:lnTo>
                <a:cubicBezTo>
                  <a:pt x="620184" y="3584768"/>
                  <a:pt x="416737" y="3381321"/>
                  <a:pt x="416737" y="3130357"/>
                </a:cubicBezTo>
                <a:lnTo>
                  <a:pt x="435787" y="2208028"/>
                </a:lnTo>
                <a:lnTo>
                  <a:pt x="0" y="855779"/>
                </a:lnTo>
                <a:lnTo>
                  <a:pt x="435787" y="1235636"/>
                </a:lnTo>
                <a:cubicBezTo>
                  <a:pt x="435787" y="1187953"/>
                  <a:pt x="416737" y="502094"/>
                  <a:pt x="416737" y="454411"/>
                </a:cubicBezTo>
                <a:close/>
              </a:path>
            </a:pathLst>
          </a:custGeom>
          <a:noFill/>
          <a:ln w="76200" cap="flat" cmpd="sng" algn="ctr">
            <a:solidFill>
              <a:srgbClr val="34439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 name="TextBox 24"/>
          <p:cNvSpPr txBox="1"/>
          <p:nvPr/>
        </p:nvSpPr>
        <p:spPr>
          <a:xfrm>
            <a:off x="6478080" y="2581177"/>
            <a:ext cx="2568224" cy="3139321"/>
          </a:xfrm>
          <a:prstGeom prst="rect">
            <a:avLst/>
          </a:prstGeom>
          <a:noFill/>
        </p:spPr>
        <p:txBody>
          <a:bodyPr wrap="square" rtlCol="0">
            <a:spAutoFit/>
          </a:bodyPr>
          <a:lstStyle/>
          <a:p>
            <a:r>
              <a:rPr lang="en-US" dirty="0">
                <a:solidFill>
                  <a:srgbClr val="344391"/>
                </a:solidFill>
              </a:rPr>
              <a:t>Even for Millennials, printed </a:t>
            </a:r>
            <a:r>
              <a:rPr lang="en-US" dirty="0" smtClean="0">
                <a:solidFill>
                  <a:srgbClr val="344391"/>
                </a:solidFill>
              </a:rPr>
              <a:t>newspaper ads </a:t>
            </a:r>
            <a:r>
              <a:rPr lang="en-US" dirty="0">
                <a:solidFill>
                  <a:srgbClr val="344391"/>
                </a:solidFill>
              </a:rPr>
              <a:t>have the highest effectiveness score of all media.  </a:t>
            </a:r>
            <a:endParaRPr lang="en-US" dirty="0" smtClean="0">
              <a:solidFill>
                <a:srgbClr val="344391"/>
              </a:solidFill>
            </a:endParaRPr>
          </a:p>
          <a:p>
            <a:r>
              <a:rPr lang="en-US" dirty="0" smtClean="0">
                <a:solidFill>
                  <a:srgbClr val="344391"/>
                </a:solidFill>
              </a:rPr>
              <a:t>Ad </a:t>
            </a:r>
            <a:r>
              <a:rPr lang="en-US" dirty="0">
                <a:solidFill>
                  <a:srgbClr val="344391"/>
                </a:solidFill>
              </a:rPr>
              <a:t>blockers provide an easy way to avoid digital ads which reduces </a:t>
            </a:r>
            <a:r>
              <a:rPr lang="en-US" dirty="0" smtClean="0">
                <a:solidFill>
                  <a:srgbClr val="344391"/>
                </a:solidFill>
              </a:rPr>
              <a:t>effectiveness </a:t>
            </a:r>
            <a:r>
              <a:rPr lang="en-US" dirty="0">
                <a:solidFill>
                  <a:srgbClr val="344391"/>
                </a:solidFill>
              </a:rPr>
              <a:t>of social media and search.</a:t>
            </a:r>
          </a:p>
        </p:txBody>
      </p:sp>
      <p:grpSp>
        <p:nvGrpSpPr>
          <p:cNvPr id="31" name="Group 30"/>
          <p:cNvGrpSpPr/>
          <p:nvPr/>
        </p:nvGrpSpPr>
        <p:grpSpPr>
          <a:xfrm>
            <a:off x="309215" y="1438048"/>
            <a:ext cx="434666" cy="478972"/>
            <a:chOff x="679354" y="3127508"/>
            <a:chExt cx="985227" cy="1027893"/>
          </a:xfrm>
        </p:grpSpPr>
        <p:sp>
          <p:nvSpPr>
            <p:cNvPr id="32" name="Oval 31"/>
            <p:cNvSpPr/>
            <p:nvPr/>
          </p:nvSpPr>
          <p:spPr bwMode="auto">
            <a:xfrm>
              <a:off x="679354" y="3193325"/>
              <a:ext cx="985227" cy="962076"/>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33" name="Picture 32" descr="EngagedConnected-13.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2505" y="3127508"/>
              <a:ext cx="875484" cy="990488"/>
            </a:xfrm>
            <a:prstGeom prst="rect">
              <a:avLst/>
            </a:prstGeom>
          </p:spPr>
        </p:pic>
      </p:grpSp>
      <p:grpSp>
        <p:nvGrpSpPr>
          <p:cNvPr id="34" name="Group 33"/>
          <p:cNvGrpSpPr/>
          <p:nvPr/>
        </p:nvGrpSpPr>
        <p:grpSpPr>
          <a:xfrm>
            <a:off x="2862755" y="1421217"/>
            <a:ext cx="459703" cy="512634"/>
            <a:chOff x="3936496" y="3120174"/>
            <a:chExt cx="1041977" cy="1100134"/>
          </a:xfrm>
        </p:grpSpPr>
        <p:sp>
          <p:nvSpPr>
            <p:cNvPr id="35" name="Oval 34"/>
            <p:cNvSpPr/>
            <p:nvPr/>
          </p:nvSpPr>
          <p:spPr bwMode="auto">
            <a:xfrm>
              <a:off x="3985226" y="3193325"/>
              <a:ext cx="962076" cy="962076"/>
            </a:xfrm>
            <a:prstGeom prst="ellipse">
              <a:avLst/>
            </a:prstGeom>
            <a:solidFill>
              <a:srgbClr val="FF0000"/>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36" name="Picture 35" descr="EngagedConnected-14.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36496" y="3120174"/>
              <a:ext cx="1041977" cy="1100134"/>
            </a:xfrm>
            <a:prstGeom prst="rect">
              <a:avLst/>
            </a:prstGeom>
          </p:spPr>
        </p:pic>
      </p:grpSp>
      <p:grpSp>
        <p:nvGrpSpPr>
          <p:cNvPr id="37" name="Group 36"/>
          <p:cNvGrpSpPr/>
          <p:nvPr/>
        </p:nvGrpSpPr>
        <p:grpSpPr>
          <a:xfrm>
            <a:off x="5976938" y="1392815"/>
            <a:ext cx="501142" cy="569439"/>
            <a:chOff x="7023456" y="3065163"/>
            <a:chExt cx="1135904" cy="1222039"/>
          </a:xfrm>
        </p:grpSpPr>
        <p:sp>
          <p:nvSpPr>
            <p:cNvPr id="38" name="Oval 37"/>
            <p:cNvSpPr/>
            <p:nvPr/>
          </p:nvSpPr>
          <p:spPr bwMode="auto">
            <a:xfrm>
              <a:off x="7115547" y="3191792"/>
              <a:ext cx="962076" cy="962076"/>
            </a:xfrm>
            <a:prstGeom prst="ellipse">
              <a:avLst/>
            </a:prstGeom>
            <a:solidFill>
              <a:srgbClr val="199C7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39" name="Picture 38" descr="EngagedConnected-12.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23456" y="3065163"/>
              <a:ext cx="1135904" cy="1222039"/>
            </a:xfrm>
            <a:prstGeom prst="rect">
              <a:avLst/>
            </a:prstGeom>
          </p:spPr>
        </p:pic>
      </p:grpSp>
      <p:sp>
        <p:nvSpPr>
          <p:cNvPr id="21" name="TextBox 20"/>
          <p:cNvSpPr txBox="1"/>
          <p:nvPr/>
        </p:nvSpPr>
        <p:spPr>
          <a:xfrm>
            <a:off x="6338096" y="1492868"/>
            <a:ext cx="2664905" cy="369332"/>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rgbClr val="199C71"/>
                </a:solidFill>
              </a:rPr>
              <a:t>AD EFFECTIVENESS</a:t>
            </a:r>
            <a:endParaRPr lang="en-US" sz="1800" b="1" dirty="0">
              <a:solidFill>
                <a:srgbClr val="199C71"/>
              </a:solidFill>
            </a:endParaRPr>
          </a:p>
        </p:txBody>
      </p:sp>
      <p:sp>
        <p:nvSpPr>
          <p:cNvPr id="5" name="TextBox 4"/>
          <p:cNvSpPr txBox="1"/>
          <p:nvPr/>
        </p:nvSpPr>
        <p:spPr>
          <a:xfrm>
            <a:off x="524320" y="1492868"/>
            <a:ext cx="1939078" cy="369332"/>
          </a:xfrm>
          <a:prstGeom prst="rect">
            <a:avLst/>
          </a:prstGeom>
          <a:noFill/>
        </p:spPr>
        <p:txBody>
          <a:bodyPr wrap="square" rtlCol="0">
            <a:spAutoFit/>
          </a:bodyPr>
          <a:lstStyle/>
          <a:p>
            <a:pPr algn="ctr"/>
            <a:r>
              <a:rPr lang="en-US" b="1" dirty="0" smtClean="0">
                <a:solidFill>
                  <a:srgbClr val="344391"/>
                </a:solidFill>
              </a:rPr>
              <a:t>NOTICE ADS</a:t>
            </a:r>
            <a:endParaRPr lang="en-US" b="1" dirty="0">
              <a:solidFill>
                <a:srgbClr val="344391"/>
              </a:solidFill>
            </a:endParaRPr>
          </a:p>
        </p:txBody>
      </p:sp>
      <p:sp>
        <p:nvSpPr>
          <p:cNvPr id="24" name="Equal 23"/>
          <p:cNvSpPr/>
          <p:nvPr/>
        </p:nvSpPr>
        <p:spPr bwMode="auto">
          <a:xfrm>
            <a:off x="5558856" y="1521245"/>
            <a:ext cx="352000" cy="312579"/>
          </a:xfrm>
          <a:prstGeom prst="mathEqual">
            <a:avLst/>
          </a:prstGeom>
          <a:solidFill>
            <a:srgbClr val="121C2A"/>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Minus 25"/>
          <p:cNvSpPr/>
          <p:nvPr/>
        </p:nvSpPr>
        <p:spPr bwMode="auto">
          <a:xfrm>
            <a:off x="2336186" y="1467602"/>
            <a:ext cx="431061" cy="419864"/>
          </a:xfrm>
          <a:prstGeom prst="mathMinus">
            <a:avLst/>
          </a:prstGeom>
          <a:solidFill>
            <a:srgbClr val="121C2A"/>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TextBox 26"/>
          <p:cNvSpPr txBox="1"/>
          <p:nvPr/>
        </p:nvSpPr>
        <p:spPr>
          <a:xfrm>
            <a:off x="3136983" y="1492868"/>
            <a:ext cx="2544331" cy="369332"/>
          </a:xfrm>
          <a:prstGeom prst="rect">
            <a:avLst/>
          </a:prstGeom>
          <a:noFill/>
        </p:spPr>
        <p:txBody>
          <a:bodyPr wrap="square" rtlCol="0">
            <a:spAutoFit/>
          </a:bodyPr>
          <a:lstStyle/>
          <a:p>
            <a:pPr algn="ctr"/>
            <a:r>
              <a:rPr lang="en-US" b="1" dirty="0" smtClean="0">
                <a:solidFill>
                  <a:srgbClr val="FF0000"/>
                </a:solidFill>
              </a:rPr>
              <a:t>ANNOYED BY ADS</a:t>
            </a:r>
            <a:endParaRPr lang="en-US" b="1" dirty="0">
              <a:solidFill>
                <a:srgbClr val="FF0000"/>
              </a:solidFill>
            </a:endParaRPr>
          </a:p>
        </p:txBody>
      </p:sp>
      <p:pic>
        <p:nvPicPr>
          <p:cNvPr id="10" name="Picture 9" descr="EngagedConnected-22.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503425" y="4320626"/>
            <a:ext cx="511129" cy="426072"/>
          </a:xfrm>
          <a:prstGeom prst="rect">
            <a:avLst/>
          </a:prstGeom>
        </p:spPr>
      </p:pic>
      <p:pic>
        <p:nvPicPr>
          <p:cNvPr id="11" name="Picture 10" descr="EngagedConnected-23.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30632" y="3694088"/>
            <a:ext cx="452468" cy="456750"/>
          </a:xfrm>
          <a:prstGeom prst="rect">
            <a:avLst/>
          </a:prstGeom>
        </p:spPr>
      </p:pic>
      <p:pic>
        <p:nvPicPr>
          <p:cNvPr id="12" name="Picture 11" descr="EngagedConnected-24.png"/>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491257" y="4806699"/>
            <a:ext cx="535466" cy="570623"/>
          </a:xfrm>
          <a:prstGeom prst="rect">
            <a:avLst/>
          </a:prstGeom>
        </p:spPr>
      </p:pic>
      <p:pic>
        <p:nvPicPr>
          <p:cNvPr id="13" name="Picture 12" descr="EngagedConnected-25.png"/>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589517" y="5377322"/>
            <a:ext cx="1347351" cy="547875"/>
          </a:xfrm>
          <a:prstGeom prst="rect">
            <a:avLst/>
          </a:prstGeom>
        </p:spPr>
      </p:pic>
      <p:pic>
        <p:nvPicPr>
          <p:cNvPr id="14" name="Picture 13" descr="EngagedConnected-21.png"/>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547711" y="3253515"/>
            <a:ext cx="498942" cy="327316"/>
          </a:xfrm>
          <a:prstGeom prst="rect">
            <a:avLst/>
          </a:prstGeom>
        </p:spPr>
      </p:pic>
      <p:pic>
        <p:nvPicPr>
          <p:cNvPr id="15" name="Picture 14" descr="EngagedConnected-20.png"/>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538442" y="2602523"/>
            <a:ext cx="506009" cy="454654"/>
          </a:xfrm>
          <a:prstGeom prst="rect">
            <a:avLst/>
          </a:prstGeom>
        </p:spPr>
      </p:pic>
      <p:sp>
        <p:nvSpPr>
          <p:cNvPr id="29" name="TextBox 28"/>
          <p:cNvSpPr txBox="1"/>
          <p:nvPr/>
        </p:nvSpPr>
        <p:spPr>
          <a:xfrm>
            <a:off x="289448" y="2078235"/>
            <a:ext cx="8544108" cy="369332"/>
          </a:xfrm>
          <a:prstGeom prst="rect">
            <a:avLst/>
          </a:prstGeom>
          <a:noFill/>
        </p:spPr>
        <p:txBody>
          <a:bodyPr wrap="square" rtlCol="0">
            <a:spAutoFit/>
          </a:bodyPr>
          <a:lstStyle/>
          <a:p>
            <a:r>
              <a:rPr lang="en-US" b="1" dirty="0" smtClean="0"/>
              <a:t>Millennials</a:t>
            </a:r>
            <a:endParaRPr lang="en-US" dirty="0"/>
          </a:p>
        </p:txBody>
      </p:sp>
      <p:graphicFrame>
        <p:nvGraphicFramePr>
          <p:cNvPr id="30" name="Chart Placeholder 5"/>
          <p:cNvGraphicFramePr>
            <a:graphicFrameLocks/>
          </p:cNvGraphicFramePr>
          <p:nvPr>
            <p:extLst>
              <p:ext uri="{D42A27DB-BD31-4B8C-83A1-F6EECF244321}">
                <p14:modId xmlns:p14="http://schemas.microsoft.com/office/powerpoint/2010/main" val="1646633967"/>
              </p:ext>
            </p:extLst>
          </p:nvPr>
        </p:nvGraphicFramePr>
        <p:xfrm>
          <a:off x="362304" y="2381955"/>
          <a:ext cx="5663142" cy="3699934"/>
        </p:xfrm>
        <a:graphic>
          <a:graphicData uri="http://schemas.openxmlformats.org/drawingml/2006/chart">
            <c:chart xmlns:c="http://schemas.openxmlformats.org/drawingml/2006/chart" xmlns:r="http://schemas.openxmlformats.org/officeDocument/2006/relationships" r:id="rId12"/>
          </a:graphicData>
        </a:graphic>
      </p:graphicFrame>
      <p:sp>
        <p:nvSpPr>
          <p:cNvPr id="40" name="Rectangle 39"/>
          <p:cNvSpPr/>
          <p:nvPr/>
        </p:nvSpPr>
        <p:spPr>
          <a:xfrm>
            <a:off x="0" y="6581001"/>
            <a:ext cx="7200900" cy="276999"/>
          </a:xfrm>
          <a:prstGeom prst="rect">
            <a:avLst/>
          </a:prstGeom>
        </p:spPr>
        <p:txBody>
          <a:bodyPr wrap="square">
            <a:spAutoFit/>
          </a:bodyPr>
          <a:lstStyle/>
          <a:p>
            <a:r>
              <a:rPr lang="en-US" sz="1200" dirty="0" err="1">
                <a:latin typeface="Arial" panose="020B0604020202020204" pitchFamily="34" charset="0"/>
                <a:cs typeface="Arial" panose="020B0604020202020204" pitchFamily="34" charset="0"/>
              </a:rPr>
              <a:t>Totum</a:t>
            </a:r>
            <a:r>
              <a:rPr lang="en-US" sz="1200" dirty="0">
                <a:latin typeface="Arial" panose="020B0604020202020204" pitchFamily="34" charset="0"/>
                <a:cs typeface="Arial" panose="020B0604020202020204" pitchFamily="34" charset="0"/>
              </a:rPr>
              <a:t> Research, </a:t>
            </a:r>
            <a:r>
              <a:rPr lang="en-US" sz="1200" dirty="0" smtClean="0">
                <a:latin typeface="Arial" panose="020B0604020202020204" pitchFamily="34" charset="0"/>
                <a:cs typeface="Arial" panose="020B0604020202020204" pitchFamily="34" charset="0"/>
              </a:rPr>
              <a:t>June 2019.  Based on Index (100 = Average). Millennials. Ten media measured.</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026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flipV="1">
            <a:off x="395288" y="4989969"/>
            <a:ext cx="7879535" cy="2643"/>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descr="EngagedConnected-16.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632" y="2668160"/>
            <a:ext cx="8174037" cy="3696924"/>
          </a:xfrm>
          <a:prstGeom prst="rect">
            <a:avLst/>
          </a:prstGeom>
        </p:spPr>
      </p:pic>
      <p:sp>
        <p:nvSpPr>
          <p:cNvPr id="2" name="Title 1"/>
          <p:cNvSpPr txBox="1">
            <a:spLocks/>
          </p:cNvSpPr>
          <p:nvPr/>
        </p:nvSpPr>
        <p:spPr>
          <a:xfrm>
            <a:off x="296333" y="358775"/>
            <a:ext cx="7688616" cy="633413"/>
          </a:xfrm>
          <a:prstGeom prst="rect">
            <a:avLst/>
          </a:prstGeom>
        </p:spPr>
        <p:txBody>
          <a:bodyPr>
            <a:normAutofit/>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dirty="0" smtClean="0">
                <a:solidFill>
                  <a:schemeClr val="tx1"/>
                </a:solidFill>
                <a:latin typeface="Myriad Pro"/>
                <a:cs typeface="Myriad Pro"/>
              </a:rPr>
              <a:t>NEWSPAPERS ENGAGE BOOMERS</a:t>
            </a:r>
            <a:endParaRPr lang="en-US" dirty="0">
              <a:solidFill>
                <a:schemeClr val="tx1"/>
              </a:solidFill>
              <a:latin typeface="Myriad Pro"/>
              <a:cs typeface="Myriad Pro"/>
            </a:endParaRPr>
          </a:p>
        </p:txBody>
      </p:sp>
      <p:sp>
        <p:nvSpPr>
          <p:cNvPr id="9" name="TextBox 8"/>
          <p:cNvSpPr txBox="1"/>
          <p:nvPr/>
        </p:nvSpPr>
        <p:spPr>
          <a:xfrm>
            <a:off x="317670" y="2286726"/>
            <a:ext cx="8544108" cy="369332"/>
          </a:xfrm>
          <a:prstGeom prst="rect">
            <a:avLst/>
          </a:prstGeom>
          <a:noFill/>
        </p:spPr>
        <p:txBody>
          <a:bodyPr wrap="square" rtlCol="0">
            <a:spAutoFit/>
          </a:bodyPr>
          <a:lstStyle/>
          <a:p>
            <a:r>
              <a:rPr lang="en-US" b="1" dirty="0" smtClean="0"/>
              <a:t>Boomers</a:t>
            </a:r>
            <a:endParaRPr lang="en-US" dirty="0"/>
          </a:p>
        </p:txBody>
      </p:sp>
      <p:sp>
        <p:nvSpPr>
          <p:cNvPr id="17" name="Rounded Rectangular Callout 16"/>
          <p:cNvSpPr/>
          <p:nvPr/>
        </p:nvSpPr>
        <p:spPr bwMode="auto">
          <a:xfrm>
            <a:off x="365196" y="1221638"/>
            <a:ext cx="8362808" cy="859001"/>
          </a:xfrm>
          <a:prstGeom prst="wedgeRoundRectCallout">
            <a:avLst>
              <a:gd name="adj1" fmla="val -33775"/>
              <a:gd name="adj2" fmla="val 112413"/>
              <a:gd name="adj3" fmla="val 16667"/>
            </a:avLst>
          </a:prstGeom>
          <a:noFill/>
          <a:ln w="25400" cap="flat" cmpd="sng" algn="ctr">
            <a:solidFill>
              <a:srgbClr val="34439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 name="TextBox 24"/>
          <p:cNvSpPr txBox="1"/>
          <p:nvPr/>
        </p:nvSpPr>
        <p:spPr>
          <a:xfrm>
            <a:off x="440179" y="1231439"/>
            <a:ext cx="8332715" cy="646331"/>
          </a:xfrm>
          <a:prstGeom prst="rect">
            <a:avLst/>
          </a:prstGeom>
          <a:noFill/>
        </p:spPr>
        <p:txBody>
          <a:bodyPr wrap="square" rtlCol="0">
            <a:spAutoFit/>
          </a:bodyPr>
          <a:lstStyle/>
          <a:p>
            <a:pPr algn="ctr"/>
            <a:r>
              <a:rPr lang="en-US" dirty="0" smtClean="0">
                <a:solidFill>
                  <a:srgbClr val="16A985"/>
                </a:solidFill>
              </a:rPr>
              <a:t>Boomers are most engaged with traditional media.  Advertising in </a:t>
            </a:r>
            <a:r>
              <a:rPr lang="en-US" b="1" dirty="0" smtClean="0">
                <a:solidFill>
                  <a:srgbClr val="16A985"/>
                </a:solidFill>
              </a:rPr>
              <a:t>Printed Newspapers</a:t>
            </a:r>
            <a:r>
              <a:rPr lang="en-US" dirty="0" smtClean="0">
                <a:solidFill>
                  <a:srgbClr val="16A985"/>
                </a:solidFill>
              </a:rPr>
              <a:t> engages Boomers more than any other media.  </a:t>
            </a:r>
            <a:endParaRPr lang="en-US" dirty="0">
              <a:solidFill>
                <a:srgbClr val="FF0000"/>
              </a:solidFill>
            </a:endParaRPr>
          </a:p>
        </p:txBody>
      </p:sp>
      <p:grpSp>
        <p:nvGrpSpPr>
          <p:cNvPr id="8" name="Group 7"/>
          <p:cNvGrpSpPr/>
          <p:nvPr/>
        </p:nvGrpSpPr>
        <p:grpSpPr>
          <a:xfrm>
            <a:off x="381350" y="2682433"/>
            <a:ext cx="8004527" cy="1845739"/>
            <a:chOff x="395288" y="2619034"/>
            <a:chExt cx="8398991" cy="1922261"/>
          </a:xfrm>
        </p:grpSpPr>
        <p:sp>
          <p:nvSpPr>
            <p:cNvPr id="5" name="TextBox 4"/>
            <p:cNvSpPr txBox="1"/>
            <p:nvPr/>
          </p:nvSpPr>
          <p:spPr>
            <a:xfrm>
              <a:off x="6272988" y="3607475"/>
              <a:ext cx="1814160" cy="400110"/>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49% of all Google searches are “no click”</a:t>
              </a:r>
              <a:endParaRPr lang="en-US" sz="1000" b="1" dirty="0">
                <a:latin typeface="Arial" panose="020B0604020202020204" pitchFamily="34" charset="0"/>
                <a:cs typeface="Arial" panose="020B0604020202020204" pitchFamily="34" charset="0"/>
              </a:endParaRPr>
            </a:p>
          </p:txBody>
        </p:sp>
        <p:cxnSp>
          <p:nvCxnSpPr>
            <p:cNvPr id="6" name="Straight Arrow Connector 5"/>
            <p:cNvCxnSpPr/>
            <p:nvPr/>
          </p:nvCxnSpPr>
          <p:spPr>
            <a:xfrm>
              <a:off x="7648415" y="3980134"/>
              <a:ext cx="167807" cy="5611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5288" y="2619034"/>
              <a:ext cx="4728199" cy="384644"/>
            </a:xfrm>
            <a:prstGeom prst="rect">
              <a:avLst/>
            </a:prstGeom>
            <a:solidFill>
              <a:srgbClr val="344391"/>
            </a:solid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Top 3 Traditional Media</a:t>
              </a:r>
              <a:endParaRPr lang="en-US"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5189173" y="2619614"/>
              <a:ext cx="3605106" cy="384644"/>
            </a:xfrm>
            <a:prstGeom prst="rect">
              <a:avLst/>
            </a:prstGeom>
            <a:solidFill>
              <a:srgbClr val="344391"/>
            </a:solid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Top 3 Digital Media</a:t>
              </a:r>
              <a:endParaRPr lang="en-US" b="1" dirty="0">
                <a:solidFill>
                  <a:schemeClr val="bg1"/>
                </a:solidFill>
                <a:latin typeface="Arial" panose="020B0604020202020204" pitchFamily="34" charset="0"/>
                <a:cs typeface="Arial" panose="020B0604020202020204" pitchFamily="34" charset="0"/>
              </a:endParaRPr>
            </a:p>
          </p:txBody>
        </p:sp>
      </p:grpSp>
      <p:sp>
        <p:nvSpPr>
          <p:cNvPr id="14" name="TextBox 13"/>
          <p:cNvSpPr txBox="1"/>
          <p:nvPr/>
        </p:nvSpPr>
        <p:spPr>
          <a:xfrm>
            <a:off x="8367311" y="4725968"/>
            <a:ext cx="686886" cy="553998"/>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INDEX 100 =</a:t>
            </a:r>
          </a:p>
          <a:p>
            <a:pPr algn="ctr"/>
            <a:r>
              <a:rPr lang="en-US" sz="1000" b="1" dirty="0">
                <a:latin typeface="Arial" panose="020B0604020202020204" pitchFamily="34" charset="0"/>
                <a:cs typeface="Arial" panose="020B0604020202020204" pitchFamily="34" charset="0"/>
              </a:rPr>
              <a:t>Average</a:t>
            </a:r>
          </a:p>
        </p:txBody>
      </p:sp>
      <p:sp>
        <p:nvSpPr>
          <p:cNvPr id="15" name="Rectangle 14"/>
          <p:cNvSpPr/>
          <p:nvPr/>
        </p:nvSpPr>
        <p:spPr>
          <a:xfrm>
            <a:off x="0" y="6581001"/>
            <a:ext cx="2804550" cy="276999"/>
          </a:xfrm>
          <a:prstGeom prst="rect">
            <a:avLst/>
          </a:prstGeom>
        </p:spPr>
        <p:txBody>
          <a:bodyPr wrap="none">
            <a:spAutoFit/>
          </a:bodyPr>
          <a:lstStyle/>
          <a:p>
            <a:r>
              <a:rPr lang="en-US" sz="1200" dirty="0" err="1">
                <a:latin typeface="Arial" panose="020B0604020202020204" pitchFamily="34" charset="0"/>
                <a:cs typeface="Arial" panose="020B0604020202020204" pitchFamily="34" charset="0"/>
              </a:rPr>
              <a:t>Totum</a:t>
            </a:r>
            <a:r>
              <a:rPr lang="en-US" sz="1200" dirty="0">
                <a:latin typeface="Arial" panose="020B0604020202020204" pitchFamily="34" charset="0"/>
                <a:cs typeface="Arial" panose="020B0604020202020204" pitchFamily="34" charset="0"/>
              </a:rPr>
              <a:t> Research, </a:t>
            </a:r>
            <a:r>
              <a:rPr lang="en-US" sz="1200" dirty="0" smtClean="0">
                <a:latin typeface="Arial" panose="020B0604020202020204" pitchFamily="34" charset="0"/>
                <a:cs typeface="Arial" panose="020B0604020202020204" pitchFamily="34" charset="0"/>
              </a:rPr>
              <a:t>Boomers; June 2019</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565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96333" y="2494873"/>
            <a:ext cx="5872430" cy="574704"/>
          </a:xfrm>
          <a:prstGeom prst="rect">
            <a:avLst/>
          </a:prstGeom>
          <a:noFill/>
          <a:ln w="76200" cap="flat" cmpd="sng" algn="ctr">
            <a:solidFill>
              <a:srgbClr val="34439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199C71"/>
                </a:solidFill>
              </a:ln>
              <a:solidFill>
                <a:schemeClr val="tx1"/>
              </a:solidFill>
              <a:effectLst/>
              <a:latin typeface="Arial" panose="020B0604020202020204" pitchFamily="34" charset="0"/>
            </a:endParaRPr>
          </a:p>
        </p:txBody>
      </p:sp>
      <p:sp>
        <p:nvSpPr>
          <p:cNvPr id="4" name="Rectangle 3"/>
          <p:cNvSpPr/>
          <p:nvPr/>
        </p:nvSpPr>
        <p:spPr bwMode="auto">
          <a:xfrm>
            <a:off x="-1" y="1285034"/>
            <a:ext cx="9144001" cy="789299"/>
          </a:xfrm>
          <a:prstGeom prst="rect">
            <a:avLst/>
          </a:prstGeom>
          <a:solidFill>
            <a:schemeClr val="bg1">
              <a:lumMod val="8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 name="Title 1"/>
          <p:cNvSpPr txBox="1">
            <a:spLocks/>
          </p:cNvSpPr>
          <p:nvPr/>
        </p:nvSpPr>
        <p:spPr>
          <a:xfrm>
            <a:off x="296333" y="244475"/>
            <a:ext cx="7044267" cy="926259"/>
          </a:xfrm>
          <a:prstGeom prst="rect">
            <a:avLst/>
          </a:prstGeom>
        </p:spPr>
        <p:txBody>
          <a:bodyPr>
            <a:normAutofit lnSpcReduction="10000"/>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dirty="0" smtClean="0">
                <a:solidFill>
                  <a:schemeClr val="tx1"/>
                </a:solidFill>
                <a:latin typeface="Myriad Pro"/>
                <a:cs typeface="Myriad Pro"/>
              </a:rPr>
              <a:t>NEWSPAPERS ARE EFFECTIVE FOR BOOMERS</a:t>
            </a:r>
            <a:endParaRPr lang="en-US" dirty="0">
              <a:solidFill>
                <a:schemeClr val="tx1"/>
              </a:solidFill>
              <a:latin typeface="Myriad Pro"/>
              <a:cs typeface="Myriad Pro"/>
            </a:endParaRPr>
          </a:p>
        </p:txBody>
      </p:sp>
      <p:sp>
        <p:nvSpPr>
          <p:cNvPr id="17" name="Rounded Rectangular Callout 16"/>
          <p:cNvSpPr/>
          <p:nvPr/>
        </p:nvSpPr>
        <p:spPr bwMode="auto">
          <a:xfrm>
            <a:off x="6168763" y="3000376"/>
            <a:ext cx="2834238" cy="3001022"/>
          </a:xfrm>
          <a:prstGeom prst="wedgeRoundRectCallout">
            <a:avLst>
              <a:gd name="adj1" fmla="val -61292"/>
              <a:gd name="adj2" fmla="val -42183"/>
              <a:gd name="adj3" fmla="val 16667"/>
            </a:avLst>
          </a:prstGeom>
          <a:noFill/>
          <a:ln w="76200" cap="flat" cmpd="sng" algn="ctr">
            <a:solidFill>
              <a:srgbClr val="34439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 name="TextBox 24"/>
          <p:cNvSpPr txBox="1"/>
          <p:nvPr/>
        </p:nvSpPr>
        <p:spPr>
          <a:xfrm>
            <a:off x="6267596" y="3223614"/>
            <a:ext cx="2666854" cy="2554545"/>
          </a:xfrm>
          <a:prstGeom prst="rect">
            <a:avLst/>
          </a:prstGeom>
          <a:noFill/>
        </p:spPr>
        <p:txBody>
          <a:bodyPr wrap="square" rtlCol="0">
            <a:spAutoFit/>
          </a:bodyPr>
          <a:lstStyle/>
          <a:p>
            <a:r>
              <a:rPr lang="en-US" sz="2000" dirty="0">
                <a:solidFill>
                  <a:srgbClr val="344391"/>
                </a:solidFill>
              </a:rPr>
              <a:t>Printed and digital </a:t>
            </a:r>
            <a:r>
              <a:rPr lang="en-US" sz="2000" dirty="0" smtClean="0">
                <a:solidFill>
                  <a:srgbClr val="344391"/>
                </a:solidFill>
              </a:rPr>
              <a:t>newspaper ads </a:t>
            </a:r>
            <a:r>
              <a:rPr lang="en-US" sz="2000" dirty="0">
                <a:solidFill>
                  <a:srgbClr val="344391"/>
                </a:solidFill>
              </a:rPr>
              <a:t>have the only positive effectiveness score for Boomers.  </a:t>
            </a:r>
            <a:endParaRPr lang="en-US" sz="2000" dirty="0" smtClean="0">
              <a:solidFill>
                <a:srgbClr val="344391"/>
              </a:solidFill>
            </a:endParaRPr>
          </a:p>
          <a:p>
            <a:r>
              <a:rPr lang="en-US" sz="2000" dirty="0" smtClean="0">
                <a:solidFill>
                  <a:srgbClr val="344391"/>
                </a:solidFill>
              </a:rPr>
              <a:t>Annoyance </a:t>
            </a:r>
            <a:r>
              <a:rPr lang="en-US" sz="2000" dirty="0">
                <a:solidFill>
                  <a:srgbClr val="344391"/>
                </a:solidFill>
              </a:rPr>
              <a:t>by ads reduces </a:t>
            </a:r>
            <a:r>
              <a:rPr lang="en-US" sz="2000" dirty="0" smtClean="0">
                <a:solidFill>
                  <a:srgbClr val="344391"/>
                </a:solidFill>
              </a:rPr>
              <a:t>effectiveness </a:t>
            </a:r>
            <a:r>
              <a:rPr lang="en-US" sz="2000" dirty="0">
                <a:solidFill>
                  <a:srgbClr val="344391"/>
                </a:solidFill>
              </a:rPr>
              <a:t>of other media.</a:t>
            </a:r>
          </a:p>
        </p:txBody>
      </p:sp>
      <p:grpSp>
        <p:nvGrpSpPr>
          <p:cNvPr id="31" name="Group 30"/>
          <p:cNvGrpSpPr/>
          <p:nvPr/>
        </p:nvGrpSpPr>
        <p:grpSpPr>
          <a:xfrm>
            <a:off x="309215" y="1438048"/>
            <a:ext cx="434666" cy="478972"/>
            <a:chOff x="679354" y="3127508"/>
            <a:chExt cx="985227" cy="1027893"/>
          </a:xfrm>
        </p:grpSpPr>
        <p:sp>
          <p:nvSpPr>
            <p:cNvPr id="32" name="Oval 31"/>
            <p:cNvSpPr/>
            <p:nvPr/>
          </p:nvSpPr>
          <p:spPr bwMode="auto">
            <a:xfrm>
              <a:off x="679354" y="3193325"/>
              <a:ext cx="985227" cy="962076"/>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33" name="Picture 32" descr="EngagedConnected-13.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2505" y="3127508"/>
              <a:ext cx="875484" cy="990488"/>
            </a:xfrm>
            <a:prstGeom prst="rect">
              <a:avLst/>
            </a:prstGeom>
          </p:spPr>
        </p:pic>
      </p:grpSp>
      <p:grpSp>
        <p:nvGrpSpPr>
          <p:cNvPr id="34" name="Group 33"/>
          <p:cNvGrpSpPr/>
          <p:nvPr/>
        </p:nvGrpSpPr>
        <p:grpSpPr>
          <a:xfrm>
            <a:off x="2862755" y="1421217"/>
            <a:ext cx="459703" cy="512634"/>
            <a:chOff x="3936496" y="3120174"/>
            <a:chExt cx="1041977" cy="1100134"/>
          </a:xfrm>
        </p:grpSpPr>
        <p:sp>
          <p:nvSpPr>
            <p:cNvPr id="35" name="Oval 34"/>
            <p:cNvSpPr/>
            <p:nvPr/>
          </p:nvSpPr>
          <p:spPr bwMode="auto">
            <a:xfrm>
              <a:off x="3985226" y="3193325"/>
              <a:ext cx="962076" cy="962076"/>
            </a:xfrm>
            <a:prstGeom prst="ellipse">
              <a:avLst/>
            </a:prstGeom>
            <a:solidFill>
              <a:srgbClr val="FF0000"/>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36" name="Picture 35" descr="EngagedConnected-14.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36496" y="3120174"/>
              <a:ext cx="1041977" cy="1100134"/>
            </a:xfrm>
            <a:prstGeom prst="rect">
              <a:avLst/>
            </a:prstGeom>
          </p:spPr>
        </p:pic>
      </p:grpSp>
      <p:grpSp>
        <p:nvGrpSpPr>
          <p:cNvPr id="37" name="Group 36"/>
          <p:cNvGrpSpPr/>
          <p:nvPr/>
        </p:nvGrpSpPr>
        <p:grpSpPr>
          <a:xfrm>
            <a:off x="5976938" y="1392815"/>
            <a:ext cx="501142" cy="569439"/>
            <a:chOff x="7023456" y="3065163"/>
            <a:chExt cx="1135904" cy="1222039"/>
          </a:xfrm>
        </p:grpSpPr>
        <p:sp>
          <p:nvSpPr>
            <p:cNvPr id="38" name="Oval 37"/>
            <p:cNvSpPr/>
            <p:nvPr/>
          </p:nvSpPr>
          <p:spPr bwMode="auto">
            <a:xfrm>
              <a:off x="7115547" y="3191792"/>
              <a:ext cx="962076" cy="962076"/>
            </a:xfrm>
            <a:prstGeom prst="ellipse">
              <a:avLst/>
            </a:prstGeom>
            <a:solidFill>
              <a:srgbClr val="199C7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39" name="Picture 38" descr="EngagedConnected-12.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23456" y="3065163"/>
              <a:ext cx="1135904" cy="1222039"/>
            </a:xfrm>
            <a:prstGeom prst="rect">
              <a:avLst/>
            </a:prstGeom>
          </p:spPr>
        </p:pic>
      </p:grpSp>
      <p:sp>
        <p:nvSpPr>
          <p:cNvPr id="21" name="TextBox 20"/>
          <p:cNvSpPr txBox="1"/>
          <p:nvPr/>
        </p:nvSpPr>
        <p:spPr>
          <a:xfrm>
            <a:off x="6338096" y="1492868"/>
            <a:ext cx="2664905" cy="369332"/>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rgbClr val="199C71"/>
                </a:solidFill>
              </a:rPr>
              <a:t>AD EFFECTIVENESS</a:t>
            </a:r>
            <a:endParaRPr lang="en-US" sz="1800" b="1" dirty="0">
              <a:solidFill>
                <a:srgbClr val="199C71"/>
              </a:solidFill>
            </a:endParaRPr>
          </a:p>
        </p:txBody>
      </p:sp>
      <p:sp>
        <p:nvSpPr>
          <p:cNvPr id="5" name="TextBox 4"/>
          <p:cNvSpPr txBox="1"/>
          <p:nvPr/>
        </p:nvSpPr>
        <p:spPr>
          <a:xfrm>
            <a:off x="524320" y="1492868"/>
            <a:ext cx="1939078" cy="369332"/>
          </a:xfrm>
          <a:prstGeom prst="rect">
            <a:avLst/>
          </a:prstGeom>
          <a:noFill/>
        </p:spPr>
        <p:txBody>
          <a:bodyPr wrap="square" rtlCol="0">
            <a:spAutoFit/>
          </a:bodyPr>
          <a:lstStyle/>
          <a:p>
            <a:pPr algn="ctr"/>
            <a:r>
              <a:rPr lang="en-US" b="1" dirty="0" smtClean="0">
                <a:solidFill>
                  <a:srgbClr val="344391"/>
                </a:solidFill>
              </a:rPr>
              <a:t>NOTICE ADS</a:t>
            </a:r>
            <a:endParaRPr lang="en-US" b="1" dirty="0">
              <a:solidFill>
                <a:srgbClr val="344391"/>
              </a:solidFill>
            </a:endParaRPr>
          </a:p>
        </p:txBody>
      </p:sp>
      <p:sp>
        <p:nvSpPr>
          <p:cNvPr id="24" name="Equal 23"/>
          <p:cNvSpPr/>
          <p:nvPr/>
        </p:nvSpPr>
        <p:spPr bwMode="auto">
          <a:xfrm>
            <a:off x="5558856" y="1521245"/>
            <a:ext cx="352000" cy="312579"/>
          </a:xfrm>
          <a:prstGeom prst="mathEqual">
            <a:avLst/>
          </a:prstGeom>
          <a:solidFill>
            <a:srgbClr val="121C2A"/>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Minus 25"/>
          <p:cNvSpPr/>
          <p:nvPr/>
        </p:nvSpPr>
        <p:spPr bwMode="auto">
          <a:xfrm>
            <a:off x="2336186" y="1467602"/>
            <a:ext cx="431061" cy="419864"/>
          </a:xfrm>
          <a:prstGeom prst="mathMinus">
            <a:avLst/>
          </a:prstGeom>
          <a:solidFill>
            <a:srgbClr val="121C2A"/>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TextBox 26"/>
          <p:cNvSpPr txBox="1"/>
          <p:nvPr/>
        </p:nvSpPr>
        <p:spPr>
          <a:xfrm>
            <a:off x="3136983" y="1492868"/>
            <a:ext cx="2544331" cy="369332"/>
          </a:xfrm>
          <a:prstGeom prst="rect">
            <a:avLst/>
          </a:prstGeom>
          <a:noFill/>
        </p:spPr>
        <p:txBody>
          <a:bodyPr wrap="square" rtlCol="0">
            <a:spAutoFit/>
          </a:bodyPr>
          <a:lstStyle/>
          <a:p>
            <a:pPr algn="ctr"/>
            <a:r>
              <a:rPr lang="en-US" b="1" dirty="0" smtClean="0">
                <a:solidFill>
                  <a:srgbClr val="FF0000"/>
                </a:solidFill>
              </a:rPr>
              <a:t>ANNOYED BY ADS</a:t>
            </a:r>
            <a:endParaRPr lang="en-US" b="1" dirty="0">
              <a:solidFill>
                <a:srgbClr val="FF0000"/>
              </a:solidFill>
            </a:endParaRPr>
          </a:p>
        </p:txBody>
      </p:sp>
      <p:pic>
        <p:nvPicPr>
          <p:cNvPr id="10" name="Picture 9" descr="EngagedConnected-22.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489314" y="4320626"/>
            <a:ext cx="511129" cy="426072"/>
          </a:xfrm>
          <a:prstGeom prst="rect">
            <a:avLst/>
          </a:prstGeom>
        </p:spPr>
      </p:pic>
      <p:pic>
        <p:nvPicPr>
          <p:cNvPr id="11" name="Picture 10" descr="EngagedConnected-23.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16521" y="3694088"/>
            <a:ext cx="452468" cy="456750"/>
          </a:xfrm>
          <a:prstGeom prst="rect">
            <a:avLst/>
          </a:prstGeom>
        </p:spPr>
      </p:pic>
      <p:pic>
        <p:nvPicPr>
          <p:cNvPr id="12" name="Picture 11" descr="EngagedConnected-24.png"/>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477146" y="4806699"/>
            <a:ext cx="535466" cy="570623"/>
          </a:xfrm>
          <a:prstGeom prst="rect">
            <a:avLst/>
          </a:prstGeom>
        </p:spPr>
      </p:pic>
      <p:pic>
        <p:nvPicPr>
          <p:cNvPr id="13" name="Picture 12" descr="EngagedConnected-25.png"/>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589517" y="5377322"/>
            <a:ext cx="1347351" cy="547875"/>
          </a:xfrm>
          <a:prstGeom prst="rect">
            <a:avLst/>
          </a:prstGeom>
        </p:spPr>
      </p:pic>
      <p:pic>
        <p:nvPicPr>
          <p:cNvPr id="14" name="Picture 13" descr="EngagedConnected-21.png"/>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533600" y="3253515"/>
            <a:ext cx="498942" cy="327316"/>
          </a:xfrm>
          <a:prstGeom prst="rect">
            <a:avLst/>
          </a:prstGeom>
        </p:spPr>
      </p:pic>
      <p:pic>
        <p:nvPicPr>
          <p:cNvPr id="15" name="Picture 14" descr="EngagedConnected-20.png"/>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524331" y="2602523"/>
            <a:ext cx="506009" cy="454654"/>
          </a:xfrm>
          <a:prstGeom prst="rect">
            <a:avLst/>
          </a:prstGeom>
        </p:spPr>
      </p:pic>
      <p:sp>
        <p:nvSpPr>
          <p:cNvPr id="29" name="TextBox 28"/>
          <p:cNvSpPr txBox="1"/>
          <p:nvPr/>
        </p:nvSpPr>
        <p:spPr>
          <a:xfrm>
            <a:off x="289448" y="2078235"/>
            <a:ext cx="8544108" cy="369332"/>
          </a:xfrm>
          <a:prstGeom prst="rect">
            <a:avLst/>
          </a:prstGeom>
          <a:noFill/>
        </p:spPr>
        <p:txBody>
          <a:bodyPr wrap="square" rtlCol="0">
            <a:spAutoFit/>
          </a:bodyPr>
          <a:lstStyle/>
          <a:p>
            <a:r>
              <a:rPr lang="en-US" b="1" dirty="0" smtClean="0"/>
              <a:t>Boomers</a:t>
            </a:r>
            <a:endParaRPr lang="en-US" dirty="0"/>
          </a:p>
        </p:txBody>
      </p:sp>
      <p:sp>
        <p:nvSpPr>
          <p:cNvPr id="40" name="Rectangle 39"/>
          <p:cNvSpPr/>
          <p:nvPr/>
        </p:nvSpPr>
        <p:spPr>
          <a:xfrm>
            <a:off x="-1" y="6581001"/>
            <a:ext cx="7585883" cy="461665"/>
          </a:xfrm>
          <a:prstGeom prst="rect">
            <a:avLst/>
          </a:prstGeom>
        </p:spPr>
        <p:txBody>
          <a:bodyPr wrap="square">
            <a:spAutoFit/>
          </a:bodyPr>
          <a:lstStyle/>
          <a:p>
            <a:r>
              <a:rPr lang="en-US" sz="1200" dirty="0" err="1">
                <a:latin typeface="Arial" panose="020B0604020202020204" pitchFamily="34" charset="0"/>
                <a:cs typeface="Arial" panose="020B0604020202020204" pitchFamily="34" charset="0"/>
              </a:rPr>
              <a:t>Totum</a:t>
            </a:r>
            <a:r>
              <a:rPr lang="en-US" sz="1200" dirty="0">
                <a:latin typeface="Arial" panose="020B0604020202020204" pitchFamily="34" charset="0"/>
                <a:cs typeface="Arial" panose="020B0604020202020204" pitchFamily="34" charset="0"/>
              </a:rPr>
              <a:t> Research, </a:t>
            </a:r>
            <a:r>
              <a:rPr lang="en-US" sz="1200" dirty="0" smtClean="0">
                <a:latin typeface="Arial" panose="020B0604020202020204" pitchFamily="34" charset="0"/>
                <a:cs typeface="Arial" panose="020B0604020202020204" pitchFamily="34" charset="0"/>
              </a:rPr>
              <a:t>June 2019.  Based on Index (100 = Average).  Boomers</a:t>
            </a:r>
            <a:r>
              <a:rPr lang="en-US" sz="1200" dirty="0">
                <a:latin typeface="Arial" panose="020B0604020202020204" pitchFamily="34" charset="0"/>
                <a:cs typeface="Arial" panose="020B0604020202020204" pitchFamily="34" charset="0"/>
              </a:rPr>
              <a:t>. Ten media measured.</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graphicFrame>
        <p:nvGraphicFramePr>
          <p:cNvPr id="41" name="Chart Placeholder 5"/>
          <p:cNvGraphicFramePr>
            <a:graphicFrameLocks/>
          </p:cNvGraphicFramePr>
          <p:nvPr>
            <p:extLst>
              <p:ext uri="{D42A27DB-BD31-4B8C-83A1-F6EECF244321}">
                <p14:modId xmlns:p14="http://schemas.microsoft.com/office/powerpoint/2010/main" val="1814328936"/>
              </p:ext>
            </p:extLst>
          </p:nvPr>
        </p:nvGraphicFramePr>
        <p:xfrm>
          <a:off x="390525" y="2353734"/>
          <a:ext cx="6072364" cy="3770488"/>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025999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ngagedConnected-02.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4918" y="1783145"/>
            <a:ext cx="8630292" cy="4687091"/>
          </a:xfrm>
          <a:prstGeom prst="rect">
            <a:avLst/>
          </a:prstGeom>
        </p:spPr>
      </p:pic>
      <p:sp>
        <p:nvSpPr>
          <p:cNvPr id="2" name="Title 1"/>
          <p:cNvSpPr>
            <a:spLocks noGrp="1"/>
          </p:cNvSpPr>
          <p:nvPr>
            <p:ph type="title" idx="4294967295"/>
          </p:nvPr>
        </p:nvSpPr>
        <p:spPr>
          <a:xfrm>
            <a:off x="296333" y="358775"/>
            <a:ext cx="6752167" cy="633413"/>
          </a:xfrm>
          <a:prstGeom prst="rect">
            <a:avLst/>
          </a:prstGeom>
        </p:spPr>
        <p:txBody>
          <a:bodyPr>
            <a:noAutofit/>
          </a:bodyPr>
          <a:lstStyle/>
          <a:p>
            <a:r>
              <a:rPr lang="en-US" dirty="0">
                <a:solidFill>
                  <a:schemeClr val="tx1"/>
                </a:solidFill>
                <a:latin typeface="Myriad Pro"/>
                <a:cs typeface="Myriad Pro"/>
              </a:rPr>
              <a:t>BUILDING TRUST </a:t>
            </a:r>
            <a:r>
              <a:rPr lang="en-US" dirty="0" smtClean="0">
                <a:solidFill>
                  <a:schemeClr val="tx1"/>
                </a:solidFill>
                <a:latin typeface="Myriad Pro"/>
                <a:cs typeface="Myriad Pro"/>
              </a:rPr>
              <a:t>AND ENGAGEMENT</a:t>
            </a:r>
            <a:endParaRPr lang="en-US" dirty="0">
              <a:solidFill>
                <a:schemeClr val="tx1"/>
              </a:solidFill>
              <a:latin typeface="Myriad Pro"/>
              <a:cs typeface="Myriad Pro"/>
            </a:endParaRPr>
          </a:p>
        </p:txBody>
      </p:sp>
      <p:sp>
        <p:nvSpPr>
          <p:cNvPr id="22" name="TextBox 21"/>
          <p:cNvSpPr txBox="1"/>
          <p:nvPr/>
        </p:nvSpPr>
        <p:spPr>
          <a:xfrm>
            <a:off x="317670" y="1187232"/>
            <a:ext cx="8544108" cy="1015663"/>
          </a:xfrm>
          <a:prstGeom prst="rect">
            <a:avLst/>
          </a:prstGeom>
          <a:noFill/>
        </p:spPr>
        <p:txBody>
          <a:bodyPr wrap="square" rtlCol="0">
            <a:spAutoFit/>
          </a:bodyPr>
          <a:lstStyle/>
          <a:p>
            <a:pPr algn="ctr"/>
            <a:r>
              <a:rPr lang="en-US" sz="2000" dirty="0"/>
              <a:t>How do Canadians engage with news and advertising in traditional and digital media given the current climate of fake news and distrust? </a:t>
            </a:r>
          </a:p>
          <a:p>
            <a:pPr algn="ctr"/>
            <a:endParaRPr lang="en-US" sz="2000" dirty="0"/>
          </a:p>
        </p:txBody>
      </p:sp>
      <p:sp>
        <p:nvSpPr>
          <p:cNvPr id="5" name="TextBox 4"/>
          <p:cNvSpPr txBox="1"/>
          <p:nvPr/>
        </p:nvSpPr>
        <p:spPr>
          <a:xfrm>
            <a:off x="299244" y="1981200"/>
            <a:ext cx="8381823" cy="2554545"/>
          </a:xfrm>
          <a:prstGeom prst="rect">
            <a:avLst/>
          </a:prstGeom>
          <a:noFill/>
        </p:spPr>
        <p:txBody>
          <a:bodyPr wrap="square" rtlCol="0">
            <a:spAutoFit/>
          </a:bodyPr>
          <a:lstStyle/>
          <a:p>
            <a:pPr algn="ctr"/>
            <a:r>
              <a:rPr lang="en-US" sz="3200" dirty="0" smtClean="0"/>
              <a:t>News media build </a:t>
            </a:r>
            <a:r>
              <a:rPr lang="en-US" sz="3200" dirty="0"/>
              <a:t>trust and engagement by creating and delivering quality content to provide an effective environment for advertising.</a:t>
            </a:r>
          </a:p>
          <a:p>
            <a:pPr algn="ctr"/>
            <a:endParaRPr lang="en-US" sz="3200" dirty="0"/>
          </a:p>
        </p:txBody>
      </p:sp>
    </p:spTree>
    <p:extLst>
      <p:ext uri="{BB962C8B-B14F-4D97-AF65-F5344CB8AC3E}">
        <p14:creationId xmlns:p14="http://schemas.microsoft.com/office/powerpoint/2010/main" val="3750684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47-04.png"/>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220801" y="2182128"/>
            <a:ext cx="4817944" cy="3885367"/>
          </a:xfrm>
          <a:prstGeom prst="rect">
            <a:avLst/>
          </a:prstGeom>
        </p:spPr>
      </p:pic>
      <p:sp>
        <p:nvSpPr>
          <p:cNvPr id="2" name="Title 1"/>
          <p:cNvSpPr>
            <a:spLocks noGrp="1"/>
          </p:cNvSpPr>
          <p:nvPr>
            <p:ph type="title" idx="4294967295"/>
          </p:nvPr>
        </p:nvSpPr>
        <p:spPr>
          <a:xfrm>
            <a:off x="218093" y="358775"/>
            <a:ext cx="8763000" cy="633413"/>
          </a:xfrm>
          <a:prstGeom prst="rect">
            <a:avLst/>
          </a:prstGeom>
        </p:spPr>
        <p:txBody>
          <a:bodyPr>
            <a:noAutofit/>
          </a:bodyPr>
          <a:lstStyle/>
          <a:p>
            <a:r>
              <a:rPr lang="en-US" dirty="0" smtClean="0">
                <a:solidFill>
                  <a:srgbClr val="000000"/>
                </a:solidFill>
                <a:latin typeface="Myriad Pro"/>
                <a:cs typeface="Myriad Pro"/>
              </a:rPr>
              <a:t>GROWTH IN NEWS MEDIA READERSHIP</a:t>
            </a:r>
            <a:endParaRPr lang="en-US" dirty="0">
              <a:solidFill>
                <a:srgbClr val="000000"/>
              </a:solidFill>
              <a:latin typeface="Myriad Pro"/>
              <a:cs typeface="Myriad Pro"/>
            </a:endParaRPr>
          </a:p>
        </p:txBody>
      </p:sp>
      <p:sp>
        <p:nvSpPr>
          <p:cNvPr id="7" name="Rectangle 6"/>
          <p:cNvSpPr/>
          <p:nvPr/>
        </p:nvSpPr>
        <p:spPr bwMode="auto">
          <a:xfrm>
            <a:off x="889201" y="3309892"/>
            <a:ext cx="779412" cy="2757601"/>
          </a:xfrm>
          <a:prstGeom prst="rect">
            <a:avLst/>
          </a:prstGeom>
          <a:solidFill>
            <a:schemeClr val="bg1">
              <a:lumMod val="65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a:cs typeface="Myriad Pro"/>
            </a:endParaRPr>
          </a:p>
        </p:txBody>
      </p:sp>
      <p:sp>
        <p:nvSpPr>
          <p:cNvPr id="9" name="Title 1"/>
          <p:cNvSpPr txBox="1">
            <a:spLocks/>
          </p:cNvSpPr>
          <p:nvPr/>
        </p:nvSpPr>
        <p:spPr bwMode="auto">
          <a:xfrm>
            <a:off x="4336262" y="4153392"/>
            <a:ext cx="2937885" cy="115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pPr algn="ctr"/>
            <a:r>
              <a:rPr lang="en-US" sz="2400" dirty="0" smtClean="0">
                <a:solidFill>
                  <a:srgbClr val="16A985"/>
                </a:solidFill>
                <a:latin typeface="+mn-lt"/>
                <a:cs typeface="Myriad Pro Black"/>
              </a:rPr>
              <a:t>NINE OUT OF TEN </a:t>
            </a:r>
          </a:p>
          <a:p>
            <a:pPr algn="ctr"/>
            <a:r>
              <a:rPr lang="en-US" sz="1800" dirty="0" smtClean="0">
                <a:solidFill>
                  <a:schemeClr val="tx1"/>
                </a:solidFill>
                <a:latin typeface="+mn-lt"/>
                <a:cs typeface="Myriad Pro"/>
              </a:rPr>
              <a:t>Canadians (88%) read news media  brands each</a:t>
            </a:r>
          </a:p>
          <a:p>
            <a:pPr algn="ctr"/>
            <a:r>
              <a:rPr lang="en-US" sz="1800" dirty="0">
                <a:solidFill>
                  <a:schemeClr val="tx1"/>
                </a:solidFill>
                <a:latin typeface="+mn-lt"/>
                <a:cs typeface="Myriad Pro"/>
              </a:rPr>
              <a:t>w</a:t>
            </a:r>
            <a:r>
              <a:rPr lang="en-US" sz="1800" dirty="0" smtClean="0">
                <a:solidFill>
                  <a:schemeClr val="tx1"/>
                </a:solidFill>
                <a:latin typeface="+mn-lt"/>
                <a:cs typeface="Myriad Pro"/>
              </a:rPr>
              <a:t>eek in 2019. </a:t>
            </a:r>
            <a:endParaRPr lang="en-US" sz="1800" dirty="0">
              <a:solidFill>
                <a:schemeClr val="tx1"/>
              </a:solidFill>
              <a:latin typeface="+mn-lt"/>
              <a:cs typeface="Myriad Pro"/>
            </a:endParaRPr>
          </a:p>
        </p:txBody>
      </p:sp>
      <p:sp>
        <p:nvSpPr>
          <p:cNvPr id="11" name="Up Arrow 10"/>
          <p:cNvSpPr/>
          <p:nvPr/>
        </p:nvSpPr>
        <p:spPr bwMode="auto">
          <a:xfrm>
            <a:off x="775217" y="2645637"/>
            <a:ext cx="1001889" cy="663222"/>
          </a:xfrm>
          <a:prstGeom prst="upArrow">
            <a:avLst>
              <a:gd name="adj1" fmla="val 78186"/>
              <a:gd name="adj2" fmla="val 56383"/>
            </a:avLst>
          </a:prstGeom>
          <a:solidFill>
            <a:srgbClr val="121C2A"/>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4495"/>
              </a:solidFill>
              <a:effectLst/>
              <a:latin typeface="Myriad Pro"/>
              <a:cs typeface="Myriad Pro"/>
            </a:endParaRPr>
          </a:p>
        </p:txBody>
      </p:sp>
      <p:sp>
        <p:nvSpPr>
          <p:cNvPr id="12" name="TextBox 11"/>
          <p:cNvSpPr txBox="1"/>
          <p:nvPr/>
        </p:nvSpPr>
        <p:spPr>
          <a:xfrm>
            <a:off x="2358938" y="4040145"/>
            <a:ext cx="1327693" cy="1200329"/>
          </a:xfrm>
          <a:prstGeom prst="rect">
            <a:avLst/>
          </a:prstGeom>
          <a:noFill/>
        </p:spPr>
        <p:txBody>
          <a:bodyPr wrap="square" rtlCol="0">
            <a:spAutoFit/>
          </a:bodyPr>
          <a:lstStyle/>
          <a:p>
            <a:pPr algn="ctr"/>
            <a:r>
              <a:rPr lang="en-US" b="1" dirty="0" smtClean="0">
                <a:cs typeface="Myriad Pro"/>
              </a:rPr>
              <a:t>2012</a:t>
            </a:r>
            <a:r>
              <a:rPr lang="en-US" dirty="0" smtClean="0">
                <a:cs typeface="Myriad Pro"/>
              </a:rPr>
              <a:t> </a:t>
            </a:r>
            <a:r>
              <a:rPr lang="en-US" dirty="0">
                <a:cs typeface="Myriad Pro"/>
              </a:rPr>
              <a:t>weekly readership was </a:t>
            </a:r>
            <a:r>
              <a:rPr lang="en-US" b="1" dirty="0">
                <a:cs typeface="Myriad Pro"/>
              </a:rPr>
              <a:t>85%</a:t>
            </a:r>
          </a:p>
        </p:txBody>
      </p:sp>
      <p:sp>
        <p:nvSpPr>
          <p:cNvPr id="13" name="Left Bracket 12"/>
          <p:cNvSpPr/>
          <p:nvPr/>
        </p:nvSpPr>
        <p:spPr bwMode="auto">
          <a:xfrm flipH="1">
            <a:off x="1799254" y="2693710"/>
            <a:ext cx="143110" cy="613334"/>
          </a:xfrm>
          <a:prstGeom prst="leftBracket">
            <a:avLst>
              <a:gd name="adj" fmla="val 66503"/>
            </a:avLst>
          </a:prstGeom>
          <a:noFill/>
          <a:ln w="25400" cap="flat" cmpd="sng" algn="ctr">
            <a:solidFill>
              <a:srgbClr val="121C2A"/>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a:cs typeface="Myriad Pro"/>
            </a:endParaRPr>
          </a:p>
        </p:txBody>
      </p:sp>
      <p:sp>
        <p:nvSpPr>
          <p:cNvPr id="14" name="Left Bracket 13"/>
          <p:cNvSpPr/>
          <p:nvPr/>
        </p:nvSpPr>
        <p:spPr bwMode="auto">
          <a:xfrm flipH="1">
            <a:off x="1796086" y="3343196"/>
            <a:ext cx="153832" cy="2724298"/>
          </a:xfrm>
          <a:prstGeom prst="leftBracket">
            <a:avLst>
              <a:gd name="adj" fmla="val 52335"/>
            </a:avLst>
          </a:prstGeom>
          <a:noFill/>
          <a:ln w="25400" cap="flat" cmpd="sng" algn="ctr">
            <a:solidFill>
              <a:schemeClr val="bg1">
                <a:lumMod val="6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a:cs typeface="Myriad Pro"/>
            </a:endParaRPr>
          </a:p>
        </p:txBody>
      </p:sp>
      <p:cxnSp>
        <p:nvCxnSpPr>
          <p:cNvPr id="16" name="Straight Connector 15"/>
          <p:cNvCxnSpPr/>
          <p:nvPr/>
        </p:nvCxnSpPr>
        <p:spPr bwMode="auto">
          <a:xfrm flipH="1" flipV="1">
            <a:off x="1940373" y="4657267"/>
            <a:ext cx="468178" cy="4886"/>
          </a:xfrm>
          <a:prstGeom prst="line">
            <a:avLst/>
          </a:prstGeom>
          <a:solidFill>
            <a:schemeClr val="accent1"/>
          </a:solidFill>
          <a:ln w="25400" cap="flat" cmpd="sng" algn="ctr">
            <a:solidFill>
              <a:srgbClr val="A6A6A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2358938" y="2534277"/>
            <a:ext cx="1327693" cy="1200329"/>
          </a:xfrm>
          <a:prstGeom prst="rect">
            <a:avLst/>
          </a:prstGeom>
          <a:noFill/>
        </p:spPr>
        <p:txBody>
          <a:bodyPr wrap="square" rtlCol="0">
            <a:spAutoFit/>
          </a:bodyPr>
          <a:lstStyle/>
          <a:p>
            <a:pPr algn="ctr"/>
            <a:r>
              <a:rPr lang="en-US" b="1" dirty="0" smtClean="0">
                <a:cs typeface="Myriad Pro"/>
              </a:rPr>
              <a:t>2019</a:t>
            </a:r>
            <a:r>
              <a:rPr lang="en-US" dirty="0" smtClean="0">
                <a:cs typeface="Myriad Pro"/>
              </a:rPr>
              <a:t> </a:t>
            </a:r>
            <a:r>
              <a:rPr lang="en-US" dirty="0">
                <a:cs typeface="Myriad Pro"/>
              </a:rPr>
              <a:t>weekly </a:t>
            </a:r>
            <a:r>
              <a:rPr lang="en-US" dirty="0" smtClean="0">
                <a:cs typeface="Myriad Pro"/>
              </a:rPr>
              <a:t>readership </a:t>
            </a:r>
            <a:r>
              <a:rPr lang="en-US" dirty="0">
                <a:cs typeface="Myriad Pro"/>
              </a:rPr>
              <a:t>was </a:t>
            </a:r>
            <a:r>
              <a:rPr lang="en-US" b="1" dirty="0" smtClean="0">
                <a:cs typeface="Myriad Pro"/>
              </a:rPr>
              <a:t>88%</a:t>
            </a:r>
            <a:endParaRPr lang="en-US" b="1" dirty="0">
              <a:cs typeface="Myriad Pro"/>
            </a:endParaRPr>
          </a:p>
        </p:txBody>
      </p:sp>
      <p:cxnSp>
        <p:nvCxnSpPr>
          <p:cNvPr id="20" name="Straight Connector 19"/>
          <p:cNvCxnSpPr/>
          <p:nvPr/>
        </p:nvCxnSpPr>
        <p:spPr bwMode="auto">
          <a:xfrm flipH="1" flipV="1">
            <a:off x="1951655" y="2974986"/>
            <a:ext cx="468178" cy="4886"/>
          </a:xfrm>
          <a:prstGeom prst="line">
            <a:avLst/>
          </a:prstGeom>
          <a:solidFill>
            <a:schemeClr val="accent1"/>
          </a:solidFill>
          <a:ln w="25400" cap="flat" cmpd="sng" algn="ctr">
            <a:solidFill>
              <a:srgbClr val="121C2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289448" y="1230045"/>
            <a:ext cx="8283464" cy="923330"/>
          </a:xfrm>
          <a:prstGeom prst="rect">
            <a:avLst/>
          </a:prstGeom>
          <a:noFill/>
        </p:spPr>
        <p:txBody>
          <a:bodyPr wrap="square" rtlCol="0">
            <a:spAutoFit/>
          </a:bodyPr>
          <a:lstStyle/>
          <a:p>
            <a:r>
              <a:rPr lang="en-US" dirty="0">
                <a:cs typeface="Myriad Pro"/>
              </a:rPr>
              <a:t>Access to digital news platforms has only increased Canadians’ access to news content, and consequently more Canadians than ever are reading </a:t>
            </a:r>
            <a:r>
              <a:rPr lang="en-US" dirty="0" smtClean="0">
                <a:cs typeface="Myriad Pro"/>
              </a:rPr>
              <a:t>news media, </a:t>
            </a:r>
            <a:r>
              <a:rPr lang="en-US" dirty="0">
                <a:cs typeface="Myriad Pro"/>
              </a:rPr>
              <a:t>in print or digital formats.</a:t>
            </a:r>
          </a:p>
        </p:txBody>
      </p:sp>
      <p:sp>
        <p:nvSpPr>
          <p:cNvPr id="23" name="TextBox 22"/>
          <p:cNvSpPr txBox="1"/>
          <p:nvPr/>
        </p:nvSpPr>
        <p:spPr>
          <a:xfrm rot="16200000">
            <a:off x="-43297" y="4332043"/>
            <a:ext cx="2628321" cy="461665"/>
          </a:xfrm>
          <a:prstGeom prst="rect">
            <a:avLst/>
          </a:prstGeom>
          <a:noFill/>
        </p:spPr>
        <p:txBody>
          <a:bodyPr wrap="square" rtlCol="0">
            <a:spAutoFit/>
          </a:bodyPr>
          <a:lstStyle/>
          <a:p>
            <a:pPr algn="ctr"/>
            <a:r>
              <a:rPr lang="en-US" sz="2400" b="1" dirty="0" smtClean="0">
                <a:solidFill>
                  <a:schemeClr val="bg1"/>
                </a:solidFill>
                <a:latin typeface="Myriad Pro"/>
                <a:cs typeface="Myriad Pro"/>
              </a:rPr>
              <a:t>READERSHIP</a:t>
            </a:r>
            <a:endParaRPr lang="en-US" sz="2400" b="1" dirty="0">
              <a:solidFill>
                <a:schemeClr val="bg1"/>
              </a:solidFill>
              <a:latin typeface="Myriad Pro"/>
              <a:cs typeface="Myriad Pro"/>
            </a:endParaRPr>
          </a:p>
        </p:txBody>
      </p:sp>
      <p:sp>
        <p:nvSpPr>
          <p:cNvPr id="15" name="Text Box 7"/>
          <p:cNvSpPr txBox="1">
            <a:spLocks noChangeArrowheads="1"/>
          </p:cNvSpPr>
          <p:nvPr/>
        </p:nvSpPr>
        <p:spPr bwMode="auto">
          <a:xfrm>
            <a:off x="0" y="6580210"/>
            <a:ext cx="66511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a:t>
            </a:r>
            <a:r>
              <a:rPr lang="en-US" sz="1100" dirty="0" smtClean="0"/>
              <a:t>weekly </a:t>
            </a:r>
            <a:r>
              <a:rPr lang="en-US" sz="1100" dirty="0"/>
              <a:t>readership, March 2019</a:t>
            </a:r>
            <a:endParaRPr lang="en-US" sz="1100" b="1" dirty="0"/>
          </a:p>
        </p:txBody>
      </p:sp>
    </p:spTree>
    <p:extLst>
      <p:ext uri="{BB962C8B-B14F-4D97-AF65-F5344CB8AC3E}">
        <p14:creationId xmlns:p14="http://schemas.microsoft.com/office/powerpoint/2010/main" val="187197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4A667050-781F-4EDF-9559-6D436ECC32C8}"/>
              </a:ext>
            </a:extLst>
          </p:cNvPr>
          <p:cNvSpPr>
            <a:spLocks noGrp="1" noChangeArrowheads="1"/>
          </p:cNvSpPr>
          <p:nvPr>
            <p:ph type="title" idx="4294967295"/>
          </p:nvPr>
        </p:nvSpPr>
        <p:spPr>
          <a:xfrm>
            <a:off x="205266" y="222250"/>
            <a:ext cx="8024333" cy="1190625"/>
          </a:xfrm>
          <a:prstGeom prst="rect">
            <a:avLst/>
          </a:prstGeom>
        </p:spPr>
        <p:txBody>
          <a:bodyPr>
            <a:noAutofit/>
          </a:bodyPr>
          <a:lstStyle/>
          <a:p>
            <a:r>
              <a:rPr lang="en-US" altLang="en-US" dirty="0" smtClean="0">
                <a:solidFill>
                  <a:srgbClr val="000000"/>
                </a:solidFill>
                <a:latin typeface="Myriad Pro"/>
                <a:cs typeface="Myriad Pro"/>
              </a:rPr>
              <a:t>LOCAL INFORMATION IS THE MAIN REASON FOR READING COMMUNITY NEWSPAPERS </a:t>
            </a:r>
            <a:endParaRPr lang="en-US" altLang="en-US" dirty="0">
              <a:solidFill>
                <a:srgbClr val="000000"/>
              </a:solidFill>
              <a:latin typeface="Myriad Pro"/>
              <a:cs typeface="Myriad Pro"/>
            </a:endParaRPr>
          </a:p>
        </p:txBody>
      </p:sp>
      <p:graphicFrame>
        <p:nvGraphicFramePr>
          <p:cNvPr id="9" name="Chart Placeholder 8">
            <a:extLst>
              <a:ext uri="{FF2B5EF4-FFF2-40B4-BE49-F238E27FC236}">
                <a16:creationId xmlns:a16="http://schemas.microsoft.com/office/drawing/2014/main" xmlns="" id="{4D2BF3CB-5708-4C48-B43E-4EC2FC89BC55}"/>
              </a:ext>
            </a:extLst>
          </p:cNvPr>
          <p:cNvGraphicFramePr>
            <a:graphicFrameLocks noGrp="1"/>
          </p:cNvGraphicFramePr>
          <p:nvPr>
            <p:ph idx="4294967295"/>
            <p:extLst>
              <p:ext uri="{D42A27DB-BD31-4B8C-83A1-F6EECF244321}">
                <p14:modId xmlns:p14="http://schemas.microsoft.com/office/powerpoint/2010/main" val="3759416916"/>
              </p:ext>
            </p:extLst>
          </p:nvPr>
        </p:nvGraphicFramePr>
        <p:xfrm>
          <a:off x="304800" y="1641942"/>
          <a:ext cx="4698445" cy="382159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xmlns="" id="{9AA5F950-265E-4B42-B5F0-80A0317D69AD}"/>
              </a:ext>
            </a:extLst>
          </p:cNvPr>
          <p:cNvSpPr txBox="1"/>
          <p:nvPr/>
        </p:nvSpPr>
        <p:spPr>
          <a:xfrm>
            <a:off x="0" y="6599574"/>
            <a:ext cx="8382000" cy="276999"/>
          </a:xfrm>
          <a:prstGeom prst="rect">
            <a:avLst/>
          </a:prstGeom>
          <a:noFill/>
        </p:spPr>
        <p:txBody>
          <a:bodyPr wrap="square" rtlCol="0">
            <a:spAutoFit/>
          </a:bodyPr>
          <a:lstStyle/>
          <a:p>
            <a:r>
              <a:rPr lang="en-US" sz="1200" dirty="0"/>
              <a:t>Totum Research, Canadians 18</a:t>
            </a:r>
            <a:r>
              <a:rPr lang="en-US" sz="1200" dirty="0" smtClean="0"/>
              <a:t>+, Readers </a:t>
            </a:r>
            <a:r>
              <a:rPr lang="en-US" sz="1200" dirty="0"/>
              <a:t>of Community Newspapers in Print and/or Digital Platforms, </a:t>
            </a:r>
            <a:r>
              <a:rPr lang="en-US" sz="1200" dirty="0" smtClean="0"/>
              <a:t>June 2018</a:t>
            </a:r>
            <a:endParaRPr lang="en-US" sz="1200" dirty="0"/>
          </a:p>
        </p:txBody>
      </p:sp>
      <p:pic>
        <p:nvPicPr>
          <p:cNvPr id="2" name="Picture 1" descr="iStock-688358472.jpg"/>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003246" y="1328057"/>
            <a:ext cx="4140754" cy="4071490"/>
          </a:xfrm>
          <a:prstGeom prst="rect">
            <a:avLst/>
          </a:prstGeom>
        </p:spPr>
      </p:pic>
      <p:sp>
        <p:nvSpPr>
          <p:cNvPr id="6" name="Rectangle 2">
            <a:extLst>
              <a:ext uri="{FF2B5EF4-FFF2-40B4-BE49-F238E27FC236}">
                <a16:creationId xmlns:a16="http://schemas.microsoft.com/office/drawing/2014/main" xmlns="" id="{4A667050-781F-4EDF-9559-6D436ECC32C8}"/>
              </a:ext>
            </a:extLst>
          </p:cNvPr>
          <p:cNvSpPr txBox="1">
            <a:spLocks noChangeArrowheads="1"/>
          </p:cNvSpPr>
          <p:nvPr/>
        </p:nvSpPr>
        <p:spPr>
          <a:xfrm>
            <a:off x="0" y="5399547"/>
            <a:ext cx="9133114" cy="6807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yriad Pro" pitchFamily="34" charset="0"/>
                <a:ea typeface="+mj-ea"/>
                <a:cs typeface="+mj-cs"/>
              </a:defRPr>
            </a:lvl1pPr>
          </a:lstStyle>
          <a:p>
            <a:r>
              <a:rPr lang="en-US" altLang="en-US" sz="2400" dirty="0" smtClean="0">
                <a:solidFill>
                  <a:srgbClr val="000000"/>
                </a:solidFill>
                <a:latin typeface="Myriad Pro"/>
                <a:cs typeface="Myriad Pro"/>
              </a:rPr>
              <a:t>HALF OF READERS ALSO READ FOR THE ADVERTISING.</a:t>
            </a:r>
            <a:endParaRPr lang="en-US" altLang="en-US" sz="2400" dirty="0">
              <a:solidFill>
                <a:srgbClr val="000000"/>
              </a:solidFill>
              <a:latin typeface="Myriad Pro"/>
              <a:cs typeface="Myriad Pro"/>
            </a:endParaRPr>
          </a:p>
        </p:txBody>
      </p:sp>
    </p:spTree>
    <p:extLst>
      <p:ext uri="{BB962C8B-B14F-4D97-AF65-F5344CB8AC3E}">
        <p14:creationId xmlns:p14="http://schemas.microsoft.com/office/powerpoint/2010/main" val="30401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7" dur="2000"/>
                                        <p:tgtEl>
                                          <p:spTgt spid="9">
                                            <p:graphicEl>
                                              <a:chart seriesIdx="0" categoryIdx="-4" bldStep="series"/>
                                            </p:graphicEl>
                                          </p:spTgt>
                                        </p:tgtEl>
                                      </p:cBhvr>
                                    </p:animEffect>
                                    <p:anim calcmode="lin" valueType="num">
                                      <p:cBhvr>
                                        <p:cTn id="8" dur="2000" fill="hold"/>
                                        <p:tgtEl>
                                          <p:spTgt spid="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9" dur="2000" fill="hold"/>
                                        <p:tgtEl>
                                          <p:spTgt spid="9">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4" dur="2000"/>
                                        <p:tgtEl>
                                          <p:spTgt spid="9">
                                            <p:graphicEl>
                                              <a:chart seriesIdx="1" categoryIdx="-4" bldStep="series"/>
                                            </p:graphicEl>
                                          </p:spTgt>
                                        </p:tgtEl>
                                      </p:cBhvr>
                                    </p:animEffect>
                                    <p:anim calcmode="lin" valueType="num">
                                      <p:cBhvr>
                                        <p:cTn id="15" dur="2000" fill="hold"/>
                                        <p:tgtEl>
                                          <p:spTgt spid="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6" dur="2000" fill="hold"/>
                                        <p:tgtEl>
                                          <p:spTgt spid="9">
                                            <p:graphicEl>
                                              <a:chart seriesIdx="1" categoryIdx="-4" bldStep="series"/>
                                            </p:graphicEl>
                                          </p:spTgt>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8095" y="338778"/>
            <a:ext cx="8229600" cy="1143000"/>
          </a:xfrm>
          <a:prstGeom prst="rect">
            <a:avLst/>
          </a:prstGeom>
        </p:spPr>
        <p:txBody>
          <a:bodyPr>
            <a:normAutofit/>
          </a:bodyPr>
          <a:lstStyle/>
          <a:p>
            <a:r>
              <a:rPr lang="en-US" dirty="0" smtClean="0">
                <a:solidFill>
                  <a:srgbClr val="000000"/>
                </a:solidFill>
                <a:latin typeface="Myriad Pro"/>
                <a:cs typeface="Myriad Pro"/>
              </a:rPr>
              <a:t>NEWS MEDIA ADS ARE MOST TRUSTED</a:t>
            </a:r>
            <a:endParaRPr lang="en-US" dirty="0">
              <a:solidFill>
                <a:srgbClr val="000000"/>
              </a:solidFill>
              <a:latin typeface="Myriad Pro"/>
              <a:cs typeface="Myriad Pro"/>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89895753"/>
              </p:ext>
            </p:extLst>
          </p:nvPr>
        </p:nvGraphicFramePr>
        <p:xfrm>
          <a:off x="0" y="1295400"/>
          <a:ext cx="8740775" cy="464381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581001"/>
            <a:ext cx="3224537" cy="276999"/>
          </a:xfrm>
          <a:prstGeom prst="rect">
            <a:avLst/>
          </a:prstGeom>
        </p:spPr>
        <p:txBody>
          <a:bodyPr wrap="none">
            <a:spAutoFit/>
          </a:bodyPr>
          <a:lstStyle/>
          <a:p>
            <a:r>
              <a:rPr lang="en-US" sz="1200" dirty="0" err="1">
                <a:latin typeface="Arial" panose="020B0604020202020204" pitchFamily="34" charset="0"/>
                <a:cs typeface="Arial" panose="020B0604020202020204" pitchFamily="34" charset="0"/>
              </a:rPr>
              <a:t>Totum</a:t>
            </a:r>
            <a:r>
              <a:rPr lang="en-US" sz="1200" dirty="0">
                <a:latin typeface="Arial" panose="020B0604020202020204" pitchFamily="34" charset="0"/>
                <a:cs typeface="Arial" panose="020B0604020202020204" pitchFamily="34" charset="0"/>
              </a:rPr>
              <a:t> Research, Canadians 18+; </a:t>
            </a:r>
            <a:r>
              <a:rPr lang="en-US" sz="1200" dirty="0" smtClean="0">
                <a:latin typeface="Arial" panose="020B0604020202020204" pitchFamily="34" charset="0"/>
                <a:cs typeface="Arial" panose="020B0604020202020204" pitchFamily="34" charset="0"/>
              </a:rPr>
              <a:t>June 2019</a:t>
            </a:r>
            <a:endParaRPr lang="en-CA"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5DCDFAA1-9286-49EA-8718-5AD4F0344BD8}"/>
              </a:ext>
            </a:extLst>
          </p:cNvPr>
          <p:cNvSpPr txBox="1"/>
          <p:nvPr/>
        </p:nvSpPr>
        <p:spPr>
          <a:xfrm>
            <a:off x="7109520" y="2205969"/>
            <a:ext cx="2034480" cy="2862322"/>
          </a:xfrm>
          <a:prstGeom prst="rect">
            <a:avLst/>
          </a:prstGeom>
          <a:noFill/>
          <a:ln>
            <a:noFill/>
          </a:ln>
        </p:spPr>
        <p:txBody>
          <a:bodyPr wrap="square" rtlCol="0">
            <a:spAutoFit/>
          </a:bodyPr>
          <a:lstStyle/>
          <a:p>
            <a:r>
              <a:rPr lang="en-US" dirty="0" smtClean="0">
                <a:latin typeface="Arial" panose="020B0604020202020204" pitchFamily="34" charset="0"/>
                <a:cs typeface="Arial" panose="020B0604020202020204" pitchFamily="34" charset="0"/>
              </a:rPr>
              <a:t>Ads </a:t>
            </a:r>
            <a:r>
              <a:rPr lang="en-US" dirty="0">
                <a:latin typeface="Arial" panose="020B0604020202020204" pitchFamily="34" charset="0"/>
                <a:cs typeface="Arial" panose="020B0604020202020204" pitchFamily="34" charset="0"/>
              </a:rPr>
              <a:t>in </a:t>
            </a:r>
            <a:r>
              <a:rPr lang="en-US" b="1" dirty="0">
                <a:solidFill>
                  <a:srgbClr val="16A985"/>
                </a:solidFill>
                <a:latin typeface="Arial" panose="020B0604020202020204" pitchFamily="34" charset="0"/>
                <a:cs typeface="Arial" panose="020B0604020202020204" pitchFamily="34" charset="0"/>
              </a:rPr>
              <a:t>printed newspapers </a:t>
            </a:r>
            <a:r>
              <a:rPr lang="en-US" dirty="0" smtClean="0">
                <a:latin typeface="Arial" panose="020B0604020202020204" pitchFamily="34" charset="0"/>
                <a:cs typeface="Arial" panose="020B0604020202020204" pitchFamily="34" charset="0"/>
              </a:rPr>
              <a:t>are trusted </a:t>
            </a:r>
            <a:r>
              <a:rPr lang="en-US" dirty="0">
                <a:latin typeface="Arial" panose="020B0604020202020204" pitchFamily="34" charset="0"/>
                <a:cs typeface="Arial" panose="020B0604020202020204" pitchFamily="34" charset="0"/>
              </a:rPr>
              <a:t>more than any other format.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 advertising </a:t>
            </a:r>
            <a:r>
              <a:rPr lang="en-US" dirty="0" smtClean="0">
                <a:latin typeface="Arial" panose="020B0604020202020204" pitchFamily="34" charset="0"/>
                <a:cs typeface="Arial" panose="020B0604020202020204" pitchFamily="34" charset="0"/>
              </a:rPr>
              <a:t>on </a:t>
            </a:r>
            <a:r>
              <a:rPr lang="en-US" b="1" dirty="0" smtClean="0">
                <a:solidFill>
                  <a:srgbClr val="16A985"/>
                </a:solidFill>
                <a:latin typeface="Arial" panose="020B0604020202020204" pitchFamily="34" charset="0"/>
                <a:cs typeface="Arial" panose="020B0604020202020204" pitchFamily="34" charset="0"/>
              </a:rPr>
              <a:t>news media </a:t>
            </a:r>
            <a:r>
              <a:rPr lang="en-US" b="1" dirty="0">
                <a:solidFill>
                  <a:srgbClr val="16A985"/>
                </a:solidFill>
                <a:latin typeface="Arial" panose="020B0604020202020204" pitchFamily="34" charset="0"/>
                <a:cs typeface="Arial" panose="020B0604020202020204" pitchFamily="34" charset="0"/>
              </a:rPr>
              <a:t>websites </a:t>
            </a:r>
            <a:r>
              <a:rPr lang="en-US" dirty="0">
                <a:latin typeface="Arial" panose="020B0604020202020204" pitchFamily="34" charset="0"/>
                <a:cs typeface="Arial" panose="020B0604020202020204" pitchFamily="34" charset="0"/>
              </a:rPr>
              <a:t>is the most trusted digital format.</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407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8095" y="338777"/>
            <a:ext cx="8229600" cy="1143000"/>
          </a:xfrm>
          <a:prstGeom prst="rect">
            <a:avLst/>
          </a:prstGeom>
        </p:spPr>
        <p:txBody>
          <a:bodyPr/>
          <a:lstStyle/>
          <a:p>
            <a:r>
              <a:rPr lang="en-US" dirty="0" smtClean="0">
                <a:solidFill>
                  <a:srgbClr val="000000"/>
                </a:solidFill>
                <a:latin typeface="Myriad Pro"/>
                <a:cs typeface="Myriad Pro"/>
              </a:rPr>
              <a:t>NEWS MEDIA ADS INSPIRE ACTION</a:t>
            </a:r>
            <a:endParaRPr lang="en-US" dirty="0">
              <a:solidFill>
                <a:srgbClr val="000000"/>
              </a:solidFill>
              <a:latin typeface="Myriad Pro"/>
              <a:cs typeface="Myriad Pro"/>
            </a:endParaRPr>
          </a:p>
        </p:txBody>
      </p:sp>
      <p:graphicFrame>
        <p:nvGraphicFramePr>
          <p:cNvPr id="4" name="Chart 3">
            <a:extLst>
              <a:ext uri="{FF2B5EF4-FFF2-40B4-BE49-F238E27FC236}">
                <a16:creationId xmlns:a16="http://schemas.microsoft.com/office/drawing/2014/main" xmlns="" id="{759E943F-0BF1-4711-BADC-2578CACD6B7C}"/>
              </a:ext>
            </a:extLst>
          </p:cNvPr>
          <p:cNvGraphicFramePr/>
          <p:nvPr>
            <p:extLst>
              <p:ext uri="{D42A27DB-BD31-4B8C-83A1-F6EECF244321}">
                <p14:modId xmlns:p14="http://schemas.microsoft.com/office/powerpoint/2010/main" val="890591159"/>
              </p:ext>
            </p:extLst>
          </p:nvPr>
        </p:nvGraphicFramePr>
        <p:xfrm>
          <a:off x="483634" y="1189747"/>
          <a:ext cx="8382000" cy="499221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581001"/>
            <a:ext cx="3224537" cy="276999"/>
          </a:xfrm>
          <a:prstGeom prst="rect">
            <a:avLst/>
          </a:prstGeom>
        </p:spPr>
        <p:txBody>
          <a:bodyPr wrap="none">
            <a:spAutoFit/>
          </a:bodyPr>
          <a:lstStyle/>
          <a:p>
            <a:r>
              <a:rPr lang="en-US" sz="1200" dirty="0" err="1">
                <a:latin typeface="Arial" panose="020B0604020202020204" pitchFamily="34" charset="0"/>
                <a:cs typeface="Arial" panose="020B0604020202020204" pitchFamily="34" charset="0"/>
              </a:rPr>
              <a:t>Totum</a:t>
            </a:r>
            <a:r>
              <a:rPr lang="en-US" sz="1200" dirty="0">
                <a:latin typeface="Arial" panose="020B0604020202020204" pitchFamily="34" charset="0"/>
                <a:cs typeface="Arial" panose="020B0604020202020204" pitchFamily="34" charset="0"/>
              </a:rPr>
              <a:t> Research, Canadians 18+; </a:t>
            </a:r>
            <a:r>
              <a:rPr lang="en-US" sz="1200" dirty="0" smtClean="0">
                <a:latin typeface="Arial" panose="020B0604020202020204" pitchFamily="34" charset="0"/>
                <a:cs typeface="Arial" panose="020B0604020202020204" pitchFamily="34" charset="0"/>
              </a:rPr>
              <a:t>June 2019</a:t>
            </a:r>
            <a:endParaRPr lang="en-CA" sz="1200" dirty="0">
              <a:latin typeface="Arial" panose="020B0604020202020204" pitchFamily="34" charset="0"/>
              <a:cs typeface="Arial" panose="020B0604020202020204" pitchFamily="34" charset="0"/>
            </a:endParaRPr>
          </a:p>
        </p:txBody>
      </p:sp>
      <p:sp>
        <p:nvSpPr>
          <p:cNvPr id="6" name="TextBox 1"/>
          <p:cNvSpPr txBox="1"/>
          <p:nvPr/>
        </p:nvSpPr>
        <p:spPr>
          <a:xfrm>
            <a:off x="8306576" y="1800080"/>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63%</a:t>
            </a:r>
            <a:endParaRPr lang="en-US" sz="2000" b="1" dirty="0">
              <a:latin typeface="Arial" panose="020B0604020202020204" pitchFamily="34" charset="0"/>
              <a:cs typeface="Arial" panose="020B0604020202020204" pitchFamily="34" charset="0"/>
            </a:endParaRPr>
          </a:p>
        </p:txBody>
      </p:sp>
      <p:sp>
        <p:nvSpPr>
          <p:cNvPr id="7" name="TextBox 1"/>
          <p:cNvSpPr txBox="1"/>
          <p:nvPr/>
        </p:nvSpPr>
        <p:spPr>
          <a:xfrm>
            <a:off x="7996249" y="2460225"/>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57%</a:t>
            </a:r>
            <a:endParaRPr lang="en-US" sz="2000" b="1" dirty="0">
              <a:latin typeface="Arial" panose="020B0604020202020204" pitchFamily="34" charset="0"/>
              <a:cs typeface="Arial" panose="020B0604020202020204" pitchFamily="34" charset="0"/>
            </a:endParaRPr>
          </a:p>
        </p:txBody>
      </p:sp>
      <p:sp>
        <p:nvSpPr>
          <p:cNvPr id="8" name="TextBox 1"/>
          <p:cNvSpPr txBox="1"/>
          <p:nvPr/>
        </p:nvSpPr>
        <p:spPr>
          <a:xfrm>
            <a:off x="6871604" y="3133964"/>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37%</a:t>
            </a:r>
            <a:endParaRPr lang="en-US" sz="2000" b="1" dirty="0">
              <a:latin typeface="Arial" panose="020B0604020202020204" pitchFamily="34" charset="0"/>
              <a:cs typeface="Arial" panose="020B0604020202020204" pitchFamily="34" charset="0"/>
            </a:endParaRPr>
          </a:p>
        </p:txBody>
      </p:sp>
      <p:sp>
        <p:nvSpPr>
          <p:cNvPr id="9" name="TextBox 1"/>
          <p:cNvSpPr txBox="1"/>
          <p:nvPr/>
        </p:nvSpPr>
        <p:spPr>
          <a:xfrm>
            <a:off x="7825494" y="3806935"/>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54%</a:t>
            </a:r>
            <a:endParaRPr lang="en-US" sz="2000" b="1" dirty="0">
              <a:latin typeface="Arial" panose="020B0604020202020204" pitchFamily="34" charset="0"/>
              <a:cs typeface="Arial" panose="020B0604020202020204" pitchFamily="34" charset="0"/>
            </a:endParaRPr>
          </a:p>
        </p:txBody>
      </p:sp>
      <p:sp>
        <p:nvSpPr>
          <p:cNvPr id="10" name="TextBox 1"/>
          <p:cNvSpPr txBox="1"/>
          <p:nvPr/>
        </p:nvSpPr>
        <p:spPr>
          <a:xfrm>
            <a:off x="7594890" y="4455018"/>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50%</a:t>
            </a:r>
            <a:endParaRPr lang="en-US" sz="2000" b="1" dirty="0">
              <a:latin typeface="Arial" panose="020B0604020202020204" pitchFamily="34" charset="0"/>
              <a:cs typeface="Arial" panose="020B0604020202020204" pitchFamily="34" charset="0"/>
            </a:endParaRPr>
          </a:p>
        </p:txBody>
      </p:sp>
      <p:sp>
        <p:nvSpPr>
          <p:cNvPr id="11" name="TextBox 1"/>
          <p:cNvSpPr txBox="1"/>
          <p:nvPr/>
        </p:nvSpPr>
        <p:spPr>
          <a:xfrm>
            <a:off x="6561278" y="5115163"/>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32%</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634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924" y="377259"/>
            <a:ext cx="8229600" cy="1143000"/>
          </a:xfrm>
          <a:prstGeom prst="rect">
            <a:avLst/>
          </a:prstGeom>
        </p:spPr>
        <p:txBody>
          <a:bodyPr/>
          <a:lstStyle/>
          <a:p>
            <a:r>
              <a:rPr lang="en-US" dirty="0" smtClean="0">
                <a:solidFill>
                  <a:srgbClr val="000000"/>
                </a:solidFill>
                <a:latin typeface="Myriad Pro"/>
                <a:cs typeface="Myriad Pro"/>
              </a:rPr>
              <a:t>STUDY DESIGN</a:t>
            </a:r>
            <a:endParaRPr lang="en-US" dirty="0">
              <a:solidFill>
                <a:srgbClr val="000000"/>
              </a:solidFill>
              <a:latin typeface="Myriad Pro"/>
              <a:cs typeface="Myriad Pro"/>
            </a:endParaRPr>
          </a:p>
        </p:txBody>
      </p:sp>
      <p:sp>
        <p:nvSpPr>
          <p:cNvPr id="4" name="Content Placeholder 3"/>
          <p:cNvSpPr txBox="1">
            <a:spLocks noGrp="1"/>
          </p:cNvSpPr>
          <p:nvPr>
            <p:ph idx="4294967295"/>
          </p:nvPr>
        </p:nvSpPr>
        <p:spPr>
          <a:xfrm>
            <a:off x="329554" y="1245860"/>
            <a:ext cx="8712845" cy="4525963"/>
          </a:xfrm>
          <a:prstGeom prst="rect">
            <a:avLst/>
          </a:prstGeom>
        </p:spPr>
        <p:txBody>
          <a:bodyPr>
            <a:noAutofit/>
          </a:bodyPr>
          <a:lstStyle/>
          <a:p>
            <a:pPr marL="1377950" indent="-1377950">
              <a:buNone/>
            </a:pPr>
            <a:r>
              <a:rPr lang="en-CA" b="1" dirty="0" smtClean="0"/>
              <a:t>Study</a:t>
            </a:r>
            <a:r>
              <a:rPr lang="en-CA" dirty="0" smtClean="0"/>
              <a:t> 	800 Canadians surveyed online by </a:t>
            </a:r>
            <a:r>
              <a:rPr lang="en-CA" dirty="0" err="1" smtClean="0"/>
              <a:t>Totum</a:t>
            </a:r>
            <a:r>
              <a:rPr lang="en-CA" dirty="0" smtClean="0"/>
              <a:t> Research</a:t>
            </a:r>
          </a:p>
          <a:p>
            <a:pPr marL="1377950" indent="-1377950">
              <a:buNone/>
            </a:pPr>
            <a:r>
              <a:rPr lang="en-CA" b="1" dirty="0" smtClean="0"/>
              <a:t>Timing</a:t>
            </a:r>
            <a:r>
              <a:rPr lang="en-CA" dirty="0" smtClean="0"/>
              <a:t>	February 2019 fieldwork </a:t>
            </a:r>
          </a:p>
          <a:p>
            <a:pPr marL="1377950" indent="-1377950">
              <a:buNone/>
            </a:pPr>
            <a:r>
              <a:rPr lang="en-CA" b="1" dirty="0" smtClean="0"/>
              <a:t>Scope</a:t>
            </a:r>
            <a:r>
              <a:rPr lang="en-CA" dirty="0" smtClean="0"/>
              <a:t>	National: English and French Canada </a:t>
            </a:r>
          </a:p>
          <a:p>
            <a:pPr marL="1377950" indent="-1377950">
              <a:buNone/>
            </a:pPr>
            <a:r>
              <a:rPr lang="en-CA" b="1" dirty="0" smtClean="0"/>
              <a:t>Targets</a:t>
            </a:r>
            <a:r>
              <a:rPr lang="en-CA" dirty="0" smtClean="0"/>
              <a:t> 	Age, gender and regional targets were applied to ensure valid representation.</a:t>
            </a:r>
          </a:p>
          <a:p>
            <a:pPr marL="1377950" indent="-1377950">
              <a:buNone/>
            </a:pPr>
            <a:r>
              <a:rPr lang="en-CA" b="1" dirty="0" smtClean="0"/>
              <a:t>Index</a:t>
            </a:r>
            <a:r>
              <a:rPr lang="en-CA" dirty="0" smtClean="0"/>
              <a:t>	</a:t>
            </a:r>
            <a:r>
              <a:rPr lang="en-US" dirty="0" smtClean="0"/>
              <a:t>Index based on percentages of “A” rating (defined as higher than 7 out of 10) for each characteristic compared to the average for all media tested.  Scores &gt;100 are better than average, &lt;100 are worse than average and negative scores are more than 100% worse than average. </a:t>
            </a:r>
            <a:endParaRPr lang="en-CA" dirty="0"/>
          </a:p>
        </p:txBody>
      </p:sp>
    </p:spTree>
    <p:extLst>
      <p:ext uri="{BB962C8B-B14F-4D97-AF65-F5344CB8AC3E}">
        <p14:creationId xmlns:p14="http://schemas.microsoft.com/office/powerpoint/2010/main" val="331549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266" y="338778"/>
            <a:ext cx="8229600" cy="1143000"/>
          </a:xfrm>
          <a:prstGeom prst="rect">
            <a:avLst/>
          </a:prstGeom>
        </p:spPr>
        <p:txBody>
          <a:bodyPr>
            <a:normAutofit/>
          </a:bodyPr>
          <a:lstStyle/>
          <a:p>
            <a:r>
              <a:rPr lang="en-US" dirty="0" smtClean="0">
                <a:solidFill>
                  <a:srgbClr val="000000"/>
                </a:solidFill>
                <a:latin typeface="Myriad Pro"/>
                <a:cs typeface="Myriad Pro"/>
              </a:rPr>
              <a:t>MEDIA ENGAGEMENT METHODOLOGY</a:t>
            </a:r>
            <a:endParaRPr lang="en-US" dirty="0">
              <a:solidFill>
                <a:srgbClr val="000000"/>
              </a:solidFill>
              <a:latin typeface="Myriad Pro"/>
              <a:cs typeface="Myriad Pro"/>
            </a:endParaRPr>
          </a:p>
        </p:txBody>
      </p:sp>
      <p:sp>
        <p:nvSpPr>
          <p:cNvPr id="7" name="Content Placeholder 6"/>
          <p:cNvSpPr>
            <a:spLocks noGrp="1"/>
          </p:cNvSpPr>
          <p:nvPr>
            <p:ph idx="4294967295"/>
          </p:nvPr>
        </p:nvSpPr>
        <p:spPr>
          <a:xfrm>
            <a:off x="5461000" y="1422400"/>
            <a:ext cx="3263900" cy="4487863"/>
          </a:xfrm>
          <a:prstGeom prst="rect">
            <a:avLst/>
          </a:prstGeom>
        </p:spPr>
        <p:txBody>
          <a:bodyPr>
            <a:noAutofit/>
          </a:bodyPr>
          <a:lstStyle/>
          <a:p>
            <a:pPr marL="0" indent="0">
              <a:lnSpc>
                <a:spcPct val="120000"/>
              </a:lnSpc>
              <a:spcBef>
                <a:spcPts val="1200"/>
              </a:spcBef>
              <a:buClr>
                <a:srgbClr val="344391"/>
              </a:buClr>
              <a:buNone/>
            </a:pPr>
            <a:r>
              <a:rPr lang="en-CA" sz="2000" b="1" dirty="0" smtClean="0"/>
              <a:t>Ratings </a:t>
            </a:r>
            <a:r>
              <a:rPr lang="en-CA" sz="2000" b="1" dirty="0"/>
              <a:t>Methodology</a:t>
            </a:r>
          </a:p>
          <a:p>
            <a:pPr marL="0" indent="0">
              <a:lnSpc>
                <a:spcPct val="120000"/>
              </a:lnSpc>
              <a:spcBef>
                <a:spcPts val="1200"/>
              </a:spcBef>
              <a:buClr>
                <a:srgbClr val="344391"/>
              </a:buClr>
              <a:buNone/>
            </a:pPr>
            <a:r>
              <a:rPr lang="en-CA" sz="2000" dirty="0">
                <a:solidFill>
                  <a:srgbClr val="344391"/>
                </a:solidFill>
              </a:rPr>
              <a:t>Respondents were asked which media they would give an “A” rating (higher than 7 out of 10).  </a:t>
            </a:r>
          </a:p>
          <a:p>
            <a:pPr marL="0" indent="0">
              <a:lnSpc>
                <a:spcPct val="120000"/>
              </a:lnSpc>
              <a:spcBef>
                <a:spcPts val="600"/>
              </a:spcBef>
              <a:buClr>
                <a:srgbClr val="344391"/>
              </a:buClr>
              <a:buNone/>
            </a:pPr>
            <a:r>
              <a:rPr lang="en-CA" sz="2000" dirty="0">
                <a:solidFill>
                  <a:srgbClr val="344391"/>
                </a:solidFill>
              </a:rPr>
              <a:t>An </a:t>
            </a:r>
            <a:r>
              <a:rPr lang="en-US" sz="2000" dirty="0">
                <a:solidFill>
                  <a:srgbClr val="344391"/>
                </a:solidFill>
              </a:rPr>
              <a:t>index was created based on the percentages rating each characteristic with an “A” rating compared to the average for all media tested. </a:t>
            </a:r>
          </a:p>
        </p:txBody>
      </p:sp>
      <p:sp>
        <p:nvSpPr>
          <p:cNvPr id="3" name="TextBox 2"/>
          <p:cNvSpPr txBox="1"/>
          <p:nvPr/>
        </p:nvSpPr>
        <p:spPr>
          <a:xfrm>
            <a:off x="348948" y="3285701"/>
            <a:ext cx="4311952" cy="2477601"/>
          </a:xfrm>
          <a:prstGeom prst="rect">
            <a:avLst/>
          </a:prstGeom>
          <a:noFill/>
        </p:spPr>
        <p:txBody>
          <a:bodyPr wrap="square" rtlCol="0">
            <a:spAutoFit/>
          </a:bodyPr>
          <a:lstStyle/>
          <a:p>
            <a:r>
              <a:rPr lang="en-US" sz="2000" b="1" dirty="0"/>
              <a:t>Ten media were measured.</a:t>
            </a:r>
          </a:p>
          <a:p>
            <a:pPr marL="285750" indent="-285750">
              <a:spcBef>
                <a:spcPts val="300"/>
              </a:spcBef>
              <a:buFont typeface="Arial" panose="020B0604020202020204" pitchFamily="34" charset="0"/>
              <a:buChar char="•"/>
            </a:pPr>
            <a:r>
              <a:rPr lang="en-US" sz="2000" dirty="0">
                <a:solidFill>
                  <a:srgbClr val="344391"/>
                </a:solidFill>
              </a:rPr>
              <a:t>Newspapers (printed/digital)</a:t>
            </a:r>
          </a:p>
          <a:p>
            <a:pPr marL="285750" indent="-285750">
              <a:spcBef>
                <a:spcPts val="300"/>
              </a:spcBef>
              <a:buFont typeface="Arial" panose="020B0604020202020204" pitchFamily="34" charset="0"/>
              <a:buChar char="•"/>
            </a:pPr>
            <a:r>
              <a:rPr lang="en-US" sz="2000" dirty="0">
                <a:solidFill>
                  <a:srgbClr val="344391"/>
                </a:solidFill>
              </a:rPr>
              <a:t>Television (traditional/digital)</a:t>
            </a:r>
          </a:p>
          <a:p>
            <a:pPr marL="285750" indent="-285750">
              <a:spcBef>
                <a:spcPts val="300"/>
              </a:spcBef>
              <a:buFont typeface="Arial" panose="020B0604020202020204" pitchFamily="34" charset="0"/>
              <a:buChar char="•"/>
            </a:pPr>
            <a:r>
              <a:rPr lang="en-US" sz="2000" dirty="0">
                <a:solidFill>
                  <a:srgbClr val="344391"/>
                </a:solidFill>
              </a:rPr>
              <a:t>Radio (traditional/digital)</a:t>
            </a:r>
          </a:p>
          <a:p>
            <a:pPr marL="285750" indent="-285750">
              <a:spcBef>
                <a:spcPts val="300"/>
              </a:spcBef>
              <a:buFont typeface="Arial" panose="020B0604020202020204" pitchFamily="34" charset="0"/>
              <a:buChar char="•"/>
            </a:pPr>
            <a:r>
              <a:rPr lang="en-US" sz="2000" dirty="0">
                <a:solidFill>
                  <a:srgbClr val="344391"/>
                </a:solidFill>
              </a:rPr>
              <a:t>Magazines (printed/digital)</a:t>
            </a:r>
          </a:p>
          <a:p>
            <a:pPr marL="285750" indent="-285750">
              <a:spcBef>
                <a:spcPts val="300"/>
              </a:spcBef>
              <a:buFont typeface="Arial" panose="020B0604020202020204" pitchFamily="34" charset="0"/>
              <a:buChar char="•"/>
            </a:pPr>
            <a:r>
              <a:rPr lang="en-US" sz="2000" dirty="0">
                <a:solidFill>
                  <a:srgbClr val="344391"/>
                </a:solidFill>
              </a:rPr>
              <a:t>Social Media</a:t>
            </a:r>
          </a:p>
          <a:p>
            <a:pPr marL="285750" indent="-285750">
              <a:spcBef>
                <a:spcPts val="300"/>
              </a:spcBef>
              <a:buFont typeface="Arial" panose="020B0604020202020204" pitchFamily="34" charset="0"/>
              <a:buChar char="•"/>
            </a:pPr>
            <a:r>
              <a:rPr lang="en-US" sz="2000" dirty="0">
                <a:solidFill>
                  <a:srgbClr val="344391"/>
                </a:solidFill>
              </a:rPr>
              <a:t>Online Search</a:t>
            </a:r>
          </a:p>
        </p:txBody>
      </p:sp>
      <p:sp>
        <p:nvSpPr>
          <p:cNvPr id="4" name="TextBox 3"/>
          <p:cNvSpPr txBox="1"/>
          <p:nvPr/>
        </p:nvSpPr>
        <p:spPr>
          <a:xfrm>
            <a:off x="348948" y="1422400"/>
            <a:ext cx="4972836" cy="1962076"/>
          </a:xfrm>
          <a:prstGeom prst="rect">
            <a:avLst/>
          </a:prstGeom>
          <a:noFill/>
        </p:spPr>
        <p:txBody>
          <a:bodyPr wrap="none" rtlCol="0">
            <a:spAutoFit/>
          </a:bodyPr>
          <a:lstStyle/>
          <a:p>
            <a:pPr>
              <a:lnSpc>
                <a:spcPct val="120000"/>
              </a:lnSpc>
              <a:spcBef>
                <a:spcPts val="600"/>
              </a:spcBef>
              <a:buClr>
                <a:srgbClr val="344391"/>
              </a:buClr>
            </a:pPr>
            <a:r>
              <a:rPr lang="en-CA" sz="2000" b="1" dirty="0"/>
              <a:t>16 characteristics were tested. </a:t>
            </a:r>
          </a:p>
          <a:p>
            <a:pPr marL="285750" indent="-285750">
              <a:lnSpc>
                <a:spcPct val="120000"/>
              </a:lnSpc>
              <a:spcBef>
                <a:spcPts val="300"/>
              </a:spcBef>
              <a:buClr>
                <a:srgbClr val="344391"/>
              </a:buClr>
              <a:buFont typeface="Arial" panose="020B0604020202020204" pitchFamily="34" charset="0"/>
              <a:buChar char="•"/>
            </a:pPr>
            <a:r>
              <a:rPr lang="en-US" sz="2000" dirty="0">
                <a:solidFill>
                  <a:srgbClr val="344391"/>
                </a:solidFill>
              </a:rPr>
              <a:t>General Engagement statements (7)</a:t>
            </a:r>
          </a:p>
          <a:p>
            <a:pPr marL="285750" indent="-285750">
              <a:lnSpc>
                <a:spcPct val="120000"/>
              </a:lnSpc>
              <a:spcBef>
                <a:spcPts val="300"/>
              </a:spcBef>
              <a:buClr>
                <a:srgbClr val="344391"/>
              </a:buClr>
              <a:buFont typeface="Arial" panose="020B0604020202020204" pitchFamily="34" charset="0"/>
              <a:buChar char="•"/>
            </a:pPr>
            <a:r>
              <a:rPr lang="en-US" sz="2000" dirty="0">
                <a:solidFill>
                  <a:srgbClr val="16A985"/>
                </a:solidFill>
              </a:rPr>
              <a:t>News Engagement statements (5)</a:t>
            </a:r>
          </a:p>
          <a:p>
            <a:pPr marL="285750" indent="-285750">
              <a:lnSpc>
                <a:spcPct val="120000"/>
              </a:lnSpc>
              <a:spcBef>
                <a:spcPts val="300"/>
              </a:spcBef>
              <a:buClr>
                <a:srgbClr val="344391"/>
              </a:buClr>
              <a:buFont typeface="Arial" panose="020B0604020202020204" pitchFamily="34" charset="0"/>
              <a:buChar char="•"/>
            </a:pPr>
            <a:r>
              <a:rPr lang="en-US" sz="2000" dirty="0">
                <a:solidFill>
                  <a:srgbClr val="7030A0"/>
                </a:solidFill>
              </a:rPr>
              <a:t>Advertising Engagement statements (4)</a:t>
            </a:r>
            <a:endParaRPr lang="en-CA" sz="2000" dirty="0">
              <a:solidFill>
                <a:srgbClr val="7030A0"/>
              </a:solidFill>
            </a:endParaRPr>
          </a:p>
          <a:p>
            <a:endParaRPr lang="en-US" dirty="0"/>
          </a:p>
        </p:txBody>
      </p:sp>
    </p:spTree>
    <p:extLst>
      <p:ext uri="{BB962C8B-B14F-4D97-AF65-F5344CB8AC3E}">
        <p14:creationId xmlns:p14="http://schemas.microsoft.com/office/powerpoint/2010/main" val="669329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04800" y="1626632"/>
            <a:ext cx="2745141" cy="4207223"/>
          </a:xfrm>
          <a:prstGeom prst="rect">
            <a:avLst/>
          </a:prstGeom>
          <a:solidFill>
            <a:srgbClr val="344391">
              <a:alpha val="26000"/>
            </a:srgb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p:nvPr/>
        </p:nvSpPr>
        <p:spPr bwMode="auto">
          <a:xfrm>
            <a:off x="3231797" y="1621655"/>
            <a:ext cx="2745141" cy="4207223"/>
          </a:xfrm>
          <a:prstGeom prst="rect">
            <a:avLst/>
          </a:prstGeom>
          <a:solidFill>
            <a:srgbClr val="199C71">
              <a:alpha val="26000"/>
            </a:srgb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 name="Title 1"/>
          <p:cNvSpPr>
            <a:spLocks noGrp="1"/>
          </p:cNvSpPr>
          <p:nvPr>
            <p:ph type="title" idx="4294967295"/>
          </p:nvPr>
        </p:nvSpPr>
        <p:spPr>
          <a:xfrm>
            <a:off x="218095" y="380233"/>
            <a:ext cx="8229600" cy="1143000"/>
          </a:xfrm>
          <a:prstGeom prst="rect">
            <a:avLst/>
          </a:prstGeom>
        </p:spPr>
        <p:txBody>
          <a:bodyPr>
            <a:normAutofit/>
          </a:bodyPr>
          <a:lstStyle/>
          <a:p>
            <a:r>
              <a:rPr lang="en-US" dirty="0" smtClean="0">
                <a:solidFill>
                  <a:srgbClr val="000000"/>
                </a:solidFill>
                <a:latin typeface="Myriad Pro"/>
                <a:cs typeface="Myriad Pro"/>
              </a:rPr>
              <a:t>DEFINITIONS OF ENGAGEMENT</a:t>
            </a:r>
            <a:endParaRPr lang="en-US" dirty="0">
              <a:solidFill>
                <a:srgbClr val="000000"/>
              </a:solidFill>
              <a:latin typeface="Myriad Pro"/>
              <a:cs typeface="Myriad Pro"/>
            </a:endParaRPr>
          </a:p>
        </p:txBody>
      </p:sp>
      <p:sp>
        <p:nvSpPr>
          <p:cNvPr id="4" name="Content Placeholder 3"/>
          <p:cNvSpPr>
            <a:spLocks noGrp="1"/>
          </p:cNvSpPr>
          <p:nvPr>
            <p:ph idx="4294967295"/>
          </p:nvPr>
        </p:nvSpPr>
        <p:spPr>
          <a:xfrm>
            <a:off x="422209" y="1735056"/>
            <a:ext cx="2752889" cy="4208340"/>
          </a:xfrm>
          <a:prstGeom prst="rect">
            <a:avLst/>
          </a:prstGeom>
        </p:spPr>
        <p:txBody>
          <a:bodyPr>
            <a:noAutofit/>
          </a:bodyPr>
          <a:lstStyle/>
          <a:p>
            <a:pPr marL="271463" indent="-271463">
              <a:spcBef>
                <a:spcPts val="600"/>
              </a:spcBef>
              <a:buClr>
                <a:srgbClr val="344391"/>
              </a:buClr>
              <a:buFont typeface="+mj-lt"/>
              <a:buAutoNum type="arabicPeriod"/>
            </a:pPr>
            <a:r>
              <a:rPr lang="en-CA" sz="1600" dirty="0">
                <a:solidFill>
                  <a:prstClr val="black"/>
                </a:solidFill>
              </a:rPr>
              <a:t>It is trustworthy.</a:t>
            </a:r>
          </a:p>
          <a:p>
            <a:pPr marL="271463" indent="-271463">
              <a:spcBef>
                <a:spcPts val="600"/>
              </a:spcBef>
              <a:buClr>
                <a:srgbClr val="344391"/>
              </a:buClr>
              <a:buFont typeface="+mj-lt"/>
              <a:buAutoNum type="arabicPeriod"/>
            </a:pPr>
            <a:r>
              <a:rPr lang="en-CA" sz="1600" dirty="0">
                <a:solidFill>
                  <a:prstClr val="black"/>
                </a:solidFill>
              </a:rPr>
              <a:t>I feel a personal connection with the medium.</a:t>
            </a:r>
          </a:p>
          <a:p>
            <a:pPr marL="271463" indent="-271463">
              <a:spcBef>
                <a:spcPts val="600"/>
              </a:spcBef>
              <a:buClr>
                <a:srgbClr val="344391"/>
              </a:buClr>
              <a:buFont typeface="+mj-lt"/>
              <a:buAutoNum type="arabicPeriod"/>
            </a:pPr>
            <a:r>
              <a:rPr lang="en-CA" sz="1600" dirty="0">
                <a:solidFill>
                  <a:prstClr val="black"/>
                </a:solidFill>
              </a:rPr>
              <a:t>It inspires me.</a:t>
            </a:r>
          </a:p>
          <a:p>
            <a:pPr marL="271463" indent="-271463">
              <a:spcBef>
                <a:spcPts val="600"/>
              </a:spcBef>
              <a:buClr>
                <a:srgbClr val="344391"/>
              </a:buClr>
              <a:buFont typeface="+mj-lt"/>
              <a:buAutoNum type="arabicPeriod"/>
            </a:pPr>
            <a:r>
              <a:rPr lang="en-CA" sz="1600" dirty="0">
                <a:solidFill>
                  <a:prstClr val="black"/>
                </a:solidFill>
              </a:rPr>
              <a:t>It makes my life better.</a:t>
            </a:r>
          </a:p>
          <a:p>
            <a:pPr marL="271463" indent="-271463">
              <a:spcBef>
                <a:spcPts val="600"/>
              </a:spcBef>
              <a:buClr>
                <a:srgbClr val="344391"/>
              </a:buClr>
              <a:buFont typeface="+mj-lt"/>
              <a:buAutoNum type="arabicPeriod"/>
            </a:pPr>
            <a:r>
              <a:rPr lang="en-CA" sz="1600" dirty="0">
                <a:solidFill>
                  <a:prstClr val="black"/>
                </a:solidFill>
              </a:rPr>
              <a:t>It enhances my interaction with others.</a:t>
            </a:r>
          </a:p>
          <a:p>
            <a:pPr marL="271463" indent="-271463">
              <a:spcBef>
                <a:spcPts val="600"/>
              </a:spcBef>
              <a:buClr>
                <a:srgbClr val="344391"/>
              </a:buClr>
              <a:buFont typeface="+mj-lt"/>
              <a:buAutoNum type="arabicPeriod"/>
            </a:pPr>
            <a:r>
              <a:rPr lang="en-CA" sz="1600" dirty="0">
                <a:solidFill>
                  <a:prstClr val="black"/>
                </a:solidFill>
              </a:rPr>
              <a:t>It operates in an ethical manner and has the public’s best interest in mind.</a:t>
            </a:r>
          </a:p>
          <a:p>
            <a:pPr marL="271463" indent="-271463">
              <a:spcBef>
                <a:spcPts val="600"/>
              </a:spcBef>
              <a:buClr>
                <a:srgbClr val="344391"/>
              </a:buClr>
              <a:buFont typeface="+mj-lt"/>
              <a:buAutoNum type="arabicPeriod"/>
            </a:pPr>
            <a:r>
              <a:rPr lang="en-CA" sz="1600" dirty="0">
                <a:solidFill>
                  <a:prstClr val="black"/>
                </a:solidFill>
              </a:rPr>
              <a:t>I go to the medium when I have time to myself.</a:t>
            </a:r>
          </a:p>
          <a:p>
            <a:pPr>
              <a:spcBef>
                <a:spcPts val="600"/>
              </a:spcBef>
              <a:buClr>
                <a:srgbClr val="344391"/>
              </a:buClr>
            </a:pPr>
            <a:endParaRPr lang="en-US" sz="1600" dirty="0"/>
          </a:p>
        </p:txBody>
      </p:sp>
      <p:sp>
        <p:nvSpPr>
          <p:cNvPr id="3" name="TextBox 2"/>
          <p:cNvSpPr txBox="1"/>
          <p:nvPr/>
        </p:nvSpPr>
        <p:spPr>
          <a:xfrm>
            <a:off x="304801" y="1360829"/>
            <a:ext cx="2763990" cy="369332"/>
          </a:xfrm>
          <a:prstGeom prst="rect">
            <a:avLst/>
          </a:prstGeom>
          <a:solidFill>
            <a:srgbClr val="344391"/>
          </a:solidFill>
        </p:spPr>
        <p:txBody>
          <a:bodyPr wrap="square" rtlCol="0">
            <a:spAutoFit/>
          </a:bodyPr>
          <a:lstStyle/>
          <a:p>
            <a:pPr algn="ctr"/>
            <a:r>
              <a:rPr lang="en-US" dirty="0">
                <a:solidFill>
                  <a:schemeClr val="bg1"/>
                </a:solidFill>
                <a:latin typeface="Myriad Pro"/>
                <a:cs typeface="Myriad Pro"/>
              </a:rPr>
              <a:t>GENERAL ENGAGEMENT</a:t>
            </a:r>
            <a:endParaRPr lang="en-US" dirty="0">
              <a:solidFill>
                <a:schemeClr val="bg1"/>
              </a:solidFill>
            </a:endParaRPr>
          </a:p>
        </p:txBody>
      </p:sp>
      <p:sp>
        <p:nvSpPr>
          <p:cNvPr id="5" name="TextBox 4"/>
          <p:cNvSpPr txBox="1"/>
          <p:nvPr/>
        </p:nvSpPr>
        <p:spPr>
          <a:xfrm>
            <a:off x="3224070" y="1354465"/>
            <a:ext cx="2763990" cy="369332"/>
          </a:xfrm>
          <a:prstGeom prst="rect">
            <a:avLst/>
          </a:prstGeom>
          <a:solidFill>
            <a:srgbClr val="199C71"/>
          </a:solidFill>
        </p:spPr>
        <p:txBody>
          <a:bodyPr wrap="square" rtlCol="0">
            <a:spAutoFit/>
          </a:bodyPr>
          <a:lstStyle/>
          <a:p>
            <a:pPr algn="ctr"/>
            <a:r>
              <a:rPr lang="en-US" dirty="0">
                <a:solidFill>
                  <a:srgbClr val="FFFFFF"/>
                </a:solidFill>
                <a:latin typeface="Myriad Pro"/>
                <a:cs typeface="Myriad Pro"/>
              </a:rPr>
              <a:t>NEWS ENGAGEMENT</a:t>
            </a:r>
            <a:endParaRPr lang="en-US" dirty="0">
              <a:solidFill>
                <a:srgbClr val="FFFFFF"/>
              </a:solidFill>
            </a:endParaRPr>
          </a:p>
        </p:txBody>
      </p:sp>
      <p:sp>
        <p:nvSpPr>
          <p:cNvPr id="6" name="Content Placeholder 5"/>
          <p:cNvSpPr txBox="1">
            <a:spLocks/>
          </p:cNvSpPr>
          <p:nvPr/>
        </p:nvSpPr>
        <p:spPr>
          <a:xfrm>
            <a:off x="3277155" y="1735057"/>
            <a:ext cx="2710175" cy="3583512"/>
          </a:xfrm>
          <a:prstGeom prst="rect">
            <a:avLst/>
          </a:prstGeom>
        </p:spPr>
        <p:txBody>
          <a:bodyPr>
            <a:normAutofit/>
          </a:bodyPr>
          <a:lstStyle>
            <a:lvl1pPr marL="274638" indent="-274638" algn="l" rtl="0" eaLnBrk="1" fontAlgn="base" hangingPunct="1">
              <a:spcBef>
                <a:spcPct val="20000"/>
              </a:spcBef>
              <a:spcAft>
                <a:spcPct val="0"/>
              </a:spcAft>
              <a:buClr>
                <a:schemeClr val="accent2"/>
              </a:buClr>
              <a:buChar char="•"/>
              <a:defRPr sz="2400" kern="1200">
                <a:solidFill>
                  <a:schemeClr val="tx1"/>
                </a:solidFill>
                <a:latin typeface="+mn-lt"/>
                <a:ea typeface="+mn-ea"/>
                <a:cs typeface="+mn-cs"/>
              </a:defRPr>
            </a:lvl1pPr>
            <a:lvl2pPr marL="549275" indent="-27305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2pPr>
            <a:lvl3pPr marL="811213" indent="-260350"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3pPr>
            <a:lvl4pPr marL="1085850" indent="-273050"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4pPr>
            <a:lvl5pPr marL="1349375" indent="-261938"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buClr>
                <a:srgbClr val="344391"/>
              </a:buClr>
              <a:buFont typeface="+mj-lt"/>
              <a:buAutoNum type="arabicPeriod"/>
            </a:pPr>
            <a:r>
              <a:rPr lang="en-CA" sz="1600" dirty="0" smtClean="0">
                <a:solidFill>
                  <a:prstClr val="black"/>
                </a:solidFill>
              </a:rPr>
              <a:t>The news it contains comes from reliable sources.</a:t>
            </a:r>
          </a:p>
          <a:p>
            <a:pPr marL="271463" indent="-271463">
              <a:buClr>
                <a:srgbClr val="344391"/>
              </a:buClr>
              <a:buFont typeface="+mj-lt"/>
              <a:buAutoNum type="arabicPeriod"/>
            </a:pPr>
            <a:r>
              <a:rPr lang="en-CA" sz="1600" dirty="0" smtClean="0">
                <a:solidFill>
                  <a:prstClr val="black"/>
                </a:solidFill>
              </a:rPr>
              <a:t>It employs well-trained and knowledgeable journalists.</a:t>
            </a:r>
          </a:p>
          <a:p>
            <a:pPr marL="271463" indent="-271463">
              <a:buClr>
                <a:srgbClr val="344391"/>
              </a:buClr>
              <a:buFont typeface="+mj-lt"/>
              <a:buAutoNum type="arabicPeriod"/>
            </a:pPr>
            <a:r>
              <a:rPr lang="en-CA" sz="1600" dirty="0" smtClean="0">
                <a:solidFill>
                  <a:prstClr val="black"/>
                </a:solidFill>
              </a:rPr>
              <a:t>It provides the news impartially.</a:t>
            </a:r>
          </a:p>
          <a:p>
            <a:pPr marL="271463" indent="-271463">
              <a:buClr>
                <a:srgbClr val="344391"/>
              </a:buClr>
              <a:buFont typeface="+mj-lt"/>
              <a:buAutoNum type="arabicPeriod"/>
            </a:pPr>
            <a:r>
              <a:rPr lang="en-CA" sz="1600" dirty="0" smtClean="0">
                <a:solidFill>
                  <a:prstClr val="black"/>
                </a:solidFill>
              </a:rPr>
              <a:t>Its news content is believable.</a:t>
            </a:r>
          </a:p>
          <a:p>
            <a:pPr marL="271463" indent="-271463">
              <a:buClr>
                <a:srgbClr val="344391"/>
              </a:buClr>
              <a:buFont typeface="+mj-lt"/>
              <a:buAutoNum type="arabicPeriod"/>
            </a:pPr>
            <a:r>
              <a:rPr lang="en-CA" sz="1600" dirty="0" smtClean="0">
                <a:solidFill>
                  <a:prstClr val="black"/>
                </a:solidFill>
              </a:rPr>
              <a:t>It contains informed commentary. </a:t>
            </a:r>
          </a:p>
          <a:p>
            <a:pPr marL="271463" indent="-271463">
              <a:spcBef>
                <a:spcPts val="0"/>
              </a:spcBef>
              <a:buClr>
                <a:srgbClr val="344391"/>
              </a:buClr>
              <a:buFontTx/>
              <a:buNone/>
              <a:defRPr/>
            </a:pPr>
            <a:endParaRPr lang="en-CA" sz="1600" dirty="0">
              <a:solidFill>
                <a:prstClr val="black"/>
              </a:solidFill>
            </a:endParaRPr>
          </a:p>
        </p:txBody>
      </p:sp>
      <p:sp>
        <p:nvSpPr>
          <p:cNvPr id="7" name="TextBox 6"/>
          <p:cNvSpPr txBox="1"/>
          <p:nvPr/>
        </p:nvSpPr>
        <p:spPr>
          <a:xfrm>
            <a:off x="6148962" y="1348101"/>
            <a:ext cx="2763990" cy="369332"/>
          </a:xfrm>
          <a:prstGeom prst="rect">
            <a:avLst/>
          </a:prstGeom>
          <a:solidFill>
            <a:srgbClr val="72529D"/>
          </a:solidFill>
        </p:spPr>
        <p:txBody>
          <a:bodyPr wrap="square" rtlCol="0">
            <a:spAutoFit/>
          </a:bodyPr>
          <a:lstStyle/>
          <a:p>
            <a:pPr algn="ctr"/>
            <a:r>
              <a:rPr lang="en-US" dirty="0">
                <a:solidFill>
                  <a:srgbClr val="FFFFFF"/>
                </a:solidFill>
                <a:latin typeface="Myriad Pro"/>
                <a:cs typeface="Myriad Pro"/>
              </a:rPr>
              <a:t>AD ENGAGEMENT</a:t>
            </a:r>
            <a:endParaRPr lang="en-US" dirty="0">
              <a:solidFill>
                <a:srgbClr val="FFFFFF"/>
              </a:solidFill>
            </a:endParaRPr>
          </a:p>
        </p:txBody>
      </p:sp>
      <p:sp>
        <p:nvSpPr>
          <p:cNvPr id="10" name="Rectangle 9"/>
          <p:cNvSpPr/>
          <p:nvPr/>
        </p:nvSpPr>
        <p:spPr bwMode="auto">
          <a:xfrm>
            <a:off x="6162408" y="1626632"/>
            <a:ext cx="2745141" cy="4207223"/>
          </a:xfrm>
          <a:prstGeom prst="rect">
            <a:avLst/>
          </a:prstGeom>
          <a:solidFill>
            <a:srgbClr val="72529D">
              <a:alpha val="26000"/>
            </a:srgb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Box 10"/>
          <p:cNvSpPr txBox="1"/>
          <p:nvPr/>
        </p:nvSpPr>
        <p:spPr>
          <a:xfrm>
            <a:off x="6202783" y="1735056"/>
            <a:ext cx="2619456" cy="3539430"/>
          </a:xfrm>
          <a:prstGeom prst="rect">
            <a:avLst/>
          </a:prstGeom>
          <a:noFill/>
        </p:spPr>
        <p:txBody>
          <a:bodyPr wrap="square" rtlCol="0">
            <a:spAutoFit/>
          </a:bodyPr>
          <a:lstStyle/>
          <a:p>
            <a:pPr marL="271463" lvl="0" indent="-271463">
              <a:buClr>
                <a:srgbClr val="344391"/>
              </a:buClr>
              <a:buFont typeface="+mj-lt"/>
              <a:buAutoNum type="arabicPeriod"/>
            </a:pPr>
            <a:r>
              <a:rPr lang="en-CA" sz="1600" dirty="0"/>
              <a:t>I usually notice ads in this medium.</a:t>
            </a:r>
          </a:p>
          <a:p>
            <a:pPr marL="271463" lvl="0" indent="-271463">
              <a:buClr>
                <a:srgbClr val="344391"/>
              </a:buClr>
              <a:buFont typeface="+mj-lt"/>
              <a:buAutoNum type="arabicPeriod"/>
            </a:pPr>
            <a:r>
              <a:rPr lang="en-CA" sz="1600" dirty="0"/>
              <a:t>The ads it contains make me more likely to purchase.</a:t>
            </a:r>
          </a:p>
          <a:p>
            <a:pPr marL="271463" lvl="0" indent="-271463">
              <a:buClr>
                <a:srgbClr val="344391"/>
              </a:buClr>
              <a:buFont typeface="+mj-lt"/>
              <a:buAutoNum type="arabicPeriod"/>
            </a:pPr>
            <a:r>
              <a:rPr lang="en-CA" sz="1600" dirty="0"/>
              <a:t>It is the best place to get useful information about sales, store hours and special offers.</a:t>
            </a:r>
          </a:p>
          <a:p>
            <a:pPr marL="271463" lvl="0" indent="-271463">
              <a:buClr>
                <a:srgbClr val="344391"/>
              </a:buClr>
              <a:buFont typeface="+mj-lt"/>
              <a:buAutoNum type="arabicPeriod"/>
            </a:pPr>
            <a:r>
              <a:rPr lang="en-CA" sz="1600" dirty="0"/>
              <a:t>It contains annoying ads </a:t>
            </a:r>
            <a:r>
              <a:rPr lang="en-CA" sz="1600" i="1" dirty="0"/>
              <a:t>(Note: Less annoying earner higher engagement scores) </a:t>
            </a:r>
          </a:p>
          <a:p>
            <a:pPr marL="271463" indent="-271463"/>
            <a:endParaRPr lang="en-US" sz="1600" dirty="0"/>
          </a:p>
        </p:txBody>
      </p:sp>
    </p:spTree>
    <p:extLst>
      <p:ext uri="{BB962C8B-B14F-4D97-AF65-F5344CB8AC3E}">
        <p14:creationId xmlns:p14="http://schemas.microsoft.com/office/powerpoint/2010/main" val="3670035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8732"/>
            <a:ext cx="9143999" cy="1097736"/>
          </a:xfrm>
          <a:prstGeom prst="rect">
            <a:avLst/>
          </a:prstGeom>
        </p:spPr>
        <p:txBody>
          <a:bodyPr wrap="square">
            <a:spAutoFit/>
          </a:bodyPr>
          <a:lstStyle/>
          <a:p>
            <a:pPr algn="ctr">
              <a:lnSpc>
                <a:spcPct val="80000"/>
              </a:lnSpc>
            </a:pPr>
            <a:r>
              <a:rPr lang="en-US" sz="4000" b="1" dirty="0" smtClean="0">
                <a:latin typeface="Myriad Pro"/>
                <a:ea typeface="+mj-ea"/>
                <a:cs typeface="Myriad Pro"/>
              </a:rPr>
              <a:t>ENGAGED READERS AND </a:t>
            </a:r>
            <a:br>
              <a:rPr lang="en-US" sz="4000" b="1" dirty="0" smtClean="0">
                <a:latin typeface="Myriad Pro"/>
                <a:ea typeface="+mj-ea"/>
                <a:cs typeface="Myriad Pro"/>
              </a:rPr>
            </a:br>
            <a:r>
              <a:rPr lang="en-US" sz="4000" b="1" dirty="0" smtClean="0">
                <a:latin typeface="Myriad Pro"/>
                <a:ea typeface="+mj-ea"/>
                <a:cs typeface="Myriad Pro"/>
              </a:rPr>
              <a:t>EFFECTIVE ADVERTISING</a:t>
            </a:r>
            <a:endParaRPr lang="en-US" sz="4000" b="1" dirty="0">
              <a:latin typeface="Myriad Pro"/>
              <a:ea typeface="+mj-ea"/>
              <a:cs typeface="Myriad Pro"/>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03768" y="381761"/>
            <a:ext cx="1432563" cy="341377"/>
          </a:xfrm>
          <a:prstGeom prst="rect">
            <a:avLst/>
          </a:prstGeom>
        </p:spPr>
      </p:pic>
    </p:spTree>
    <p:extLst>
      <p:ext uri="{BB962C8B-B14F-4D97-AF65-F5344CB8AC3E}">
        <p14:creationId xmlns:p14="http://schemas.microsoft.com/office/powerpoint/2010/main" val="775075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296333" y="1323976"/>
            <a:ext cx="5447242" cy="4366224"/>
          </a:xfrm>
          <a:prstGeom prst="rect">
            <a:avLst/>
          </a:prstGeom>
        </p:spPr>
        <p:txBody>
          <a:bodyPr>
            <a:noAutofit/>
          </a:bodyPr>
          <a:lstStyle/>
          <a:p>
            <a:pPr marL="0" indent="0">
              <a:buNone/>
            </a:pPr>
            <a:r>
              <a:rPr lang="en-US" sz="3200" b="1" dirty="0" smtClean="0"/>
              <a:t>The </a:t>
            </a:r>
            <a:r>
              <a:rPr lang="en-US" sz="3200" b="1" dirty="0"/>
              <a:t>sheer volume of media and advertising messages in multiple formats is overwhelming. </a:t>
            </a:r>
            <a:endParaRPr lang="en-US" sz="3200" b="1" dirty="0" smtClean="0"/>
          </a:p>
          <a:p>
            <a:pPr marL="0" indent="0">
              <a:buNone/>
            </a:pPr>
            <a:endParaRPr lang="en-US" dirty="0" smtClean="0"/>
          </a:p>
          <a:p>
            <a:pPr marL="0" indent="0">
              <a:buNone/>
            </a:pPr>
            <a:r>
              <a:rPr lang="en-US" dirty="0" smtClean="0"/>
              <a:t>Consumers </a:t>
            </a:r>
            <a:r>
              <a:rPr lang="en-US" dirty="0"/>
              <a:t>are exposed to thousands of </a:t>
            </a:r>
            <a:r>
              <a:rPr lang="en-US" dirty="0" smtClean="0"/>
              <a:t>brands/ads daily - less </a:t>
            </a:r>
            <a:r>
              <a:rPr lang="en-US" dirty="0"/>
              <a:t>than 100 will create awareness and only about </a:t>
            </a:r>
            <a:r>
              <a:rPr lang="en-US" dirty="0" smtClean="0"/>
              <a:t>12 </a:t>
            </a:r>
            <a:r>
              <a:rPr lang="en-US" dirty="0"/>
              <a:t>will make an impression and </a:t>
            </a:r>
            <a:r>
              <a:rPr lang="en-US" b="1" dirty="0">
                <a:solidFill>
                  <a:srgbClr val="16A985"/>
                </a:solidFill>
              </a:rPr>
              <a:t>engage</a:t>
            </a:r>
            <a:r>
              <a:rPr lang="en-US" dirty="0">
                <a:solidFill>
                  <a:srgbClr val="16A985"/>
                </a:solidFill>
              </a:rPr>
              <a:t> </a:t>
            </a:r>
            <a:r>
              <a:rPr lang="en-US" dirty="0"/>
              <a:t>consumers</a:t>
            </a:r>
            <a:r>
              <a:rPr lang="en-US" dirty="0" smtClean="0"/>
              <a:t>.</a:t>
            </a:r>
          </a:p>
        </p:txBody>
      </p:sp>
      <p:sp>
        <p:nvSpPr>
          <p:cNvPr id="4" name="Title 1"/>
          <p:cNvSpPr txBox="1">
            <a:spLocks/>
          </p:cNvSpPr>
          <p:nvPr/>
        </p:nvSpPr>
        <p:spPr>
          <a:xfrm>
            <a:off x="296333" y="358775"/>
            <a:ext cx="7688616" cy="633413"/>
          </a:xfrm>
          <a:prstGeom prst="rect">
            <a:avLst/>
          </a:prstGeom>
        </p:spPr>
        <p:txBody>
          <a:bodyPr>
            <a:normAutofit/>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dirty="0" smtClean="0">
                <a:solidFill>
                  <a:schemeClr val="tx1"/>
                </a:solidFill>
                <a:latin typeface="Myriad Pro"/>
                <a:cs typeface="Myriad Pro"/>
              </a:rPr>
              <a:t>CUT THROUGH THE MEDIA CLUTTER</a:t>
            </a:r>
            <a:endParaRPr lang="en-US" dirty="0">
              <a:solidFill>
                <a:schemeClr val="tx1"/>
              </a:solidFill>
              <a:latin typeface="Myriad Pro"/>
              <a:cs typeface="Myriad Pro"/>
            </a:endParaRPr>
          </a:p>
        </p:txBody>
      </p:sp>
      <p:pic>
        <p:nvPicPr>
          <p:cNvPr id="2" name="Picture 1" descr="mediaclu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483" y="1197428"/>
            <a:ext cx="3934373" cy="4644571"/>
          </a:xfrm>
          <a:prstGeom prst="rect">
            <a:avLst/>
          </a:prstGeom>
        </p:spPr>
      </p:pic>
    </p:spTree>
    <p:extLst>
      <p:ext uri="{BB962C8B-B14F-4D97-AF65-F5344CB8AC3E}">
        <p14:creationId xmlns:p14="http://schemas.microsoft.com/office/powerpoint/2010/main" val="720622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652" y="1387840"/>
            <a:ext cx="3152681" cy="1655037"/>
          </a:xfrm>
          <a:prstGeom prst="rect">
            <a:avLst/>
          </a:prstGeom>
        </p:spPr>
        <p:txBody>
          <a:bodyPr>
            <a:normAutofit/>
          </a:bodyPr>
          <a:lstStyle/>
          <a:p>
            <a:pPr marL="0" indent="0">
              <a:buNone/>
            </a:pPr>
            <a:r>
              <a:rPr lang="en-US" sz="1800" dirty="0" smtClean="0"/>
              <a:t>How can advertisers motivate consumers to research their products, take action and ultimately buy their products and services?</a:t>
            </a:r>
          </a:p>
          <a:p>
            <a:pPr marL="0" indent="0">
              <a:buNone/>
            </a:pPr>
            <a:endParaRPr lang="en-US" sz="1800" b="1" dirty="0" smtClean="0"/>
          </a:p>
        </p:txBody>
      </p:sp>
      <p:sp>
        <p:nvSpPr>
          <p:cNvPr id="4" name="Title 1"/>
          <p:cNvSpPr txBox="1">
            <a:spLocks/>
          </p:cNvSpPr>
          <p:nvPr/>
        </p:nvSpPr>
        <p:spPr>
          <a:xfrm>
            <a:off x="296333" y="358775"/>
            <a:ext cx="7688616" cy="633413"/>
          </a:xfrm>
          <a:prstGeom prst="rect">
            <a:avLst/>
          </a:prstGeom>
        </p:spPr>
        <p:txBody>
          <a:bodyPr>
            <a:normAutofit/>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dirty="0" smtClean="0">
                <a:solidFill>
                  <a:schemeClr val="tx1"/>
                </a:solidFill>
                <a:latin typeface="Myriad Pro"/>
                <a:cs typeface="Myriad Pro"/>
              </a:rPr>
              <a:t>HOW TO GET NOTICED</a:t>
            </a:r>
            <a:endParaRPr lang="en-US" dirty="0">
              <a:solidFill>
                <a:schemeClr val="tx1"/>
              </a:solidFill>
              <a:latin typeface="Myriad Pro"/>
              <a:cs typeface="Myriad Pro"/>
            </a:endParaRPr>
          </a:p>
        </p:txBody>
      </p:sp>
      <p:sp>
        <p:nvSpPr>
          <p:cNvPr id="5" name="TextBox 4"/>
          <p:cNvSpPr txBox="1"/>
          <p:nvPr/>
        </p:nvSpPr>
        <p:spPr>
          <a:xfrm>
            <a:off x="296333" y="3149087"/>
            <a:ext cx="3175001" cy="3016210"/>
          </a:xfrm>
          <a:prstGeom prst="rect">
            <a:avLst/>
          </a:prstGeom>
          <a:noFill/>
        </p:spPr>
        <p:txBody>
          <a:bodyPr wrap="square" rtlCol="0">
            <a:spAutoFit/>
          </a:bodyPr>
          <a:lstStyle/>
          <a:p>
            <a:pPr>
              <a:spcAft>
                <a:spcPts val="1200"/>
              </a:spcAft>
            </a:pPr>
            <a:r>
              <a:rPr lang="en-US" sz="3600" b="1" dirty="0" smtClean="0">
                <a:solidFill>
                  <a:srgbClr val="00B050"/>
                </a:solidFill>
                <a:latin typeface="Myriad Pro" pitchFamily="34" charset="0"/>
              </a:rPr>
              <a:t>ENGAGEMENT</a:t>
            </a:r>
          </a:p>
          <a:p>
            <a:r>
              <a:rPr lang="en-CA" dirty="0" smtClean="0"/>
              <a:t>Increasing </a:t>
            </a:r>
            <a:r>
              <a:rPr lang="en-CA" dirty="0"/>
              <a:t>engagement helps advertising break through the clutter of not only the hundreds of ad exposures per day, but of the thousands of ad and brand exposures per day.</a:t>
            </a:r>
          </a:p>
          <a:p>
            <a:endParaRPr lang="en-US" dirty="0"/>
          </a:p>
        </p:txBody>
      </p:sp>
      <p:pic>
        <p:nvPicPr>
          <p:cNvPr id="6" name="Picture 5" descr="iStock-957319784_Students Reading Newspaper.jpg"/>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471334" y="1052844"/>
            <a:ext cx="5688762" cy="5014934"/>
          </a:xfrm>
          <a:prstGeom prst="rect">
            <a:avLst/>
          </a:prstGeom>
        </p:spPr>
      </p:pic>
    </p:spTree>
    <p:extLst>
      <p:ext uri="{BB962C8B-B14F-4D97-AF65-F5344CB8AC3E}">
        <p14:creationId xmlns:p14="http://schemas.microsoft.com/office/powerpoint/2010/main" val="3264241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305655"/>
            <a:ext cx="9144000" cy="1128836"/>
          </a:xfrm>
          <a:prstGeom prst="rect">
            <a:avLst/>
          </a:prstGeom>
          <a:solidFill>
            <a:srgbClr val="121C2A"/>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 name="Title 1"/>
          <p:cNvSpPr>
            <a:spLocks noGrp="1"/>
          </p:cNvSpPr>
          <p:nvPr>
            <p:ph type="title" idx="4294967295"/>
          </p:nvPr>
        </p:nvSpPr>
        <p:spPr>
          <a:xfrm>
            <a:off x="295596" y="384128"/>
            <a:ext cx="8229600" cy="1143000"/>
          </a:xfrm>
          <a:prstGeom prst="rect">
            <a:avLst/>
          </a:prstGeom>
        </p:spPr>
        <p:txBody>
          <a:bodyPr>
            <a:normAutofit/>
          </a:bodyPr>
          <a:lstStyle/>
          <a:p>
            <a:r>
              <a:rPr lang="en-US" sz="2000" dirty="0" smtClean="0">
                <a:solidFill>
                  <a:schemeClr val="tx1"/>
                </a:solidFill>
                <a:latin typeface="Myriad Pro"/>
                <a:cs typeface="Myriad Pro"/>
              </a:rPr>
              <a:t>WHAT WE ALREADY KNOW</a:t>
            </a:r>
            <a:r>
              <a:rPr lang="en-US" dirty="0" smtClean="0">
                <a:solidFill>
                  <a:schemeClr val="tx1"/>
                </a:solidFill>
                <a:latin typeface="Myriad Pro"/>
                <a:cs typeface="Myriad Pro"/>
              </a:rPr>
              <a:t/>
            </a:r>
            <a:br>
              <a:rPr lang="en-US" dirty="0" smtClean="0">
                <a:solidFill>
                  <a:schemeClr val="tx1"/>
                </a:solidFill>
                <a:latin typeface="Myriad Pro"/>
                <a:cs typeface="Myriad Pro"/>
              </a:rPr>
            </a:br>
            <a:r>
              <a:rPr lang="en-US" dirty="0" smtClean="0">
                <a:solidFill>
                  <a:srgbClr val="344391"/>
                </a:solidFill>
                <a:latin typeface="Myriad Pro"/>
                <a:cs typeface="Myriad Pro"/>
              </a:rPr>
              <a:t>LOCAL NEWS MEDIA ENGAGE READERS</a:t>
            </a:r>
            <a:endParaRPr lang="en-US" dirty="0">
              <a:solidFill>
                <a:srgbClr val="344391"/>
              </a:solidFill>
              <a:latin typeface="Myriad Pro"/>
              <a:cs typeface="Myriad Pro"/>
            </a:endParaRPr>
          </a:p>
        </p:txBody>
      </p:sp>
      <p:sp>
        <p:nvSpPr>
          <p:cNvPr id="3" name="Content Placeholder 2"/>
          <p:cNvSpPr>
            <a:spLocks noGrp="1"/>
          </p:cNvSpPr>
          <p:nvPr>
            <p:ph idx="4294967295"/>
          </p:nvPr>
        </p:nvSpPr>
        <p:spPr>
          <a:xfrm>
            <a:off x="1133480" y="2751279"/>
            <a:ext cx="7810500" cy="3220895"/>
          </a:xfrm>
          <a:prstGeom prst="rect">
            <a:avLst/>
          </a:prstGeom>
        </p:spPr>
        <p:txBody>
          <a:bodyPr>
            <a:noAutofit/>
          </a:bodyPr>
          <a:lstStyle/>
          <a:p>
            <a:pPr marL="0" indent="0">
              <a:spcBef>
                <a:spcPts val="600"/>
              </a:spcBef>
              <a:spcAft>
                <a:spcPts val="1200"/>
              </a:spcAft>
              <a:buClr>
                <a:srgbClr val="344391"/>
              </a:buClr>
              <a:buNone/>
            </a:pPr>
            <a:r>
              <a:rPr lang="en-US" b="1" dirty="0" smtClean="0"/>
              <a:t>Community newspapers are the number one source for LOCAL information.</a:t>
            </a:r>
          </a:p>
          <a:p>
            <a:pPr marL="0" indent="0">
              <a:spcBef>
                <a:spcPts val="600"/>
              </a:spcBef>
              <a:spcAft>
                <a:spcPts val="1200"/>
              </a:spcAft>
              <a:buClr>
                <a:srgbClr val="344391"/>
              </a:buClr>
              <a:buNone/>
            </a:pPr>
            <a:r>
              <a:rPr lang="en-US" b="1" dirty="0" smtClean="0"/>
              <a:t>Readers read and rely on newspaper advertising.</a:t>
            </a:r>
          </a:p>
          <a:p>
            <a:pPr marL="0" indent="0">
              <a:spcBef>
                <a:spcPts val="600"/>
              </a:spcBef>
              <a:spcAft>
                <a:spcPts val="1200"/>
              </a:spcAft>
              <a:buClr>
                <a:srgbClr val="344391"/>
              </a:buClr>
              <a:buNone/>
            </a:pPr>
            <a:r>
              <a:rPr lang="en-US" b="1" dirty="0" smtClean="0"/>
              <a:t>News media provide a trusted environment for ads.</a:t>
            </a:r>
          </a:p>
          <a:p>
            <a:pPr marL="0" indent="0">
              <a:spcBef>
                <a:spcPts val="600"/>
              </a:spcBef>
              <a:spcAft>
                <a:spcPts val="1200"/>
              </a:spcAft>
              <a:buClr>
                <a:srgbClr val="344391"/>
              </a:buClr>
              <a:buNone/>
            </a:pPr>
            <a:r>
              <a:rPr lang="en-US" b="1" dirty="0" smtClean="0"/>
              <a:t>News media readers take action after seeing advertising.</a:t>
            </a:r>
          </a:p>
        </p:txBody>
      </p:sp>
      <p:sp>
        <p:nvSpPr>
          <p:cNvPr id="4" name="Rectangle 3"/>
          <p:cNvSpPr/>
          <p:nvPr/>
        </p:nvSpPr>
        <p:spPr>
          <a:xfrm>
            <a:off x="0" y="6581001"/>
            <a:ext cx="3224537" cy="276999"/>
          </a:xfrm>
          <a:prstGeom prst="rect">
            <a:avLst/>
          </a:prstGeom>
        </p:spPr>
        <p:txBody>
          <a:bodyPr wrap="none">
            <a:spAutoFit/>
          </a:bodyPr>
          <a:lstStyle/>
          <a:p>
            <a:r>
              <a:rPr lang="en-US" sz="1200" dirty="0" err="1">
                <a:latin typeface="Arial" panose="020B0604020202020204" pitchFamily="34" charset="0"/>
                <a:cs typeface="Arial" panose="020B0604020202020204" pitchFamily="34" charset="0"/>
              </a:rPr>
              <a:t>Totum</a:t>
            </a:r>
            <a:r>
              <a:rPr lang="en-US" sz="1200" dirty="0">
                <a:latin typeface="Arial" panose="020B0604020202020204" pitchFamily="34" charset="0"/>
                <a:cs typeface="Arial" panose="020B0604020202020204" pitchFamily="34" charset="0"/>
              </a:rPr>
              <a:t> Research, Canadians 18+; </a:t>
            </a:r>
            <a:r>
              <a:rPr lang="en-US" sz="1200" dirty="0" smtClean="0">
                <a:latin typeface="Arial" panose="020B0604020202020204" pitchFamily="34" charset="0"/>
                <a:cs typeface="Arial" panose="020B0604020202020204" pitchFamily="34" charset="0"/>
              </a:rPr>
              <a:t>June 2019</a:t>
            </a:r>
            <a:endParaRPr lang="en-CA" sz="12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3416300" y="1320881"/>
            <a:ext cx="4521200" cy="115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sz="2400" dirty="0" smtClean="0">
                <a:solidFill>
                  <a:schemeClr val="bg1"/>
                </a:solidFill>
                <a:latin typeface="+mn-lt"/>
                <a:cs typeface="Myriad Pro Black"/>
              </a:rPr>
              <a:t>NINE OUT OF TEN </a:t>
            </a:r>
          </a:p>
          <a:p>
            <a:r>
              <a:rPr lang="en-US" sz="2400" dirty="0" smtClean="0">
                <a:solidFill>
                  <a:schemeClr val="bg1"/>
                </a:solidFill>
                <a:latin typeface="+mn-lt"/>
                <a:cs typeface="Myriad Pro"/>
              </a:rPr>
              <a:t>Canadians (88%) read news media brands each week. </a:t>
            </a:r>
            <a:endParaRPr lang="en-US" sz="2400" dirty="0">
              <a:solidFill>
                <a:schemeClr val="bg1"/>
              </a:solidFill>
              <a:latin typeface="+mn-lt"/>
              <a:cs typeface="Myriad Pro"/>
            </a:endParaRPr>
          </a:p>
        </p:txBody>
      </p:sp>
      <p:pic>
        <p:nvPicPr>
          <p:cNvPr id="8" name="Picture 7" descr="EngagedConnected-07.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4375" y="1170867"/>
            <a:ext cx="2643343" cy="1307283"/>
          </a:xfrm>
          <a:prstGeom prst="rect">
            <a:avLst/>
          </a:prstGeom>
        </p:spPr>
      </p:pic>
      <p:grpSp>
        <p:nvGrpSpPr>
          <p:cNvPr id="14" name="Group 13"/>
          <p:cNvGrpSpPr/>
          <p:nvPr/>
        </p:nvGrpSpPr>
        <p:grpSpPr>
          <a:xfrm>
            <a:off x="457204" y="4285281"/>
            <a:ext cx="593242" cy="593242"/>
            <a:chOff x="304802" y="4602080"/>
            <a:chExt cx="593242" cy="593242"/>
          </a:xfrm>
        </p:grpSpPr>
        <p:sp>
          <p:nvSpPr>
            <p:cNvPr id="12" name="Oval 11"/>
            <p:cNvSpPr/>
            <p:nvPr/>
          </p:nvSpPr>
          <p:spPr bwMode="auto">
            <a:xfrm>
              <a:off x="304802" y="4602080"/>
              <a:ext cx="593242" cy="593242"/>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6" name="Picture 15" descr="EngagedConnected-10.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6116" y="4610726"/>
              <a:ext cx="464951" cy="541957"/>
            </a:xfrm>
            <a:prstGeom prst="rect">
              <a:avLst/>
            </a:prstGeom>
            <a:noFill/>
          </p:spPr>
        </p:pic>
      </p:grpSp>
      <p:grpSp>
        <p:nvGrpSpPr>
          <p:cNvPr id="9" name="Group 8"/>
          <p:cNvGrpSpPr/>
          <p:nvPr/>
        </p:nvGrpSpPr>
        <p:grpSpPr>
          <a:xfrm>
            <a:off x="457206" y="3594671"/>
            <a:ext cx="593242" cy="654634"/>
            <a:chOff x="304802" y="3936812"/>
            <a:chExt cx="593242" cy="654634"/>
          </a:xfrm>
        </p:grpSpPr>
        <p:sp>
          <p:nvSpPr>
            <p:cNvPr id="11" name="Oval 10"/>
            <p:cNvSpPr/>
            <p:nvPr/>
          </p:nvSpPr>
          <p:spPr bwMode="auto">
            <a:xfrm>
              <a:off x="304802" y="3962228"/>
              <a:ext cx="593242" cy="593242"/>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7" name="Picture 16" descr="EngagedConnected-09.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81774" y="3936812"/>
              <a:ext cx="417057" cy="654634"/>
            </a:xfrm>
            <a:prstGeom prst="rect">
              <a:avLst/>
            </a:prstGeom>
          </p:spPr>
        </p:pic>
      </p:grpSp>
      <p:grpSp>
        <p:nvGrpSpPr>
          <p:cNvPr id="5" name="Group 4"/>
          <p:cNvGrpSpPr/>
          <p:nvPr/>
        </p:nvGrpSpPr>
        <p:grpSpPr>
          <a:xfrm>
            <a:off x="457206" y="2751280"/>
            <a:ext cx="593242" cy="593242"/>
            <a:chOff x="304802" y="3181270"/>
            <a:chExt cx="593242" cy="593242"/>
          </a:xfrm>
        </p:grpSpPr>
        <p:sp>
          <p:nvSpPr>
            <p:cNvPr id="10" name="Oval 9"/>
            <p:cNvSpPr/>
            <p:nvPr/>
          </p:nvSpPr>
          <p:spPr bwMode="auto">
            <a:xfrm>
              <a:off x="304802" y="3181270"/>
              <a:ext cx="593242" cy="593242"/>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8" name="Picture 17" descr="EngagedConnected-08.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30458" y="3245404"/>
              <a:ext cx="531681" cy="445193"/>
            </a:xfrm>
            <a:prstGeom prst="rect">
              <a:avLst/>
            </a:prstGeom>
          </p:spPr>
        </p:pic>
      </p:grpSp>
      <p:grpSp>
        <p:nvGrpSpPr>
          <p:cNvPr id="15" name="Group 14"/>
          <p:cNvGrpSpPr/>
          <p:nvPr/>
        </p:nvGrpSpPr>
        <p:grpSpPr>
          <a:xfrm>
            <a:off x="444375" y="4952084"/>
            <a:ext cx="606071" cy="706834"/>
            <a:chOff x="291971" y="5143900"/>
            <a:chExt cx="606071" cy="706834"/>
          </a:xfrm>
        </p:grpSpPr>
        <p:sp>
          <p:nvSpPr>
            <p:cNvPr id="13" name="Oval 12"/>
            <p:cNvSpPr/>
            <p:nvPr/>
          </p:nvSpPr>
          <p:spPr bwMode="auto">
            <a:xfrm>
              <a:off x="304800" y="5229105"/>
              <a:ext cx="593242" cy="593242"/>
            </a:xfrm>
            <a:prstGeom prst="ellipse">
              <a:avLst/>
            </a:prstGeom>
            <a:solidFill>
              <a:srgbClr val="34439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9" name="Picture 18" descr="EngagedConnected-11.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91971" y="5143900"/>
              <a:ext cx="561171" cy="706834"/>
            </a:xfrm>
            <a:prstGeom prst="rect">
              <a:avLst/>
            </a:prstGeom>
          </p:spPr>
        </p:pic>
      </p:grpSp>
    </p:spTree>
    <p:extLst>
      <p:ext uri="{BB962C8B-B14F-4D97-AF65-F5344CB8AC3E}">
        <p14:creationId xmlns:p14="http://schemas.microsoft.com/office/powerpoint/2010/main" val="2446223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04800" y="1626632"/>
            <a:ext cx="2745141" cy="4207223"/>
          </a:xfrm>
          <a:prstGeom prst="rect">
            <a:avLst/>
          </a:prstGeom>
          <a:solidFill>
            <a:srgbClr val="344391">
              <a:alpha val="26000"/>
            </a:srgb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p:nvPr/>
        </p:nvSpPr>
        <p:spPr bwMode="auto">
          <a:xfrm>
            <a:off x="3231797" y="1621655"/>
            <a:ext cx="2745141" cy="4207223"/>
          </a:xfrm>
          <a:prstGeom prst="rect">
            <a:avLst/>
          </a:prstGeom>
          <a:solidFill>
            <a:srgbClr val="199C71">
              <a:alpha val="26000"/>
            </a:srgb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 name="Title 1"/>
          <p:cNvSpPr>
            <a:spLocks noGrp="1"/>
          </p:cNvSpPr>
          <p:nvPr>
            <p:ph type="title" idx="4294967295"/>
          </p:nvPr>
        </p:nvSpPr>
        <p:spPr>
          <a:xfrm>
            <a:off x="218095" y="380233"/>
            <a:ext cx="8229600" cy="1143000"/>
          </a:xfrm>
          <a:prstGeom prst="rect">
            <a:avLst/>
          </a:prstGeom>
        </p:spPr>
        <p:txBody>
          <a:bodyPr>
            <a:normAutofit/>
          </a:bodyPr>
          <a:lstStyle/>
          <a:p>
            <a:r>
              <a:rPr lang="en-US" dirty="0" smtClean="0">
                <a:solidFill>
                  <a:srgbClr val="000000"/>
                </a:solidFill>
                <a:latin typeface="Myriad Pro"/>
                <a:cs typeface="Myriad Pro"/>
              </a:rPr>
              <a:t>DEFINITIONS OF ENGAGEMENT</a:t>
            </a:r>
            <a:endParaRPr lang="en-US" dirty="0">
              <a:solidFill>
                <a:srgbClr val="000000"/>
              </a:solidFill>
              <a:latin typeface="Myriad Pro"/>
              <a:cs typeface="Myriad Pro"/>
            </a:endParaRPr>
          </a:p>
        </p:txBody>
      </p:sp>
      <p:sp>
        <p:nvSpPr>
          <p:cNvPr id="4" name="Content Placeholder 3"/>
          <p:cNvSpPr>
            <a:spLocks noGrp="1"/>
          </p:cNvSpPr>
          <p:nvPr>
            <p:ph idx="4294967295"/>
          </p:nvPr>
        </p:nvSpPr>
        <p:spPr>
          <a:xfrm>
            <a:off x="422209" y="1735056"/>
            <a:ext cx="2752889" cy="4208340"/>
          </a:xfrm>
          <a:prstGeom prst="rect">
            <a:avLst/>
          </a:prstGeom>
        </p:spPr>
        <p:txBody>
          <a:bodyPr>
            <a:noAutofit/>
          </a:bodyPr>
          <a:lstStyle/>
          <a:p>
            <a:pPr marL="271463" indent="-271463">
              <a:spcBef>
                <a:spcPts val="600"/>
              </a:spcBef>
              <a:buClr>
                <a:srgbClr val="344391"/>
              </a:buClr>
              <a:buFont typeface="+mj-lt"/>
              <a:buAutoNum type="arabicPeriod"/>
            </a:pPr>
            <a:r>
              <a:rPr lang="en-CA" sz="1600" dirty="0">
                <a:solidFill>
                  <a:prstClr val="black"/>
                </a:solidFill>
              </a:rPr>
              <a:t>It is trustworthy.</a:t>
            </a:r>
          </a:p>
          <a:p>
            <a:pPr marL="271463" indent="-271463">
              <a:spcBef>
                <a:spcPts val="600"/>
              </a:spcBef>
              <a:buClr>
                <a:srgbClr val="344391"/>
              </a:buClr>
              <a:buFont typeface="+mj-lt"/>
              <a:buAutoNum type="arabicPeriod"/>
            </a:pPr>
            <a:r>
              <a:rPr lang="en-CA" sz="1600" dirty="0">
                <a:solidFill>
                  <a:prstClr val="black"/>
                </a:solidFill>
              </a:rPr>
              <a:t>I feel a personal connection with the medium.</a:t>
            </a:r>
          </a:p>
          <a:p>
            <a:pPr marL="271463" indent="-271463">
              <a:spcBef>
                <a:spcPts val="600"/>
              </a:spcBef>
              <a:buClr>
                <a:srgbClr val="344391"/>
              </a:buClr>
              <a:buFont typeface="+mj-lt"/>
              <a:buAutoNum type="arabicPeriod"/>
            </a:pPr>
            <a:r>
              <a:rPr lang="en-CA" sz="1600" dirty="0">
                <a:solidFill>
                  <a:prstClr val="black"/>
                </a:solidFill>
              </a:rPr>
              <a:t>It inspires me.</a:t>
            </a:r>
          </a:p>
          <a:p>
            <a:pPr marL="271463" indent="-271463">
              <a:spcBef>
                <a:spcPts val="600"/>
              </a:spcBef>
              <a:buClr>
                <a:srgbClr val="344391"/>
              </a:buClr>
              <a:buFont typeface="+mj-lt"/>
              <a:buAutoNum type="arabicPeriod"/>
            </a:pPr>
            <a:r>
              <a:rPr lang="en-CA" sz="1600" dirty="0">
                <a:solidFill>
                  <a:prstClr val="black"/>
                </a:solidFill>
              </a:rPr>
              <a:t>It makes my life better.</a:t>
            </a:r>
          </a:p>
          <a:p>
            <a:pPr marL="271463" indent="-271463">
              <a:spcBef>
                <a:spcPts val="600"/>
              </a:spcBef>
              <a:buClr>
                <a:srgbClr val="344391"/>
              </a:buClr>
              <a:buFont typeface="+mj-lt"/>
              <a:buAutoNum type="arabicPeriod"/>
            </a:pPr>
            <a:r>
              <a:rPr lang="en-CA" sz="1600" dirty="0">
                <a:solidFill>
                  <a:prstClr val="black"/>
                </a:solidFill>
              </a:rPr>
              <a:t>It enhances my interaction with others.</a:t>
            </a:r>
          </a:p>
          <a:p>
            <a:pPr marL="271463" indent="-271463">
              <a:spcBef>
                <a:spcPts val="600"/>
              </a:spcBef>
              <a:buClr>
                <a:srgbClr val="344391"/>
              </a:buClr>
              <a:buFont typeface="+mj-lt"/>
              <a:buAutoNum type="arabicPeriod"/>
            </a:pPr>
            <a:r>
              <a:rPr lang="en-CA" sz="1600" dirty="0">
                <a:solidFill>
                  <a:prstClr val="black"/>
                </a:solidFill>
              </a:rPr>
              <a:t>It operates in an ethical manner and has the public’s best interest in mind.</a:t>
            </a:r>
          </a:p>
          <a:p>
            <a:pPr marL="271463" indent="-271463">
              <a:spcBef>
                <a:spcPts val="600"/>
              </a:spcBef>
              <a:buClr>
                <a:srgbClr val="344391"/>
              </a:buClr>
              <a:buFont typeface="+mj-lt"/>
              <a:buAutoNum type="arabicPeriod"/>
            </a:pPr>
            <a:r>
              <a:rPr lang="en-CA" sz="1600" dirty="0">
                <a:solidFill>
                  <a:prstClr val="black"/>
                </a:solidFill>
              </a:rPr>
              <a:t>I go to the medium when I have time to myself.</a:t>
            </a:r>
          </a:p>
          <a:p>
            <a:pPr>
              <a:spcBef>
                <a:spcPts val="600"/>
              </a:spcBef>
              <a:buClr>
                <a:srgbClr val="344391"/>
              </a:buClr>
            </a:pPr>
            <a:endParaRPr lang="en-US" sz="1600" dirty="0"/>
          </a:p>
        </p:txBody>
      </p:sp>
      <p:sp>
        <p:nvSpPr>
          <p:cNvPr id="3" name="TextBox 2"/>
          <p:cNvSpPr txBox="1"/>
          <p:nvPr/>
        </p:nvSpPr>
        <p:spPr>
          <a:xfrm>
            <a:off x="304801" y="1360829"/>
            <a:ext cx="2763990" cy="369332"/>
          </a:xfrm>
          <a:prstGeom prst="rect">
            <a:avLst/>
          </a:prstGeom>
          <a:solidFill>
            <a:srgbClr val="344391"/>
          </a:solidFill>
        </p:spPr>
        <p:txBody>
          <a:bodyPr wrap="square" rtlCol="0">
            <a:spAutoFit/>
          </a:bodyPr>
          <a:lstStyle/>
          <a:p>
            <a:pPr algn="ctr"/>
            <a:r>
              <a:rPr lang="en-US" dirty="0">
                <a:solidFill>
                  <a:schemeClr val="bg1"/>
                </a:solidFill>
                <a:latin typeface="Myriad Pro"/>
                <a:cs typeface="Myriad Pro"/>
              </a:rPr>
              <a:t>GENERAL ENGAGEMENT</a:t>
            </a:r>
            <a:endParaRPr lang="en-US" dirty="0">
              <a:solidFill>
                <a:schemeClr val="bg1"/>
              </a:solidFill>
            </a:endParaRPr>
          </a:p>
        </p:txBody>
      </p:sp>
      <p:sp>
        <p:nvSpPr>
          <p:cNvPr id="5" name="TextBox 4"/>
          <p:cNvSpPr txBox="1"/>
          <p:nvPr/>
        </p:nvSpPr>
        <p:spPr>
          <a:xfrm>
            <a:off x="3224070" y="1354465"/>
            <a:ext cx="2763990" cy="369332"/>
          </a:xfrm>
          <a:prstGeom prst="rect">
            <a:avLst/>
          </a:prstGeom>
          <a:solidFill>
            <a:srgbClr val="199C71"/>
          </a:solidFill>
        </p:spPr>
        <p:txBody>
          <a:bodyPr wrap="square" rtlCol="0">
            <a:spAutoFit/>
          </a:bodyPr>
          <a:lstStyle/>
          <a:p>
            <a:pPr algn="ctr"/>
            <a:r>
              <a:rPr lang="en-US" dirty="0">
                <a:solidFill>
                  <a:srgbClr val="FFFFFF"/>
                </a:solidFill>
                <a:latin typeface="Myriad Pro"/>
                <a:cs typeface="Myriad Pro"/>
              </a:rPr>
              <a:t>NEWS ENGAGEMENT</a:t>
            </a:r>
            <a:endParaRPr lang="en-US" dirty="0">
              <a:solidFill>
                <a:srgbClr val="FFFFFF"/>
              </a:solidFill>
            </a:endParaRPr>
          </a:p>
        </p:txBody>
      </p:sp>
      <p:sp>
        <p:nvSpPr>
          <p:cNvPr id="6" name="Content Placeholder 5"/>
          <p:cNvSpPr txBox="1">
            <a:spLocks/>
          </p:cNvSpPr>
          <p:nvPr/>
        </p:nvSpPr>
        <p:spPr>
          <a:xfrm>
            <a:off x="3277155" y="1735057"/>
            <a:ext cx="2710175" cy="3583512"/>
          </a:xfrm>
          <a:prstGeom prst="rect">
            <a:avLst/>
          </a:prstGeom>
        </p:spPr>
        <p:txBody>
          <a:bodyPr>
            <a:normAutofit/>
          </a:bodyPr>
          <a:lstStyle>
            <a:lvl1pPr marL="274638" indent="-274638" algn="l" rtl="0" eaLnBrk="1" fontAlgn="base" hangingPunct="1">
              <a:spcBef>
                <a:spcPct val="20000"/>
              </a:spcBef>
              <a:spcAft>
                <a:spcPct val="0"/>
              </a:spcAft>
              <a:buClr>
                <a:schemeClr val="accent2"/>
              </a:buClr>
              <a:buChar char="•"/>
              <a:defRPr sz="2400" kern="1200">
                <a:solidFill>
                  <a:schemeClr val="tx1"/>
                </a:solidFill>
                <a:latin typeface="+mn-lt"/>
                <a:ea typeface="+mn-ea"/>
                <a:cs typeface="+mn-cs"/>
              </a:defRPr>
            </a:lvl1pPr>
            <a:lvl2pPr marL="549275" indent="-27305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2pPr>
            <a:lvl3pPr marL="811213" indent="-260350"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3pPr>
            <a:lvl4pPr marL="1085850" indent="-273050"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4pPr>
            <a:lvl5pPr marL="1349375" indent="-261938" algn="l" rtl="0" eaLnBrk="1" fontAlgn="base" hangingPunct="1">
              <a:spcBef>
                <a:spcPct val="20000"/>
              </a:spcBef>
              <a:spcAft>
                <a:spcPct val="0"/>
              </a:spcAft>
              <a:buClr>
                <a:schemeClr val="accent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buClr>
                <a:srgbClr val="344391"/>
              </a:buClr>
              <a:buFont typeface="+mj-lt"/>
              <a:buAutoNum type="arabicPeriod"/>
            </a:pPr>
            <a:r>
              <a:rPr lang="en-CA" sz="1600" dirty="0" smtClean="0">
                <a:solidFill>
                  <a:prstClr val="black"/>
                </a:solidFill>
              </a:rPr>
              <a:t>The news it contains comes from reliable sources.</a:t>
            </a:r>
          </a:p>
          <a:p>
            <a:pPr marL="271463" indent="-271463">
              <a:buClr>
                <a:srgbClr val="344391"/>
              </a:buClr>
              <a:buFont typeface="+mj-lt"/>
              <a:buAutoNum type="arabicPeriod"/>
            </a:pPr>
            <a:r>
              <a:rPr lang="en-CA" sz="1600" dirty="0" smtClean="0">
                <a:solidFill>
                  <a:prstClr val="black"/>
                </a:solidFill>
              </a:rPr>
              <a:t>It employs well-trained and knowledgeable journalists.</a:t>
            </a:r>
          </a:p>
          <a:p>
            <a:pPr marL="271463" indent="-271463">
              <a:buClr>
                <a:srgbClr val="344391"/>
              </a:buClr>
              <a:buFont typeface="+mj-lt"/>
              <a:buAutoNum type="arabicPeriod"/>
            </a:pPr>
            <a:r>
              <a:rPr lang="en-CA" sz="1600" dirty="0" smtClean="0">
                <a:solidFill>
                  <a:prstClr val="black"/>
                </a:solidFill>
              </a:rPr>
              <a:t>It provides the news impartially.</a:t>
            </a:r>
          </a:p>
          <a:p>
            <a:pPr marL="271463" indent="-271463">
              <a:buClr>
                <a:srgbClr val="344391"/>
              </a:buClr>
              <a:buFont typeface="+mj-lt"/>
              <a:buAutoNum type="arabicPeriod"/>
            </a:pPr>
            <a:r>
              <a:rPr lang="en-CA" sz="1600" dirty="0" smtClean="0">
                <a:solidFill>
                  <a:prstClr val="black"/>
                </a:solidFill>
              </a:rPr>
              <a:t>Its news content is believable.</a:t>
            </a:r>
          </a:p>
          <a:p>
            <a:pPr marL="271463" indent="-271463">
              <a:buClr>
                <a:srgbClr val="344391"/>
              </a:buClr>
              <a:buFont typeface="+mj-lt"/>
              <a:buAutoNum type="arabicPeriod"/>
            </a:pPr>
            <a:r>
              <a:rPr lang="en-CA" sz="1600" dirty="0" smtClean="0">
                <a:solidFill>
                  <a:prstClr val="black"/>
                </a:solidFill>
              </a:rPr>
              <a:t>It contains informed commentary. </a:t>
            </a:r>
          </a:p>
          <a:p>
            <a:pPr marL="271463" indent="-271463">
              <a:spcBef>
                <a:spcPts val="0"/>
              </a:spcBef>
              <a:buClr>
                <a:srgbClr val="344391"/>
              </a:buClr>
              <a:buFontTx/>
              <a:buNone/>
              <a:defRPr/>
            </a:pPr>
            <a:endParaRPr lang="en-CA" sz="1600" dirty="0">
              <a:solidFill>
                <a:prstClr val="black"/>
              </a:solidFill>
            </a:endParaRPr>
          </a:p>
        </p:txBody>
      </p:sp>
      <p:sp>
        <p:nvSpPr>
          <p:cNvPr id="7" name="TextBox 6"/>
          <p:cNvSpPr txBox="1"/>
          <p:nvPr/>
        </p:nvSpPr>
        <p:spPr>
          <a:xfrm>
            <a:off x="6148962" y="1348101"/>
            <a:ext cx="2763990" cy="369332"/>
          </a:xfrm>
          <a:prstGeom prst="rect">
            <a:avLst/>
          </a:prstGeom>
          <a:solidFill>
            <a:srgbClr val="72529D"/>
          </a:solidFill>
        </p:spPr>
        <p:txBody>
          <a:bodyPr wrap="square" rtlCol="0">
            <a:spAutoFit/>
          </a:bodyPr>
          <a:lstStyle/>
          <a:p>
            <a:pPr algn="ctr"/>
            <a:r>
              <a:rPr lang="en-US" dirty="0">
                <a:solidFill>
                  <a:srgbClr val="FFFFFF"/>
                </a:solidFill>
                <a:latin typeface="Myriad Pro"/>
                <a:cs typeface="Myriad Pro"/>
              </a:rPr>
              <a:t>AD ENGAGEMENT</a:t>
            </a:r>
            <a:endParaRPr lang="en-US" dirty="0">
              <a:solidFill>
                <a:srgbClr val="FFFFFF"/>
              </a:solidFill>
            </a:endParaRPr>
          </a:p>
        </p:txBody>
      </p:sp>
      <p:sp>
        <p:nvSpPr>
          <p:cNvPr id="10" name="Rectangle 9"/>
          <p:cNvSpPr/>
          <p:nvPr/>
        </p:nvSpPr>
        <p:spPr bwMode="auto">
          <a:xfrm>
            <a:off x="6162408" y="1626632"/>
            <a:ext cx="2745141" cy="4207223"/>
          </a:xfrm>
          <a:prstGeom prst="rect">
            <a:avLst/>
          </a:prstGeom>
          <a:solidFill>
            <a:srgbClr val="72529D">
              <a:alpha val="26000"/>
            </a:srgbClr>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Box 10"/>
          <p:cNvSpPr txBox="1"/>
          <p:nvPr/>
        </p:nvSpPr>
        <p:spPr>
          <a:xfrm>
            <a:off x="6202783" y="1735056"/>
            <a:ext cx="2619456" cy="3539430"/>
          </a:xfrm>
          <a:prstGeom prst="rect">
            <a:avLst/>
          </a:prstGeom>
          <a:noFill/>
        </p:spPr>
        <p:txBody>
          <a:bodyPr wrap="square" rtlCol="0">
            <a:spAutoFit/>
          </a:bodyPr>
          <a:lstStyle/>
          <a:p>
            <a:pPr marL="271463" lvl="0" indent="-271463">
              <a:buClr>
                <a:srgbClr val="344391"/>
              </a:buClr>
              <a:buFont typeface="+mj-lt"/>
              <a:buAutoNum type="arabicPeriod"/>
            </a:pPr>
            <a:r>
              <a:rPr lang="en-CA" sz="1600" dirty="0"/>
              <a:t>I usually notice ads in this medium.</a:t>
            </a:r>
          </a:p>
          <a:p>
            <a:pPr marL="271463" lvl="0" indent="-271463">
              <a:buClr>
                <a:srgbClr val="344391"/>
              </a:buClr>
              <a:buFont typeface="+mj-lt"/>
              <a:buAutoNum type="arabicPeriod"/>
            </a:pPr>
            <a:r>
              <a:rPr lang="en-CA" sz="1600" dirty="0"/>
              <a:t>The ads it contains make me more likely to purchase.</a:t>
            </a:r>
          </a:p>
          <a:p>
            <a:pPr marL="271463" lvl="0" indent="-271463">
              <a:buClr>
                <a:srgbClr val="344391"/>
              </a:buClr>
              <a:buFont typeface="+mj-lt"/>
              <a:buAutoNum type="arabicPeriod"/>
            </a:pPr>
            <a:r>
              <a:rPr lang="en-CA" sz="1600" dirty="0"/>
              <a:t>It is the best place to get useful information about sales, store hours and special offers.</a:t>
            </a:r>
          </a:p>
          <a:p>
            <a:pPr marL="271463" lvl="0" indent="-271463">
              <a:buClr>
                <a:srgbClr val="344391"/>
              </a:buClr>
              <a:buFont typeface="+mj-lt"/>
              <a:buAutoNum type="arabicPeriod"/>
            </a:pPr>
            <a:r>
              <a:rPr lang="en-CA" sz="1600" dirty="0"/>
              <a:t>It contains annoying ads </a:t>
            </a:r>
            <a:r>
              <a:rPr lang="en-CA" sz="1600" i="1" dirty="0"/>
              <a:t>(Note: Less annoying earner higher engagement scores) </a:t>
            </a:r>
          </a:p>
          <a:p>
            <a:pPr marL="271463" indent="-271463"/>
            <a:endParaRPr lang="en-US" sz="1600" dirty="0"/>
          </a:p>
        </p:txBody>
      </p:sp>
    </p:spTree>
    <p:extLst>
      <p:ext uri="{BB962C8B-B14F-4D97-AF65-F5344CB8AC3E}">
        <p14:creationId xmlns:p14="http://schemas.microsoft.com/office/powerpoint/2010/main" val="1501394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d 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8" y="1"/>
            <a:ext cx="8784693" cy="4854222"/>
          </a:xfrm>
          <a:prstGeom prst="rect">
            <a:avLst/>
          </a:prstGeom>
        </p:spPr>
      </p:pic>
    </p:spTree>
    <p:extLst>
      <p:ext uri="{BB962C8B-B14F-4D97-AF65-F5344CB8AC3E}">
        <p14:creationId xmlns:p14="http://schemas.microsoft.com/office/powerpoint/2010/main" val="1256439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238125" y="1657349"/>
            <a:ext cx="4439075" cy="34226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845842" y="1657349"/>
            <a:ext cx="4082026" cy="34226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967784" y="1102380"/>
            <a:ext cx="979755" cy="523220"/>
          </a:xfrm>
          <a:prstGeom prst="rect">
            <a:avLst/>
          </a:prstGeom>
          <a:noFill/>
        </p:spPr>
        <p:txBody>
          <a:bodyPr wrap="none" rtlCol="0">
            <a:spAutoFit/>
          </a:bodyPr>
          <a:lstStyle/>
          <a:p>
            <a:r>
              <a:rPr lang="en-US" sz="2800" b="1" dirty="0">
                <a:solidFill>
                  <a:srgbClr val="000000"/>
                </a:solidFill>
                <a:latin typeface="Myriad Pro"/>
                <a:ea typeface="+mj-ea"/>
                <a:cs typeface="Myriad Pro"/>
              </a:rPr>
              <a:t>2014</a:t>
            </a:r>
          </a:p>
        </p:txBody>
      </p:sp>
      <p:sp>
        <p:nvSpPr>
          <p:cNvPr id="11" name="Title 1"/>
          <p:cNvSpPr txBox="1">
            <a:spLocks/>
          </p:cNvSpPr>
          <p:nvPr/>
        </p:nvSpPr>
        <p:spPr>
          <a:xfrm>
            <a:off x="218095" y="380233"/>
            <a:ext cx="8229600" cy="661167"/>
          </a:xfrm>
          <a:prstGeom prst="rect">
            <a:avLst/>
          </a:prstGeom>
        </p:spPr>
        <p:txBody>
          <a:bodyPr>
            <a:normAutofit/>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dirty="0" smtClean="0">
                <a:solidFill>
                  <a:srgbClr val="000000"/>
                </a:solidFill>
                <a:latin typeface="Myriad Pro"/>
                <a:cs typeface="Myriad Pro"/>
              </a:rPr>
              <a:t>MEDIA ENGAGEMENT</a:t>
            </a:r>
            <a:endParaRPr lang="en-US" dirty="0">
              <a:solidFill>
                <a:srgbClr val="000000"/>
              </a:solidFill>
              <a:latin typeface="Myriad Pro"/>
              <a:cs typeface="Myriad Pro"/>
            </a:endParaRPr>
          </a:p>
        </p:txBody>
      </p:sp>
      <p:sp>
        <p:nvSpPr>
          <p:cNvPr id="12" name="TextBox 11"/>
          <p:cNvSpPr txBox="1"/>
          <p:nvPr/>
        </p:nvSpPr>
        <p:spPr>
          <a:xfrm>
            <a:off x="6641384" y="1102380"/>
            <a:ext cx="979755" cy="523220"/>
          </a:xfrm>
          <a:prstGeom prst="rect">
            <a:avLst/>
          </a:prstGeom>
          <a:noFill/>
        </p:spPr>
        <p:txBody>
          <a:bodyPr wrap="none" rtlCol="0">
            <a:spAutoFit/>
          </a:bodyPr>
          <a:lstStyle/>
          <a:p>
            <a:r>
              <a:rPr lang="en-US" sz="2800" b="1" dirty="0" smtClean="0">
                <a:solidFill>
                  <a:srgbClr val="000000"/>
                </a:solidFill>
                <a:latin typeface="Myriad Pro"/>
                <a:ea typeface="+mj-ea"/>
                <a:cs typeface="Myriad Pro"/>
              </a:rPr>
              <a:t>2019</a:t>
            </a:r>
            <a:endParaRPr lang="en-US" sz="2800" b="1" dirty="0">
              <a:solidFill>
                <a:srgbClr val="000000"/>
              </a:solidFill>
              <a:latin typeface="Myriad Pro"/>
              <a:ea typeface="+mj-ea"/>
              <a:cs typeface="Myriad Pro"/>
            </a:endParaRPr>
          </a:p>
        </p:txBody>
      </p:sp>
      <p:sp>
        <p:nvSpPr>
          <p:cNvPr id="3" name="TextBox 2"/>
          <p:cNvSpPr txBox="1"/>
          <p:nvPr/>
        </p:nvSpPr>
        <p:spPr>
          <a:xfrm>
            <a:off x="238125" y="5092700"/>
            <a:ext cx="8689743" cy="923330"/>
          </a:xfrm>
          <a:prstGeom prst="rect">
            <a:avLst/>
          </a:prstGeom>
          <a:noFill/>
        </p:spPr>
        <p:txBody>
          <a:bodyPr wrap="square" rtlCol="0">
            <a:spAutoFit/>
          </a:bodyPr>
          <a:lstStyle/>
          <a:p>
            <a:pPr algn="ctr"/>
            <a:r>
              <a:rPr lang="en-US" sz="3200" b="1" dirty="0" smtClean="0">
                <a:solidFill>
                  <a:srgbClr val="16A985"/>
                </a:solidFill>
              </a:rPr>
              <a:t>Five years later not much has changed … </a:t>
            </a:r>
          </a:p>
          <a:p>
            <a:pPr algn="ctr"/>
            <a:r>
              <a:rPr lang="en-US" sz="2200" b="1" dirty="0" smtClean="0">
                <a:solidFill>
                  <a:srgbClr val="344391"/>
                </a:solidFill>
              </a:rPr>
              <a:t>Printed Newspapers still top the list for Media Engagement.</a:t>
            </a:r>
            <a:endParaRPr lang="en-US" sz="2200" b="1" dirty="0">
              <a:solidFill>
                <a:srgbClr val="344391"/>
              </a:solidFill>
            </a:endParaRPr>
          </a:p>
        </p:txBody>
      </p:sp>
    </p:spTree>
    <p:extLst>
      <p:ext uri="{BB962C8B-B14F-4D97-AF65-F5344CB8AC3E}">
        <p14:creationId xmlns:p14="http://schemas.microsoft.com/office/powerpoint/2010/main" val="372544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0518" y="1313192"/>
            <a:ext cx="4681743" cy="4736003"/>
          </a:xfrm>
          <a:prstGeom prst="rect">
            <a:avLst/>
          </a:prstGeom>
        </p:spPr>
        <p:txBody>
          <a:bodyPr>
            <a:noAutofit/>
          </a:bodyPr>
          <a:lstStyle/>
          <a:p>
            <a:pPr marL="0" indent="0">
              <a:spcBef>
                <a:spcPts val="1200"/>
              </a:spcBef>
              <a:buClr>
                <a:srgbClr val="344391"/>
              </a:buClr>
              <a:buNone/>
            </a:pPr>
            <a:r>
              <a:rPr lang="en-US" sz="1900" dirty="0" smtClean="0"/>
              <a:t>Printed newspapers are the </a:t>
            </a:r>
            <a:r>
              <a:rPr lang="en-US" sz="1900" b="1" dirty="0" smtClean="0"/>
              <a:t>most engaging</a:t>
            </a:r>
            <a:r>
              <a:rPr lang="en-US" sz="1900" dirty="0" smtClean="0"/>
              <a:t> media. </a:t>
            </a:r>
          </a:p>
          <a:p>
            <a:pPr marL="0" indent="0">
              <a:spcBef>
                <a:spcPts val="1200"/>
              </a:spcBef>
              <a:buClr>
                <a:srgbClr val="344391"/>
              </a:buClr>
              <a:buNone/>
            </a:pPr>
            <a:r>
              <a:rPr lang="en-US" sz="1900" dirty="0" smtClean="0"/>
              <a:t>Reading a newspaper requires </a:t>
            </a:r>
            <a:r>
              <a:rPr lang="en-US" sz="1900" b="1" dirty="0" smtClean="0"/>
              <a:t>full attention</a:t>
            </a:r>
            <a:r>
              <a:rPr lang="en-US" sz="1900" dirty="0" smtClean="0"/>
              <a:t>. Consumer attention can be fractured with other media.</a:t>
            </a:r>
          </a:p>
          <a:p>
            <a:pPr marL="0" indent="0">
              <a:spcBef>
                <a:spcPts val="1200"/>
              </a:spcBef>
              <a:buClr>
                <a:srgbClr val="344391"/>
              </a:buClr>
              <a:buNone/>
            </a:pPr>
            <a:r>
              <a:rPr lang="en-US" sz="1900" b="1" dirty="0" smtClean="0"/>
              <a:t>Ad engagement </a:t>
            </a:r>
            <a:r>
              <a:rPr lang="en-US" sz="1900" dirty="0" smtClean="0"/>
              <a:t>for print newspapers is almost 2 times higher than average.* </a:t>
            </a:r>
          </a:p>
          <a:p>
            <a:pPr marL="0" indent="0">
              <a:spcBef>
                <a:spcPts val="1200"/>
              </a:spcBef>
              <a:buClr>
                <a:srgbClr val="344391"/>
              </a:buClr>
              <a:buNone/>
            </a:pPr>
            <a:r>
              <a:rPr lang="en-US" sz="1900" dirty="0" smtClean="0"/>
              <a:t>Canadians want to see the </a:t>
            </a:r>
            <a:r>
              <a:rPr lang="en-US" sz="1900" b="1" dirty="0" smtClean="0"/>
              <a:t>advertising</a:t>
            </a:r>
            <a:r>
              <a:rPr lang="en-US" sz="1900" dirty="0" smtClean="0"/>
              <a:t> in print newspapers; it is expected to be there and is </a:t>
            </a:r>
            <a:r>
              <a:rPr lang="en-US" sz="1900" b="1" dirty="0" smtClean="0"/>
              <a:t>part of the content</a:t>
            </a:r>
            <a:r>
              <a:rPr lang="en-US" sz="1900" dirty="0" smtClean="0"/>
              <a:t>. </a:t>
            </a:r>
          </a:p>
          <a:p>
            <a:pPr marL="0" indent="0">
              <a:spcBef>
                <a:spcPts val="1200"/>
              </a:spcBef>
              <a:buClr>
                <a:srgbClr val="344391"/>
              </a:buClr>
              <a:buNone/>
            </a:pPr>
            <a:r>
              <a:rPr lang="en-US" sz="1900" b="1" dirty="0" smtClean="0"/>
              <a:t>Ad blocking </a:t>
            </a:r>
            <a:r>
              <a:rPr lang="en-US" sz="1900" dirty="0" smtClean="0"/>
              <a:t>software makes it difficult for digital media to engage consumers with advertising despite high levels of general/news engagement.</a:t>
            </a:r>
          </a:p>
        </p:txBody>
      </p:sp>
      <p:sp>
        <p:nvSpPr>
          <p:cNvPr id="4" name="Title 1"/>
          <p:cNvSpPr txBox="1">
            <a:spLocks/>
          </p:cNvSpPr>
          <p:nvPr/>
        </p:nvSpPr>
        <p:spPr>
          <a:xfrm>
            <a:off x="295596" y="384128"/>
            <a:ext cx="8229600" cy="1143000"/>
          </a:xfrm>
          <a:prstGeom prst="rect">
            <a:avLst/>
          </a:prstGeom>
        </p:spPr>
        <p:txBody>
          <a:bodyPr>
            <a:normAutofit/>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r>
              <a:rPr lang="en-US" sz="2000" dirty="0" smtClean="0">
                <a:solidFill>
                  <a:schemeClr val="tx1"/>
                </a:solidFill>
                <a:latin typeface="Myriad Pro"/>
                <a:cs typeface="Myriad Pro"/>
              </a:rPr>
              <a:t>NEW RESEARCH TELLS US</a:t>
            </a:r>
            <a:br>
              <a:rPr lang="en-US" sz="2000" dirty="0" smtClean="0">
                <a:solidFill>
                  <a:schemeClr val="tx1"/>
                </a:solidFill>
                <a:latin typeface="Myriad Pro"/>
                <a:cs typeface="Myriad Pro"/>
              </a:rPr>
            </a:br>
            <a:r>
              <a:rPr lang="en-US" dirty="0" smtClean="0">
                <a:solidFill>
                  <a:srgbClr val="344391"/>
                </a:solidFill>
                <a:latin typeface="Myriad Pro"/>
                <a:cs typeface="Myriad Pro"/>
              </a:rPr>
              <a:t>NEWS MEDIA </a:t>
            </a:r>
            <a:r>
              <a:rPr lang="en-US" dirty="0">
                <a:solidFill>
                  <a:srgbClr val="344391"/>
                </a:solidFill>
                <a:latin typeface="Myriad Pro"/>
                <a:cs typeface="Myriad Pro"/>
              </a:rPr>
              <a:t>ARE </a:t>
            </a:r>
            <a:r>
              <a:rPr lang="en-US" dirty="0" smtClean="0">
                <a:solidFill>
                  <a:srgbClr val="344391"/>
                </a:solidFill>
                <a:latin typeface="Myriad Pro"/>
                <a:cs typeface="Myriad Pro"/>
              </a:rPr>
              <a:t>ENGAGING</a:t>
            </a:r>
            <a:endParaRPr lang="en-US" dirty="0">
              <a:solidFill>
                <a:srgbClr val="344391"/>
              </a:solidFill>
              <a:latin typeface="Myriad Pro"/>
              <a:cs typeface="Myriad Pro"/>
            </a:endParaRPr>
          </a:p>
        </p:txBody>
      </p:sp>
      <p:pic>
        <p:nvPicPr>
          <p:cNvPr id="5" name="Picture 4" descr="iStock-528298226 (2).jpg"/>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931786" y="1323975"/>
            <a:ext cx="4221739" cy="4733925"/>
          </a:xfrm>
          <a:prstGeom prst="rect">
            <a:avLst/>
          </a:prstGeom>
        </p:spPr>
      </p:pic>
      <p:sp>
        <p:nvSpPr>
          <p:cNvPr id="6" name="Rectangle 5"/>
          <p:cNvSpPr/>
          <p:nvPr/>
        </p:nvSpPr>
        <p:spPr>
          <a:xfrm>
            <a:off x="0" y="6587800"/>
            <a:ext cx="5910943" cy="276999"/>
          </a:xfrm>
          <a:prstGeom prst="rect">
            <a:avLst/>
          </a:prstGeom>
        </p:spPr>
        <p:txBody>
          <a:bodyPr wrap="square">
            <a:spAutoFit/>
          </a:bodyPr>
          <a:lstStyle/>
          <a:p>
            <a:r>
              <a:rPr lang="en-US" sz="1200" dirty="0" err="1">
                <a:latin typeface="Arial" panose="020B0604020202020204" pitchFamily="34" charset="0"/>
                <a:cs typeface="Arial" panose="020B0604020202020204" pitchFamily="34" charset="0"/>
              </a:rPr>
              <a:t>Totum</a:t>
            </a:r>
            <a:r>
              <a:rPr lang="en-US" sz="1200" dirty="0">
                <a:latin typeface="Arial" panose="020B0604020202020204" pitchFamily="34" charset="0"/>
                <a:cs typeface="Arial" panose="020B0604020202020204" pitchFamily="34" charset="0"/>
              </a:rPr>
              <a:t> Research, </a:t>
            </a:r>
            <a:r>
              <a:rPr lang="en-US" sz="1200" dirty="0" smtClean="0">
                <a:latin typeface="Arial" panose="020B0604020202020204" pitchFamily="34" charset="0"/>
                <a:cs typeface="Arial" panose="020B0604020202020204" pitchFamily="34" charset="0"/>
              </a:rPr>
              <a:t>Adults 18+; June 2019.  * Index = 270</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383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MC Trusted and Tr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NW2018">
  <a:themeElements>
    <a:clrScheme name="MSP-Main 1">
      <a:dk1>
        <a:srgbClr val="000000"/>
      </a:dk1>
      <a:lt1>
        <a:srgbClr val="FFFFFF"/>
      </a:lt1>
      <a:dk2>
        <a:srgbClr val="99CA98"/>
      </a:dk2>
      <a:lt2>
        <a:srgbClr val="9BCAE1"/>
      </a:lt2>
      <a:accent1>
        <a:srgbClr val="009999"/>
      </a:accent1>
      <a:accent2>
        <a:srgbClr val="FF6600"/>
      </a:accent2>
      <a:accent3>
        <a:srgbClr val="FFFFFF"/>
      </a:accent3>
      <a:accent4>
        <a:srgbClr val="000000"/>
      </a:accent4>
      <a:accent5>
        <a:srgbClr val="AACACA"/>
      </a:accent5>
      <a:accent6>
        <a:srgbClr val="E75C00"/>
      </a:accent6>
      <a:hlink>
        <a:srgbClr val="FF0099"/>
      </a:hlink>
      <a:folHlink>
        <a:srgbClr val="CCCCCC"/>
      </a:folHlink>
    </a:clrScheme>
    <a:fontScheme name="MSP-M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SP-Main 1">
        <a:dk1>
          <a:srgbClr val="000000"/>
        </a:dk1>
        <a:lt1>
          <a:srgbClr val="FFFFFF"/>
        </a:lt1>
        <a:dk2>
          <a:srgbClr val="99CA98"/>
        </a:dk2>
        <a:lt2>
          <a:srgbClr val="9BCAE1"/>
        </a:lt2>
        <a:accent1>
          <a:srgbClr val="009999"/>
        </a:accent1>
        <a:accent2>
          <a:srgbClr val="FF6600"/>
        </a:accent2>
        <a:accent3>
          <a:srgbClr val="FFFFFF"/>
        </a:accent3>
        <a:accent4>
          <a:srgbClr val="000000"/>
        </a:accent4>
        <a:accent5>
          <a:srgbClr val="AACACA"/>
        </a:accent5>
        <a:accent6>
          <a:srgbClr val="E75C00"/>
        </a:accent6>
        <a:hlink>
          <a:srgbClr val="FF0099"/>
        </a:hlink>
        <a:folHlink>
          <a:srgbClr val="CC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NNW2018">
  <a:themeElements>
    <a:clrScheme name="MSP-Main 1">
      <a:dk1>
        <a:srgbClr val="000000"/>
      </a:dk1>
      <a:lt1>
        <a:srgbClr val="FFFFFF"/>
      </a:lt1>
      <a:dk2>
        <a:srgbClr val="99CA98"/>
      </a:dk2>
      <a:lt2>
        <a:srgbClr val="9BCAE1"/>
      </a:lt2>
      <a:accent1>
        <a:srgbClr val="009999"/>
      </a:accent1>
      <a:accent2>
        <a:srgbClr val="FF6600"/>
      </a:accent2>
      <a:accent3>
        <a:srgbClr val="FFFFFF"/>
      </a:accent3>
      <a:accent4>
        <a:srgbClr val="000000"/>
      </a:accent4>
      <a:accent5>
        <a:srgbClr val="AACACA"/>
      </a:accent5>
      <a:accent6>
        <a:srgbClr val="E75C00"/>
      </a:accent6>
      <a:hlink>
        <a:srgbClr val="FF0099"/>
      </a:hlink>
      <a:folHlink>
        <a:srgbClr val="CCCCCC"/>
      </a:folHlink>
    </a:clrScheme>
    <a:fontScheme name="MSP-M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SP-Main 1">
        <a:dk1>
          <a:srgbClr val="000000"/>
        </a:dk1>
        <a:lt1>
          <a:srgbClr val="FFFFFF"/>
        </a:lt1>
        <a:dk2>
          <a:srgbClr val="99CA98"/>
        </a:dk2>
        <a:lt2>
          <a:srgbClr val="9BCAE1"/>
        </a:lt2>
        <a:accent1>
          <a:srgbClr val="009999"/>
        </a:accent1>
        <a:accent2>
          <a:srgbClr val="FF6600"/>
        </a:accent2>
        <a:accent3>
          <a:srgbClr val="FFFFFF"/>
        </a:accent3>
        <a:accent4>
          <a:srgbClr val="000000"/>
        </a:accent4>
        <a:accent5>
          <a:srgbClr val="AACACA"/>
        </a:accent5>
        <a:accent6>
          <a:srgbClr val="E75C00"/>
        </a:accent6>
        <a:hlink>
          <a:srgbClr val="FF0099"/>
        </a:hlink>
        <a:folHlink>
          <a:srgbClr val="CC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NNW2018</Template>
  <TotalTime>72673</TotalTime>
  <Words>3742</Words>
  <Application>Microsoft Office PowerPoint</Application>
  <PresentationFormat>On-screen Show (4:3)</PresentationFormat>
  <Paragraphs>412</Paragraphs>
  <Slides>27</Slides>
  <Notes>27</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1_NMC Trusted and True</vt:lpstr>
      <vt:lpstr>NNW2018</vt:lpstr>
      <vt:lpstr>1_NNW2018</vt:lpstr>
      <vt:lpstr>PowerPoint Presentation</vt:lpstr>
      <vt:lpstr>BUILDING TRUST AND ENGAGEMENT</vt:lpstr>
      <vt:lpstr>PowerPoint Presentation</vt:lpstr>
      <vt:lpstr>PowerPoint Presentation</vt:lpstr>
      <vt:lpstr>WHAT WE ALREADY KNOW LOCAL NEWS MEDIA ENGAGE READERS</vt:lpstr>
      <vt:lpstr>DEFINITIONS OF ENGAGEMENT</vt:lpstr>
      <vt:lpstr>PowerPoint Presentation</vt:lpstr>
      <vt:lpstr>PowerPoint Presentation</vt:lpstr>
      <vt:lpstr>PowerPoint Presentation</vt:lpstr>
      <vt:lpstr>PowerPoint Presentation</vt:lpstr>
      <vt:lpstr>ADVERTISING EFFECTIVENESS: WHERE ARE ADS MOST EFFECTIVE?</vt:lpstr>
      <vt:lpstr>PowerPoint Presentation</vt:lpstr>
      <vt:lpstr>PowerPoint Presentation</vt:lpstr>
      <vt:lpstr>NEWS MEDIA ADS ARE EFFECTIVE</vt:lpstr>
      <vt:lpstr>APPENDIX</vt:lpstr>
      <vt:lpstr>PowerPoint Presentation</vt:lpstr>
      <vt:lpstr>PowerPoint Presentation</vt:lpstr>
      <vt:lpstr>PowerPoint Presentation</vt:lpstr>
      <vt:lpstr>PowerPoint Presentation</vt:lpstr>
      <vt:lpstr>GROWTH IN NEWS MEDIA READERSHIP</vt:lpstr>
      <vt:lpstr>LOCAL INFORMATION IS THE MAIN REASON FOR READING COMMUNITY NEWSPAPERS </vt:lpstr>
      <vt:lpstr>NEWS MEDIA ADS ARE MOST TRUSTED</vt:lpstr>
      <vt:lpstr>NEWS MEDIA ADS INSPIRE ACTION</vt:lpstr>
      <vt:lpstr>STUDY DESIGN</vt:lpstr>
      <vt:lpstr>MEDIA ENGAGEMENT METHODOLOGY</vt:lpstr>
      <vt:lpstr>DEFINITIONS OF ENGAGEMENT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Levson</dc:creator>
  <cp:lastModifiedBy>Kelly Levson</cp:lastModifiedBy>
  <cp:revision>708</cp:revision>
  <cp:lastPrinted>2019-07-26T15:14:29Z</cp:lastPrinted>
  <dcterms:created xsi:type="dcterms:W3CDTF">2013-11-12T17:25:45Z</dcterms:created>
  <dcterms:modified xsi:type="dcterms:W3CDTF">2019-09-17T18:16:53Z</dcterms:modified>
</cp:coreProperties>
</file>