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8.xml" ContentType="application/vnd.openxmlformats-officedocument.presentationml.notesSlide+xml"/>
  <Override PartName="/ppt/charts/chart7.xml" ContentType="application/vnd.openxmlformats-officedocument.drawingml.chart+xml"/>
  <Override PartName="/ppt/notesSlides/notesSlide9.xml" ContentType="application/vnd.openxmlformats-officedocument.presentationml.notesSlide+xml"/>
  <Override PartName="/ppt/charts/chart8.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7" r:id="rId2"/>
    <p:sldId id="365" r:id="rId3"/>
    <p:sldId id="350" r:id="rId4"/>
    <p:sldId id="354" r:id="rId5"/>
    <p:sldId id="367" r:id="rId6"/>
    <p:sldId id="332" r:id="rId7"/>
    <p:sldId id="361" r:id="rId8"/>
    <p:sldId id="334" r:id="rId9"/>
    <p:sldId id="335" r:id="rId10"/>
    <p:sldId id="344" r:id="rId11"/>
    <p:sldId id="366" r:id="rId12"/>
    <p:sldId id="346" r:id="rId13"/>
    <p:sldId id="347" r:id="rId14"/>
    <p:sldId id="357" r:id="rId15"/>
    <p:sldId id="356" r:id="rId16"/>
    <p:sldId id="337" r:id="rId17"/>
    <p:sldId id="338" r:id="rId18"/>
    <p:sldId id="330" r:id="rId19"/>
    <p:sldId id="368" r:id="rId20"/>
  </p:sldIdLst>
  <p:sldSz cx="9144000" cy="6858000" type="screen4x3"/>
  <p:notesSz cx="685800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743"/>
    <a:srgbClr val="888887"/>
    <a:srgbClr val="F3F3F3"/>
    <a:srgbClr val="AED246"/>
    <a:srgbClr val="32448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2" autoAdjust="0"/>
    <p:restoredTop sz="89529" autoAdjust="0"/>
  </p:normalViewPr>
  <p:slideViewPr>
    <p:cSldViewPr>
      <p:cViewPr>
        <p:scale>
          <a:sx n="76" d="100"/>
          <a:sy n="76" d="100"/>
        </p:scale>
        <p:origin x="-1092" y="-72"/>
      </p:cViewPr>
      <p:guideLst>
        <p:guide orient="horz" pos="480"/>
        <p:guide pos="240"/>
      </p:guideLst>
    </p:cSldViewPr>
  </p:slideViewPr>
  <p:notesTextViewPr>
    <p:cViewPr>
      <p:scale>
        <a:sx n="1" d="1"/>
        <a:sy n="1" d="1"/>
      </p:scale>
      <p:origin x="0" y="0"/>
    </p:cViewPr>
  </p:notesTextViewPr>
  <p:sorterViewPr>
    <p:cViewPr>
      <p:scale>
        <a:sx n="160" d="100"/>
        <a:sy n="160" d="100"/>
      </p:scale>
      <p:origin x="0" y="1950"/>
    </p:cViewPr>
  </p:sorterViewPr>
  <p:notesViewPr>
    <p:cSldViewPr>
      <p:cViewPr varScale="1">
        <p:scale>
          <a:sx n="51" d="100"/>
          <a:sy n="51" d="100"/>
        </p:scale>
        <p:origin x="-2790" y="-108"/>
      </p:cViewPr>
      <p:guideLst>
        <p:guide orient="horz" pos="291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4236312566192"/>
          <c:y val="0.31309055118110202"/>
          <c:w val="0.77101061380485303"/>
          <c:h val="0.49546731463254601"/>
        </c:manualLayout>
      </c:layout>
      <c:lineChart>
        <c:grouping val="standard"/>
        <c:varyColors val="0"/>
        <c:ser>
          <c:idx val="0"/>
          <c:order val="0"/>
          <c:tx>
            <c:strRef>
              <c:f>Sheet1!$B$1</c:f>
              <c:strCache>
                <c:ptCount val="1"/>
                <c:pt idx="0">
                  <c:v>Community Newspapers</c:v>
                </c:pt>
              </c:strCache>
            </c:strRef>
          </c:tx>
          <c:spPr>
            <a:ln w="28575" cmpd="sng">
              <a:solidFill>
                <a:srgbClr val="324481"/>
              </a:solidFill>
            </a:ln>
          </c:spPr>
          <c:marker>
            <c:spPr>
              <a:solidFill>
                <a:srgbClr val="324481"/>
              </a:solidFill>
              <a:ln w="28575" cmpd="sng">
                <a:solidFill>
                  <a:srgbClr val="324481"/>
                </a:solidFill>
              </a:ln>
            </c:spPr>
          </c:marker>
          <c:dLbls>
            <c:dLblPos val="t"/>
            <c:showLegendKey val="0"/>
            <c:showVal val="1"/>
            <c:showCatName val="0"/>
            <c:showSerName val="0"/>
            <c:showPercent val="0"/>
            <c:showBubbleSize val="0"/>
            <c:showLeaderLines val="0"/>
          </c:dLbls>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Sheet1!$B$2:$B$8</c:f>
              <c:numCache>
                <c:formatCode>General</c:formatCode>
                <c:ptCount val="7"/>
                <c:pt idx="0">
                  <c:v>1064</c:v>
                </c:pt>
                <c:pt idx="1">
                  <c:v>1042</c:v>
                </c:pt>
                <c:pt idx="2">
                  <c:v>1029</c:v>
                </c:pt>
                <c:pt idx="3">
                  <c:v>1019</c:v>
                </c:pt>
                <c:pt idx="4">
                  <c:v>1040</c:v>
                </c:pt>
                <c:pt idx="5">
                  <c:v>1083</c:v>
                </c:pt>
                <c:pt idx="6">
                  <c:v>1060</c:v>
                </c:pt>
              </c:numCache>
            </c:numRef>
          </c:val>
          <c:smooth val="0"/>
        </c:ser>
        <c:ser>
          <c:idx val="1"/>
          <c:order val="1"/>
          <c:tx>
            <c:strRef>
              <c:f>Sheet1!$C$1</c:f>
              <c:strCache>
                <c:ptCount val="1"/>
                <c:pt idx="0">
                  <c:v>Daily Newspapers</c:v>
                </c:pt>
              </c:strCache>
            </c:strRef>
          </c:tx>
          <c:spPr>
            <a:ln w="28575" cmpd="sng">
              <a:solidFill>
                <a:srgbClr val="AED246"/>
              </a:solidFill>
            </a:ln>
          </c:spPr>
          <c:marker>
            <c:spPr>
              <a:solidFill>
                <a:srgbClr val="AED246"/>
              </a:solidFill>
              <a:ln w="28575" cmpd="sng">
                <a:solidFill>
                  <a:srgbClr val="AED246"/>
                </a:solidFill>
              </a:ln>
            </c:spPr>
          </c:marker>
          <c:dLbls>
            <c:dLblPos val="t"/>
            <c:showLegendKey val="0"/>
            <c:showVal val="1"/>
            <c:showCatName val="0"/>
            <c:showSerName val="0"/>
            <c:showPercent val="0"/>
            <c:showBubbleSize val="0"/>
            <c:showLeaderLines val="0"/>
          </c:dLbls>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Sheet1!$C$2:$C$8</c:f>
              <c:numCache>
                <c:formatCode>General</c:formatCode>
                <c:ptCount val="7"/>
                <c:pt idx="0">
                  <c:v>130</c:v>
                </c:pt>
                <c:pt idx="1">
                  <c:v>122</c:v>
                </c:pt>
                <c:pt idx="2">
                  <c:v>124</c:v>
                </c:pt>
                <c:pt idx="3">
                  <c:v>112</c:v>
                </c:pt>
                <c:pt idx="4">
                  <c:v>104</c:v>
                </c:pt>
                <c:pt idx="5">
                  <c:v>103</c:v>
                </c:pt>
                <c:pt idx="6">
                  <c:v>98</c:v>
                </c:pt>
              </c:numCache>
            </c:numRef>
          </c:val>
          <c:smooth val="0"/>
        </c:ser>
        <c:dLbls>
          <c:showLegendKey val="0"/>
          <c:showVal val="0"/>
          <c:showCatName val="0"/>
          <c:showSerName val="0"/>
          <c:showPercent val="0"/>
          <c:showBubbleSize val="0"/>
        </c:dLbls>
        <c:marker val="1"/>
        <c:smooth val="0"/>
        <c:axId val="98856960"/>
        <c:axId val="98858496"/>
      </c:lineChart>
      <c:catAx>
        <c:axId val="98856960"/>
        <c:scaling>
          <c:orientation val="minMax"/>
        </c:scaling>
        <c:delete val="0"/>
        <c:axPos val="b"/>
        <c:numFmt formatCode="General" sourceLinked="1"/>
        <c:majorTickMark val="out"/>
        <c:minorTickMark val="none"/>
        <c:tickLblPos val="nextTo"/>
        <c:txPr>
          <a:bodyPr/>
          <a:lstStyle/>
          <a:p>
            <a:pPr>
              <a:defRPr sz="1200"/>
            </a:pPr>
            <a:endParaRPr lang="en-US"/>
          </a:p>
        </c:txPr>
        <c:crossAx val="98858496"/>
        <c:crosses val="autoZero"/>
        <c:auto val="1"/>
        <c:lblAlgn val="ctr"/>
        <c:lblOffset val="100"/>
        <c:noMultiLvlLbl val="0"/>
      </c:catAx>
      <c:valAx>
        <c:axId val="98858496"/>
        <c:scaling>
          <c:orientation val="minMax"/>
        </c:scaling>
        <c:delete val="1"/>
        <c:axPos val="l"/>
        <c:numFmt formatCode="General" sourceLinked="1"/>
        <c:majorTickMark val="out"/>
        <c:minorTickMark val="none"/>
        <c:tickLblPos val="nextTo"/>
        <c:crossAx val="98856960"/>
        <c:crosses val="autoZero"/>
        <c:crossBetween val="between"/>
      </c:val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8617672790902E-4"/>
          <c:y val="3.3703557788091199E-2"/>
          <c:w val="0.999382764654418"/>
          <c:h val="0.64496812154897398"/>
        </c:manualLayout>
      </c:layout>
      <c:lineChart>
        <c:grouping val="standard"/>
        <c:varyColors val="0"/>
        <c:ser>
          <c:idx val="0"/>
          <c:order val="0"/>
          <c:tx>
            <c:strRef>
              <c:f>Sheet1!$B$1</c:f>
              <c:strCache>
                <c:ptCount val="1"/>
                <c:pt idx="0">
                  <c:v>Print</c:v>
                </c:pt>
              </c:strCache>
            </c:strRef>
          </c:tx>
          <c:spPr>
            <a:ln w="76200">
              <a:solidFill>
                <a:srgbClr val="AED246"/>
              </a:solidFill>
            </a:ln>
          </c:spPr>
          <c:marker>
            <c:symbol val="none"/>
          </c:marker>
          <c:cat>
            <c:strRef>
              <c:f>Sheet1!$A$2:$A$7</c:f>
              <c:strCache>
                <c:ptCount val="6"/>
                <c:pt idx="0">
                  <c:v>Early morning</c:v>
                </c:pt>
                <c:pt idx="1">
                  <c:v>At breakfast</c:v>
                </c:pt>
                <c:pt idx="2">
                  <c:v>Between breakfast and lunch</c:v>
                </c:pt>
                <c:pt idx="3">
                  <c:v>During lunch</c:v>
                </c:pt>
                <c:pt idx="4">
                  <c:v>Between lunch and dinner</c:v>
                </c:pt>
                <c:pt idx="5">
                  <c:v>After dinner</c:v>
                </c:pt>
              </c:strCache>
            </c:strRef>
          </c:cat>
          <c:val>
            <c:numRef>
              <c:f>Sheet1!$B$2:$B$7</c:f>
              <c:numCache>
                <c:formatCode>General</c:formatCode>
                <c:ptCount val="6"/>
                <c:pt idx="0">
                  <c:v>13</c:v>
                </c:pt>
                <c:pt idx="1">
                  <c:v>16</c:v>
                </c:pt>
                <c:pt idx="2">
                  <c:v>13</c:v>
                </c:pt>
                <c:pt idx="3">
                  <c:v>10</c:v>
                </c:pt>
                <c:pt idx="4">
                  <c:v>13</c:v>
                </c:pt>
                <c:pt idx="5">
                  <c:v>15</c:v>
                </c:pt>
              </c:numCache>
            </c:numRef>
          </c:val>
          <c:smooth val="0"/>
        </c:ser>
        <c:ser>
          <c:idx val="1"/>
          <c:order val="1"/>
          <c:tx>
            <c:strRef>
              <c:f>Sheet1!$C$1</c:f>
              <c:strCache>
                <c:ptCount val="1"/>
                <c:pt idx="0">
                  <c:v>Desktop/Laptop</c:v>
                </c:pt>
              </c:strCache>
            </c:strRef>
          </c:tx>
          <c:spPr>
            <a:ln w="76200">
              <a:solidFill>
                <a:srgbClr val="324481"/>
              </a:solidFill>
            </a:ln>
          </c:spPr>
          <c:marker>
            <c:symbol val="none"/>
          </c:marker>
          <c:cat>
            <c:strRef>
              <c:f>Sheet1!$A$2:$A$7</c:f>
              <c:strCache>
                <c:ptCount val="6"/>
                <c:pt idx="0">
                  <c:v>Early morning</c:v>
                </c:pt>
                <c:pt idx="1">
                  <c:v>At breakfast</c:v>
                </c:pt>
                <c:pt idx="2">
                  <c:v>Between breakfast and lunch</c:v>
                </c:pt>
                <c:pt idx="3">
                  <c:v>During lunch</c:v>
                </c:pt>
                <c:pt idx="4">
                  <c:v>Between lunch and dinner</c:v>
                </c:pt>
                <c:pt idx="5">
                  <c:v>After dinner</c:v>
                </c:pt>
              </c:strCache>
            </c:strRef>
          </c:cat>
          <c:val>
            <c:numRef>
              <c:f>Sheet1!$C$2:$C$7</c:f>
              <c:numCache>
                <c:formatCode>General</c:formatCode>
                <c:ptCount val="6"/>
                <c:pt idx="0">
                  <c:v>16</c:v>
                </c:pt>
                <c:pt idx="1">
                  <c:v>12</c:v>
                </c:pt>
                <c:pt idx="2">
                  <c:v>16</c:v>
                </c:pt>
                <c:pt idx="3">
                  <c:v>11</c:v>
                </c:pt>
                <c:pt idx="4">
                  <c:v>12</c:v>
                </c:pt>
                <c:pt idx="5">
                  <c:v>16</c:v>
                </c:pt>
              </c:numCache>
            </c:numRef>
          </c:val>
          <c:smooth val="0"/>
        </c:ser>
        <c:ser>
          <c:idx val="2"/>
          <c:order val="2"/>
          <c:tx>
            <c:strRef>
              <c:f>Sheet1!$D$1</c:f>
              <c:strCache>
                <c:ptCount val="1"/>
                <c:pt idx="0">
                  <c:v>Phone</c:v>
                </c:pt>
              </c:strCache>
            </c:strRef>
          </c:tx>
          <c:spPr>
            <a:ln w="76200">
              <a:solidFill>
                <a:srgbClr val="1C9F9F"/>
              </a:solidFill>
            </a:ln>
          </c:spPr>
          <c:marker>
            <c:symbol val="none"/>
          </c:marker>
          <c:cat>
            <c:strRef>
              <c:f>Sheet1!$A$2:$A$7</c:f>
              <c:strCache>
                <c:ptCount val="6"/>
                <c:pt idx="0">
                  <c:v>Early morning</c:v>
                </c:pt>
                <c:pt idx="1">
                  <c:v>At breakfast</c:v>
                </c:pt>
                <c:pt idx="2">
                  <c:v>Between breakfast and lunch</c:v>
                </c:pt>
                <c:pt idx="3">
                  <c:v>During lunch</c:v>
                </c:pt>
                <c:pt idx="4">
                  <c:v>Between lunch and dinner</c:v>
                </c:pt>
                <c:pt idx="5">
                  <c:v>After dinner</c:v>
                </c:pt>
              </c:strCache>
            </c:strRef>
          </c:cat>
          <c:val>
            <c:numRef>
              <c:f>Sheet1!$D$2:$D$7</c:f>
              <c:numCache>
                <c:formatCode>General</c:formatCode>
                <c:ptCount val="6"/>
                <c:pt idx="0">
                  <c:v>22</c:v>
                </c:pt>
                <c:pt idx="1">
                  <c:v>16</c:v>
                </c:pt>
                <c:pt idx="2">
                  <c:v>19</c:v>
                </c:pt>
                <c:pt idx="3">
                  <c:v>19</c:v>
                </c:pt>
                <c:pt idx="4">
                  <c:v>19</c:v>
                </c:pt>
                <c:pt idx="5">
                  <c:v>23</c:v>
                </c:pt>
              </c:numCache>
            </c:numRef>
          </c:val>
          <c:smooth val="0"/>
        </c:ser>
        <c:ser>
          <c:idx val="3"/>
          <c:order val="3"/>
          <c:tx>
            <c:strRef>
              <c:f>Sheet1!$E$1</c:f>
              <c:strCache>
                <c:ptCount val="1"/>
                <c:pt idx="0">
                  <c:v>Tablet</c:v>
                </c:pt>
              </c:strCache>
            </c:strRef>
          </c:tx>
          <c:spPr>
            <a:ln w="76200">
              <a:solidFill>
                <a:srgbClr val="74539F"/>
              </a:solidFill>
            </a:ln>
          </c:spPr>
          <c:marker>
            <c:symbol val="none"/>
          </c:marker>
          <c:cat>
            <c:strRef>
              <c:f>Sheet1!$A$2:$A$7</c:f>
              <c:strCache>
                <c:ptCount val="6"/>
                <c:pt idx="0">
                  <c:v>Early morning</c:v>
                </c:pt>
                <c:pt idx="1">
                  <c:v>At breakfast</c:v>
                </c:pt>
                <c:pt idx="2">
                  <c:v>Between breakfast and lunch</c:v>
                </c:pt>
                <c:pt idx="3">
                  <c:v>During lunch</c:v>
                </c:pt>
                <c:pt idx="4">
                  <c:v>Between lunch and dinner</c:v>
                </c:pt>
                <c:pt idx="5">
                  <c:v>After dinner</c:v>
                </c:pt>
              </c:strCache>
            </c:strRef>
          </c:cat>
          <c:val>
            <c:numRef>
              <c:f>Sheet1!$E$2:$E$7</c:f>
              <c:numCache>
                <c:formatCode>General</c:formatCode>
                <c:ptCount val="6"/>
                <c:pt idx="0">
                  <c:v>15</c:v>
                </c:pt>
                <c:pt idx="1">
                  <c:v>13</c:v>
                </c:pt>
                <c:pt idx="2">
                  <c:v>11</c:v>
                </c:pt>
                <c:pt idx="3">
                  <c:v>9</c:v>
                </c:pt>
                <c:pt idx="4">
                  <c:v>10</c:v>
                </c:pt>
                <c:pt idx="5">
                  <c:v>17</c:v>
                </c:pt>
              </c:numCache>
            </c:numRef>
          </c:val>
          <c:smooth val="0"/>
        </c:ser>
        <c:dLbls>
          <c:showLegendKey val="0"/>
          <c:showVal val="0"/>
          <c:showCatName val="0"/>
          <c:showSerName val="0"/>
          <c:showPercent val="0"/>
          <c:showBubbleSize val="0"/>
        </c:dLbls>
        <c:marker val="1"/>
        <c:smooth val="0"/>
        <c:axId val="98982144"/>
        <c:axId val="98983936"/>
      </c:lineChart>
      <c:catAx>
        <c:axId val="98982144"/>
        <c:scaling>
          <c:orientation val="minMax"/>
        </c:scaling>
        <c:delete val="0"/>
        <c:axPos val="b"/>
        <c:majorTickMark val="out"/>
        <c:minorTickMark val="none"/>
        <c:tickLblPos val="nextTo"/>
        <c:txPr>
          <a:bodyPr/>
          <a:lstStyle/>
          <a:p>
            <a:pPr>
              <a:defRPr sz="1200"/>
            </a:pPr>
            <a:endParaRPr lang="en-US"/>
          </a:p>
        </c:txPr>
        <c:crossAx val="98983936"/>
        <c:crosses val="autoZero"/>
        <c:auto val="1"/>
        <c:lblAlgn val="ctr"/>
        <c:lblOffset val="100"/>
        <c:noMultiLvlLbl val="0"/>
      </c:catAx>
      <c:valAx>
        <c:axId val="98983936"/>
        <c:scaling>
          <c:orientation val="minMax"/>
          <c:min val="5"/>
        </c:scaling>
        <c:delete val="1"/>
        <c:axPos val="l"/>
        <c:numFmt formatCode="General" sourceLinked="1"/>
        <c:majorTickMark val="out"/>
        <c:minorTickMark val="none"/>
        <c:tickLblPos val="nextTo"/>
        <c:crossAx val="9898214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480916447943999E-2"/>
          <c:y val="0.132064524032491"/>
          <c:w val="0.98951908355205598"/>
          <c:h val="0.61561393014629195"/>
        </c:manualLayout>
      </c:layout>
      <c:barChart>
        <c:barDir val="col"/>
        <c:grouping val="clustered"/>
        <c:varyColors val="0"/>
        <c:ser>
          <c:idx val="0"/>
          <c:order val="0"/>
          <c:tx>
            <c:strRef>
              <c:f>Sheet1!$B$1</c:f>
              <c:strCache>
                <c:ptCount val="1"/>
                <c:pt idx="0">
                  <c:v>Print</c:v>
                </c:pt>
              </c:strCache>
            </c:strRef>
          </c:tx>
          <c:spPr>
            <a:solidFill>
              <a:srgbClr val="AED246"/>
            </a:solidFill>
          </c:spPr>
          <c:invertIfNegative val="0"/>
          <c:dPt>
            <c:idx val="0"/>
            <c:invertIfNegative val="0"/>
            <c:bubble3D val="0"/>
          </c:dPt>
          <c:dPt>
            <c:idx val="1"/>
            <c:invertIfNegative val="0"/>
            <c:bubble3D val="0"/>
          </c:dPt>
          <c:dPt>
            <c:idx val="2"/>
            <c:invertIfNegative val="0"/>
            <c:bubble3D val="0"/>
          </c:dPt>
          <c:dPt>
            <c:idx val="3"/>
            <c:invertIfNegative val="0"/>
            <c:bubble3D val="0"/>
          </c:dPt>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Adults 18+</c:v>
                </c:pt>
                <c:pt idx="1">
                  <c:v>Age 18-34</c:v>
                </c:pt>
                <c:pt idx="2">
                  <c:v>Boomers (Age 45-64)</c:v>
                </c:pt>
                <c:pt idx="3">
                  <c:v>Business Decision Makers*</c:v>
                </c:pt>
              </c:strCache>
            </c:strRef>
          </c:cat>
          <c:val>
            <c:numRef>
              <c:f>Sheet1!$B$2:$B$5</c:f>
              <c:numCache>
                <c:formatCode>General</c:formatCode>
                <c:ptCount val="4"/>
                <c:pt idx="0">
                  <c:v>59</c:v>
                </c:pt>
                <c:pt idx="1">
                  <c:v>47</c:v>
                </c:pt>
                <c:pt idx="2">
                  <c:v>64</c:v>
                </c:pt>
                <c:pt idx="3">
                  <c:v>58</c:v>
                </c:pt>
              </c:numCache>
            </c:numRef>
          </c:val>
        </c:ser>
        <c:ser>
          <c:idx val="1"/>
          <c:order val="1"/>
          <c:tx>
            <c:strRef>
              <c:f>Sheet1!$C$1</c:f>
              <c:strCache>
                <c:ptCount val="1"/>
                <c:pt idx="0">
                  <c:v>Desktop/Laptop</c:v>
                </c:pt>
              </c:strCache>
            </c:strRef>
          </c:tx>
          <c:spPr>
            <a:solidFill>
              <a:srgbClr val="324481"/>
            </a:solidFill>
          </c:spPr>
          <c:invertIfNegative val="0"/>
          <c:dPt>
            <c:idx val="0"/>
            <c:invertIfNegative val="0"/>
            <c:bubble3D val="0"/>
          </c:dPt>
          <c:dPt>
            <c:idx val="1"/>
            <c:invertIfNegative val="0"/>
            <c:bubble3D val="0"/>
          </c:dPt>
          <c:dPt>
            <c:idx val="2"/>
            <c:invertIfNegative val="0"/>
            <c:bubble3D val="0"/>
          </c:dPt>
          <c:dPt>
            <c:idx val="3"/>
            <c:invertIfNegative val="0"/>
            <c:bubble3D val="0"/>
          </c:dPt>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Adults 18+</c:v>
                </c:pt>
                <c:pt idx="1">
                  <c:v>Age 18-34</c:v>
                </c:pt>
                <c:pt idx="2">
                  <c:v>Boomers (Age 45-64)</c:v>
                </c:pt>
                <c:pt idx="3">
                  <c:v>Business Decision Makers*</c:v>
                </c:pt>
              </c:strCache>
            </c:strRef>
          </c:cat>
          <c:val>
            <c:numRef>
              <c:f>Sheet1!$C$2:$C$5</c:f>
              <c:numCache>
                <c:formatCode>General</c:formatCode>
                <c:ptCount val="4"/>
                <c:pt idx="0">
                  <c:v>53</c:v>
                </c:pt>
                <c:pt idx="1">
                  <c:v>50</c:v>
                </c:pt>
                <c:pt idx="2">
                  <c:v>57</c:v>
                </c:pt>
                <c:pt idx="3">
                  <c:v>64</c:v>
                </c:pt>
              </c:numCache>
            </c:numRef>
          </c:val>
        </c:ser>
        <c:ser>
          <c:idx val="2"/>
          <c:order val="2"/>
          <c:tx>
            <c:strRef>
              <c:f>Sheet1!$D$1</c:f>
              <c:strCache>
                <c:ptCount val="1"/>
                <c:pt idx="0">
                  <c:v>Phone</c:v>
                </c:pt>
              </c:strCache>
            </c:strRef>
          </c:tx>
          <c:spPr>
            <a:solidFill>
              <a:srgbClr val="1C9F9F"/>
            </a:solidFill>
          </c:spPr>
          <c:invertIfNegative val="0"/>
          <c:dPt>
            <c:idx val="0"/>
            <c:invertIfNegative val="0"/>
            <c:bubble3D val="0"/>
          </c:dPt>
          <c:dPt>
            <c:idx val="1"/>
            <c:invertIfNegative val="0"/>
            <c:bubble3D val="0"/>
          </c:dPt>
          <c:dPt>
            <c:idx val="2"/>
            <c:invertIfNegative val="0"/>
            <c:bubble3D val="0"/>
          </c:dPt>
          <c:dPt>
            <c:idx val="3"/>
            <c:invertIfNegative val="0"/>
            <c:bubble3D val="0"/>
          </c:dPt>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Adults 18+</c:v>
                </c:pt>
                <c:pt idx="1">
                  <c:v>Age 18-34</c:v>
                </c:pt>
                <c:pt idx="2">
                  <c:v>Boomers (Age 45-64)</c:v>
                </c:pt>
                <c:pt idx="3">
                  <c:v>Business Decision Makers*</c:v>
                </c:pt>
              </c:strCache>
            </c:strRef>
          </c:cat>
          <c:val>
            <c:numRef>
              <c:f>Sheet1!$D$2:$D$5</c:f>
              <c:numCache>
                <c:formatCode>General</c:formatCode>
                <c:ptCount val="4"/>
                <c:pt idx="0">
                  <c:v>55</c:v>
                </c:pt>
                <c:pt idx="1">
                  <c:v>71</c:v>
                </c:pt>
                <c:pt idx="2">
                  <c:v>49</c:v>
                </c:pt>
                <c:pt idx="3">
                  <c:v>67</c:v>
                </c:pt>
              </c:numCache>
            </c:numRef>
          </c:val>
        </c:ser>
        <c:ser>
          <c:idx val="3"/>
          <c:order val="3"/>
          <c:tx>
            <c:strRef>
              <c:f>Sheet1!$E$1</c:f>
              <c:strCache>
                <c:ptCount val="1"/>
                <c:pt idx="0">
                  <c:v>Tablet</c:v>
                </c:pt>
              </c:strCache>
            </c:strRef>
          </c:tx>
          <c:spPr>
            <a:solidFill>
              <a:srgbClr val="74539F"/>
            </a:solidFill>
            <a:ln>
              <a:noFill/>
            </a:ln>
          </c:spPr>
          <c:invertIfNegative val="0"/>
          <c:dPt>
            <c:idx val="0"/>
            <c:invertIfNegative val="0"/>
            <c:bubble3D val="0"/>
          </c:dPt>
          <c:dPt>
            <c:idx val="1"/>
            <c:invertIfNegative val="0"/>
            <c:bubble3D val="0"/>
          </c:dPt>
          <c:dPt>
            <c:idx val="2"/>
            <c:invertIfNegative val="0"/>
            <c:bubble3D val="0"/>
          </c:dPt>
          <c:dPt>
            <c:idx val="3"/>
            <c:invertIfNegative val="0"/>
            <c:bubble3D val="0"/>
          </c:dPt>
          <c:dLbls>
            <c:spPr>
              <a:noFill/>
              <a:ln>
                <a:noFill/>
              </a:ln>
              <a:effectLst/>
            </c:spPr>
            <c:txPr>
              <a:bodyPr/>
              <a:lstStyle/>
              <a:p>
                <a:pPr>
                  <a:defRPr sz="18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Adults 18+</c:v>
                </c:pt>
                <c:pt idx="1">
                  <c:v>Age 18-34</c:v>
                </c:pt>
                <c:pt idx="2">
                  <c:v>Boomers (Age 45-64)</c:v>
                </c:pt>
                <c:pt idx="3">
                  <c:v>Business Decision Makers*</c:v>
                </c:pt>
              </c:strCache>
            </c:strRef>
          </c:cat>
          <c:val>
            <c:numRef>
              <c:f>Sheet1!$E$2:$E$5</c:f>
              <c:numCache>
                <c:formatCode>General</c:formatCode>
                <c:ptCount val="4"/>
                <c:pt idx="0">
                  <c:v>45</c:v>
                </c:pt>
                <c:pt idx="1">
                  <c:v>44</c:v>
                </c:pt>
                <c:pt idx="2">
                  <c:v>45</c:v>
                </c:pt>
                <c:pt idx="3">
                  <c:v>53</c:v>
                </c:pt>
              </c:numCache>
            </c:numRef>
          </c:val>
        </c:ser>
        <c:dLbls>
          <c:showLegendKey val="0"/>
          <c:showVal val="0"/>
          <c:showCatName val="0"/>
          <c:showSerName val="0"/>
          <c:showPercent val="0"/>
          <c:showBubbleSize val="0"/>
        </c:dLbls>
        <c:gapWidth val="150"/>
        <c:overlap val="-28"/>
        <c:axId val="99015680"/>
        <c:axId val="99107584"/>
      </c:barChart>
      <c:catAx>
        <c:axId val="99015680"/>
        <c:scaling>
          <c:orientation val="minMax"/>
        </c:scaling>
        <c:delete val="0"/>
        <c:axPos val="b"/>
        <c:numFmt formatCode="General" sourceLinked="0"/>
        <c:majorTickMark val="out"/>
        <c:minorTickMark val="none"/>
        <c:tickLblPos val="nextTo"/>
        <c:spPr>
          <a:ln>
            <a:noFill/>
          </a:ln>
        </c:spPr>
        <c:txPr>
          <a:bodyPr/>
          <a:lstStyle/>
          <a:p>
            <a:pPr>
              <a:defRPr sz="1600" b="1"/>
            </a:pPr>
            <a:endParaRPr lang="en-US"/>
          </a:p>
        </c:txPr>
        <c:crossAx val="99107584"/>
        <c:crosses val="autoZero"/>
        <c:auto val="1"/>
        <c:lblAlgn val="ctr"/>
        <c:lblOffset val="100"/>
        <c:noMultiLvlLbl val="0"/>
      </c:catAx>
      <c:valAx>
        <c:axId val="99107584"/>
        <c:scaling>
          <c:orientation val="minMax"/>
        </c:scaling>
        <c:delete val="1"/>
        <c:axPos val="l"/>
        <c:numFmt formatCode="General" sourceLinked="1"/>
        <c:majorTickMark val="out"/>
        <c:minorTickMark val="none"/>
        <c:tickLblPos val="nextTo"/>
        <c:crossAx val="99015680"/>
        <c:crosses val="autoZero"/>
        <c:crossBetween val="between"/>
      </c:valAx>
    </c:plotArea>
    <c:legend>
      <c:legendPos val="b"/>
      <c:layout>
        <c:manualLayout>
          <c:xMode val="edge"/>
          <c:yMode val="edge"/>
          <c:x val="0.20898075240594899"/>
          <c:y val="0.86677655710443402"/>
          <c:w val="0.56259394138232699"/>
          <c:h val="6.4027882152721399E-2"/>
        </c:manualLayout>
      </c:layout>
      <c:overlay val="0"/>
      <c:txPr>
        <a:bodyPr/>
        <a:lstStyle/>
        <a:p>
          <a:pPr>
            <a:defRPr sz="1600"/>
          </a:pPr>
          <a:endParaRPr lang="en-US"/>
        </a:p>
      </c:txPr>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741656556195199"/>
          <c:y val="0.13307612907757699"/>
          <c:w val="0.73510234317091405"/>
          <c:h val="0.86692378158612504"/>
        </c:manualLayout>
      </c:layout>
      <c:barChart>
        <c:barDir val="bar"/>
        <c:grouping val="percentStacked"/>
        <c:varyColors val="0"/>
        <c:ser>
          <c:idx val="0"/>
          <c:order val="0"/>
          <c:tx>
            <c:strRef>
              <c:f>Sheet1!$B$1</c:f>
              <c:strCache>
                <c:ptCount val="1"/>
                <c:pt idx="0">
                  <c:v>Print Only</c:v>
                </c:pt>
              </c:strCache>
            </c:strRef>
          </c:tx>
          <c:spPr>
            <a:solidFill>
              <a:srgbClr val="AED246"/>
            </a:solidFill>
          </c:spPr>
          <c:invertIfNegative val="0"/>
          <c:dLbls>
            <c:spPr>
              <a:noFill/>
              <a:ln>
                <a:noFill/>
              </a:ln>
              <a:effectLst/>
            </c:spPr>
            <c:txPr>
              <a:bodyPr/>
              <a:lstStyle/>
              <a:p>
                <a:pPr>
                  <a:defRPr sz="2800">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Weekend</c:v>
                </c:pt>
                <c:pt idx="1">
                  <c:v>Weekday</c:v>
                </c:pt>
              </c:strCache>
            </c:strRef>
          </c:cat>
          <c:val>
            <c:numRef>
              <c:f>Sheet1!$B$2:$B$3</c:f>
              <c:numCache>
                <c:formatCode>0%</c:formatCode>
                <c:ptCount val="2"/>
                <c:pt idx="0">
                  <c:v>0.52</c:v>
                </c:pt>
                <c:pt idx="1">
                  <c:v>0.4</c:v>
                </c:pt>
              </c:numCache>
            </c:numRef>
          </c:val>
          <c:extLst xmlns:c16r2="http://schemas.microsoft.com/office/drawing/2015/06/chart">
            <c:ext xmlns:c16="http://schemas.microsoft.com/office/drawing/2014/chart" uri="{C3380CC4-5D6E-409C-BE32-E72D297353CC}">
              <c16:uniqueId val="{00000000-6D01-420B-9576-A6F251A3073A}"/>
            </c:ext>
          </c:extLst>
        </c:ser>
        <c:ser>
          <c:idx val="1"/>
          <c:order val="1"/>
          <c:tx>
            <c:strRef>
              <c:f>Sheet1!$C$1</c:f>
              <c:strCache>
                <c:ptCount val="1"/>
                <c:pt idx="0">
                  <c:v>Both</c:v>
                </c:pt>
              </c:strCache>
            </c:strRef>
          </c:tx>
          <c:spPr>
            <a:solidFill>
              <a:schemeClr val="accent4"/>
            </a:solidFill>
          </c:spPr>
          <c:invertIfNegative val="0"/>
          <c:dLbls>
            <c:spPr>
              <a:noFill/>
              <a:ln>
                <a:noFill/>
              </a:ln>
              <a:effectLst/>
            </c:spPr>
            <c:txPr>
              <a:bodyPr/>
              <a:lstStyle/>
              <a:p>
                <a:pPr>
                  <a:defRPr sz="2800">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Weekend</c:v>
                </c:pt>
                <c:pt idx="1">
                  <c:v>Weekday</c:v>
                </c:pt>
              </c:strCache>
            </c:strRef>
          </c:cat>
          <c:val>
            <c:numRef>
              <c:f>Sheet1!$C$2:$C$3</c:f>
              <c:numCache>
                <c:formatCode>0%</c:formatCode>
                <c:ptCount val="2"/>
                <c:pt idx="0">
                  <c:v>0.28000000000000003</c:v>
                </c:pt>
                <c:pt idx="1">
                  <c:v>0.24</c:v>
                </c:pt>
              </c:numCache>
            </c:numRef>
          </c:val>
          <c:extLst xmlns:c16r2="http://schemas.microsoft.com/office/drawing/2015/06/chart">
            <c:ext xmlns:c16="http://schemas.microsoft.com/office/drawing/2014/chart" uri="{C3380CC4-5D6E-409C-BE32-E72D297353CC}">
              <c16:uniqueId val="{00000001-6D01-420B-9576-A6F251A3073A}"/>
            </c:ext>
          </c:extLst>
        </c:ser>
        <c:ser>
          <c:idx val="2"/>
          <c:order val="2"/>
          <c:tx>
            <c:strRef>
              <c:f>Sheet1!$D$1</c:f>
              <c:strCache>
                <c:ptCount val="1"/>
                <c:pt idx="0">
                  <c:v>Digital Only</c:v>
                </c:pt>
              </c:strCache>
            </c:strRef>
          </c:tx>
          <c:spPr>
            <a:solidFill>
              <a:srgbClr val="324481"/>
            </a:solidFill>
          </c:spPr>
          <c:invertIfNegative val="0"/>
          <c:dLbls>
            <c:spPr>
              <a:noFill/>
              <a:ln>
                <a:noFill/>
              </a:ln>
              <a:effectLst/>
            </c:spPr>
            <c:txPr>
              <a:bodyPr/>
              <a:lstStyle/>
              <a:p>
                <a:pPr>
                  <a:defRPr sz="2800">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Weekend</c:v>
                </c:pt>
                <c:pt idx="1">
                  <c:v>Weekday</c:v>
                </c:pt>
              </c:strCache>
            </c:strRef>
          </c:cat>
          <c:val>
            <c:numRef>
              <c:f>Sheet1!$D$2:$D$3</c:f>
              <c:numCache>
                <c:formatCode>0%</c:formatCode>
                <c:ptCount val="2"/>
                <c:pt idx="0">
                  <c:v>0.2</c:v>
                </c:pt>
                <c:pt idx="1">
                  <c:v>0.36</c:v>
                </c:pt>
              </c:numCache>
            </c:numRef>
          </c:val>
          <c:extLst xmlns:c16r2="http://schemas.microsoft.com/office/drawing/2015/06/chart">
            <c:ext xmlns:c16="http://schemas.microsoft.com/office/drawing/2014/chart" uri="{C3380CC4-5D6E-409C-BE32-E72D297353CC}">
              <c16:uniqueId val="{00000002-6D01-420B-9576-A6F251A3073A}"/>
            </c:ext>
          </c:extLst>
        </c:ser>
        <c:dLbls>
          <c:showLegendKey val="0"/>
          <c:showVal val="1"/>
          <c:showCatName val="0"/>
          <c:showSerName val="0"/>
          <c:showPercent val="0"/>
          <c:showBubbleSize val="0"/>
        </c:dLbls>
        <c:gapWidth val="70"/>
        <c:overlap val="100"/>
        <c:axId val="99751808"/>
        <c:axId val="99753344"/>
      </c:barChart>
      <c:catAx>
        <c:axId val="99751808"/>
        <c:scaling>
          <c:orientation val="minMax"/>
        </c:scaling>
        <c:delete val="0"/>
        <c:axPos val="l"/>
        <c:numFmt formatCode="General" sourceLinked="0"/>
        <c:majorTickMark val="out"/>
        <c:minorTickMark val="none"/>
        <c:tickLblPos val="nextTo"/>
        <c:spPr>
          <a:ln>
            <a:noFill/>
          </a:ln>
        </c:spPr>
        <c:txPr>
          <a:bodyPr/>
          <a:lstStyle/>
          <a:p>
            <a:pPr>
              <a:defRPr>
                <a:latin typeface="Myriad Pro"/>
                <a:cs typeface="Myriad Pro"/>
              </a:defRPr>
            </a:pPr>
            <a:endParaRPr lang="en-US"/>
          </a:p>
        </c:txPr>
        <c:crossAx val="99753344"/>
        <c:crosses val="autoZero"/>
        <c:auto val="1"/>
        <c:lblAlgn val="ctr"/>
        <c:lblOffset val="100"/>
        <c:noMultiLvlLbl val="0"/>
      </c:catAx>
      <c:valAx>
        <c:axId val="99753344"/>
        <c:scaling>
          <c:orientation val="minMax"/>
        </c:scaling>
        <c:delete val="1"/>
        <c:axPos val="b"/>
        <c:numFmt formatCode="0%" sourceLinked="1"/>
        <c:majorTickMark val="out"/>
        <c:minorTickMark val="none"/>
        <c:tickLblPos val="none"/>
        <c:crossAx val="99751808"/>
        <c:crosses val="autoZero"/>
        <c:crossBetween val="between"/>
      </c:valAx>
    </c:plotArea>
    <c:plotVisOnly val="1"/>
    <c:dispBlanksAs val="gap"/>
    <c:showDLblsOverMax val="0"/>
  </c:chart>
  <c:txPr>
    <a:bodyPr/>
    <a:lstStyle/>
    <a:p>
      <a:pPr>
        <a:defRPr sz="2400">
          <a:latin typeface="Calibri" panose="020F0502020204030204" pitchFamily="34" charset="0"/>
          <a:ea typeface="Kozuka Gothic Pro L" pitchFamily="34" charset="-128"/>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476371464171394E-2"/>
          <c:y val="0.13588778896678"/>
          <c:w val="0.87338215313376"/>
          <c:h val="0.69964404179738804"/>
        </c:manualLayout>
      </c:layout>
      <c:areaChart>
        <c:grouping val="stacked"/>
        <c:varyColors val="0"/>
        <c:ser>
          <c:idx val="0"/>
          <c:order val="0"/>
          <c:tx>
            <c:strRef>
              <c:f>Sheet1!$B$1</c:f>
              <c:strCache>
                <c:ptCount val="1"/>
                <c:pt idx="0">
                  <c:v>Print only</c:v>
                </c:pt>
              </c:strCache>
            </c:strRef>
          </c:tx>
          <c:spPr>
            <a:solidFill>
              <a:srgbClr val="2A3890"/>
            </a:solidFill>
          </c:spPr>
          <c:cat>
            <c:strRef>
              <c:f>Sheet1!$A$2:$A$5</c:f>
              <c:strCache>
                <c:ptCount val="4"/>
                <c:pt idx="0">
                  <c:v>18-34</c:v>
                </c:pt>
                <c:pt idx="1">
                  <c:v>35-49</c:v>
                </c:pt>
                <c:pt idx="2">
                  <c:v>50-64</c:v>
                </c:pt>
                <c:pt idx="3">
                  <c:v>65+</c:v>
                </c:pt>
              </c:strCache>
            </c:strRef>
          </c:cat>
          <c:val>
            <c:numRef>
              <c:f>Sheet1!$B$2:$B$5</c:f>
              <c:numCache>
                <c:formatCode>0.0%</c:formatCode>
                <c:ptCount val="4"/>
                <c:pt idx="0">
                  <c:v>0.2238</c:v>
                </c:pt>
                <c:pt idx="1">
                  <c:v>0.28339999999999999</c:v>
                </c:pt>
                <c:pt idx="2">
                  <c:v>0.38990000000000002</c:v>
                </c:pt>
                <c:pt idx="3">
                  <c:v>0.49569999999999997</c:v>
                </c:pt>
              </c:numCache>
            </c:numRef>
          </c:val>
          <c:extLst xmlns:c16r2="http://schemas.microsoft.com/office/drawing/2015/06/chart">
            <c:ext xmlns:c16="http://schemas.microsoft.com/office/drawing/2014/chart" uri="{C3380CC4-5D6E-409C-BE32-E72D297353CC}">
              <c16:uniqueId val="{00000000-D877-403F-8452-F844728BE8A0}"/>
            </c:ext>
          </c:extLst>
        </c:ser>
        <c:ser>
          <c:idx val="1"/>
          <c:order val="1"/>
          <c:tx>
            <c:strRef>
              <c:f>Sheet1!$C$1</c:f>
              <c:strCache>
                <c:ptCount val="1"/>
                <c:pt idx="0">
                  <c:v>Both</c:v>
                </c:pt>
              </c:strCache>
            </c:strRef>
          </c:tx>
          <c:spPr>
            <a:solidFill>
              <a:schemeClr val="accent4"/>
            </a:solidFill>
          </c:spPr>
          <c:cat>
            <c:strRef>
              <c:f>Sheet1!$A$2:$A$5</c:f>
              <c:strCache>
                <c:ptCount val="4"/>
                <c:pt idx="0">
                  <c:v>18-34</c:v>
                </c:pt>
                <c:pt idx="1">
                  <c:v>35-49</c:v>
                </c:pt>
                <c:pt idx="2">
                  <c:v>50-64</c:v>
                </c:pt>
                <c:pt idx="3">
                  <c:v>65+</c:v>
                </c:pt>
              </c:strCache>
            </c:strRef>
          </c:cat>
          <c:val>
            <c:numRef>
              <c:f>Sheet1!$C$2:$C$5</c:f>
              <c:numCache>
                <c:formatCode>0.0%</c:formatCode>
                <c:ptCount val="4"/>
                <c:pt idx="0">
                  <c:v>0.38440000000000002</c:v>
                </c:pt>
                <c:pt idx="1">
                  <c:v>0.35160000000000002</c:v>
                </c:pt>
                <c:pt idx="2">
                  <c:v>0.33510000000000001</c:v>
                </c:pt>
                <c:pt idx="3">
                  <c:v>0.31669999999999998</c:v>
                </c:pt>
              </c:numCache>
            </c:numRef>
          </c:val>
          <c:extLst xmlns:c16r2="http://schemas.microsoft.com/office/drawing/2015/06/chart">
            <c:ext xmlns:c16="http://schemas.microsoft.com/office/drawing/2014/chart" uri="{C3380CC4-5D6E-409C-BE32-E72D297353CC}">
              <c16:uniqueId val="{00000001-D877-403F-8452-F844728BE8A0}"/>
            </c:ext>
          </c:extLst>
        </c:ser>
        <c:ser>
          <c:idx val="2"/>
          <c:order val="2"/>
          <c:tx>
            <c:strRef>
              <c:f>Sheet1!$D$1</c:f>
              <c:strCache>
                <c:ptCount val="1"/>
                <c:pt idx="0">
                  <c:v>Digital only</c:v>
                </c:pt>
              </c:strCache>
            </c:strRef>
          </c:tx>
          <c:spPr>
            <a:solidFill>
              <a:srgbClr val="AED246"/>
            </a:solidFill>
            <a:ln>
              <a:noFill/>
            </a:ln>
          </c:spPr>
          <c:cat>
            <c:strRef>
              <c:f>Sheet1!$A$2:$A$5</c:f>
              <c:strCache>
                <c:ptCount val="4"/>
                <c:pt idx="0">
                  <c:v>18-34</c:v>
                </c:pt>
                <c:pt idx="1">
                  <c:v>35-49</c:v>
                </c:pt>
                <c:pt idx="2">
                  <c:v>50-64</c:v>
                </c:pt>
                <c:pt idx="3">
                  <c:v>65+</c:v>
                </c:pt>
              </c:strCache>
            </c:strRef>
          </c:cat>
          <c:val>
            <c:numRef>
              <c:f>Sheet1!$D$2:$D$5</c:f>
              <c:numCache>
                <c:formatCode>0.0%</c:formatCode>
                <c:ptCount val="4"/>
                <c:pt idx="0">
                  <c:v>0.1608</c:v>
                </c:pt>
                <c:pt idx="1">
                  <c:v>0.15140000000000001</c:v>
                </c:pt>
                <c:pt idx="2">
                  <c:v>9.7699999999999995E-2</c:v>
                </c:pt>
                <c:pt idx="3">
                  <c:v>5.62E-2</c:v>
                </c:pt>
              </c:numCache>
            </c:numRef>
          </c:val>
          <c:extLst xmlns:c16r2="http://schemas.microsoft.com/office/drawing/2015/06/chart">
            <c:ext xmlns:c16="http://schemas.microsoft.com/office/drawing/2014/chart" uri="{C3380CC4-5D6E-409C-BE32-E72D297353CC}">
              <c16:uniqueId val="{00000002-D877-403F-8452-F844728BE8A0}"/>
            </c:ext>
          </c:extLst>
        </c:ser>
        <c:dLbls>
          <c:showLegendKey val="0"/>
          <c:showVal val="0"/>
          <c:showCatName val="0"/>
          <c:showSerName val="0"/>
          <c:showPercent val="0"/>
          <c:showBubbleSize val="0"/>
        </c:dLbls>
        <c:axId val="109050496"/>
        <c:axId val="109060480"/>
      </c:areaChart>
      <c:catAx>
        <c:axId val="109050496"/>
        <c:scaling>
          <c:orientation val="minMax"/>
        </c:scaling>
        <c:delete val="0"/>
        <c:axPos val="b"/>
        <c:numFmt formatCode="General" sourceLinked="0"/>
        <c:majorTickMark val="out"/>
        <c:minorTickMark val="none"/>
        <c:tickLblPos val="nextTo"/>
        <c:spPr>
          <a:ln>
            <a:noFill/>
          </a:ln>
        </c:spPr>
        <c:txPr>
          <a:bodyPr/>
          <a:lstStyle/>
          <a:p>
            <a:pPr>
              <a:defRPr sz="2000"/>
            </a:pPr>
            <a:endParaRPr lang="en-US"/>
          </a:p>
        </c:txPr>
        <c:crossAx val="109060480"/>
        <c:crosses val="autoZero"/>
        <c:auto val="1"/>
        <c:lblAlgn val="ctr"/>
        <c:lblOffset val="100"/>
        <c:noMultiLvlLbl val="0"/>
      </c:catAx>
      <c:valAx>
        <c:axId val="109060480"/>
        <c:scaling>
          <c:orientation val="minMax"/>
          <c:max val="1"/>
          <c:min val="0"/>
        </c:scaling>
        <c:delete val="1"/>
        <c:axPos val="l"/>
        <c:numFmt formatCode="0.0%" sourceLinked="1"/>
        <c:majorTickMark val="out"/>
        <c:minorTickMark val="none"/>
        <c:tickLblPos val="none"/>
        <c:crossAx val="109050496"/>
        <c:crosses val="autoZero"/>
        <c:crossBetween val="midCat"/>
        <c:majorUnit val="0.2"/>
        <c:minorUnit val="0.04"/>
      </c:valAx>
      <c:spPr>
        <a:noFill/>
        <a:ln w="25400">
          <a:noFill/>
        </a:ln>
      </c:spPr>
    </c:plotArea>
    <c:plotVisOnly val="1"/>
    <c:dispBlanksAs val="zero"/>
    <c:showDLblsOverMax val="0"/>
  </c:chart>
  <c:txPr>
    <a:bodyPr/>
    <a:lstStyle/>
    <a:p>
      <a:pPr>
        <a:defRPr sz="1800" baseline="0">
          <a:latin typeface="Calibri" panose="020F0502020204030204" pitchFamily="34" charset="0"/>
          <a:ea typeface="Kozuka Gothic Pro R" pitchFamily="34" charset="-128"/>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487071060561899E-2"/>
          <c:y val="0.13869040697584001"/>
          <c:w val="0.92340249609258696"/>
          <c:h val="0.68727315899497998"/>
        </c:manualLayout>
      </c:layout>
      <c:barChart>
        <c:barDir val="col"/>
        <c:grouping val="stacked"/>
        <c:varyColors val="0"/>
        <c:ser>
          <c:idx val="0"/>
          <c:order val="0"/>
          <c:tx>
            <c:strRef>
              <c:f>Sheet1!$B$1</c:f>
              <c:strCache>
                <c:ptCount val="1"/>
                <c:pt idx="0">
                  <c:v>Print only</c:v>
                </c:pt>
              </c:strCache>
            </c:strRef>
          </c:tx>
          <c:spPr>
            <a:solidFill>
              <a:srgbClr val="2A3890"/>
            </a:solidFill>
          </c:spPr>
          <c:invertIfNegative val="0"/>
          <c:cat>
            <c:strRef>
              <c:f>Sheet1!$A$2</c:f>
              <c:strCache>
                <c:ptCount val="1"/>
                <c:pt idx="0">
                  <c:v>18+</c:v>
                </c:pt>
              </c:strCache>
            </c:strRef>
          </c:cat>
          <c:val>
            <c:numRef>
              <c:f>Sheet1!$B$2</c:f>
              <c:numCache>
                <c:formatCode>0%</c:formatCode>
                <c:ptCount val="1"/>
                <c:pt idx="0">
                  <c:v>0.32900000000000001</c:v>
                </c:pt>
              </c:numCache>
            </c:numRef>
          </c:val>
          <c:extLst xmlns:c16r2="http://schemas.microsoft.com/office/drawing/2015/06/chart">
            <c:ext xmlns:c16="http://schemas.microsoft.com/office/drawing/2014/chart" uri="{C3380CC4-5D6E-409C-BE32-E72D297353CC}">
              <c16:uniqueId val="{00000000-58E0-45F8-A439-E27D6EC6DD5E}"/>
            </c:ext>
          </c:extLst>
        </c:ser>
        <c:ser>
          <c:idx val="1"/>
          <c:order val="1"/>
          <c:tx>
            <c:strRef>
              <c:f>Sheet1!$C$1</c:f>
              <c:strCache>
                <c:ptCount val="1"/>
                <c:pt idx="0">
                  <c:v>Both</c:v>
                </c:pt>
              </c:strCache>
            </c:strRef>
          </c:tx>
          <c:spPr>
            <a:solidFill>
              <a:srgbClr val="8064A2"/>
            </a:solidFill>
          </c:spPr>
          <c:invertIfNegative val="0"/>
          <c:cat>
            <c:strRef>
              <c:f>Sheet1!$A$2</c:f>
              <c:strCache>
                <c:ptCount val="1"/>
                <c:pt idx="0">
                  <c:v>18+</c:v>
                </c:pt>
              </c:strCache>
            </c:strRef>
          </c:cat>
          <c:val>
            <c:numRef>
              <c:f>Sheet1!$C$2</c:f>
              <c:numCache>
                <c:formatCode>0.0%</c:formatCode>
                <c:ptCount val="1"/>
                <c:pt idx="0">
                  <c:v>0.35199999999999998</c:v>
                </c:pt>
              </c:numCache>
            </c:numRef>
          </c:val>
          <c:extLst xmlns:c16r2="http://schemas.microsoft.com/office/drawing/2015/06/chart">
            <c:ext xmlns:c16="http://schemas.microsoft.com/office/drawing/2014/chart" uri="{C3380CC4-5D6E-409C-BE32-E72D297353CC}">
              <c16:uniqueId val="{00000001-58E0-45F8-A439-E27D6EC6DD5E}"/>
            </c:ext>
          </c:extLst>
        </c:ser>
        <c:ser>
          <c:idx val="2"/>
          <c:order val="2"/>
          <c:tx>
            <c:strRef>
              <c:f>Sheet1!$D$1</c:f>
              <c:strCache>
                <c:ptCount val="1"/>
                <c:pt idx="0">
                  <c:v>Digital only</c:v>
                </c:pt>
              </c:strCache>
            </c:strRef>
          </c:tx>
          <c:spPr>
            <a:solidFill>
              <a:srgbClr val="AED246"/>
            </a:solidFill>
          </c:spPr>
          <c:invertIfNegative val="0"/>
          <c:cat>
            <c:strRef>
              <c:f>Sheet1!$A$2</c:f>
              <c:strCache>
                <c:ptCount val="1"/>
                <c:pt idx="0">
                  <c:v>18+</c:v>
                </c:pt>
              </c:strCache>
            </c:strRef>
          </c:cat>
          <c:val>
            <c:numRef>
              <c:f>Sheet1!$D$2</c:f>
              <c:numCache>
                <c:formatCode>0.0%</c:formatCode>
                <c:ptCount val="1"/>
                <c:pt idx="0">
                  <c:v>0.124</c:v>
                </c:pt>
              </c:numCache>
            </c:numRef>
          </c:val>
          <c:extLst xmlns:c16r2="http://schemas.microsoft.com/office/drawing/2015/06/chart">
            <c:ext xmlns:c16="http://schemas.microsoft.com/office/drawing/2014/chart" uri="{C3380CC4-5D6E-409C-BE32-E72D297353CC}">
              <c16:uniqueId val="{00000002-58E0-45F8-A439-E27D6EC6DD5E}"/>
            </c:ext>
          </c:extLst>
        </c:ser>
        <c:dLbls>
          <c:showLegendKey val="0"/>
          <c:showVal val="0"/>
          <c:showCatName val="0"/>
          <c:showSerName val="0"/>
          <c:showPercent val="0"/>
          <c:showBubbleSize val="0"/>
        </c:dLbls>
        <c:gapWidth val="20"/>
        <c:overlap val="100"/>
        <c:axId val="109078784"/>
        <c:axId val="109080576"/>
      </c:barChart>
      <c:catAx>
        <c:axId val="109078784"/>
        <c:scaling>
          <c:orientation val="minMax"/>
        </c:scaling>
        <c:delete val="0"/>
        <c:axPos val="b"/>
        <c:numFmt formatCode="General" sourceLinked="0"/>
        <c:majorTickMark val="out"/>
        <c:minorTickMark val="none"/>
        <c:tickLblPos val="nextTo"/>
        <c:spPr>
          <a:ln>
            <a:noFill/>
          </a:ln>
        </c:spPr>
        <c:txPr>
          <a:bodyPr anchor="t"/>
          <a:lstStyle/>
          <a:p>
            <a:pPr>
              <a:defRPr sz="2000" b="1">
                <a:latin typeface="Calibri" panose="020F0502020204030204" pitchFamily="34" charset="0"/>
              </a:defRPr>
            </a:pPr>
            <a:endParaRPr lang="en-US"/>
          </a:p>
        </c:txPr>
        <c:crossAx val="109080576"/>
        <c:crosses val="autoZero"/>
        <c:auto val="1"/>
        <c:lblAlgn val="ctr"/>
        <c:lblOffset val="100"/>
        <c:noMultiLvlLbl val="0"/>
      </c:catAx>
      <c:valAx>
        <c:axId val="109080576"/>
        <c:scaling>
          <c:orientation val="minMax"/>
          <c:max val="1"/>
          <c:min val="0"/>
        </c:scaling>
        <c:delete val="1"/>
        <c:axPos val="l"/>
        <c:numFmt formatCode="0%" sourceLinked="1"/>
        <c:majorTickMark val="out"/>
        <c:minorTickMark val="none"/>
        <c:tickLblPos val="none"/>
        <c:crossAx val="109078784"/>
        <c:crosses val="autoZero"/>
        <c:crossBetween val="between"/>
        <c:majorUnit val="0.2"/>
        <c:minorUnit val="0.04"/>
      </c:valAx>
      <c:spPr>
        <a:noFill/>
        <a:ln w="25400">
          <a:noFill/>
        </a:ln>
      </c:spPr>
    </c:plotArea>
    <c:plotVisOnly val="1"/>
    <c:dispBlanksAs val="gap"/>
    <c:showDLblsOverMax val="0"/>
  </c:chart>
  <c:txPr>
    <a:bodyPr/>
    <a:lstStyle/>
    <a:p>
      <a:pPr>
        <a:defRPr sz="1800" baseline="0">
          <a:latin typeface="Kozuka Gothic Pro R" pitchFamily="34" charset="-128"/>
          <a:ea typeface="Kozuka Gothic Pro R" pitchFamily="34" charset="-128"/>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06450718227297"/>
          <c:y val="1.6020670632183001E-2"/>
          <c:w val="0.63504986888930504"/>
          <c:h val="0.95710031766856796"/>
        </c:manualLayout>
      </c:layout>
      <c:barChart>
        <c:barDir val="bar"/>
        <c:grouping val="clustered"/>
        <c:varyColors val="0"/>
        <c:ser>
          <c:idx val="0"/>
          <c:order val="0"/>
          <c:tx>
            <c:strRef>
              <c:f>Sheet1!$B$1</c:f>
              <c:strCache>
                <c:ptCount val="1"/>
                <c:pt idx="0">
                  <c:v>Information About Local Community</c:v>
                </c:pt>
              </c:strCache>
            </c:strRef>
          </c:tx>
          <c:spPr>
            <a:solidFill>
              <a:srgbClr val="FFC000"/>
            </a:solidFill>
            <a:ln w="28575">
              <a:solidFill>
                <a:srgbClr val="324481"/>
              </a:solidFill>
            </a:ln>
          </c:spPr>
          <c:invertIfNegative val="0"/>
          <c:dPt>
            <c:idx val="0"/>
            <c:invertIfNegative val="0"/>
            <c:bubble3D val="0"/>
            <c:spPr>
              <a:solidFill>
                <a:srgbClr val="AED246"/>
              </a:solidFill>
              <a:ln w="28575">
                <a:solidFill>
                  <a:srgbClr val="324481"/>
                </a:solidFill>
              </a:ln>
            </c:spPr>
          </c:dPt>
          <c:dPt>
            <c:idx val="1"/>
            <c:invertIfNegative val="0"/>
            <c:bubble3D val="0"/>
            <c:spPr>
              <a:solidFill>
                <a:srgbClr val="AED246"/>
              </a:solidFill>
              <a:ln w="28575">
                <a:solidFill>
                  <a:srgbClr val="324481"/>
                </a:solidFill>
              </a:ln>
            </c:spPr>
          </c:dPt>
          <c:dPt>
            <c:idx val="2"/>
            <c:invertIfNegative val="0"/>
            <c:bubble3D val="0"/>
            <c:spPr>
              <a:solidFill>
                <a:srgbClr val="AED246"/>
              </a:solidFill>
              <a:ln w="28575">
                <a:solidFill>
                  <a:srgbClr val="324481"/>
                </a:solidFill>
              </a:ln>
            </c:spPr>
          </c:dPt>
          <c:dPt>
            <c:idx val="3"/>
            <c:invertIfNegative val="0"/>
            <c:bubble3D val="0"/>
            <c:spPr>
              <a:solidFill>
                <a:srgbClr val="324481"/>
              </a:solidFill>
              <a:ln w="28575">
                <a:solidFill>
                  <a:srgbClr val="324481"/>
                </a:solidFill>
              </a:ln>
            </c:spPr>
          </c:dPt>
          <c:dPt>
            <c:idx val="4"/>
            <c:invertIfNegative val="0"/>
            <c:bubble3D val="0"/>
            <c:spPr>
              <a:solidFill>
                <a:srgbClr val="324481"/>
              </a:solidFill>
              <a:ln w="28575">
                <a:solidFill>
                  <a:srgbClr val="324481"/>
                </a:solidFill>
              </a:ln>
            </c:spPr>
          </c:dPt>
          <c:dPt>
            <c:idx val="5"/>
            <c:invertIfNegative val="0"/>
            <c:bubble3D val="0"/>
            <c:spPr>
              <a:solidFill>
                <a:srgbClr val="324481"/>
              </a:solidFill>
              <a:ln w="28575">
                <a:solidFill>
                  <a:srgbClr val="324481"/>
                </a:solidFill>
              </a:ln>
            </c:spPr>
          </c:dPt>
          <c:dPt>
            <c:idx val="6"/>
            <c:invertIfNegative val="0"/>
            <c:bubble3D val="0"/>
            <c:spPr>
              <a:solidFill>
                <a:srgbClr val="324481"/>
              </a:solidFill>
              <a:ln w="28575">
                <a:solidFill>
                  <a:srgbClr val="324481"/>
                </a:solidFill>
              </a:ln>
            </c:spPr>
          </c:dPt>
          <c:dPt>
            <c:idx val="7"/>
            <c:invertIfNegative val="0"/>
            <c:bubble3D val="0"/>
            <c:spPr>
              <a:solidFill>
                <a:srgbClr val="324481"/>
              </a:solidFill>
              <a:ln w="28575">
                <a:solidFill>
                  <a:srgbClr val="324481"/>
                </a:solidFill>
              </a:ln>
            </c:spPr>
          </c:dPt>
          <c:dPt>
            <c:idx val="8"/>
            <c:invertIfNegative val="0"/>
            <c:bubble3D val="0"/>
            <c:spPr>
              <a:solidFill>
                <a:srgbClr val="324481"/>
              </a:solidFill>
              <a:ln w="28575">
                <a:solidFill>
                  <a:srgbClr val="324481"/>
                </a:solidFill>
              </a:ln>
            </c:spPr>
          </c:dPt>
          <c:dLbls>
            <c:dLbl>
              <c:idx val="0"/>
              <c:spPr/>
              <c:txPr>
                <a:bodyPr/>
                <a:lstStyle/>
                <a:p>
                  <a:pPr>
                    <a:defRPr sz="2000" b="1"/>
                  </a:pPr>
                  <a:endParaRPr lang="en-US"/>
                </a:p>
              </c:txPr>
              <c:showLegendKey val="0"/>
              <c:showVal val="1"/>
              <c:showCatName val="0"/>
              <c:showSerName val="0"/>
              <c:showPercent val="0"/>
              <c:showBubbleSize val="0"/>
            </c:dLbl>
            <c:dLbl>
              <c:idx val="1"/>
              <c:spPr/>
              <c:txPr>
                <a:bodyPr/>
                <a:lstStyle/>
                <a:p>
                  <a:pPr>
                    <a:defRPr sz="2000" b="1"/>
                  </a:pPr>
                  <a:endParaRPr lang="en-US"/>
                </a:p>
              </c:txPr>
              <c:showLegendKey val="0"/>
              <c:showVal val="1"/>
              <c:showCatName val="0"/>
              <c:showSerName val="0"/>
              <c:showPercent val="0"/>
              <c:showBubbleSize val="0"/>
            </c:dLbl>
            <c:dLbl>
              <c:idx val="2"/>
              <c:spPr/>
              <c:txPr>
                <a:bodyPr/>
                <a:lstStyle/>
                <a:p>
                  <a:pPr>
                    <a:defRPr sz="2000" b="1"/>
                  </a:pPr>
                  <a:endParaRPr lang="en-US"/>
                </a:p>
              </c:txPr>
              <c:showLegendKey val="0"/>
              <c:showVal val="1"/>
              <c:showCatName val="0"/>
              <c:showSerName val="0"/>
              <c:showPercent val="0"/>
              <c:showBubbleSize val="0"/>
            </c:dLbl>
            <c:txPr>
              <a:bodyPr/>
              <a:lstStyle/>
              <a:p>
                <a:pPr>
                  <a:defRPr sz="2000"/>
                </a:pPr>
                <a:endParaRPr lang="en-US"/>
              </a:p>
            </c:txPr>
            <c:showLegendKey val="0"/>
            <c:showVal val="1"/>
            <c:showCatName val="0"/>
            <c:showSerName val="0"/>
            <c:showPercent val="0"/>
            <c:showBubbleSize val="0"/>
            <c:showLeaderLines val="0"/>
          </c:dLbls>
          <c:cat>
            <c:strRef>
              <c:f>Sheet1!$A$2:$A$10</c:f>
              <c:strCache>
                <c:ptCount val="9"/>
                <c:pt idx="0">
                  <c:v>ALL NEWSPAPERS</c:v>
                </c:pt>
                <c:pt idx="1">
                  <c:v>Community Newspapers</c:v>
                </c:pt>
                <c:pt idx="2">
                  <c:v>Daily Newspapers</c:v>
                </c:pt>
                <c:pt idx="3">
                  <c:v>Other Websites</c:v>
                </c:pt>
                <c:pt idx="4">
                  <c:v>TV Stations</c:v>
                </c:pt>
                <c:pt idx="5">
                  <c:v>Radio Stations</c:v>
                </c:pt>
                <c:pt idx="6">
                  <c:v>Flyers/Inserts</c:v>
                </c:pt>
                <c:pt idx="7">
                  <c:v>Magazines</c:v>
                </c:pt>
                <c:pt idx="8">
                  <c:v>Yellow Pages</c:v>
                </c:pt>
              </c:strCache>
            </c:strRef>
          </c:cat>
          <c:val>
            <c:numRef>
              <c:f>Sheet1!$B$2:$B$10</c:f>
              <c:numCache>
                <c:formatCode>0%</c:formatCode>
                <c:ptCount val="9"/>
                <c:pt idx="0">
                  <c:v>0.75</c:v>
                </c:pt>
                <c:pt idx="1">
                  <c:v>0.62</c:v>
                </c:pt>
                <c:pt idx="2">
                  <c:v>0.27</c:v>
                </c:pt>
                <c:pt idx="3">
                  <c:v>0.41</c:v>
                </c:pt>
                <c:pt idx="4">
                  <c:v>0.2</c:v>
                </c:pt>
                <c:pt idx="5">
                  <c:v>0.19</c:v>
                </c:pt>
                <c:pt idx="6">
                  <c:v>7.0000000000000007E-2</c:v>
                </c:pt>
                <c:pt idx="7">
                  <c:v>0.03</c:v>
                </c:pt>
                <c:pt idx="8">
                  <c:v>0.02</c:v>
                </c:pt>
              </c:numCache>
            </c:numRef>
          </c:val>
        </c:ser>
        <c:dLbls>
          <c:showLegendKey val="0"/>
          <c:showVal val="0"/>
          <c:showCatName val="0"/>
          <c:showSerName val="0"/>
          <c:showPercent val="0"/>
          <c:showBubbleSize val="0"/>
        </c:dLbls>
        <c:gapWidth val="69"/>
        <c:axId val="110662400"/>
        <c:axId val="110663936"/>
      </c:barChart>
      <c:catAx>
        <c:axId val="110662400"/>
        <c:scaling>
          <c:orientation val="maxMin"/>
        </c:scaling>
        <c:delete val="0"/>
        <c:axPos val="l"/>
        <c:majorTickMark val="out"/>
        <c:minorTickMark val="none"/>
        <c:tickLblPos val="nextTo"/>
        <c:spPr>
          <a:ln>
            <a:noFill/>
          </a:ln>
        </c:spPr>
        <c:txPr>
          <a:bodyPr/>
          <a:lstStyle/>
          <a:p>
            <a:pPr>
              <a:defRPr sz="1600" b="1"/>
            </a:pPr>
            <a:endParaRPr lang="en-US"/>
          </a:p>
        </c:txPr>
        <c:crossAx val="110663936"/>
        <c:crosses val="autoZero"/>
        <c:auto val="1"/>
        <c:lblAlgn val="ctr"/>
        <c:lblOffset val="700"/>
        <c:tickLblSkip val="1"/>
        <c:noMultiLvlLbl val="0"/>
      </c:catAx>
      <c:valAx>
        <c:axId val="110663936"/>
        <c:scaling>
          <c:orientation val="minMax"/>
        </c:scaling>
        <c:delete val="1"/>
        <c:axPos val="t"/>
        <c:numFmt formatCode="0%" sourceLinked="1"/>
        <c:majorTickMark val="out"/>
        <c:minorTickMark val="none"/>
        <c:tickLblPos val="nextTo"/>
        <c:crossAx val="110662400"/>
        <c:crosses val="autoZero"/>
        <c:crossBetween val="between"/>
      </c:valAx>
    </c:plotArea>
    <c:plotVisOnly val="1"/>
    <c:dispBlanksAs val="gap"/>
    <c:showDLblsOverMax val="0"/>
  </c:chart>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pPr>
            <a:r>
              <a:rPr lang="en-US" sz="1600" b="0" dirty="0" smtClean="0"/>
              <a:t>% Readership</a:t>
            </a:r>
            <a:endParaRPr lang="en-US" sz="1600" b="0" dirty="0"/>
          </a:p>
        </c:rich>
      </c:tx>
      <c:layout>
        <c:manualLayout>
          <c:xMode val="edge"/>
          <c:yMode val="edge"/>
          <c:x val="0.83817273900084499"/>
          <c:y val="8.9617875837625996E-2"/>
        </c:manualLayout>
      </c:layout>
      <c:overlay val="0"/>
    </c:title>
    <c:autoTitleDeleted val="0"/>
    <c:plotArea>
      <c:layout>
        <c:manualLayout>
          <c:layoutTarget val="inner"/>
          <c:xMode val="edge"/>
          <c:yMode val="edge"/>
          <c:x val="0"/>
          <c:y val="8.8470361045548604E-2"/>
          <c:w val="0.97413941901330103"/>
          <c:h val="0.365408690470861"/>
        </c:manualLayout>
      </c:layout>
      <c:barChart>
        <c:barDir val="col"/>
        <c:grouping val="clustered"/>
        <c:varyColors val="0"/>
        <c:ser>
          <c:idx val="0"/>
          <c:order val="0"/>
          <c:tx>
            <c:strRef>
              <c:f>Sheet1!$B$1</c:f>
              <c:strCache>
                <c:ptCount val="1"/>
                <c:pt idx="0">
                  <c:v>New Car Buyers*</c:v>
                </c:pt>
              </c:strCache>
            </c:strRef>
          </c:tx>
          <c:spPr>
            <a:solidFill>
              <a:srgbClr val="AED246"/>
            </a:solidFill>
          </c:spPr>
          <c:invertIfNegative val="0"/>
          <c:dLbls>
            <c:txPr>
              <a:bodyPr/>
              <a:lstStyle/>
              <a:p>
                <a:pPr>
                  <a:defRPr sz="2800" b="1">
                    <a:solidFill>
                      <a:schemeClr val="bg1"/>
                    </a:solidFill>
                  </a:defRPr>
                </a:pPr>
                <a:endParaRPr lang="en-US"/>
              </a:p>
            </c:txPr>
            <c:dLblPos val="inEnd"/>
            <c:showLegendKey val="0"/>
            <c:showVal val="1"/>
            <c:showCatName val="0"/>
            <c:showSerName val="0"/>
            <c:showPercent val="0"/>
            <c:showBubbleSize val="0"/>
            <c:showLeaderLines val="0"/>
          </c:dLbls>
          <c:cat>
            <c:strRef>
              <c:f>Sheet1!$A$2:$A$4</c:f>
              <c:strCache>
                <c:ptCount val="3"/>
                <c:pt idx="0">
                  <c:v>Auto Ads in Printed Newspapers</c:v>
                </c:pt>
                <c:pt idx="1">
                  <c:v>Auto Ads on Newspaper Websites</c:v>
                </c:pt>
                <c:pt idx="2">
                  <c:v>Auto Ads on Non-Auto Websites**</c:v>
                </c:pt>
              </c:strCache>
            </c:strRef>
          </c:cat>
          <c:val>
            <c:numRef>
              <c:f>Sheet1!$B$2:$B$4</c:f>
              <c:numCache>
                <c:formatCode>General</c:formatCode>
                <c:ptCount val="3"/>
                <c:pt idx="0">
                  <c:v>70</c:v>
                </c:pt>
                <c:pt idx="1">
                  <c:v>40</c:v>
                </c:pt>
                <c:pt idx="2">
                  <c:v>31</c:v>
                </c:pt>
              </c:numCache>
            </c:numRef>
          </c:val>
        </c:ser>
        <c:ser>
          <c:idx val="1"/>
          <c:order val="1"/>
          <c:tx>
            <c:strRef>
              <c:f>Sheet1!$C$1</c:f>
              <c:strCache>
                <c:ptCount val="1"/>
                <c:pt idx="0">
                  <c:v>Millennials</c:v>
                </c:pt>
              </c:strCache>
            </c:strRef>
          </c:tx>
          <c:spPr>
            <a:solidFill>
              <a:srgbClr val="324481"/>
            </a:solidFill>
          </c:spPr>
          <c:invertIfNegative val="0"/>
          <c:dLbls>
            <c:txPr>
              <a:bodyPr/>
              <a:lstStyle/>
              <a:p>
                <a:pPr algn="ctr">
                  <a:defRPr lang="en-CA" sz="2800" b="1" i="0" u="none" strike="noStrike" kern="1200" baseline="0">
                    <a:solidFill>
                      <a:prstClr val="white"/>
                    </a:solidFill>
                    <a:latin typeface="+mn-lt"/>
                    <a:ea typeface="+mn-ea"/>
                    <a:cs typeface="+mn-cs"/>
                  </a:defRPr>
                </a:pPr>
                <a:endParaRPr lang="en-US"/>
              </a:p>
            </c:txPr>
            <c:dLblPos val="inEnd"/>
            <c:showLegendKey val="0"/>
            <c:showVal val="1"/>
            <c:showCatName val="0"/>
            <c:showSerName val="0"/>
            <c:showPercent val="0"/>
            <c:showBubbleSize val="0"/>
            <c:showLeaderLines val="0"/>
          </c:dLbls>
          <c:cat>
            <c:strRef>
              <c:f>Sheet1!$A$2:$A$4</c:f>
              <c:strCache>
                <c:ptCount val="3"/>
                <c:pt idx="0">
                  <c:v>Auto Ads in Printed Newspapers</c:v>
                </c:pt>
                <c:pt idx="1">
                  <c:v>Auto Ads on Newspaper Websites</c:v>
                </c:pt>
                <c:pt idx="2">
                  <c:v>Auto Ads on Non-Auto Websites**</c:v>
                </c:pt>
              </c:strCache>
            </c:strRef>
          </c:cat>
          <c:val>
            <c:numRef>
              <c:f>Sheet1!$C$2:$C$4</c:f>
              <c:numCache>
                <c:formatCode>General</c:formatCode>
                <c:ptCount val="3"/>
                <c:pt idx="0">
                  <c:v>65</c:v>
                </c:pt>
                <c:pt idx="1">
                  <c:v>37</c:v>
                </c:pt>
                <c:pt idx="2">
                  <c:v>35</c:v>
                </c:pt>
              </c:numCache>
            </c:numRef>
          </c:val>
        </c:ser>
        <c:ser>
          <c:idx val="2"/>
          <c:order val="2"/>
          <c:tx>
            <c:strRef>
              <c:f>Sheet1!$D$1</c:f>
              <c:strCache>
                <c:ptCount val="1"/>
                <c:pt idx="0">
                  <c:v>Boomers</c:v>
                </c:pt>
              </c:strCache>
            </c:strRef>
          </c:tx>
          <c:spPr>
            <a:solidFill>
              <a:srgbClr val="604A7C"/>
            </a:solidFill>
          </c:spPr>
          <c:invertIfNegative val="0"/>
          <c:dLbls>
            <c:txPr>
              <a:bodyPr/>
              <a:lstStyle/>
              <a:p>
                <a:pPr algn="ctr">
                  <a:defRPr lang="en-CA" sz="2800" b="1" i="0" u="none" strike="noStrike" kern="1200" baseline="0">
                    <a:solidFill>
                      <a:prstClr val="white"/>
                    </a:solidFill>
                    <a:latin typeface="+mn-lt"/>
                    <a:ea typeface="+mn-ea"/>
                    <a:cs typeface="+mn-cs"/>
                  </a:defRPr>
                </a:pPr>
                <a:endParaRPr lang="en-US"/>
              </a:p>
            </c:txPr>
            <c:dLblPos val="inEnd"/>
            <c:showLegendKey val="0"/>
            <c:showVal val="1"/>
            <c:showCatName val="0"/>
            <c:showSerName val="0"/>
            <c:showPercent val="0"/>
            <c:showBubbleSize val="0"/>
            <c:showLeaderLines val="0"/>
          </c:dLbls>
          <c:cat>
            <c:strRef>
              <c:f>Sheet1!$A$2:$A$4</c:f>
              <c:strCache>
                <c:ptCount val="3"/>
                <c:pt idx="0">
                  <c:v>Auto Ads in Printed Newspapers</c:v>
                </c:pt>
                <c:pt idx="1">
                  <c:v>Auto Ads on Newspaper Websites</c:v>
                </c:pt>
                <c:pt idx="2">
                  <c:v>Auto Ads on Non-Auto Websites**</c:v>
                </c:pt>
              </c:strCache>
            </c:strRef>
          </c:cat>
          <c:val>
            <c:numRef>
              <c:f>Sheet1!$D$2:$D$4</c:f>
            </c:numRef>
          </c:val>
        </c:ser>
        <c:ser>
          <c:idx val="3"/>
          <c:order val="3"/>
          <c:tx>
            <c:strRef>
              <c:f>Sheet1!$E$1</c:f>
              <c:strCache>
                <c:ptCount val="1"/>
                <c:pt idx="0">
                  <c:v>BDM</c:v>
                </c:pt>
              </c:strCache>
            </c:strRef>
          </c:tx>
          <c:spPr>
            <a:solidFill>
              <a:schemeClr val="accent5"/>
            </a:solidFill>
          </c:spPr>
          <c:invertIfNegative val="0"/>
          <c:dLbls>
            <c:txPr>
              <a:bodyPr/>
              <a:lstStyle/>
              <a:p>
                <a:pPr algn="ctr">
                  <a:defRPr lang="en-CA" sz="2800" b="1" i="0" u="none" strike="noStrike" kern="1200" baseline="0">
                    <a:solidFill>
                      <a:prstClr val="white"/>
                    </a:solidFill>
                    <a:latin typeface="+mn-lt"/>
                    <a:ea typeface="+mn-ea"/>
                    <a:cs typeface="+mn-cs"/>
                  </a:defRPr>
                </a:pPr>
                <a:endParaRPr lang="en-US"/>
              </a:p>
            </c:txPr>
            <c:dLblPos val="inEnd"/>
            <c:showLegendKey val="0"/>
            <c:showVal val="1"/>
            <c:showCatName val="0"/>
            <c:showSerName val="0"/>
            <c:showPercent val="0"/>
            <c:showBubbleSize val="0"/>
            <c:showLeaderLines val="0"/>
          </c:dLbls>
          <c:cat>
            <c:strRef>
              <c:f>Sheet1!$A$2:$A$4</c:f>
              <c:strCache>
                <c:ptCount val="3"/>
                <c:pt idx="0">
                  <c:v>Auto Ads in Printed Newspapers</c:v>
                </c:pt>
                <c:pt idx="1">
                  <c:v>Auto Ads on Newspaper Websites</c:v>
                </c:pt>
                <c:pt idx="2">
                  <c:v>Auto Ads on Non-Auto Websites**</c:v>
                </c:pt>
              </c:strCache>
            </c:strRef>
          </c:cat>
          <c:val>
            <c:numRef>
              <c:f>Sheet1!$E$2:$E$4</c:f>
            </c:numRef>
          </c:val>
        </c:ser>
        <c:dLbls>
          <c:showLegendKey val="0"/>
          <c:showVal val="0"/>
          <c:showCatName val="0"/>
          <c:showSerName val="0"/>
          <c:showPercent val="0"/>
          <c:showBubbleSize val="0"/>
        </c:dLbls>
        <c:gapWidth val="150"/>
        <c:axId val="110919040"/>
        <c:axId val="110941312"/>
      </c:barChart>
      <c:catAx>
        <c:axId val="110919040"/>
        <c:scaling>
          <c:orientation val="minMax"/>
        </c:scaling>
        <c:delete val="1"/>
        <c:axPos val="b"/>
        <c:majorTickMark val="out"/>
        <c:minorTickMark val="none"/>
        <c:tickLblPos val="nextTo"/>
        <c:crossAx val="110941312"/>
        <c:crosses val="autoZero"/>
        <c:auto val="1"/>
        <c:lblAlgn val="ctr"/>
        <c:lblOffset val="100"/>
        <c:noMultiLvlLbl val="0"/>
      </c:catAx>
      <c:valAx>
        <c:axId val="110941312"/>
        <c:scaling>
          <c:orientation val="minMax"/>
        </c:scaling>
        <c:delete val="1"/>
        <c:axPos val="l"/>
        <c:numFmt formatCode="General" sourceLinked="1"/>
        <c:majorTickMark val="out"/>
        <c:minorTickMark val="none"/>
        <c:tickLblPos val="nextTo"/>
        <c:crossAx val="110919040"/>
        <c:crosses val="autoZero"/>
        <c:crossBetween val="between"/>
      </c:valAx>
      <c:spPr>
        <a:noFill/>
        <a:ln w="25400">
          <a:noFill/>
        </a:ln>
      </c:spPr>
    </c:plotArea>
    <c:legend>
      <c:legendPos val="b"/>
      <c:layout>
        <c:manualLayout>
          <c:xMode val="edge"/>
          <c:yMode val="edge"/>
          <c:x val="0.30979725521597901"/>
          <c:y val="0.15454749287217101"/>
          <c:w val="0.42277825970906202"/>
          <c:h val="7.8180745399845195E-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2098" cy="461351"/>
          </a:xfrm>
          <a:prstGeom prst="rect">
            <a:avLst/>
          </a:prstGeom>
        </p:spPr>
        <p:txBody>
          <a:bodyPr vert="horz" lIns="87005" tIns="43503" rIns="87005" bIns="43503" rtlCol="0"/>
          <a:lstStyle>
            <a:lvl1pPr algn="l">
              <a:defRPr sz="1100"/>
            </a:lvl1pPr>
          </a:lstStyle>
          <a:p>
            <a:endParaRPr lang="en-CA"/>
          </a:p>
        </p:txBody>
      </p:sp>
      <p:sp>
        <p:nvSpPr>
          <p:cNvPr id="3" name="Date Placeholder 2"/>
          <p:cNvSpPr>
            <a:spLocks noGrp="1"/>
          </p:cNvSpPr>
          <p:nvPr>
            <p:ph type="dt" sz="quarter" idx="1"/>
          </p:nvPr>
        </p:nvSpPr>
        <p:spPr>
          <a:xfrm>
            <a:off x="3884414" y="1"/>
            <a:ext cx="2972098" cy="461351"/>
          </a:xfrm>
          <a:prstGeom prst="rect">
            <a:avLst/>
          </a:prstGeom>
        </p:spPr>
        <p:txBody>
          <a:bodyPr vert="horz" lIns="87005" tIns="43503" rIns="87005" bIns="43503" rtlCol="0"/>
          <a:lstStyle>
            <a:lvl1pPr algn="r">
              <a:defRPr sz="1100"/>
            </a:lvl1pPr>
          </a:lstStyle>
          <a:p>
            <a:fld id="{3D869A3E-565D-45D8-9E30-5A6BC094F85C}" type="datetimeFigureOut">
              <a:rPr lang="en-CA" smtClean="0"/>
              <a:t>24/10/2016</a:t>
            </a:fld>
            <a:endParaRPr lang="en-CA"/>
          </a:p>
        </p:txBody>
      </p:sp>
      <p:sp>
        <p:nvSpPr>
          <p:cNvPr id="4" name="Footer Placeholder 3"/>
          <p:cNvSpPr>
            <a:spLocks noGrp="1"/>
          </p:cNvSpPr>
          <p:nvPr>
            <p:ph type="ftr" sz="quarter" idx="2"/>
          </p:nvPr>
        </p:nvSpPr>
        <p:spPr>
          <a:xfrm>
            <a:off x="0" y="8776372"/>
            <a:ext cx="2972098" cy="461351"/>
          </a:xfrm>
          <a:prstGeom prst="rect">
            <a:avLst/>
          </a:prstGeom>
        </p:spPr>
        <p:txBody>
          <a:bodyPr vert="horz" lIns="87005" tIns="43503" rIns="87005" bIns="43503" rtlCol="0" anchor="b"/>
          <a:lstStyle>
            <a:lvl1pPr algn="l">
              <a:defRPr sz="1100"/>
            </a:lvl1pPr>
          </a:lstStyle>
          <a:p>
            <a:endParaRPr lang="en-CA"/>
          </a:p>
        </p:txBody>
      </p:sp>
      <p:sp>
        <p:nvSpPr>
          <p:cNvPr id="5" name="Slide Number Placeholder 4"/>
          <p:cNvSpPr>
            <a:spLocks noGrp="1"/>
          </p:cNvSpPr>
          <p:nvPr>
            <p:ph type="sldNum" sz="quarter" idx="3"/>
          </p:nvPr>
        </p:nvSpPr>
        <p:spPr>
          <a:xfrm>
            <a:off x="3884414" y="8776372"/>
            <a:ext cx="2972098" cy="461351"/>
          </a:xfrm>
          <a:prstGeom prst="rect">
            <a:avLst/>
          </a:prstGeom>
        </p:spPr>
        <p:txBody>
          <a:bodyPr vert="horz" lIns="87005" tIns="43503" rIns="87005" bIns="43503" rtlCol="0" anchor="b"/>
          <a:lstStyle>
            <a:lvl1pPr algn="r">
              <a:defRPr sz="1100"/>
            </a:lvl1pPr>
          </a:lstStyle>
          <a:p>
            <a:fld id="{C8E57AC8-F8C1-4854-B247-876B8126236F}" type="slidenum">
              <a:rPr lang="en-CA" smtClean="0"/>
              <a:t>‹#›</a:t>
            </a:fld>
            <a:endParaRPr lang="en-CA"/>
          </a:p>
        </p:txBody>
      </p:sp>
    </p:spTree>
    <p:extLst>
      <p:ext uri="{BB962C8B-B14F-4D97-AF65-F5344CB8AC3E}">
        <p14:creationId xmlns:p14="http://schemas.microsoft.com/office/powerpoint/2010/main" val="562963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973" tIns="45987" rIns="91973" bIns="45987" rtlCol="0"/>
          <a:lstStyle>
            <a:lvl1pPr algn="l">
              <a:defRPr sz="1200"/>
            </a:lvl1pPr>
          </a:lstStyle>
          <a:p>
            <a:endParaRPr lang="en-US" dirty="0"/>
          </a:p>
        </p:txBody>
      </p:sp>
      <p:sp>
        <p:nvSpPr>
          <p:cNvPr id="3" name="Date Placeholder 2"/>
          <p:cNvSpPr>
            <a:spLocks noGrp="1"/>
          </p:cNvSpPr>
          <p:nvPr>
            <p:ph type="dt" idx="1"/>
          </p:nvPr>
        </p:nvSpPr>
        <p:spPr>
          <a:xfrm>
            <a:off x="3884613" y="0"/>
            <a:ext cx="2971800" cy="461963"/>
          </a:xfrm>
          <a:prstGeom prst="rect">
            <a:avLst/>
          </a:prstGeom>
        </p:spPr>
        <p:txBody>
          <a:bodyPr vert="horz" lIns="91973" tIns="45987" rIns="91973" bIns="45987" rtlCol="0"/>
          <a:lstStyle>
            <a:lvl1pPr algn="r">
              <a:defRPr sz="1200"/>
            </a:lvl1pPr>
          </a:lstStyle>
          <a:p>
            <a:fld id="{30377766-9FB5-4E03-B565-ACEA8709CD74}" type="datetimeFigureOut">
              <a:rPr lang="en-US" smtClean="0"/>
              <a:t>10/24/2016</a:t>
            </a:fld>
            <a:endParaRPr lang="en-US" dirty="0"/>
          </a:p>
        </p:txBody>
      </p:sp>
      <p:sp>
        <p:nvSpPr>
          <p:cNvPr id="4" name="Slide Image Placeholder 3"/>
          <p:cNvSpPr>
            <a:spLocks noGrp="1" noRot="1" noChangeAspect="1"/>
          </p:cNvSpPr>
          <p:nvPr>
            <p:ph type="sldImg" idx="2"/>
          </p:nvPr>
        </p:nvSpPr>
        <p:spPr>
          <a:xfrm>
            <a:off x="1120775" y="693738"/>
            <a:ext cx="4618038" cy="3463925"/>
          </a:xfrm>
          <a:prstGeom prst="rect">
            <a:avLst/>
          </a:prstGeom>
          <a:noFill/>
          <a:ln w="12700">
            <a:solidFill>
              <a:prstClr val="black"/>
            </a:solidFill>
          </a:ln>
        </p:spPr>
        <p:txBody>
          <a:bodyPr vert="horz" lIns="91973" tIns="45987" rIns="91973" bIns="45987" rtlCol="0" anchor="ctr"/>
          <a:lstStyle/>
          <a:p>
            <a:endParaRPr lang="en-US" dirty="0"/>
          </a:p>
        </p:txBody>
      </p:sp>
      <p:sp>
        <p:nvSpPr>
          <p:cNvPr id="5" name="Notes Placeholder 4"/>
          <p:cNvSpPr>
            <a:spLocks noGrp="1"/>
          </p:cNvSpPr>
          <p:nvPr>
            <p:ph type="body" sz="quarter" idx="3"/>
          </p:nvPr>
        </p:nvSpPr>
        <p:spPr>
          <a:xfrm>
            <a:off x="685800" y="4388644"/>
            <a:ext cx="5486400" cy="4157663"/>
          </a:xfrm>
          <a:prstGeom prst="rect">
            <a:avLst/>
          </a:prstGeom>
        </p:spPr>
        <p:txBody>
          <a:bodyPr vert="horz" lIns="91973" tIns="45987" rIns="91973" bIns="459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5684"/>
            <a:ext cx="2971800" cy="461963"/>
          </a:xfrm>
          <a:prstGeom prst="rect">
            <a:avLst/>
          </a:prstGeom>
        </p:spPr>
        <p:txBody>
          <a:bodyPr vert="horz" lIns="91973" tIns="45987" rIns="91973" bIns="459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5684"/>
            <a:ext cx="2971800" cy="461963"/>
          </a:xfrm>
          <a:prstGeom prst="rect">
            <a:avLst/>
          </a:prstGeom>
        </p:spPr>
        <p:txBody>
          <a:bodyPr vert="horz" lIns="91973" tIns="45987" rIns="91973" bIns="45987" rtlCol="0" anchor="b"/>
          <a:lstStyle>
            <a:lvl1pPr algn="r">
              <a:defRPr sz="1200"/>
            </a:lvl1pPr>
          </a:lstStyle>
          <a:p>
            <a:fld id="{A5CD5834-9D17-4ED0-B43F-E9626336107F}" type="slidenum">
              <a:rPr lang="en-US" smtClean="0"/>
              <a:t>‹#›</a:t>
            </a:fld>
            <a:endParaRPr lang="en-US" dirty="0"/>
          </a:p>
        </p:txBody>
      </p:sp>
    </p:spTree>
    <p:extLst>
      <p:ext uri="{BB962C8B-B14F-4D97-AF65-F5344CB8AC3E}">
        <p14:creationId xmlns:p14="http://schemas.microsoft.com/office/powerpoint/2010/main" val="3686528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u="none" strike="noStrike" kern="1200" baseline="0" dirty="0" smtClean="0">
              <a:solidFill>
                <a:schemeClr val="tx1"/>
              </a:solidFill>
              <a:latin typeface="+mn-lt"/>
              <a:ea typeface="+mn-ea"/>
              <a:cs typeface="+mn-cs"/>
            </a:endParaRPr>
          </a:p>
          <a:p>
            <a:r>
              <a:rPr lang="en-CA" sz="1200" b="0" i="0" u="none" strike="noStrike" kern="1200" baseline="0" dirty="0" smtClean="0">
                <a:solidFill>
                  <a:schemeClr val="tx1"/>
                </a:solidFill>
                <a:latin typeface="+mn-lt"/>
                <a:ea typeface="+mn-ea"/>
                <a:cs typeface="+mn-cs"/>
              </a:rPr>
              <a:t>Source: Nielsen Global Trust in Advertising Survey, Q1 2015</a:t>
            </a:r>
            <a:endParaRPr lang="en-CA" dirty="0"/>
          </a:p>
        </p:txBody>
      </p:sp>
      <p:sp>
        <p:nvSpPr>
          <p:cNvPr id="4" name="Slide Number Placeholder 3"/>
          <p:cNvSpPr>
            <a:spLocks noGrp="1"/>
          </p:cNvSpPr>
          <p:nvPr>
            <p:ph type="sldNum" sz="quarter" idx="10"/>
          </p:nvPr>
        </p:nvSpPr>
        <p:spPr/>
        <p:txBody>
          <a:bodyPr/>
          <a:lstStyle/>
          <a:p>
            <a:fld id="{FBCEC833-834E-4931-B73C-B1DB69941A9C}" type="slidenum">
              <a:rPr lang="en-CA" smtClean="0"/>
              <a:t>3</a:t>
            </a:fld>
            <a:endParaRPr lang="en-CA"/>
          </a:p>
        </p:txBody>
      </p:sp>
    </p:spTree>
    <p:extLst>
      <p:ext uri="{BB962C8B-B14F-4D97-AF65-F5344CB8AC3E}">
        <p14:creationId xmlns:p14="http://schemas.microsoft.com/office/powerpoint/2010/main" val="1896203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Recent</a:t>
            </a:r>
            <a:r>
              <a:rPr lang="en-CA" baseline="0" dirty="0" smtClean="0"/>
              <a:t> new car buyers, like other demographic targets, overwhelmingly use social media for communicating with friends and sharing photos and videos.  Advertising, for automotive or other products, is what new car buyers are looking for on social media.  In addition, about a quarter of new car buyers, boomers and Business Decision Makers are not even using social media.</a:t>
            </a:r>
          </a:p>
          <a:p>
            <a:endParaRPr lang="en-CA" baseline="0" dirty="0" smtClean="0"/>
          </a:p>
          <a:p>
            <a:r>
              <a:rPr lang="en-CA" baseline="0" dirty="0" smtClean="0"/>
              <a:t>Nine of out ten Millennials use social media, just not for looking at advertising.</a:t>
            </a:r>
            <a:endParaRPr lang="en-CA" dirty="0"/>
          </a:p>
        </p:txBody>
      </p:sp>
      <p:sp>
        <p:nvSpPr>
          <p:cNvPr id="4" name="Slide Number Placeholder 3"/>
          <p:cNvSpPr>
            <a:spLocks noGrp="1"/>
          </p:cNvSpPr>
          <p:nvPr>
            <p:ph type="sldNum" sz="quarter" idx="10"/>
          </p:nvPr>
        </p:nvSpPr>
        <p:spPr/>
        <p:txBody>
          <a:bodyPr/>
          <a:lstStyle/>
          <a:p>
            <a:fld id="{CDAAEC36-37E3-48DD-98C7-718EAC4F3446}" type="slidenum">
              <a:rPr lang="en-CA" smtClean="0"/>
              <a:t>17</a:t>
            </a:fld>
            <a:endParaRPr lang="en-CA" dirty="0"/>
          </a:p>
        </p:txBody>
      </p:sp>
    </p:spTree>
    <p:extLst>
      <p:ext uri="{BB962C8B-B14F-4D97-AF65-F5344CB8AC3E}">
        <p14:creationId xmlns:p14="http://schemas.microsoft.com/office/powerpoint/2010/main" val="1066053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http://www.marketingmag.ca/consumer/environics-research-uncovers-widespread-trust-deficit-173882?utm_source=EmailMarketing&amp;utm_medium=email&amp;utm_campaign=AM_Daily</a:t>
            </a:r>
          </a:p>
          <a:p>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effectLst/>
                <a:latin typeface="+mn-lt"/>
                <a:ea typeface="+mn-ea"/>
                <a:cs typeface="+mn-cs"/>
              </a:rPr>
              <a:t>The study was the first in what aims to become an annual measurement of the trust the general public, newcomers and primary household shoppers in Canada have in a range of organizations, leaders and industries.</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study asked people to use a seven-point scale to rank their trust in businesses, products and services, and governments and their ability to “do what is right for Canada, Canadians and our society.” The online survey of 1,001 Canadians 18 years or older was conducted from Feb. 29 to March 7 and was nationally representative.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terms of organizations, respondents gave their most trust to not-for-profit organizations (59%), followed closely by news media (54%), with small to medium-sized corporations trailing at 44% and large corporations scoring a dismal 29%.</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“This is a good news story for traditional media,” MacLellan says. “Trust in the news media is still very strong in Canada.”</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r>
              <a:rPr lang="en-CA" sz="1200" b="0" i="0" kern="1200" dirty="0" smtClean="0">
                <a:solidFill>
                  <a:schemeClr val="tx1"/>
                </a:solidFill>
                <a:effectLst/>
                <a:latin typeface="+mn-lt"/>
                <a:ea typeface="+mn-ea"/>
                <a:cs typeface="+mn-cs"/>
              </a:rPr>
              <a:t>In addition, the study asked Canadians to choose between speed and accuracy in news, with almost 80% preferring accuracy, MacLellan says. “For the traditional media, this is almost a referendum on real journalism versus citizen journalism. It shows that Canadians want accurate information.”</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study also asked people what is it that contributes to trust and found a strong presence in local communities helps (69%). “Organizations that show they’re investing in the community, creating jobs in the community are the sort of things that build trust.”  Trust in word-of-mouth or recommendations by someone you know was the most trusted source of information when it comes to a product, service, brand or organization, at 75% of Canadians.</a:t>
            </a:r>
          </a:p>
          <a:p>
            <a:endParaRPr lang="en-CA"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CEC833-834E-4931-B73C-B1DB69941A9C}" type="slidenum">
              <a:rPr lang="en-CA" smtClean="0"/>
              <a:t>4</a:t>
            </a:fld>
            <a:endParaRPr lang="en-CA"/>
          </a:p>
        </p:txBody>
      </p:sp>
    </p:spTree>
    <p:extLst>
      <p:ext uri="{BB962C8B-B14F-4D97-AF65-F5344CB8AC3E}">
        <p14:creationId xmlns:p14="http://schemas.microsoft.com/office/powerpoint/2010/main" val="428437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http://www.medialifemagazine.com/finding-an-optimal-mix-between-new-and-old-media/</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t>The Advertising Research Foundation examined 5,000 campaigns, representing $375 billion in spending. </a:t>
            </a:r>
          </a:p>
          <a:p>
            <a:endParaRPr lang="en-CA" dirty="0"/>
          </a:p>
        </p:txBody>
      </p:sp>
      <p:sp>
        <p:nvSpPr>
          <p:cNvPr id="4" name="Slide Number Placeholder 3"/>
          <p:cNvSpPr>
            <a:spLocks noGrp="1"/>
          </p:cNvSpPr>
          <p:nvPr>
            <p:ph type="sldNum" sz="quarter" idx="10"/>
          </p:nvPr>
        </p:nvSpPr>
        <p:spPr/>
        <p:txBody>
          <a:bodyPr/>
          <a:lstStyle/>
          <a:p>
            <a:fld id="{FBCEC833-834E-4931-B73C-B1DB69941A9C}" type="slidenum">
              <a:rPr lang="en-CA" smtClean="0"/>
              <a:t>7</a:t>
            </a:fld>
            <a:endParaRPr lang="en-CA"/>
          </a:p>
        </p:txBody>
      </p:sp>
    </p:spTree>
    <p:extLst>
      <p:ext uri="{BB962C8B-B14F-4D97-AF65-F5344CB8AC3E}">
        <p14:creationId xmlns:p14="http://schemas.microsoft.com/office/powerpoint/2010/main" val="3797251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97401A4-4EBF-4377-AA3C-4D47DB348DB7}" type="slidenum">
              <a:rPr lang="en-CA" smtClean="0"/>
              <a:pPr/>
              <a:t>10</a:t>
            </a:fld>
            <a:endParaRPr lang="en-CA"/>
          </a:p>
        </p:txBody>
      </p:sp>
    </p:spTree>
    <p:extLst>
      <p:ext uri="{BB962C8B-B14F-4D97-AF65-F5344CB8AC3E}">
        <p14:creationId xmlns:p14="http://schemas.microsoft.com/office/powerpoint/2010/main" val="258584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397401A4-4EBF-4377-AA3C-4D47DB348DB7}" type="slidenum">
              <a:rPr lang="en-CA" smtClean="0"/>
              <a:pPr/>
              <a:t>11</a:t>
            </a:fld>
            <a:endParaRPr lang="en-CA"/>
          </a:p>
        </p:txBody>
      </p:sp>
    </p:spTree>
    <p:extLst>
      <p:ext uri="{BB962C8B-B14F-4D97-AF65-F5344CB8AC3E}">
        <p14:creationId xmlns:p14="http://schemas.microsoft.com/office/powerpoint/2010/main" val="2882749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97401A4-4EBF-4377-AA3C-4D47DB348DB7}" type="slidenum">
              <a:rPr lang="en-CA" smtClean="0"/>
              <a:pPr/>
              <a:t>12</a:t>
            </a:fld>
            <a:endParaRPr lang="en-CA"/>
          </a:p>
        </p:txBody>
      </p:sp>
    </p:spTree>
    <p:extLst>
      <p:ext uri="{BB962C8B-B14F-4D97-AF65-F5344CB8AC3E}">
        <p14:creationId xmlns:p14="http://schemas.microsoft.com/office/powerpoint/2010/main" val="2885172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97401A4-4EBF-4377-AA3C-4D47DB348DB7}" type="slidenum">
              <a:rPr lang="en-CA" smtClean="0"/>
              <a:pPr/>
              <a:t>13</a:t>
            </a:fld>
            <a:endParaRPr lang="en-CA"/>
          </a:p>
        </p:txBody>
      </p:sp>
    </p:spTree>
    <p:extLst>
      <p:ext uri="{BB962C8B-B14F-4D97-AF65-F5344CB8AC3E}">
        <p14:creationId xmlns:p14="http://schemas.microsoft.com/office/powerpoint/2010/main" val="98422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Regardless of community</a:t>
            </a:r>
            <a:r>
              <a:rPr lang="en-CA" baseline="0" dirty="0" smtClean="0"/>
              <a:t> size/population, LOCAL is still a key reason for reading community newspapers. 96% of readers in small community read for LOCAL information.</a:t>
            </a:r>
          </a:p>
        </p:txBody>
      </p:sp>
    </p:spTree>
    <p:extLst>
      <p:ext uri="{BB962C8B-B14F-4D97-AF65-F5344CB8AC3E}">
        <p14:creationId xmlns:p14="http://schemas.microsoft.com/office/powerpoint/2010/main" val="57591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Cross platform readership is growing but the printed paper is still the primary medium</a:t>
            </a:r>
            <a:r>
              <a:rPr lang="en-CA" baseline="0" dirty="0" smtClean="0"/>
              <a:t> for newspaper content, including ads.</a:t>
            </a:r>
          </a:p>
          <a:p>
            <a:endParaRPr lang="en-CA" baseline="0" dirty="0" smtClean="0"/>
          </a:p>
          <a:p>
            <a:r>
              <a:rPr lang="en-CA" baseline="0" dirty="0" smtClean="0"/>
              <a:t>Media engagement is key.  Trust is critical.</a:t>
            </a:r>
          </a:p>
          <a:p>
            <a:endParaRPr lang="en-CA" baseline="0" dirty="0" smtClean="0"/>
          </a:p>
          <a:p>
            <a:r>
              <a:rPr lang="en-CA" baseline="0" dirty="0" smtClean="0"/>
              <a:t>A factor in lower reading online could be the impact of Ad Blockers.  Respondents were asked if their newspaper or website has automotive advertising and whether or not they read the ads.  If the ads are blocked online, there is no opportunity to read them.</a:t>
            </a:r>
            <a:endParaRPr lang="en-CA" dirty="0"/>
          </a:p>
        </p:txBody>
      </p:sp>
      <p:sp>
        <p:nvSpPr>
          <p:cNvPr id="4" name="Slide Number Placeholder 3"/>
          <p:cNvSpPr>
            <a:spLocks noGrp="1"/>
          </p:cNvSpPr>
          <p:nvPr>
            <p:ph type="sldNum" sz="quarter" idx="10"/>
          </p:nvPr>
        </p:nvSpPr>
        <p:spPr/>
        <p:txBody>
          <a:bodyPr/>
          <a:lstStyle/>
          <a:p>
            <a:fld id="{CDAAEC36-37E3-48DD-98C7-718EAC4F3446}" type="slidenum">
              <a:rPr lang="en-CA" smtClean="0"/>
              <a:t>16</a:t>
            </a:fld>
            <a:endParaRPr lang="en-CA" dirty="0"/>
          </a:p>
        </p:txBody>
      </p:sp>
    </p:spTree>
    <p:extLst>
      <p:ext uri="{BB962C8B-B14F-4D97-AF65-F5344CB8AC3E}">
        <p14:creationId xmlns:p14="http://schemas.microsoft.com/office/powerpoint/2010/main" val="257475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C71C694-5A4F-4080-8D5D-F2F4CB7D7D47}" type="datetimeFigureOut">
              <a:rPr lang="en-US" smtClean="0"/>
              <a:t>10/24/2016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EF5530B-CAD1-4F54-9F02-EE2E2E12E694}" type="slidenum">
              <a:rPr lang="en-US" smtClean="0"/>
              <a:t>‹#›</a:t>
            </a:fld>
            <a:endParaRPr lang="en-US" dirty="0"/>
          </a:p>
        </p:txBody>
      </p:sp>
      <p:grpSp>
        <p:nvGrpSpPr>
          <p:cNvPr id="13" name="Group 12"/>
          <p:cNvGrpSpPr/>
          <p:nvPr userDrawn="1"/>
        </p:nvGrpSpPr>
        <p:grpSpPr>
          <a:xfrm>
            <a:off x="7772400" y="109155"/>
            <a:ext cx="1262445" cy="1262445"/>
            <a:chOff x="304800" y="457200"/>
            <a:chExt cx="2209800" cy="2209800"/>
          </a:xfrm>
        </p:grpSpPr>
        <p:sp>
          <p:nvSpPr>
            <p:cNvPr id="14" name="Oval 13"/>
            <p:cNvSpPr/>
            <p:nvPr/>
          </p:nvSpPr>
          <p:spPr>
            <a:xfrm>
              <a:off x="304800" y="457200"/>
              <a:ext cx="2209800" cy="2209800"/>
            </a:xfrm>
            <a:prstGeom prst="ellipse">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6570" y="797720"/>
              <a:ext cx="1719430" cy="1412080"/>
            </a:xfrm>
            <a:prstGeom prst="rect">
              <a:avLst/>
            </a:prstGeom>
          </p:spPr>
        </p:pic>
      </p:grpSp>
    </p:spTree>
    <p:extLst>
      <p:ext uri="{BB962C8B-B14F-4D97-AF65-F5344CB8AC3E}">
        <p14:creationId xmlns:p14="http://schemas.microsoft.com/office/powerpoint/2010/main" val="2891521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C71C694-5A4F-4080-8D5D-F2F4CB7D7D47}" type="datetimeFigureOut">
              <a:rPr lang="en-US" smtClean="0"/>
              <a:t>10/24/2016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EF5530B-CAD1-4F54-9F02-EE2E2E12E694}" type="slidenum">
              <a:rPr lang="en-US" smtClean="0"/>
              <a:t>‹#›</a:t>
            </a:fld>
            <a:endParaRPr lang="en-US" dirty="0"/>
          </a:p>
        </p:txBody>
      </p:sp>
      <p:grpSp>
        <p:nvGrpSpPr>
          <p:cNvPr id="8" name="Group 7"/>
          <p:cNvGrpSpPr/>
          <p:nvPr userDrawn="1"/>
        </p:nvGrpSpPr>
        <p:grpSpPr>
          <a:xfrm>
            <a:off x="7772400" y="109155"/>
            <a:ext cx="1262445" cy="1262445"/>
            <a:chOff x="304800" y="457200"/>
            <a:chExt cx="2209800" cy="2209800"/>
          </a:xfrm>
        </p:grpSpPr>
        <p:sp>
          <p:nvSpPr>
            <p:cNvPr id="9" name="Oval 8"/>
            <p:cNvSpPr/>
            <p:nvPr/>
          </p:nvSpPr>
          <p:spPr>
            <a:xfrm>
              <a:off x="304800" y="457200"/>
              <a:ext cx="2209800" cy="2209800"/>
            </a:xfrm>
            <a:prstGeom prst="ellipse">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6570" y="797720"/>
              <a:ext cx="1719430" cy="1412080"/>
            </a:xfrm>
            <a:prstGeom prst="rect">
              <a:avLst/>
            </a:prstGeom>
          </p:spPr>
        </p:pic>
      </p:grpSp>
    </p:spTree>
    <p:extLst>
      <p:ext uri="{BB962C8B-B14F-4D97-AF65-F5344CB8AC3E}">
        <p14:creationId xmlns:p14="http://schemas.microsoft.com/office/powerpoint/2010/main" val="74962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C71C694-5A4F-4080-8D5D-F2F4CB7D7D47}" type="datetimeFigureOut">
              <a:rPr lang="en-US" smtClean="0"/>
              <a:t>10/24/2016</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EF5530B-CAD1-4F54-9F02-EE2E2E12E694}" type="slidenum">
              <a:rPr lang="en-US" smtClean="0"/>
              <a:t>‹#›</a:t>
            </a:fld>
            <a:endParaRPr lang="en-US" dirty="0"/>
          </a:p>
        </p:txBody>
      </p:sp>
      <p:grpSp>
        <p:nvGrpSpPr>
          <p:cNvPr id="10" name="Group 9"/>
          <p:cNvGrpSpPr/>
          <p:nvPr userDrawn="1"/>
        </p:nvGrpSpPr>
        <p:grpSpPr>
          <a:xfrm>
            <a:off x="7772400" y="109155"/>
            <a:ext cx="1262445" cy="1262445"/>
            <a:chOff x="304800" y="457200"/>
            <a:chExt cx="2209800" cy="2209800"/>
          </a:xfrm>
        </p:grpSpPr>
        <p:sp>
          <p:nvSpPr>
            <p:cNvPr id="11" name="Oval 10"/>
            <p:cNvSpPr/>
            <p:nvPr/>
          </p:nvSpPr>
          <p:spPr>
            <a:xfrm>
              <a:off x="304800" y="457200"/>
              <a:ext cx="2209800" cy="2209800"/>
            </a:xfrm>
            <a:prstGeom prst="ellipse">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6570" y="797720"/>
              <a:ext cx="1719430" cy="1412080"/>
            </a:xfrm>
            <a:prstGeom prst="rect">
              <a:avLst/>
            </a:prstGeom>
          </p:spPr>
        </p:pic>
      </p:grpSp>
    </p:spTree>
    <p:extLst>
      <p:ext uri="{BB962C8B-B14F-4D97-AF65-F5344CB8AC3E}">
        <p14:creationId xmlns:p14="http://schemas.microsoft.com/office/powerpoint/2010/main" val="1807566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C71C694-5A4F-4080-8D5D-F2F4CB7D7D47}" type="datetimeFigureOut">
              <a:rPr lang="en-US" smtClean="0"/>
              <a:t>10/24/2016</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EF5530B-CAD1-4F54-9F02-EE2E2E12E694}" type="slidenum">
              <a:rPr lang="en-US" smtClean="0"/>
              <a:t>‹#›</a:t>
            </a:fld>
            <a:endParaRPr lang="en-US" dirty="0"/>
          </a:p>
        </p:txBody>
      </p:sp>
    </p:spTree>
    <p:extLst>
      <p:ext uri="{BB962C8B-B14F-4D97-AF65-F5344CB8AC3E}">
        <p14:creationId xmlns:p14="http://schemas.microsoft.com/office/powerpoint/2010/main" val="129722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C71C694-5A4F-4080-8D5D-F2F4CB7D7D47}" type="datetimeFigureOut">
              <a:rPr lang="en-US" smtClean="0"/>
              <a:t>10/24/2016</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EF5530B-CAD1-4F54-9F02-EE2E2E12E694}" type="slidenum">
              <a:rPr lang="en-US" smtClean="0"/>
              <a:t>‹#›</a:t>
            </a:fld>
            <a:endParaRPr lang="en-US" dirty="0"/>
          </a:p>
        </p:txBody>
      </p:sp>
    </p:spTree>
    <p:extLst>
      <p:ext uri="{BB962C8B-B14F-4D97-AF65-F5344CB8AC3E}">
        <p14:creationId xmlns:p14="http://schemas.microsoft.com/office/powerpoint/2010/main" val="180416051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90525" y="376238"/>
            <a:ext cx="8366125" cy="633412"/>
          </a:xfrm>
        </p:spPr>
        <p:txBody>
          <a:bodyPr/>
          <a:lstStyle/>
          <a:p>
            <a:r>
              <a:rPr lang="en-US" dirty="0" smtClean="0"/>
              <a:t>Click to edit Master title style</a:t>
            </a:r>
            <a:endParaRPr lang="en-CA" dirty="0"/>
          </a:p>
        </p:txBody>
      </p:sp>
      <p:sp>
        <p:nvSpPr>
          <p:cNvPr id="3" name="Chart Placeholder 2"/>
          <p:cNvSpPr>
            <a:spLocks noGrp="1"/>
          </p:cNvSpPr>
          <p:nvPr>
            <p:ph type="chart" idx="1"/>
          </p:nvPr>
        </p:nvSpPr>
        <p:spPr>
          <a:xfrm>
            <a:off x="390525" y="1600200"/>
            <a:ext cx="8366125" cy="4305300"/>
          </a:xfrm>
        </p:spPr>
        <p:txBody>
          <a:bodyPr/>
          <a:lstStyle/>
          <a:p>
            <a:pPr lvl="0"/>
            <a:endParaRPr lang="en-CA" noProof="0" dirty="0"/>
          </a:p>
        </p:txBody>
      </p:sp>
      <p:grpSp>
        <p:nvGrpSpPr>
          <p:cNvPr id="4" name="Group 3"/>
          <p:cNvGrpSpPr/>
          <p:nvPr userDrawn="1"/>
        </p:nvGrpSpPr>
        <p:grpSpPr>
          <a:xfrm>
            <a:off x="7772400" y="109155"/>
            <a:ext cx="1262445" cy="1262445"/>
            <a:chOff x="304800" y="457200"/>
            <a:chExt cx="2209800" cy="2209800"/>
          </a:xfrm>
        </p:grpSpPr>
        <p:sp>
          <p:nvSpPr>
            <p:cNvPr id="5" name="Oval 4"/>
            <p:cNvSpPr/>
            <p:nvPr/>
          </p:nvSpPr>
          <p:spPr>
            <a:xfrm>
              <a:off x="304800" y="457200"/>
              <a:ext cx="2209800" cy="2209800"/>
            </a:xfrm>
            <a:prstGeom prst="ellipse">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6570" y="797720"/>
              <a:ext cx="1719430" cy="1412080"/>
            </a:xfrm>
            <a:prstGeom prst="rect">
              <a:avLst/>
            </a:prstGeom>
          </p:spPr>
        </p:pic>
      </p:grpSp>
    </p:spTree>
    <p:extLst>
      <p:ext uri="{BB962C8B-B14F-4D97-AF65-F5344CB8AC3E}">
        <p14:creationId xmlns:p14="http://schemas.microsoft.com/office/powerpoint/2010/main" val="330043865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286000"/>
            <a:ext cx="8229600" cy="3840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424130" y="92086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17" name="Rectangle 16"/>
          <p:cNvSpPr/>
          <p:nvPr userDrawn="1"/>
        </p:nvSpPr>
        <p:spPr>
          <a:xfrm>
            <a:off x="0" y="5867400"/>
            <a:ext cx="9144000" cy="9906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SMALL_WITH TAGLINE CMYK.EPS"/>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696200" y="6019800"/>
            <a:ext cx="1066800" cy="772285"/>
          </a:xfrm>
          <a:prstGeom prst="rect">
            <a:avLst/>
          </a:prstGeom>
        </p:spPr>
      </p:pic>
    </p:spTree>
    <p:extLst>
      <p:ext uri="{BB962C8B-B14F-4D97-AF65-F5344CB8AC3E}">
        <p14:creationId xmlns:p14="http://schemas.microsoft.com/office/powerpoint/2010/main" val="3637859651"/>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60" r:id="rId6"/>
  </p:sldLayoutIdLst>
  <p:timing>
    <p:tnLst>
      <p:par>
        <p:cTn id="1" dur="indefinite" restart="never" nodeType="tmRoot"/>
      </p:par>
    </p:tnLst>
  </p:timing>
  <p:txStyles>
    <p:titleStyle>
      <a:lvl1pPr algn="ctr" defTabSz="914400" rtl="0" eaLnBrk="1" latinLnBrk="0" hangingPunct="1">
        <a:spcBef>
          <a:spcPct val="0"/>
        </a:spcBef>
        <a:buNone/>
        <a:defRPr sz="4400" b="1" kern="1200">
          <a:solidFill>
            <a:srgbClr val="324481"/>
          </a:solidFill>
          <a:latin typeface="+mj-lt"/>
          <a:ea typeface="+mj-ea"/>
          <a:cs typeface="+mj-cs"/>
        </a:defRPr>
      </a:lvl1pPr>
    </p:titleStyle>
    <p:bodyStyle>
      <a:lvl1pPr marL="342900" indent="-342900" algn="l" defTabSz="914400" rtl="0" eaLnBrk="1" latinLnBrk="0" hangingPunct="1">
        <a:spcBef>
          <a:spcPct val="20000"/>
        </a:spcBef>
        <a:buClr>
          <a:srgbClr val="AED246"/>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AED246"/>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AED246"/>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AED246"/>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AED24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chart" Target="../charts/chart4.xml"/><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5.emf"/><Relationship Id="rId4" Type="http://schemas.openxmlformats.org/officeDocument/2006/relationships/image" Target="../media/image29.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hart" Target="../charts/chart5.xml"/><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emf"/><Relationship Id="rId7" Type="http://schemas.openxmlformats.org/officeDocument/2006/relationships/image" Target="../media/image24.jpeg"/><Relationship Id="rId2" Type="http://schemas.openxmlformats.org/officeDocument/2006/relationships/image" Target="../media/image20.emf"/><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orage.kenoradailyminerandnews.com/v1/dynamic_resize/sws_path/suns-prod-images/1297872892692_ORIGINAL.jpg?quality=80&amp;size=650x&amp;stmp=1472769785781"/>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600200" y="2819400"/>
            <a:ext cx="5205067" cy="283579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04800" y="457200"/>
            <a:ext cx="2209800" cy="2209800"/>
          </a:xfrm>
          <a:prstGeom prst="ellipse">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667000" y="914400"/>
            <a:ext cx="6858000" cy="1508105"/>
          </a:xfrm>
          <a:prstGeom prst="rect">
            <a:avLst/>
          </a:prstGeom>
        </p:spPr>
        <p:txBody>
          <a:bodyPr wrap="square">
            <a:spAutoFit/>
          </a:bodyPr>
          <a:lstStyle/>
          <a:p>
            <a:r>
              <a:rPr lang="en-US" sz="6000" b="1" dirty="0" smtClean="0">
                <a:solidFill>
                  <a:srgbClr val="324481"/>
                </a:solidFill>
                <a:latin typeface="Arial" panose="020B0604020202020204" pitchFamily="34" charset="0"/>
                <a:cs typeface="Arial" panose="020B0604020202020204" pitchFamily="34" charset="0"/>
              </a:rPr>
              <a:t>17 </a:t>
            </a:r>
            <a:r>
              <a:rPr lang="en-US" sz="5000" b="1" dirty="0" smtClean="0">
                <a:solidFill>
                  <a:srgbClr val="324481"/>
                </a:solidFill>
                <a:latin typeface="Arial" panose="020B0604020202020204" pitchFamily="34" charset="0"/>
                <a:cs typeface="Arial" panose="020B0604020202020204" pitchFamily="34" charset="0"/>
              </a:rPr>
              <a:t>Shareable Stats</a:t>
            </a:r>
          </a:p>
          <a:p>
            <a:r>
              <a:rPr lang="en-US" sz="3200" dirty="0" smtClean="0">
                <a:solidFill>
                  <a:srgbClr val="324481"/>
                </a:solidFill>
                <a:latin typeface="Arial" panose="020B0604020202020204" pitchFamily="34" charset="0"/>
                <a:cs typeface="Arial" panose="020B0604020202020204" pitchFamily="34" charset="0"/>
              </a:rPr>
              <a:t>on Newspapers</a:t>
            </a:r>
            <a:endParaRPr lang="en-US" sz="3200" dirty="0">
              <a:solidFill>
                <a:srgbClr val="324481"/>
              </a:solidFill>
              <a:latin typeface="Arial" panose="020B0604020202020204" pitchFamily="34" charset="0"/>
              <a:cs typeface="Arial" panose="020B0604020202020204" pitchFamily="34" charset="0"/>
            </a:endParaRPr>
          </a:p>
        </p:txBody>
      </p:sp>
      <p:pic>
        <p:nvPicPr>
          <p:cNvPr id="6" name="Picture 5" descr="icons copy-1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672878"/>
            <a:ext cx="1905000" cy="1613122"/>
          </a:xfrm>
          <a:prstGeom prst="rect">
            <a:avLst/>
          </a:prstGeom>
        </p:spPr>
      </p:pic>
      <p:sp>
        <p:nvSpPr>
          <p:cNvPr id="2" name="TextBox 1"/>
          <p:cNvSpPr txBox="1"/>
          <p:nvPr/>
        </p:nvSpPr>
        <p:spPr>
          <a:xfrm>
            <a:off x="2895600" y="5590401"/>
            <a:ext cx="3200400" cy="276999"/>
          </a:xfrm>
          <a:prstGeom prst="rect">
            <a:avLst/>
          </a:prstGeom>
          <a:noFill/>
        </p:spPr>
        <p:txBody>
          <a:bodyPr wrap="square" rtlCol="0">
            <a:spAutoFit/>
          </a:bodyPr>
          <a:lstStyle/>
          <a:p>
            <a:r>
              <a:rPr lang="en-US" sz="1200" b="1" i="1" dirty="0" err="1">
                <a:solidFill>
                  <a:srgbClr val="474743"/>
                </a:solidFill>
              </a:rPr>
              <a:t>Kenora</a:t>
            </a:r>
            <a:r>
              <a:rPr lang="en-US" sz="1200" b="1" i="1" dirty="0">
                <a:solidFill>
                  <a:srgbClr val="474743"/>
                </a:solidFill>
              </a:rPr>
              <a:t> Daily Miner &amp; News, Sept 2016</a:t>
            </a:r>
            <a:endParaRPr lang="en-US" sz="1200" dirty="0">
              <a:solidFill>
                <a:srgbClr val="474743"/>
              </a:solidFill>
            </a:endParaRPr>
          </a:p>
        </p:txBody>
      </p:sp>
    </p:spTree>
    <p:extLst>
      <p:ext uri="{BB962C8B-B14F-4D97-AF65-F5344CB8AC3E}">
        <p14:creationId xmlns:p14="http://schemas.microsoft.com/office/powerpoint/2010/main" val="2661523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52400" y="1470616"/>
            <a:ext cx="8955068" cy="4349567"/>
            <a:chOff x="194716" y="2132745"/>
            <a:chExt cx="8955068" cy="4349567"/>
          </a:xfrm>
        </p:grpSpPr>
        <p:pic>
          <p:nvPicPr>
            <p:cNvPr id="1026" name="Picture 2"/>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a:ext>
              </a:extLst>
            </a:blip>
            <a:srcRect l="1682" t="3662" r="1103" b="3619"/>
            <a:stretch/>
          </p:blipFill>
          <p:spPr bwMode="auto">
            <a:xfrm>
              <a:off x="194716" y="2132745"/>
              <a:ext cx="8803624" cy="3643117"/>
            </a:xfrm>
            <a:prstGeom prst="rect">
              <a:avLst/>
            </a:prstGeom>
            <a:solidFill>
              <a:schemeClr val="accent1"/>
            </a:solidFill>
            <a:ln w="9525">
              <a:noFill/>
              <a:miter lim="800000"/>
              <a:headEnd/>
              <a:tailEnd/>
            </a:ln>
            <a:effectLst/>
            <a:extLst/>
          </p:spPr>
        </p:pic>
        <p:grpSp>
          <p:nvGrpSpPr>
            <p:cNvPr id="26" name="Group 25"/>
            <p:cNvGrpSpPr/>
            <p:nvPr/>
          </p:nvGrpSpPr>
          <p:grpSpPr>
            <a:xfrm>
              <a:off x="1554429" y="4233320"/>
              <a:ext cx="542136" cy="491824"/>
              <a:chOff x="1331699" y="4382817"/>
              <a:chExt cx="596349" cy="541006"/>
            </a:xfrm>
          </p:grpSpPr>
          <p:sp>
            <p:nvSpPr>
              <p:cNvPr id="5" name="Oval 4"/>
              <p:cNvSpPr/>
              <p:nvPr/>
            </p:nvSpPr>
            <p:spPr>
              <a:xfrm>
                <a:off x="1359371" y="4382817"/>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8" name="Rectangle 7"/>
              <p:cNvSpPr/>
              <p:nvPr/>
            </p:nvSpPr>
            <p:spPr>
              <a:xfrm>
                <a:off x="1331699" y="4468654"/>
                <a:ext cx="596349"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80%</a:t>
                </a:r>
              </a:p>
            </p:txBody>
          </p:sp>
        </p:grpSp>
        <p:grpSp>
          <p:nvGrpSpPr>
            <p:cNvPr id="20" name="Group 19"/>
            <p:cNvGrpSpPr/>
            <p:nvPr/>
          </p:nvGrpSpPr>
          <p:grpSpPr>
            <a:xfrm>
              <a:off x="2433794" y="3488649"/>
              <a:ext cx="542136" cy="491824"/>
              <a:chOff x="2267136" y="3525170"/>
              <a:chExt cx="596349" cy="541006"/>
            </a:xfrm>
          </p:grpSpPr>
          <p:sp>
            <p:nvSpPr>
              <p:cNvPr id="10" name="Oval 9"/>
              <p:cNvSpPr/>
              <p:nvPr/>
            </p:nvSpPr>
            <p:spPr>
              <a:xfrm>
                <a:off x="2285273" y="3525170"/>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11" name="Rectangle 10"/>
              <p:cNvSpPr/>
              <p:nvPr/>
            </p:nvSpPr>
            <p:spPr>
              <a:xfrm>
                <a:off x="2267136" y="3611007"/>
                <a:ext cx="596349"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79%</a:t>
                </a:r>
              </a:p>
            </p:txBody>
          </p:sp>
        </p:grpSp>
        <p:grpSp>
          <p:nvGrpSpPr>
            <p:cNvPr id="27" name="Group 26"/>
            <p:cNvGrpSpPr/>
            <p:nvPr/>
          </p:nvGrpSpPr>
          <p:grpSpPr>
            <a:xfrm>
              <a:off x="3158910" y="3808722"/>
              <a:ext cx="542136" cy="491824"/>
              <a:chOff x="3177200" y="3548362"/>
              <a:chExt cx="596349" cy="541006"/>
            </a:xfrm>
          </p:grpSpPr>
          <p:sp>
            <p:nvSpPr>
              <p:cNvPr id="12" name="Oval 11"/>
              <p:cNvSpPr/>
              <p:nvPr/>
            </p:nvSpPr>
            <p:spPr>
              <a:xfrm>
                <a:off x="3204872" y="3548362"/>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13" name="Rectangle 12"/>
              <p:cNvSpPr/>
              <p:nvPr/>
            </p:nvSpPr>
            <p:spPr>
              <a:xfrm>
                <a:off x="3177200" y="3634199"/>
                <a:ext cx="596349"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76%</a:t>
                </a:r>
              </a:p>
            </p:txBody>
          </p:sp>
        </p:grpSp>
        <p:grpSp>
          <p:nvGrpSpPr>
            <p:cNvPr id="28" name="Group 27"/>
            <p:cNvGrpSpPr/>
            <p:nvPr/>
          </p:nvGrpSpPr>
          <p:grpSpPr>
            <a:xfrm>
              <a:off x="4067940" y="4088472"/>
              <a:ext cx="547154" cy="491824"/>
              <a:chOff x="4075943" y="5013176"/>
              <a:chExt cx="601870" cy="541006"/>
            </a:xfrm>
          </p:grpSpPr>
          <p:sp>
            <p:nvSpPr>
              <p:cNvPr id="14" name="Oval 13"/>
              <p:cNvSpPr/>
              <p:nvPr/>
            </p:nvSpPr>
            <p:spPr>
              <a:xfrm>
                <a:off x="4075943" y="5013176"/>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15" name="Rectangle 14"/>
              <p:cNvSpPr/>
              <p:nvPr/>
            </p:nvSpPr>
            <p:spPr>
              <a:xfrm>
                <a:off x="4081463" y="5099013"/>
                <a:ext cx="596350"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88%</a:t>
                </a:r>
              </a:p>
            </p:txBody>
          </p:sp>
        </p:grpSp>
        <p:sp>
          <p:nvSpPr>
            <p:cNvPr id="9" name="TextBox 8"/>
            <p:cNvSpPr txBox="1"/>
            <p:nvPr/>
          </p:nvSpPr>
          <p:spPr>
            <a:xfrm>
              <a:off x="1115616" y="3975679"/>
              <a:ext cx="1224136" cy="307777"/>
            </a:xfrm>
            <a:prstGeom prst="rect">
              <a:avLst/>
            </a:prstGeom>
            <a:noFill/>
          </p:spPr>
          <p:txBody>
            <a:bodyPr wrap="square" rtlCol="0">
              <a:spAutoFit/>
            </a:bodyPr>
            <a:lstStyle/>
            <a:p>
              <a:pPr algn="ctr"/>
              <a:r>
                <a:rPr lang="en-CA" sz="1400" b="1" dirty="0">
                  <a:latin typeface="Calibri" panose="020F0502020204030204" pitchFamily="34" charset="0"/>
                </a:rPr>
                <a:t>Vancouver</a:t>
              </a:r>
            </a:p>
          </p:txBody>
        </p:sp>
        <p:sp>
          <p:nvSpPr>
            <p:cNvPr id="21" name="TextBox 20"/>
            <p:cNvSpPr txBox="1"/>
            <p:nvPr/>
          </p:nvSpPr>
          <p:spPr>
            <a:xfrm>
              <a:off x="2051720" y="3234417"/>
              <a:ext cx="1224136" cy="307777"/>
            </a:xfrm>
            <a:prstGeom prst="rect">
              <a:avLst/>
            </a:prstGeom>
            <a:noFill/>
          </p:spPr>
          <p:txBody>
            <a:bodyPr wrap="square" rtlCol="0">
              <a:spAutoFit/>
            </a:bodyPr>
            <a:lstStyle/>
            <a:p>
              <a:pPr algn="ctr"/>
              <a:r>
                <a:rPr lang="en-CA" sz="1400" b="1" dirty="0">
                  <a:latin typeface="Calibri" panose="020F0502020204030204" pitchFamily="34" charset="0"/>
                </a:rPr>
                <a:t>Edmonton</a:t>
              </a:r>
            </a:p>
          </p:txBody>
        </p:sp>
        <p:sp>
          <p:nvSpPr>
            <p:cNvPr id="22" name="TextBox 21"/>
            <p:cNvSpPr txBox="1"/>
            <p:nvPr/>
          </p:nvSpPr>
          <p:spPr>
            <a:xfrm>
              <a:off x="2955093" y="3501008"/>
              <a:ext cx="1112851" cy="307777"/>
            </a:xfrm>
            <a:prstGeom prst="rect">
              <a:avLst/>
            </a:prstGeom>
            <a:noFill/>
          </p:spPr>
          <p:txBody>
            <a:bodyPr wrap="square" rtlCol="0">
              <a:spAutoFit/>
            </a:bodyPr>
            <a:lstStyle/>
            <a:p>
              <a:pPr algn="ctr"/>
              <a:r>
                <a:rPr lang="en-CA" sz="1400" b="1" dirty="0">
                  <a:latin typeface="Calibri" panose="020F0502020204030204" pitchFamily="34" charset="0"/>
                </a:rPr>
                <a:t>Saskatoon</a:t>
              </a:r>
            </a:p>
          </p:txBody>
        </p:sp>
        <p:sp>
          <p:nvSpPr>
            <p:cNvPr id="24" name="TextBox 23"/>
            <p:cNvSpPr txBox="1"/>
            <p:nvPr/>
          </p:nvSpPr>
          <p:spPr>
            <a:xfrm>
              <a:off x="6557481" y="5380707"/>
              <a:ext cx="810695" cy="307777"/>
            </a:xfrm>
            <a:prstGeom prst="rect">
              <a:avLst/>
            </a:prstGeom>
            <a:noFill/>
          </p:spPr>
          <p:txBody>
            <a:bodyPr wrap="square" rtlCol="0">
              <a:spAutoFit/>
            </a:bodyPr>
            <a:lstStyle/>
            <a:p>
              <a:pPr algn="ctr"/>
              <a:r>
                <a:rPr lang="en-CA" sz="1400" b="1" dirty="0">
                  <a:latin typeface="Calibri" panose="020F0502020204030204" pitchFamily="34" charset="0"/>
                </a:rPr>
                <a:t>Toronto</a:t>
              </a:r>
            </a:p>
          </p:txBody>
        </p:sp>
        <p:sp>
          <p:nvSpPr>
            <p:cNvPr id="25" name="TextBox 24"/>
            <p:cNvSpPr txBox="1"/>
            <p:nvPr/>
          </p:nvSpPr>
          <p:spPr>
            <a:xfrm>
              <a:off x="3779912" y="3769295"/>
              <a:ext cx="1112851" cy="307777"/>
            </a:xfrm>
            <a:prstGeom prst="rect">
              <a:avLst/>
            </a:prstGeom>
            <a:noFill/>
          </p:spPr>
          <p:txBody>
            <a:bodyPr wrap="square" rtlCol="0">
              <a:spAutoFit/>
            </a:bodyPr>
            <a:lstStyle/>
            <a:p>
              <a:pPr algn="ctr"/>
              <a:r>
                <a:rPr lang="en-CA" sz="1400" b="1" dirty="0">
                  <a:latin typeface="Calibri" panose="020F0502020204030204" pitchFamily="34" charset="0"/>
                </a:rPr>
                <a:t>Winnipeg</a:t>
              </a:r>
            </a:p>
          </p:txBody>
        </p:sp>
        <p:grpSp>
          <p:nvGrpSpPr>
            <p:cNvPr id="30" name="Group 29"/>
            <p:cNvGrpSpPr/>
            <p:nvPr/>
          </p:nvGrpSpPr>
          <p:grpSpPr>
            <a:xfrm>
              <a:off x="2445688" y="4233320"/>
              <a:ext cx="542136" cy="491824"/>
              <a:chOff x="2267136" y="3525170"/>
              <a:chExt cx="596349" cy="541006"/>
            </a:xfrm>
          </p:grpSpPr>
          <p:sp>
            <p:nvSpPr>
              <p:cNvPr id="31" name="Oval 30"/>
              <p:cNvSpPr/>
              <p:nvPr/>
            </p:nvSpPr>
            <p:spPr>
              <a:xfrm>
                <a:off x="2285273" y="3525170"/>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32" name="Rectangle 31"/>
              <p:cNvSpPr/>
              <p:nvPr/>
            </p:nvSpPr>
            <p:spPr>
              <a:xfrm>
                <a:off x="2267136" y="3611007"/>
                <a:ext cx="596349"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81%</a:t>
                </a:r>
              </a:p>
            </p:txBody>
          </p:sp>
        </p:grpSp>
        <p:sp>
          <p:nvSpPr>
            <p:cNvPr id="33" name="TextBox 32"/>
            <p:cNvSpPr txBox="1"/>
            <p:nvPr/>
          </p:nvSpPr>
          <p:spPr>
            <a:xfrm>
              <a:off x="2051720" y="3953604"/>
              <a:ext cx="1224136" cy="307777"/>
            </a:xfrm>
            <a:prstGeom prst="rect">
              <a:avLst/>
            </a:prstGeom>
            <a:noFill/>
          </p:spPr>
          <p:txBody>
            <a:bodyPr wrap="square" rtlCol="0">
              <a:spAutoFit/>
            </a:bodyPr>
            <a:lstStyle/>
            <a:p>
              <a:pPr algn="ctr"/>
              <a:r>
                <a:rPr lang="en-CA" sz="1400" b="1" dirty="0">
                  <a:latin typeface="Calibri" panose="020F0502020204030204" pitchFamily="34" charset="0"/>
                </a:rPr>
                <a:t>Calgary</a:t>
              </a:r>
            </a:p>
          </p:txBody>
        </p:sp>
        <p:grpSp>
          <p:nvGrpSpPr>
            <p:cNvPr id="34" name="Group 33"/>
            <p:cNvGrpSpPr/>
            <p:nvPr/>
          </p:nvGrpSpPr>
          <p:grpSpPr>
            <a:xfrm>
              <a:off x="6714439" y="5672168"/>
              <a:ext cx="547154" cy="491824"/>
              <a:chOff x="4075943" y="5013176"/>
              <a:chExt cx="601870" cy="541006"/>
            </a:xfrm>
          </p:grpSpPr>
          <p:sp>
            <p:nvSpPr>
              <p:cNvPr id="35" name="Oval 34"/>
              <p:cNvSpPr/>
              <p:nvPr/>
            </p:nvSpPr>
            <p:spPr>
              <a:xfrm>
                <a:off x="4075943" y="5013176"/>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36" name="Rectangle 35"/>
              <p:cNvSpPr/>
              <p:nvPr/>
            </p:nvSpPr>
            <p:spPr>
              <a:xfrm>
                <a:off x="4081463" y="5099013"/>
                <a:ext cx="596350"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81%</a:t>
                </a:r>
              </a:p>
            </p:txBody>
          </p:sp>
        </p:grpSp>
        <p:sp>
          <p:nvSpPr>
            <p:cNvPr id="37" name="TextBox 36"/>
            <p:cNvSpPr txBox="1"/>
            <p:nvPr/>
          </p:nvSpPr>
          <p:spPr>
            <a:xfrm>
              <a:off x="6164560" y="3740023"/>
              <a:ext cx="1224136" cy="307777"/>
            </a:xfrm>
            <a:prstGeom prst="rect">
              <a:avLst/>
            </a:prstGeom>
            <a:noFill/>
          </p:spPr>
          <p:txBody>
            <a:bodyPr wrap="square" rtlCol="0">
              <a:spAutoFit/>
            </a:bodyPr>
            <a:lstStyle/>
            <a:p>
              <a:pPr algn="ctr"/>
              <a:r>
                <a:rPr lang="en-CA" sz="1400" b="1" dirty="0">
                  <a:latin typeface="Calibri" panose="020F0502020204030204" pitchFamily="34" charset="0"/>
                </a:rPr>
                <a:t>Montreal</a:t>
              </a:r>
            </a:p>
          </p:txBody>
        </p:sp>
        <p:grpSp>
          <p:nvGrpSpPr>
            <p:cNvPr id="44" name="Group 43"/>
            <p:cNvGrpSpPr/>
            <p:nvPr/>
          </p:nvGrpSpPr>
          <p:grpSpPr>
            <a:xfrm>
              <a:off x="6534365" y="4006335"/>
              <a:ext cx="547154" cy="1139970"/>
              <a:chOff x="6562031" y="4150351"/>
              <a:chExt cx="547154" cy="1139970"/>
            </a:xfrm>
          </p:grpSpPr>
          <p:grpSp>
            <p:nvGrpSpPr>
              <p:cNvPr id="38" name="Group 37"/>
              <p:cNvGrpSpPr/>
              <p:nvPr/>
            </p:nvGrpSpPr>
            <p:grpSpPr>
              <a:xfrm>
                <a:off x="6562031" y="4150351"/>
                <a:ext cx="547154" cy="491824"/>
                <a:chOff x="4075943" y="5013176"/>
                <a:chExt cx="601870" cy="541006"/>
              </a:xfrm>
            </p:grpSpPr>
            <p:sp>
              <p:nvSpPr>
                <p:cNvPr id="39" name="Oval 38"/>
                <p:cNvSpPr/>
                <p:nvPr/>
              </p:nvSpPr>
              <p:spPr>
                <a:xfrm>
                  <a:off x="4075943" y="5013176"/>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40" name="Rectangle 39"/>
                <p:cNvSpPr/>
                <p:nvPr/>
              </p:nvSpPr>
              <p:spPr>
                <a:xfrm>
                  <a:off x="4081463" y="5099013"/>
                  <a:ext cx="596350"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82%</a:t>
                  </a:r>
                </a:p>
              </p:txBody>
            </p:sp>
          </p:grpSp>
          <p:cxnSp>
            <p:nvCxnSpPr>
              <p:cNvPr id="41" name="Straight Connector 40"/>
              <p:cNvCxnSpPr/>
              <p:nvPr/>
            </p:nvCxnSpPr>
            <p:spPr>
              <a:xfrm>
                <a:off x="6807943" y="4634917"/>
                <a:ext cx="30878" cy="587025"/>
              </a:xfrm>
              <a:prstGeom prst="line">
                <a:avLst/>
              </a:prstGeom>
              <a:ln w="19050">
                <a:solidFill>
                  <a:srgbClr val="32448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6807943" y="5218313"/>
                <a:ext cx="72008" cy="72008"/>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48" name="Straight Connector 47"/>
            <p:cNvCxnSpPr>
              <a:stCxn id="51" idx="2"/>
              <a:endCxn id="49" idx="1"/>
            </p:cNvCxnSpPr>
            <p:nvPr/>
          </p:nvCxnSpPr>
          <p:spPr>
            <a:xfrm>
              <a:off x="5851425" y="4674337"/>
              <a:ext cx="792661" cy="511808"/>
            </a:xfrm>
            <a:prstGeom prst="line">
              <a:avLst/>
            </a:prstGeom>
            <a:ln w="19050">
              <a:solidFill>
                <a:srgbClr val="324481"/>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6633541" y="5175600"/>
              <a:ext cx="72008" cy="72008"/>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7" name="Group 46"/>
            <p:cNvGrpSpPr/>
            <p:nvPr/>
          </p:nvGrpSpPr>
          <p:grpSpPr>
            <a:xfrm>
              <a:off x="5580357" y="4257749"/>
              <a:ext cx="542136" cy="491824"/>
              <a:chOff x="4048270" y="5013176"/>
              <a:chExt cx="596350" cy="541006"/>
            </a:xfrm>
          </p:grpSpPr>
          <p:sp>
            <p:nvSpPr>
              <p:cNvPr id="50" name="Oval 49"/>
              <p:cNvSpPr/>
              <p:nvPr/>
            </p:nvSpPr>
            <p:spPr>
              <a:xfrm>
                <a:off x="4075943" y="5013176"/>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51" name="Rectangle 50"/>
              <p:cNvSpPr/>
              <p:nvPr/>
            </p:nvSpPr>
            <p:spPr>
              <a:xfrm>
                <a:off x="4048270" y="5099013"/>
                <a:ext cx="596350"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83%</a:t>
                </a:r>
              </a:p>
            </p:txBody>
          </p:sp>
        </p:grpSp>
        <p:sp>
          <p:nvSpPr>
            <p:cNvPr id="58" name="TextBox 57"/>
            <p:cNvSpPr txBox="1"/>
            <p:nvPr/>
          </p:nvSpPr>
          <p:spPr>
            <a:xfrm>
              <a:off x="5190399" y="3779034"/>
              <a:ext cx="875838" cy="523220"/>
            </a:xfrm>
            <a:prstGeom prst="rect">
              <a:avLst/>
            </a:prstGeom>
            <a:noFill/>
          </p:spPr>
          <p:txBody>
            <a:bodyPr wrap="square" rtlCol="0">
              <a:spAutoFit/>
            </a:bodyPr>
            <a:lstStyle/>
            <a:p>
              <a:pPr algn="ctr"/>
              <a:r>
                <a:rPr lang="en-CA" sz="1400" b="1" dirty="0">
                  <a:latin typeface="Calibri" panose="020F0502020204030204" pitchFamily="34" charset="0"/>
                </a:rPr>
                <a:t>Ottawa/</a:t>
              </a:r>
            </a:p>
            <a:p>
              <a:pPr algn="ctr"/>
              <a:r>
                <a:rPr lang="en-CA" sz="1400" b="1" dirty="0">
                  <a:latin typeface="Calibri" panose="020F0502020204030204" pitchFamily="34" charset="0"/>
                </a:rPr>
                <a:t>Gatineau</a:t>
              </a:r>
            </a:p>
          </p:txBody>
        </p:sp>
        <p:sp>
          <p:nvSpPr>
            <p:cNvPr id="60" name="TextBox 59"/>
            <p:cNvSpPr txBox="1"/>
            <p:nvPr/>
          </p:nvSpPr>
          <p:spPr>
            <a:xfrm>
              <a:off x="6756108" y="3533543"/>
              <a:ext cx="1224136" cy="307777"/>
            </a:xfrm>
            <a:prstGeom prst="rect">
              <a:avLst/>
            </a:prstGeom>
            <a:noFill/>
          </p:spPr>
          <p:txBody>
            <a:bodyPr wrap="square" rtlCol="0">
              <a:spAutoFit/>
            </a:bodyPr>
            <a:lstStyle/>
            <a:p>
              <a:pPr algn="ctr"/>
              <a:r>
                <a:rPr lang="en-CA" sz="1400" b="1" dirty="0">
                  <a:latin typeface="Calibri" panose="020F0502020204030204" pitchFamily="34" charset="0"/>
                </a:rPr>
                <a:t>Québec City</a:t>
              </a:r>
            </a:p>
          </p:txBody>
        </p:sp>
        <p:grpSp>
          <p:nvGrpSpPr>
            <p:cNvPr id="79" name="Group 78"/>
            <p:cNvGrpSpPr/>
            <p:nvPr/>
          </p:nvGrpSpPr>
          <p:grpSpPr>
            <a:xfrm>
              <a:off x="7097108" y="3850958"/>
              <a:ext cx="542136" cy="1154490"/>
              <a:chOff x="7097108" y="3994974"/>
              <a:chExt cx="542136" cy="1154490"/>
            </a:xfrm>
          </p:grpSpPr>
          <p:grpSp>
            <p:nvGrpSpPr>
              <p:cNvPr id="62" name="Group 61"/>
              <p:cNvGrpSpPr/>
              <p:nvPr/>
            </p:nvGrpSpPr>
            <p:grpSpPr>
              <a:xfrm>
                <a:off x="7097108" y="3994974"/>
                <a:ext cx="542136" cy="491824"/>
                <a:chOff x="4321598" y="5013176"/>
                <a:chExt cx="596350" cy="541006"/>
              </a:xfrm>
            </p:grpSpPr>
            <p:sp>
              <p:nvSpPr>
                <p:cNvPr id="65" name="Oval 64"/>
                <p:cNvSpPr/>
                <p:nvPr/>
              </p:nvSpPr>
              <p:spPr>
                <a:xfrm>
                  <a:off x="4346674" y="5013176"/>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66" name="Rectangle 65"/>
                <p:cNvSpPr/>
                <p:nvPr/>
              </p:nvSpPr>
              <p:spPr>
                <a:xfrm>
                  <a:off x="4321598" y="5088237"/>
                  <a:ext cx="596350"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86%</a:t>
                  </a:r>
                </a:p>
              </p:txBody>
            </p:sp>
          </p:grpSp>
          <p:cxnSp>
            <p:nvCxnSpPr>
              <p:cNvPr id="63" name="Straight Connector 62"/>
              <p:cNvCxnSpPr>
                <a:stCxn id="66" idx="2"/>
              </p:cNvCxnSpPr>
              <p:nvPr/>
            </p:nvCxnSpPr>
            <p:spPr>
              <a:xfrm flipH="1">
                <a:off x="7176050" y="4401765"/>
                <a:ext cx="192126" cy="683419"/>
              </a:xfrm>
              <a:prstGeom prst="line">
                <a:avLst/>
              </a:prstGeom>
              <a:ln w="19050">
                <a:solidFill>
                  <a:srgbClr val="324481"/>
                </a:solidFill>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7131385" y="5077456"/>
                <a:ext cx="72008" cy="72008"/>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69" name="TextBox 68"/>
            <p:cNvSpPr txBox="1"/>
            <p:nvPr/>
          </p:nvSpPr>
          <p:spPr>
            <a:xfrm>
              <a:off x="7281316" y="4732040"/>
              <a:ext cx="1224136" cy="307777"/>
            </a:xfrm>
            <a:prstGeom prst="rect">
              <a:avLst/>
            </a:prstGeom>
            <a:noFill/>
          </p:spPr>
          <p:txBody>
            <a:bodyPr wrap="square" rtlCol="0">
              <a:spAutoFit/>
            </a:bodyPr>
            <a:lstStyle/>
            <a:p>
              <a:pPr algn="ctr"/>
              <a:r>
                <a:rPr lang="en-CA" sz="1400" b="1" dirty="0">
                  <a:latin typeface="Calibri" panose="020F0502020204030204" pitchFamily="34" charset="0"/>
                </a:rPr>
                <a:t>Halifax</a:t>
              </a:r>
            </a:p>
          </p:txBody>
        </p:sp>
        <p:grpSp>
          <p:nvGrpSpPr>
            <p:cNvPr id="70" name="Group 69"/>
            <p:cNvGrpSpPr/>
            <p:nvPr/>
          </p:nvGrpSpPr>
          <p:grpSpPr>
            <a:xfrm>
              <a:off x="7659512" y="5025223"/>
              <a:ext cx="547154" cy="491824"/>
              <a:chOff x="4075943" y="5013176"/>
              <a:chExt cx="601870" cy="541006"/>
            </a:xfrm>
          </p:grpSpPr>
          <p:sp>
            <p:nvSpPr>
              <p:cNvPr id="71" name="Oval 70"/>
              <p:cNvSpPr/>
              <p:nvPr/>
            </p:nvSpPr>
            <p:spPr>
              <a:xfrm>
                <a:off x="4075943" y="5013176"/>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72" name="Rectangle 71"/>
              <p:cNvSpPr/>
              <p:nvPr/>
            </p:nvSpPr>
            <p:spPr>
              <a:xfrm>
                <a:off x="4081463" y="5099013"/>
                <a:ext cx="596350"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85%</a:t>
                </a:r>
              </a:p>
            </p:txBody>
          </p:sp>
        </p:grpSp>
        <p:grpSp>
          <p:nvGrpSpPr>
            <p:cNvPr id="55" name="Group 54"/>
            <p:cNvGrpSpPr/>
            <p:nvPr/>
          </p:nvGrpSpPr>
          <p:grpSpPr>
            <a:xfrm>
              <a:off x="4892763" y="4586102"/>
              <a:ext cx="542136" cy="491824"/>
              <a:chOff x="3177200" y="3548362"/>
              <a:chExt cx="596349" cy="541006"/>
            </a:xfrm>
          </p:grpSpPr>
          <p:sp>
            <p:nvSpPr>
              <p:cNvPr id="56" name="Oval 55"/>
              <p:cNvSpPr/>
              <p:nvPr/>
            </p:nvSpPr>
            <p:spPr>
              <a:xfrm>
                <a:off x="3204872" y="3548362"/>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57" name="Rectangle 56"/>
              <p:cNvSpPr/>
              <p:nvPr/>
            </p:nvSpPr>
            <p:spPr>
              <a:xfrm>
                <a:off x="3177200" y="3634199"/>
                <a:ext cx="596349"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74%</a:t>
                </a:r>
              </a:p>
            </p:txBody>
          </p:sp>
        </p:grpSp>
        <p:sp>
          <p:nvSpPr>
            <p:cNvPr id="59" name="TextBox 58"/>
            <p:cNvSpPr txBox="1"/>
            <p:nvPr/>
          </p:nvSpPr>
          <p:spPr>
            <a:xfrm>
              <a:off x="4689929" y="4334384"/>
              <a:ext cx="897987" cy="307777"/>
            </a:xfrm>
            <a:prstGeom prst="rect">
              <a:avLst/>
            </a:prstGeom>
            <a:noFill/>
          </p:spPr>
          <p:txBody>
            <a:bodyPr wrap="square" rtlCol="0">
              <a:spAutoFit/>
            </a:bodyPr>
            <a:lstStyle/>
            <a:p>
              <a:pPr algn="ctr"/>
              <a:r>
                <a:rPr lang="en-CA" sz="1400" b="1" dirty="0">
                  <a:latin typeface="Calibri" panose="020F0502020204030204" pitchFamily="34" charset="0"/>
                </a:rPr>
                <a:t>Kitchener</a:t>
              </a:r>
            </a:p>
          </p:txBody>
        </p:sp>
        <p:grpSp>
          <p:nvGrpSpPr>
            <p:cNvPr id="61" name="Group 60"/>
            <p:cNvGrpSpPr/>
            <p:nvPr/>
          </p:nvGrpSpPr>
          <p:grpSpPr>
            <a:xfrm>
              <a:off x="567364" y="4384804"/>
              <a:ext cx="542136" cy="491824"/>
              <a:chOff x="1331699" y="4382817"/>
              <a:chExt cx="596349" cy="541006"/>
            </a:xfrm>
          </p:grpSpPr>
          <p:sp>
            <p:nvSpPr>
              <p:cNvPr id="67" name="Oval 66"/>
              <p:cNvSpPr/>
              <p:nvPr/>
            </p:nvSpPr>
            <p:spPr>
              <a:xfrm>
                <a:off x="1359371" y="4382817"/>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68" name="Rectangle 67"/>
              <p:cNvSpPr/>
              <p:nvPr/>
            </p:nvSpPr>
            <p:spPr>
              <a:xfrm>
                <a:off x="1331699" y="4468654"/>
                <a:ext cx="596349"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83%</a:t>
                </a:r>
              </a:p>
            </p:txBody>
          </p:sp>
        </p:grpSp>
        <p:sp>
          <p:nvSpPr>
            <p:cNvPr id="73" name="TextBox 72"/>
            <p:cNvSpPr txBox="1"/>
            <p:nvPr/>
          </p:nvSpPr>
          <p:spPr>
            <a:xfrm>
              <a:off x="226364" y="4122232"/>
              <a:ext cx="1224136" cy="307777"/>
            </a:xfrm>
            <a:prstGeom prst="rect">
              <a:avLst/>
            </a:prstGeom>
            <a:noFill/>
          </p:spPr>
          <p:txBody>
            <a:bodyPr wrap="square" rtlCol="0">
              <a:spAutoFit/>
            </a:bodyPr>
            <a:lstStyle/>
            <a:p>
              <a:pPr algn="ctr"/>
              <a:r>
                <a:rPr lang="en-CA" sz="1400" b="1" dirty="0">
                  <a:latin typeface="Calibri" panose="020F0502020204030204" pitchFamily="34" charset="0"/>
                </a:rPr>
                <a:t>Victoria</a:t>
              </a:r>
            </a:p>
          </p:txBody>
        </p:sp>
        <p:sp>
          <p:nvSpPr>
            <p:cNvPr id="77" name="TextBox 76"/>
            <p:cNvSpPr txBox="1"/>
            <p:nvPr/>
          </p:nvSpPr>
          <p:spPr>
            <a:xfrm>
              <a:off x="8036933" y="3166246"/>
              <a:ext cx="1112851" cy="307777"/>
            </a:xfrm>
            <a:prstGeom prst="rect">
              <a:avLst/>
            </a:prstGeom>
            <a:noFill/>
          </p:spPr>
          <p:txBody>
            <a:bodyPr wrap="square" rtlCol="0">
              <a:spAutoFit/>
            </a:bodyPr>
            <a:lstStyle/>
            <a:p>
              <a:pPr algn="ctr"/>
              <a:r>
                <a:rPr lang="en-CA" sz="1400" b="1" dirty="0">
                  <a:latin typeface="Calibri" panose="020F0502020204030204" pitchFamily="34" charset="0"/>
                </a:rPr>
                <a:t>St. John’s</a:t>
              </a:r>
            </a:p>
          </p:txBody>
        </p:sp>
        <p:grpSp>
          <p:nvGrpSpPr>
            <p:cNvPr id="92" name="Group 91"/>
            <p:cNvGrpSpPr/>
            <p:nvPr/>
          </p:nvGrpSpPr>
          <p:grpSpPr>
            <a:xfrm>
              <a:off x="8359066" y="3441519"/>
              <a:ext cx="547154" cy="491824"/>
              <a:chOff x="4075943" y="5013176"/>
              <a:chExt cx="601870" cy="541006"/>
            </a:xfrm>
          </p:grpSpPr>
          <p:sp>
            <p:nvSpPr>
              <p:cNvPr id="93" name="Oval 92"/>
              <p:cNvSpPr/>
              <p:nvPr/>
            </p:nvSpPr>
            <p:spPr>
              <a:xfrm>
                <a:off x="4075943" y="5013176"/>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94" name="Rectangle 93"/>
              <p:cNvSpPr/>
              <p:nvPr/>
            </p:nvSpPr>
            <p:spPr>
              <a:xfrm>
                <a:off x="4081463" y="5099013"/>
                <a:ext cx="596350"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77%</a:t>
                </a:r>
              </a:p>
            </p:txBody>
          </p:sp>
        </p:grpSp>
        <p:cxnSp>
          <p:nvCxnSpPr>
            <p:cNvPr id="95" name="Straight Connector 94"/>
            <p:cNvCxnSpPr>
              <a:stCxn id="94" idx="2"/>
              <a:endCxn id="96" idx="1"/>
            </p:cNvCxnSpPr>
            <p:nvPr/>
          </p:nvCxnSpPr>
          <p:spPr>
            <a:xfrm>
              <a:off x="8635152" y="3858107"/>
              <a:ext cx="409957" cy="1018521"/>
            </a:xfrm>
            <a:prstGeom prst="line">
              <a:avLst/>
            </a:prstGeom>
            <a:ln w="19050">
              <a:solidFill>
                <a:srgbClr val="324481"/>
              </a:solidFill>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9034564" y="4866083"/>
              <a:ext cx="72008" cy="72008"/>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7" name="Straight Connector 96"/>
            <p:cNvCxnSpPr>
              <a:endCxn id="98" idx="2"/>
            </p:cNvCxnSpPr>
            <p:nvPr/>
          </p:nvCxnSpPr>
          <p:spPr>
            <a:xfrm>
              <a:off x="971600" y="4619131"/>
              <a:ext cx="598035" cy="105776"/>
            </a:xfrm>
            <a:prstGeom prst="line">
              <a:avLst/>
            </a:prstGeom>
            <a:ln w="19050">
              <a:solidFill>
                <a:srgbClr val="324481"/>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1569635" y="4688903"/>
              <a:ext cx="72008" cy="72008"/>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9" name="Straight Connector 98"/>
            <p:cNvCxnSpPr>
              <a:stCxn id="100" idx="1"/>
            </p:cNvCxnSpPr>
            <p:nvPr/>
          </p:nvCxnSpPr>
          <p:spPr>
            <a:xfrm>
              <a:off x="6330028" y="5416352"/>
              <a:ext cx="570288" cy="458688"/>
            </a:xfrm>
            <a:prstGeom prst="line">
              <a:avLst/>
            </a:prstGeom>
            <a:ln w="19050">
              <a:solidFill>
                <a:srgbClr val="324481"/>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6319483" y="5405807"/>
              <a:ext cx="72008" cy="72008"/>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1" name="Straight Connector 100"/>
            <p:cNvCxnSpPr>
              <a:stCxn id="56" idx="5"/>
              <a:endCxn id="102" idx="1"/>
            </p:cNvCxnSpPr>
            <p:nvPr/>
          </p:nvCxnSpPr>
          <p:spPr>
            <a:xfrm>
              <a:off x="5337717" y="5005900"/>
              <a:ext cx="789858" cy="518465"/>
            </a:xfrm>
            <a:prstGeom prst="line">
              <a:avLst/>
            </a:prstGeom>
            <a:ln w="19050">
              <a:solidFill>
                <a:srgbClr val="324481"/>
              </a:solidFill>
            </a:ln>
          </p:spPr>
          <p:style>
            <a:lnRef idx="1">
              <a:schemeClr val="accent1"/>
            </a:lnRef>
            <a:fillRef idx="0">
              <a:schemeClr val="accent1"/>
            </a:fillRef>
            <a:effectRef idx="0">
              <a:schemeClr val="accent1"/>
            </a:effectRef>
            <a:fontRef idx="minor">
              <a:schemeClr val="tx1"/>
            </a:fontRef>
          </p:style>
        </p:cxnSp>
        <p:sp>
          <p:nvSpPr>
            <p:cNvPr id="102" name="Oval 101"/>
            <p:cNvSpPr/>
            <p:nvPr/>
          </p:nvSpPr>
          <p:spPr>
            <a:xfrm>
              <a:off x="6117030" y="5513820"/>
              <a:ext cx="72008" cy="72008"/>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3" name="TextBox 102"/>
            <p:cNvSpPr txBox="1"/>
            <p:nvPr/>
          </p:nvSpPr>
          <p:spPr>
            <a:xfrm>
              <a:off x="3304601" y="5441811"/>
              <a:ext cx="810695" cy="307777"/>
            </a:xfrm>
            <a:prstGeom prst="rect">
              <a:avLst/>
            </a:prstGeom>
            <a:noFill/>
          </p:spPr>
          <p:txBody>
            <a:bodyPr wrap="square" rtlCol="0">
              <a:spAutoFit/>
            </a:bodyPr>
            <a:lstStyle/>
            <a:p>
              <a:pPr algn="ctr"/>
              <a:r>
                <a:rPr lang="en-CA" sz="1400" b="1" dirty="0">
                  <a:latin typeface="Calibri" panose="020F0502020204030204" pitchFamily="34" charset="0"/>
                </a:rPr>
                <a:t>Regina</a:t>
              </a:r>
            </a:p>
          </p:txBody>
        </p:sp>
        <p:grpSp>
          <p:nvGrpSpPr>
            <p:cNvPr id="104" name="Group 103"/>
            <p:cNvGrpSpPr/>
            <p:nvPr/>
          </p:nvGrpSpPr>
          <p:grpSpPr>
            <a:xfrm>
              <a:off x="3464037" y="4989219"/>
              <a:ext cx="547153" cy="491824"/>
              <a:chOff x="4075943" y="5013176"/>
              <a:chExt cx="601869" cy="541006"/>
            </a:xfrm>
          </p:grpSpPr>
          <p:sp>
            <p:nvSpPr>
              <p:cNvPr id="105" name="Oval 104"/>
              <p:cNvSpPr/>
              <p:nvPr/>
            </p:nvSpPr>
            <p:spPr>
              <a:xfrm>
                <a:off x="4075943" y="5013176"/>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106" name="Rectangle 105"/>
              <p:cNvSpPr/>
              <p:nvPr/>
            </p:nvSpPr>
            <p:spPr>
              <a:xfrm>
                <a:off x="4081462" y="5099013"/>
                <a:ext cx="596350"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73%</a:t>
                </a:r>
              </a:p>
            </p:txBody>
          </p:sp>
        </p:grpSp>
        <p:cxnSp>
          <p:nvCxnSpPr>
            <p:cNvPr id="107" name="Straight Connector 106"/>
            <p:cNvCxnSpPr>
              <a:endCxn id="105" idx="0"/>
            </p:cNvCxnSpPr>
            <p:nvPr/>
          </p:nvCxnSpPr>
          <p:spPr>
            <a:xfrm>
              <a:off x="3640914" y="4480631"/>
              <a:ext cx="69035" cy="508588"/>
            </a:xfrm>
            <a:prstGeom prst="line">
              <a:avLst/>
            </a:prstGeom>
            <a:ln w="19050">
              <a:solidFill>
                <a:srgbClr val="324481"/>
              </a:solidFill>
            </a:ln>
          </p:spPr>
          <p:style>
            <a:lnRef idx="1">
              <a:schemeClr val="accent1"/>
            </a:lnRef>
            <a:fillRef idx="0">
              <a:schemeClr val="accent1"/>
            </a:fillRef>
            <a:effectRef idx="0">
              <a:schemeClr val="accent1"/>
            </a:effectRef>
            <a:fontRef idx="minor">
              <a:schemeClr val="tx1"/>
            </a:fontRef>
          </p:style>
        </p:cxnSp>
        <p:sp>
          <p:nvSpPr>
            <p:cNvPr id="108" name="Oval 107"/>
            <p:cNvSpPr/>
            <p:nvPr/>
          </p:nvSpPr>
          <p:spPr>
            <a:xfrm>
              <a:off x="3599519" y="4426151"/>
              <a:ext cx="72008" cy="72008"/>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2" name="TextBox 81"/>
            <p:cNvSpPr txBox="1"/>
            <p:nvPr/>
          </p:nvSpPr>
          <p:spPr>
            <a:xfrm>
              <a:off x="5130856" y="5298770"/>
              <a:ext cx="810695" cy="307777"/>
            </a:xfrm>
            <a:prstGeom prst="rect">
              <a:avLst/>
            </a:prstGeom>
            <a:noFill/>
          </p:spPr>
          <p:txBody>
            <a:bodyPr wrap="square" rtlCol="0">
              <a:spAutoFit/>
            </a:bodyPr>
            <a:lstStyle/>
            <a:p>
              <a:pPr algn="ctr"/>
              <a:r>
                <a:rPr lang="en-CA" sz="1400" b="1" dirty="0">
                  <a:latin typeface="Calibri" panose="020F0502020204030204" pitchFamily="34" charset="0"/>
                </a:rPr>
                <a:t>London</a:t>
              </a:r>
            </a:p>
          </p:txBody>
        </p:sp>
        <p:grpSp>
          <p:nvGrpSpPr>
            <p:cNvPr id="83" name="Group 82"/>
            <p:cNvGrpSpPr/>
            <p:nvPr/>
          </p:nvGrpSpPr>
          <p:grpSpPr>
            <a:xfrm>
              <a:off x="5287814" y="5572979"/>
              <a:ext cx="547154" cy="491824"/>
              <a:chOff x="4075943" y="5013176"/>
              <a:chExt cx="601870" cy="541006"/>
            </a:xfrm>
          </p:grpSpPr>
          <p:sp>
            <p:nvSpPr>
              <p:cNvPr id="84" name="Oval 83"/>
              <p:cNvSpPr/>
              <p:nvPr/>
            </p:nvSpPr>
            <p:spPr>
              <a:xfrm>
                <a:off x="4075943" y="5013176"/>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85" name="Rectangle 84"/>
              <p:cNvSpPr/>
              <p:nvPr/>
            </p:nvSpPr>
            <p:spPr>
              <a:xfrm>
                <a:off x="4081463" y="5099013"/>
                <a:ext cx="596350"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76%</a:t>
                </a:r>
              </a:p>
            </p:txBody>
          </p:sp>
        </p:grpSp>
        <p:cxnSp>
          <p:nvCxnSpPr>
            <p:cNvPr id="86" name="Straight Connector 85"/>
            <p:cNvCxnSpPr/>
            <p:nvPr/>
          </p:nvCxnSpPr>
          <p:spPr>
            <a:xfrm flipH="1">
              <a:off x="5732646" y="5633870"/>
              <a:ext cx="296553" cy="98224"/>
            </a:xfrm>
            <a:prstGeom prst="line">
              <a:avLst/>
            </a:prstGeom>
            <a:ln w="19050">
              <a:solidFill>
                <a:srgbClr val="324481"/>
              </a:solidFill>
            </a:ln>
          </p:spPr>
          <p:style>
            <a:lnRef idx="1">
              <a:schemeClr val="accent1"/>
            </a:lnRef>
            <a:fillRef idx="0">
              <a:schemeClr val="accent1"/>
            </a:fillRef>
            <a:effectRef idx="0">
              <a:schemeClr val="accent1"/>
            </a:effectRef>
            <a:fontRef idx="minor">
              <a:schemeClr val="tx1"/>
            </a:fontRef>
          </p:style>
        </p:cxnSp>
        <p:sp>
          <p:nvSpPr>
            <p:cNvPr id="87" name="Oval 86"/>
            <p:cNvSpPr/>
            <p:nvPr/>
          </p:nvSpPr>
          <p:spPr>
            <a:xfrm>
              <a:off x="6012160" y="5589240"/>
              <a:ext cx="72008" cy="72008"/>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2" name="TextBox 111"/>
            <p:cNvSpPr txBox="1"/>
            <p:nvPr/>
          </p:nvSpPr>
          <p:spPr>
            <a:xfrm>
              <a:off x="5651454" y="6186967"/>
              <a:ext cx="891765" cy="295345"/>
            </a:xfrm>
            <a:prstGeom prst="rect">
              <a:avLst/>
            </a:prstGeom>
            <a:noFill/>
          </p:spPr>
          <p:txBody>
            <a:bodyPr wrap="square" rtlCol="0">
              <a:spAutoFit/>
            </a:bodyPr>
            <a:lstStyle/>
            <a:p>
              <a:pPr algn="ctr"/>
              <a:r>
                <a:rPr lang="en-CA" sz="1400" b="1" dirty="0">
                  <a:latin typeface="Calibri" panose="020F0502020204030204" pitchFamily="34" charset="0"/>
                </a:rPr>
                <a:t>Hamilton</a:t>
              </a:r>
            </a:p>
          </p:txBody>
        </p:sp>
        <p:sp>
          <p:nvSpPr>
            <p:cNvPr id="116" name="Oval 115"/>
            <p:cNvSpPr/>
            <p:nvPr/>
          </p:nvSpPr>
          <p:spPr>
            <a:xfrm>
              <a:off x="6236994" y="5498591"/>
              <a:ext cx="72008" cy="72008"/>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7" name="Straight Connector 116"/>
            <p:cNvCxnSpPr>
              <a:stCxn id="116" idx="4"/>
            </p:cNvCxnSpPr>
            <p:nvPr/>
          </p:nvCxnSpPr>
          <p:spPr>
            <a:xfrm flipH="1">
              <a:off x="6138316" y="5570599"/>
              <a:ext cx="134682" cy="456841"/>
            </a:xfrm>
            <a:prstGeom prst="line">
              <a:avLst/>
            </a:prstGeom>
            <a:ln w="19050">
              <a:solidFill>
                <a:srgbClr val="324481"/>
              </a:solidFill>
            </a:ln>
          </p:spPr>
          <p:style>
            <a:lnRef idx="1">
              <a:schemeClr val="accent1"/>
            </a:lnRef>
            <a:fillRef idx="0">
              <a:schemeClr val="accent1"/>
            </a:fillRef>
            <a:effectRef idx="0">
              <a:schemeClr val="accent1"/>
            </a:effectRef>
            <a:fontRef idx="minor">
              <a:schemeClr val="tx1"/>
            </a:fontRef>
          </p:style>
        </p:cxnSp>
        <p:grpSp>
          <p:nvGrpSpPr>
            <p:cNvPr id="113" name="Group 112"/>
            <p:cNvGrpSpPr/>
            <p:nvPr/>
          </p:nvGrpSpPr>
          <p:grpSpPr>
            <a:xfrm>
              <a:off x="5863664" y="5733256"/>
              <a:ext cx="547154" cy="491824"/>
              <a:chOff x="4075943" y="5013176"/>
              <a:chExt cx="601870" cy="541006"/>
            </a:xfrm>
          </p:grpSpPr>
          <p:sp>
            <p:nvSpPr>
              <p:cNvPr id="114" name="Oval 113"/>
              <p:cNvSpPr/>
              <p:nvPr/>
            </p:nvSpPr>
            <p:spPr>
              <a:xfrm>
                <a:off x="4075943" y="5013176"/>
                <a:ext cx="541006" cy="541006"/>
              </a:xfrm>
              <a:prstGeom prst="ellipse">
                <a:avLst/>
              </a:prstGeom>
              <a:solidFill>
                <a:srgbClr val="32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latin typeface="Calibri" panose="020F0502020204030204" pitchFamily="34" charset="0"/>
                </a:endParaRPr>
              </a:p>
            </p:txBody>
          </p:sp>
          <p:sp>
            <p:nvSpPr>
              <p:cNvPr id="115" name="Rectangle 114"/>
              <p:cNvSpPr/>
              <p:nvPr/>
            </p:nvSpPr>
            <p:spPr>
              <a:xfrm>
                <a:off x="4081463" y="5099013"/>
                <a:ext cx="596350" cy="372409"/>
              </a:xfrm>
              <a:prstGeom prst="rect">
                <a:avLst/>
              </a:prstGeom>
            </p:spPr>
            <p:txBody>
              <a:bodyPr wrap="none">
                <a:spAutoFit/>
              </a:bodyPr>
              <a:lstStyle/>
              <a:p>
                <a:pPr algn="ctr"/>
                <a:r>
                  <a:rPr lang="en-CA" sz="1600" b="1" dirty="0">
                    <a:solidFill>
                      <a:schemeClr val="bg1"/>
                    </a:solidFill>
                    <a:latin typeface="Calibri" panose="020F0502020204030204" pitchFamily="34" charset="0"/>
                  </a:rPr>
                  <a:t>78%</a:t>
                </a:r>
              </a:p>
            </p:txBody>
          </p:sp>
        </p:grpSp>
      </p:grpSp>
      <p:sp>
        <p:nvSpPr>
          <p:cNvPr id="6" name="Title 1"/>
          <p:cNvSpPr>
            <a:spLocks noGrp="1"/>
          </p:cNvSpPr>
          <p:nvPr>
            <p:ph type="title"/>
          </p:nvPr>
        </p:nvSpPr>
        <p:spPr>
          <a:xfrm>
            <a:off x="254000" y="152400"/>
            <a:ext cx="7442200" cy="1295400"/>
          </a:xfrm>
          <a:noFill/>
        </p:spPr>
        <p:txBody>
          <a:bodyPr>
            <a:noAutofit/>
          </a:bodyPr>
          <a:lstStyle/>
          <a:p>
            <a:pPr algn="l">
              <a:lnSpc>
                <a:spcPct val="90000"/>
              </a:lnSpc>
            </a:pPr>
            <a:r>
              <a:rPr lang="en-CA" sz="4000" b="1" dirty="0">
                <a:latin typeface="Myriad Pro" pitchFamily="34" charset="0"/>
              </a:rPr>
              <a:t>Daily </a:t>
            </a:r>
            <a:r>
              <a:rPr lang="en-CA" sz="4000" dirty="0">
                <a:latin typeface="Myriad Pro" pitchFamily="34" charset="0"/>
              </a:rPr>
              <a:t>Newspapers Consistently </a:t>
            </a:r>
            <a:r>
              <a:rPr lang="en-CA" sz="4000" dirty="0" smtClean="0">
                <a:latin typeface="Myriad Pro" pitchFamily="34" charset="0"/>
              </a:rPr>
              <a:t/>
            </a:r>
            <a:br>
              <a:rPr lang="en-CA" sz="4000" dirty="0" smtClean="0">
                <a:latin typeface="Myriad Pro" pitchFamily="34" charset="0"/>
              </a:rPr>
            </a:br>
            <a:r>
              <a:rPr lang="en-CA" sz="2800" dirty="0" smtClean="0">
                <a:latin typeface="Myriad Pro" pitchFamily="34" charset="0"/>
              </a:rPr>
              <a:t>Reach </a:t>
            </a:r>
            <a:r>
              <a:rPr lang="en-CA" sz="2800" dirty="0">
                <a:latin typeface="Myriad Pro" pitchFamily="34" charset="0"/>
              </a:rPr>
              <a:t>8 </a:t>
            </a:r>
            <a:r>
              <a:rPr lang="en-CA" sz="2800" dirty="0" smtClean="0">
                <a:latin typeface="Myriad Pro" pitchFamily="34" charset="0"/>
              </a:rPr>
              <a:t>of </a:t>
            </a:r>
            <a:r>
              <a:rPr lang="en-CA" sz="2800" dirty="0">
                <a:latin typeface="Myriad Pro" pitchFamily="34" charset="0"/>
              </a:rPr>
              <a:t>10 </a:t>
            </a:r>
            <a:r>
              <a:rPr lang="en-CA" sz="2800" b="1" dirty="0" smtClean="0">
                <a:latin typeface="Myriad Pro" pitchFamily="34" charset="0"/>
              </a:rPr>
              <a:t>Adults </a:t>
            </a:r>
            <a:endParaRPr lang="en-CA" sz="2800" b="1" dirty="0">
              <a:latin typeface="Myriad Pro" pitchFamily="34" charset="0"/>
              <a:ea typeface="Kozuka Gothic Pro L" pitchFamily="34" charset="-128"/>
            </a:endParaRPr>
          </a:p>
        </p:txBody>
      </p:sp>
      <p:sp>
        <p:nvSpPr>
          <p:cNvPr id="7" name="Rectangle 6"/>
          <p:cNvSpPr/>
          <p:nvPr/>
        </p:nvSpPr>
        <p:spPr>
          <a:xfrm>
            <a:off x="152400" y="1631511"/>
            <a:ext cx="3615669" cy="369332"/>
          </a:xfrm>
          <a:prstGeom prst="rect">
            <a:avLst/>
          </a:prstGeom>
        </p:spPr>
        <p:txBody>
          <a:bodyPr wrap="none">
            <a:spAutoFit/>
          </a:bodyPr>
          <a:lstStyle/>
          <a:p>
            <a:pPr algn="r"/>
            <a:r>
              <a:rPr lang="en-CA" dirty="0">
                <a:solidFill>
                  <a:srgbClr val="2A3890"/>
                </a:solidFill>
                <a:latin typeface="Calibri" panose="020F0502020204030204" pitchFamily="34" charset="0"/>
              </a:rPr>
              <a:t>Net Digital/Print Weekly Reach (18+)</a:t>
            </a:r>
          </a:p>
        </p:txBody>
      </p:sp>
      <p:sp>
        <p:nvSpPr>
          <p:cNvPr id="23" name="Rectangle 22"/>
          <p:cNvSpPr/>
          <p:nvPr/>
        </p:nvSpPr>
        <p:spPr>
          <a:xfrm>
            <a:off x="0" y="6457890"/>
            <a:ext cx="7664531" cy="400110"/>
          </a:xfrm>
          <a:prstGeom prst="rect">
            <a:avLst/>
          </a:prstGeom>
        </p:spPr>
        <p:txBody>
          <a:bodyPr wrap="square">
            <a:spAutoFit/>
          </a:bodyPr>
          <a:lstStyle/>
          <a:p>
            <a:r>
              <a:rPr lang="en-CA" sz="1000" dirty="0" smtClean="0">
                <a:ea typeface="Kozuka Gothic Pro R" pitchFamily="34" charset="-128"/>
              </a:rPr>
              <a:t>Vividata </a:t>
            </a:r>
            <a:r>
              <a:rPr lang="en-CA" sz="1000" dirty="0">
                <a:ea typeface="Kozuka Gothic Pro R" pitchFamily="34" charset="-128"/>
              </a:rPr>
              <a:t>2016 Q1 Readership and Product </a:t>
            </a:r>
            <a:r>
              <a:rPr lang="en-CA" sz="1000" dirty="0" smtClean="0">
                <a:ea typeface="Kozuka Gothic Pro R" pitchFamily="34" charset="-128"/>
              </a:rPr>
              <a:t>Database (April 2015 – March 2016) Adults </a:t>
            </a:r>
            <a:r>
              <a:rPr lang="en-CA" sz="1000" dirty="0">
                <a:ea typeface="Kozuka Gothic Pro R" pitchFamily="34" charset="-128"/>
              </a:rPr>
              <a:t>18+ </a:t>
            </a:r>
            <a:endParaRPr lang="en-CA" sz="1000" dirty="0" smtClean="0">
              <a:ea typeface="Kozuka Gothic Pro R" pitchFamily="34" charset="-128"/>
            </a:endParaRPr>
          </a:p>
          <a:p>
            <a:r>
              <a:rPr lang="en-CA" sz="1000" dirty="0" smtClean="0">
                <a:ea typeface="Kozuka Gothic Pro R" pitchFamily="34" charset="-128"/>
              </a:rPr>
              <a:t>in top </a:t>
            </a:r>
            <a:r>
              <a:rPr lang="en-CA" sz="1000" dirty="0">
                <a:ea typeface="Kozuka Gothic Pro R" pitchFamily="34" charset="-128"/>
              </a:rPr>
              <a:t>20 Canadian markets, Unduplicated Average</a:t>
            </a:r>
            <a:r>
              <a:rPr lang="en-CA" sz="1000" b="1" dirty="0">
                <a:ea typeface="Kozuka Gothic Pro R" pitchFamily="34" charset="-128"/>
              </a:rPr>
              <a:t> </a:t>
            </a:r>
            <a:r>
              <a:rPr lang="en-CA" sz="1000" dirty="0" smtClean="0">
                <a:ea typeface="Kozuka Gothic Pro R" pitchFamily="34" charset="-128"/>
              </a:rPr>
              <a:t>Weekly Readers (</a:t>
            </a:r>
            <a:r>
              <a:rPr lang="en-CA" sz="1000" dirty="0">
                <a:ea typeface="Kozuka Gothic Pro R" pitchFamily="34" charset="-128"/>
              </a:rPr>
              <a:t>Print/Digital </a:t>
            </a:r>
            <a:r>
              <a:rPr lang="en-CA" sz="1000" dirty="0" smtClean="0">
                <a:ea typeface="Kozuka Gothic Pro R" pitchFamily="34" charset="-128"/>
              </a:rPr>
              <a:t>), </a:t>
            </a:r>
            <a:r>
              <a:rPr lang="en-CA" sz="1000" dirty="0">
                <a:ea typeface="Kozuka Gothic Pro R" pitchFamily="34" charset="-128"/>
              </a:rPr>
              <a:t>Any </a:t>
            </a:r>
            <a:r>
              <a:rPr lang="en-CA" sz="1000" dirty="0" smtClean="0">
                <a:ea typeface="Kozuka Gothic Pro R" pitchFamily="34" charset="-128"/>
              </a:rPr>
              <a:t>Daily Newspaper </a:t>
            </a:r>
            <a:endParaRPr lang="en-CA" sz="1000" dirty="0">
              <a:ea typeface="Kozuka Gothic Pro R" pitchFamily="34" charset="-128"/>
            </a:endParaRPr>
          </a:p>
        </p:txBody>
      </p:sp>
    </p:spTree>
    <p:extLst>
      <p:ext uri="{BB962C8B-B14F-4D97-AF65-F5344CB8AC3E}">
        <p14:creationId xmlns:p14="http://schemas.microsoft.com/office/powerpoint/2010/main" val="2666521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a:spLocks noChangeArrowheads="1"/>
          </p:cNvSpPr>
          <p:nvPr/>
        </p:nvSpPr>
        <p:spPr bwMode="auto">
          <a:xfrm>
            <a:off x="3783914" y="2136576"/>
            <a:ext cx="3156528" cy="3080987"/>
          </a:xfrm>
          <a:prstGeom prst="ellipse">
            <a:avLst/>
          </a:prstGeom>
          <a:solidFill>
            <a:srgbClr val="324481">
              <a:alpha val="40000"/>
            </a:srgbClr>
          </a:solidFill>
          <a:ln w="76200">
            <a:solidFill>
              <a:srgbClr val="324481"/>
            </a:solidFill>
            <a:round/>
            <a:headEnd/>
            <a:tailEnd/>
          </a:ln>
        </p:spPr>
        <p:txBody>
          <a:bodyPr/>
          <a:lstStyle/>
          <a:p>
            <a:endParaRPr lang="en-CA"/>
          </a:p>
        </p:txBody>
      </p:sp>
      <p:sp>
        <p:nvSpPr>
          <p:cNvPr id="7" name="Oval 6"/>
          <p:cNvSpPr>
            <a:spLocks noChangeArrowheads="1"/>
          </p:cNvSpPr>
          <p:nvPr/>
        </p:nvSpPr>
        <p:spPr bwMode="auto">
          <a:xfrm>
            <a:off x="1756185" y="1924263"/>
            <a:ext cx="3694033" cy="3503359"/>
          </a:xfrm>
          <a:prstGeom prst="ellipse">
            <a:avLst/>
          </a:prstGeom>
          <a:solidFill>
            <a:srgbClr val="AED246">
              <a:alpha val="50000"/>
            </a:srgbClr>
          </a:solidFill>
          <a:ln w="76200">
            <a:solidFill>
              <a:srgbClr val="AED246"/>
            </a:solidFill>
            <a:round/>
            <a:headEnd/>
            <a:tailEnd/>
          </a:ln>
        </p:spPr>
        <p:txBody>
          <a:bodyPr/>
          <a:lstStyle/>
          <a:p>
            <a:endParaRPr lang="en-CA" dirty="0"/>
          </a:p>
        </p:txBody>
      </p:sp>
      <p:sp>
        <p:nvSpPr>
          <p:cNvPr id="11" name="TextBox 10"/>
          <p:cNvSpPr txBox="1"/>
          <p:nvPr/>
        </p:nvSpPr>
        <p:spPr>
          <a:xfrm>
            <a:off x="2114173" y="3861137"/>
            <a:ext cx="1086227" cy="1015663"/>
          </a:xfrm>
          <a:prstGeom prst="rect">
            <a:avLst/>
          </a:prstGeom>
          <a:noFill/>
        </p:spPr>
        <p:txBody>
          <a:bodyPr wrap="square" rtlCol="0">
            <a:spAutoFit/>
          </a:bodyPr>
          <a:lstStyle/>
          <a:p>
            <a:pPr algn="r"/>
            <a:r>
              <a:rPr lang="en-CA" sz="3000" spc="-150" dirty="0">
                <a:solidFill>
                  <a:srgbClr val="324481"/>
                </a:solidFill>
                <a:ea typeface="Kozuka Gothic Pro R" pitchFamily="34" charset="-128"/>
              </a:rPr>
              <a:t>Print Only</a:t>
            </a:r>
          </a:p>
        </p:txBody>
      </p:sp>
      <p:sp>
        <p:nvSpPr>
          <p:cNvPr id="12" name="TextBox 11"/>
          <p:cNvSpPr txBox="1"/>
          <p:nvPr/>
        </p:nvSpPr>
        <p:spPr>
          <a:xfrm>
            <a:off x="4109179" y="3685507"/>
            <a:ext cx="1187942" cy="553998"/>
          </a:xfrm>
          <a:prstGeom prst="rect">
            <a:avLst/>
          </a:prstGeom>
          <a:noFill/>
        </p:spPr>
        <p:txBody>
          <a:bodyPr wrap="square" rtlCol="0">
            <a:spAutoFit/>
          </a:bodyPr>
          <a:lstStyle/>
          <a:p>
            <a:pPr algn="ctr"/>
            <a:r>
              <a:rPr lang="en-CA" sz="3000" spc="-150" dirty="0">
                <a:solidFill>
                  <a:schemeClr val="bg1"/>
                </a:solidFill>
                <a:ea typeface="Kozuka Gothic Pro R" pitchFamily="34" charset="-128"/>
              </a:rPr>
              <a:t>Both</a:t>
            </a:r>
          </a:p>
        </p:txBody>
      </p:sp>
      <p:sp>
        <p:nvSpPr>
          <p:cNvPr id="13" name="TextBox 12"/>
          <p:cNvSpPr txBox="1"/>
          <p:nvPr/>
        </p:nvSpPr>
        <p:spPr>
          <a:xfrm>
            <a:off x="5619454" y="3784937"/>
            <a:ext cx="1244787" cy="1015663"/>
          </a:xfrm>
          <a:prstGeom prst="rect">
            <a:avLst/>
          </a:prstGeom>
          <a:noFill/>
        </p:spPr>
        <p:txBody>
          <a:bodyPr wrap="square" rtlCol="0">
            <a:spAutoFit/>
          </a:bodyPr>
          <a:lstStyle/>
          <a:p>
            <a:r>
              <a:rPr lang="en-CA" sz="3000" spc="-150" dirty="0">
                <a:solidFill>
                  <a:srgbClr val="324481"/>
                </a:solidFill>
                <a:ea typeface="Kozuka Gothic Pro R" pitchFamily="34" charset="-128"/>
              </a:rPr>
              <a:t>Digital Only</a:t>
            </a:r>
          </a:p>
        </p:txBody>
      </p:sp>
      <p:sp>
        <p:nvSpPr>
          <p:cNvPr id="14" name="TextBox 13"/>
          <p:cNvSpPr txBox="1"/>
          <p:nvPr/>
        </p:nvSpPr>
        <p:spPr>
          <a:xfrm>
            <a:off x="1780501" y="3200400"/>
            <a:ext cx="1496099" cy="769441"/>
          </a:xfrm>
          <a:prstGeom prst="rect">
            <a:avLst/>
          </a:prstGeom>
          <a:noFill/>
        </p:spPr>
        <p:txBody>
          <a:bodyPr wrap="square" rtlCol="0">
            <a:spAutoFit/>
          </a:bodyPr>
          <a:lstStyle/>
          <a:p>
            <a:pPr algn="r"/>
            <a:r>
              <a:rPr lang="en-CA" sz="4400" b="1" spc="-150" dirty="0">
                <a:solidFill>
                  <a:srgbClr val="324481"/>
                </a:solidFill>
                <a:ea typeface="Kozuka Gothic Pro R" pitchFamily="34" charset="-128"/>
              </a:rPr>
              <a:t>44%</a:t>
            </a:r>
          </a:p>
        </p:txBody>
      </p:sp>
      <p:sp>
        <p:nvSpPr>
          <p:cNvPr id="15" name="TextBox 14"/>
          <p:cNvSpPr txBox="1"/>
          <p:nvPr/>
        </p:nvSpPr>
        <p:spPr>
          <a:xfrm>
            <a:off x="3891444" y="3030783"/>
            <a:ext cx="1724699" cy="769441"/>
          </a:xfrm>
          <a:prstGeom prst="rect">
            <a:avLst/>
          </a:prstGeom>
          <a:noFill/>
        </p:spPr>
        <p:txBody>
          <a:bodyPr wrap="square" rtlCol="0">
            <a:spAutoFit/>
          </a:bodyPr>
          <a:lstStyle/>
          <a:p>
            <a:pPr algn="ctr"/>
            <a:r>
              <a:rPr lang="en-CA" sz="4400" b="1" spc="-150" dirty="0">
                <a:solidFill>
                  <a:schemeClr val="bg1"/>
                </a:solidFill>
                <a:ea typeface="Kozuka Gothic Pro R" pitchFamily="34" charset="-128"/>
              </a:rPr>
              <a:t>26%</a:t>
            </a:r>
          </a:p>
        </p:txBody>
      </p:sp>
      <p:sp>
        <p:nvSpPr>
          <p:cNvPr id="16" name="TextBox 15"/>
          <p:cNvSpPr txBox="1"/>
          <p:nvPr/>
        </p:nvSpPr>
        <p:spPr>
          <a:xfrm>
            <a:off x="5638800" y="3200400"/>
            <a:ext cx="1600200" cy="769441"/>
          </a:xfrm>
          <a:prstGeom prst="rect">
            <a:avLst/>
          </a:prstGeom>
          <a:noFill/>
        </p:spPr>
        <p:txBody>
          <a:bodyPr wrap="square" rtlCol="0">
            <a:spAutoFit/>
          </a:bodyPr>
          <a:lstStyle/>
          <a:p>
            <a:r>
              <a:rPr lang="en-CA" sz="4400" b="1" spc="-150" dirty="0">
                <a:solidFill>
                  <a:srgbClr val="324481"/>
                </a:solidFill>
                <a:ea typeface="Kozuka Gothic Pro R" pitchFamily="34" charset="-128"/>
              </a:rPr>
              <a:t>30%</a:t>
            </a:r>
          </a:p>
        </p:txBody>
      </p:sp>
      <p:sp>
        <p:nvSpPr>
          <p:cNvPr id="18" name="Rectangle 17"/>
          <p:cNvSpPr/>
          <p:nvPr/>
        </p:nvSpPr>
        <p:spPr>
          <a:xfrm>
            <a:off x="0" y="6467522"/>
            <a:ext cx="6912770" cy="400110"/>
          </a:xfrm>
          <a:prstGeom prst="rect">
            <a:avLst/>
          </a:prstGeom>
        </p:spPr>
        <p:txBody>
          <a:bodyPr wrap="square">
            <a:spAutoFit/>
          </a:bodyPr>
          <a:lstStyle/>
          <a:p>
            <a:r>
              <a:rPr lang="en-CA" sz="1000" dirty="0" smtClean="0">
                <a:ea typeface="Kozuka Gothic Pro R" pitchFamily="34" charset="-128"/>
                <a:cs typeface="Arial" panose="020B0604020202020204" pitchFamily="34" charset="0"/>
              </a:rPr>
              <a:t>Vividata </a:t>
            </a:r>
            <a:r>
              <a:rPr lang="en-CA" sz="1000" dirty="0">
                <a:ea typeface="Kozuka Gothic Pro R" pitchFamily="34" charset="-128"/>
                <a:cs typeface="Arial" panose="020B0604020202020204" pitchFamily="34" charset="0"/>
              </a:rPr>
              <a:t>2016 Q1 Readership and Product Database (April 2015 – March </a:t>
            </a:r>
            <a:r>
              <a:rPr lang="en-CA" sz="1000" dirty="0" smtClean="0">
                <a:ea typeface="Kozuka Gothic Pro R" pitchFamily="34" charset="-128"/>
                <a:cs typeface="Arial" panose="020B0604020202020204" pitchFamily="34" charset="0"/>
              </a:rPr>
              <a:t>2016)</a:t>
            </a:r>
            <a:endParaRPr lang="en-CA" sz="1000" dirty="0">
              <a:ea typeface="Kozuka Gothic Pro R" pitchFamily="34" charset="-128"/>
              <a:cs typeface="Arial" panose="020B0604020202020204" pitchFamily="34" charset="0"/>
            </a:endParaRPr>
          </a:p>
          <a:p>
            <a:r>
              <a:rPr lang="en-CA" sz="1000" dirty="0" smtClean="0">
                <a:ea typeface="Kozuka Gothic Pro R" pitchFamily="34" charset="-128"/>
                <a:cs typeface="Arial" panose="020B0604020202020204" pitchFamily="34" charset="0"/>
              </a:rPr>
              <a:t>Adults 18</a:t>
            </a:r>
            <a:r>
              <a:rPr lang="en-CA" sz="1000" dirty="0">
                <a:ea typeface="Kozuka Gothic Pro R" pitchFamily="34" charset="-128"/>
                <a:cs typeface="Arial" panose="020B0604020202020204" pitchFamily="34" charset="0"/>
              </a:rPr>
              <a:t>+ in </a:t>
            </a:r>
            <a:r>
              <a:rPr lang="en-CA" sz="1000" dirty="0" smtClean="0">
                <a:ea typeface="Kozuka Gothic Pro R" pitchFamily="34" charset="-128"/>
                <a:cs typeface="Arial" panose="020B0604020202020204" pitchFamily="34" charset="0"/>
              </a:rPr>
              <a:t>top </a:t>
            </a:r>
            <a:r>
              <a:rPr lang="en-CA" sz="1000" dirty="0">
                <a:ea typeface="Kozuka Gothic Pro R" pitchFamily="34" charset="-128"/>
                <a:cs typeface="Arial" panose="020B0604020202020204" pitchFamily="34" charset="0"/>
              </a:rPr>
              <a:t>20 Canadian markets, Unduplicated Average</a:t>
            </a:r>
            <a:r>
              <a:rPr lang="en-CA" sz="1000" b="1" dirty="0">
                <a:ea typeface="Kozuka Gothic Pro R" pitchFamily="34" charset="-128"/>
                <a:cs typeface="Arial" panose="020B0604020202020204" pitchFamily="34" charset="0"/>
              </a:rPr>
              <a:t> </a:t>
            </a:r>
            <a:r>
              <a:rPr lang="en-CA" sz="1000" dirty="0" smtClean="0">
                <a:ea typeface="Kozuka Gothic Pro R" pitchFamily="34" charset="-128"/>
                <a:cs typeface="Arial" panose="020B0604020202020204" pitchFamily="34" charset="0"/>
              </a:rPr>
              <a:t>Daily Newspaper </a:t>
            </a:r>
            <a:r>
              <a:rPr lang="en-CA" sz="1000" dirty="0">
                <a:ea typeface="Kozuka Gothic Pro R" pitchFamily="34" charset="-128"/>
                <a:cs typeface="Arial" panose="020B0604020202020204" pitchFamily="34" charset="0"/>
              </a:rPr>
              <a:t>(M-F) Readers </a:t>
            </a:r>
          </a:p>
        </p:txBody>
      </p:sp>
      <p:sp>
        <p:nvSpPr>
          <p:cNvPr id="23" name="Rectangle 22"/>
          <p:cNvSpPr/>
          <p:nvPr/>
        </p:nvSpPr>
        <p:spPr>
          <a:xfrm>
            <a:off x="6401607" y="1962091"/>
            <a:ext cx="2706190" cy="707886"/>
          </a:xfrm>
          <a:prstGeom prst="rect">
            <a:avLst/>
          </a:prstGeom>
        </p:spPr>
        <p:txBody>
          <a:bodyPr wrap="none">
            <a:spAutoFit/>
          </a:bodyPr>
          <a:lstStyle/>
          <a:p>
            <a:pPr algn="r"/>
            <a:r>
              <a:rPr lang="en-CA" sz="2000" b="1" dirty="0">
                <a:solidFill>
                  <a:srgbClr val="000000"/>
                </a:solidFill>
              </a:rPr>
              <a:t>Any Newspaper M-F </a:t>
            </a:r>
            <a:endParaRPr lang="en-CA" sz="2000" b="1" dirty="0" smtClean="0">
              <a:solidFill>
                <a:srgbClr val="000000"/>
              </a:solidFill>
            </a:endParaRPr>
          </a:p>
          <a:p>
            <a:pPr algn="r"/>
            <a:r>
              <a:rPr lang="en-CA" sz="2000" dirty="0" smtClean="0">
                <a:solidFill>
                  <a:srgbClr val="000000"/>
                </a:solidFill>
              </a:rPr>
              <a:t>Read Yesterday(18</a:t>
            </a:r>
            <a:r>
              <a:rPr lang="en-CA" sz="2000" dirty="0">
                <a:solidFill>
                  <a:srgbClr val="000000"/>
                </a:solidFill>
              </a:rPr>
              <a:t>+)</a:t>
            </a:r>
          </a:p>
        </p:txBody>
      </p:sp>
      <p:sp>
        <p:nvSpPr>
          <p:cNvPr id="3" name="TextBox 2"/>
          <p:cNvSpPr txBox="1"/>
          <p:nvPr/>
        </p:nvSpPr>
        <p:spPr>
          <a:xfrm>
            <a:off x="2134849" y="5486400"/>
            <a:ext cx="4587130" cy="307777"/>
          </a:xfrm>
          <a:prstGeom prst="rect">
            <a:avLst/>
          </a:prstGeom>
          <a:noFill/>
          <a:ln w="12700">
            <a:noFill/>
          </a:ln>
        </p:spPr>
        <p:txBody>
          <a:bodyPr wrap="square" rtlCol="0">
            <a:spAutoFit/>
          </a:bodyPr>
          <a:lstStyle/>
          <a:p>
            <a:pPr algn="ctr"/>
            <a:r>
              <a:rPr lang="en-US" sz="1400" i="1" dirty="0" smtClean="0"/>
              <a:t>based on 43 daily newspaper titles</a:t>
            </a:r>
            <a:endParaRPr lang="en-US" sz="1400" i="1" dirty="0"/>
          </a:p>
        </p:txBody>
      </p:sp>
      <p:sp>
        <p:nvSpPr>
          <p:cNvPr id="17" name="Title 1"/>
          <p:cNvSpPr txBox="1">
            <a:spLocks/>
          </p:cNvSpPr>
          <p:nvPr/>
        </p:nvSpPr>
        <p:spPr>
          <a:xfrm>
            <a:off x="245660" y="196755"/>
            <a:ext cx="8593540" cy="1479645"/>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b="1" kern="1200">
                <a:solidFill>
                  <a:srgbClr val="324481"/>
                </a:solidFill>
                <a:latin typeface="+mj-lt"/>
                <a:ea typeface="+mj-ea"/>
                <a:cs typeface="+mj-cs"/>
              </a:defRPr>
            </a:lvl1pPr>
          </a:lstStyle>
          <a:p>
            <a:pPr algn="l"/>
            <a:r>
              <a:rPr lang="en-CA" sz="4000" dirty="0" smtClean="0">
                <a:latin typeface="Myriad Pro" pitchFamily="34" charset="0"/>
              </a:rPr>
              <a:t>Print Remains Dominant</a:t>
            </a:r>
            <a:r>
              <a:rPr lang="en-CA" sz="3200" dirty="0" smtClean="0">
                <a:latin typeface="Myriad Pro" pitchFamily="34" charset="0"/>
              </a:rPr>
              <a:t/>
            </a:r>
            <a:br>
              <a:rPr lang="en-CA" sz="3200" dirty="0" smtClean="0">
                <a:latin typeface="Myriad Pro" pitchFamily="34" charset="0"/>
              </a:rPr>
            </a:br>
            <a:r>
              <a:rPr lang="en-CA" sz="2800" dirty="0" smtClean="0">
                <a:latin typeface="Myriad Pro" pitchFamily="34" charset="0"/>
              </a:rPr>
              <a:t>and More Than Half of Readers are Digital</a:t>
            </a:r>
            <a:r>
              <a:rPr lang="en-CA" sz="3200" dirty="0" smtClean="0">
                <a:latin typeface="Myriad Pro" pitchFamily="34" charset="0"/>
              </a:rPr>
              <a:t/>
            </a:r>
            <a:br>
              <a:rPr lang="en-CA" sz="3200" dirty="0" smtClean="0">
                <a:latin typeface="Myriad Pro" pitchFamily="34" charset="0"/>
              </a:rPr>
            </a:br>
            <a:r>
              <a:rPr lang="en-CA" sz="2000" b="0" dirty="0" smtClean="0">
                <a:solidFill>
                  <a:schemeClr val="tx1"/>
                </a:solidFill>
                <a:latin typeface="+mn-lt"/>
              </a:rPr>
              <a:t>70% of weekday newspaper readers still read a printed edition daily</a:t>
            </a:r>
            <a:r>
              <a:rPr lang="en-CA" sz="2000" b="0" dirty="0" smtClean="0">
                <a:latin typeface="+mn-lt"/>
              </a:rPr>
              <a:t>. </a:t>
            </a:r>
            <a:endParaRPr lang="en-CA" sz="2400" b="0" dirty="0">
              <a:latin typeface="+mn-lt"/>
            </a:endParaRPr>
          </a:p>
        </p:txBody>
      </p:sp>
      <p:pic>
        <p:nvPicPr>
          <p:cNvPr id="9" name="Picture 8" descr="icons copy-16.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2545318"/>
            <a:ext cx="1371600" cy="807482"/>
          </a:xfrm>
          <a:prstGeom prst="rect">
            <a:avLst/>
          </a:prstGeom>
        </p:spPr>
      </p:pic>
      <p:pic>
        <p:nvPicPr>
          <p:cNvPr id="10" name="Picture 9" descr="icons copy-1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2133600"/>
            <a:ext cx="1741531" cy="1262653"/>
          </a:xfrm>
          <a:prstGeom prst="rect">
            <a:avLst/>
          </a:prstGeom>
        </p:spPr>
      </p:pic>
    </p:spTree>
    <p:extLst>
      <p:ext uri="{BB962C8B-B14F-4D97-AF65-F5344CB8AC3E}">
        <p14:creationId xmlns:p14="http://schemas.microsoft.com/office/powerpoint/2010/main" val="3228647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idx="1"/>
            <p:extLst>
              <p:ext uri="{D42A27DB-BD31-4B8C-83A1-F6EECF244321}">
                <p14:modId xmlns:p14="http://schemas.microsoft.com/office/powerpoint/2010/main" val="3268862241"/>
              </p:ext>
            </p:extLst>
          </p:nvPr>
        </p:nvGraphicFramePr>
        <p:xfrm>
          <a:off x="1066800" y="2743200"/>
          <a:ext cx="8077200" cy="26335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
          <p:cNvSpPr>
            <a:spLocks noGrp="1"/>
          </p:cNvSpPr>
          <p:nvPr>
            <p:ph type="title"/>
          </p:nvPr>
        </p:nvSpPr>
        <p:spPr>
          <a:xfrm>
            <a:off x="304800" y="304800"/>
            <a:ext cx="8458200" cy="1676400"/>
          </a:xfrm>
          <a:noFill/>
          <a:ln>
            <a:noFill/>
          </a:ln>
        </p:spPr>
        <p:txBody>
          <a:bodyPr>
            <a:noAutofit/>
          </a:bodyPr>
          <a:lstStyle/>
          <a:p>
            <a:pPr algn="l">
              <a:lnSpc>
                <a:spcPct val="90000"/>
              </a:lnSpc>
            </a:pPr>
            <a:r>
              <a:rPr lang="en-CA" sz="4000" dirty="0" smtClean="0">
                <a:latin typeface="Myriad Pro" pitchFamily="34" charset="0"/>
              </a:rPr>
              <a:t>Newspaper Reading Differs </a:t>
            </a:r>
            <a:br>
              <a:rPr lang="en-CA" sz="4000" dirty="0" smtClean="0">
                <a:latin typeface="Myriad Pro" pitchFamily="34" charset="0"/>
              </a:rPr>
            </a:br>
            <a:r>
              <a:rPr lang="en-CA" sz="4000" dirty="0" smtClean="0">
                <a:latin typeface="Myriad Pro" pitchFamily="34" charset="0"/>
              </a:rPr>
              <a:t>on Weekdays </a:t>
            </a:r>
            <a:r>
              <a:rPr lang="en-CA" sz="4000" dirty="0">
                <a:latin typeface="Myriad Pro" pitchFamily="34" charset="0"/>
              </a:rPr>
              <a:t>and </a:t>
            </a:r>
            <a:r>
              <a:rPr lang="en-CA" sz="4000" dirty="0" smtClean="0">
                <a:latin typeface="Myriad Pro" pitchFamily="34" charset="0"/>
              </a:rPr>
              <a:t>Weekends</a:t>
            </a:r>
            <a:br>
              <a:rPr lang="en-CA" sz="4000" dirty="0" smtClean="0">
                <a:latin typeface="Myriad Pro" pitchFamily="34" charset="0"/>
              </a:rPr>
            </a:br>
            <a:endParaRPr lang="en-CA" sz="4000" b="1" dirty="0">
              <a:latin typeface="Myriad Pro" pitchFamily="34" charset="0"/>
              <a:ea typeface="Kozuka Gothic Pro L" pitchFamily="34" charset="-128"/>
            </a:endParaRPr>
          </a:p>
        </p:txBody>
      </p:sp>
      <p:sp>
        <p:nvSpPr>
          <p:cNvPr id="13" name="Rectangle 12"/>
          <p:cNvSpPr/>
          <p:nvPr/>
        </p:nvSpPr>
        <p:spPr>
          <a:xfrm>
            <a:off x="7144216" y="2057400"/>
            <a:ext cx="1913480" cy="400110"/>
          </a:xfrm>
          <a:prstGeom prst="rect">
            <a:avLst/>
          </a:prstGeom>
        </p:spPr>
        <p:txBody>
          <a:bodyPr wrap="none">
            <a:spAutoFit/>
          </a:bodyPr>
          <a:lstStyle/>
          <a:p>
            <a:pPr algn="r"/>
            <a:r>
              <a:rPr lang="en-CA" sz="1000" dirty="0">
                <a:solidFill>
                  <a:srgbClr val="000000"/>
                </a:solidFill>
                <a:latin typeface="Arial" panose="020B0604020202020204" pitchFamily="34" charset="0"/>
                <a:cs typeface="Arial" panose="020B0604020202020204" pitchFamily="34" charset="0"/>
              </a:rPr>
              <a:t>Weekday and Weekend </a:t>
            </a:r>
            <a:endParaRPr lang="en-CA" sz="1000" dirty="0" smtClean="0">
              <a:solidFill>
                <a:srgbClr val="000000"/>
              </a:solidFill>
              <a:latin typeface="Arial" panose="020B0604020202020204" pitchFamily="34" charset="0"/>
              <a:cs typeface="Arial" panose="020B0604020202020204" pitchFamily="34" charset="0"/>
            </a:endParaRPr>
          </a:p>
          <a:p>
            <a:pPr algn="r"/>
            <a:r>
              <a:rPr lang="en-CA" sz="1000" dirty="0" smtClean="0">
                <a:solidFill>
                  <a:srgbClr val="000000"/>
                </a:solidFill>
                <a:latin typeface="Arial" panose="020B0604020202020204" pitchFamily="34" charset="0"/>
                <a:cs typeface="Arial" panose="020B0604020202020204" pitchFamily="34" charset="0"/>
              </a:rPr>
              <a:t>Average Issue Readers</a:t>
            </a:r>
            <a:r>
              <a:rPr lang="en-CA" sz="1000" dirty="0">
                <a:solidFill>
                  <a:srgbClr val="000000"/>
                </a:solidFill>
                <a:latin typeface="Arial" panose="020B0604020202020204" pitchFamily="34" charset="0"/>
                <a:cs typeface="Arial" panose="020B0604020202020204" pitchFamily="34" charset="0"/>
              </a:rPr>
              <a:t>* (18+)</a:t>
            </a:r>
          </a:p>
        </p:txBody>
      </p:sp>
      <p:sp>
        <p:nvSpPr>
          <p:cNvPr id="2" name="TextBox 1"/>
          <p:cNvSpPr txBox="1"/>
          <p:nvPr/>
        </p:nvSpPr>
        <p:spPr>
          <a:xfrm>
            <a:off x="1674257" y="5410200"/>
            <a:ext cx="6400800" cy="338554"/>
          </a:xfrm>
          <a:prstGeom prst="rect">
            <a:avLst/>
          </a:prstGeom>
          <a:noFill/>
          <a:ln w="12700">
            <a:noFill/>
          </a:ln>
        </p:spPr>
        <p:txBody>
          <a:bodyPr wrap="square" rtlCol="0">
            <a:spAutoFit/>
          </a:bodyPr>
          <a:lstStyle/>
          <a:p>
            <a:pPr algn="ctr"/>
            <a:r>
              <a:rPr lang="en-US" sz="1600" dirty="0" smtClean="0">
                <a:latin typeface="Myraiad pro"/>
                <a:cs typeface="Myraiad pro"/>
              </a:rPr>
              <a:t>Based on daily newspaper titles published weekdays and weekends</a:t>
            </a:r>
            <a:endParaRPr lang="en-US" sz="1600" dirty="0">
              <a:latin typeface="Myraiad pro"/>
              <a:cs typeface="Myraiad pro"/>
            </a:endParaRPr>
          </a:p>
        </p:txBody>
      </p:sp>
      <p:sp>
        <p:nvSpPr>
          <p:cNvPr id="9" name="Rectangle 8"/>
          <p:cNvSpPr/>
          <p:nvPr/>
        </p:nvSpPr>
        <p:spPr>
          <a:xfrm>
            <a:off x="1" y="6476999"/>
            <a:ext cx="7620000" cy="397933"/>
          </a:xfrm>
          <a:prstGeom prst="rect">
            <a:avLst/>
          </a:prstGeom>
        </p:spPr>
        <p:txBody>
          <a:bodyPr wrap="square">
            <a:spAutoFit/>
          </a:bodyPr>
          <a:lstStyle/>
          <a:p>
            <a:r>
              <a:rPr lang="en-CA" sz="1000" dirty="0" smtClean="0">
                <a:ea typeface="Kozuka Gothic Pro R" pitchFamily="34" charset="-128"/>
              </a:rPr>
              <a:t>Vividata </a:t>
            </a:r>
            <a:r>
              <a:rPr lang="en-CA" sz="1000" dirty="0">
                <a:ea typeface="Kozuka Gothic Pro R" pitchFamily="34" charset="-128"/>
              </a:rPr>
              <a:t>2016 Q1 Readership and Product </a:t>
            </a:r>
            <a:r>
              <a:rPr lang="en-CA" sz="1000" dirty="0" smtClean="0">
                <a:ea typeface="Kozuka Gothic Pro R" pitchFamily="34" charset="-128"/>
              </a:rPr>
              <a:t>Database (April 2015 – March 2016) Adults </a:t>
            </a:r>
            <a:r>
              <a:rPr lang="en-CA" sz="1000" dirty="0">
                <a:ea typeface="Kozuka Gothic Pro R" pitchFamily="34" charset="-128"/>
              </a:rPr>
              <a:t>18+ </a:t>
            </a:r>
            <a:endParaRPr lang="en-CA" sz="1000" dirty="0" smtClean="0">
              <a:ea typeface="Kozuka Gothic Pro R" pitchFamily="34" charset="-128"/>
            </a:endParaRPr>
          </a:p>
          <a:p>
            <a:r>
              <a:rPr lang="en-CA" sz="1000" dirty="0" smtClean="0">
                <a:ea typeface="Kozuka Gothic Pro R" pitchFamily="34" charset="-128"/>
              </a:rPr>
              <a:t>in top </a:t>
            </a:r>
            <a:r>
              <a:rPr lang="en-CA" sz="1000" dirty="0">
                <a:ea typeface="Kozuka Gothic Pro R" pitchFamily="34" charset="-128"/>
              </a:rPr>
              <a:t>20 Canadian markets, Unduplicated Average</a:t>
            </a:r>
            <a:r>
              <a:rPr lang="en-CA" sz="1000" b="1" dirty="0">
                <a:ea typeface="Kozuka Gothic Pro R" pitchFamily="34" charset="-128"/>
              </a:rPr>
              <a:t> </a:t>
            </a:r>
            <a:r>
              <a:rPr lang="en-CA" sz="1000" dirty="0">
                <a:ea typeface="Kozuka Gothic Pro R" pitchFamily="34" charset="-128"/>
              </a:rPr>
              <a:t>Weekly (Print/Digital ) Readers, </a:t>
            </a:r>
            <a:r>
              <a:rPr lang="en-CA" sz="1000" dirty="0" smtClean="0">
                <a:ea typeface="Kozuka Gothic Pro R" pitchFamily="34" charset="-128"/>
              </a:rPr>
              <a:t>*Any Daily </a:t>
            </a:r>
            <a:r>
              <a:rPr lang="en-CA" sz="1000" dirty="0">
                <a:ea typeface="Kozuka Gothic Pro R" pitchFamily="34" charset="-128"/>
              </a:rPr>
              <a:t>Newspaper </a:t>
            </a:r>
          </a:p>
        </p:txBody>
      </p:sp>
      <p:sp>
        <p:nvSpPr>
          <p:cNvPr id="3" name="TextBox 2"/>
          <p:cNvSpPr txBox="1"/>
          <p:nvPr/>
        </p:nvSpPr>
        <p:spPr>
          <a:xfrm>
            <a:off x="304800" y="1371600"/>
            <a:ext cx="8839200" cy="830997"/>
          </a:xfrm>
          <a:prstGeom prst="rect">
            <a:avLst/>
          </a:prstGeom>
          <a:noFill/>
        </p:spPr>
        <p:txBody>
          <a:bodyPr wrap="square" rtlCol="0">
            <a:spAutoFit/>
          </a:bodyPr>
          <a:lstStyle/>
          <a:p>
            <a:r>
              <a:rPr lang="en-CA" sz="2400" b="1" dirty="0">
                <a:latin typeface="Myriad Pro"/>
                <a:cs typeface="Myriad Pro"/>
              </a:rPr>
              <a:t>80% </a:t>
            </a:r>
            <a:r>
              <a:rPr lang="en-CA" dirty="0">
                <a:latin typeface="Myriad Pro"/>
                <a:cs typeface="Myriad Pro"/>
              </a:rPr>
              <a:t>of weekend readers are reading daily newspapers </a:t>
            </a:r>
            <a:r>
              <a:rPr lang="en-CA" dirty="0" smtClean="0">
                <a:latin typeface="Myriad Pro"/>
                <a:cs typeface="Myriad Pro"/>
              </a:rPr>
              <a:t>in </a:t>
            </a:r>
            <a:r>
              <a:rPr lang="en-CA" dirty="0">
                <a:latin typeface="Myriad Pro"/>
                <a:cs typeface="Myriad Pro"/>
              </a:rPr>
              <a:t>print compared to </a:t>
            </a:r>
            <a:br>
              <a:rPr lang="en-CA" dirty="0">
                <a:latin typeface="Myriad Pro"/>
                <a:cs typeface="Myriad Pro"/>
              </a:rPr>
            </a:br>
            <a:r>
              <a:rPr lang="en-CA" sz="2400" b="1" dirty="0">
                <a:latin typeface="Myriad Pro"/>
                <a:cs typeface="Myriad Pro"/>
              </a:rPr>
              <a:t>64% </a:t>
            </a:r>
            <a:r>
              <a:rPr lang="en-CA" dirty="0">
                <a:latin typeface="Myriad Pro"/>
                <a:cs typeface="Myriad Pro"/>
              </a:rPr>
              <a:t>readership during the week. </a:t>
            </a:r>
            <a:endParaRPr lang="en-US" dirty="0">
              <a:latin typeface="Myriad Pro"/>
              <a:cs typeface="Myriad Pro"/>
            </a:endParaRPr>
          </a:p>
        </p:txBody>
      </p:sp>
      <p:pic>
        <p:nvPicPr>
          <p:cNvPr id="4" name="Picture 3"/>
          <p:cNvPicPr>
            <a:picLocks noChangeAspect="1"/>
          </p:cNvPicPr>
          <p:nvPr/>
        </p:nvPicPr>
        <p:blipFill>
          <a:blip r:embed="rId4">
            <a:duotone>
              <a:schemeClr val="bg2">
                <a:shade val="45000"/>
                <a:satMod val="135000"/>
              </a:schemeClr>
              <a:prstClr val="white"/>
            </a:duotone>
          </a:blip>
          <a:stretch>
            <a:fillRect/>
          </a:stretch>
        </p:blipFill>
        <p:spPr>
          <a:xfrm>
            <a:off x="279400" y="4419600"/>
            <a:ext cx="711200" cy="711200"/>
          </a:xfrm>
          <a:prstGeom prst="rect">
            <a:avLst/>
          </a:prstGeom>
        </p:spPr>
      </p:pic>
      <p:pic>
        <p:nvPicPr>
          <p:cNvPr id="10" name="Picture 9"/>
          <p:cNvPicPr>
            <a:picLocks noChangeAspect="1"/>
          </p:cNvPicPr>
          <p:nvPr/>
        </p:nvPicPr>
        <p:blipFill>
          <a:blip r:embed="rId5" cstate="print">
            <a:grayscl/>
            <a:extLst>
              <a:ext uri="{28A0092B-C50C-407E-A947-70E740481C1C}">
                <a14:useLocalDpi xmlns:a14="http://schemas.microsoft.com/office/drawing/2010/main"/>
              </a:ext>
            </a:extLst>
          </a:blip>
          <a:stretch>
            <a:fillRect/>
          </a:stretch>
        </p:blipFill>
        <p:spPr>
          <a:xfrm>
            <a:off x="228600" y="3352800"/>
            <a:ext cx="798710" cy="685168"/>
          </a:xfrm>
          <a:prstGeom prst="rect">
            <a:avLst/>
          </a:prstGeom>
        </p:spPr>
      </p:pic>
      <p:pic>
        <p:nvPicPr>
          <p:cNvPr id="11" name="Picture 10" descr="icons copy-16.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0" y="2438400"/>
            <a:ext cx="1066800" cy="628042"/>
          </a:xfrm>
          <a:prstGeom prst="rect">
            <a:avLst/>
          </a:prstGeom>
        </p:spPr>
      </p:pic>
      <p:pic>
        <p:nvPicPr>
          <p:cNvPr id="14" name="Picture 13" descr="icons copy-15.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4200" y="2115158"/>
            <a:ext cx="1295400" cy="939197"/>
          </a:xfrm>
          <a:prstGeom prst="rect">
            <a:avLst/>
          </a:prstGeom>
        </p:spPr>
      </p:pic>
      <p:sp>
        <p:nvSpPr>
          <p:cNvPr id="5" name="TextBox 4"/>
          <p:cNvSpPr txBox="1"/>
          <p:nvPr/>
        </p:nvSpPr>
        <p:spPr>
          <a:xfrm>
            <a:off x="2667000" y="2983468"/>
            <a:ext cx="2209800" cy="369332"/>
          </a:xfrm>
          <a:prstGeom prst="rect">
            <a:avLst/>
          </a:prstGeom>
          <a:noFill/>
        </p:spPr>
        <p:txBody>
          <a:bodyPr wrap="square" rtlCol="0">
            <a:spAutoFit/>
          </a:bodyPr>
          <a:lstStyle/>
          <a:p>
            <a:pPr algn="ctr"/>
            <a:r>
              <a:rPr lang="en-US" dirty="0" smtClean="0">
                <a:latin typeface="Myraid Pro"/>
                <a:cs typeface="Myraid Pro"/>
              </a:rPr>
              <a:t>Print</a:t>
            </a:r>
            <a:endParaRPr lang="en-US" dirty="0">
              <a:latin typeface="Myraid Pro"/>
              <a:cs typeface="Myraid Pro"/>
            </a:endParaRPr>
          </a:p>
        </p:txBody>
      </p:sp>
      <p:sp>
        <p:nvSpPr>
          <p:cNvPr id="15" name="TextBox 14"/>
          <p:cNvSpPr txBox="1"/>
          <p:nvPr/>
        </p:nvSpPr>
        <p:spPr>
          <a:xfrm>
            <a:off x="5105400" y="2983468"/>
            <a:ext cx="1143000" cy="369332"/>
          </a:xfrm>
          <a:prstGeom prst="rect">
            <a:avLst/>
          </a:prstGeom>
          <a:noFill/>
        </p:spPr>
        <p:txBody>
          <a:bodyPr wrap="square" rtlCol="0">
            <a:spAutoFit/>
          </a:bodyPr>
          <a:lstStyle/>
          <a:p>
            <a:pPr algn="ctr"/>
            <a:r>
              <a:rPr lang="en-US" dirty="0" smtClean="0">
                <a:latin typeface="Myraid Pro"/>
                <a:cs typeface="Myraid Pro"/>
              </a:rPr>
              <a:t>Both</a:t>
            </a:r>
            <a:endParaRPr lang="en-US" dirty="0">
              <a:latin typeface="Myraid Pro"/>
              <a:cs typeface="Myraid Pro"/>
            </a:endParaRPr>
          </a:p>
        </p:txBody>
      </p:sp>
      <p:sp>
        <p:nvSpPr>
          <p:cNvPr id="16" name="TextBox 15"/>
          <p:cNvSpPr txBox="1"/>
          <p:nvPr/>
        </p:nvSpPr>
        <p:spPr>
          <a:xfrm>
            <a:off x="6400800" y="2983468"/>
            <a:ext cx="2057400" cy="369332"/>
          </a:xfrm>
          <a:prstGeom prst="rect">
            <a:avLst/>
          </a:prstGeom>
          <a:noFill/>
        </p:spPr>
        <p:txBody>
          <a:bodyPr wrap="square" rtlCol="0">
            <a:spAutoFit/>
          </a:bodyPr>
          <a:lstStyle/>
          <a:p>
            <a:pPr algn="ctr"/>
            <a:r>
              <a:rPr lang="en-US" dirty="0" smtClean="0">
                <a:latin typeface="Myraid Pro"/>
                <a:cs typeface="Myraid Pro"/>
              </a:rPr>
              <a:t>Digital</a:t>
            </a:r>
            <a:endParaRPr lang="en-US" dirty="0">
              <a:latin typeface="Myraid Pro"/>
              <a:cs typeface="Myraid Pro"/>
            </a:endParaRPr>
          </a:p>
        </p:txBody>
      </p:sp>
      <p:pic>
        <p:nvPicPr>
          <p:cNvPr id="17" name="Picture 16" descr="icons copy-16.png"/>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638800" y="2648558"/>
            <a:ext cx="647171" cy="381000"/>
          </a:xfrm>
          <a:prstGeom prst="rect">
            <a:avLst/>
          </a:prstGeom>
        </p:spPr>
      </p:pic>
      <p:pic>
        <p:nvPicPr>
          <p:cNvPr id="18" name="Picture 17" descr="icons copy-15.png"/>
          <p:cNvPicPr>
            <a:picLocks noChangeAspect="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029200" y="2496158"/>
            <a:ext cx="785850" cy="569761"/>
          </a:xfrm>
          <a:prstGeom prst="rect">
            <a:avLst/>
          </a:prstGeom>
        </p:spPr>
      </p:pic>
    </p:spTree>
    <p:extLst>
      <p:ext uri="{BB962C8B-B14F-4D97-AF65-F5344CB8AC3E}">
        <p14:creationId xmlns:p14="http://schemas.microsoft.com/office/powerpoint/2010/main" val="32402858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04800" y="482348"/>
            <a:ext cx="7315200" cy="1194052"/>
          </a:xfrm>
          <a:noFill/>
        </p:spPr>
        <p:txBody>
          <a:bodyPr>
            <a:noAutofit/>
          </a:bodyPr>
          <a:lstStyle/>
          <a:p>
            <a:pPr algn="l">
              <a:lnSpc>
                <a:spcPct val="90000"/>
              </a:lnSpc>
            </a:pPr>
            <a:r>
              <a:rPr lang="en-CA" sz="4000" b="1" dirty="0">
                <a:latin typeface="Myriad Pro" pitchFamily="34" charset="0"/>
              </a:rPr>
              <a:t>Readers of </a:t>
            </a:r>
            <a:r>
              <a:rPr lang="en-CA" sz="4000" b="1" dirty="0" smtClean="0">
                <a:latin typeface="Myriad Pro" pitchFamily="34" charset="0"/>
              </a:rPr>
              <a:t>All Ages Engage </a:t>
            </a:r>
            <a:r>
              <a:rPr lang="en-CA" sz="4000" b="1" dirty="0">
                <a:latin typeface="Myriad Pro" pitchFamily="34" charset="0"/>
              </a:rPr>
              <a:t>with </a:t>
            </a:r>
            <a:r>
              <a:rPr lang="en-CA" sz="4000" b="1" dirty="0" smtClean="0">
                <a:latin typeface="Myriad Pro" pitchFamily="34" charset="0"/>
              </a:rPr>
              <a:t>Newspaper Brands </a:t>
            </a:r>
            <a:r>
              <a:rPr lang="en-CA" sz="4000" b="1" dirty="0">
                <a:latin typeface="Myriad Pro" pitchFamily="34" charset="0"/>
              </a:rPr>
              <a:t>on </a:t>
            </a:r>
            <a:r>
              <a:rPr lang="en-CA" sz="4000" b="1" dirty="0" smtClean="0">
                <a:latin typeface="Myriad Pro" pitchFamily="34" charset="0"/>
              </a:rPr>
              <a:t>Multiple Platforms</a:t>
            </a:r>
            <a:endParaRPr lang="en-CA" sz="4000" b="1" dirty="0">
              <a:latin typeface="Myriad Pro" pitchFamily="34" charset="0"/>
              <a:ea typeface="Kozuka Gothic Pro L" pitchFamily="34" charset="-128"/>
            </a:endParaRPr>
          </a:p>
        </p:txBody>
      </p:sp>
      <p:sp>
        <p:nvSpPr>
          <p:cNvPr id="16" name="Rectangle 15"/>
          <p:cNvSpPr/>
          <p:nvPr/>
        </p:nvSpPr>
        <p:spPr>
          <a:xfrm>
            <a:off x="0" y="6457890"/>
            <a:ext cx="8100395" cy="400110"/>
          </a:xfrm>
          <a:prstGeom prst="rect">
            <a:avLst/>
          </a:prstGeom>
        </p:spPr>
        <p:txBody>
          <a:bodyPr wrap="square">
            <a:spAutoFit/>
          </a:bodyPr>
          <a:lstStyle/>
          <a:p>
            <a:r>
              <a:rPr lang="en-CA" sz="1000" dirty="0" smtClean="0">
                <a:ea typeface="Kozuka Gothic Pro R" pitchFamily="34" charset="-128"/>
              </a:rPr>
              <a:t>Vividata </a:t>
            </a:r>
            <a:r>
              <a:rPr lang="en-CA" sz="1000" dirty="0">
                <a:ea typeface="Kozuka Gothic Pro R" pitchFamily="34" charset="-128"/>
              </a:rPr>
              <a:t>2016 Q1 Readership and Product Database (April 2015 – March </a:t>
            </a:r>
            <a:r>
              <a:rPr lang="en-CA" sz="1000" dirty="0" smtClean="0">
                <a:ea typeface="Kozuka Gothic Pro R" pitchFamily="34" charset="-128"/>
              </a:rPr>
              <a:t>2016)</a:t>
            </a:r>
            <a:endParaRPr lang="en-CA" sz="1000" dirty="0">
              <a:ea typeface="Kozuka Gothic Pro R" pitchFamily="34" charset="-128"/>
            </a:endParaRPr>
          </a:p>
          <a:p>
            <a:r>
              <a:rPr lang="en-CA" sz="1000" dirty="0" smtClean="0">
                <a:ea typeface="Kozuka Gothic Pro R" pitchFamily="34" charset="-128"/>
              </a:rPr>
              <a:t>Adults </a:t>
            </a:r>
            <a:r>
              <a:rPr lang="en-CA" sz="1000" dirty="0">
                <a:ea typeface="Kozuka Gothic Pro R" pitchFamily="34" charset="-128"/>
              </a:rPr>
              <a:t>18+ in </a:t>
            </a:r>
            <a:r>
              <a:rPr lang="en-CA" sz="1000" dirty="0" smtClean="0">
                <a:ea typeface="Kozuka Gothic Pro R" pitchFamily="34" charset="-128"/>
              </a:rPr>
              <a:t>top </a:t>
            </a:r>
            <a:r>
              <a:rPr lang="en-CA" sz="1000" dirty="0">
                <a:ea typeface="Kozuka Gothic Pro R" pitchFamily="34" charset="-128"/>
              </a:rPr>
              <a:t>20 Canadian markets, Unduplicated Average  Weekly </a:t>
            </a:r>
            <a:r>
              <a:rPr lang="en-CA" sz="1000" dirty="0" smtClean="0">
                <a:ea typeface="Kozuka Gothic Pro R" pitchFamily="34" charset="-128"/>
              </a:rPr>
              <a:t>Daily Newspaper </a:t>
            </a:r>
            <a:r>
              <a:rPr lang="en-CA" sz="1000" dirty="0">
                <a:ea typeface="Kozuka Gothic Pro R" pitchFamily="34" charset="-128"/>
              </a:rPr>
              <a:t>Readers</a:t>
            </a:r>
            <a:endParaRPr lang="en-CA" sz="1000" dirty="0"/>
          </a:p>
        </p:txBody>
      </p:sp>
      <p:graphicFrame>
        <p:nvGraphicFramePr>
          <p:cNvPr id="12" name="Content Placeholder 5"/>
          <p:cNvGraphicFramePr>
            <a:graphicFrameLocks/>
          </p:cNvGraphicFramePr>
          <p:nvPr>
            <p:extLst>
              <p:ext uri="{D42A27DB-BD31-4B8C-83A1-F6EECF244321}">
                <p14:modId xmlns:p14="http://schemas.microsoft.com/office/powerpoint/2010/main" val="1287403192"/>
              </p:ext>
            </p:extLst>
          </p:nvPr>
        </p:nvGraphicFramePr>
        <p:xfrm>
          <a:off x="2859700" y="1905000"/>
          <a:ext cx="6247192" cy="41063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5"/>
          <p:cNvGraphicFramePr>
            <a:graphicFrameLocks noGrp="1"/>
          </p:cNvGraphicFramePr>
          <p:nvPr>
            <p:ph idx="1"/>
            <p:extLst>
              <p:ext uri="{D42A27DB-BD31-4B8C-83A1-F6EECF244321}">
                <p14:modId xmlns:p14="http://schemas.microsoft.com/office/powerpoint/2010/main" val="3004702780"/>
              </p:ext>
            </p:extLst>
          </p:nvPr>
        </p:nvGraphicFramePr>
        <p:xfrm>
          <a:off x="1828800" y="1828800"/>
          <a:ext cx="1008112" cy="42672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
          <p:cNvSpPr txBox="1"/>
          <p:nvPr/>
        </p:nvSpPr>
        <p:spPr>
          <a:xfrm>
            <a:off x="1900808" y="2438400"/>
            <a:ext cx="864096" cy="4143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2400" b="1" dirty="0">
                <a:latin typeface="Calibri" panose="020F0502020204030204" pitchFamily="34" charset="0"/>
                <a:ea typeface="Kozuka Gothic Pro R" pitchFamily="34" charset="-128"/>
              </a:rPr>
              <a:t>81%</a:t>
            </a:r>
          </a:p>
        </p:txBody>
      </p:sp>
      <p:sp>
        <p:nvSpPr>
          <p:cNvPr id="19" name="TextBox 18"/>
          <p:cNvSpPr txBox="1"/>
          <p:nvPr/>
        </p:nvSpPr>
        <p:spPr>
          <a:xfrm rot="21183522">
            <a:off x="4059334" y="3606878"/>
            <a:ext cx="4226971" cy="523220"/>
          </a:xfrm>
          <a:prstGeom prst="rect">
            <a:avLst/>
          </a:prstGeom>
          <a:noFill/>
        </p:spPr>
        <p:txBody>
          <a:bodyPr wrap="square" rtlCol="0">
            <a:spAutoFit/>
          </a:bodyPr>
          <a:lstStyle/>
          <a:p>
            <a:pPr algn="ctr"/>
            <a:r>
              <a:rPr lang="en-CA" sz="2800" b="1" dirty="0">
                <a:solidFill>
                  <a:schemeClr val="bg1"/>
                </a:solidFill>
                <a:latin typeface="Myriad Pro"/>
                <a:ea typeface="Kozuka Gothic Pro R" pitchFamily="34" charset="-128"/>
                <a:cs typeface="Myriad Pro"/>
              </a:rPr>
              <a:t>CROSS-PLATFORM</a:t>
            </a:r>
          </a:p>
        </p:txBody>
      </p:sp>
      <p:sp>
        <p:nvSpPr>
          <p:cNvPr id="20" name="TextBox 1"/>
          <p:cNvSpPr txBox="1"/>
          <p:nvPr/>
        </p:nvSpPr>
        <p:spPr>
          <a:xfrm>
            <a:off x="3048000" y="2658581"/>
            <a:ext cx="887802" cy="39868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2400" dirty="0">
                <a:solidFill>
                  <a:srgbClr val="000000"/>
                </a:solidFill>
                <a:latin typeface="Calibri" panose="020F0502020204030204" pitchFamily="34" charset="0"/>
                <a:ea typeface="Kozuka Gothic Pro R" pitchFamily="34" charset="-128"/>
              </a:rPr>
              <a:t>77%</a:t>
            </a:r>
          </a:p>
        </p:txBody>
      </p:sp>
      <p:sp>
        <p:nvSpPr>
          <p:cNvPr id="21" name="TextBox 1"/>
          <p:cNvSpPr txBox="1"/>
          <p:nvPr/>
        </p:nvSpPr>
        <p:spPr>
          <a:xfrm>
            <a:off x="6553200" y="2506181"/>
            <a:ext cx="1175542" cy="4177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2400" dirty="0">
                <a:latin typeface="Calibri" panose="020F0502020204030204" pitchFamily="34" charset="0"/>
                <a:ea typeface="Kozuka Gothic Pro R" pitchFamily="34" charset="-128"/>
              </a:rPr>
              <a:t>83%</a:t>
            </a:r>
          </a:p>
        </p:txBody>
      </p:sp>
      <p:sp>
        <p:nvSpPr>
          <p:cNvPr id="22" name="TextBox 1"/>
          <p:cNvSpPr txBox="1"/>
          <p:nvPr/>
        </p:nvSpPr>
        <p:spPr>
          <a:xfrm>
            <a:off x="8171828" y="2440838"/>
            <a:ext cx="822170" cy="4148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2400" dirty="0">
                <a:latin typeface="Calibri" panose="020F0502020204030204" pitchFamily="34" charset="0"/>
                <a:ea typeface="Kozuka Gothic Pro R" pitchFamily="34" charset="-128"/>
              </a:rPr>
              <a:t>87%</a:t>
            </a:r>
          </a:p>
        </p:txBody>
      </p:sp>
      <p:sp>
        <p:nvSpPr>
          <p:cNvPr id="23" name="TextBox 1"/>
          <p:cNvSpPr txBox="1"/>
          <p:nvPr/>
        </p:nvSpPr>
        <p:spPr>
          <a:xfrm>
            <a:off x="4495800" y="2658581"/>
            <a:ext cx="919318" cy="39868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2400" dirty="0">
                <a:latin typeface="Calibri" panose="020F0502020204030204" pitchFamily="34" charset="0"/>
                <a:ea typeface="Kozuka Gothic Pro R" pitchFamily="34" charset="-128"/>
              </a:rPr>
              <a:t>79%</a:t>
            </a:r>
          </a:p>
        </p:txBody>
      </p:sp>
      <p:sp>
        <p:nvSpPr>
          <p:cNvPr id="25" name="Rectangle 24"/>
          <p:cNvSpPr/>
          <p:nvPr/>
        </p:nvSpPr>
        <p:spPr>
          <a:xfrm>
            <a:off x="5593696" y="1676400"/>
            <a:ext cx="3571747" cy="307777"/>
          </a:xfrm>
          <a:prstGeom prst="rect">
            <a:avLst/>
          </a:prstGeom>
        </p:spPr>
        <p:txBody>
          <a:bodyPr wrap="none">
            <a:spAutoFit/>
          </a:bodyPr>
          <a:lstStyle/>
          <a:p>
            <a:pPr algn="r"/>
            <a:r>
              <a:rPr lang="en-CA" sz="1400" dirty="0">
                <a:solidFill>
                  <a:srgbClr val="000000"/>
                </a:solidFill>
                <a:latin typeface="Arial" panose="020B0604020202020204" pitchFamily="34" charset="0"/>
                <a:cs typeface="Arial" panose="020B0604020202020204" pitchFamily="34" charset="0"/>
              </a:rPr>
              <a:t>Any </a:t>
            </a:r>
            <a:r>
              <a:rPr lang="en-CA" sz="1400" dirty="0" smtClean="0">
                <a:solidFill>
                  <a:srgbClr val="000000"/>
                </a:solidFill>
                <a:latin typeface="Arial" panose="020B0604020202020204" pitchFamily="34" charset="0"/>
                <a:cs typeface="Arial" panose="020B0604020202020204" pitchFamily="34" charset="0"/>
              </a:rPr>
              <a:t>Daily Newspaper </a:t>
            </a:r>
            <a:r>
              <a:rPr lang="en-CA" sz="1400" dirty="0">
                <a:solidFill>
                  <a:srgbClr val="000000"/>
                </a:solidFill>
                <a:latin typeface="Arial" panose="020B0604020202020204" pitchFamily="34" charset="0"/>
                <a:cs typeface="Arial" panose="020B0604020202020204" pitchFamily="34" charset="0"/>
              </a:rPr>
              <a:t>Weekly Reach (18+)</a:t>
            </a:r>
          </a:p>
        </p:txBody>
      </p:sp>
      <p:pic>
        <p:nvPicPr>
          <p:cNvPr id="17" name="Picture 16" descr="icons copy-16.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495800"/>
            <a:ext cx="1066800" cy="628042"/>
          </a:xfrm>
          <a:prstGeom prst="rect">
            <a:avLst/>
          </a:prstGeom>
        </p:spPr>
      </p:pic>
      <p:pic>
        <p:nvPicPr>
          <p:cNvPr id="18" name="Picture 17" descr="icons copy-15.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 y="2438400"/>
            <a:ext cx="1295400" cy="939197"/>
          </a:xfrm>
          <a:prstGeom prst="rect">
            <a:avLst/>
          </a:prstGeom>
        </p:spPr>
      </p:pic>
      <p:pic>
        <p:nvPicPr>
          <p:cNvPr id="24" name="Picture 23" descr="icons copy-16.png"/>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95829" y="3697439"/>
            <a:ext cx="647171" cy="381000"/>
          </a:xfrm>
          <a:prstGeom prst="rect">
            <a:avLst/>
          </a:prstGeom>
        </p:spPr>
      </p:pic>
      <p:pic>
        <p:nvPicPr>
          <p:cNvPr id="26" name="Picture 25" descr="icons copy-15.png"/>
          <p:cNvPicPr>
            <a:picLocks noChangeAspect="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3545039"/>
            <a:ext cx="785850" cy="569761"/>
          </a:xfrm>
          <a:prstGeom prst="rect">
            <a:avLst/>
          </a:prstGeom>
        </p:spPr>
      </p:pic>
      <p:sp>
        <p:nvSpPr>
          <p:cNvPr id="27" name="TextBox 26"/>
          <p:cNvSpPr txBox="1"/>
          <p:nvPr/>
        </p:nvSpPr>
        <p:spPr>
          <a:xfrm>
            <a:off x="381000" y="2907268"/>
            <a:ext cx="2209800" cy="369332"/>
          </a:xfrm>
          <a:prstGeom prst="rect">
            <a:avLst/>
          </a:prstGeom>
          <a:noFill/>
        </p:spPr>
        <p:txBody>
          <a:bodyPr wrap="square" rtlCol="0">
            <a:spAutoFit/>
          </a:bodyPr>
          <a:lstStyle/>
          <a:p>
            <a:pPr algn="ctr"/>
            <a:r>
              <a:rPr lang="en-US" b="1" dirty="0" smtClean="0">
                <a:latin typeface="Myraid Pro"/>
                <a:cs typeface="Myraid Pro"/>
              </a:rPr>
              <a:t>Print</a:t>
            </a:r>
            <a:endParaRPr lang="en-US" b="1" dirty="0">
              <a:latin typeface="Myraid Pro"/>
              <a:cs typeface="Myraid Pro"/>
            </a:endParaRPr>
          </a:p>
        </p:txBody>
      </p:sp>
      <p:sp>
        <p:nvSpPr>
          <p:cNvPr id="28" name="TextBox 27"/>
          <p:cNvSpPr txBox="1"/>
          <p:nvPr/>
        </p:nvSpPr>
        <p:spPr>
          <a:xfrm>
            <a:off x="914400" y="3657600"/>
            <a:ext cx="1143000" cy="369332"/>
          </a:xfrm>
          <a:prstGeom prst="rect">
            <a:avLst/>
          </a:prstGeom>
          <a:noFill/>
        </p:spPr>
        <p:txBody>
          <a:bodyPr wrap="square" rtlCol="0">
            <a:spAutoFit/>
          </a:bodyPr>
          <a:lstStyle/>
          <a:p>
            <a:pPr algn="ctr"/>
            <a:r>
              <a:rPr lang="en-US" b="1" dirty="0" smtClean="0">
                <a:latin typeface="Myraid Pro"/>
                <a:cs typeface="Myraid Pro"/>
              </a:rPr>
              <a:t>Both</a:t>
            </a:r>
            <a:endParaRPr lang="en-US" b="1" dirty="0">
              <a:latin typeface="Myraid Pro"/>
              <a:cs typeface="Myraid Pro"/>
            </a:endParaRPr>
          </a:p>
        </p:txBody>
      </p:sp>
      <p:sp>
        <p:nvSpPr>
          <p:cNvPr id="29" name="TextBox 28"/>
          <p:cNvSpPr txBox="1"/>
          <p:nvPr/>
        </p:nvSpPr>
        <p:spPr>
          <a:xfrm>
            <a:off x="457200" y="4572000"/>
            <a:ext cx="2057400" cy="369332"/>
          </a:xfrm>
          <a:prstGeom prst="rect">
            <a:avLst/>
          </a:prstGeom>
          <a:noFill/>
        </p:spPr>
        <p:txBody>
          <a:bodyPr wrap="square" rtlCol="0">
            <a:spAutoFit/>
          </a:bodyPr>
          <a:lstStyle/>
          <a:p>
            <a:pPr algn="ctr"/>
            <a:r>
              <a:rPr lang="en-US" b="1" dirty="0" smtClean="0">
                <a:latin typeface="Myraid Pro"/>
                <a:cs typeface="Myraid Pro"/>
              </a:rPr>
              <a:t>Digital</a:t>
            </a:r>
            <a:endParaRPr lang="en-US" b="1" dirty="0">
              <a:latin typeface="Myraid Pro"/>
              <a:cs typeface="Myraid Pro"/>
            </a:endParaRPr>
          </a:p>
        </p:txBody>
      </p:sp>
    </p:spTree>
    <p:extLst>
      <p:ext uri="{BB962C8B-B14F-4D97-AF65-F5344CB8AC3E}">
        <p14:creationId xmlns:p14="http://schemas.microsoft.com/office/powerpoint/2010/main" val="1605750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ular Callout 29"/>
          <p:cNvSpPr/>
          <p:nvPr/>
        </p:nvSpPr>
        <p:spPr>
          <a:xfrm>
            <a:off x="3225442" y="4605045"/>
            <a:ext cx="3526627" cy="805155"/>
          </a:xfrm>
          <a:prstGeom prst="wedgeRectCallout">
            <a:avLst>
              <a:gd name="adj1" fmla="val -19643"/>
              <a:gd name="adj2" fmla="val -76360"/>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ular Callout 2"/>
          <p:cNvSpPr/>
          <p:nvPr/>
        </p:nvSpPr>
        <p:spPr>
          <a:xfrm>
            <a:off x="669039" y="4600067"/>
            <a:ext cx="3526627" cy="805155"/>
          </a:xfrm>
          <a:prstGeom prst="wedgeRectCallout">
            <a:avLst>
              <a:gd name="adj1" fmla="val -19868"/>
              <a:gd name="adj2" fmla="val -73397"/>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6304002"/>
            <a:ext cx="9144000" cy="553998"/>
          </a:xfrm>
          <a:prstGeom prst="rect">
            <a:avLst/>
          </a:prstGeom>
          <a:noFill/>
        </p:spPr>
        <p:txBody>
          <a:bodyPr wrap="square" rtlCol="0">
            <a:spAutoFit/>
          </a:bodyPr>
          <a:lstStyle/>
          <a:p>
            <a:r>
              <a:rPr lang="en-US" sz="1000" dirty="0" smtClean="0">
                <a:cs typeface="Arial" panose="020B0604020202020204" pitchFamily="34" charset="0"/>
              </a:rPr>
              <a:t>Community Newspapers Drive Results, Totum Research, February 2016</a:t>
            </a:r>
          </a:p>
          <a:p>
            <a:r>
              <a:rPr lang="en-CA" sz="1000" dirty="0" smtClean="0"/>
              <a:t>*Local </a:t>
            </a:r>
            <a:r>
              <a:rPr lang="en-CA" sz="1000" dirty="0"/>
              <a:t>Information=Local News, Editorial, Sports, Entertainment, Events; </a:t>
            </a:r>
            <a:endParaRPr lang="en-CA" sz="1000" dirty="0" smtClean="0"/>
          </a:p>
          <a:p>
            <a:r>
              <a:rPr lang="en-CA" sz="1000" dirty="0" smtClean="0"/>
              <a:t>*Advertising=Advertising </a:t>
            </a:r>
            <a:r>
              <a:rPr lang="en-CA" sz="1000" dirty="0"/>
              <a:t>in </a:t>
            </a:r>
            <a:r>
              <a:rPr lang="en-CA" sz="1000" dirty="0" smtClean="0"/>
              <a:t>paper</a:t>
            </a:r>
            <a:r>
              <a:rPr lang="en-CA" sz="1000" dirty="0"/>
              <a:t>, Flyers/Inserts</a:t>
            </a:r>
            <a:endParaRPr lang="en-US" sz="1000" dirty="0" smtClean="0">
              <a:cs typeface="Arial" panose="020B0604020202020204" pitchFamily="34" charset="0"/>
            </a:endParaRPr>
          </a:p>
        </p:txBody>
      </p:sp>
      <p:sp>
        <p:nvSpPr>
          <p:cNvPr id="6" name="TextBox 5"/>
          <p:cNvSpPr txBox="1"/>
          <p:nvPr/>
        </p:nvSpPr>
        <p:spPr>
          <a:xfrm>
            <a:off x="608427" y="4572000"/>
            <a:ext cx="7902645" cy="1261884"/>
          </a:xfrm>
          <a:prstGeom prst="rect">
            <a:avLst/>
          </a:prstGeom>
          <a:solidFill>
            <a:srgbClr val="324481"/>
          </a:solidFill>
        </p:spPr>
        <p:txBody>
          <a:bodyPr wrap="square" rtlCol="0">
            <a:spAutoFit/>
          </a:bodyPr>
          <a:lstStyle/>
          <a:p>
            <a:pPr algn="ctr"/>
            <a:r>
              <a:rPr lang="en-CA" sz="2000" b="1" dirty="0" smtClean="0">
                <a:solidFill>
                  <a:schemeClr val="bg1"/>
                </a:solidFill>
              </a:rPr>
              <a:t>Printed community newspaper readers are reading for </a:t>
            </a:r>
          </a:p>
          <a:p>
            <a:pPr algn="ctr"/>
            <a:r>
              <a:rPr lang="en-CA" sz="2000" b="1" dirty="0" smtClean="0">
                <a:solidFill>
                  <a:schemeClr val="bg1"/>
                </a:solidFill>
              </a:rPr>
              <a:t>local information as well as advertising.</a:t>
            </a:r>
          </a:p>
          <a:p>
            <a:pPr algn="ctr"/>
            <a:r>
              <a:rPr lang="en-CA" dirty="0" smtClean="0">
                <a:solidFill>
                  <a:schemeClr val="bg1"/>
                </a:solidFill>
              </a:rPr>
              <a:t>Two thirds of readers (67%) want to see advertising in their printed community newspaper.</a:t>
            </a:r>
            <a:endParaRPr lang="en-CA" dirty="0">
              <a:solidFill>
                <a:schemeClr val="bg1"/>
              </a:solidFill>
            </a:endParaRPr>
          </a:p>
        </p:txBody>
      </p:sp>
      <p:sp>
        <p:nvSpPr>
          <p:cNvPr id="31" name="Title 1"/>
          <p:cNvSpPr txBox="1">
            <a:spLocks/>
          </p:cNvSpPr>
          <p:nvPr/>
        </p:nvSpPr>
        <p:spPr>
          <a:xfrm>
            <a:off x="304801" y="228600"/>
            <a:ext cx="7315199" cy="1524000"/>
          </a:xfrm>
          <a:prstGeom prst="rect">
            <a:avLst/>
          </a:prstGeom>
          <a:no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b="1" kern="1200">
                <a:solidFill>
                  <a:srgbClr val="324481"/>
                </a:solidFill>
                <a:latin typeface="Myriad Pro" pitchFamily="34" charset="0"/>
                <a:ea typeface="+mj-ea"/>
                <a:cs typeface="+mj-cs"/>
              </a:defRPr>
            </a:lvl1pPr>
          </a:lstStyle>
          <a:p>
            <a:pPr algn="l"/>
            <a:r>
              <a:rPr lang="en-CA" dirty="0" smtClean="0"/>
              <a:t>95% of Readers Want Local Information</a:t>
            </a:r>
            <a:r>
              <a:rPr lang="en-CA" sz="3600" dirty="0" smtClean="0"/>
              <a:t/>
            </a:r>
            <a:br>
              <a:rPr lang="en-CA" sz="3600" dirty="0" smtClean="0"/>
            </a:br>
            <a:r>
              <a:rPr lang="en-CA" sz="2200" dirty="0" smtClean="0">
                <a:solidFill>
                  <a:srgbClr val="AED246"/>
                </a:solidFill>
                <a:latin typeface="+mn-lt"/>
              </a:rPr>
              <a:t>Reasons for Reading Printed Community Newspaper</a:t>
            </a:r>
            <a:endParaRPr lang="en-CA" sz="2700" dirty="0">
              <a:solidFill>
                <a:srgbClr val="AED246"/>
              </a:solidFill>
              <a:latin typeface="+mn-lt"/>
            </a:endParaRPr>
          </a:p>
        </p:txBody>
      </p:sp>
      <p:grpSp>
        <p:nvGrpSpPr>
          <p:cNvPr id="4" name="Group 3"/>
          <p:cNvGrpSpPr/>
          <p:nvPr/>
        </p:nvGrpSpPr>
        <p:grpSpPr>
          <a:xfrm>
            <a:off x="608427" y="1754712"/>
            <a:ext cx="7902646" cy="2600468"/>
            <a:chOff x="608427" y="1742932"/>
            <a:chExt cx="7902646" cy="2600468"/>
          </a:xfrm>
        </p:grpSpPr>
        <p:sp>
          <p:nvSpPr>
            <p:cNvPr id="10" name="TextBox 9"/>
            <p:cNvSpPr txBox="1"/>
            <p:nvPr/>
          </p:nvSpPr>
          <p:spPr>
            <a:xfrm>
              <a:off x="608427" y="3758625"/>
              <a:ext cx="2590717" cy="584775"/>
            </a:xfrm>
            <a:prstGeom prst="rect">
              <a:avLst/>
            </a:prstGeom>
            <a:solidFill>
              <a:schemeClr val="tx1">
                <a:lumMod val="75000"/>
                <a:lumOff val="25000"/>
              </a:schemeClr>
            </a:solidFill>
          </p:spPr>
          <p:txBody>
            <a:bodyPr wrap="square" rtlCol="0">
              <a:spAutoFit/>
            </a:bodyPr>
            <a:lstStyle/>
            <a:p>
              <a:pPr algn="ctr"/>
              <a:r>
                <a:rPr lang="en-CA" sz="1600" b="1" dirty="0" smtClean="0">
                  <a:solidFill>
                    <a:schemeClr val="bg1"/>
                  </a:solidFill>
                </a:rPr>
                <a:t>Local </a:t>
              </a:r>
            </a:p>
            <a:p>
              <a:pPr algn="ctr"/>
              <a:r>
                <a:rPr lang="en-CA" sz="1600" b="1" dirty="0" smtClean="0">
                  <a:solidFill>
                    <a:schemeClr val="bg1"/>
                  </a:solidFill>
                </a:rPr>
                <a:t>Information*</a:t>
              </a:r>
              <a:endParaRPr lang="en-CA" sz="1200" b="1" dirty="0">
                <a:solidFill>
                  <a:schemeClr val="bg1"/>
                </a:solidFill>
              </a:endParaRPr>
            </a:p>
          </p:txBody>
        </p:sp>
        <p:sp>
          <p:nvSpPr>
            <p:cNvPr id="11" name="TextBox 10"/>
            <p:cNvSpPr txBox="1"/>
            <p:nvPr/>
          </p:nvSpPr>
          <p:spPr>
            <a:xfrm>
              <a:off x="3255548" y="3752261"/>
              <a:ext cx="2590717" cy="584775"/>
            </a:xfrm>
            <a:prstGeom prst="rect">
              <a:avLst/>
            </a:prstGeom>
            <a:solidFill>
              <a:schemeClr val="tx1">
                <a:lumMod val="75000"/>
                <a:lumOff val="25000"/>
              </a:schemeClr>
            </a:solidFill>
          </p:spPr>
          <p:txBody>
            <a:bodyPr wrap="square" rtlCol="0">
              <a:noAutofit/>
            </a:bodyPr>
            <a:lstStyle/>
            <a:p>
              <a:pPr algn="ctr"/>
              <a:r>
                <a:rPr lang="en-CA" sz="1600" b="1" dirty="0" smtClean="0">
                  <a:solidFill>
                    <a:schemeClr val="bg1"/>
                  </a:solidFill>
                </a:rPr>
                <a:t>Advertising*</a:t>
              </a:r>
            </a:p>
            <a:p>
              <a:pPr algn="ctr"/>
              <a:endParaRPr lang="en-CA" sz="1200" b="1" dirty="0">
                <a:solidFill>
                  <a:schemeClr val="bg1"/>
                </a:solidFill>
              </a:endParaRPr>
            </a:p>
          </p:txBody>
        </p:sp>
        <p:sp>
          <p:nvSpPr>
            <p:cNvPr id="12" name="TextBox 11"/>
            <p:cNvSpPr txBox="1"/>
            <p:nvPr/>
          </p:nvSpPr>
          <p:spPr>
            <a:xfrm>
              <a:off x="5920356" y="3752262"/>
              <a:ext cx="2590717" cy="584775"/>
            </a:xfrm>
            <a:prstGeom prst="rect">
              <a:avLst/>
            </a:prstGeom>
            <a:solidFill>
              <a:schemeClr val="tx1">
                <a:lumMod val="75000"/>
                <a:lumOff val="25000"/>
              </a:schemeClr>
            </a:solidFill>
          </p:spPr>
          <p:txBody>
            <a:bodyPr wrap="square" rtlCol="0">
              <a:spAutoFit/>
            </a:bodyPr>
            <a:lstStyle/>
            <a:p>
              <a:pPr algn="ctr"/>
              <a:r>
                <a:rPr lang="en-CA" sz="1600" b="1" dirty="0" smtClean="0">
                  <a:solidFill>
                    <a:schemeClr val="bg1"/>
                  </a:solidFill>
                </a:rPr>
                <a:t>Classified/Employment/</a:t>
              </a:r>
            </a:p>
            <a:p>
              <a:pPr algn="ctr"/>
              <a:r>
                <a:rPr lang="en-CA" sz="1600" b="1" dirty="0" smtClean="0">
                  <a:solidFill>
                    <a:schemeClr val="bg1"/>
                  </a:solidFill>
                </a:rPr>
                <a:t>Real Estate</a:t>
              </a:r>
              <a:endParaRPr lang="en-CA" sz="1600" b="1" dirty="0">
                <a:solidFill>
                  <a:schemeClr val="bg1"/>
                </a:solidFill>
              </a:endParaRPr>
            </a:p>
          </p:txBody>
        </p:sp>
        <p:sp>
          <p:nvSpPr>
            <p:cNvPr id="22" name="Parallelogram 21"/>
            <p:cNvSpPr/>
            <p:nvPr/>
          </p:nvSpPr>
          <p:spPr>
            <a:xfrm rot="20772437">
              <a:off x="7203195" y="3106617"/>
              <a:ext cx="722177" cy="487916"/>
            </a:xfrm>
            <a:prstGeom prst="parallelogram">
              <a:avLst>
                <a:gd name="adj" fmla="val 24693"/>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22"/>
            <p:cNvSpPr/>
            <p:nvPr/>
          </p:nvSpPr>
          <p:spPr>
            <a:xfrm rot="978137" flipH="1">
              <a:off x="6564549" y="3094545"/>
              <a:ext cx="690126" cy="491735"/>
            </a:xfrm>
            <a:prstGeom prst="parallelogram">
              <a:avLst>
                <a:gd name="adj" fmla="val 31366"/>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arallelogram 17"/>
            <p:cNvSpPr/>
            <p:nvPr/>
          </p:nvSpPr>
          <p:spPr>
            <a:xfrm rot="20772437">
              <a:off x="4589721" y="2911053"/>
              <a:ext cx="796918" cy="672251"/>
            </a:xfrm>
            <a:prstGeom prst="parallelogram">
              <a:avLst>
                <a:gd name="adj" fmla="val 24693"/>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arallelogram 18"/>
            <p:cNvSpPr/>
            <p:nvPr/>
          </p:nvSpPr>
          <p:spPr>
            <a:xfrm rot="978137" flipH="1">
              <a:off x="3913712" y="2926228"/>
              <a:ext cx="809214" cy="641370"/>
            </a:xfrm>
            <a:prstGeom prst="parallelogram">
              <a:avLst>
                <a:gd name="adj" fmla="val 31366"/>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arallelogram 13"/>
            <p:cNvSpPr/>
            <p:nvPr/>
          </p:nvSpPr>
          <p:spPr>
            <a:xfrm rot="20550524">
              <a:off x="1752084" y="2718052"/>
              <a:ext cx="870686" cy="796217"/>
            </a:xfrm>
            <a:prstGeom prst="parallelogram">
              <a:avLst>
                <a:gd name="adj" fmla="val 26682"/>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arallelogram 14"/>
            <p:cNvSpPr/>
            <p:nvPr/>
          </p:nvSpPr>
          <p:spPr>
            <a:xfrm rot="978137" flipH="1">
              <a:off x="1060358" y="2712954"/>
              <a:ext cx="914144" cy="815421"/>
            </a:xfrm>
            <a:prstGeom prst="parallelogram">
              <a:avLst>
                <a:gd name="adj" fmla="val 31366"/>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1548" y="1817020"/>
              <a:ext cx="1794569" cy="1872172"/>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6075" y="1817020"/>
              <a:ext cx="1794569" cy="1872172"/>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t="-3957" b="-1"/>
            <a:stretch/>
          </p:blipFill>
          <p:spPr>
            <a:xfrm>
              <a:off x="6332852" y="1742932"/>
              <a:ext cx="1794569" cy="1946260"/>
            </a:xfrm>
            <a:prstGeom prst="rect">
              <a:avLst/>
            </a:prstGeom>
          </p:spPr>
        </p:pic>
        <p:sp>
          <p:nvSpPr>
            <p:cNvPr id="17" name="TextBox 16"/>
            <p:cNvSpPr txBox="1"/>
            <p:nvPr/>
          </p:nvSpPr>
          <p:spPr>
            <a:xfrm>
              <a:off x="1232431" y="1861745"/>
              <a:ext cx="1291174" cy="400110"/>
            </a:xfrm>
            <a:prstGeom prst="rect">
              <a:avLst/>
            </a:prstGeom>
            <a:noFill/>
          </p:spPr>
          <p:txBody>
            <a:bodyPr wrap="square" rtlCol="0">
              <a:spAutoFit/>
            </a:bodyPr>
            <a:lstStyle/>
            <a:p>
              <a:pPr algn="ctr">
                <a:lnSpc>
                  <a:spcPct val="80000"/>
                </a:lnSpc>
              </a:pPr>
              <a:r>
                <a:rPr lang="en-US" sz="2400" b="1" dirty="0" smtClean="0"/>
                <a:t>95%</a:t>
              </a:r>
              <a:endParaRPr lang="en-US" sz="2400" b="1" dirty="0"/>
            </a:p>
          </p:txBody>
        </p:sp>
        <p:sp>
          <p:nvSpPr>
            <p:cNvPr id="32" name="TextBox 31"/>
            <p:cNvSpPr txBox="1"/>
            <p:nvPr/>
          </p:nvSpPr>
          <p:spPr>
            <a:xfrm>
              <a:off x="4006125" y="1883885"/>
              <a:ext cx="1291174" cy="400110"/>
            </a:xfrm>
            <a:prstGeom prst="rect">
              <a:avLst/>
            </a:prstGeom>
            <a:noFill/>
          </p:spPr>
          <p:txBody>
            <a:bodyPr wrap="square" rtlCol="0">
              <a:spAutoFit/>
            </a:bodyPr>
            <a:lstStyle/>
            <a:p>
              <a:pPr algn="ctr">
                <a:lnSpc>
                  <a:spcPct val="80000"/>
                </a:lnSpc>
              </a:pPr>
              <a:r>
                <a:rPr lang="en-US" sz="2400" b="1" dirty="0" smtClean="0"/>
                <a:t>67%</a:t>
              </a:r>
              <a:endParaRPr lang="en-US" sz="2400" b="1" dirty="0"/>
            </a:p>
          </p:txBody>
        </p:sp>
        <p:sp>
          <p:nvSpPr>
            <p:cNvPr id="33" name="TextBox 32"/>
            <p:cNvSpPr txBox="1"/>
            <p:nvPr/>
          </p:nvSpPr>
          <p:spPr>
            <a:xfrm>
              <a:off x="6608864" y="1881600"/>
              <a:ext cx="1291174" cy="400110"/>
            </a:xfrm>
            <a:prstGeom prst="rect">
              <a:avLst/>
            </a:prstGeom>
            <a:noFill/>
          </p:spPr>
          <p:txBody>
            <a:bodyPr wrap="square" rtlCol="0">
              <a:spAutoFit/>
            </a:bodyPr>
            <a:lstStyle/>
            <a:p>
              <a:pPr algn="ctr">
                <a:lnSpc>
                  <a:spcPct val="80000"/>
                </a:lnSpc>
              </a:pPr>
              <a:r>
                <a:rPr lang="en-US" sz="2400" b="1" dirty="0" smtClean="0"/>
                <a:t>48%</a:t>
              </a:r>
              <a:endParaRPr lang="en-US" sz="2400" b="1" dirty="0"/>
            </a:p>
          </p:txBody>
        </p:sp>
      </p:grpSp>
    </p:spTree>
    <p:extLst>
      <p:ext uri="{BB962C8B-B14F-4D97-AF65-F5344CB8AC3E}">
        <p14:creationId xmlns:p14="http://schemas.microsoft.com/office/powerpoint/2010/main" val="21817335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457200"/>
            <a:ext cx="7315200" cy="1524000"/>
          </a:xfrm>
          <a:noFill/>
          <a:ln>
            <a:noFill/>
          </a:ln>
        </p:spPr>
        <p:txBody>
          <a:bodyPr>
            <a:normAutofit fontScale="90000"/>
          </a:bodyPr>
          <a:lstStyle/>
          <a:p>
            <a:pPr algn="l">
              <a:lnSpc>
                <a:spcPct val="90000"/>
              </a:lnSpc>
            </a:pPr>
            <a:r>
              <a:rPr lang="en-CA" b="1" dirty="0" smtClean="0">
                <a:latin typeface="Myriad Pro" pitchFamily="34" charset="0"/>
              </a:rPr>
              <a:t>Newspapers Dominate for Local Community Info</a:t>
            </a:r>
            <a:br>
              <a:rPr lang="en-CA" b="1" dirty="0" smtClean="0">
                <a:latin typeface="Myriad Pro" pitchFamily="34" charset="0"/>
              </a:rPr>
            </a:br>
            <a:r>
              <a:rPr lang="en-CA" sz="1100" b="1" dirty="0" smtClean="0">
                <a:latin typeface="Myriad Pro" pitchFamily="34" charset="0"/>
              </a:rPr>
              <a:t/>
            </a:r>
            <a:br>
              <a:rPr lang="en-CA" sz="1100" b="1" dirty="0" smtClean="0">
                <a:latin typeface="Myriad Pro" pitchFamily="34" charset="0"/>
              </a:rPr>
            </a:br>
            <a:r>
              <a:rPr lang="en-CA" sz="2200" b="0" dirty="0" smtClean="0">
                <a:solidFill>
                  <a:schemeClr val="tx1"/>
                </a:solidFill>
                <a:latin typeface="Arial" panose="020B0604020202020204" pitchFamily="34" charset="0"/>
                <a:cs typeface="Arial" panose="020B0604020202020204" pitchFamily="34" charset="0"/>
              </a:rPr>
              <a:t>Three </a:t>
            </a:r>
            <a:r>
              <a:rPr lang="en-CA" sz="2200" b="0" dirty="0">
                <a:solidFill>
                  <a:schemeClr val="tx1"/>
                </a:solidFill>
                <a:latin typeface="Arial" panose="020B0604020202020204" pitchFamily="34" charset="0"/>
                <a:cs typeface="Arial" panose="020B0604020202020204" pitchFamily="34" charset="0"/>
              </a:rPr>
              <a:t>quarters of Canadians (</a:t>
            </a:r>
            <a:r>
              <a:rPr lang="en-CA" sz="2200" dirty="0">
                <a:solidFill>
                  <a:schemeClr val="tx1"/>
                </a:solidFill>
                <a:latin typeface="Arial" panose="020B0604020202020204" pitchFamily="34" charset="0"/>
                <a:cs typeface="Arial" panose="020B0604020202020204" pitchFamily="34" charset="0"/>
              </a:rPr>
              <a:t>75%</a:t>
            </a:r>
            <a:r>
              <a:rPr lang="en-CA" sz="2200" b="0" dirty="0">
                <a:solidFill>
                  <a:schemeClr val="tx1"/>
                </a:solidFill>
                <a:latin typeface="Arial" panose="020B0604020202020204" pitchFamily="34" charset="0"/>
                <a:cs typeface="Arial" panose="020B0604020202020204" pitchFamily="34" charset="0"/>
              </a:rPr>
              <a:t>) rely on </a:t>
            </a:r>
            <a:r>
              <a:rPr lang="en-CA" sz="2200" b="0" dirty="0" smtClean="0">
                <a:solidFill>
                  <a:schemeClr val="tx1"/>
                </a:solidFill>
                <a:latin typeface="Arial" panose="020B0604020202020204" pitchFamily="34" charset="0"/>
                <a:cs typeface="Arial" panose="020B0604020202020204" pitchFamily="34" charset="0"/>
              </a:rPr>
              <a:t>newspapers for </a:t>
            </a:r>
            <a:r>
              <a:rPr lang="en-CA" sz="2200" b="0" dirty="0">
                <a:solidFill>
                  <a:schemeClr val="tx1"/>
                </a:solidFill>
                <a:latin typeface="Arial" panose="020B0604020202020204" pitchFamily="34" charset="0"/>
                <a:cs typeface="Arial" panose="020B0604020202020204" pitchFamily="34" charset="0"/>
              </a:rPr>
              <a:t>local community information</a:t>
            </a:r>
            <a:r>
              <a:rPr lang="en-CA" sz="2200" b="0" dirty="0" smtClean="0">
                <a:solidFill>
                  <a:schemeClr val="tx1"/>
                </a:solidFill>
                <a:latin typeface="Arial" panose="020B0604020202020204" pitchFamily="34" charset="0"/>
                <a:cs typeface="Arial" panose="020B0604020202020204" pitchFamily="34" charset="0"/>
              </a:rPr>
              <a:t>.</a:t>
            </a:r>
            <a:endParaRPr lang="en-CA" sz="2200" b="0" dirty="0">
              <a:solidFill>
                <a:schemeClr val="tx1"/>
              </a:solidFill>
              <a:latin typeface="Myriad Pro" pitchFamily="34" charset="0"/>
            </a:endParaRPr>
          </a:p>
        </p:txBody>
      </p:sp>
      <p:graphicFrame>
        <p:nvGraphicFramePr>
          <p:cNvPr id="2" name="Content Placeholder 1"/>
          <p:cNvGraphicFramePr>
            <a:graphicFrameLocks noGrp="1"/>
          </p:cNvGraphicFramePr>
          <p:nvPr>
            <p:ph sz="quarter" idx="4"/>
            <p:extLst>
              <p:ext uri="{D42A27DB-BD31-4B8C-83A1-F6EECF244321}">
                <p14:modId xmlns:p14="http://schemas.microsoft.com/office/powerpoint/2010/main" val="81976138"/>
              </p:ext>
            </p:extLst>
          </p:nvPr>
        </p:nvGraphicFramePr>
        <p:xfrm>
          <a:off x="0" y="2133600"/>
          <a:ext cx="8884096" cy="37338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0" y="6611779"/>
            <a:ext cx="9144000" cy="246221"/>
          </a:xfrm>
          <a:prstGeom prst="rect">
            <a:avLst/>
          </a:prstGeom>
          <a:noFill/>
        </p:spPr>
        <p:txBody>
          <a:bodyPr wrap="square" rtlCol="0">
            <a:spAutoFit/>
          </a:bodyPr>
          <a:lstStyle/>
          <a:p>
            <a:r>
              <a:rPr lang="en-CA" sz="1000" dirty="0" smtClean="0">
                <a:solidFill>
                  <a:schemeClr val="tx1">
                    <a:lumMod val="75000"/>
                    <a:lumOff val="25000"/>
                  </a:schemeClr>
                </a:solidFill>
              </a:rPr>
              <a:t>Vividata </a:t>
            </a:r>
            <a:r>
              <a:rPr lang="en-CA" sz="1000" dirty="0">
                <a:solidFill>
                  <a:schemeClr val="tx1">
                    <a:lumMod val="75000"/>
                    <a:lumOff val="25000"/>
                  </a:schemeClr>
                </a:solidFill>
              </a:rPr>
              <a:t>2015 </a:t>
            </a:r>
            <a:r>
              <a:rPr lang="en-CA" sz="1000" dirty="0" smtClean="0">
                <a:solidFill>
                  <a:schemeClr val="tx1">
                    <a:lumMod val="75000"/>
                    <a:lumOff val="25000"/>
                  </a:schemeClr>
                </a:solidFill>
              </a:rPr>
              <a:t>Q4 </a:t>
            </a:r>
            <a:r>
              <a:rPr lang="en-CA" sz="1000" dirty="0">
                <a:solidFill>
                  <a:schemeClr val="tx1">
                    <a:lumMod val="75000"/>
                    <a:lumOff val="25000"/>
                  </a:schemeClr>
                </a:solidFill>
              </a:rPr>
              <a:t>Readership and Product </a:t>
            </a:r>
            <a:r>
              <a:rPr lang="en-CA" sz="1000" dirty="0" smtClean="0">
                <a:solidFill>
                  <a:schemeClr val="tx1">
                    <a:lumMod val="75000"/>
                    <a:lumOff val="25000"/>
                  </a:schemeClr>
                </a:solidFill>
              </a:rPr>
              <a:t>Database   </a:t>
            </a:r>
            <a:r>
              <a:rPr lang="en-GB" sz="1000" dirty="0" smtClean="0">
                <a:solidFill>
                  <a:schemeClr val="tx1">
                    <a:lumMod val="75000"/>
                    <a:lumOff val="25000"/>
                  </a:schemeClr>
                </a:solidFill>
              </a:rPr>
              <a:t>Adults 18+ </a:t>
            </a:r>
            <a:r>
              <a:rPr lang="en-GB" sz="1000" dirty="0">
                <a:solidFill>
                  <a:schemeClr val="tx1">
                    <a:lumMod val="75000"/>
                    <a:lumOff val="25000"/>
                  </a:schemeClr>
                </a:solidFill>
              </a:rPr>
              <a:t>in </a:t>
            </a:r>
            <a:r>
              <a:rPr lang="en-GB" sz="1000" dirty="0" smtClean="0">
                <a:solidFill>
                  <a:schemeClr val="tx1">
                    <a:lumMod val="75000"/>
                    <a:lumOff val="25000"/>
                  </a:schemeClr>
                </a:solidFill>
              </a:rPr>
              <a:t>20 </a:t>
            </a:r>
            <a:r>
              <a:rPr lang="en-GB" sz="1000" dirty="0">
                <a:solidFill>
                  <a:schemeClr val="tx1">
                    <a:lumMod val="75000"/>
                    <a:lumOff val="25000"/>
                  </a:schemeClr>
                </a:solidFill>
              </a:rPr>
              <a:t>reported markets</a:t>
            </a:r>
            <a:r>
              <a:rPr lang="en-GB" sz="1000" dirty="0" smtClean="0">
                <a:solidFill>
                  <a:schemeClr val="tx1">
                    <a:lumMod val="75000"/>
                    <a:lumOff val="25000"/>
                  </a:schemeClr>
                </a:solidFill>
              </a:rPr>
              <a:t>.  </a:t>
            </a:r>
            <a:endParaRPr lang="en-GB" sz="1000" dirty="0">
              <a:solidFill>
                <a:schemeClr val="tx1">
                  <a:lumMod val="75000"/>
                  <a:lumOff val="25000"/>
                </a:schemeClr>
              </a:solidFill>
            </a:endParaRPr>
          </a:p>
        </p:txBody>
      </p:sp>
      <p:pic>
        <p:nvPicPr>
          <p:cNvPr id="4" name="Picture 3" descr="icons copy-1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6243" y="2057400"/>
            <a:ext cx="589357" cy="3733800"/>
          </a:xfrm>
          <a:prstGeom prst="rect">
            <a:avLst/>
          </a:prstGeom>
        </p:spPr>
      </p:pic>
    </p:spTree>
    <p:extLst>
      <p:ext uri="{BB962C8B-B14F-4D97-AF65-F5344CB8AC3E}">
        <p14:creationId xmlns:p14="http://schemas.microsoft.com/office/powerpoint/2010/main" val="18882465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spaper Media Drive Automotive Sales - PPT images-14.png"/>
          <p:cNvPicPr>
            <a:picLocks noChangeAspect="1"/>
          </p:cNvPicPr>
          <p:nvPr/>
        </p:nvPicPr>
        <p:blipFill rotWithShape="1">
          <a:blip r:embed="rId3" cstate="print">
            <a:extLst>
              <a:ext uri="{28A0092B-C50C-407E-A947-70E740481C1C}">
                <a14:useLocalDpi xmlns:a14="http://schemas.microsoft.com/office/drawing/2010/main"/>
              </a:ext>
            </a:extLst>
          </a:blip>
          <a:srcRect t="16240" r="3606"/>
          <a:stretch/>
        </p:blipFill>
        <p:spPr>
          <a:xfrm>
            <a:off x="6453098" y="3421379"/>
            <a:ext cx="2172742" cy="1986191"/>
          </a:xfrm>
          <a:prstGeom prst="rect">
            <a:avLst/>
          </a:prstGeom>
        </p:spPr>
      </p:pic>
      <p:sp>
        <p:nvSpPr>
          <p:cNvPr id="4" name="Title 3"/>
          <p:cNvSpPr>
            <a:spLocks noGrp="1"/>
          </p:cNvSpPr>
          <p:nvPr>
            <p:ph type="title"/>
          </p:nvPr>
        </p:nvSpPr>
        <p:spPr>
          <a:xfrm>
            <a:off x="304800" y="304800"/>
            <a:ext cx="7391400" cy="1143000"/>
          </a:xfrm>
        </p:spPr>
        <p:txBody>
          <a:bodyPr>
            <a:noAutofit/>
          </a:bodyPr>
          <a:lstStyle/>
          <a:p>
            <a:pPr algn="l">
              <a:lnSpc>
                <a:spcPct val="90000"/>
              </a:lnSpc>
            </a:pPr>
            <a:r>
              <a:rPr lang="en-CA" sz="3600" dirty="0" smtClean="0">
                <a:latin typeface="Myriad Pro" pitchFamily="34" charset="0"/>
              </a:rPr>
              <a:t>Seven of Ten New Car Buyers Read Auto Ads in Printed Newspapers</a:t>
            </a:r>
            <a:endParaRPr lang="en-CA" sz="3600" dirty="0">
              <a:latin typeface="Myriad Pro"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69492908"/>
              </p:ext>
            </p:extLst>
          </p:nvPr>
        </p:nvGraphicFramePr>
        <p:xfrm>
          <a:off x="168166" y="1143000"/>
          <a:ext cx="8991600" cy="518250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0" y="6257836"/>
            <a:ext cx="9144000" cy="553998"/>
          </a:xfrm>
          <a:prstGeom prst="rect">
            <a:avLst/>
          </a:prstGeom>
          <a:noFill/>
        </p:spPr>
        <p:txBody>
          <a:bodyPr wrap="square" rtlCol="0">
            <a:spAutoFit/>
          </a:bodyPr>
          <a:lstStyle/>
          <a:p>
            <a:r>
              <a:rPr lang="en-CA" sz="1000" dirty="0" smtClean="0">
                <a:latin typeface="Arial" panose="020B0604020202020204" pitchFamily="34" charset="0"/>
                <a:cs typeface="Arial" panose="020B0604020202020204" pitchFamily="34" charset="0"/>
              </a:rPr>
              <a:t>Totum Research, February 2016; *in the past 2 years</a:t>
            </a:r>
          </a:p>
          <a:p>
            <a:r>
              <a:rPr lang="en-US" altLang="en-US" sz="1000" dirty="0" smtClean="0">
                <a:latin typeface="Arial" panose="020B0604020202020204" pitchFamily="34" charset="0"/>
                <a:cs typeface="Arial" panose="020B0604020202020204" pitchFamily="34" charset="0"/>
              </a:rPr>
              <a:t>** Websites </a:t>
            </a:r>
            <a:r>
              <a:rPr lang="en-US" altLang="en-US" sz="1000" dirty="0">
                <a:latin typeface="Arial" panose="020B0604020202020204" pitchFamily="34" charset="0"/>
                <a:cs typeface="Arial" panose="020B0604020202020204" pitchFamily="34" charset="0"/>
              </a:rPr>
              <a:t>excluding newspaper, TV, radio, magazine, auto </a:t>
            </a:r>
            <a:r>
              <a:rPr lang="en-US" altLang="en-US" sz="1000" dirty="0" smtClean="0">
                <a:latin typeface="Arial" panose="020B0604020202020204" pitchFamily="34" charset="0"/>
                <a:cs typeface="Arial" panose="020B0604020202020204" pitchFamily="34" charset="0"/>
              </a:rPr>
              <a:t>sales media, </a:t>
            </a:r>
          </a:p>
          <a:p>
            <a:r>
              <a:rPr lang="en-US" altLang="en-US" sz="1000" dirty="0" smtClean="0">
                <a:latin typeface="Arial" panose="020B0604020202020204" pitchFamily="34" charset="0"/>
                <a:cs typeface="Arial" panose="020B0604020202020204" pitchFamily="34" charset="0"/>
              </a:rPr>
              <a:t>vehicle </a:t>
            </a:r>
            <a:r>
              <a:rPr lang="en-US" altLang="en-US" sz="1000" dirty="0">
                <a:latin typeface="Arial" panose="020B0604020202020204" pitchFamily="34" charset="0"/>
                <a:cs typeface="Arial" panose="020B0604020202020204" pitchFamily="34" charset="0"/>
              </a:rPr>
              <a:t>manufacturer, </a:t>
            </a:r>
            <a:r>
              <a:rPr lang="en-US" altLang="en-US" sz="1000" dirty="0" smtClean="0">
                <a:latin typeface="Arial" panose="020B0604020202020204" pitchFamily="34" charset="0"/>
                <a:cs typeface="Arial" panose="020B0604020202020204" pitchFamily="34" charset="0"/>
              </a:rPr>
              <a:t>model &amp; retailer </a:t>
            </a:r>
            <a:r>
              <a:rPr lang="en-US" altLang="en-US" sz="1000" dirty="0">
                <a:latin typeface="Arial" panose="020B0604020202020204" pitchFamily="34" charset="0"/>
                <a:cs typeface="Arial" panose="020B0604020202020204" pitchFamily="34" charset="0"/>
              </a:rPr>
              <a:t>sites</a:t>
            </a:r>
            <a:endParaRPr lang="en-US" sz="1000" dirty="0">
              <a:latin typeface="Arial" panose="020B0604020202020204" pitchFamily="34" charset="0"/>
              <a:cs typeface="Arial" panose="020B0604020202020204" pitchFamily="34" charset="0"/>
            </a:endParaRPr>
          </a:p>
        </p:txBody>
      </p:sp>
      <p:pic>
        <p:nvPicPr>
          <p:cNvPr id="2" name="Picture 1" descr="Newspaper Media Drive Automotive Sales - PPT images-05.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4800" y="3238500"/>
            <a:ext cx="2445516" cy="2475926"/>
          </a:xfrm>
          <a:prstGeom prst="rect">
            <a:avLst/>
          </a:prstGeom>
        </p:spPr>
      </p:pic>
      <p:pic>
        <p:nvPicPr>
          <p:cNvPr id="10" name="Picture 9" descr="Newspaper Media Drive Automotive Sales - PPT images-05.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28163" y="3200974"/>
            <a:ext cx="2445516" cy="2475926"/>
          </a:xfrm>
          <a:prstGeom prst="rect">
            <a:avLst/>
          </a:prstGeom>
        </p:spPr>
      </p:pic>
      <p:sp>
        <p:nvSpPr>
          <p:cNvPr id="6" name="TextBox 5"/>
          <p:cNvSpPr txBox="1"/>
          <p:nvPr/>
        </p:nvSpPr>
        <p:spPr>
          <a:xfrm>
            <a:off x="7481955" y="4993640"/>
            <a:ext cx="415498" cy="369332"/>
          </a:xfrm>
          <a:prstGeom prst="rect">
            <a:avLst/>
          </a:prstGeom>
          <a:noFill/>
        </p:spPr>
        <p:txBody>
          <a:bodyPr wrap="none" rtlCol="0">
            <a:spAutoFit/>
          </a:bodyPr>
          <a:lstStyle/>
          <a:p>
            <a:r>
              <a:rPr lang="en-CA" dirty="0" smtClean="0">
                <a:solidFill>
                  <a:srgbClr val="002060"/>
                </a:solidFill>
              </a:rPr>
              <a:t>**</a:t>
            </a:r>
            <a:endParaRPr lang="en-CA" dirty="0">
              <a:solidFill>
                <a:srgbClr val="002060"/>
              </a:solidFill>
            </a:endParaRPr>
          </a:p>
        </p:txBody>
      </p:sp>
    </p:spTree>
    <p:extLst>
      <p:ext uri="{BB962C8B-B14F-4D97-AF65-F5344CB8AC3E}">
        <p14:creationId xmlns:p14="http://schemas.microsoft.com/office/powerpoint/2010/main" val="22357573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spaper Media Drive Automotive Sales - PPT images-0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9100" y="1301462"/>
            <a:ext cx="8305800" cy="4077245"/>
          </a:xfrm>
          <a:prstGeom prst="rect">
            <a:avLst/>
          </a:prstGeom>
        </p:spPr>
      </p:pic>
      <p:sp>
        <p:nvSpPr>
          <p:cNvPr id="2" name="Title 1"/>
          <p:cNvSpPr>
            <a:spLocks noGrp="1"/>
          </p:cNvSpPr>
          <p:nvPr>
            <p:ph type="title"/>
          </p:nvPr>
        </p:nvSpPr>
        <p:spPr>
          <a:xfrm>
            <a:off x="304800" y="304800"/>
            <a:ext cx="7239000" cy="1143000"/>
          </a:xfrm>
        </p:spPr>
        <p:txBody>
          <a:bodyPr>
            <a:noAutofit/>
          </a:bodyPr>
          <a:lstStyle/>
          <a:p>
            <a:pPr algn="l">
              <a:lnSpc>
                <a:spcPct val="90000"/>
              </a:lnSpc>
            </a:pPr>
            <a:r>
              <a:rPr lang="en-CA" sz="3600" dirty="0" smtClean="0">
                <a:latin typeface="Myriad Pro" pitchFamily="34" charset="0"/>
              </a:rPr>
              <a:t>Only 16% of New Car Buyers Look at </a:t>
            </a:r>
            <a:r>
              <a:rPr lang="en-CA" sz="3600" dirty="0">
                <a:latin typeface="Myriad Pro" pitchFamily="34" charset="0"/>
              </a:rPr>
              <a:t>A</a:t>
            </a:r>
            <a:r>
              <a:rPr lang="en-CA" sz="3600" dirty="0" smtClean="0">
                <a:latin typeface="Myriad Pro" pitchFamily="34" charset="0"/>
              </a:rPr>
              <a:t>uto Ads on Social Media</a:t>
            </a:r>
            <a:endParaRPr lang="en-CA" sz="3600" dirty="0">
              <a:latin typeface="Myriad Pro" pitchFamily="34" charset="0"/>
            </a:endParaRPr>
          </a:p>
        </p:txBody>
      </p:sp>
      <p:pic>
        <p:nvPicPr>
          <p:cNvPr id="12" name="Picture 11" descr="Newspaper Media Drive Automotive Sales - PPT images-07.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33800" y="1981200"/>
            <a:ext cx="3108973" cy="553734"/>
          </a:xfrm>
          <a:prstGeom prst="rect">
            <a:avLst/>
          </a:prstGeom>
        </p:spPr>
      </p:pic>
      <p:grpSp>
        <p:nvGrpSpPr>
          <p:cNvPr id="4" name="Group 3"/>
          <p:cNvGrpSpPr/>
          <p:nvPr/>
        </p:nvGrpSpPr>
        <p:grpSpPr>
          <a:xfrm>
            <a:off x="3048000" y="1600200"/>
            <a:ext cx="4592850" cy="432104"/>
            <a:chOff x="1937204" y="1217328"/>
            <a:chExt cx="5208649" cy="490040"/>
          </a:xfrm>
        </p:grpSpPr>
        <p:pic>
          <p:nvPicPr>
            <p:cNvPr id="10" name="Picture 9" descr="Screen Shot 2016-05-18 at 9.39.27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37204" y="1217328"/>
              <a:ext cx="5208649" cy="490040"/>
            </a:xfrm>
            <a:prstGeom prst="rect">
              <a:avLst/>
            </a:prstGeom>
          </p:spPr>
        </p:pic>
        <p:sp>
          <p:nvSpPr>
            <p:cNvPr id="15" name="Oval 14"/>
            <p:cNvSpPr/>
            <p:nvPr/>
          </p:nvSpPr>
          <p:spPr>
            <a:xfrm>
              <a:off x="5632011" y="1321251"/>
              <a:ext cx="243755" cy="243755"/>
            </a:xfrm>
            <a:prstGeom prst="ellipse">
              <a:avLst/>
            </a:prstGeom>
            <a:solidFill>
              <a:srgbClr val="604A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4116617" y="1319719"/>
              <a:ext cx="243755" cy="243755"/>
            </a:xfrm>
            <a:prstGeom prst="ellipse">
              <a:avLst/>
            </a:prstGeom>
            <a:solidFill>
              <a:srgbClr val="1997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2011081" y="1331014"/>
              <a:ext cx="243755" cy="243755"/>
            </a:xfrm>
            <a:prstGeom prst="ellipse">
              <a:avLst/>
            </a:prstGeom>
            <a:solidFill>
              <a:srgbClr val="AED2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0" y="6621945"/>
            <a:ext cx="9144000" cy="246221"/>
          </a:xfrm>
          <a:prstGeom prst="rect">
            <a:avLst/>
          </a:prstGeom>
          <a:noFill/>
        </p:spPr>
        <p:txBody>
          <a:bodyPr wrap="square" rtlCol="0">
            <a:spAutoFit/>
          </a:bodyPr>
          <a:lstStyle/>
          <a:p>
            <a:r>
              <a:rPr lang="en-CA" sz="1000" dirty="0" smtClean="0">
                <a:latin typeface="Arial" panose="020B0604020202020204" pitchFamily="34" charset="0"/>
                <a:cs typeface="Arial" panose="020B0604020202020204" pitchFamily="34" charset="0"/>
              </a:rPr>
              <a:t>Totum Research, February 2016; *in the past 2 years</a:t>
            </a:r>
          </a:p>
        </p:txBody>
      </p:sp>
      <p:sp>
        <p:nvSpPr>
          <p:cNvPr id="5" name="TextBox 4"/>
          <p:cNvSpPr txBox="1"/>
          <p:nvPr/>
        </p:nvSpPr>
        <p:spPr>
          <a:xfrm>
            <a:off x="0" y="5528846"/>
            <a:ext cx="9144000" cy="338554"/>
          </a:xfrm>
          <a:prstGeom prst="rect">
            <a:avLst/>
          </a:prstGeom>
          <a:solidFill>
            <a:srgbClr val="AED246"/>
          </a:solidFill>
        </p:spPr>
        <p:txBody>
          <a:bodyPr wrap="square" rtlCol="0">
            <a:spAutoFit/>
          </a:bodyPr>
          <a:lstStyle/>
          <a:p>
            <a:pPr algn="ctr"/>
            <a:r>
              <a:rPr lang="en-CA" sz="1600" b="1" dirty="0" smtClean="0">
                <a:solidFill>
                  <a:srgbClr val="324481"/>
                </a:solidFill>
              </a:rPr>
              <a:t>Social Media is primarily used for communicating with friends, not looking at advertising.</a:t>
            </a:r>
            <a:endParaRPr lang="en-CA" sz="1600" b="1" dirty="0">
              <a:solidFill>
                <a:srgbClr val="324481"/>
              </a:solidFill>
            </a:endParaRPr>
          </a:p>
        </p:txBody>
      </p:sp>
    </p:spTree>
    <p:extLst>
      <p:ext uri="{BB962C8B-B14F-4D97-AF65-F5344CB8AC3E}">
        <p14:creationId xmlns:p14="http://schemas.microsoft.com/office/powerpoint/2010/main" val="7906117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7391400" y="3429000"/>
            <a:ext cx="0" cy="60960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04800" y="990600"/>
            <a:ext cx="8458200" cy="461665"/>
          </a:xfrm>
          <a:prstGeom prst="rect">
            <a:avLst/>
          </a:prstGeom>
          <a:noFill/>
        </p:spPr>
        <p:txBody>
          <a:bodyPr wrap="square" rtlCol="0">
            <a:spAutoFit/>
          </a:bodyPr>
          <a:lstStyle/>
          <a:p>
            <a:r>
              <a:rPr lang="en-US" sz="2400" b="1" dirty="0" smtClean="0">
                <a:solidFill>
                  <a:srgbClr val="000000"/>
                </a:solidFill>
              </a:rPr>
              <a:t>In Canada, over </a:t>
            </a:r>
            <a:r>
              <a:rPr lang="en-US" sz="2400" b="1" dirty="0">
                <a:solidFill>
                  <a:srgbClr val="000000"/>
                </a:solidFill>
              </a:rPr>
              <a:t>8</a:t>
            </a:r>
            <a:r>
              <a:rPr lang="en-US" sz="2400" b="1" dirty="0" smtClean="0">
                <a:solidFill>
                  <a:srgbClr val="000000"/>
                </a:solidFill>
              </a:rPr>
              <a:t>5% of newspapers are recycled.</a:t>
            </a:r>
            <a:endParaRPr lang="en-US" sz="2400" b="1" dirty="0">
              <a:solidFill>
                <a:srgbClr val="000000"/>
              </a:solidFill>
            </a:endParaRPr>
          </a:p>
        </p:txBody>
      </p:sp>
      <p:sp>
        <p:nvSpPr>
          <p:cNvPr id="6" name="TextBox 5"/>
          <p:cNvSpPr txBox="1"/>
          <p:nvPr/>
        </p:nvSpPr>
        <p:spPr>
          <a:xfrm>
            <a:off x="304800" y="228600"/>
            <a:ext cx="7620000" cy="707886"/>
          </a:xfrm>
          <a:prstGeom prst="rect">
            <a:avLst/>
          </a:prstGeom>
          <a:noFill/>
        </p:spPr>
        <p:txBody>
          <a:bodyPr wrap="square" rtlCol="0">
            <a:spAutoFit/>
          </a:bodyPr>
          <a:lstStyle/>
          <a:p>
            <a:r>
              <a:rPr lang="en-US" sz="4000" b="1" dirty="0" smtClean="0">
                <a:solidFill>
                  <a:srgbClr val="324481"/>
                </a:solidFill>
                <a:latin typeface="Myriad Pro" pitchFamily="34" charset="0"/>
              </a:rPr>
              <a:t>Print Newspapers Are Green</a:t>
            </a:r>
            <a:endParaRPr lang="en-US" sz="4000" b="1" dirty="0">
              <a:solidFill>
                <a:srgbClr val="324481"/>
              </a:solidFill>
              <a:latin typeface="Myriad Pro" pitchFamily="34" charset="0"/>
            </a:endParaRPr>
          </a:p>
        </p:txBody>
      </p:sp>
      <p:sp>
        <p:nvSpPr>
          <p:cNvPr id="3" name="TextBox 2"/>
          <p:cNvSpPr txBox="1"/>
          <p:nvPr/>
        </p:nvSpPr>
        <p:spPr>
          <a:xfrm>
            <a:off x="1295400" y="6593919"/>
            <a:ext cx="6234002" cy="276999"/>
          </a:xfrm>
          <a:prstGeom prst="rect">
            <a:avLst/>
          </a:prstGeom>
          <a:noFill/>
        </p:spPr>
        <p:txBody>
          <a:bodyPr wrap="square" rtlCol="0">
            <a:spAutoFit/>
          </a:bodyPr>
          <a:lstStyle/>
          <a:p>
            <a:pPr algn="ctr"/>
            <a:r>
              <a:rPr lang="en-US" sz="1200" dirty="0" smtClean="0"/>
              <a:t>Waste Diversion Ontario </a:t>
            </a:r>
            <a:r>
              <a:rPr lang="en-US" sz="1200" dirty="0"/>
              <a:t>2015; National Parks Service </a:t>
            </a:r>
            <a:r>
              <a:rPr lang="en-US" sz="1200" dirty="0" smtClean="0"/>
              <a:t>2015</a:t>
            </a:r>
            <a:endParaRPr lang="en-US" sz="1200" dirty="0"/>
          </a:p>
        </p:txBody>
      </p:sp>
      <p:sp>
        <p:nvSpPr>
          <p:cNvPr id="11" name="Right Arrow 10"/>
          <p:cNvSpPr/>
          <p:nvPr/>
        </p:nvSpPr>
        <p:spPr>
          <a:xfrm>
            <a:off x="304800" y="2835433"/>
            <a:ext cx="8534400" cy="937367"/>
          </a:xfrm>
          <a:prstGeom prst="rightArrow">
            <a:avLst/>
          </a:prstGeom>
          <a:gradFill flip="none" rotWithShape="1">
            <a:gsLst>
              <a:gs pos="50000">
                <a:srgbClr val="324481"/>
              </a:gs>
              <a:gs pos="100000">
                <a:schemeClr val="tx2">
                  <a:lumMod val="50000"/>
                </a:schemeClr>
              </a:gs>
              <a:gs pos="0">
                <a:schemeClr val="tx2">
                  <a:lumMod val="60000"/>
                  <a:lumOff val="4000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p:cNvSpPr txBox="1"/>
          <p:nvPr/>
        </p:nvSpPr>
        <p:spPr>
          <a:xfrm>
            <a:off x="242668" y="3071288"/>
            <a:ext cx="9067801" cy="461665"/>
          </a:xfrm>
          <a:prstGeom prst="rect">
            <a:avLst/>
          </a:prstGeom>
          <a:noFill/>
        </p:spPr>
        <p:txBody>
          <a:bodyPr wrap="square" rtlCol="0">
            <a:spAutoFit/>
          </a:bodyPr>
          <a:lstStyle/>
          <a:p>
            <a:r>
              <a:rPr lang="en-US" sz="2400" b="1" dirty="0" smtClean="0">
                <a:solidFill>
                  <a:srgbClr val="FFFFFF"/>
                </a:solidFill>
              </a:rPr>
              <a:t> 6 weeks                        5,000 years	     1 million years </a:t>
            </a:r>
            <a:endParaRPr lang="en-US" sz="2400" b="1" dirty="0">
              <a:solidFill>
                <a:srgbClr val="FFFFFF"/>
              </a:solidFill>
            </a:endParaRPr>
          </a:p>
        </p:txBody>
      </p:sp>
      <p:sp>
        <p:nvSpPr>
          <p:cNvPr id="13" name="TextBox 12"/>
          <p:cNvSpPr txBox="1"/>
          <p:nvPr/>
        </p:nvSpPr>
        <p:spPr>
          <a:xfrm>
            <a:off x="3124200" y="2345632"/>
            <a:ext cx="3679854" cy="461665"/>
          </a:xfrm>
          <a:prstGeom prst="rect">
            <a:avLst/>
          </a:prstGeom>
          <a:noFill/>
        </p:spPr>
        <p:txBody>
          <a:bodyPr wrap="none" rtlCol="0">
            <a:spAutoFit/>
          </a:bodyPr>
          <a:lstStyle/>
          <a:p>
            <a:r>
              <a:rPr lang="en-US" sz="2400" dirty="0" smtClean="0"/>
              <a:t> Biodegradable Time Line</a:t>
            </a:r>
            <a:endParaRPr lang="en-US" sz="2400" dirty="0"/>
          </a:p>
        </p:txBody>
      </p:sp>
      <p:cxnSp>
        <p:nvCxnSpPr>
          <p:cNvPr id="14" name="Straight Connector 13"/>
          <p:cNvCxnSpPr/>
          <p:nvPr/>
        </p:nvCxnSpPr>
        <p:spPr>
          <a:xfrm>
            <a:off x="1143000" y="3524083"/>
            <a:ext cx="0" cy="895517"/>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95800" y="3547021"/>
            <a:ext cx="0" cy="720179"/>
          </a:xfrm>
          <a:prstGeom prst="line">
            <a:avLst/>
          </a:prstGeom>
          <a:ln w="38100">
            <a:solidFill>
              <a:srgbClr val="324481"/>
            </a:solidFill>
          </a:ln>
        </p:spPr>
        <p:style>
          <a:lnRef idx="1">
            <a:schemeClr val="accent1"/>
          </a:lnRef>
          <a:fillRef idx="0">
            <a:schemeClr val="accent1"/>
          </a:fillRef>
          <a:effectRef idx="0">
            <a:schemeClr val="accent1"/>
          </a:effectRef>
          <a:fontRef idx="minor">
            <a:schemeClr val="tx1"/>
          </a:fontRef>
        </p:style>
      </p:cxnSp>
      <p:pic>
        <p:nvPicPr>
          <p:cNvPr id="17" name="Picture 12" descr="Biodegradable Carrier Bag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2192793"/>
            <a:ext cx="7905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3"/>
          <a:stretch>
            <a:fillRect/>
          </a:stretch>
        </p:blipFill>
        <p:spPr>
          <a:xfrm>
            <a:off x="3810000" y="4343400"/>
            <a:ext cx="1371600" cy="1371600"/>
          </a:xfrm>
          <a:prstGeom prst="rect">
            <a:avLst/>
          </a:prstGeom>
        </p:spPr>
      </p:pic>
      <p:pic>
        <p:nvPicPr>
          <p:cNvPr id="4" name="Picture 3" descr="Screen Shot 2016-10-10 at 6.29.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72" y="4191000"/>
            <a:ext cx="2227628" cy="1578399"/>
          </a:xfrm>
          <a:prstGeom prst="rect">
            <a:avLst/>
          </a:prstGeom>
        </p:spPr>
      </p:pic>
      <p:pic>
        <p:nvPicPr>
          <p:cNvPr id="5" name="Picture 4" descr="Screen Shot 2016-10-10 at 6.31.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1095" y="4038600"/>
            <a:ext cx="665105" cy="1781003"/>
          </a:xfrm>
          <a:prstGeom prst="rect">
            <a:avLst/>
          </a:prstGeom>
        </p:spPr>
      </p:pic>
    </p:spTree>
    <p:extLst>
      <p:ext uri="{BB962C8B-B14F-4D97-AF65-F5344CB8AC3E}">
        <p14:creationId xmlns:p14="http://schemas.microsoft.com/office/powerpoint/2010/main" val="24765273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991610"/>
            <a:ext cx="9144000" cy="656590"/>
          </a:xfrm>
          <a:prstGeom prst="rect">
            <a:avLst/>
          </a:prstGeom>
          <a:solidFill>
            <a:srgbClr val="AED246"/>
          </a:solidFill>
        </p:spPr>
        <p:txBody>
          <a:bodyPr wrap="square" anchor="t">
            <a:spAutoFit/>
          </a:bodyPr>
          <a:lstStyle/>
          <a:p>
            <a:pPr algn="ctr">
              <a:lnSpc>
                <a:spcPct val="80000"/>
              </a:lnSpc>
            </a:pPr>
            <a:r>
              <a:rPr lang="en-US" sz="4400" b="1" dirty="0" smtClean="0">
                <a:solidFill>
                  <a:schemeClr val="bg1"/>
                </a:solidFill>
                <a:latin typeface="Arial" panose="020B0604020202020204" pitchFamily="34" charset="0"/>
                <a:cs typeface="Arial" panose="020B0604020202020204" pitchFamily="34" charset="0"/>
              </a:rPr>
              <a:t>www.newspaperscanada.ca</a:t>
            </a:r>
            <a:endParaRPr lang="en-US" sz="3200" dirty="0">
              <a:solidFill>
                <a:schemeClr val="bg1"/>
              </a:solidFill>
              <a:latin typeface="Arial" panose="020B0604020202020204" pitchFamily="34" charset="0"/>
              <a:cs typeface="Arial" panose="020B0604020202020204" pitchFamily="34" charset="0"/>
            </a:endParaRPr>
          </a:p>
        </p:txBody>
      </p:sp>
      <p:sp>
        <p:nvSpPr>
          <p:cNvPr id="4" name="Oval 3"/>
          <p:cNvSpPr/>
          <p:nvPr/>
        </p:nvSpPr>
        <p:spPr>
          <a:xfrm>
            <a:off x="304800" y="1473290"/>
            <a:ext cx="2209800" cy="2209800"/>
          </a:xfrm>
          <a:prstGeom prst="ellipse">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67000" y="1930490"/>
            <a:ext cx="6858000" cy="1508105"/>
          </a:xfrm>
          <a:prstGeom prst="rect">
            <a:avLst/>
          </a:prstGeom>
        </p:spPr>
        <p:txBody>
          <a:bodyPr wrap="square">
            <a:spAutoFit/>
          </a:bodyPr>
          <a:lstStyle/>
          <a:p>
            <a:r>
              <a:rPr lang="en-US" sz="6000" b="1" dirty="0" smtClean="0">
                <a:solidFill>
                  <a:srgbClr val="324481"/>
                </a:solidFill>
                <a:latin typeface="Arial" panose="020B0604020202020204" pitchFamily="34" charset="0"/>
                <a:cs typeface="Arial" panose="020B0604020202020204" pitchFamily="34" charset="0"/>
              </a:rPr>
              <a:t>17 </a:t>
            </a:r>
            <a:r>
              <a:rPr lang="en-US" sz="5000" b="1" dirty="0" smtClean="0">
                <a:solidFill>
                  <a:srgbClr val="324481"/>
                </a:solidFill>
                <a:latin typeface="Arial" panose="020B0604020202020204" pitchFamily="34" charset="0"/>
                <a:cs typeface="Arial" panose="020B0604020202020204" pitchFamily="34" charset="0"/>
              </a:rPr>
              <a:t>Shareable Stats</a:t>
            </a:r>
          </a:p>
          <a:p>
            <a:r>
              <a:rPr lang="en-US" sz="3200" dirty="0" smtClean="0">
                <a:solidFill>
                  <a:srgbClr val="324481"/>
                </a:solidFill>
                <a:latin typeface="Arial" panose="020B0604020202020204" pitchFamily="34" charset="0"/>
                <a:cs typeface="Arial" panose="020B0604020202020204" pitchFamily="34" charset="0"/>
              </a:rPr>
              <a:t>on Newspapers</a:t>
            </a:r>
            <a:endParaRPr lang="en-US" sz="3200" dirty="0">
              <a:solidFill>
                <a:srgbClr val="324481"/>
              </a:solidFill>
              <a:latin typeface="Arial" panose="020B0604020202020204" pitchFamily="34" charset="0"/>
              <a:cs typeface="Arial" panose="020B0604020202020204" pitchFamily="34" charset="0"/>
            </a:endParaRPr>
          </a:p>
        </p:txBody>
      </p:sp>
      <p:pic>
        <p:nvPicPr>
          <p:cNvPr id="7" name="Picture 6" descr="icons copy-1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688968"/>
            <a:ext cx="1905000" cy="1613122"/>
          </a:xfrm>
          <a:prstGeom prst="rect">
            <a:avLst/>
          </a:prstGeom>
        </p:spPr>
      </p:pic>
    </p:spTree>
    <p:extLst>
      <p:ext uri="{BB962C8B-B14F-4D97-AF65-F5344CB8AC3E}">
        <p14:creationId xmlns:p14="http://schemas.microsoft.com/office/powerpoint/2010/main" val="3538544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0" y="3886200"/>
            <a:ext cx="798710" cy="685168"/>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b="40016"/>
          <a:stretch/>
        </p:blipFill>
        <p:spPr>
          <a:xfrm>
            <a:off x="677213" y="2133600"/>
            <a:ext cx="1075387" cy="744905"/>
          </a:xfrm>
          <a:prstGeom prst="rect">
            <a:avLst/>
          </a:prstGeom>
        </p:spPr>
      </p:pic>
      <p:sp>
        <p:nvSpPr>
          <p:cNvPr id="4" name="Title 3"/>
          <p:cNvSpPr>
            <a:spLocks noGrp="1"/>
          </p:cNvSpPr>
          <p:nvPr>
            <p:ph type="title"/>
          </p:nvPr>
        </p:nvSpPr>
        <p:spPr>
          <a:xfrm>
            <a:off x="304800" y="0"/>
            <a:ext cx="7772400" cy="1143000"/>
          </a:xfrm>
        </p:spPr>
        <p:txBody>
          <a:bodyPr>
            <a:normAutofit/>
          </a:bodyPr>
          <a:lstStyle/>
          <a:p>
            <a:pPr algn="l"/>
            <a:r>
              <a:rPr lang="en-CA" sz="4000" dirty="0" smtClean="0">
                <a:latin typeface="Myriad Pro"/>
                <a:cs typeface="Myriad Pro"/>
              </a:rPr>
              <a:t>Newspapers in Canada</a:t>
            </a:r>
            <a:endParaRPr lang="en-CA" sz="4000" dirty="0">
              <a:latin typeface="Myriad Pro"/>
              <a:cs typeface="Myriad Pro"/>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29960648"/>
              </p:ext>
            </p:extLst>
          </p:nvPr>
        </p:nvGraphicFramePr>
        <p:xfrm>
          <a:off x="381000" y="1219200"/>
          <a:ext cx="8686800" cy="48768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381000" y="914400"/>
            <a:ext cx="7924800" cy="1371600"/>
          </a:xfrm>
          <a:prstGeom prst="rect">
            <a:avLst/>
          </a:prstGeom>
          <a:noFill/>
        </p:spPr>
        <p:txBody>
          <a:bodyPr wrap="square" rtlCol="0">
            <a:normAutofit/>
          </a:bodyPr>
          <a:lstStyle/>
          <a:p>
            <a:r>
              <a:rPr lang="en-CA" sz="2400" b="1" dirty="0" smtClean="0"/>
              <a:t>There are 1,158 newspapers publishing in 2016 </a:t>
            </a:r>
          </a:p>
          <a:p>
            <a:r>
              <a:rPr lang="en-CA" sz="2400" b="1" dirty="0" smtClean="0"/>
              <a:t>with a total weekly circulation of 49,860,608 copies.</a:t>
            </a:r>
            <a:endParaRPr lang="en-CA" sz="2400" b="1" dirty="0"/>
          </a:p>
        </p:txBody>
      </p:sp>
      <p:sp>
        <p:nvSpPr>
          <p:cNvPr id="3" name="TextBox 2"/>
          <p:cNvSpPr txBox="1"/>
          <p:nvPr/>
        </p:nvSpPr>
        <p:spPr>
          <a:xfrm>
            <a:off x="381000" y="2819400"/>
            <a:ext cx="1676399" cy="584776"/>
          </a:xfrm>
          <a:prstGeom prst="rect">
            <a:avLst/>
          </a:prstGeom>
          <a:solidFill>
            <a:srgbClr val="324481"/>
          </a:solidFill>
        </p:spPr>
        <p:txBody>
          <a:bodyPr wrap="square" rtlCol="0">
            <a:spAutoFit/>
          </a:bodyPr>
          <a:lstStyle/>
          <a:p>
            <a:pPr algn="ctr"/>
            <a:r>
              <a:rPr lang="en-US" sz="1600" dirty="0" smtClean="0">
                <a:solidFill>
                  <a:srgbClr val="F3F3F3"/>
                </a:solidFill>
              </a:rPr>
              <a:t>Community Newspapers</a:t>
            </a:r>
            <a:endParaRPr lang="en-US" sz="1600" dirty="0">
              <a:solidFill>
                <a:srgbClr val="F3F3F3"/>
              </a:solidFill>
            </a:endParaRPr>
          </a:p>
        </p:txBody>
      </p:sp>
      <p:sp>
        <p:nvSpPr>
          <p:cNvPr id="10" name="TextBox 9"/>
          <p:cNvSpPr txBox="1"/>
          <p:nvPr/>
        </p:nvSpPr>
        <p:spPr>
          <a:xfrm>
            <a:off x="381000" y="4520624"/>
            <a:ext cx="1676399" cy="584776"/>
          </a:xfrm>
          <a:prstGeom prst="rect">
            <a:avLst/>
          </a:prstGeom>
          <a:solidFill>
            <a:srgbClr val="AED246"/>
          </a:solidFill>
        </p:spPr>
        <p:txBody>
          <a:bodyPr wrap="square" rtlCol="0">
            <a:spAutoFit/>
          </a:bodyPr>
          <a:lstStyle/>
          <a:p>
            <a:pPr algn="ctr"/>
            <a:r>
              <a:rPr lang="en-US" sz="1600" dirty="0" smtClean="0">
                <a:solidFill>
                  <a:srgbClr val="F3F3F3"/>
                </a:solidFill>
              </a:rPr>
              <a:t>Daily Newspapers</a:t>
            </a:r>
            <a:endParaRPr lang="en-US" sz="1600" dirty="0">
              <a:solidFill>
                <a:srgbClr val="F3F3F3"/>
              </a:solidFill>
            </a:endParaRPr>
          </a:p>
        </p:txBody>
      </p:sp>
    </p:spTree>
    <p:extLst>
      <p:ext uri="{BB962C8B-B14F-4D97-AF65-F5344CB8AC3E}">
        <p14:creationId xmlns:p14="http://schemas.microsoft.com/office/powerpoint/2010/main" val="1843626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57400"/>
            <a:ext cx="9144000" cy="2362200"/>
          </a:xfrm>
          <a:prstGeom prst="rect">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304800"/>
            <a:ext cx="7239000" cy="1143000"/>
          </a:xfrm>
        </p:spPr>
        <p:txBody>
          <a:bodyPr>
            <a:noAutofit/>
          </a:bodyPr>
          <a:lstStyle/>
          <a:p>
            <a:pPr algn="l">
              <a:lnSpc>
                <a:spcPct val="90000"/>
              </a:lnSpc>
            </a:pPr>
            <a:r>
              <a:rPr lang="en-CA" sz="4000" b="1" dirty="0" smtClean="0">
                <a:latin typeface="Myriad Pro" pitchFamily="34" charset="0"/>
              </a:rPr>
              <a:t>Newspapers Remain A Trusted Advertising Format</a:t>
            </a:r>
            <a:endParaRPr lang="en-CA" sz="4000" b="1" dirty="0">
              <a:latin typeface="Myriad Pro" pitchFamily="34" charset="0"/>
            </a:endParaRPr>
          </a:p>
        </p:txBody>
      </p:sp>
      <p:sp>
        <p:nvSpPr>
          <p:cNvPr id="3" name="Content Placeholder 2"/>
          <p:cNvSpPr>
            <a:spLocks noGrp="1"/>
          </p:cNvSpPr>
          <p:nvPr>
            <p:ph idx="1"/>
          </p:nvPr>
        </p:nvSpPr>
        <p:spPr>
          <a:xfrm>
            <a:off x="1028700" y="1905000"/>
            <a:ext cx="7086600" cy="1371600"/>
          </a:xfrm>
        </p:spPr>
        <p:txBody>
          <a:bodyPr>
            <a:noAutofit/>
          </a:bodyPr>
          <a:lstStyle/>
          <a:p>
            <a:pPr marL="0" indent="0" algn="ctr">
              <a:buNone/>
            </a:pPr>
            <a:r>
              <a:rPr lang="en-CA" sz="9600" b="1" dirty="0">
                <a:solidFill>
                  <a:srgbClr val="AED246"/>
                </a:solidFill>
              </a:rPr>
              <a:t>60</a:t>
            </a:r>
            <a:r>
              <a:rPr lang="en-CA" sz="9600" b="1" dirty="0" smtClean="0">
                <a:solidFill>
                  <a:srgbClr val="AED246"/>
                </a:solidFill>
              </a:rPr>
              <a:t>%</a:t>
            </a:r>
            <a:endParaRPr lang="en-CA" sz="9600" b="1" dirty="0">
              <a:solidFill>
                <a:srgbClr val="AED246"/>
              </a:solidFill>
            </a:endParaRPr>
          </a:p>
        </p:txBody>
      </p:sp>
      <p:sp>
        <p:nvSpPr>
          <p:cNvPr id="4" name="TextBox 3"/>
          <p:cNvSpPr txBox="1"/>
          <p:nvPr/>
        </p:nvSpPr>
        <p:spPr>
          <a:xfrm>
            <a:off x="0" y="6553200"/>
            <a:ext cx="9144000" cy="246221"/>
          </a:xfrm>
          <a:prstGeom prst="rect">
            <a:avLst/>
          </a:prstGeom>
          <a:noFill/>
        </p:spPr>
        <p:txBody>
          <a:bodyPr wrap="square" rtlCol="0">
            <a:spAutoFit/>
          </a:bodyPr>
          <a:lstStyle/>
          <a:p>
            <a:r>
              <a:rPr lang="en-CA" sz="1000" dirty="0" smtClean="0"/>
              <a:t>Nielsen </a:t>
            </a:r>
            <a:r>
              <a:rPr lang="en-CA" sz="1000" dirty="0"/>
              <a:t>Global Trust in Advertising Survey, Q1 </a:t>
            </a:r>
            <a:r>
              <a:rPr lang="en-CA" sz="1000" dirty="0" smtClean="0"/>
              <a:t>2015</a:t>
            </a:r>
            <a:endParaRPr lang="en-CA" sz="1000" dirty="0"/>
          </a:p>
        </p:txBody>
      </p:sp>
      <p:pic>
        <p:nvPicPr>
          <p:cNvPr id="5" name="Picture 4"/>
          <p:cNvPicPr>
            <a:picLocks noChangeAspect="1"/>
          </p:cNvPicPr>
          <p:nvPr/>
        </p:nvPicPr>
        <p:blipFill>
          <a:blip r:embed="rId3"/>
          <a:stretch>
            <a:fillRect/>
          </a:stretch>
        </p:blipFill>
        <p:spPr>
          <a:xfrm>
            <a:off x="2366566" y="3429000"/>
            <a:ext cx="4410869" cy="852312"/>
          </a:xfrm>
          <a:prstGeom prst="rect">
            <a:avLst/>
          </a:prstGeom>
        </p:spPr>
      </p:pic>
      <p:sp>
        <p:nvSpPr>
          <p:cNvPr id="7" name="Content Placeholder 2"/>
          <p:cNvSpPr txBox="1">
            <a:spLocks/>
          </p:cNvSpPr>
          <p:nvPr/>
        </p:nvSpPr>
        <p:spPr>
          <a:xfrm>
            <a:off x="342900" y="4648200"/>
            <a:ext cx="84582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AED246"/>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AED246"/>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AED246"/>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AED246"/>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AED24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CA" sz="2400" b="1" dirty="0" smtClean="0"/>
              <a:t>Six in 10 global respondents say they completely </a:t>
            </a:r>
          </a:p>
          <a:p>
            <a:pPr marL="0" indent="0" algn="ctr">
              <a:buFont typeface="Arial" panose="020B0604020202020204" pitchFamily="34" charset="0"/>
              <a:buNone/>
            </a:pPr>
            <a:r>
              <a:rPr lang="en-CA" sz="2400" b="1" dirty="0" smtClean="0"/>
              <a:t>or somewhat trust ads in newspapers.</a:t>
            </a:r>
          </a:p>
        </p:txBody>
      </p:sp>
    </p:spTree>
    <p:extLst>
      <p:ext uri="{BB962C8B-B14F-4D97-AF65-F5344CB8AC3E}">
        <p14:creationId xmlns:p14="http://schemas.microsoft.com/office/powerpoint/2010/main" val="676667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467600" cy="1295400"/>
          </a:xfrm>
        </p:spPr>
        <p:txBody>
          <a:bodyPr>
            <a:normAutofit/>
          </a:bodyPr>
          <a:lstStyle/>
          <a:p>
            <a:pPr algn="l">
              <a:lnSpc>
                <a:spcPct val="90000"/>
              </a:lnSpc>
            </a:pPr>
            <a:r>
              <a:rPr lang="en-CA" sz="4000" b="1" dirty="0" smtClean="0">
                <a:latin typeface="Myriad Pro" pitchFamily="34" charset="0"/>
              </a:rPr>
              <a:t>Trust In The News Media Is Still Very Strong In Canada.</a:t>
            </a:r>
            <a:endParaRPr lang="en-CA" sz="4000" dirty="0">
              <a:latin typeface="Myriad Pro" pitchFamily="34" charset="0"/>
            </a:endParaRPr>
          </a:p>
        </p:txBody>
      </p:sp>
      <p:sp>
        <p:nvSpPr>
          <p:cNvPr id="3" name="Content Placeholder 2"/>
          <p:cNvSpPr>
            <a:spLocks noGrp="1"/>
          </p:cNvSpPr>
          <p:nvPr>
            <p:ph idx="1"/>
          </p:nvPr>
        </p:nvSpPr>
        <p:spPr>
          <a:xfrm>
            <a:off x="1944666" y="1905001"/>
            <a:ext cx="6781800" cy="3657600"/>
          </a:xfrm>
        </p:spPr>
        <p:txBody>
          <a:bodyPr>
            <a:normAutofit/>
          </a:bodyPr>
          <a:lstStyle/>
          <a:p>
            <a:pPr marL="0" indent="0">
              <a:lnSpc>
                <a:spcPct val="110000"/>
              </a:lnSpc>
              <a:spcBef>
                <a:spcPts val="1200"/>
              </a:spcBef>
              <a:buNone/>
            </a:pPr>
            <a:r>
              <a:rPr lang="en-CA" sz="2400" b="1" dirty="0" smtClean="0"/>
              <a:t>More </a:t>
            </a:r>
            <a:r>
              <a:rPr lang="en-CA" sz="2400" b="1" dirty="0"/>
              <a:t>than half of Canadians (54%) trust news media, second only to not-for-profit organizations (59%).</a:t>
            </a:r>
          </a:p>
          <a:p>
            <a:pPr marL="0" indent="0">
              <a:lnSpc>
                <a:spcPct val="110000"/>
              </a:lnSpc>
              <a:spcBef>
                <a:spcPts val="1200"/>
              </a:spcBef>
              <a:buNone/>
            </a:pPr>
            <a:endParaRPr lang="en-CA" sz="2400" b="1" dirty="0" smtClean="0"/>
          </a:p>
          <a:p>
            <a:pPr marL="0" indent="0">
              <a:lnSpc>
                <a:spcPct val="110000"/>
              </a:lnSpc>
              <a:spcBef>
                <a:spcPts val="1200"/>
              </a:spcBef>
              <a:buNone/>
            </a:pPr>
            <a:r>
              <a:rPr lang="en-CA" sz="2400" b="1" dirty="0" smtClean="0"/>
              <a:t>Seven </a:t>
            </a:r>
            <a:r>
              <a:rPr lang="en-CA" sz="2400" b="1" dirty="0"/>
              <a:t>out of </a:t>
            </a:r>
            <a:r>
              <a:rPr lang="en-CA" sz="2400" b="1" dirty="0" smtClean="0"/>
              <a:t>ten Canadians </a:t>
            </a:r>
            <a:r>
              <a:rPr lang="en-CA" sz="2400" b="1" dirty="0"/>
              <a:t>(69</a:t>
            </a:r>
            <a:r>
              <a:rPr lang="en-CA" sz="2400" b="1" dirty="0" smtClean="0"/>
              <a:t>%) </a:t>
            </a:r>
            <a:r>
              <a:rPr lang="en-CA" sz="2400" b="1" dirty="0"/>
              <a:t>felt that </a:t>
            </a:r>
            <a:r>
              <a:rPr lang="en-CA" sz="2400" b="1" dirty="0" smtClean="0"/>
              <a:t>       a </a:t>
            </a:r>
            <a:r>
              <a:rPr lang="en-CA" sz="2400" b="1" dirty="0"/>
              <a:t>strong presence in local communities </a:t>
            </a:r>
            <a:r>
              <a:rPr lang="en-CA" sz="2400" b="1" dirty="0" smtClean="0"/>
              <a:t>contributes </a:t>
            </a:r>
            <a:r>
              <a:rPr lang="en-CA" sz="2400" b="1" dirty="0"/>
              <a:t>to </a:t>
            </a:r>
            <a:r>
              <a:rPr lang="en-CA" sz="2400" b="1" dirty="0" smtClean="0"/>
              <a:t>increased trust.</a:t>
            </a:r>
            <a:r>
              <a:rPr lang="en-CA" sz="2400" b="1" i="1" dirty="0"/>
              <a:t> </a:t>
            </a:r>
            <a:endParaRPr lang="en-CA" sz="2400" b="1" i="1" dirty="0" smtClean="0"/>
          </a:p>
        </p:txBody>
      </p:sp>
      <p:sp>
        <p:nvSpPr>
          <p:cNvPr id="4" name="TextBox 3"/>
          <p:cNvSpPr txBox="1"/>
          <p:nvPr/>
        </p:nvSpPr>
        <p:spPr>
          <a:xfrm>
            <a:off x="0" y="6553200"/>
            <a:ext cx="9144000" cy="246221"/>
          </a:xfrm>
          <a:prstGeom prst="rect">
            <a:avLst/>
          </a:prstGeom>
          <a:noFill/>
        </p:spPr>
        <p:txBody>
          <a:bodyPr wrap="square" rtlCol="0">
            <a:spAutoFit/>
          </a:bodyPr>
          <a:lstStyle/>
          <a:p>
            <a:r>
              <a:rPr lang="en-CA" sz="1000" dirty="0" err="1" smtClean="0">
                <a:latin typeface="Arial" panose="020B0604020202020204" pitchFamily="34" charset="0"/>
                <a:cs typeface="Arial" panose="020B0604020202020204" pitchFamily="34" charset="0"/>
              </a:rPr>
              <a:t>Environics</a:t>
            </a:r>
            <a:r>
              <a:rPr lang="en-CA" sz="1000" dirty="0" smtClean="0">
                <a:latin typeface="Arial" panose="020B0604020202020204" pitchFamily="34" charset="0"/>
                <a:cs typeface="Arial" panose="020B0604020202020204" pitchFamily="34" charset="0"/>
              </a:rPr>
              <a:t> </a:t>
            </a:r>
            <a:r>
              <a:rPr lang="en-CA" sz="1000" dirty="0" err="1" smtClean="0">
                <a:latin typeface="Arial" panose="020B0604020202020204" pitchFamily="34" charset="0"/>
                <a:cs typeface="Arial" panose="020B0604020202020204" pitchFamily="34" charset="0"/>
              </a:rPr>
              <a:t>CanTrust</a:t>
            </a:r>
            <a:r>
              <a:rPr lang="en-CA" sz="1000" dirty="0" smtClean="0">
                <a:latin typeface="Arial" panose="020B0604020202020204" pitchFamily="34" charset="0"/>
                <a:cs typeface="Arial" panose="020B0604020202020204" pitchFamily="34" charset="0"/>
              </a:rPr>
              <a:t> Index, 2016</a:t>
            </a:r>
            <a:endParaRPr lang="en-US" sz="1000" dirty="0">
              <a:latin typeface="Arial" panose="020B0604020202020204" pitchFamily="34" charset="0"/>
              <a:cs typeface="Arial" panose="020B0604020202020204" pitchFamily="34" charset="0"/>
            </a:endParaRPr>
          </a:p>
        </p:txBody>
      </p:sp>
      <p:pic>
        <p:nvPicPr>
          <p:cNvPr id="8" name="Picture 7" descr="icons copy-1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 y="1677383"/>
            <a:ext cx="1828800" cy="1675417"/>
          </a:xfrm>
          <a:prstGeom prst="rect">
            <a:avLst/>
          </a:prstGeom>
        </p:spPr>
      </p:pic>
      <p:pic>
        <p:nvPicPr>
          <p:cNvPr id="9" name="Picture 8" descr="icons copy-1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400" y="3733801"/>
            <a:ext cx="1846295" cy="1447799"/>
          </a:xfrm>
          <a:prstGeom prst="rect">
            <a:avLst/>
          </a:prstGeom>
        </p:spPr>
      </p:pic>
    </p:spTree>
    <p:extLst>
      <p:ext uri="{BB962C8B-B14F-4D97-AF65-F5344CB8AC3E}">
        <p14:creationId xmlns:p14="http://schemas.microsoft.com/office/powerpoint/2010/main" val="3264985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733800"/>
            <a:ext cx="9144000" cy="2133600"/>
          </a:xfrm>
          <a:prstGeom prst="rect">
            <a:avLst/>
          </a:prstGeom>
          <a:solidFill>
            <a:srgbClr val="AED2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Box 2"/>
          <p:cNvSpPr txBox="1">
            <a:spLocks noChangeArrowheads="1"/>
          </p:cNvSpPr>
          <p:nvPr/>
        </p:nvSpPr>
        <p:spPr bwMode="auto">
          <a:xfrm>
            <a:off x="0" y="6400800"/>
            <a:ext cx="904704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200"/>
              </a:spcBef>
              <a:buClr>
                <a:schemeClr val="accent1"/>
              </a:buClr>
              <a:buFont typeface="Wingdings 2" panose="05020102010507070707" pitchFamily="18" charset="2"/>
              <a:buChar char=""/>
              <a:defRPr sz="2000">
                <a:solidFill>
                  <a:srgbClr val="595959"/>
                </a:solidFill>
                <a:latin typeface="Corbel" panose="020B0503020204020204" pitchFamily="34" charset="0"/>
              </a:defRPr>
            </a:lvl1pPr>
            <a:lvl2pPr marL="742950" indent="-285750">
              <a:lnSpc>
                <a:spcPct val="90000"/>
              </a:lnSpc>
              <a:spcBef>
                <a:spcPts val="250"/>
              </a:spcBef>
              <a:spcAft>
                <a:spcPts val="250"/>
              </a:spcAft>
              <a:buClr>
                <a:schemeClr val="accent1"/>
              </a:buClr>
              <a:buFont typeface="Wingdings 2" panose="05020102010507070707" pitchFamily="18" charset="2"/>
              <a:buChar char=""/>
              <a:defRPr>
                <a:solidFill>
                  <a:srgbClr val="595959"/>
                </a:solidFill>
                <a:latin typeface="Corbel" panose="020B0503020204020204" pitchFamily="34" charset="0"/>
              </a:defRPr>
            </a:lvl2pPr>
            <a:lvl3pPr marL="1143000" indent="-228600">
              <a:lnSpc>
                <a:spcPct val="90000"/>
              </a:lnSpc>
              <a:spcBef>
                <a:spcPts val="250"/>
              </a:spcBef>
              <a:spcAft>
                <a:spcPts val="250"/>
              </a:spcAft>
              <a:buClr>
                <a:schemeClr val="accent1"/>
              </a:buClr>
              <a:buFont typeface="Wingdings 2" panose="05020102010507070707" pitchFamily="18" charset="2"/>
              <a:buChar char=""/>
              <a:defRPr sz="1600">
                <a:solidFill>
                  <a:srgbClr val="595959"/>
                </a:solidFill>
                <a:latin typeface="Corbel" panose="020B0503020204020204" pitchFamily="34" charset="0"/>
              </a:defRPr>
            </a:lvl3pPr>
            <a:lvl4pPr marL="1600200" indent="-228600">
              <a:lnSpc>
                <a:spcPct val="90000"/>
              </a:lnSpc>
              <a:spcBef>
                <a:spcPts val="250"/>
              </a:spcBef>
              <a:spcAft>
                <a:spcPts val="250"/>
              </a:spcAft>
              <a:buClr>
                <a:schemeClr val="accent1"/>
              </a:buClr>
              <a:buFont typeface="Wingdings 2" panose="05020102010507070707" pitchFamily="18" charset="2"/>
              <a:buChar char=""/>
              <a:defRPr sz="1400">
                <a:solidFill>
                  <a:srgbClr val="595959"/>
                </a:solidFill>
                <a:latin typeface="Corbel" panose="020B0503020204020204" pitchFamily="34" charset="0"/>
              </a:defRPr>
            </a:lvl4pPr>
            <a:lvl5pPr marL="2057400" indent="-228600">
              <a:lnSpc>
                <a:spcPct val="90000"/>
              </a:lnSpc>
              <a:spcBef>
                <a:spcPts val="250"/>
              </a:spcBef>
              <a:spcAft>
                <a:spcPts val="250"/>
              </a:spcAft>
              <a:buClr>
                <a:schemeClr val="accent1"/>
              </a:buClr>
              <a:buFont typeface="Wingdings 2" panose="05020102010507070707" pitchFamily="18" charset="2"/>
              <a:buChar char=""/>
              <a:defRPr sz="1400">
                <a:solidFill>
                  <a:srgbClr val="595959"/>
                </a:solidFill>
                <a:latin typeface="Corbel" panose="020B0503020204020204" pitchFamily="34" charset="0"/>
              </a:defRPr>
            </a:lvl5pPr>
            <a:lvl6pPr marL="2514600" indent="-228600" eaLnBrk="0" fontAlgn="base" hangingPunct="0">
              <a:lnSpc>
                <a:spcPct val="90000"/>
              </a:lnSpc>
              <a:spcBef>
                <a:spcPts val="250"/>
              </a:spcBef>
              <a:spcAft>
                <a:spcPts val="250"/>
              </a:spcAft>
              <a:buClr>
                <a:schemeClr val="accent1"/>
              </a:buClr>
              <a:buFont typeface="Wingdings 2" panose="05020102010507070707" pitchFamily="18" charset="2"/>
              <a:buChar char=""/>
              <a:defRPr sz="1400">
                <a:solidFill>
                  <a:srgbClr val="595959"/>
                </a:solidFill>
                <a:latin typeface="Corbel" panose="020B0503020204020204" pitchFamily="34" charset="0"/>
              </a:defRPr>
            </a:lvl6pPr>
            <a:lvl7pPr marL="2971800" indent="-228600" eaLnBrk="0" fontAlgn="base" hangingPunct="0">
              <a:lnSpc>
                <a:spcPct val="90000"/>
              </a:lnSpc>
              <a:spcBef>
                <a:spcPts val="250"/>
              </a:spcBef>
              <a:spcAft>
                <a:spcPts val="250"/>
              </a:spcAft>
              <a:buClr>
                <a:schemeClr val="accent1"/>
              </a:buClr>
              <a:buFont typeface="Wingdings 2" panose="05020102010507070707" pitchFamily="18" charset="2"/>
              <a:buChar char=""/>
              <a:defRPr sz="1400">
                <a:solidFill>
                  <a:srgbClr val="595959"/>
                </a:solidFill>
                <a:latin typeface="Corbel" panose="020B0503020204020204" pitchFamily="34" charset="0"/>
              </a:defRPr>
            </a:lvl7pPr>
            <a:lvl8pPr marL="3429000" indent="-228600" eaLnBrk="0" fontAlgn="base" hangingPunct="0">
              <a:lnSpc>
                <a:spcPct val="90000"/>
              </a:lnSpc>
              <a:spcBef>
                <a:spcPts val="250"/>
              </a:spcBef>
              <a:spcAft>
                <a:spcPts val="250"/>
              </a:spcAft>
              <a:buClr>
                <a:schemeClr val="accent1"/>
              </a:buClr>
              <a:buFont typeface="Wingdings 2" panose="05020102010507070707" pitchFamily="18" charset="2"/>
              <a:buChar char=""/>
              <a:defRPr sz="1400">
                <a:solidFill>
                  <a:srgbClr val="595959"/>
                </a:solidFill>
                <a:latin typeface="Corbel" panose="020B0503020204020204" pitchFamily="34" charset="0"/>
              </a:defRPr>
            </a:lvl8pPr>
            <a:lvl9pPr marL="3886200" indent="-228600" eaLnBrk="0" fontAlgn="base" hangingPunct="0">
              <a:lnSpc>
                <a:spcPct val="90000"/>
              </a:lnSpc>
              <a:spcBef>
                <a:spcPts val="250"/>
              </a:spcBef>
              <a:spcAft>
                <a:spcPts val="250"/>
              </a:spcAft>
              <a:buClr>
                <a:schemeClr val="accent1"/>
              </a:buClr>
              <a:buFont typeface="Wingdings 2" panose="05020102010507070707" pitchFamily="18" charset="2"/>
              <a:buChar char=""/>
              <a:defRPr sz="1400">
                <a:solidFill>
                  <a:srgbClr val="595959"/>
                </a:solidFill>
                <a:latin typeface="Corbel" panose="020B0503020204020204" pitchFamily="34" charset="0"/>
              </a:defRPr>
            </a:lvl9pPr>
          </a:lstStyle>
          <a:p>
            <a:pPr>
              <a:lnSpc>
                <a:spcPct val="100000"/>
              </a:lnSpc>
              <a:spcBef>
                <a:spcPct val="0"/>
              </a:spcBef>
              <a:buClrTx/>
              <a:buNone/>
              <a:defRPr/>
            </a:pPr>
            <a:r>
              <a:rPr lang="en-US" altLang="en-US" sz="1000" baseline="30000" dirty="0" smtClean="0">
                <a:solidFill>
                  <a:schemeClr val="tx1"/>
                </a:solidFill>
                <a:latin typeface="Arial" panose="020B0604020202020204" pitchFamily="34" charset="0"/>
                <a:cs typeface="Arial" panose="020B0604020202020204" pitchFamily="34" charset="0"/>
              </a:rPr>
              <a:t>1 </a:t>
            </a:r>
            <a:r>
              <a:rPr lang="en-US" altLang="en-US" sz="1000" dirty="0">
                <a:solidFill>
                  <a:schemeClr val="tx1"/>
                </a:solidFill>
                <a:latin typeface="Arial" panose="020B0604020202020204" pitchFamily="34" charset="0"/>
                <a:cs typeface="Arial" panose="020B0604020202020204" pitchFamily="34" charset="0"/>
              </a:rPr>
              <a:t>Newspapers Canada </a:t>
            </a:r>
            <a:r>
              <a:rPr lang="en-US" altLang="en-US" sz="1000" dirty="0" smtClean="0">
                <a:solidFill>
                  <a:schemeClr val="tx1"/>
                </a:solidFill>
                <a:latin typeface="Arial" panose="020B0604020202020204" pitchFamily="34" charset="0"/>
                <a:cs typeface="Arial" panose="020B0604020202020204" pitchFamily="34" charset="0"/>
              </a:rPr>
              <a:t> database; 216 Snapshot, July 2016</a:t>
            </a:r>
          </a:p>
          <a:p>
            <a:pPr>
              <a:lnSpc>
                <a:spcPct val="100000"/>
              </a:lnSpc>
              <a:spcBef>
                <a:spcPct val="0"/>
              </a:spcBef>
              <a:buClrTx/>
              <a:buNone/>
              <a:defRPr/>
            </a:pPr>
            <a:r>
              <a:rPr lang="en-US" altLang="en-US" sz="1000" baseline="30000" dirty="0" smtClean="0">
                <a:solidFill>
                  <a:schemeClr val="tx1"/>
                </a:solidFill>
                <a:latin typeface="Arial" panose="020B0604020202020204" pitchFamily="34" charset="0"/>
                <a:cs typeface="Arial" panose="020B0604020202020204" pitchFamily="34" charset="0"/>
              </a:rPr>
              <a:t>4</a:t>
            </a:r>
            <a:r>
              <a:rPr lang="en-US" altLang="en-US" sz="1000" dirty="0" smtClean="0">
                <a:solidFill>
                  <a:schemeClr val="tx1"/>
                </a:solidFill>
                <a:latin typeface="Arial" panose="020B0604020202020204" pitchFamily="34" charset="0"/>
                <a:cs typeface="Arial" panose="020B0604020202020204" pitchFamily="34" charset="0"/>
              </a:rPr>
              <a:t>  Newspapers Canada Annual Revenue Survey, 2015</a:t>
            </a:r>
            <a:br>
              <a:rPr lang="en-US" altLang="en-US" sz="1000" dirty="0" smtClean="0">
                <a:solidFill>
                  <a:schemeClr val="tx1"/>
                </a:solidFill>
                <a:latin typeface="Arial" panose="020B0604020202020204" pitchFamily="34" charset="0"/>
                <a:cs typeface="Arial" panose="020B0604020202020204" pitchFamily="34" charset="0"/>
              </a:rPr>
            </a:br>
            <a:endParaRPr lang="en-US" altLang="en-US" sz="1000" dirty="0" smtClean="0">
              <a:solidFill>
                <a:schemeClr val="tx1"/>
              </a:solidFill>
              <a:latin typeface="Arial" panose="020B0604020202020204" pitchFamily="34" charset="0"/>
              <a:cs typeface="Arial" panose="020B0604020202020204" pitchFamily="34" charset="0"/>
            </a:endParaRPr>
          </a:p>
        </p:txBody>
      </p:sp>
      <p:sp>
        <p:nvSpPr>
          <p:cNvPr id="8" name="Title 1"/>
          <p:cNvSpPr>
            <a:spLocks noGrp="1"/>
          </p:cNvSpPr>
          <p:nvPr>
            <p:ph type="title"/>
          </p:nvPr>
        </p:nvSpPr>
        <p:spPr>
          <a:xfrm>
            <a:off x="304800" y="304800"/>
            <a:ext cx="7696200" cy="1066800"/>
          </a:xfrm>
        </p:spPr>
        <p:txBody>
          <a:bodyPr>
            <a:noAutofit/>
          </a:bodyPr>
          <a:lstStyle/>
          <a:p>
            <a:pPr algn="l">
              <a:lnSpc>
                <a:spcPct val="90000"/>
              </a:lnSpc>
            </a:pPr>
            <a:r>
              <a:rPr lang="en-CA" sz="3600" b="1" dirty="0" smtClean="0">
                <a:latin typeface="Myriad Pro" pitchFamily="34" charset="0"/>
              </a:rPr>
              <a:t>More Than $2 Billion in Newspaper Advertising in Canada</a:t>
            </a:r>
            <a:endParaRPr lang="en-CA" sz="3600" dirty="0">
              <a:latin typeface="Myriad Pro" pitchFamily="34" charset="0"/>
            </a:endParaRPr>
          </a:p>
        </p:txBody>
      </p:sp>
      <p:pic>
        <p:nvPicPr>
          <p:cNvPr id="5" name="Picture 4"/>
          <p:cNvPicPr>
            <a:picLocks noChangeAspect="1"/>
          </p:cNvPicPr>
          <p:nvPr/>
        </p:nvPicPr>
        <p:blipFill>
          <a:blip r:embed="rId2"/>
          <a:stretch>
            <a:fillRect/>
          </a:stretch>
        </p:blipFill>
        <p:spPr>
          <a:xfrm>
            <a:off x="358140" y="1524000"/>
            <a:ext cx="8427720" cy="2006600"/>
          </a:xfrm>
          <a:prstGeom prst="rect">
            <a:avLst/>
          </a:prstGeom>
        </p:spPr>
      </p:pic>
      <p:pic>
        <p:nvPicPr>
          <p:cNvPr id="7" name="Picture 6"/>
          <p:cNvPicPr>
            <a:picLocks noChangeAspect="1"/>
          </p:cNvPicPr>
          <p:nvPr/>
        </p:nvPicPr>
        <p:blipFill>
          <a:blip r:embed="rId3"/>
          <a:stretch>
            <a:fillRect/>
          </a:stretch>
        </p:blipFill>
        <p:spPr>
          <a:xfrm>
            <a:off x="407246" y="4064000"/>
            <a:ext cx="8421577" cy="1346200"/>
          </a:xfrm>
          <a:prstGeom prst="rect">
            <a:avLst/>
          </a:prstGeom>
        </p:spPr>
      </p:pic>
    </p:spTree>
    <p:extLst>
      <p:ext uri="{BB962C8B-B14F-4D97-AF65-F5344CB8AC3E}">
        <p14:creationId xmlns:p14="http://schemas.microsoft.com/office/powerpoint/2010/main" val="42886359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4800" y="313412"/>
            <a:ext cx="8356600" cy="1210588"/>
          </a:xfrm>
          <a:prstGeom prst="rect">
            <a:avLst/>
          </a:prstGeom>
          <a:noFill/>
        </p:spPr>
        <p:txBody>
          <a:bodyPr wrap="square" rtlCol="0">
            <a:spAutoFit/>
          </a:bodyPr>
          <a:lstStyle/>
          <a:p>
            <a:pPr>
              <a:lnSpc>
                <a:spcPct val="90000"/>
              </a:lnSpc>
              <a:buClr>
                <a:srgbClr val="AED246"/>
              </a:buClr>
            </a:pPr>
            <a:r>
              <a:rPr lang="en-US" sz="4000" b="1" dirty="0" smtClean="0">
                <a:solidFill>
                  <a:srgbClr val="324481"/>
                </a:solidFill>
                <a:latin typeface="Myriad Pro" pitchFamily="34" charset="0"/>
              </a:rPr>
              <a:t>Newspaper Media Reach </a:t>
            </a:r>
          </a:p>
          <a:p>
            <a:pPr>
              <a:lnSpc>
                <a:spcPct val="90000"/>
              </a:lnSpc>
              <a:buClr>
                <a:srgbClr val="AED246"/>
              </a:buClr>
            </a:pPr>
            <a:r>
              <a:rPr lang="en-US" sz="4000" b="1" dirty="0" smtClean="0">
                <a:solidFill>
                  <a:srgbClr val="324481"/>
                </a:solidFill>
                <a:latin typeface="Myriad Pro" pitchFamily="34" charset="0"/>
              </a:rPr>
              <a:t>Nine of Ten </a:t>
            </a:r>
            <a:r>
              <a:rPr lang="en-US" sz="4000" b="1" dirty="0">
                <a:solidFill>
                  <a:srgbClr val="324481"/>
                </a:solidFill>
                <a:latin typeface="Myriad Pro" pitchFamily="34" charset="0"/>
              </a:rPr>
              <a:t>Canadians</a:t>
            </a:r>
          </a:p>
        </p:txBody>
      </p:sp>
      <p:sp>
        <p:nvSpPr>
          <p:cNvPr id="16" name="TextBox 15"/>
          <p:cNvSpPr txBox="1"/>
          <p:nvPr/>
        </p:nvSpPr>
        <p:spPr>
          <a:xfrm>
            <a:off x="2057401" y="1752600"/>
            <a:ext cx="6629399" cy="1200328"/>
          </a:xfrm>
          <a:prstGeom prst="rect">
            <a:avLst/>
          </a:prstGeom>
          <a:noFill/>
          <a:ln w="28575">
            <a:noFill/>
          </a:ln>
        </p:spPr>
        <p:txBody>
          <a:bodyPr wrap="square" rtlCol="0">
            <a:spAutoFit/>
          </a:bodyPr>
          <a:lstStyle/>
          <a:p>
            <a:pPr>
              <a:buClr>
                <a:srgbClr val="AED246"/>
              </a:buClr>
            </a:pPr>
            <a:r>
              <a:rPr lang="en-US" sz="2400" b="1" dirty="0" smtClean="0">
                <a:solidFill>
                  <a:srgbClr val="000000"/>
                </a:solidFill>
              </a:rPr>
              <a:t>Nine of </a:t>
            </a:r>
            <a:r>
              <a:rPr lang="en-US" sz="2400" b="1" dirty="0">
                <a:solidFill>
                  <a:srgbClr val="000000"/>
                </a:solidFill>
              </a:rPr>
              <a:t>ten</a:t>
            </a:r>
            <a:r>
              <a:rPr lang="en-US" sz="2400" dirty="0">
                <a:solidFill>
                  <a:srgbClr val="000000"/>
                </a:solidFill>
              </a:rPr>
              <a:t> </a:t>
            </a:r>
            <a:r>
              <a:rPr lang="en-US" sz="2400" dirty="0" smtClean="0">
                <a:solidFill>
                  <a:srgbClr val="000000"/>
                </a:solidFill>
              </a:rPr>
              <a:t>(</a:t>
            </a:r>
            <a:r>
              <a:rPr lang="en-US" sz="2400" b="1" dirty="0" smtClean="0">
                <a:solidFill>
                  <a:srgbClr val="000000"/>
                </a:solidFill>
              </a:rPr>
              <a:t>87%</a:t>
            </a:r>
            <a:r>
              <a:rPr lang="en-US" sz="2400" dirty="0" smtClean="0">
                <a:solidFill>
                  <a:srgbClr val="000000"/>
                </a:solidFill>
              </a:rPr>
              <a:t>) adults read a newspaper each week in print, on desktops/laptops, on their phone or on their tablet.</a:t>
            </a:r>
          </a:p>
        </p:txBody>
      </p:sp>
      <p:grpSp>
        <p:nvGrpSpPr>
          <p:cNvPr id="2" name="Group 1"/>
          <p:cNvGrpSpPr/>
          <p:nvPr/>
        </p:nvGrpSpPr>
        <p:grpSpPr>
          <a:xfrm>
            <a:off x="1718301" y="3589611"/>
            <a:ext cx="5985783" cy="1515789"/>
            <a:chOff x="1529612" y="2475472"/>
            <a:chExt cx="5985783" cy="1515789"/>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81123" y="2475472"/>
              <a:ext cx="1634272" cy="1270105"/>
            </a:xfrm>
            <a:prstGeom prst="rect">
              <a:avLst/>
            </a:prstGeom>
          </p:spPr>
        </p:pic>
        <p:pic>
          <p:nvPicPr>
            <p:cNvPr id="1026" name="Picture 2" descr="C:\Users\Kelly\Documents\A - Presentations\Presentation Images\Icons\Newspaper.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29612" y="2519523"/>
              <a:ext cx="1828800" cy="14717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lly\Documents\A - Presentations\Presentation Images\Icons\Phone.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41464" y="2543513"/>
              <a:ext cx="889784" cy="12134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Kelly\Documents\A - Presentations\Presentation Images\Icons\Laptop.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243136" y="2509492"/>
              <a:ext cx="1553530" cy="12701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716997" y="2763539"/>
              <a:ext cx="646331" cy="369332"/>
            </a:xfrm>
            <a:prstGeom prst="rect">
              <a:avLst/>
            </a:prstGeom>
            <a:noFill/>
          </p:spPr>
          <p:txBody>
            <a:bodyPr wrap="none" rtlCol="0">
              <a:spAutoFit/>
            </a:bodyPr>
            <a:lstStyle/>
            <a:p>
              <a:r>
                <a:rPr lang="en-CA" b="1" dirty="0" smtClean="0"/>
                <a:t>53%</a:t>
              </a:r>
              <a:endParaRPr lang="en-CA" b="1" dirty="0"/>
            </a:p>
          </p:txBody>
        </p:sp>
        <p:sp>
          <p:nvSpPr>
            <p:cNvPr id="24" name="TextBox 23"/>
            <p:cNvSpPr txBox="1"/>
            <p:nvPr/>
          </p:nvSpPr>
          <p:spPr>
            <a:xfrm>
              <a:off x="2227082" y="2847179"/>
              <a:ext cx="646331" cy="369332"/>
            </a:xfrm>
            <a:prstGeom prst="rect">
              <a:avLst/>
            </a:prstGeom>
            <a:noFill/>
          </p:spPr>
          <p:txBody>
            <a:bodyPr wrap="none" rtlCol="0">
              <a:spAutoFit/>
            </a:bodyPr>
            <a:lstStyle/>
            <a:p>
              <a:r>
                <a:rPr lang="en-CA" b="1" dirty="0" smtClean="0"/>
                <a:t>59%</a:t>
              </a:r>
              <a:endParaRPr lang="en-CA" b="1" dirty="0"/>
            </a:p>
          </p:txBody>
        </p:sp>
        <p:sp>
          <p:nvSpPr>
            <p:cNvPr id="25" name="TextBox 24"/>
            <p:cNvSpPr txBox="1"/>
            <p:nvPr/>
          </p:nvSpPr>
          <p:spPr>
            <a:xfrm>
              <a:off x="6277829" y="2893632"/>
              <a:ext cx="646331" cy="369332"/>
            </a:xfrm>
            <a:prstGeom prst="rect">
              <a:avLst/>
            </a:prstGeom>
            <a:noFill/>
          </p:spPr>
          <p:txBody>
            <a:bodyPr wrap="none" rtlCol="0">
              <a:spAutoFit/>
            </a:bodyPr>
            <a:lstStyle/>
            <a:p>
              <a:r>
                <a:rPr lang="en-CA" b="1" dirty="0" smtClean="0"/>
                <a:t>45%</a:t>
              </a:r>
              <a:endParaRPr lang="en-CA" b="1" dirty="0"/>
            </a:p>
          </p:txBody>
        </p:sp>
        <p:sp>
          <p:nvSpPr>
            <p:cNvPr id="26" name="TextBox 25"/>
            <p:cNvSpPr txBox="1"/>
            <p:nvPr/>
          </p:nvSpPr>
          <p:spPr>
            <a:xfrm>
              <a:off x="4982054" y="2870112"/>
              <a:ext cx="646331" cy="369332"/>
            </a:xfrm>
            <a:prstGeom prst="rect">
              <a:avLst/>
            </a:prstGeom>
            <a:noFill/>
          </p:spPr>
          <p:txBody>
            <a:bodyPr wrap="none" rtlCol="0">
              <a:spAutoFit/>
            </a:bodyPr>
            <a:lstStyle/>
            <a:p>
              <a:r>
                <a:rPr lang="en-CA" b="1" dirty="0" smtClean="0"/>
                <a:t>55%</a:t>
              </a:r>
              <a:endParaRPr lang="en-CA" b="1" dirty="0"/>
            </a:p>
          </p:txBody>
        </p:sp>
      </p:grpSp>
      <p:sp>
        <p:nvSpPr>
          <p:cNvPr id="27" name="Text Box 7"/>
          <p:cNvSpPr txBox="1">
            <a:spLocks noChangeArrowheads="1"/>
          </p:cNvSpPr>
          <p:nvPr/>
        </p:nvSpPr>
        <p:spPr bwMode="auto">
          <a:xfrm>
            <a:off x="11340" y="6591550"/>
            <a:ext cx="91270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r>
              <a:rPr lang="en-US" sz="1000" dirty="0"/>
              <a:t>Totum Research; Canadians 18+, </a:t>
            </a:r>
            <a:r>
              <a:rPr lang="en-US" sz="1000" dirty="0" smtClean="0"/>
              <a:t>weekly readership, </a:t>
            </a:r>
            <a:r>
              <a:rPr lang="en-US" sz="1000" dirty="0"/>
              <a:t>January </a:t>
            </a:r>
            <a:r>
              <a:rPr lang="en-US" sz="1000" dirty="0" smtClean="0"/>
              <a:t>2016.</a:t>
            </a:r>
            <a:endParaRPr lang="en-US" sz="1000" b="1" dirty="0"/>
          </a:p>
        </p:txBody>
      </p:sp>
      <p:sp>
        <p:nvSpPr>
          <p:cNvPr id="19" name="TextBox 18"/>
          <p:cNvSpPr txBox="1"/>
          <p:nvPr/>
        </p:nvSpPr>
        <p:spPr>
          <a:xfrm>
            <a:off x="533399" y="4960203"/>
            <a:ext cx="8077201" cy="830997"/>
          </a:xfrm>
          <a:prstGeom prst="rect">
            <a:avLst/>
          </a:prstGeom>
          <a:solidFill>
            <a:srgbClr val="AED246"/>
          </a:solidFill>
          <a:ln w="28575">
            <a:solidFill>
              <a:srgbClr val="AED246"/>
            </a:solidFill>
          </a:ln>
        </p:spPr>
        <p:txBody>
          <a:bodyPr wrap="square" rtlCol="0">
            <a:spAutoFit/>
          </a:bodyPr>
          <a:lstStyle/>
          <a:p>
            <a:pPr algn="ctr">
              <a:buClr>
                <a:srgbClr val="AED246"/>
              </a:buClr>
            </a:pPr>
            <a:r>
              <a:rPr lang="en-US" sz="2400" dirty="0" smtClean="0">
                <a:solidFill>
                  <a:srgbClr val="000000"/>
                </a:solidFill>
              </a:rPr>
              <a:t>More </a:t>
            </a:r>
            <a:r>
              <a:rPr lang="en-US" sz="2400" dirty="0">
                <a:solidFill>
                  <a:srgbClr val="000000"/>
                </a:solidFill>
              </a:rPr>
              <a:t>than a quarter </a:t>
            </a:r>
            <a:r>
              <a:rPr lang="en-US" sz="2400" dirty="0" smtClean="0">
                <a:solidFill>
                  <a:srgbClr val="000000"/>
                </a:solidFill>
              </a:rPr>
              <a:t>(</a:t>
            </a:r>
            <a:r>
              <a:rPr lang="en-US" sz="2400" b="1" dirty="0" smtClean="0">
                <a:solidFill>
                  <a:srgbClr val="000000"/>
                </a:solidFill>
              </a:rPr>
              <a:t>27%</a:t>
            </a:r>
            <a:r>
              <a:rPr lang="en-US" sz="2400" dirty="0" smtClean="0">
                <a:solidFill>
                  <a:srgbClr val="000000"/>
                </a:solidFill>
              </a:rPr>
              <a:t>) of </a:t>
            </a:r>
            <a:r>
              <a:rPr lang="en-US" sz="2400" dirty="0">
                <a:solidFill>
                  <a:srgbClr val="000000"/>
                </a:solidFill>
              </a:rPr>
              <a:t>adults </a:t>
            </a:r>
            <a:r>
              <a:rPr lang="en-US" sz="2400" dirty="0" smtClean="0">
                <a:solidFill>
                  <a:srgbClr val="000000"/>
                </a:solidFill>
              </a:rPr>
              <a:t>read newspaper content on </a:t>
            </a:r>
            <a:r>
              <a:rPr lang="en-US" sz="2400" b="1" dirty="0" smtClean="0">
                <a:solidFill>
                  <a:srgbClr val="000000"/>
                </a:solidFill>
              </a:rPr>
              <a:t>ALL</a:t>
            </a:r>
            <a:r>
              <a:rPr lang="en-US" sz="2400" dirty="0" smtClean="0">
                <a:solidFill>
                  <a:srgbClr val="000000"/>
                </a:solidFill>
              </a:rPr>
              <a:t> four platforms.</a:t>
            </a:r>
          </a:p>
        </p:txBody>
      </p:sp>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400" y="1676400"/>
            <a:ext cx="1447800" cy="1447800"/>
          </a:xfrm>
          <a:prstGeom prst="rect">
            <a:avLst/>
          </a:prstGeom>
        </p:spPr>
      </p:pic>
    </p:spTree>
    <p:extLst>
      <p:ext uri="{BB962C8B-B14F-4D97-AF65-F5344CB8AC3E}">
        <p14:creationId xmlns:p14="http://schemas.microsoft.com/office/powerpoint/2010/main" val="13393839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524000"/>
            <a:ext cx="9144000" cy="1524000"/>
          </a:xfrm>
          <a:prstGeom prst="rect">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t="29885"/>
          <a:stretch/>
        </p:blipFill>
        <p:spPr>
          <a:xfrm>
            <a:off x="304800" y="4318000"/>
            <a:ext cx="8394370" cy="1549400"/>
          </a:xfrm>
          <a:prstGeom prst="rect">
            <a:avLst/>
          </a:prstGeom>
        </p:spPr>
      </p:pic>
      <p:sp>
        <p:nvSpPr>
          <p:cNvPr id="2" name="Title 1"/>
          <p:cNvSpPr>
            <a:spLocks noGrp="1"/>
          </p:cNvSpPr>
          <p:nvPr>
            <p:ph type="title"/>
          </p:nvPr>
        </p:nvSpPr>
        <p:spPr>
          <a:xfrm>
            <a:off x="304800" y="-34166"/>
            <a:ext cx="8686800" cy="1295400"/>
          </a:xfrm>
        </p:spPr>
        <p:txBody>
          <a:bodyPr>
            <a:normAutofit/>
          </a:bodyPr>
          <a:lstStyle/>
          <a:p>
            <a:pPr marL="0" indent="0" algn="l">
              <a:spcBef>
                <a:spcPts val="0"/>
              </a:spcBef>
            </a:pPr>
            <a:r>
              <a:rPr lang="en-CA" sz="4000" dirty="0">
                <a:latin typeface="Myriad Pro" pitchFamily="34" charset="0"/>
              </a:rPr>
              <a:t>Optimized Campaign = </a:t>
            </a:r>
          </a:p>
        </p:txBody>
      </p:sp>
      <p:sp>
        <p:nvSpPr>
          <p:cNvPr id="3" name="Content Placeholder 2"/>
          <p:cNvSpPr>
            <a:spLocks noGrp="1"/>
          </p:cNvSpPr>
          <p:nvPr>
            <p:ph idx="1"/>
          </p:nvPr>
        </p:nvSpPr>
        <p:spPr>
          <a:xfrm>
            <a:off x="457200" y="4343400"/>
            <a:ext cx="8229600" cy="1143000"/>
          </a:xfrm>
        </p:spPr>
        <p:txBody>
          <a:bodyPr>
            <a:noAutofit/>
          </a:bodyPr>
          <a:lstStyle/>
          <a:p>
            <a:pPr marL="0" indent="0">
              <a:buNone/>
            </a:pPr>
            <a:r>
              <a:rPr lang="en-CA" sz="2600" dirty="0" smtClean="0">
                <a:solidFill>
                  <a:srgbClr val="324481"/>
                </a:solidFill>
              </a:rPr>
              <a:t>“</a:t>
            </a:r>
            <a:r>
              <a:rPr lang="en-CA" sz="2600" dirty="0">
                <a:solidFill>
                  <a:srgbClr val="324481"/>
                </a:solidFill>
              </a:rPr>
              <a:t>More is better: spending across multiple platforms delivers greater ROI than investing in single </a:t>
            </a:r>
            <a:r>
              <a:rPr lang="en-CA" sz="2600" dirty="0" smtClean="0">
                <a:solidFill>
                  <a:srgbClr val="324481"/>
                </a:solidFill>
              </a:rPr>
              <a:t>platforms.” </a:t>
            </a:r>
          </a:p>
          <a:p>
            <a:pPr marL="0" indent="0" algn="r">
              <a:buNone/>
            </a:pPr>
            <a:r>
              <a:rPr lang="en-CA" sz="1800" i="1" dirty="0" smtClean="0"/>
              <a:t>Gayle </a:t>
            </a:r>
            <a:r>
              <a:rPr lang="en-CA" sz="1800" i="1" dirty="0" err="1"/>
              <a:t>Fuguitt</a:t>
            </a:r>
            <a:r>
              <a:rPr lang="en-CA" sz="1800" i="1" dirty="0"/>
              <a:t>, </a:t>
            </a:r>
            <a:r>
              <a:rPr lang="en-CA" sz="1800" i="1" dirty="0" smtClean="0"/>
              <a:t>President, CEO Advertising Research Foundation</a:t>
            </a:r>
            <a:endParaRPr lang="en-CA" sz="1800" i="1" dirty="0"/>
          </a:p>
        </p:txBody>
      </p:sp>
      <p:sp>
        <p:nvSpPr>
          <p:cNvPr id="4" name="TextBox 3"/>
          <p:cNvSpPr txBox="1"/>
          <p:nvPr/>
        </p:nvSpPr>
        <p:spPr>
          <a:xfrm>
            <a:off x="0" y="6611779"/>
            <a:ext cx="9144000" cy="246221"/>
          </a:xfrm>
          <a:prstGeom prst="rect">
            <a:avLst/>
          </a:prstGeom>
          <a:noFill/>
        </p:spPr>
        <p:txBody>
          <a:bodyPr wrap="square" rtlCol="0">
            <a:spAutoFit/>
          </a:bodyPr>
          <a:lstStyle/>
          <a:p>
            <a:r>
              <a:rPr lang="en-CA" sz="1000" dirty="0" smtClean="0"/>
              <a:t>Media Life Magazine, April 4, 2016</a:t>
            </a:r>
            <a:endParaRPr lang="en-CA" sz="1000" dirty="0"/>
          </a:p>
        </p:txBody>
      </p:sp>
      <p:sp>
        <p:nvSpPr>
          <p:cNvPr id="7" name="TextBox 6"/>
          <p:cNvSpPr txBox="1"/>
          <p:nvPr/>
        </p:nvSpPr>
        <p:spPr>
          <a:xfrm>
            <a:off x="381000" y="3295472"/>
            <a:ext cx="8458200" cy="1200328"/>
          </a:xfrm>
          <a:prstGeom prst="rect">
            <a:avLst/>
          </a:prstGeom>
          <a:noFill/>
        </p:spPr>
        <p:txBody>
          <a:bodyPr wrap="square" rtlCol="0">
            <a:spAutoFit/>
          </a:bodyPr>
          <a:lstStyle/>
          <a:p>
            <a:r>
              <a:rPr lang="en-CA" sz="2400" dirty="0"/>
              <a:t>While ad dollars are increasingly moving to digital, it’s most effective to keep the bulk of the dollars in traditional media.</a:t>
            </a:r>
          </a:p>
          <a:p>
            <a:endParaRPr lang="en-US" sz="2400" dirty="0"/>
          </a:p>
        </p:txBody>
      </p:sp>
      <p:sp>
        <p:nvSpPr>
          <p:cNvPr id="8" name="TextBox 7"/>
          <p:cNvSpPr txBox="1"/>
          <p:nvPr/>
        </p:nvSpPr>
        <p:spPr>
          <a:xfrm>
            <a:off x="381000" y="1759160"/>
            <a:ext cx="3962400" cy="1212640"/>
          </a:xfrm>
          <a:prstGeom prst="rect">
            <a:avLst/>
          </a:prstGeom>
          <a:noFill/>
        </p:spPr>
        <p:txBody>
          <a:bodyPr wrap="square" rtlCol="0">
            <a:spAutoFit/>
          </a:bodyPr>
          <a:lstStyle/>
          <a:p>
            <a:pPr lvl="3">
              <a:lnSpc>
                <a:spcPct val="80000"/>
              </a:lnSpc>
            </a:pPr>
            <a:r>
              <a:rPr lang="en-CA" sz="6600" b="1" dirty="0" smtClean="0">
                <a:solidFill>
                  <a:schemeClr val="bg1"/>
                </a:solidFill>
                <a:latin typeface="Myriad Pro" pitchFamily="34" charset="0"/>
              </a:rPr>
              <a:t> 78</a:t>
            </a:r>
            <a:r>
              <a:rPr lang="en-CA" sz="6600" b="1" dirty="0">
                <a:solidFill>
                  <a:schemeClr val="bg1"/>
                </a:solidFill>
                <a:latin typeface="Myriad Pro" pitchFamily="34" charset="0"/>
              </a:rPr>
              <a:t>% </a:t>
            </a:r>
            <a:endParaRPr lang="en-CA" sz="6600" dirty="0" smtClean="0">
              <a:solidFill>
                <a:schemeClr val="bg1"/>
              </a:solidFill>
              <a:latin typeface="Myriad Pro" pitchFamily="34" charset="0"/>
            </a:endParaRPr>
          </a:p>
          <a:p>
            <a:pPr algn="ctr">
              <a:lnSpc>
                <a:spcPct val="80000"/>
              </a:lnSpc>
            </a:pPr>
            <a:r>
              <a:rPr lang="en-CA" sz="2400" dirty="0" smtClean="0">
                <a:solidFill>
                  <a:schemeClr val="bg1"/>
                </a:solidFill>
                <a:latin typeface="Myriad Pro" pitchFamily="34" charset="0"/>
              </a:rPr>
              <a:t>TRADITIONAL ADVERTISING</a:t>
            </a:r>
            <a:endParaRPr lang="en-US" sz="2400" dirty="0">
              <a:solidFill>
                <a:schemeClr val="bg1"/>
              </a:solidFill>
            </a:endParaRPr>
          </a:p>
        </p:txBody>
      </p:sp>
      <p:sp>
        <p:nvSpPr>
          <p:cNvPr id="9" name="TextBox 8"/>
          <p:cNvSpPr txBox="1"/>
          <p:nvPr/>
        </p:nvSpPr>
        <p:spPr>
          <a:xfrm>
            <a:off x="5410200" y="1769239"/>
            <a:ext cx="3200400" cy="1431161"/>
          </a:xfrm>
          <a:prstGeom prst="rect">
            <a:avLst/>
          </a:prstGeom>
          <a:noFill/>
        </p:spPr>
        <p:txBody>
          <a:bodyPr wrap="square" rtlCol="0">
            <a:spAutoFit/>
          </a:bodyPr>
          <a:lstStyle/>
          <a:p>
            <a:pPr lvl="2">
              <a:lnSpc>
                <a:spcPct val="80000"/>
              </a:lnSpc>
            </a:pPr>
            <a:r>
              <a:rPr lang="en-CA" sz="6600" b="1" dirty="0" smtClean="0">
                <a:solidFill>
                  <a:schemeClr val="bg1"/>
                </a:solidFill>
                <a:latin typeface="Myriad Pro" pitchFamily="34" charset="0"/>
              </a:rPr>
              <a:t>  22%</a:t>
            </a:r>
          </a:p>
          <a:p>
            <a:pPr algn="ctr">
              <a:lnSpc>
                <a:spcPct val="80000"/>
              </a:lnSpc>
            </a:pPr>
            <a:r>
              <a:rPr lang="en-CA" sz="2400" dirty="0" smtClean="0">
                <a:solidFill>
                  <a:schemeClr val="bg1"/>
                </a:solidFill>
                <a:latin typeface="Myriad Pro" pitchFamily="34" charset="0"/>
              </a:rPr>
              <a:t>DIGITAL ADVERTISING</a:t>
            </a:r>
            <a:endParaRPr lang="en-US" sz="2400" dirty="0" smtClean="0">
              <a:solidFill>
                <a:schemeClr val="bg1"/>
              </a:solidFill>
            </a:endParaRPr>
          </a:p>
          <a:p>
            <a:pPr algn="ctr">
              <a:lnSpc>
                <a:spcPct val="80000"/>
              </a:lnSpc>
            </a:pPr>
            <a:endParaRPr lang="en-US" dirty="0">
              <a:solidFill>
                <a:schemeClr val="bg1"/>
              </a:solidFill>
            </a:endParaRPr>
          </a:p>
        </p:txBody>
      </p:sp>
      <p:sp>
        <p:nvSpPr>
          <p:cNvPr id="11" name="TextBox 10"/>
          <p:cNvSpPr txBox="1"/>
          <p:nvPr/>
        </p:nvSpPr>
        <p:spPr>
          <a:xfrm>
            <a:off x="4343400" y="1601450"/>
            <a:ext cx="1600200" cy="1446550"/>
          </a:xfrm>
          <a:prstGeom prst="rect">
            <a:avLst/>
          </a:prstGeom>
          <a:noFill/>
        </p:spPr>
        <p:txBody>
          <a:bodyPr wrap="square" rtlCol="0">
            <a:spAutoFit/>
          </a:bodyPr>
          <a:lstStyle/>
          <a:p>
            <a:r>
              <a:rPr lang="en-US" sz="8800" b="1" dirty="0" smtClean="0">
                <a:solidFill>
                  <a:srgbClr val="FFFFFF"/>
                </a:solidFill>
              </a:rPr>
              <a:t>+</a:t>
            </a:r>
            <a:endParaRPr lang="en-US" sz="8800" b="1" dirty="0">
              <a:solidFill>
                <a:srgbClr val="FFFFFF"/>
              </a:solidFill>
            </a:endParaRPr>
          </a:p>
        </p:txBody>
      </p:sp>
      <p:pic>
        <p:nvPicPr>
          <p:cNvPr id="12" name="Picture 11" descr="icons copy-1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877" y="1219200"/>
            <a:ext cx="2030323" cy="1472035"/>
          </a:xfrm>
          <a:prstGeom prst="rect">
            <a:avLst/>
          </a:prstGeom>
        </p:spPr>
      </p:pic>
      <p:pic>
        <p:nvPicPr>
          <p:cNvPr id="13" name="Picture 12" descr="icons copy-16.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1635218"/>
            <a:ext cx="1752600" cy="1031782"/>
          </a:xfrm>
          <a:prstGeom prst="rect">
            <a:avLst/>
          </a:prstGeom>
        </p:spPr>
      </p:pic>
    </p:spTree>
    <p:extLst>
      <p:ext uri="{BB962C8B-B14F-4D97-AF65-F5344CB8AC3E}">
        <p14:creationId xmlns:p14="http://schemas.microsoft.com/office/powerpoint/2010/main" val="2800854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b="10743"/>
          <a:stretch/>
        </p:blipFill>
        <p:spPr>
          <a:xfrm>
            <a:off x="1886955" y="4270919"/>
            <a:ext cx="1161045" cy="1036306"/>
          </a:xfrm>
          <a:prstGeom prst="rect">
            <a:avLst/>
          </a:prstGeom>
        </p:spPr>
      </p:pic>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b="47311"/>
          <a:stretch/>
        </p:blipFill>
        <p:spPr>
          <a:xfrm>
            <a:off x="439155" y="4695487"/>
            <a:ext cx="1161045" cy="611737"/>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34755" y="3731564"/>
            <a:ext cx="1161045" cy="1161045"/>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94616" y="3119193"/>
            <a:ext cx="1161045" cy="116104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34749" y="3572804"/>
            <a:ext cx="1161045" cy="116104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72400" y="3127375"/>
            <a:ext cx="708188" cy="874820"/>
          </a:xfrm>
          <a:prstGeom prst="rect">
            <a:avLst/>
          </a:prstGeom>
        </p:spPr>
      </p:pic>
      <p:sp>
        <p:nvSpPr>
          <p:cNvPr id="3" name="Title 2"/>
          <p:cNvSpPr>
            <a:spLocks noGrp="1"/>
          </p:cNvSpPr>
          <p:nvPr>
            <p:ph type="title"/>
          </p:nvPr>
        </p:nvSpPr>
        <p:spPr>
          <a:xfrm>
            <a:off x="261938" y="-76200"/>
            <a:ext cx="8424862" cy="1652718"/>
          </a:xfrm>
        </p:spPr>
        <p:txBody>
          <a:bodyPr>
            <a:noAutofit/>
          </a:bodyPr>
          <a:lstStyle/>
          <a:p>
            <a:pPr algn="l">
              <a:lnSpc>
                <a:spcPct val="90000"/>
              </a:lnSpc>
            </a:pPr>
            <a:r>
              <a:rPr lang="en-US" sz="4000" dirty="0" smtClean="0">
                <a:latin typeface="Myriad Pro"/>
                <a:cs typeface="Myriad Pro"/>
              </a:rPr>
              <a:t>Print Access Peaks at Breakfast</a:t>
            </a:r>
            <a:r>
              <a:rPr lang="en-US" dirty="0" smtClean="0"/>
              <a:t/>
            </a:r>
            <a:br>
              <a:rPr lang="en-US" dirty="0" smtClean="0"/>
            </a:br>
            <a:r>
              <a:rPr lang="en-US" sz="2400" dirty="0" smtClean="0"/>
              <a:t>– Phone Access is Strong All Day</a:t>
            </a:r>
            <a:endParaRPr lang="en-CA" sz="2400" b="0" i="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48789348"/>
              </p:ext>
            </p:extLst>
          </p:nvPr>
        </p:nvGraphicFramePr>
        <p:xfrm>
          <a:off x="337870" y="2590800"/>
          <a:ext cx="8501330" cy="3989410"/>
        </p:xfrm>
        <a:graphic>
          <a:graphicData uri="http://schemas.openxmlformats.org/drawingml/2006/chart">
            <c:chart xmlns:c="http://schemas.openxmlformats.org/drawingml/2006/chart" xmlns:r="http://schemas.openxmlformats.org/officeDocument/2006/relationships" r:id="rId4"/>
          </a:graphicData>
        </a:graphic>
      </p:graphicFrame>
      <p:pic>
        <p:nvPicPr>
          <p:cNvPr id="1028" name="Picture 4" descr="C:\Users\Kelly\Documents\A - Presentations\Presentation Images\Icons\Newspaper-black outline.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
          <a:stretch/>
        </p:blipFill>
        <p:spPr bwMode="auto">
          <a:xfrm>
            <a:off x="322532" y="4241800"/>
            <a:ext cx="603227" cy="5777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Kelly\Documents\A - Presentations\Presentation Images\Icons\Phone.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9400" y="2540000"/>
            <a:ext cx="711200" cy="711200"/>
          </a:xfrm>
          <a:prstGeom prst="rect">
            <a:avLst/>
          </a:prstGeom>
          <a:noFill/>
          <a:extLst>
            <a:ext uri="{909E8E84-426E-40DD-AFC4-6F175D3DCCD1}">
              <a14:hiddenFill xmlns:a14="http://schemas.microsoft.com/office/drawing/2010/main">
                <a:solidFill>
                  <a:srgbClr val="FFFFFF"/>
                </a:solidFill>
              </a14:hiddenFill>
            </a:ext>
          </a:extLst>
        </p:spPr>
      </p:pic>
      <p:sp>
        <p:nvSpPr>
          <p:cNvPr id="28675" name="Text Box 7"/>
          <p:cNvSpPr txBox="1">
            <a:spLocks noChangeArrowheads="1"/>
          </p:cNvSpPr>
          <p:nvPr/>
        </p:nvSpPr>
        <p:spPr bwMode="auto">
          <a:xfrm>
            <a:off x="0" y="6580210"/>
            <a:ext cx="9144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r>
              <a:rPr lang="en-US" sz="1000" dirty="0"/>
              <a:t>Totum Research; Canadians 18+, </a:t>
            </a:r>
            <a:r>
              <a:rPr lang="en-US" sz="1000" dirty="0" smtClean="0"/>
              <a:t>weekly readership, </a:t>
            </a:r>
            <a:r>
              <a:rPr lang="en-US" sz="1000" dirty="0"/>
              <a:t>January 2016</a:t>
            </a:r>
            <a:endParaRPr lang="en-US" sz="1000" b="1" dirty="0"/>
          </a:p>
        </p:txBody>
      </p:sp>
      <p:sp>
        <p:nvSpPr>
          <p:cNvPr id="5" name="TextBox 4"/>
          <p:cNvSpPr txBox="1"/>
          <p:nvPr/>
        </p:nvSpPr>
        <p:spPr>
          <a:xfrm>
            <a:off x="1714500" y="1600200"/>
            <a:ext cx="5715000" cy="1431161"/>
          </a:xfrm>
          <a:prstGeom prst="rect">
            <a:avLst/>
          </a:prstGeom>
          <a:solidFill>
            <a:srgbClr val="AED246"/>
          </a:solidFill>
          <a:ln w="28575">
            <a:solidFill>
              <a:srgbClr val="AED246"/>
            </a:solidFill>
          </a:ln>
        </p:spPr>
        <p:txBody>
          <a:bodyPr wrap="square" rtlCol="0">
            <a:spAutoFit/>
          </a:bodyPr>
          <a:lstStyle/>
          <a:p>
            <a:pPr marL="169863" indent="-169863">
              <a:spcAft>
                <a:spcPts val="600"/>
              </a:spcAft>
              <a:buClr>
                <a:srgbClr val="AED246"/>
              </a:buClr>
              <a:buFont typeface="Arial" pitchFamily="34" charset="0"/>
              <a:buChar char="•"/>
            </a:pPr>
            <a:r>
              <a:rPr lang="en-US" b="1" dirty="0" smtClean="0">
                <a:solidFill>
                  <a:srgbClr val="324481"/>
                </a:solidFill>
              </a:rPr>
              <a:t>Print </a:t>
            </a:r>
            <a:r>
              <a:rPr lang="en-US" dirty="0" smtClean="0">
                <a:solidFill>
                  <a:srgbClr val="324481"/>
                </a:solidFill>
              </a:rPr>
              <a:t>– peaks at </a:t>
            </a:r>
            <a:r>
              <a:rPr lang="en-US" dirty="0">
                <a:solidFill>
                  <a:srgbClr val="324481"/>
                </a:solidFill>
              </a:rPr>
              <a:t>breakfast and in the evening</a:t>
            </a:r>
          </a:p>
          <a:p>
            <a:pPr marL="169863" indent="-169863">
              <a:spcAft>
                <a:spcPts val="600"/>
              </a:spcAft>
              <a:buClr>
                <a:srgbClr val="AED246"/>
              </a:buClr>
              <a:buFont typeface="Arial" pitchFamily="34" charset="0"/>
              <a:buChar char="•"/>
            </a:pPr>
            <a:r>
              <a:rPr lang="en-US" b="1" dirty="0">
                <a:solidFill>
                  <a:srgbClr val="324481"/>
                </a:solidFill>
              </a:rPr>
              <a:t>Desktop/Laptop</a:t>
            </a:r>
            <a:r>
              <a:rPr lang="en-US" dirty="0">
                <a:solidFill>
                  <a:srgbClr val="324481"/>
                </a:solidFill>
              </a:rPr>
              <a:t> – early morning and after breakfast</a:t>
            </a:r>
          </a:p>
          <a:p>
            <a:pPr marL="169863" indent="-169863">
              <a:spcAft>
                <a:spcPts val="600"/>
              </a:spcAft>
              <a:buClr>
                <a:srgbClr val="AED246"/>
              </a:buClr>
              <a:buFont typeface="Arial" pitchFamily="34" charset="0"/>
              <a:buChar char="•"/>
            </a:pPr>
            <a:r>
              <a:rPr lang="en-US" b="1" dirty="0" smtClean="0">
                <a:solidFill>
                  <a:srgbClr val="324481"/>
                </a:solidFill>
              </a:rPr>
              <a:t>Phone</a:t>
            </a:r>
            <a:r>
              <a:rPr lang="en-US" dirty="0" smtClean="0">
                <a:solidFill>
                  <a:srgbClr val="324481"/>
                </a:solidFill>
              </a:rPr>
              <a:t> – most popular platform at all times</a:t>
            </a:r>
          </a:p>
          <a:p>
            <a:pPr marL="169863" indent="-169863">
              <a:spcAft>
                <a:spcPts val="600"/>
              </a:spcAft>
              <a:buClr>
                <a:srgbClr val="AED246"/>
              </a:buClr>
              <a:buFont typeface="Arial" pitchFamily="34" charset="0"/>
              <a:buChar char="•"/>
            </a:pPr>
            <a:r>
              <a:rPr lang="en-US" b="1" dirty="0" smtClean="0">
                <a:solidFill>
                  <a:srgbClr val="324481"/>
                </a:solidFill>
              </a:rPr>
              <a:t>Tablet</a:t>
            </a:r>
            <a:r>
              <a:rPr lang="en-US" dirty="0" smtClean="0">
                <a:solidFill>
                  <a:srgbClr val="324481"/>
                </a:solidFill>
              </a:rPr>
              <a:t> </a:t>
            </a:r>
            <a:r>
              <a:rPr lang="en-US" dirty="0">
                <a:solidFill>
                  <a:srgbClr val="324481"/>
                </a:solidFill>
              </a:rPr>
              <a:t>– </a:t>
            </a:r>
            <a:r>
              <a:rPr lang="en-US" dirty="0" smtClean="0">
                <a:solidFill>
                  <a:srgbClr val="324481"/>
                </a:solidFill>
              </a:rPr>
              <a:t>peaks after dinner</a:t>
            </a:r>
          </a:p>
        </p:txBody>
      </p:sp>
      <p:pic>
        <p:nvPicPr>
          <p:cNvPr id="1029" name="Picture 5" descr="C:\Users\Kelly\Documents\A - Presentations\Presentation Images\Icons\Laptop.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92369" y="3200400"/>
            <a:ext cx="665163" cy="6651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Kelly\Documents\A - Presentations\Presentation Images\Icons\Tablet.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55600" y="3806825"/>
            <a:ext cx="536575" cy="53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7133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1"/>
          <p:cNvGraphicFramePr>
            <a:graphicFrameLocks noGrp="1"/>
          </p:cNvGraphicFramePr>
          <p:nvPr>
            <p:ph sz="half" idx="1"/>
            <p:extLst>
              <p:ext uri="{D42A27DB-BD31-4B8C-83A1-F6EECF244321}">
                <p14:modId xmlns:p14="http://schemas.microsoft.com/office/powerpoint/2010/main" val="3927975331"/>
              </p:ext>
            </p:extLst>
          </p:nvPr>
        </p:nvGraphicFramePr>
        <p:xfrm>
          <a:off x="0" y="1752600"/>
          <a:ext cx="9144000" cy="4299440"/>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304800" y="237212"/>
            <a:ext cx="7526100" cy="1210588"/>
          </a:xfrm>
          <a:prstGeom prst="rect">
            <a:avLst/>
          </a:prstGeom>
          <a:noFill/>
        </p:spPr>
        <p:txBody>
          <a:bodyPr wrap="square" rtlCol="0">
            <a:spAutoFit/>
          </a:bodyPr>
          <a:lstStyle/>
          <a:p>
            <a:pPr>
              <a:lnSpc>
                <a:spcPct val="90000"/>
              </a:lnSpc>
              <a:buClr>
                <a:srgbClr val="AED246"/>
              </a:buClr>
            </a:pPr>
            <a:r>
              <a:rPr lang="en-US" sz="4000" b="1" dirty="0" smtClean="0">
                <a:solidFill>
                  <a:srgbClr val="324481"/>
                </a:solidFill>
                <a:latin typeface="Myriad Pro" pitchFamily="34" charset="0"/>
              </a:rPr>
              <a:t>Newspaper Media Reach all Target Groups</a:t>
            </a:r>
            <a:endParaRPr lang="en-US" sz="4000" b="1" dirty="0">
              <a:solidFill>
                <a:srgbClr val="324481"/>
              </a:solidFill>
              <a:latin typeface="Myriad Pro" pitchFamily="34" charset="0"/>
            </a:endParaRPr>
          </a:p>
        </p:txBody>
      </p:sp>
      <p:sp>
        <p:nvSpPr>
          <p:cNvPr id="16" name="TextBox 15"/>
          <p:cNvSpPr txBox="1"/>
          <p:nvPr/>
        </p:nvSpPr>
        <p:spPr>
          <a:xfrm>
            <a:off x="304800" y="1524000"/>
            <a:ext cx="8534400" cy="646331"/>
          </a:xfrm>
          <a:prstGeom prst="rect">
            <a:avLst/>
          </a:prstGeom>
          <a:noFill/>
          <a:ln w="28575">
            <a:solidFill>
              <a:srgbClr val="AED246"/>
            </a:solidFill>
          </a:ln>
        </p:spPr>
        <p:txBody>
          <a:bodyPr wrap="square" rtlCol="0">
            <a:spAutoFit/>
          </a:bodyPr>
          <a:lstStyle/>
          <a:p>
            <a:pPr algn="ctr">
              <a:buClr>
                <a:srgbClr val="AED246"/>
              </a:buClr>
            </a:pPr>
            <a:r>
              <a:rPr lang="en-US" b="1" dirty="0" smtClean="0">
                <a:solidFill>
                  <a:srgbClr val="324481"/>
                </a:solidFill>
              </a:rPr>
              <a:t>Young Adults </a:t>
            </a:r>
            <a:r>
              <a:rPr lang="en-US" dirty="0" smtClean="0">
                <a:solidFill>
                  <a:srgbClr val="324481"/>
                </a:solidFill>
              </a:rPr>
              <a:t>read most on a </a:t>
            </a:r>
            <a:r>
              <a:rPr lang="en-US" dirty="0">
                <a:solidFill>
                  <a:srgbClr val="324481"/>
                </a:solidFill>
              </a:rPr>
              <a:t>p</a:t>
            </a:r>
            <a:r>
              <a:rPr lang="en-US" dirty="0" smtClean="0">
                <a:solidFill>
                  <a:srgbClr val="324481"/>
                </a:solidFill>
              </a:rPr>
              <a:t>hone</a:t>
            </a:r>
            <a:r>
              <a:rPr lang="en-US" b="1" dirty="0" smtClean="0">
                <a:solidFill>
                  <a:srgbClr val="324481"/>
                </a:solidFill>
              </a:rPr>
              <a:t>. Boomers</a:t>
            </a:r>
            <a:r>
              <a:rPr lang="en-US" dirty="0" smtClean="0">
                <a:solidFill>
                  <a:srgbClr val="324481"/>
                </a:solidFill>
              </a:rPr>
              <a:t> prefer to read in print.  </a:t>
            </a:r>
            <a:r>
              <a:rPr lang="en-US" b="1" dirty="0" smtClean="0">
                <a:solidFill>
                  <a:srgbClr val="324481"/>
                </a:solidFill>
              </a:rPr>
              <a:t>Business Decision Makers* </a:t>
            </a:r>
            <a:r>
              <a:rPr lang="en-US" dirty="0" smtClean="0">
                <a:solidFill>
                  <a:srgbClr val="324481"/>
                </a:solidFill>
              </a:rPr>
              <a:t>are strong readers of newspaper content on all platforms.</a:t>
            </a:r>
          </a:p>
        </p:txBody>
      </p:sp>
      <p:sp>
        <p:nvSpPr>
          <p:cNvPr id="18" name="TextBox 17"/>
          <p:cNvSpPr txBox="1"/>
          <p:nvPr/>
        </p:nvSpPr>
        <p:spPr>
          <a:xfrm>
            <a:off x="8610600" y="2362200"/>
            <a:ext cx="533400" cy="369332"/>
          </a:xfrm>
          <a:prstGeom prst="rect">
            <a:avLst/>
          </a:prstGeom>
          <a:noFill/>
        </p:spPr>
        <p:txBody>
          <a:bodyPr wrap="square" rtlCol="0">
            <a:spAutoFit/>
          </a:bodyPr>
          <a:lstStyle/>
          <a:p>
            <a:pPr algn="ctr"/>
            <a:r>
              <a:rPr lang="en-US" b="1" dirty="0" smtClean="0"/>
              <a:t>%</a:t>
            </a:r>
            <a:endParaRPr lang="en-US" b="1" dirty="0"/>
          </a:p>
        </p:txBody>
      </p:sp>
      <p:sp>
        <p:nvSpPr>
          <p:cNvPr id="44" name="Text Box 7"/>
          <p:cNvSpPr txBox="1">
            <a:spLocks noChangeArrowheads="1"/>
          </p:cNvSpPr>
          <p:nvPr/>
        </p:nvSpPr>
        <p:spPr bwMode="auto">
          <a:xfrm>
            <a:off x="0" y="6454082"/>
            <a:ext cx="913839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r>
              <a:rPr lang="en-US" sz="1000" dirty="0"/>
              <a:t>Totum Research; Canadians 18+, </a:t>
            </a:r>
            <a:r>
              <a:rPr lang="en-US" sz="1000" dirty="0" smtClean="0"/>
              <a:t>weekly readership, </a:t>
            </a:r>
            <a:r>
              <a:rPr lang="en-US" sz="1000" dirty="0"/>
              <a:t>January </a:t>
            </a:r>
            <a:r>
              <a:rPr lang="en-US" sz="1000" dirty="0" smtClean="0"/>
              <a:t>2016  </a:t>
            </a:r>
          </a:p>
          <a:p>
            <a:pPr eaLnBrk="1" hangingPunct="1"/>
            <a:r>
              <a:rPr lang="en-US" sz="1000" dirty="0" smtClean="0"/>
              <a:t>* Canadian </a:t>
            </a:r>
            <a:r>
              <a:rPr lang="en-US" altLang="en-US" sz="1000" dirty="0" smtClean="0"/>
              <a:t>professionals</a:t>
            </a:r>
            <a:r>
              <a:rPr lang="en-US" altLang="en-US" sz="1000" dirty="0"/>
              <a:t>, senior management/executives and business owners/self </a:t>
            </a:r>
            <a:r>
              <a:rPr lang="en-US" altLang="en-US" sz="1000" dirty="0" smtClean="0"/>
              <a:t>employed</a:t>
            </a:r>
            <a:endParaRPr lang="en-US" sz="1000" dirty="0"/>
          </a:p>
        </p:txBody>
      </p:sp>
      <p:sp>
        <p:nvSpPr>
          <p:cNvPr id="4" name="TextBox 3"/>
          <p:cNvSpPr txBox="1"/>
          <p:nvPr/>
        </p:nvSpPr>
        <p:spPr>
          <a:xfrm>
            <a:off x="609600" y="3792140"/>
            <a:ext cx="1295400" cy="923330"/>
          </a:xfrm>
          <a:prstGeom prst="rect">
            <a:avLst/>
          </a:prstGeom>
          <a:solidFill>
            <a:schemeClr val="bg1">
              <a:lumMod val="85000"/>
            </a:schemeClr>
          </a:solidFill>
          <a:ln w="28575">
            <a:noFill/>
          </a:ln>
        </p:spPr>
        <p:txBody>
          <a:bodyPr wrap="square" rtlCol="0">
            <a:spAutoFit/>
          </a:bodyPr>
          <a:lstStyle/>
          <a:p>
            <a:pPr algn="ctr"/>
            <a:r>
              <a:rPr lang="en-CA" b="1" dirty="0" smtClean="0"/>
              <a:t> 87% </a:t>
            </a:r>
          </a:p>
          <a:p>
            <a:pPr algn="ctr"/>
            <a:r>
              <a:rPr lang="en-CA" b="1" dirty="0" smtClean="0"/>
              <a:t>Any Platform</a:t>
            </a:r>
            <a:endParaRPr lang="en-CA" b="1" dirty="0"/>
          </a:p>
        </p:txBody>
      </p:sp>
      <p:sp>
        <p:nvSpPr>
          <p:cNvPr id="20" name="TextBox 19"/>
          <p:cNvSpPr txBox="1"/>
          <p:nvPr/>
        </p:nvSpPr>
        <p:spPr>
          <a:xfrm>
            <a:off x="2819400" y="3801070"/>
            <a:ext cx="1295400" cy="923330"/>
          </a:xfrm>
          <a:prstGeom prst="rect">
            <a:avLst/>
          </a:prstGeom>
          <a:solidFill>
            <a:schemeClr val="bg1">
              <a:lumMod val="85000"/>
            </a:schemeClr>
          </a:solidFill>
          <a:ln w="28575">
            <a:noFill/>
          </a:ln>
        </p:spPr>
        <p:txBody>
          <a:bodyPr wrap="square" rtlCol="0">
            <a:spAutoFit/>
          </a:bodyPr>
          <a:lstStyle/>
          <a:p>
            <a:pPr algn="ctr"/>
            <a:r>
              <a:rPr lang="en-CA" b="1" dirty="0" smtClean="0"/>
              <a:t> 87% </a:t>
            </a:r>
          </a:p>
          <a:p>
            <a:pPr algn="ctr"/>
            <a:r>
              <a:rPr lang="en-CA" b="1" dirty="0" smtClean="0"/>
              <a:t>Any Platform</a:t>
            </a:r>
            <a:endParaRPr lang="en-CA" b="1" dirty="0"/>
          </a:p>
        </p:txBody>
      </p:sp>
      <p:sp>
        <p:nvSpPr>
          <p:cNvPr id="21" name="TextBox 20"/>
          <p:cNvSpPr txBox="1"/>
          <p:nvPr/>
        </p:nvSpPr>
        <p:spPr>
          <a:xfrm>
            <a:off x="5105400" y="3801070"/>
            <a:ext cx="1295400" cy="923330"/>
          </a:xfrm>
          <a:prstGeom prst="rect">
            <a:avLst/>
          </a:prstGeom>
          <a:solidFill>
            <a:schemeClr val="bg1">
              <a:lumMod val="85000"/>
            </a:schemeClr>
          </a:solidFill>
          <a:ln w="28575">
            <a:noFill/>
          </a:ln>
        </p:spPr>
        <p:txBody>
          <a:bodyPr wrap="square" rtlCol="0">
            <a:spAutoFit/>
          </a:bodyPr>
          <a:lstStyle/>
          <a:p>
            <a:pPr algn="ctr"/>
            <a:r>
              <a:rPr lang="en-CA" b="1" dirty="0" smtClean="0"/>
              <a:t> 88% </a:t>
            </a:r>
          </a:p>
          <a:p>
            <a:pPr algn="ctr"/>
            <a:r>
              <a:rPr lang="en-CA" b="1" dirty="0" smtClean="0"/>
              <a:t>Any Platform</a:t>
            </a:r>
            <a:endParaRPr lang="en-CA" b="1" dirty="0"/>
          </a:p>
        </p:txBody>
      </p:sp>
      <p:sp>
        <p:nvSpPr>
          <p:cNvPr id="22" name="TextBox 21"/>
          <p:cNvSpPr txBox="1"/>
          <p:nvPr/>
        </p:nvSpPr>
        <p:spPr>
          <a:xfrm>
            <a:off x="7315200" y="3801070"/>
            <a:ext cx="1295400" cy="923330"/>
          </a:xfrm>
          <a:prstGeom prst="rect">
            <a:avLst/>
          </a:prstGeom>
          <a:solidFill>
            <a:schemeClr val="bg1">
              <a:lumMod val="85000"/>
            </a:schemeClr>
          </a:solidFill>
          <a:ln w="28575">
            <a:noFill/>
          </a:ln>
        </p:spPr>
        <p:txBody>
          <a:bodyPr wrap="square" rtlCol="0">
            <a:spAutoFit/>
          </a:bodyPr>
          <a:lstStyle/>
          <a:p>
            <a:pPr algn="ctr"/>
            <a:r>
              <a:rPr lang="en-CA" b="1" dirty="0" smtClean="0"/>
              <a:t> 91% </a:t>
            </a:r>
          </a:p>
          <a:p>
            <a:pPr algn="ctr"/>
            <a:r>
              <a:rPr lang="en-CA" b="1" dirty="0" smtClean="0"/>
              <a:t>Any Platform</a:t>
            </a:r>
            <a:endParaRPr lang="en-CA" b="1" dirty="0"/>
          </a:p>
        </p:txBody>
      </p:sp>
    </p:spTree>
    <p:extLst>
      <p:ext uri="{BB962C8B-B14F-4D97-AF65-F5344CB8AC3E}">
        <p14:creationId xmlns:p14="http://schemas.microsoft.com/office/powerpoint/2010/main" val="3968297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3778</TotalTime>
  <Words>1480</Words>
  <Application>Microsoft Office PowerPoint</Application>
  <PresentationFormat>On-screen Show (4:3)</PresentationFormat>
  <Paragraphs>203</Paragraphs>
  <Slides>19</Slides>
  <Notes>10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Newspapers in Canada</vt:lpstr>
      <vt:lpstr>Newspapers Remain A Trusted Advertising Format</vt:lpstr>
      <vt:lpstr>Trust In The News Media Is Still Very Strong In Canada.</vt:lpstr>
      <vt:lpstr>More Than $2 Billion in Newspaper Advertising in Canada</vt:lpstr>
      <vt:lpstr>PowerPoint Presentation</vt:lpstr>
      <vt:lpstr>Optimized Campaign = </vt:lpstr>
      <vt:lpstr>Print Access Peaks at Breakfast – Phone Access is Strong All Day</vt:lpstr>
      <vt:lpstr>PowerPoint Presentation</vt:lpstr>
      <vt:lpstr>Daily Newspapers Consistently  Reach 8 of 10 Adults </vt:lpstr>
      <vt:lpstr>PowerPoint Presentation</vt:lpstr>
      <vt:lpstr>Newspaper Reading Differs  on Weekdays and Weekends </vt:lpstr>
      <vt:lpstr>Readers of All Ages Engage with Newspaper Brands on Multiple Platforms</vt:lpstr>
      <vt:lpstr>PowerPoint Presentation</vt:lpstr>
      <vt:lpstr>Newspapers Dominate for Local Community Info  Three quarters of Canadians (75%) rely on newspapers for local community information.</vt:lpstr>
      <vt:lpstr>Seven of Ten New Car Buyers Read Auto Ads in Printed Newspapers</vt:lpstr>
      <vt:lpstr>Only 16% of New Car Buyers Look at Auto Ads on Social Media</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Levson</dc:creator>
  <cp:lastModifiedBy>Kelly Levson</cp:lastModifiedBy>
  <cp:revision>191</cp:revision>
  <cp:lastPrinted>2016-09-12T13:06:11Z</cp:lastPrinted>
  <dcterms:created xsi:type="dcterms:W3CDTF">2014-01-08T15:24:08Z</dcterms:created>
  <dcterms:modified xsi:type="dcterms:W3CDTF">2016-10-25T02:39:05Z</dcterms:modified>
</cp:coreProperties>
</file>