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24"/>
  </p:notesMasterIdLst>
  <p:handoutMasterIdLst>
    <p:handoutMasterId r:id="rId25"/>
  </p:handoutMasterIdLst>
  <p:sldIdLst>
    <p:sldId id="275" r:id="rId2"/>
    <p:sldId id="360" r:id="rId3"/>
    <p:sldId id="373" r:id="rId4"/>
    <p:sldId id="362" r:id="rId5"/>
    <p:sldId id="361" r:id="rId6"/>
    <p:sldId id="380" r:id="rId7"/>
    <p:sldId id="381" r:id="rId8"/>
    <p:sldId id="367" r:id="rId9"/>
    <p:sldId id="376" r:id="rId10"/>
    <p:sldId id="365" r:id="rId11"/>
    <p:sldId id="366" r:id="rId12"/>
    <p:sldId id="278" r:id="rId13"/>
    <p:sldId id="371" r:id="rId14"/>
    <p:sldId id="370" r:id="rId15"/>
    <p:sldId id="368" r:id="rId16"/>
    <p:sldId id="364" r:id="rId17"/>
    <p:sldId id="279" r:id="rId18"/>
    <p:sldId id="372" r:id="rId19"/>
    <p:sldId id="374" r:id="rId20"/>
    <p:sldId id="377" r:id="rId21"/>
    <p:sldId id="379" r:id="rId22"/>
    <p:sldId id="3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8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88758" autoAdjust="0"/>
  </p:normalViewPr>
  <p:slideViewPr>
    <p:cSldViewPr snapToGrid="0" snapToObjects="1">
      <p:cViewPr varScale="1">
        <p:scale>
          <a:sx n="70" d="100"/>
          <a:sy n="70" d="100"/>
        </p:scale>
        <p:origin x="1066" y="43"/>
      </p:cViewPr>
      <p:guideLst>
        <p:guide orient="horz" pos="2160"/>
        <p:guide pos="3840"/>
      </p:guideLst>
    </p:cSldViewPr>
  </p:slideViewPr>
  <p:notesTextViewPr>
    <p:cViewPr>
      <p:scale>
        <a:sx n="1" d="1"/>
        <a:sy n="1" d="1"/>
      </p:scale>
      <p:origin x="0" y="0"/>
    </p:cViewPr>
  </p:notesTextViewPr>
  <p:sorterViewPr>
    <p:cViewPr>
      <p:scale>
        <a:sx n="140" d="100"/>
        <a:sy n="140" d="100"/>
      </p:scale>
      <p:origin x="0" y="-1747"/>
    </p:cViewPr>
  </p:sorterViewPr>
  <p:notesViewPr>
    <p:cSldViewPr snapToGrid="0" snapToObjects="1">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280043138252774"/>
          <c:y val="0.22320494108797151"/>
          <c:w val="0.60719956861747226"/>
          <c:h val="0.73735956778767131"/>
        </c:manualLayout>
      </c:layout>
      <c:barChart>
        <c:barDir val="bar"/>
        <c:grouping val="clustered"/>
        <c:varyColors val="0"/>
        <c:ser>
          <c:idx val="0"/>
          <c:order val="0"/>
          <c:tx>
            <c:strRef>
              <c:f>Sheet1!$B$1</c:f>
              <c:strCache>
                <c:ptCount val="1"/>
                <c:pt idx="0">
                  <c:v>Column3</c:v>
                </c:pt>
              </c:strCache>
            </c:strRef>
          </c:tx>
          <c:spPr>
            <a:solidFill>
              <a:schemeClr val="accent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3-725C-4E7E-BC32-62F45F7346B0}"/>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5-725C-4E7E-BC32-62F45F7346B0}"/>
              </c:ext>
            </c:extLst>
          </c:dPt>
          <c:dPt>
            <c:idx val="2"/>
            <c:invertIfNegative val="0"/>
            <c:bubble3D val="0"/>
            <c:spPr>
              <a:solidFill>
                <a:srgbClr val="C00000"/>
              </a:solidFill>
              <a:ln>
                <a:noFill/>
              </a:ln>
              <a:effectLst/>
            </c:spPr>
            <c:extLst>
              <c:ext xmlns:c16="http://schemas.microsoft.com/office/drawing/2014/chart" uri="{C3380CC4-5D6E-409C-BE32-E72D297353CC}">
                <c16:uniqueId val="{00000004-725C-4E7E-BC32-62F45F7346B0}"/>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Champions" panose="02000000000000000000" pitchFamily="2"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Classified/Real Estate/Jobs</c:v>
                </c:pt>
                <c:pt idx="1">
                  <c:v>Advertising (Flyers/ROP)</c:v>
                </c:pt>
                <c:pt idx="2">
                  <c:v>Local Information*</c:v>
                </c:pt>
              </c:strCache>
            </c:strRef>
          </c:cat>
          <c:val>
            <c:numRef>
              <c:f>Sheet1!$B$2:$B$4</c:f>
              <c:numCache>
                <c:formatCode>0%</c:formatCode>
                <c:ptCount val="3"/>
                <c:pt idx="0">
                  <c:v>0.48</c:v>
                </c:pt>
                <c:pt idx="1">
                  <c:v>0.49</c:v>
                </c:pt>
                <c:pt idx="2">
                  <c:v>0.92</c:v>
                </c:pt>
              </c:numCache>
            </c:numRef>
          </c:val>
          <c:extLst>
            <c:ext xmlns:c16="http://schemas.microsoft.com/office/drawing/2014/chart" uri="{C3380CC4-5D6E-409C-BE32-E72D297353CC}">
              <c16:uniqueId val="{00000000-725C-4E7E-BC32-62F45F7346B0}"/>
            </c:ext>
          </c:extLst>
        </c:ser>
        <c:dLbls>
          <c:showLegendKey val="0"/>
          <c:showVal val="0"/>
          <c:showCatName val="0"/>
          <c:showSerName val="0"/>
          <c:showPercent val="0"/>
          <c:showBubbleSize val="0"/>
        </c:dLbls>
        <c:gapWidth val="75"/>
        <c:axId val="805642064"/>
        <c:axId val="805637072"/>
      </c:barChart>
      <c:catAx>
        <c:axId val="805642064"/>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Champions" panose="02000000000000000000" pitchFamily="2" charset="0"/>
                <a:ea typeface="+mn-ea"/>
                <a:cs typeface="+mn-cs"/>
              </a:defRPr>
            </a:pPr>
            <a:endParaRPr lang="en-US"/>
          </a:p>
        </c:txPr>
        <c:crossAx val="805637072"/>
        <c:crosses val="autoZero"/>
        <c:auto val="1"/>
        <c:lblAlgn val="ctr"/>
        <c:lblOffset val="100"/>
        <c:noMultiLvlLbl val="0"/>
      </c:catAx>
      <c:valAx>
        <c:axId val="805637072"/>
        <c:scaling>
          <c:orientation val="minMax"/>
        </c:scaling>
        <c:delete val="1"/>
        <c:axPos val="b"/>
        <c:numFmt formatCode="0%" sourceLinked="1"/>
        <c:majorTickMark val="none"/>
        <c:minorTickMark val="none"/>
        <c:tickLblPos val="nextTo"/>
        <c:crossAx val="805642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683481808423688"/>
          <c:y val="0.13670258502041702"/>
          <c:w val="0.69269263985277207"/>
          <c:h val="0.77335929283212268"/>
        </c:manualLayout>
      </c:layout>
      <c:barChart>
        <c:barDir val="bar"/>
        <c:grouping val="clustered"/>
        <c:varyColors val="0"/>
        <c:ser>
          <c:idx val="0"/>
          <c:order val="0"/>
          <c:tx>
            <c:strRef>
              <c:f>Sheet1!$B$1</c:f>
              <c:strCache>
                <c:ptCount val="1"/>
                <c:pt idx="0">
                  <c:v>Completely/</c:v>
                </c:pt>
              </c:strCache>
            </c:strRef>
          </c:tx>
          <c:spPr>
            <a:solidFill>
              <a:schemeClr val="bg1">
                <a:lumMod val="50000"/>
              </a:schemeClr>
            </a:solidFill>
            <a:ln>
              <a:noFill/>
            </a:ln>
            <a:effectLst/>
          </c:spPr>
          <c:invertIfNegative val="0"/>
          <c:dPt>
            <c:idx val="5"/>
            <c:invertIfNegative val="0"/>
            <c:bubble3D val="0"/>
            <c:spPr>
              <a:solidFill>
                <a:srgbClr val="C00000"/>
              </a:solidFill>
              <a:ln>
                <a:noFill/>
              </a:ln>
              <a:effectLst/>
            </c:spPr>
            <c:extLst>
              <c:ext xmlns:c16="http://schemas.microsoft.com/office/drawing/2014/chart" uri="{C3380CC4-5D6E-409C-BE32-E72D297353CC}">
                <c16:uniqueId val="{00000004-8CED-434B-BE59-5B73A220BC61}"/>
              </c:ext>
            </c:extLst>
          </c:dPt>
          <c:dPt>
            <c:idx val="10"/>
            <c:invertIfNegative val="0"/>
            <c:bubble3D val="0"/>
            <c:spPr>
              <a:solidFill>
                <a:srgbClr val="C00000"/>
              </a:solidFill>
              <a:ln>
                <a:noFill/>
              </a:ln>
              <a:effectLst/>
            </c:spPr>
            <c:extLst>
              <c:ext xmlns:c16="http://schemas.microsoft.com/office/drawing/2014/chart" uri="{C3380CC4-5D6E-409C-BE32-E72D297353CC}">
                <c16:uniqueId val="{00000003-8CED-434B-BE59-5B73A220BC6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hampions" panose="02000000000000000000" pitchFamily="2"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Social Networks</c:v>
                </c:pt>
                <c:pt idx="1">
                  <c:v>Search Engine Results</c:v>
                </c:pt>
                <c:pt idx="2">
                  <c:v>Magazine Websites</c:v>
                </c:pt>
                <c:pt idx="3">
                  <c:v>Radio Websites</c:v>
                </c:pt>
                <c:pt idx="4">
                  <c:v>TV Websites</c:v>
                </c:pt>
                <c:pt idx="5">
                  <c:v>News Media Websites</c:v>
                </c:pt>
                <c:pt idx="7">
                  <c:v>Magazines</c:v>
                </c:pt>
                <c:pt idx="8">
                  <c:v>TV Programs</c:v>
                </c:pt>
                <c:pt idx="9">
                  <c:v>Radio Programs</c:v>
                </c:pt>
                <c:pt idx="10">
                  <c:v>Printed Newspapers</c:v>
                </c:pt>
              </c:strCache>
            </c:strRef>
          </c:cat>
          <c:val>
            <c:numRef>
              <c:f>Sheet1!$B$2:$B$12</c:f>
              <c:numCache>
                <c:formatCode>General</c:formatCode>
                <c:ptCount val="11"/>
                <c:pt idx="0">
                  <c:v>21</c:v>
                </c:pt>
                <c:pt idx="1">
                  <c:v>37</c:v>
                </c:pt>
                <c:pt idx="2">
                  <c:v>31</c:v>
                </c:pt>
                <c:pt idx="3">
                  <c:v>42</c:v>
                </c:pt>
                <c:pt idx="4">
                  <c:v>44</c:v>
                </c:pt>
                <c:pt idx="5">
                  <c:v>52</c:v>
                </c:pt>
                <c:pt idx="7">
                  <c:v>34</c:v>
                </c:pt>
                <c:pt idx="8">
                  <c:v>53</c:v>
                </c:pt>
                <c:pt idx="9">
                  <c:v>51</c:v>
                </c:pt>
                <c:pt idx="10">
                  <c:v>54</c:v>
                </c:pt>
              </c:numCache>
            </c:numRef>
          </c:val>
          <c:extLst>
            <c:ext xmlns:c16="http://schemas.microsoft.com/office/drawing/2014/chart" uri="{C3380CC4-5D6E-409C-BE32-E72D297353CC}">
              <c16:uniqueId val="{00000000-8CED-434B-BE59-5B73A220BC61}"/>
            </c:ext>
          </c:extLst>
        </c:ser>
        <c:dLbls>
          <c:showLegendKey val="0"/>
          <c:showVal val="0"/>
          <c:showCatName val="0"/>
          <c:showSerName val="0"/>
          <c:showPercent val="0"/>
          <c:showBubbleSize val="0"/>
        </c:dLbls>
        <c:gapWidth val="50"/>
        <c:axId val="1749265775"/>
        <c:axId val="1749266607"/>
      </c:barChart>
      <c:catAx>
        <c:axId val="17492657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hampions" panose="02000000000000000000" pitchFamily="2" charset="0"/>
                <a:ea typeface="+mn-ea"/>
                <a:cs typeface="+mn-cs"/>
              </a:defRPr>
            </a:pPr>
            <a:endParaRPr lang="en-US"/>
          </a:p>
        </c:txPr>
        <c:crossAx val="1749266607"/>
        <c:crosses val="autoZero"/>
        <c:auto val="1"/>
        <c:lblAlgn val="ctr"/>
        <c:lblOffset val="100"/>
        <c:noMultiLvlLbl val="0"/>
      </c:catAx>
      <c:valAx>
        <c:axId val="1749266607"/>
        <c:scaling>
          <c:orientation val="minMax"/>
        </c:scaling>
        <c:delete val="1"/>
        <c:axPos val="b"/>
        <c:numFmt formatCode="General" sourceLinked="1"/>
        <c:majorTickMark val="none"/>
        <c:minorTickMark val="none"/>
        <c:tickLblPos val="nextTo"/>
        <c:crossAx val="1749265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0.64699</cdr:x>
      <cdr:y>0.80872</cdr:y>
    </cdr:from>
    <cdr:to>
      <cdr:x>1</cdr:x>
      <cdr:y>0.8919</cdr:y>
    </cdr:to>
    <cdr:sp macro="" textlink="">
      <cdr:nvSpPr>
        <cdr:cNvPr id="2" name="TextBox 1">
          <a:extLst xmlns:a="http://schemas.openxmlformats.org/drawingml/2006/main">
            <a:ext uri="{FF2B5EF4-FFF2-40B4-BE49-F238E27FC236}">
              <a16:creationId xmlns:a16="http://schemas.microsoft.com/office/drawing/2014/main" id="{7C0522AE-58F9-C7B8-040C-D5D1D9F7499A}"/>
            </a:ext>
          </a:extLst>
        </cdr:cNvPr>
        <cdr:cNvSpPr txBox="1"/>
      </cdr:nvSpPr>
      <cdr:spPr>
        <a:xfrm xmlns:a="http://schemas.openxmlformats.org/drawingml/2006/main">
          <a:off x="3775032" y="3590558"/>
          <a:ext cx="2059729" cy="369304"/>
        </a:xfrm>
        <a:prstGeom xmlns:a="http://schemas.openxmlformats.org/drawingml/2006/main" prst="rect">
          <a:avLst/>
        </a:prstGeom>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900" b="0" dirty="0">
              <a:latin typeface="Champions" panose="02000000000000000000" pitchFamily="2" charset="0"/>
              <a:cs typeface="Arial" panose="020B0604020202020204" pitchFamily="34" charset="0"/>
            </a:rPr>
            <a:t>% Trust Editorial Content Completely/Somewhat</a:t>
          </a:r>
        </a:p>
      </cdr:txBody>
    </cdr:sp>
  </cdr:relSizeAnchor>
  <cdr:relSizeAnchor xmlns:cdr="http://schemas.openxmlformats.org/drawingml/2006/chartDrawing">
    <cdr:from>
      <cdr:x>0.26055</cdr:x>
      <cdr:y>0.03764</cdr:y>
    </cdr:from>
    <cdr:to>
      <cdr:x>0.81261</cdr:x>
      <cdr:y>0.0981</cdr:y>
    </cdr:to>
    <cdr:sp macro="" textlink="">
      <cdr:nvSpPr>
        <cdr:cNvPr id="3" name="TextBox 2">
          <a:extLst xmlns:a="http://schemas.openxmlformats.org/drawingml/2006/main">
            <a:ext uri="{FF2B5EF4-FFF2-40B4-BE49-F238E27FC236}">
              <a16:creationId xmlns:a16="http://schemas.microsoft.com/office/drawing/2014/main" id="{FCBF3F58-30B6-B8CF-ACB1-589DAF272BEF}"/>
            </a:ext>
          </a:extLst>
        </cdr:cNvPr>
        <cdr:cNvSpPr txBox="1"/>
      </cdr:nvSpPr>
      <cdr:spPr>
        <a:xfrm xmlns:a="http://schemas.openxmlformats.org/drawingml/2006/main">
          <a:off x="1520221" y="170259"/>
          <a:ext cx="3221182" cy="2734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600" b="1" dirty="0">
              <a:latin typeface="Champions" panose="02000000000000000000" pitchFamily="2" charset="0"/>
            </a:rPr>
            <a:t>Trust in Editorial Content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30FA36-0E36-1680-3111-401E33E3C3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72FF9B8-F046-0334-2975-9D6815481D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B01C15-ED92-4B90-9BBF-907E32CE95A8}" type="datetimeFigureOut">
              <a:rPr lang="en-CA" smtClean="0"/>
              <a:t>2023-08-31</a:t>
            </a:fld>
            <a:endParaRPr lang="en-CA"/>
          </a:p>
        </p:txBody>
      </p:sp>
      <p:sp>
        <p:nvSpPr>
          <p:cNvPr id="4" name="Footer Placeholder 3">
            <a:extLst>
              <a:ext uri="{FF2B5EF4-FFF2-40B4-BE49-F238E27FC236}">
                <a16:creationId xmlns:a16="http://schemas.microsoft.com/office/drawing/2014/main" id="{1F93F600-AC91-D244-9FD3-DE0462234B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8BF7B0D2-33AB-F775-7CB7-B0B02AD92D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3DA00B-53A6-4B87-9DC0-588B6C5F935B}" type="slidenum">
              <a:rPr lang="en-CA" smtClean="0"/>
              <a:t>‹#›</a:t>
            </a:fld>
            <a:endParaRPr lang="en-CA"/>
          </a:p>
        </p:txBody>
      </p:sp>
    </p:spTree>
    <p:extLst>
      <p:ext uri="{BB962C8B-B14F-4D97-AF65-F5344CB8AC3E}">
        <p14:creationId xmlns:p14="http://schemas.microsoft.com/office/powerpoint/2010/main" val="2190658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4F9FF-D9F7-D14B-B0EC-447E224B7328}"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602F39-EFC7-BD46-886E-669650297F07}" type="slidenum">
              <a:rPr lang="en-US" smtClean="0"/>
              <a:t>‹#›</a:t>
            </a:fld>
            <a:endParaRPr lang="en-US"/>
          </a:p>
        </p:txBody>
      </p:sp>
    </p:spTree>
    <p:extLst>
      <p:ext uri="{BB962C8B-B14F-4D97-AF65-F5344CB8AC3E}">
        <p14:creationId xmlns:p14="http://schemas.microsoft.com/office/powerpoint/2010/main" val="654436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mc-mic.ca/?download_id=63719&amp;smd_process_download=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D602F39-EFC7-BD46-886E-669650297F07}" type="slidenum">
              <a:rPr lang="en-US" smtClean="0"/>
              <a:t>1</a:t>
            </a:fld>
            <a:endParaRPr lang="en-US"/>
          </a:p>
        </p:txBody>
      </p:sp>
    </p:spTree>
    <p:extLst>
      <p:ext uri="{BB962C8B-B14F-4D97-AF65-F5344CB8AC3E}">
        <p14:creationId xmlns:p14="http://schemas.microsoft.com/office/powerpoint/2010/main" val="2679737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Calibri" panose="020F0502020204030204" pitchFamily="34" charset="0"/>
              </a:rPr>
              <a:t>Editorial content in printed newspapers is the most-trusted of all media, and content on news media websites is the most trusted of digital formats. Combined, 61% of Canadians trust printed or digital newspaper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Calibri" panose="020F0502020204030204" pitchFamily="34" charset="0"/>
              </a:rPr>
              <a:t>So, despite the general downward pressure from what are viewed as less reliable distribution platforms, newspapers remain a safe space for readers in print and digital formats.</a:t>
            </a:r>
            <a:endParaRPr lang="en-CA" sz="1800" dirty="0">
              <a:effectLst/>
              <a:latin typeface="Calibri" panose="020F0502020204030204" pitchFamily="34" charset="0"/>
              <a:ea typeface="Calibri" panose="020F0502020204030204" pitchFamily="34" charset="0"/>
            </a:endParaRPr>
          </a:p>
          <a:p>
            <a:endParaRPr lang="en-US" sz="1800" baseline="0" dirty="0"/>
          </a:p>
          <a:p>
            <a:pPr marL="0" marR="0">
              <a:spcBef>
                <a:spcPts val="0"/>
              </a:spcBef>
              <a:spcAft>
                <a:spcPts val="0"/>
              </a:spcAft>
            </a:pPr>
            <a:endParaRPr lang="en-CA"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FBCEC833-834E-4931-B73C-B1DB69941A9C}" type="slidenum">
              <a:rPr lang="en-CA" smtClean="0"/>
              <a:t>10</a:t>
            </a:fld>
            <a:endParaRPr lang="en-CA"/>
          </a:p>
        </p:txBody>
      </p:sp>
    </p:spTree>
    <p:extLst>
      <p:ext uri="{BB962C8B-B14F-4D97-AF65-F5344CB8AC3E}">
        <p14:creationId xmlns:p14="http://schemas.microsoft.com/office/powerpoint/2010/main" val="1394525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D602F39-EFC7-BD46-886E-669650297F07}" type="slidenum">
              <a:rPr lang="en-US" smtClean="0"/>
              <a:t>11</a:t>
            </a:fld>
            <a:endParaRPr lang="en-US"/>
          </a:p>
        </p:txBody>
      </p:sp>
    </p:spTree>
    <p:extLst>
      <p:ext uri="{BB962C8B-B14F-4D97-AF65-F5344CB8AC3E}">
        <p14:creationId xmlns:p14="http://schemas.microsoft.com/office/powerpoint/2010/main" val="1331406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https://the-message.ca/2021/09/29/cmdc-calls-for-more-local-media-investment/</a:t>
            </a:r>
          </a:p>
        </p:txBody>
      </p:sp>
      <p:sp>
        <p:nvSpPr>
          <p:cNvPr id="4" name="Slide Number Placeholder 3"/>
          <p:cNvSpPr>
            <a:spLocks noGrp="1"/>
          </p:cNvSpPr>
          <p:nvPr>
            <p:ph type="sldNum" sz="quarter" idx="5"/>
          </p:nvPr>
        </p:nvSpPr>
        <p:spPr/>
        <p:txBody>
          <a:bodyPr/>
          <a:lstStyle/>
          <a:p>
            <a:fld id="{9D602F39-EFC7-BD46-886E-669650297F07}" type="slidenum">
              <a:rPr lang="en-US" smtClean="0"/>
              <a:t>12</a:t>
            </a:fld>
            <a:endParaRPr lang="en-US"/>
          </a:p>
        </p:txBody>
      </p:sp>
    </p:spTree>
    <p:extLst>
      <p:ext uri="{BB962C8B-B14F-4D97-AF65-F5344CB8AC3E}">
        <p14:creationId xmlns:p14="http://schemas.microsoft.com/office/powerpoint/2010/main" val="4275357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https://nmc-mic.ca/2020/05/14/innovative-campaign-looks-to-recognize-local-supporters/</a:t>
            </a:r>
          </a:p>
          <a:p>
            <a:endParaRPr lang="en-CA" dirty="0"/>
          </a:p>
          <a:p>
            <a:pPr algn="l"/>
            <a:r>
              <a:rPr lang="en-US" b="0" i="0" dirty="0">
                <a:solidFill>
                  <a:srgbClr val="222222"/>
                </a:solidFill>
                <a:effectLst/>
                <a:latin typeface="champions" panose="02000000000000000000" pitchFamily="2" charset="0"/>
              </a:rPr>
              <a:t>Across the country, news media organizations are fighting for survival in the wake of the COVID-19 pandemic and many publishers are looking to their communities for support.  The Delta Optimist (B.C.), a Glacier Media newspaper, came up with an innovative campaign called </a:t>
            </a:r>
            <a:r>
              <a:rPr lang="en-US" b="1" i="1" dirty="0">
                <a:solidFill>
                  <a:srgbClr val="222222"/>
                </a:solidFill>
                <a:effectLst/>
                <a:latin typeface="champions" panose="02000000000000000000" pitchFamily="2" charset="0"/>
              </a:rPr>
              <a:t>Make Your Mark on History</a:t>
            </a:r>
            <a:r>
              <a:rPr lang="en-US" b="0" i="0" dirty="0">
                <a:solidFill>
                  <a:srgbClr val="222222"/>
                </a:solidFill>
                <a:effectLst/>
                <a:latin typeface="champions" panose="02000000000000000000" pitchFamily="2" charset="0"/>
              </a:rPr>
              <a:t> to recognize and reward local supporters, readers and advertisers.</a:t>
            </a:r>
          </a:p>
          <a:p>
            <a:pPr algn="l"/>
            <a:endParaRPr lang="en-US" b="0" i="0" dirty="0">
              <a:solidFill>
                <a:srgbClr val="222222"/>
              </a:solidFill>
              <a:effectLst/>
              <a:latin typeface="champions" panose="02000000000000000000" pitchFamily="2" charset="0"/>
            </a:endParaRPr>
          </a:p>
          <a:p>
            <a:pPr algn="l"/>
            <a:r>
              <a:rPr lang="en-US" b="0" i="0" dirty="0">
                <a:solidFill>
                  <a:srgbClr val="222222"/>
                </a:solidFill>
                <a:effectLst/>
                <a:latin typeface="champions" panose="02000000000000000000" pitchFamily="2" charset="0"/>
              </a:rPr>
              <a:t>The campaign objective was to send out a call to the community for contributions to help the paper get through COVID-19. House ads with different messaging ran through the month of April 2020, in addition to supporting editorial coverage.</a:t>
            </a:r>
          </a:p>
          <a:p>
            <a:pPr algn="l"/>
            <a:endParaRPr lang="en-US" b="0" i="0" dirty="0">
              <a:solidFill>
                <a:srgbClr val="222222"/>
              </a:solidFill>
              <a:effectLst/>
              <a:latin typeface="champions" panose="02000000000000000000" pitchFamily="2" charset="0"/>
            </a:endParaRPr>
          </a:p>
          <a:p>
            <a:pPr algn="l"/>
            <a:r>
              <a:rPr lang="en-US" b="0" i="0" dirty="0">
                <a:solidFill>
                  <a:srgbClr val="222222"/>
                </a:solidFill>
                <a:effectLst/>
                <a:latin typeface="champions" panose="02000000000000000000" pitchFamily="2" charset="0"/>
              </a:rPr>
              <a:t>Publisher Matt Blair noted “we were very selective about placement as we know different people interact with our paper for different reasons”. The ads ran once on the back page, once as a right hand page facing the flyers and once as a message on the front page.</a:t>
            </a:r>
          </a:p>
          <a:p>
            <a:pPr algn="l"/>
            <a:endParaRPr lang="en-US" b="0" i="0" dirty="0">
              <a:solidFill>
                <a:srgbClr val="222222"/>
              </a:solidFill>
              <a:effectLst/>
              <a:latin typeface="champions" panose="02000000000000000000" pitchFamily="2" charset="0"/>
            </a:endParaRPr>
          </a:p>
          <a:p>
            <a:pPr algn="l"/>
            <a:r>
              <a:rPr lang="en-US" b="0" i="1" dirty="0">
                <a:solidFill>
                  <a:srgbClr val="222222"/>
                </a:solidFill>
                <a:effectLst/>
                <a:latin typeface="champions" panose="02000000000000000000" pitchFamily="2" charset="0"/>
              </a:rPr>
              <a:t>“All individual readers who contribute to the on ongoing legacy of community news in South Delta will be </a:t>
            </a:r>
            <a:r>
              <a:rPr lang="en-US" b="0" i="1" dirty="0" err="1">
                <a:solidFill>
                  <a:srgbClr val="222222"/>
                </a:solidFill>
                <a:effectLst/>
                <a:latin typeface="champions" panose="02000000000000000000" pitchFamily="2" charset="0"/>
              </a:rPr>
              <a:t>honoured</a:t>
            </a:r>
            <a:r>
              <a:rPr lang="en-US" b="0" i="1" dirty="0">
                <a:solidFill>
                  <a:srgbClr val="222222"/>
                </a:solidFill>
                <a:effectLst/>
                <a:latin typeface="champions" panose="02000000000000000000" pitchFamily="2" charset="0"/>
              </a:rPr>
              <a:t> with their names published on the front page of The Optimist on May 7th. Your contribution, however large or small, will enable us to continue delivering reliable and credible news to you – our friends, our family and our </a:t>
            </a:r>
            <a:r>
              <a:rPr lang="en-US" b="0" i="1" dirty="0" err="1">
                <a:solidFill>
                  <a:srgbClr val="222222"/>
                </a:solidFill>
                <a:effectLst/>
                <a:latin typeface="champions" panose="02000000000000000000" pitchFamily="2" charset="0"/>
              </a:rPr>
              <a:t>neighbours</a:t>
            </a:r>
            <a:r>
              <a:rPr lang="en-US" b="0" i="1" dirty="0">
                <a:solidFill>
                  <a:srgbClr val="222222"/>
                </a:solidFill>
                <a:effectLst/>
                <a:latin typeface="champions" panose="02000000000000000000" pitchFamily="2" charset="0"/>
              </a:rPr>
              <a:t>. This newspaper will become a permanent record of our community standing together, as we always have.”</a:t>
            </a:r>
          </a:p>
          <a:p>
            <a:pPr algn="l"/>
            <a:endParaRPr lang="en-US" b="0" i="0" dirty="0">
              <a:solidFill>
                <a:srgbClr val="222222"/>
              </a:solidFill>
              <a:effectLst/>
              <a:latin typeface="champions" panose="02000000000000000000" pitchFamily="2" charset="0"/>
            </a:endParaRPr>
          </a:p>
          <a:p>
            <a:pPr algn="l"/>
            <a:r>
              <a:rPr lang="en-US" b="0" i="0" dirty="0">
                <a:solidFill>
                  <a:srgbClr val="222222"/>
                </a:solidFill>
                <a:effectLst/>
                <a:latin typeface="champions" panose="02000000000000000000" pitchFamily="2" charset="0"/>
              </a:rPr>
              <a:t>Blair reinforced that it was vital that readers were provided with a way to contribute via traditional mail or phone, not just online. Given the higher average age of contributors, it was not surprising that well over half of contributions came via phone and mail.</a:t>
            </a:r>
          </a:p>
          <a:p>
            <a:pPr algn="l"/>
            <a:endParaRPr lang="en-US" b="0" i="0" dirty="0">
              <a:solidFill>
                <a:srgbClr val="222222"/>
              </a:solidFill>
              <a:effectLst/>
              <a:latin typeface="champions" panose="02000000000000000000" pitchFamily="2" charset="0"/>
            </a:endParaRPr>
          </a:p>
          <a:p>
            <a:pPr algn="l"/>
            <a:r>
              <a:rPr lang="en-US" b="0" i="0" dirty="0">
                <a:solidFill>
                  <a:srgbClr val="222222"/>
                </a:solidFill>
                <a:effectLst/>
                <a:latin typeface="champions" panose="02000000000000000000" pitchFamily="2" charset="0"/>
              </a:rPr>
              <a:t>To recognize all supporters (including voluntary subscribers and contributors) the Optimist planned to publish a front page “Thank You” listing everyone’s names. The outpouring of support was so overwhelming that they had to publish names starting with A through J on May 7 and then names starting with K through Z on May 14.  In total they will thank more than 1,350 contributors. As a result of the first “Thank You” cover they experienced a continued outpouring of support through letters and additional financial contributions.</a:t>
            </a:r>
          </a:p>
          <a:p>
            <a:pPr algn="l"/>
            <a:endParaRPr lang="en-US" b="0" i="0" dirty="0">
              <a:solidFill>
                <a:srgbClr val="222222"/>
              </a:solidFill>
              <a:effectLst/>
              <a:latin typeface="champions" panose="02000000000000000000" pitchFamily="2" charset="0"/>
            </a:endParaRPr>
          </a:p>
          <a:p>
            <a:pPr algn="l"/>
            <a:r>
              <a:rPr lang="en-US" b="0" i="0" dirty="0">
                <a:solidFill>
                  <a:srgbClr val="222222"/>
                </a:solidFill>
                <a:effectLst/>
                <a:latin typeface="champions" panose="02000000000000000000" pitchFamily="2" charset="0"/>
              </a:rPr>
              <a:t>The paper also ran a full page thanking advertisers, listing them all by name in addition to some logos.  Going forward the paper plans to run letters from prominent community leaders (including the former mayor, head of the Rotary, local Chamber executive director), who all know the value of community news. Each letter will also include a note on how readers can continue to contribute.</a:t>
            </a:r>
          </a:p>
          <a:p>
            <a:pPr algn="l"/>
            <a:endParaRPr lang="en-US" b="0" i="0" dirty="0">
              <a:solidFill>
                <a:srgbClr val="222222"/>
              </a:solidFill>
              <a:effectLst/>
              <a:latin typeface="champions" panose="02000000000000000000" pitchFamily="2" charset="0"/>
            </a:endParaRPr>
          </a:p>
          <a:p>
            <a:pPr algn="l"/>
            <a:r>
              <a:rPr lang="en-US" b="0" i="0" dirty="0">
                <a:solidFill>
                  <a:srgbClr val="222222"/>
                </a:solidFill>
                <a:effectLst/>
                <a:latin typeface="champions" panose="02000000000000000000" pitchFamily="2" charset="0"/>
              </a:rPr>
              <a:t>Blair gives credit “to those who stewarded this amazing newspaper through the past 98 years.  It’s their dedication to the community that has resulted in this outpouring of support through our most trying time. The success of this campaign really speaks volumes to the value of the Optimist’s newsroom and the dedication of those editors and publishers who came before me.”</a:t>
            </a:r>
          </a:p>
          <a:p>
            <a:endParaRPr lang="en-CA" dirty="0"/>
          </a:p>
        </p:txBody>
      </p:sp>
      <p:sp>
        <p:nvSpPr>
          <p:cNvPr id="4" name="Slide Number Placeholder 3"/>
          <p:cNvSpPr>
            <a:spLocks noGrp="1"/>
          </p:cNvSpPr>
          <p:nvPr>
            <p:ph type="sldNum" sz="quarter" idx="5"/>
          </p:nvPr>
        </p:nvSpPr>
        <p:spPr/>
        <p:txBody>
          <a:bodyPr/>
          <a:lstStyle/>
          <a:p>
            <a:fld id="{9D602F39-EFC7-BD46-886E-669650297F07}" type="slidenum">
              <a:rPr lang="en-US" smtClean="0"/>
              <a:t>13</a:t>
            </a:fld>
            <a:endParaRPr lang="en-US"/>
          </a:p>
        </p:txBody>
      </p:sp>
    </p:spTree>
    <p:extLst>
      <p:ext uri="{BB962C8B-B14F-4D97-AF65-F5344CB8AC3E}">
        <p14:creationId xmlns:p14="http://schemas.microsoft.com/office/powerpoint/2010/main" val="1847870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https://nmc-mic.ca/2020/05/14/innovative-campaign-looks-to-recognize-local-supporters/</a:t>
            </a:r>
          </a:p>
          <a:p>
            <a:endParaRPr lang="en-CA" dirty="0"/>
          </a:p>
          <a:p>
            <a:pPr algn="l"/>
            <a:r>
              <a:rPr lang="en-US" b="0" i="0" dirty="0">
                <a:solidFill>
                  <a:srgbClr val="222222"/>
                </a:solidFill>
                <a:effectLst/>
                <a:latin typeface="champions" panose="02000000000000000000" pitchFamily="2" charset="0"/>
              </a:rPr>
              <a:t>Across the country, news media organizations are fighting for survival in the wake of the COVID-19 pandemic and many publishers are looking to their communities for support.  The Delta Optimist (B.C.), a Glacier Media newspaper, came up with an innovative campaign called </a:t>
            </a:r>
            <a:r>
              <a:rPr lang="en-US" b="1" i="1" dirty="0">
                <a:solidFill>
                  <a:srgbClr val="222222"/>
                </a:solidFill>
                <a:effectLst/>
                <a:latin typeface="champions" panose="02000000000000000000" pitchFamily="2" charset="0"/>
              </a:rPr>
              <a:t>Make Your Mark on History</a:t>
            </a:r>
            <a:r>
              <a:rPr lang="en-US" b="0" i="0" dirty="0">
                <a:solidFill>
                  <a:srgbClr val="222222"/>
                </a:solidFill>
                <a:effectLst/>
                <a:latin typeface="champions" panose="02000000000000000000" pitchFamily="2" charset="0"/>
              </a:rPr>
              <a:t> to recognize and reward local supporters, readers and advertisers.</a:t>
            </a:r>
          </a:p>
          <a:p>
            <a:pPr algn="l"/>
            <a:endParaRPr lang="en-US" b="0" i="0" dirty="0">
              <a:solidFill>
                <a:srgbClr val="222222"/>
              </a:solidFill>
              <a:effectLst/>
              <a:latin typeface="champions" panose="02000000000000000000" pitchFamily="2" charset="0"/>
            </a:endParaRPr>
          </a:p>
          <a:p>
            <a:pPr algn="l"/>
            <a:r>
              <a:rPr lang="en-US" b="0" i="0" dirty="0">
                <a:solidFill>
                  <a:srgbClr val="222222"/>
                </a:solidFill>
                <a:effectLst/>
                <a:latin typeface="champions" panose="02000000000000000000" pitchFamily="2" charset="0"/>
              </a:rPr>
              <a:t>The campaign objective was to send out a call to the community for contributions to help the paper get through COVID-19. House ads with different messaging ran through the month of April 2020, in addition to supporting editorial coverage.</a:t>
            </a:r>
          </a:p>
          <a:p>
            <a:pPr algn="l"/>
            <a:endParaRPr lang="en-US" b="0" i="0" dirty="0">
              <a:solidFill>
                <a:srgbClr val="222222"/>
              </a:solidFill>
              <a:effectLst/>
              <a:latin typeface="champions" panose="02000000000000000000" pitchFamily="2" charset="0"/>
            </a:endParaRPr>
          </a:p>
          <a:p>
            <a:pPr algn="l"/>
            <a:r>
              <a:rPr lang="en-US" b="0" i="0" dirty="0">
                <a:solidFill>
                  <a:srgbClr val="222222"/>
                </a:solidFill>
                <a:effectLst/>
                <a:latin typeface="champions" panose="02000000000000000000" pitchFamily="2" charset="0"/>
              </a:rPr>
              <a:t>Publisher Matt Blair noted “we were very selective about placement as we know different people interact with our paper for different reasons”. The ads ran once on the back page, once as a right hand page facing the flyers and once as a message on the front page.</a:t>
            </a:r>
          </a:p>
          <a:p>
            <a:pPr algn="l"/>
            <a:endParaRPr lang="en-US" b="0" i="0" dirty="0">
              <a:solidFill>
                <a:srgbClr val="222222"/>
              </a:solidFill>
              <a:effectLst/>
              <a:latin typeface="champions" panose="02000000000000000000" pitchFamily="2" charset="0"/>
            </a:endParaRPr>
          </a:p>
          <a:p>
            <a:pPr algn="l"/>
            <a:r>
              <a:rPr lang="en-US" b="0" i="1" dirty="0">
                <a:solidFill>
                  <a:srgbClr val="222222"/>
                </a:solidFill>
                <a:effectLst/>
                <a:latin typeface="champions" panose="02000000000000000000" pitchFamily="2" charset="0"/>
              </a:rPr>
              <a:t>“All individual readers who contribute to the on ongoing legacy of community news in South Delta will be </a:t>
            </a:r>
            <a:r>
              <a:rPr lang="en-US" b="0" i="1" dirty="0" err="1">
                <a:solidFill>
                  <a:srgbClr val="222222"/>
                </a:solidFill>
                <a:effectLst/>
                <a:latin typeface="champions" panose="02000000000000000000" pitchFamily="2" charset="0"/>
              </a:rPr>
              <a:t>honoured</a:t>
            </a:r>
            <a:r>
              <a:rPr lang="en-US" b="0" i="1" dirty="0">
                <a:solidFill>
                  <a:srgbClr val="222222"/>
                </a:solidFill>
                <a:effectLst/>
                <a:latin typeface="champions" panose="02000000000000000000" pitchFamily="2" charset="0"/>
              </a:rPr>
              <a:t> with their names published on the front page of The Optimist on May 7th. Your contribution, however large or small, will enable us to continue delivering reliable and credible news to you – our friends, our family and our </a:t>
            </a:r>
            <a:r>
              <a:rPr lang="en-US" b="0" i="1" dirty="0" err="1">
                <a:solidFill>
                  <a:srgbClr val="222222"/>
                </a:solidFill>
                <a:effectLst/>
                <a:latin typeface="champions" panose="02000000000000000000" pitchFamily="2" charset="0"/>
              </a:rPr>
              <a:t>neighbours</a:t>
            </a:r>
            <a:r>
              <a:rPr lang="en-US" b="0" i="1" dirty="0">
                <a:solidFill>
                  <a:srgbClr val="222222"/>
                </a:solidFill>
                <a:effectLst/>
                <a:latin typeface="champions" panose="02000000000000000000" pitchFamily="2" charset="0"/>
              </a:rPr>
              <a:t>. This newspaper will become a permanent record of our community standing together, as we always have.”</a:t>
            </a:r>
          </a:p>
          <a:p>
            <a:pPr algn="l"/>
            <a:endParaRPr lang="en-US" b="0" i="0" dirty="0">
              <a:solidFill>
                <a:srgbClr val="222222"/>
              </a:solidFill>
              <a:effectLst/>
              <a:latin typeface="champions" panose="02000000000000000000" pitchFamily="2" charset="0"/>
            </a:endParaRPr>
          </a:p>
          <a:p>
            <a:pPr algn="l"/>
            <a:r>
              <a:rPr lang="en-US" b="0" i="0" dirty="0">
                <a:solidFill>
                  <a:srgbClr val="222222"/>
                </a:solidFill>
                <a:effectLst/>
                <a:latin typeface="champions" panose="02000000000000000000" pitchFamily="2" charset="0"/>
              </a:rPr>
              <a:t>Blair reinforced that it was vital that readers were provided with a way to contribute via traditional mail or phone, not just online. Given the higher average age of contributors, it was not surprising that well over half of contributions came via phone and mail.</a:t>
            </a:r>
          </a:p>
          <a:p>
            <a:pPr algn="l"/>
            <a:endParaRPr lang="en-US" b="0" i="0" dirty="0">
              <a:solidFill>
                <a:srgbClr val="222222"/>
              </a:solidFill>
              <a:effectLst/>
              <a:latin typeface="champions" panose="02000000000000000000" pitchFamily="2" charset="0"/>
            </a:endParaRPr>
          </a:p>
          <a:p>
            <a:pPr algn="l"/>
            <a:r>
              <a:rPr lang="en-US" b="0" i="0" dirty="0">
                <a:solidFill>
                  <a:srgbClr val="222222"/>
                </a:solidFill>
                <a:effectLst/>
                <a:latin typeface="champions" panose="02000000000000000000" pitchFamily="2" charset="0"/>
              </a:rPr>
              <a:t>To recognize all supporters (including voluntary subscribers and contributors) the Optimist planned to publish a front page “Thank You” listing everyone’s names. The outpouring of support was so overwhelming that they had to publish names starting with A through J on May 7 and then names starting with K through Z on May 14.  In total they will thank more than 1,350 contributors. As a result of the first “Thank You” cover they experienced a continued outpouring of support through letters and additional financial contributions.</a:t>
            </a:r>
          </a:p>
          <a:p>
            <a:pPr algn="l"/>
            <a:endParaRPr lang="en-US" b="0" i="0" dirty="0">
              <a:solidFill>
                <a:srgbClr val="222222"/>
              </a:solidFill>
              <a:effectLst/>
              <a:latin typeface="champions" panose="02000000000000000000" pitchFamily="2" charset="0"/>
            </a:endParaRPr>
          </a:p>
          <a:p>
            <a:pPr algn="l"/>
            <a:r>
              <a:rPr lang="en-US" b="0" i="0" dirty="0">
                <a:solidFill>
                  <a:srgbClr val="222222"/>
                </a:solidFill>
                <a:effectLst/>
                <a:latin typeface="champions" panose="02000000000000000000" pitchFamily="2" charset="0"/>
              </a:rPr>
              <a:t>The paper also ran a full page thanking advertisers, listing them all by name in addition to some logos.  Going forward the paper plans to run letters from prominent community leaders (including the former mayor, head of the Rotary, local Chamber executive director), who all know the value of community news. Each letter will also include a note on how readers can continue to contribute.</a:t>
            </a:r>
          </a:p>
          <a:p>
            <a:pPr algn="l"/>
            <a:endParaRPr lang="en-US" b="0" i="0" dirty="0">
              <a:solidFill>
                <a:srgbClr val="222222"/>
              </a:solidFill>
              <a:effectLst/>
              <a:latin typeface="champions" panose="02000000000000000000" pitchFamily="2" charset="0"/>
            </a:endParaRPr>
          </a:p>
          <a:p>
            <a:pPr algn="l"/>
            <a:r>
              <a:rPr lang="en-US" b="0" i="0" dirty="0">
                <a:solidFill>
                  <a:srgbClr val="222222"/>
                </a:solidFill>
                <a:effectLst/>
                <a:latin typeface="champions" panose="02000000000000000000" pitchFamily="2" charset="0"/>
              </a:rPr>
              <a:t>Blair gives credit “to those who stewarded this amazing newspaper through the past 98 years.  It’s their dedication to the community that has resulted in this outpouring of support through our most trying time. The success of this campaign really speaks volumes to the value of the Optimist’s newsroom and the dedication of those editors and publishers who came before me.”</a:t>
            </a:r>
          </a:p>
          <a:p>
            <a:endParaRPr lang="en-CA" dirty="0"/>
          </a:p>
        </p:txBody>
      </p:sp>
      <p:sp>
        <p:nvSpPr>
          <p:cNvPr id="4" name="Slide Number Placeholder 3"/>
          <p:cNvSpPr>
            <a:spLocks noGrp="1"/>
          </p:cNvSpPr>
          <p:nvPr>
            <p:ph type="sldNum" sz="quarter" idx="5"/>
          </p:nvPr>
        </p:nvSpPr>
        <p:spPr/>
        <p:txBody>
          <a:bodyPr/>
          <a:lstStyle/>
          <a:p>
            <a:fld id="{9D602F39-EFC7-BD46-886E-669650297F07}" type="slidenum">
              <a:rPr lang="en-US" smtClean="0"/>
              <a:t>14</a:t>
            </a:fld>
            <a:endParaRPr lang="en-US"/>
          </a:p>
        </p:txBody>
      </p:sp>
    </p:spTree>
    <p:extLst>
      <p:ext uri="{BB962C8B-B14F-4D97-AF65-F5344CB8AC3E}">
        <p14:creationId xmlns:p14="http://schemas.microsoft.com/office/powerpoint/2010/main" val="240487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D602F39-EFC7-BD46-886E-669650297F07}" type="slidenum">
              <a:rPr lang="en-US" smtClean="0"/>
              <a:t>15</a:t>
            </a:fld>
            <a:endParaRPr lang="en-US"/>
          </a:p>
        </p:txBody>
      </p:sp>
    </p:spTree>
    <p:extLst>
      <p:ext uri="{BB962C8B-B14F-4D97-AF65-F5344CB8AC3E}">
        <p14:creationId xmlns:p14="http://schemas.microsoft.com/office/powerpoint/2010/main" val="3548974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You’ve heard the phrase “Shop Local” before, but do you know what it really means for your community? </a:t>
            </a:r>
          </a:p>
          <a:p>
            <a:endParaRPr lang="en-US" dirty="0"/>
          </a:p>
          <a:p>
            <a:r>
              <a:rPr lang="en-US" dirty="0"/>
              <a:t>Shopping local means buying groceries in town rather than running to the city, it means shopping at your local hardware store rather than ordering on Amazon, it means running an ad in the local newspaper rather than just posting on Facebook. </a:t>
            </a:r>
          </a:p>
          <a:p>
            <a:endParaRPr lang="en-US" dirty="0"/>
          </a:p>
          <a:p>
            <a:r>
              <a:rPr lang="en-US" dirty="0"/>
              <a:t>When we support local, we are supporting a local family. Our local businesses and entrepreneurs are the life of our communities. They pay local taxes and create local jobs. </a:t>
            </a:r>
          </a:p>
          <a:p>
            <a:endParaRPr lang="en-US" dirty="0"/>
          </a:p>
          <a:p>
            <a:r>
              <a:rPr lang="en-US" dirty="0"/>
              <a:t>Supporting local literally helps business owners put food on their table, it keeps kids in our schools and in our sports programs. Spending local means businesses have money to donate back to community groups. Amazon and Facebook don’t do that. </a:t>
            </a:r>
          </a:p>
          <a:p>
            <a:endParaRPr lang="en-US" dirty="0"/>
          </a:p>
          <a:p>
            <a:r>
              <a:rPr lang="en-US" dirty="0"/>
              <a:t>Quite simply, the money we choose to spend here, stays here. And the reality is every dollar spent online leaves our area and is never coming back. </a:t>
            </a:r>
          </a:p>
          <a:p>
            <a:endParaRPr lang="en-US" dirty="0"/>
          </a:p>
          <a:p>
            <a:r>
              <a:rPr lang="en-US" dirty="0"/>
              <a:t>If the state of our world has taught us anything maybe it is the value of community. We need each other, and we rely on each other. So let’s support each other. Together, we can keep our business community strong in these hard times and beyond. </a:t>
            </a:r>
          </a:p>
          <a:p>
            <a:endParaRPr lang="en-US" dirty="0"/>
          </a:p>
          <a:p>
            <a:r>
              <a:rPr lang="en-US" dirty="0"/>
              <a:t>The question isn’t, why shop local? </a:t>
            </a:r>
          </a:p>
          <a:p>
            <a:r>
              <a:rPr lang="en-US" dirty="0"/>
              <a:t>The real question is what happens to our area if we don’t?</a:t>
            </a:r>
            <a:endParaRPr lang="en-CA" dirty="0"/>
          </a:p>
        </p:txBody>
      </p:sp>
      <p:sp>
        <p:nvSpPr>
          <p:cNvPr id="4" name="Slide Number Placeholder 3"/>
          <p:cNvSpPr>
            <a:spLocks noGrp="1"/>
          </p:cNvSpPr>
          <p:nvPr>
            <p:ph type="sldNum" sz="quarter" idx="5"/>
          </p:nvPr>
        </p:nvSpPr>
        <p:spPr/>
        <p:txBody>
          <a:bodyPr/>
          <a:lstStyle/>
          <a:p>
            <a:fld id="{9D602F39-EFC7-BD46-886E-669650297F07}" type="slidenum">
              <a:rPr lang="en-US" smtClean="0"/>
              <a:t>16</a:t>
            </a:fld>
            <a:endParaRPr lang="en-US"/>
          </a:p>
        </p:txBody>
      </p:sp>
    </p:spTree>
    <p:extLst>
      <p:ext uri="{BB962C8B-B14F-4D97-AF65-F5344CB8AC3E}">
        <p14:creationId xmlns:p14="http://schemas.microsoft.com/office/powerpoint/2010/main" val="2931431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https://www.editorandpublisher.com/stories/time-for-newspapers-to-get-their-swagger-back,240881</a:t>
            </a:r>
          </a:p>
        </p:txBody>
      </p:sp>
      <p:sp>
        <p:nvSpPr>
          <p:cNvPr id="4" name="Slide Number Placeholder 3"/>
          <p:cNvSpPr>
            <a:spLocks noGrp="1"/>
          </p:cNvSpPr>
          <p:nvPr>
            <p:ph type="sldNum" sz="quarter" idx="5"/>
          </p:nvPr>
        </p:nvSpPr>
        <p:spPr/>
        <p:txBody>
          <a:bodyPr/>
          <a:lstStyle/>
          <a:p>
            <a:fld id="{9D602F39-EFC7-BD46-886E-669650297F07}" type="slidenum">
              <a:rPr lang="en-US" smtClean="0"/>
              <a:t>17</a:t>
            </a:fld>
            <a:endParaRPr lang="en-US"/>
          </a:p>
        </p:txBody>
      </p:sp>
    </p:spTree>
    <p:extLst>
      <p:ext uri="{BB962C8B-B14F-4D97-AF65-F5344CB8AC3E}">
        <p14:creationId xmlns:p14="http://schemas.microsoft.com/office/powerpoint/2010/main" val="1524522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D602F39-EFC7-BD46-886E-669650297F07}" type="slidenum">
              <a:rPr lang="en-US" smtClean="0"/>
              <a:t>18</a:t>
            </a:fld>
            <a:endParaRPr lang="en-US"/>
          </a:p>
        </p:txBody>
      </p:sp>
    </p:spTree>
    <p:extLst>
      <p:ext uri="{BB962C8B-B14F-4D97-AF65-F5344CB8AC3E}">
        <p14:creationId xmlns:p14="http://schemas.microsoft.com/office/powerpoint/2010/main" val="3695529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D602F39-EFC7-BD46-886E-669650297F07}" type="slidenum">
              <a:rPr lang="en-US" smtClean="0"/>
              <a:t>19</a:t>
            </a:fld>
            <a:endParaRPr lang="en-US"/>
          </a:p>
        </p:txBody>
      </p:sp>
    </p:spTree>
    <p:extLst>
      <p:ext uri="{BB962C8B-B14F-4D97-AF65-F5344CB8AC3E}">
        <p14:creationId xmlns:p14="http://schemas.microsoft.com/office/powerpoint/2010/main" val="3590960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CA" sz="1800" b="1" dirty="0">
                <a:solidFill>
                  <a:srgbClr val="000000"/>
                </a:solidFill>
                <a:effectLst/>
                <a:latin typeface="Champions" panose="02000000000000000000" pitchFamily="2" charset="0"/>
                <a:ea typeface="Calibri" panose="020F0502020204030204" pitchFamily="34" charset="0"/>
              </a:rPr>
              <a:t>Local information keeps readers connected to their communities</a:t>
            </a:r>
            <a:endParaRPr lang="en-CA"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solidFill>
                  <a:srgbClr val="000000"/>
                </a:solidFill>
                <a:effectLst/>
                <a:latin typeface="Champions" panose="02000000000000000000" pitchFamily="2" charset="0"/>
                <a:ea typeface="Calibri" panose="020F0502020204030204" pitchFamily="34" charset="0"/>
              </a:rPr>
              <a:t>Local news continues to be a driving force for newspaper engagement, for readers, and advertisers. </a:t>
            </a:r>
            <a:endParaRPr lang="en-CA"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solidFill>
                  <a:srgbClr val="000000"/>
                </a:solidFill>
                <a:effectLst/>
                <a:latin typeface="Champions" panose="02000000000000000000" pitchFamily="2"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solidFill>
                  <a:srgbClr val="000000"/>
                </a:solidFill>
                <a:effectLst/>
                <a:latin typeface="Champions" panose="02000000000000000000" pitchFamily="2" charset="0"/>
                <a:ea typeface="Calibri" panose="020F0502020204030204" pitchFamily="34" charset="0"/>
              </a:rPr>
              <a:t>Every week community newspapers shine an unfiltered light on their community and are solely dedicated to telling the stories of the community. </a:t>
            </a:r>
            <a:endParaRPr lang="en-CA"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solidFill>
                  <a:srgbClr val="000000"/>
                </a:solidFill>
                <a:effectLst/>
                <a:latin typeface="Champions" panose="02000000000000000000" pitchFamily="2"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solidFill>
                  <a:srgbClr val="000000"/>
                </a:solidFill>
                <a:effectLst/>
                <a:latin typeface="Champions" panose="02000000000000000000" pitchFamily="2" charset="0"/>
                <a:ea typeface="Calibri" panose="020F0502020204030204" pitchFamily="34" charset="0"/>
              </a:rPr>
              <a:t>More than eight in ten readers (</a:t>
            </a:r>
            <a:r>
              <a:rPr lang="en-CA" sz="1800" b="1" dirty="0">
                <a:solidFill>
                  <a:srgbClr val="000000"/>
                </a:solidFill>
                <a:effectLst/>
                <a:latin typeface="Champions" panose="02000000000000000000" pitchFamily="2" charset="0"/>
                <a:ea typeface="Calibri" panose="020F0502020204030204" pitchFamily="34" charset="0"/>
              </a:rPr>
              <a:t>92%</a:t>
            </a:r>
            <a:r>
              <a:rPr lang="en-CA" sz="1800" dirty="0">
                <a:solidFill>
                  <a:srgbClr val="000000"/>
                </a:solidFill>
                <a:effectLst/>
                <a:latin typeface="Champions" panose="02000000000000000000" pitchFamily="2" charset="0"/>
                <a:ea typeface="Calibri" panose="020F0502020204030204" pitchFamily="34" charset="0"/>
              </a:rPr>
              <a:t>) cite local information as their main reason for reading, including local news, editorial, sports, entertainment and events. And in many cases, that local coverage cannot be found anywhere else.</a:t>
            </a:r>
            <a:endParaRPr lang="en-CA"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solidFill>
                  <a:srgbClr val="000000"/>
                </a:solidFill>
                <a:effectLst/>
                <a:latin typeface="Champions" panose="02000000000000000000" pitchFamily="2"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solidFill>
                  <a:srgbClr val="000000"/>
                </a:solidFill>
                <a:effectLst/>
                <a:latin typeface="Champions" panose="02000000000000000000" pitchFamily="2" charset="0"/>
                <a:ea typeface="Calibri" panose="020F0502020204030204" pitchFamily="34" charset="0"/>
              </a:rPr>
              <a:t>And half of readers (</a:t>
            </a:r>
            <a:r>
              <a:rPr lang="en-CA" sz="1800" b="1" dirty="0">
                <a:solidFill>
                  <a:srgbClr val="000000"/>
                </a:solidFill>
                <a:effectLst/>
                <a:latin typeface="Champions" panose="02000000000000000000" pitchFamily="2" charset="0"/>
                <a:ea typeface="Calibri" panose="020F0502020204030204" pitchFamily="34" charset="0"/>
              </a:rPr>
              <a:t>49%</a:t>
            </a:r>
            <a:r>
              <a:rPr lang="en-CA" sz="1800" dirty="0">
                <a:solidFill>
                  <a:srgbClr val="000000"/>
                </a:solidFill>
                <a:effectLst/>
                <a:latin typeface="Champions" panose="02000000000000000000" pitchFamily="2" charset="0"/>
                <a:ea typeface="Calibri" panose="020F0502020204030204" pitchFamily="34" charset="0"/>
              </a:rPr>
              <a:t>) are reading for the advertising in their community newspapers, including flyers and inserts. And three-quarters of newspaper readers (</a:t>
            </a:r>
            <a:r>
              <a:rPr lang="en-CA" sz="1800" b="1" dirty="0">
                <a:solidFill>
                  <a:srgbClr val="000000"/>
                </a:solidFill>
                <a:effectLst/>
                <a:latin typeface="Champions" panose="02000000000000000000" pitchFamily="2" charset="0"/>
                <a:ea typeface="Calibri" panose="020F0502020204030204" pitchFamily="34" charset="0"/>
              </a:rPr>
              <a:t>74%</a:t>
            </a:r>
            <a:r>
              <a:rPr lang="en-CA" sz="1800" dirty="0">
                <a:solidFill>
                  <a:srgbClr val="000000"/>
                </a:solidFill>
                <a:effectLst/>
                <a:latin typeface="Champions" panose="02000000000000000000" pitchFamily="2" charset="0"/>
                <a:ea typeface="Calibri" panose="020F0502020204030204" pitchFamily="34" charset="0"/>
              </a:rPr>
              <a:t>) believe supporting the advertisers in their local newspapers is important.</a:t>
            </a:r>
            <a:endParaRPr lang="en-CA"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solidFill>
                  <a:srgbClr val="000000"/>
                </a:solidFill>
                <a:effectLst/>
                <a:latin typeface="Champions" panose="02000000000000000000" pitchFamily="2"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solidFill>
                  <a:srgbClr val="000000"/>
                </a:solidFill>
                <a:effectLst/>
                <a:latin typeface="Champions" panose="02000000000000000000" pitchFamily="2" charset="0"/>
                <a:ea typeface="Calibri" panose="020F0502020204030204" pitchFamily="34" charset="0"/>
              </a:rPr>
              <a:t>If you need a reason why advertising in the local paper matters, look at the community stories told in the newspaper and on their websites and their efforts supporting all local businesses, in good times and bad. </a:t>
            </a:r>
            <a:endParaRPr lang="en-CA"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solidFill>
                  <a:srgbClr val="000000"/>
                </a:solidFill>
                <a:effectLst/>
                <a:latin typeface="Champions" panose="02000000000000000000" pitchFamily="2"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pPr marL="0" marR="0">
              <a:spcBef>
                <a:spcPts val="0"/>
              </a:spcBef>
              <a:spcAft>
                <a:spcPts val="1200"/>
              </a:spcAft>
            </a:pPr>
            <a:r>
              <a:rPr lang="en-CA" sz="1800" dirty="0">
                <a:solidFill>
                  <a:srgbClr val="000000"/>
                </a:solidFill>
                <a:effectLst/>
                <a:latin typeface="Champions" panose="02000000000000000000" pitchFamily="2" charset="0"/>
                <a:ea typeface="Calibri" panose="020F0502020204030204" pitchFamily="34" charset="0"/>
              </a:rPr>
              <a:t>Whether in print or online, advertising in a community newspaper is a tried and true way to generate and grow business. It is a partnership to grow the community and invest in those who live, work and play there. </a:t>
            </a:r>
            <a:endParaRPr lang="en-CA"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FBCEC833-834E-4931-B73C-B1DB69941A9C}" type="slidenum">
              <a:rPr lang="en-CA" smtClean="0"/>
              <a:t>2</a:t>
            </a:fld>
            <a:endParaRPr lang="en-CA"/>
          </a:p>
        </p:txBody>
      </p:sp>
    </p:spTree>
    <p:extLst>
      <p:ext uri="{BB962C8B-B14F-4D97-AF65-F5344CB8AC3E}">
        <p14:creationId xmlns:p14="http://schemas.microsoft.com/office/powerpoint/2010/main" val="3829293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https://carleton.ca/sjc/23rd-annual-kesterton-with-jordan-bitove/</a:t>
            </a:r>
          </a:p>
        </p:txBody>
      </p:sp>
      <p:sp>
        <p:nvSpPr>
          <p:cNvPr id="4" name="Slide Number Placeholder 3"/>
          <p:cNvSpPr>
            <a:spLocks noGrp="1"/>
          </p:cNvSpPr>
          <p:nvPr>
            <p:ph type="sldNum" sz="quarter" idx="5"/>
          </p:nvPr>
        </p:nvSpPr>
        <p:spPr/>
        <p:txBody>
          <a:bodyPr/>
          <a:lstStyle/>
          <a:p>
            <a:fld id="{9D602F39-EFC7-BD46-886E-669650297F07}" type="slidenum">
              <a:rPr lang="en-US" smtClean="0"/>
              <a:t>20</a:t>
            </a:fld>
            <a:endParaRPr lang="en-US"/>
          </a:p>
        </p:txBody>
      </p:sp>
    </p:spTree>
    <p:extLst>
      <p:ext uri="{BB962C8B-B14F-4D97-AF65-F5344CB8AC3E}">
        <p14:creationId xmlns:p14="http://schemas.microsoft.com/office/powerpoint/2010/main" val="390147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93725"/>
            <a:ext cx="5486400" cy="3086100"/>
          </a:xfrm>
        </p:spPr>
      </p:sp>
      <p:sp>
        <p:nvSpPr>
          <p:cNvPr id="3" name="Notes Placeholder 2"/>
          <p:cNvSpPr>
            <a:spLocks noGrp="1"/>
          </p:cNvSpPr>
          <p:nvPr>
            <p:ph type="body" idx="1"/>
          </p:nvPr>
        </p:nvSpPr>
        <p:spPr/>
        <p:txBody>
          <a:bodyPr/>
          <a:lstStyle/>
          <a:p>
            <a:r>
              <a:rPr lang="en-US" b="0" i="0" dirty="0">
                <a:solidFill>
                  <a:srgbClr val="000000"/>
                </a:solidFill>
                <a:effectLst/>
                <a:latin typeface="champions" panose="02000000000000000000" pitchFamily="50" charset="0"/>
              </a:rPr>
              <a:t>Inspired by the essential service that newspapers provide, the </a:t>
            </a:r>
            <a:r>
              <a:rPr lang="en-US" b="0" i="1" dirty="0">
                <a:effectLst/>
                <a:latin typeface="champions" panose="02000000000000000000" pitchFamily="50" charset="0"/>
                <a:hlinkClick r:id="rId3"/>
              </a:rPr>
              <a:t>Champions </a:t>
            </a:r>
            <a:r>
              <a:rPr lang="en-US" b="0" i="0" dirty="0">
                <a:solidFill>
                  <a:srgbClr val="000000"/>
                </a:solidFill>
                <a:effectLst/>
                <a:latin typeface="champions" panose="02000000000000000000" pitchFamily="50" charset="0"/>
              </a:rPr>
              <a:t>font highlights the power of words, and the people behind the press, who use them to communicate essential information to Canadians each and every day. These Champions of the Truth keep our democracy thriving through a vibrant and independent news media.</a:t>
            </a:r>
          </a:p>
          <a:p>
            <a:endParaRPr lang="en-US" b="0" i="0" dirty="0">
              <a:solidFill>
                <a:srgbClr val="000000"/>
              </a:solidFill>
              <a:effectLst/>
              <a:latin typeface="champions" panose="02000000000000000000" pitchFamily="50" charset="0"/>
            </a:endParaRPr>
          </a:p>
          <a:p>
            <a:r>
              <a:rPr lang="en-US" b="0" i="0" dirty="0">
                <a:solidFill>
                  <a:srgbClr val="000000"/>
                </a:solidFill>
                <a:effectLst/>
                <a:latin typeface="champions" panose="02000000000000000000" pitchFamily="50" charset="0"/>
              </a:rPr>
              <a:t>To celebrate </a:t>
            </a:r>
            <a:r>
              <a:rPr lang="en-US" b="1" i="0" dirty="0">
                <a:solidFill>
                  <a:srgbClr val="000000"/>
                </a:solidFill>
                <a:effectLst/>
                <a:latin typeface="champions" panose="02000000000000000000" pitchFamily="50" charset="0"/>
              </a:rPr>
              <a:t>National Newspaper Week 2022</a:t>
            </a:r>
            <a:r>
              <a:rPr lang="en-US" b="0" i="0" dirty="0">
                <a:solidFill>
                  <a:srgbClr val="000000"/>
                </a:solidFill>
                <a:effectLst/>
                <a:latin typeface="champions" panose="02000000000000000000" pitchFamily="50" charset="0"/>
              </a:rPr>
              <a:t>, News Media Canada has created a custom font entitled, </a:t>
            </a:r>
            <a:r>
              <a:rPr lang="en-US" b="0" i="1" dirty="0">
                <a:solidFill>
                  <a:srgbClr val="000000"/>
                </a:solidFill>
                <a:effectLst/>
                <a:latin typeface="champions" panose="02000000000000000000" pitchFamily="50" charset="0"/>
              </a:rPr>
              <a:t>“</a:t>
            </a:r>
            <a:r>
              <a:rPr lang="en-US" b="0" i="1" dirty="0">
                <a:effectLst/>
                <a:latin typeface="champions" panose="02000000000000000000" pitchFamily="50" charset="0"/>
                <a:hlinkClick r:id="rId3"/>
              </a:rPr>
              <a:t>Champions</a:t>
            </a:r>
            <a:r>
              <a:rPr lang="en-US" b="0" i="1" dirty="0">
                <a:solidFill>
                  <a:srgbClr val="000000"/>
                </a:solidFill>
                <a:effectLst/>
                <a:latin typeface="champions" panose="02000000000000000000" pitchFamily="50" charset="0"/>
              </a:rPr>
              <a:t>”,</a:t>
            </a:r>
            <a:r>
              <a:rPr lang="en-US" b="0" i="0" dirty="0">
                <a:solidFill>
                  <a:srgbClr val="000000"/>
                </a:solidFill>
                <a:effectLst/>
                <a:latin typeface="champions" panose="02000000000000000000" pitchFamily="50" charset="0"/>
              </a:rPr>
              <a:t> available for free download. Designed with both print and digital platforms in mind, the </a:t>
            </a:r>
            <a:r>
              <a:rPr lang="en-US" b="0" i="1" dirty="0">
                <a:effectLst/>
                <a:latin typeface="champions" panose="02000000000000000000" pitchFamily="50" charset="0"/>
                <a:hlinkClick r:id="rId3"/>
              </a:rPr>
              <a:t>Champions</a:t>
            </a:r>
            <a:r>
              <a:rPr lang="en-US" b="0" i="0" dirty="0">
                <a:effectLst/>
                <a:latin typeface="champions" panose="02000000000000000000" pitchFamily="50" charset="0"/>
                <a:hlinkClick r:id="rId3"/>
              </a:rPr>
              <a:t> </a:t>
            </a:r>
            <a:r>
              <a:rPr lang="en-US" b="0" i="0" dirty="0">
                <a:solidFill>
                  <a:srgbClr val="000000"/>
                </a:solidFill>
                <a:effectLst/>
                <a:latin typeface="champions" panose="02000000000000000000" pitchFamily="50" charset="0"/>
              </a:rPr>
              <a:t>font </a:t>
            </a:r>
            <a:r>
              <a:rPr lang="en-US" b="0" i="0" dirty="0" err="1">
                <a:solidFill>
                  <a:srgbClr val="000000"/>
                </a:solidFill>
                <a:effectLst/>
                <a:latin typeface="champions" panose="02000000000000000000" pitchFamily="50" charset="0"/>
              </a:rPr>
              <a:t>honours</a:t>
            </a:r>
            <a:r>
              <a:rPr lang="en-US" b="0" i="0" dirty="0">
                <a:solidFill>
                  <a:srgbClr val="000000"/>
                </a:solidFill>
                <a:effectLst/>
                <a:latin typeface="champions" panose="02000000000000000000" pitchFamily="50" charset="0"/>
              </a:rPr>
              <a:t> newspapers' history while looking forward to a bright and multi-platformed future.</a:t>
            </a:r>
            <a:endParaRPr lang="en-CA" dirty="0"/>
          </a:p>
          <a:p>
            <a:endParaRPr lang="en-CA" dirty="0"/>
          </a:p>
        </p:txBody>
      </p:sp>
      <p:sp>
        <p:nvSpPr>
          <p:cNvPr id="4" name="Slide Number Placeholder 3"/>
          <p:cNvSpPr>
            <a:spLocks noGrp="1"/>
          </p:cNvSpPr>
          <p:nvPr>
            <p:ph type="sldNum" sz="quarter" idx="5"/>
          </p:nvPr>
        </p:nvSpPr>
        <p:spPr/>
        <p:txBody>
          <a:bodyPr/>
          <a:lstStyle/>
          <a:p>
            <a:fld id="{B42FD93B-4059-4EF7-98F0-F50F66DA965F}" type="slidenum">
              <a:rPr lang="en-CA" smtClean="0"/>
              <a:t>21</a:t>
            </a:fld>
            <a:endParaRPr lang="en-CA"/>
          </a:p>
        </p:txBody>
      </p:sp>
    </p:spTree>
    <p:extLst>
      <p:ext uri="{BB962C8B-B14F-4D97-AF65-F5344CB8AC3E}">
        <p14:creationId xmlns:p14="http://schemas.microsoft.com/office/powerpoint/2010/main" val="598066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D602F39-EFC7-BD46-886E-669650297F07}" type="slidenum">
              <a:rPr lang="en-US" smtClean="0"/>
              <a:t>22</a:t>
            </a:fld>
            <a:endParaRPr lang="en-US"/>
          </a:p>
        </p:txBody>
      </p:sp>
    </p:spTree>
    <p:extLst>
      <p:ext uri="{BB962C8B-B14F-4D97-AF65-F5344CB8AC3E}">
        <p14:creationId xmlns:p14="http://schemas.microsoft.com/office/powerpoint/2010/main" val="1105537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dirty="0">
                <a:solidFill>
                  <a:srgbClr val="262626"/>
                </a:solidFill>
                <a:effectLst/>
                <a:latin typeface="-apple-system"/>
              </a:rPr>
              <a:t>Owners Daniel and Kim Bushman created a unique local feature, 𝑻𝑾𝑴 𝑨𝒓𝒐𝒖𝒏𝒅 𝒕𝒉𝒆 𝑾𝒐𝒓𝒍𝒅, launched a few years ago before the pandemic. Loyal readers take along a copy of The Watrous Manitou on their travels in order to take a picture with the paper at their destination. A dedicated feature that appears in the newspaper and on social media and a map in the newspaper office tracks where people have been with their local newspaper.</a:t>
            </a:r>
            <a:br>
              <a:rPr lang="en-US" dirty="0"/>
            </a:br>
            <a:br>
              <a:rPr lang="en-US" dirty="0"/>
            </a:br>
            <a:r>
              <a:rPr lang="en-US" b="0" i="0" dirty="0">
                <a:solidFill>
                  <a:srgbClr val="262626"/>
                </a:solidFill>
                <a:effectLst/>
                <a:latin typeface="-apple-system"/>
              </a:rPr>
              <a:t>The Watrous Manitou has been photographed all over the globe in destinations like the Great Wall of China, the Eiffel Tower, the Leaning Tower of Pisa, and in countries including England, Mexico, New Zealand, Australia, Russia, the United States and even during a safari in Africa. There are also a few photos taken with celebrities like singer Johnny Reid, curler Kevin Martin, and the late Walter Gretzky at the Hockey Hall of Fame.</a:t>
            </a:r>
            <a:br>
              <a:rPr lang="en-US" dirty="0"/>
            </a:br>
            <a:br>
              <a:rPr lang="en-US" dirty="0"/>
            </a:br>
            <a:r>
              <a:rPr lang="en-US" b="0" i="0" dirty="0">
                <a:solidFill>
                  <a:srgbClr val="262626"/>
                </a:solidFill>
                <a:effectLst/>
                <a:latin typeface="-apple-system"/>
              </a:rPr>
              <a:t>You can find more information about The Watrous Manitou at https://swna.com/newspaper/watrous-manitou/</a:t>
            </a:r>
            <a:br>
              <a:rPr lang="en-US" dirty="0"/>
            </a:br>
            <a:endParaRPr lang="en-CA" dirty="0"/>
          </a:p>
        </p:txBody>
      </p:sp>
      <p:sp>
        <p:nvSpPr>
          <p:cNvPr id="4" name="Slide Number Placeholder 3"/>
          <p:cNvSpPr>
            <a:spLocks noGrp="1"/>
          </p:cNvSpPr>
          <p:nvPr>
            <p:ph type="sldNum" sz="quarter" idx="5"/>
          </p:nvPr>
        </p:nvSpPr>
        <p:spPr/>
        <p:txBody>
          <a:bodyPr/>
          <a:lstStyle/>
          <a:p>
            <a:fld id="{9D602F39-EFC7-BD46-886E-669650297F07}" type="slidenum">
              <a:rPr lang="en-US" smtClean="0"/>
              <a:t>3</a:t>
            </a:fld>
            <a:endParaRPr lang="en-US"/>
          </a:p>
        </p:txBody>
      </p:sp>
    </p:spTree>
    <p:extLst>
      <p:ext uri="{BB962C8B-B14F-4D97-AF65-F5344CB8AC3E}">
        <p14:creationId xmlns:p14="http://schemas.microsoft.com/office/powerpoint/2010/main" val="1297071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D602F39-EFC7-BD46-886E-669650297F07}" type="slidenum">
              <a:rPr lang="en-US" smtClean="0"/>
              <a:t>4</a:t>
            </a:fld>
            <a:endParaRPr lang="en-US"/>
          </a:p>
        </p:txBody>
      </p:sp>
    </p:spTree>
    <p:extLst>
      <p:ext uri="{BB962C8B-B14F-4D97-AF65-F5344CB8AC3E}">
        <p14:creationId xmlns:p14="http://schemas.microsoft.com/office/powerpoint/2010/main" val="417815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D602F39-EFC7-BD46-886E-669650297F07}" type="slidenum">
              <a:rPr lang="en-US" smtClean="0"/>
              <a:t>5</a:t>
            </a:fld>
            <a:endParaRPr lang="en-US"/>
          </a:p>
        </p:txBody>
      </p:sp>
    </p:spTree>
    <p:extLst>
      <p:ext uri="{BB962C8B-B14F-4D97-AF65-F5344CB8AC3E}">
        <p14:creationId xmlns:p14="http://schemas.microsoft.com/office/powerpoint/2010/main" val="3979587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https://www.cfib-fcei.ca/en/media/66-cents-of-every-dollar-spent-at-a-small-business-stays-local-versus-only-11-cents-spent-at-a-multinational-retailer</a:t>
            </a:r>
          </a:p>
        </p:txBody>
      </p:sp>
      <p:sp>
        <p:nvSpPr>
          <p:cNvPr id="4" name="Slide Number Placeholder 3"/>
          <p:cNvSpPr>
            <a:spLocks noGrp="1"/>
          </p:cNvSpPr>
          <p:nvPr>
            <p:ph type="sldNum" sz="quarter" idx="5"/>
          </p:nvPr>
        </p:nvSpPr>
        <p:spPr/>
        <p:txBody>
          <a:bodyPr/>
          <a:lstStyle/>
          <a:p>
            <a:fld id="{9D602F39-EFC7-BD46-886E-669650297F07}" type="slidenum">
              <a:rPr lang="en-US" smtClean="0"/>
              <a:t>6</a:t>
            </a:fld>
            <a:endParaRPr lang="en-US"/>
          </a:p>
        </p:txBody>
      </p:sp>
    </p:spTree>
    <p:extLst>
      <p:ext uri="{BB962C8B-B14F-4D97-AF65-F5344CB8AC3E}">
        <p14:creationId xmlns:p14="http://schemas.microsoft.com/office/powerpoint/2010/main" val="2749354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D602F39-EFC7-BD46-886E-669650297F07}" type="slidenum">
              <a:rPr lang="en-US" smtClean="0"/>
              <a:t>7</a:t>
            </a:fld>
            <a:endParaRPr lang="en-US"/>
          </a:p>
        </p:txBody>
      </p:sp>
    </p:spTree>
    <p:extLst>
      <p:ext uri="{BB962C8B-B14F-4D97-AF65-F5344CB8AC3E}">
        <p14:creationId xmlns:p14="http://schemas.microsoft.com/office/powerpoint/2010/main" val="2672594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D602F39-EFC7-BD46-886E-669650297F07}" type="slidenum">
              <a:rPr lang="en-US" smtClean="0"/>
              <a:t>8</a:t>
            </a:fld>
            <a:endParaRPr lang="en-US"/>
          </a:p>
        </p:txBody>
      </p:sp>
    </p:spTree>
    <p:extLst>
      <p:ext uri="{BB962C8B-B14F-4D97-AF65-F5344CB8AC3E}">
        <p14:creationId xmlns:p14="http://schemas.microsoft.com/office/powerpoint/2010/main" val="476665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D602F39-EFC7-BD46-886E-669650297F07}" type="slidenum">
              <a:rPr lang="en-US" smtClean="0"/>
              <a:t>9</a:t>
            </a:fld>
            <a:endParaRPr lang="en-US"/>
          </a:p>
        </p:txBody>
      </p:sp>
    </p:spTree>
    <p:extLst>
      <p:ext uri="{BB962C8B-B14F-4D97-AF65-F5344CB8AC3E}">
        <p14:creationId xmlns:p14="http://schemas.microsoft.com/office/powerpoint/2010/main" val="1041157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5867400"/>
            <a:ext cx="12192000" cy="990600"/>
          </a:xfrm>
          <a:prstGeom prst="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79415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4000">
                <a:latin typeface="Champions" panose="02000000000000000000" pitchFamily="2"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828800" y="4397829"/>
            <a:ext cx="8534400" cy="1240971"/>
          </a:xfrm>
        </p:spPr>
        <p:txBody>
          <a:bodyPr/>
          <a:lstStyle>
            <a:lvl1pPr marL="0" indent="0" algn="ctr">
              <a:buNone/>
              <a:defRPr>
                <a:solidFill>
                  <a:schemeClr val="tx1">
                    <a:tint val="75000"/>
                  </a:schemeClr>
                </a:solidFill>
                <a:latin typeface="Champions" panose="02000000000000000000" pitchFamily="2"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344592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normAutofit/>
          </a:bodyPr>
          <a:lstStyle>
            <a:lvl1pPr algn="l">
              <a:defRPr sz="3200" b="1" cap="none">
                <a:latin typeface="Champions" panose="02000000000000000000" pitchFamily="2" charset="0"/>
                <a:cs typeface="Arial" panose="020B0604020202020204" pitchFamily="34" charset="0"/>
              </a:defRPr>
            </a:lvl1pPr>
          </a:lstStyle>
          <a:p>
            <a:r>
              <a:rPr lang="en-US" dirty="0"/>
              <a:t>Click To Edit Master Title Style</a:t>
            </a:r>
            <a:endParaRPr lang="en-CA"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Champions" panose="02000000000000000000" pitchFamily="2"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0914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9989309" cy="974971"/>
          </a:xfrm>
          <a:prstGeom prst="rect">
            <a:avLst/>
          </a:prstGeom>
        </p:spPr>
        <p:txBody>
          <a:bodyPr anchor="ctr"/>
          <a:lstStyle>
            <a:lvl1pPr algn="l">
              <a:defRPr lang="en-CA" sz="3600" b="1" kern="1200" dirty="0">
                <a:solidFill>
                  <a:schemeClr val="tx1"/>
                </a:solidFill>
                <a:latin typeface="Champions" panose="02000000000000000000" pitchFamily="2" charset="0"/>
                <a:ea typeface="+mj-ea"/>
                <a:cs typeface="+mj-cs"/>
              </a:defRPr>
            </a:lvl1pPr>
          </a:lstStyle>
          <a:p>
            <a:r>
              <a:rPr lang="en-US" dirty="0"/>
              <a:t>Click to edit Master title style</a:t>
            </a:r>
            <a:endParaRPr lang="en-CA" dirty="0"/>
          </a:p>
        </p:txBody>
      </p:sp>
      <p:sp>
        <p:nvSpPr>
          <p:cNvPr id="3" name="Content Placeholder 2"/>
          <p:cNvSpPr>
            <a:spLocks noGrp="1"/>
          </p:cNvSpPr>
          <p:nvPr>
            <p:ph idx="1"/>
          </p:nvPr>
        </p:nvSpPr>
        <p:spPr>
          <a:xfrm>
            <a:off x="609600" y="1371598"/>
            <a:ext cx="10972800" cy="4680135"/>
          </a:xfrm>
          <a:prstGeom prst="rect">
            <a:avLst/>
          </a:prstGeom>
        </p:spPr>
        <p:txBody>
          <a:bodyPr/>
          <a:lstStyle>
            <a:lvl1pPr>
              <a:buClr>
                <a:srgbClr val="E4284D"/>
              </a:buClr>
              <a:defRPr>
                <a:solidFill>
                  <a:schemeClr val="tx1"/>
                </a:solidFill>
                <a:latin typeface="Champions" panose="02000000000000000000" pitchFamily="2" charset="0"/>
              </a:defRPr>
            </a:lvl1pPr>
            <a:lvl2pPr>
              <a:buClr>
                <a:srgbClr val="E4284D"/>
              </a:buClr>
              <a:defRPr>
                <a:solidFill>
                  <a:schemeClr val="tx1"/>
                </a:solidFill>
                <a:latin typeface="Champions" panose="02000000000000000000" pitchFamily="2" charset="0"/>
              </a:defRPr>
            </a:lvl2pPr>
            <a:lvl3pPr>
              <a:buClr>
                <a:srgbClr val="E4284D"/>
              </a:buClr>
              <a:defRPr>
                <a:solidFill>
                  <a:schemeClr val="tx1"/>
                </a:solidFill>
                <a:latin typeface="Champions" panose="02000000000000000000" pitchFamily="2" charset="0"/>
              </a:defRPr>
            </a:lvl3pPr>
            <a:lvl4pPr>
              <a:buClr>
                <a:srgbClr val="E4284D"/>
              </a:buClr>
              <a:defRPr>
                <a:solidFill>
                  <a:schemeClr val="tx1"/>
                </a:solidFill>
                <a:latin typeface="Champions" panose="02000000000000000000" pitchFamily="2" charset="0"/>
              </a:defRPr>
            </a:lvl4pPr>
            <a:lvl5pPr>
              <a:buClr>
                <a:srgbClr val="E4284D"/>
              </a:buClr>
              <a:defRPr>
                <a:solidFill>
                  <a:schemeClr val="tx1"/>
                </a:solidFill>
                <a:latin typeface="Champions"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928515844"/>
      </p:ext>
    </p:extLst>
  </p:cSld>
  <p:clrMapOvr>
    <a:masterClrMapping/>
  </p:clrMapOvr>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 newspaper, cluttered&#10;&#10;Description automatically generated">
            <a:extLst>
              <a:ext uri="{FF2B5EF4-FFF2-40B4-BE49-F238E27FC236}">
                <a16:creationId xmlns:a16="http://schemas.microsoft.com/office/drawing/2014/main" id="{6753B211-5ED2-4A5E-6F47-774565BD6707}"/>
              </a:ext>
            </a:extLst>
          </p:cNvPr>
          <p:cNvPicPr>
            <a:picLocks noChangeAspect="1"/>
          </p:cNvPicPr>
          <p:nvPr userDrawn="1"/>
        </p:nvPicPr>
        <p:blipFill>
          <a:blip r:embed="rId6" cstate="print">
            <a:alphaModFix amt="9000"/>
            <a:extLst>
              <a:ext uri="{28A0092B-C50C-407E-A947-70E740481C1C}">
                <a14:useLocalDpi xmlns:a14="http://schemas.microsoft.com/office/drawing/2010/main" val="0"/>
              </a:ext>
            </a:extLst>
          </a:blip>
          <a:stretch>
            <a:fillRect/>
          </a:stretch>
        </p:blipFill>
        <p:spPr>
          <a:xfrm>
            <a:off x="0" y="-1460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5" name="Picture 4" descr="Icon&#10;&#10;Description automatically generated">
            <a:extLst>
              <a:ext uri="{FF2B5EF4-FFF2-40B4-BE49-F238E27FC236}">
                <a16:creationId xmlns:a16="http://schemas.microsoft.com/office/drawing/2014/main" id="{F8387542-9A3F-27F0-ED76-248844CD406F}"/>
              </a:ext>
            </a:extLst>
          </p:cNvPr>
          <p:cNvPicPr>
            <a:picLocks noChangeAspect="1"/>
          </p:cNvPicPr>
          <p:nvPr userDrawn="1"/>
        </p:nvPicPr>
        <p:blipFill rotWithShape="1">
          <a:blip r:embed="rId7">
            <a:extLst>
              <a:ext uri="{BEBA8EAE-BF5A-486C-A8C5-ECC9F3942E4B}">
                <a14:imgProps xmlns:a14="http://schemas.microsoft.com/office/drawing/2010/main">
                  <a14:imgLayer r:embed="rId8">
                    <a14:imgEffect>
                      <a14:backgroundRemoval t="24561" b="75015" l="37974" r="61997"/>
                    </a14:imgEffect>
                  </a14:imgLayer>
                </a14:imgProps>
              </a:ext>
            </a:extLst>
          </a:blip>
          <a:srcRect l="34971" t="18254" r="35000" b="18678"/>
          <a:stretch/>
        </p:blipFill>
        <p:spPr>
          <a:xfrm>
            <a:off x="11582400" y="6126164"/>
            <a:ext cx="580509" cy="685800"/>
          </a:xfrm>
          <a:prstGeom prst="rect">
            <a:avLst/>
          </a:prstGeom>
        </p:spPr>
      </p:pic>
    </p:spTree>
    <p:extLst>
      <p:ext uri="{BB962C8B-B14F-4D97-AF65-F5344CB8AC3E}">
        <p14:creationId xmlns:p14="http://schemas.microsoft.com/office/powerpoint/2010/main" val="294665618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txStyles>
    <p:titleStyle>
      <a:lvl1pPr algn="l" defTabSz="914400" rtl="0" eaLnBrk="1" latinLnBrk="0" hangingPunct="1">
        <a:spcBef>
          <a:spcPct val="0"/>
        </a:spcBef>
        <a:buNone/>
        <a:defRPr sz="4000" b="1" kern="1200">
          <a:solidFill>
            <a:schemeClr val="tx1"/>
          </a:solidFill>
          <a:latin typeface="Champions" panose="02000000000000000000" pitchFamily="2" charset="0"/>
          <a:ea typeface="+mj-ea"/>
          <a:cs typeface="+mj-cs"/>
        </a:defRPr>
      </a:lvl1pPr>
    </p:titleStyle>
    <p:bodyStyle>
      <a:lvl1pPr marL="342900" indent="-342900" algn="l" defTabSz="914400" rtl="0" eaLnBrk="1" latinLnBrk="0" hangingPunct="1">
        <a:spcBef>
          <a:spcPct val="20000"/>
        </a:spcBef>
        <a:buClr>
          <a:srgbClr val="E4284D"/>
        </a:buClr>
        <a:buFont typeface="Arial" panose="020B0604020202020204" pitchFamily="34" charset="0"/>
        <a:buChar char="•"/>
        <a:defRPr sz="3200" kern="1200">
          <a:solidFill>
            <a:schemeClr val="tx1"/>
          </a:solidFill>
          <a:latin typeface="Champions" panose="02000000000000000000" pitchFamily="2"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hampions" panose="02000000000000000000" pitchFamily="2"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hampions" panose="02000000000000000000" pitchFamily="2"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hampions" panose="02000000000000000000" pitchFamily="2"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hampions" panose="02000000000000000000" pitchFamily="2"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nmc-mic.ca/?download_id=63719&amp;smd_process_download=1"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hyperlink" Target="http://www.nationalnewspaperweek.c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cfib-fcei.ca/en/media/66-cents-of-every-dollar-spent-at-a-small-business-stays-local-versus-only-11-cents-spent-at-a-multinational-retailer"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ewspaper, cluttered&#10;&#10;Description automatically generated">
            <a:extLst>
              <a:ext uri="{FF2B5EF4-FFF2-40B4-BE49-F238E27FC236}">
                <a16:creationId xmlns:a16="http://schemas.microsoft.com/office/drawing/2014/main" id="{AA0CB427-2A8D-F0F4-C0DC-0BE9E046D1EF}"/>
              </a:ext>
            </a:extLst>
          </p:cNvPr>
          <p:cNvPicPr>
            <a:picLocks noChangeAspect="1"/>
          </p:cNvPicPr>
          <p:nvPr/>
        </p:nvPicPr>
        <p:blipFill>
          <a:blip r:embed="rId3" cstate="print">
            <a:alphaModFix amt="9000"/>
            <a:extLst>
              <a:ext uri="{28A0092B-C50C-407E-A947-70E740481C1C}">
                <a14:useLocalDpi xmlns:a14="http://schemas.microsoft.com/office/drawing/2010/main" val="0"/>
              </a:ext>
            </a:extLst>
          </a:blip>
          <a:stretch>
            <a:fillRect/>
          </a:stretch>
        </p:blipFill>
        <p:spPr>
          <a:xfrm>
            <a:off x="0" y="-14600"/>
            <a:ext cx="12192000" cy="6858000"/>
          </a:xfrm>
          <a:prstGeom prst="rect">
            <a:avLst/>
          </a:prstGeom>
        </p:spPr>
      </p:pic>
      <p:pic>
        <p:nvPicPr>
          <p:cNvPr id="5" name="Picture 4" descr="Text&#10;&#10;Description automatically generated">
            <a:extLst>
              <a:ext uri="{FF2B5EF4-FFF2-40B4-BE49-F238E27FC236}">
                <a16:creationId xmlns:a16="http://schemas.microsoft.com/office/drawing/2014/main" id="{19A0317D-1C02-31C0-7EF9-C46DA4E4F6C6}"/>
              </a:ext>
            </a:extLst>
          </p:cNvPr>
          <p:cNvPicPr>
            <a:picLocks noChangeAspect="1"/>
          </p:cNvPicPr>
          <p:nvPr/>
        </p:nvPicPr>
        <p:blipFill>
          <a:blip r:embed="rId4"/>
          <a:stretch>
            <a:fillRect/>
          </a:stretch>
        </p:blipFill>
        <p:spPr>
          <a:xfrm>
            <a:off x="3628254" y="961254"/>
            <a:ext cx="4935493" cy="4935493"/>
          </a:xfrm>
          <a:prstGeom prst="rect">
            <a:avLst/>
          </a:prstGeom>
        </p:spPr>
      </p:pic>
      <p:sp>
        <p:nvSpPr>
          <p:cNvPr id="3" name="Rectangle 2">
            <a:extLst>
              <a:ext uri="{FF2B5EF4-FFF2-40B4-BE49-F238E27FC236}">
                <a16:creationId xmlns:a16="http://schemas.microsoft.com/office/drawing/2014/main" id="{C3F6B044-9BE2-A5AC-3E1D-B69A6F62A75E}"/>
              </a:ext>
            </a:extLst>
          </p:cNvPr>
          <p:cNvSpPr/>
          <p:nvPr/>
        </p:nvSpPr>
        <p:spPr>
          <a:xfrm>
            <a:off x="3788229" y="5018314"/>
            <a:ext cx="1970314" cy="6531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99842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7AF7-0F53-2995-A285-1B98B4A9549E}"/>
              </a:ext>
            </a:extLst>
          </p:cNvPr>
          <p:cNvSpPr>
            <a:spLocks noGrp="1"/>
          </p:cNvSpPr>
          <p:nvPr>
            <p:ph type="title"/>
          </p:nvPr>
        </p:nvSpPr>
        <p:spPr>
          <a:xfrm>
            <a:off x="1034148" y="640823"/>
            <a:ext cx="2493308" cy="5583148"/>
          </a:xfrm>
        </p:spPr>
        <p:txBody>
          <a:bodyPr vert="horz" lIns="91440" tIns="45720" rIns="91440" bIns="45720" rtlCol="0" anchor="ctr">
            <a:normAutofit/>
          </a:bodyPr>
          <a:lstStyle/>
          <a:p>
            <a:r>
              <a:rPr lang="en-US" sz="2700" dirty="0"/>
              <a:t>When local papers report on news in the community, readers know it is not social media gossip.</a:t>
            </a:r>
            <a:endParaRPr lang="en-US" dirty="0"/>
          </a:p>
        </p:txBody>
      </p:sp>
      <p:sp>
        <p:nvSpPr>
          <p:cNvPr id="7" name="TextBox 6">
            <a:extLst>
              <a:ext uri="{FF2B5EF4-FFF2-40B4-BE49-F238E27FC236}">
                <a16:creationId xmlns:a16="http://schemas.microsoft.com/office/drawing/2014/main" id="{F8B31CEE-6E6E-152A-1DB1-46C0BB440C02}"/>
              </a:ext>
            </a:extLst>
          </p:cNvPr>
          <p:cNvSpPr txBox="1"/>
          <p:nvPr/>
        </p:nvSpPr>
        <p:spPr>
          <a:xfrm>
            <a:off x="-20128" y="6575643"/>
            <a:ext cx="9144000" cy="273450"/>
          </a:xfrm>
          <a:prstGeom prst="rect">
            <a:avLst/>
          </a:prstGeom>
        </p:spPr>
        <p:txBody>
          <a:bodyPr vert="horz" lIns="91440" tIns="45720" rIns="91440" bIns="45720" rtlCol="0" anchor="t">
            <a:noAutofit/>
          </a:bodyPr>
          <a:lstStyle/>
          <a:p>
            <a:r>
              <a:rPr lang="en-US" sz="1200" dirty="0">
                <a:latin typeface="Champions" panose="02000000000000000000" pitchFamily="2" charset="0"/>
              </a:rPr>
              <a:t>Source: </a:t>
            </a:r>
            <a:r>
              <a:rPr lang="en-US" sz="1200" dirty="0">
                <a:latin typeface="Champions" panose="02000000000000000000" pitchFamily="2" charset="0"/>
                <a:cs typeface="Arial" charset="0"/>
              </a:rPr>
              <a:t>Totum Research, Canadians 18+; December 2022; n=2755. </a:t>
            </a:r>
          </a:p>
        </p:txBody>
      </p:sp>
      <p:sp>
        <p:nvSpPr>
          <p:cNvPr id="8" name="TextBox 7">
            <a:extLst>
              <a:ext uri="{FF2B5EF4-FFF2-40B4-BE49-F238E27FC236}">
                <a16:creationId xmlns:a16="http://schemas.microsoft.com/office/drawing/2014/main" id="{D844E6D3-4BCE-1853-851A-D287579BE1C3}"/>
              </a:ext>
            </a:extLst>
          </p:cNvPr>
          <p:cNvSpPr txBox="1"/>
          <p:nvPr/>
        </p:nvSpPr>
        <p:spPr>
          <a:xfrm>
            <a:off x="4640928" y="525095"/>
            <a:ext cx="7028558" cy="1646605"/>
          </a:xfrm>
          <a:prstGeom prst="rect">
            <a:avLst/>
          </a:prstGeom>
          <a:noFill/>
        </p:spPr>
        <p:txBody>
          <a:bodyPr wrap="square" rtlCol="0">
            <a:spAutoFit/>
          </a:bodyPr>
          <a:lstStyle/>
          <a:p>
            <a:pPr>
              <a:defRPr/>
            </a:pPr>
            <a:r>
              <a:rPr lang="en-CA" sz="1600" b="1" dirty="0">
                <a:solidFill>
                  <a:srgbClr val="000000"/>
                </a:solidFill>
                <a:latin typeface="Champions" panose="02000000000000000000" pitchFamily="2" charset="0"/>
                <a:ea typeface="Calibri" panose="020F0502020204030204" pitchFamily="34" charset="0"/>
              </a:rPr>
              <a:t>60% of Canadians trust printed or digital newspaper content.</a:t>
            </a:r>
          </a:p>
          <a:p>
            <a:pPr>
              <a:spcAft>
                <a:spcPts val="600"/>
              </a:spcAft>
              <a:defRPr/>
            </a:pPr>
            <a:r>
              <a:rPr lang="en-US" sz="1600" dirty="0">
                <a:solidFill>
                  <a:srgbClr val="000000"/>
                </a:solidFill>
                <a:latin typeface="Champions" panose="02000000000000000000" pitchFamily="2" charset="0"/>
              </a:rPr>
              <a:t>Editorial content in newspapers and their digital products, is the most trusted.  This level of trust extends to advertising also, creating a “safe” space for readers and advertisers.</a:t>
            </a:r>
          </a:p>
          <a:p>
            <a:pPr>
              <a:defRPr/>
            </a:pPr>
            <a:r>
              <a:rPr lang="en-CA" sz="1600" b="1" dirty="0">
                <a:solidFill>
                  <a:srgbClr val="000000"/>
                </a:solidFill>
                <a:latin typeface="Champions" panose="02000000000000000000" pitchFamily="2" charset="0"/>
                <a:ea typeface="Calibri" panose="020F0502020204030204" pitchFamily="34" charset="0"/>
              </a:rPr>
              <a:t>54%</a:t>
            </a:r>
            <a:r>
              <a:rPr lang="en-CA" sz="1600" dirty="0">
                <a:solidFill>
                  <a:srgbClr val="000000"/>
                </a:solidFill>
                <a:latin typeface="Champions" panose="02000000000000000000" pitchFamily="2" charset="0"/>
                <a:ea typeface="Calibri" panose="020F0502020204030204" pitchFamily="34" charset="0"/>
              </a:rPr>
              <a:t> of Canadians trust editorial content in printed newspapers compared to only </a:t>
            </a:r>
            <a:r>
              <a:rPr lang="en-CA" sz="1600" b="1" dirty="0">
                <a:solidFill>
                  <a:srgbClr val="000000"/>
                </a:solidFill>
                <a:latin typeface="Champions" panose="02000000000000000000" pitchFamily="2" charset="0"/>
                <a:ea typeface="Calibri" panose="020F0502020204030204" pitchFamily="34" charset="0"/>
              </a:rPr>
              <a:t>21% </a:t>
            </a:r>
            <a:r>
              <a:rPr lang="en-CA" sz="1600" dirty="0">
                <a:solidFill>
                  <a:srgbClr val="000000"/>
                </a:solidFill>
                <a:latin typeface="Champions" panose="02000000000000000000" pitchFamily="2" charset="0"/>
                <a:ea typeface="Calibri" panose="020F0502020204030204" pitchFamily="34" charset="0"/>
              </a:rPr>
              <a:t>trust in social media content.</a:t>
            </a:r>
          </a:p>
        </p:txBody>
      </p:sp>
      <p:cxnSp>
        <p:nvCxnSpPr>
          <p:cNvPr id="4" name="Straight Connector 3">
            <a:extLst>
              <a:ext uri="{FF2B5EF4-FFF2-40B4-BE49-F238E27FC236}">
                <a16:creationId xmlns:a16="http://schemas.microsoft.com/office/drawing/2014/main" id="{DA09037C-9D19-5E84-233C-8FBFB7FDB1EC}"/>
              </a:ext>
            </a:extLst>
          </p:cNvPr>
          <p:cNvCxnSpPr>
            <a:cxnSpLocks/>
          </p:cNvCxnSpPr>
          <p:nvPr/>
        </p:nvCxnSpPr>
        <p:spPr>
          <a:xfrm>
            <a:off x="4360718" y="640823"/>
            <a:ext cx="0" cy="5406686"/>
          </a:xfrm>
          <a:prstGeom prst="line">
            <a:avLst/>
          </a:prstGeom>
          <a:ln w="38100">
            <a:solidFill>
              <a:srgbClr val="FF0000"/>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aphicFrame>
        <p:nvGraphicFramePr>
          <p:cNvPr id="30" name="Content Placeholder 29">
            <a:extLst>
              <a:ext uri="{FF2B5EF4-FFF2-40B4-BE49-F238E27FC236}">
                <a16:creationId xmlns:a16="http://schemas.microsoft.com/office/drawing/2014/main" id="{F8E72762-9898-9C9A-7628-C36540E0405A}"/>
              </a:ext>
            </a:extLst>
          </p:cNvPr>
          <p:cNvGraphicFramePr>
            <a:graphicFrameLocks noGrp="1"/>
          </p:cNvGraphicFramePr>
          <p:nvPr>
            <p:ph idx="1"/>
            <p:extLst>
              <p:ext uri="{D42A27DB-BD31-4B8C-83A1-F6EECF244321}">
                <p14:modId xmlns:p14="http://schemas.microsoft.com/office/powerpoint/2010/main" val="3304111871"/>
              </p:ext>
            </p:extLst>
          </p:nvPr>
        </p:nvGraphicFramePr>
        <p:xfrm>
          <a:off x="4971619" y="2180607"/>
          <a:ext cx="6186233" cy="46773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2379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2A19709-49E6-E2FF-73C2-E81E1ADA16FD}"/>
              </a:ext>
            </a:extLst>
          </p:cNvPr>
          <p:cNvPicPr>
            <a:picLocks noChangeAspect="1"/>
          </p:cNvPicPr>
          <p:nvPr/>
        </p:nvPicPr>
        <p:blipFill>
          <a:blip r:embed="rId3"/>
          <a:stretch>
            <a:fillRect/>
          </a:stretch>
        </p:blipFill>
        <p:spPr>
          <a:xfrm>
            <a:off x="6302036" y="379410"/>
            <a:ext cx="4556125" cy="6099181"/>
          </a:xfrm>
          <a:prstGeom prst="rect">
            <a:avLst/>
          </a:prstGeom>
        </p:spPr>
      </p:pic>
      <p:sp>
        <p:nvSpPr>
          <p:cNvPr id="4" name="Title 1">
            <a:extLst>
              <a:ext uri="{FF2B5EF4-FFF2-40B4-BE49-F238E27FC236}">
                <a16:creationId xmlns:a16="http://schemas.microsoft.com/office/drawing/2014/main" id="{9F66F54D-AA37-BF84-8E6F-6910AAD61214}"/>
              </a:ext>
            </a:extLst>
          </p:cNvPr>
          <p:cNvSpPr>
            <a:spLocks noGrp="1"/>
          </p:cNvSpPr>
          <p:nvPr>
            <p:ph type="title"/>
          </p:nvPr>
        </p:nvSpPr>
        <p:spPr>
          <a:xfrm>
            <a:off x="1055915" y="640823"/>
            <a:ext cx="2688772" cy="5583148"/>
          </a:xfrm>
        </p:spPr>
        <p:txBody>
          <a:bodyPr vert="horz" lIns="91440" tIns="45720" rIns="91440" bIns="45720" rtlCol="0" anchor="ctr">
            <a:normAutofit/>
          </a:bodyPr>
          <a:lstStyle/>
          <a:p>
            <a:r>
              <a:rPr lang="en-US" sz="2700" dirty="0"/>
              <a:t>Advertiser Support Campaign</a:t>
            </a:r>
            <a:br>
              <a:rPr lang="en-US" sz="2700" dirty="0"/>
            </a:br>
            <a:r>
              <a:rPr lang="en-US" sz="1400" b="0" dirty="0"/>
              <a:t>(National Newspaper Week)</a:t>
            </a:r>
            <a:br>
              <a:rPr lang="en-US" sz="2700" dirty="0"/>
            </a:br>
            <a:br>
              <a:rPr lang="en-US" sz="2700" dirty="0"/>
            </a:br>
            <a:r>
              <a:rPr lang="en-US" sz="2700" dirty="0"/>
              <a:t>Estevan Mercury (SK)</a:t>
            </a:r>
            <a:endParaRPr lang="en-US" sz="3600" dirty="0"/>
          </a:p>
        </p:txBody>
      </p:sp>
      <p:cxnSp>
        <p:nvCxnSpPr>
          <p:cNvPr id="7" name="Straight Connector 6">
            <a:extLst>
              <a:ext uri="{FF2B5EF4-FFF2-40B4-BE49-F238E27FC236}">
                <a16:creationId xmlns:a16="http://schemas.microsoft.com/office/drawing/2014/main" id="{774A8A81-28E9-C123-BA44-D7BD54B7D89F}"/>
              </a:ext>
            </a:extLst>
          </p:cNvPr>
          <p:cNvCxnSpPr>
            <a:cxnSpLocks/>
          </p:cNvCxnSpPr>
          <p:nvPr/>
        </p:nvCxnSpPr>
        <p:spPr>
          <a:xfrm>
            <a:off x="4728708" y="640823"/>
            <a:ext cx="0" cy="5406686"/>
          </a:xfrm>
          <a:prstGeom prst="line">
            <a:avLst/>
          </a:prstGeom>
          <a:ln w="38100">
            <a:solidFill>
              <a:srgbClr val="FF0000"/>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924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69E05-A502-945B-A628-8138BF788E1C}"/>
              </a:ext>
            </a:extLst>
          </p:cNvPr>
          <p:cNvSpPr>
            <a:spLocks noGrp="1"/>
          </p:cNvSpPr>
          <p:nvPr>
            <p:ph idx="1"/>
          </p:nvPr>
        </p:nvSpPr>
        <p:spPr>
          <a:xfrm>
            <a:off x="2177144" y="740953"/>
            <a:ext cx="7834745" cy="5376093"/>
          </a:xfrm>
        </p:spPr>
        <p:txBody>
          <a:bodyPr>
            <a:normAutofit/>
          </a:bodyPr>
          <a:lstStyle/>
          <a:p>
            <a:pPr marL="0" indent="0">
              <a:buNone/>
            </a:pPr>
            <a:r>
              <a:rPr lang="en-US" b="1" dirty="0">
                <a:solidFill>
                  <a:srgbClr val="E4284D"/>
                </a:solidFill>
              </a:rPr>
              <a:t>“</a:t>
            </a:r>
            <a:r>
              <a:rPr lang="en-US" dirty="0"/>
              <a:t>Local news unites communities.  </a:t>
            </a:r>
          </a:p>
          <a:p>
            <a:pPr marL="0" indent="0">
              <a:buNone/>
            </a:pPr>
            <a:r>
              <a:rPr lang="en-US" dirty="0"/>
              <a:t>For cities, it is about navigating pressing economic issues and politics and the demand is high. </a:t>
            </a:r>
          </a:p>
          <a:p>
            <a:pPr marL="0" indent="0">
              <a:buNone/>
            </a:pPr>
            <a:r>
              <a:rPr lang="en-US" dirty="0"/>
              <a:t>For our smaller communities and rural locations, it is about supporting local businesses, education and community events.</a:t>
            </a:r>
            <a:r>
              <a:rPr lang="en-US" b="1" dirty="0">
                <a:solidFill>
                  <a:srgbClr val="E4284D"/>
                </a:solidFill>
              </a:rPr>
              <a:t>”</a:t>
            </a:r>
          </a:p>
          <a:p>
            <a:pPr marL="0" indent="0" algn="r">
              <a:spcBef>
                <a:spcPts val="0"/>
              </a:spcBef>
              <a:buNone/>
              <a:tabLst>
                <a:tab pos="8005763" algn="r"/>
              </a:tabLst>
            </a:pPr>
            <a:endParaRPr lang="en-US" sz="2100" dirty="0">
              <a:solidFill>
                <a:srgbClr val="A09F9F"/>
              </a:solidFill>
            </a:endParaRPr>
          </a:p>
          <a:p>
            <a:pPr marL="0" indent="0" algn="r">
              <a:spcBef>
                <a:spcPts val="0"/>
              </a:spcBef>
              <a:buNone/>
              <a:tabLst>
                <a:tab pos="8005763" algn="r"/>
              </a:tabLst>
            </a:pPr>
            <a:r>
              <a:rPr lang="en-US" sz="1500" dirty="0">
                <a:solidFill>
                  <a:srgbClr val="A09F9F"/>
                </a:solidFill>
              </a:rPr>
              <a:t>Sarah Thompson</a:t>
            </a:r>
          </a:p>
          <a:p>
            <a:pPr marL="0" indent="0" algn="r">
              <a:spcBef>
                <a:spcPts val="0"/>
              </a:spcBef>
              <a:buNone/>
              <a:tabLst>
                <a:tab pos="8005763" algn="r"/>
              </a:tabLst>
            </a:pPr>
            <a:r>
              <a:rPr lang="en-US" sz="1500" dirty="0">
                <a:solidFill>
                  <a:srgbClr val="A09F9F"/>
                </a:solidFill>
              </a:rPr>
              <a:t>President, </a:t>
            </a:r>
            <a:r>
              <a:rPr lang="en-US" sz="1500" dirty="0" err="1">
                <a:solidFill>
                  <a:srgbClr val="A09F9F"/>
                </a:solidFill>
              </a:rPr>
              <a:t>Dentsu</a:t>
            </a:r>
            <a:r>
              <a:rPr lang="en-US" sz="1500" dirty="0">
                <a:solidFill>
                  <a:srgbClr val="A09F9F"/>
                </a:solidFill>
              </a:rPr>
              <a:t> Media</a:t>
            </a:r>
          </a:p>
          <a:p>
            <a:pPr marL="0" indent="0" algn="r">
              <a:spcBef>
                <a:spcPts val="0"/>
              </a:spcBef>
              <a:buNone/>
              <a:tabLst>
                <a:tab pos="8005763" algn="r"/>
              </a:tabLst>
            </a:pPr>
            <a:r>
              <a:rPr lang="en-US" sz="1500" dirty="0">
                <a:solidFill>
                  <a:srgbClr val="A09F9F"/>
                </a:solidFill>
              </a:rPr>
              <a:t>CMDC Media Leader of the Year 2020</a:t>
            </a:r>
            <a:endParaRPr lang="en-CA" sz="1500" dirty="0"/>
          </a:p>
        </p:txBody>
      </p:sp>
    </p:spTree>
    <p:extLst>
      <p:ext uri="{BB962C8B-B14F-4D97-AF65-F5344CB8AC3E}">
        <p14:creationId xmlns:p14="http://schemas.microsoft.com/office/powerpoint/2010/main" val="3151834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6B4B6213-98B5-89FD-F580-E78D8801AEE3}"/>
              </a:ext>
            </a:extLst>
          </p:cNvPr>
          <p:cNvPicPr>
            <a:picLocks noChangeAspect="1"/>
          </p:cNvPicPr>
          <p:nvPr/>
        </p:nvPicPr>
        <p:blipFill>
          <a:blip r:embed="rId3"/>
          <a:stretch>
            <a:fillRect/>
          </a:stretch>
        </p:blipFill>
        <p:spPr>
          <a:xfrm>
            <a:off x="5863762" y="128239"/>
            <a:ext cx="4931931" cy="6601522"/>
          </a:xfrm>
          <a:prstGeom prst="rect">
            <a:avLst/>
          </a:prstGeom>
        </p:spPr>
      </p:pic>
      <p:sp>
        <p:nvSpPr>
          <p:cNvPr id="7" name="Title 1">
            <a:extLst>
              <a:ext uri="{FF2B5EF4-FFF2-40B4-BE49-F238E27FC236}">
                <a16:creationId xmlns:a16="http://schemas.microsoft.com/office/drawing/2014/main" id="{CDB84DF3-4A17-8FC6-4E65-74BCF9A02296}"/>
              </a:ext>
            </a:extLst>
          </p:cNvPr>
          <p:cNvSpPr>
            <a:spLocks noGrp="1"/>
          </p:cNvSpPr>
          <p:nvPr>
            <p:ph type="title"/>
          </p:nvPr>
        </p:nvSpPr>
        <p:spPr>
          <a:xfrm>
            <a:off x="1088576" y="640823"/>
            <a:ext cx="2971795" cy="5583148"/>
          </a:xfrm>
        </p:spPr>
        <p:txBody>
          <a:bodyPr vert="horz" lIns="91440" tIns="45720" rIns="91440" bIns="45720" rtlCol="0" anchor="ctr">
            <a:normAutofit/>
          </a:bodyPr>
          <a:lstStyle/>
          <a:p>
            <a:r>
              <a:rPr lang="en-CA" sz="2800" dirty="0"/>
              <a:t>“Make Your Mark on History”  Local Support Campaign</a:t>
            </a:r>
            <a:br>
              <a:rPr lang="en-CA" sz="2800" dirty="0"/>
            </a:br>
            <a:br>
              <a:rPr lang="en-CA" sz="2800" dirty="0"/>
            </a:br>
            <a:r>
              <a:rPr lang="en-CA" sz="2800" dirty="0"/>
              <a:t>Delta Optimist (BC)</a:t>
            </a:r>
          </a:p>
        </p:txBody>
      </p:sp>
      <p:cxnSp>
        <p:nvCxnSpPr>
          <p:cNvPr id="8" name="Straight Connector 7">
            <a:extLst>
              <a:ext uri="{FF2B5EF4-FFF2-40B4-BE49-F238E27FC236}">
                <a16:creationId xmlns:a16="http://schemas.microsoft.com/office/drawing/2014/main" id="{0B100535-6906-1AD4-6F42-B9C771A89C22}"/>
              </a:ext>
            </a:extLst>
          </p:cNvPr>
          <p:cNvCxnSpPr>
            <a:cxnSpLocks/>
          </p:cNvCxnSpPr>
          <p:nvPr/>
        </p:nvCxnSpPr>
        <p:spPr>
          <a:xfrm>
            <a:off x="4728708" y="640823"/>
            <a:ext cx="0" cy="5406686"/>
          </a:xfrm>
          <a:prstGeom prst="line">
            <a:avLst/>
          </a:prstGeom>
          <a:ln w="38100">
            <a:solidFill>
              <a:srgbClr val="FF0000"/>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75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33DEB78-E208-EA1D-8FD7-0A690CA98717}"/>
              </a:ext>
            </a:extLst>
          </p:cNvPr>
          <p:cNvPicPr>
            <a:picLocks noChangeAspect="1"/>
          </p:cNvPicPr>
          <p:nvPr/>
        </p:nvPicPr>
        <p:blipFill rotWithShape="1">
          <a:blip r:embed="rId3"/>
          <a:srcRect t="3941"/>
          <a:stretch/>
        </p:blipFill>
        <p:spPr>
          <a:xfrm>
            <a:off x="2180349" y="1042871"/>
            <a:ext cx="7831302" cy="5642009"/>
          </a:xfrm>
          <a:prstGeom prst="rect">
            <a:avLst/>
          </a:prstGeom>
        </p:spPr>
      </p:pic>
      <p:sp>
        <p:nvSpPr>
          <p:cNvPr id="5" name="TextBox 4">
            <a:extLst>
              <a:ext uri="{FF2B5EF4-FFF2-40B4-BE49-F238E27FC236}">
                <a16:creationId xmlns:a16="http://schemas.microsoft.com/office/drawing/2014/main" id="{F35C37C5-BAD6-74F9-3751-0304DD2055B1}"/>
              </a:ext>
            </a:extLst>
          </p:cNvPr>
          <p:cNvSpPr txBox="1"/>
          <p:nvPr/>
        </p:nvSpPr>
        <p:spPr>
          <a:xfrm>
            <a:off x="1524000" y="211874"/>
            <a:ext cx="9144000" cy="830997"/>
          </a:xfrm>
          <a:prstGeom prst="rect">
            <a:avLst/>
          </a:prstGeom>
          <a:noFill/>
        </p:spPr>
        <p:txBody>
          <a:bodyPr wrap="square" rtlCol="0">
            <a:spAutoFit/>
          </a:bodyPr>
          <a:lstStyle/>
          <a:p>
            <a:pPr algn="ctr"/>
            <a:r>
              <a:rPr lang="en-CA" sz="2400" b="1" dirty="0">
                <a:latin typeface="Champions" panose="02000000000000000000" pitchFamily="2" charset="0"/>
              </a:rPr>
              <a:t>“Make Your Mark on History”  Local Support Campaign</a:t>
            </a:r>
            <a:br>
              <a:rPr lang="en-CA" sz="2400" b="1" dirty="0">
                <a:latin typeface="Champions" panose="02000000000000000000" pitchFamily="2" charset="0"/>
              </a:rPr>
            </a:br>
            <a:r>
              <a:rPr lang="en-CA" sz="2400" b="1" dirty="0">
                <a:latin typeface="Champions" panose="02000000000000000000" pitchFamily="2" charset="0"/>
              </a:rPr>
              <a:t>Delta Optimist (BC)</a:t>
            </a:r>
          </a:p>
        </p:txBody>
      </p:sp>
    </p:spTree>
    <p:extLst>
      <p:ext uri="{BB962C8B-B14F-4D97-AF65-F5344CB8AC3E}">
        <p14:creationId xmlns:p14="http://schemas.microsoft.com/office/powerpoint/2010/main" val="3952223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72A124-E7BD-56BF-864A-0EAD6D9E5453}"/>
              </a:ext>
            </a:extLst>
          </p:cNvPr>
          <p:cNvSpPr>
            <a:spLocks noGrp="1"/>
          </p:cNvSpPr>
          <p:nvPr>
            <p:ph type="title"/>
          </p:nvPr>
        </p:nvSpPr>
        <p:spPr>
          <a:xfrm>
            <a:off x="1023261" y="640823"/>
            <a:ext cx="3004452" cy="5583148"/>
          </a:xfrm>
        </p:spPr>
        <p:txBody>
          <a:bodyPr vert="horz" lIns="91440" tIns="45720" rIns="91440" bIns="45720" rtlCol="0" anchor="ctr">
            <a:normAutofit/>
          </a:bodyPr>
          <a:lstStyle/>
          <a:p>
            <a:r>
              <a:rPr lang="en-US" sz="2700" dirty="0"/>
              <a:t>Shop Local Campaign</a:t>
            </a:r>
            <a:br>
              <a:rPr lang="en-US" sz="2700" dirty="0"/>
            </a:br>
            <a:br>
              <a:rPr lang="en-US" sz="2700" dirty="0"/>
            </a:br>
            <a:br>
              <a:rPr lang="en-US" sz="2700" dirty="0"/>
            </a:br>
            <a:r>
              <a:rPr lang="en-US" sz="2700" dirty="0"/>
              <a:t>World-Spectator, Moosomin (SK)</a:t>
            </a:r>
            <a:endParaRPr lang="en-US" sz="3600" dirty="0"/>
          </a:p>
        </p:txBody>
      </p:sp>
      <p:cxnSp>
        <p:nvCxnSpPr>
          <p:cNvPr id="5" name="Straight Connector 4">
            <a:extLst>
              <a:ext uri="{FF2B5EF4-FFF2-40B4-BE49-F238E27FC236}">
                <a16:creationId xmlns:a16="http://schemas.microsoft.com/office/drawing/2014/main" id="{666FA703-1C16-5E85-3B3B-5ACEC9A72752}"/>
              </a:ext>
            </a:extLst>
          </p:cNvPr>
          <p:cNvCxnSpPr>
            <a:cxnSpLocks/>
          </p:cNvCxnSpPr>
          <p:nvPr/>
        </p:nvCxnSpPr>
        <p:spPr>
          <a:xfrm>
            <a:off x="4728708" y="640823"/>
            <a:ext cx="0" cy="5406686"/>
          </a:xfrm>
          <a:prstGeom prst="line">
            <a:avLst/>
          </a:prstGeom>
          <a:ln w="38100">
            <a:solidFill>
              <a:srgbClr val="FF0000"/>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7" name="Picture 6" descr="A picture containing calendar&#10;&#10;Description automatically generated">
            <a:extLst>
              <a:ext uri="{FF2B5EF4-FFF2-40B4-BE49-F238E27FC236}">
                <a16:creationId xmlns:a16="http://schemas.microsoft.com/office/drawing/2014/main" id="{9B1D586F-2C71-9F70-505A-533F12C7C8AC}"/>
              </a:ext>
            </a:extLst>
          </p:cNvPr>
          <p:cNvPicPr>
            <a:picLocks noChangeAspect="1"/>
          </p:cNvPicPr>
          <p:nvPr/>
        </p:nvPicPr>
        <p:blipFill rotWithShape="1">
          <a:blip r:embed="rId3"/>
          <a:srcRect t="2536" b="2536"/>
          <a:stretch/>
        </p:blipFill>
        <p:spPr>
          <a:xfrm>
            <a:off x="6226628" y="173983"/>
            <a:ext cx="4437529" cy="6510034"/>
          </a:xfrm>
          <a:prstGeom prst="rect">
            <a:avLst/>
          </a:prstGeom>
          <a:ln>
            <a:solidFill>
              <a:schemeClr val="tx1"/>
            </a:solidFill>
          </a:ln>
        </p:spPr>
      </p:pic>
    </p:spTree>
    <p:extLst>
      <p:ext uri="{BB962C8B-B14F-4D97-AF65-F5344CB8AC3E}">
        <p14:creationId xmlns:p14="http://schemas.microsoft.com/office/powerpoint/2010/main" val="769223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1149CB8-8607-D557-9AE1-6BA6D92783E0}"/>
              </a:ext>
            </a:extLst>
          </p:cNvPr>
          <p:cNvPicPr>
            <a:picLocks noChangeAspect="1"/>
          </p:cNvPicPr>
          <p:nvPr/>
        </p:nvPicPr>
        <p:blipFill>
          <a:blip r:embed="rId3"/>
          <a:stretch>
            <a:fillRect/>
          </a:stretch>
        </p:blipFill>
        <p:spPr>
          <a:xfrm>
            <a:off x="6096000" y="117088"/>
            <a:ext cx="4789237" cy="6623824"/>
          </a:xfrm>
          <a:prstGeom prst="rect">
            <a:avLst/>
          </a:prstGeom>
          <a:ln w="12700">
            <a:solidFill>
              <a:schemeClr val="accent1"/>
            </a:solidFill>
          </a:ln>
        </p:spPr>
      </p:pic>
      <p:sp>
        <p:nvSpPr>
          <p:cNvPr id="7" name="Title 1">
            <a:extLst>
              <a:ext uri="{FF2B5EF4-FFF2-40B4-BE49-F238E27FC236}">
                <a16:creationId xmlns:a16="http://schemas.microsoft.com/office/drawing/2014/main" id="{002A57A5-86B1-B44B-EB9D-8EA6C10CA8FA}"/>
              </a:ext>
            </a:extLst>
          </p:cNvPr>
          <p:cNvSpPr>
            <a:spLocks noGrp="1"/>
          </p:cNvSpPr>
          <p:nvPr>
            <p:ph type="title"/>
          </p:nvPr>
        </p:nvSpPr>
        <p:spPr>
          <a:xfrm>
            <a:off x="1121232" y="640823"/>
            <a:ext cx="2514596" cy="5583148"/>
          </a:xfrm>
        </p:spPr>
        <p:txBody>
          <a:bodyPr vert="horz" lIns="91440" tIns="45720" rIns="91440" bIns="45720" rtlCol="0" anchor="ctr">
            <a:normAutofit/>
          </a:bodyPr>
          <a:lstStyle/>
          <a:p>
            <a:r>
              <a:rPr lang="en-US" sz="2700" dirty="0"/>
              <a:t>We Love Local</a:t>
            </a:r>
            <a:br>
              <a:rPr lang="en-US" sz="2700" dirty="0"/>
            </a:br>
            <a:r>
              <a:rPr lang="en-US" sz="2700" dirty="0"/>
              <a:t>Campaign</a:t>
            </a:r>
            <a:br>
              <a:rPr lang="en-US" sz="2700" dirty="0"/>
            </a:br>
            <a:br>
              <a:rPr lang="en-US" sz="2700" dirty="0"/>
            </a:br>
            <a:r>
              <a:rPr lang="en-US" sz="2700" dirty="0"/>
              <a:t>Crossroads This Week, Shoal Lake (MB)</a:t>
            </a:r>
            <a:endParaRPr lang="en-US" sz="3600" dirty="0"/>
          </a:p>
        </p:txBody>
      </p:sp>
      <p:cxnSp>
        <p:nvCxnSpPr>
          <p:cNvPr id="8" name="Straight Connector 7">
            <a:extLst>
              <a:ext uri="{FF2B5EF4-FFF2-40B4-BE49-F238E27FC236}">
                <a16:creationId xmlns:a16="http://schemas.microsoft.com/office/drawing/2014/main" id="{79B84E1A-3078-8F34-E604-0BAC885A9881}"/>
              </a:ext>
            </a:extLst>
          </p:cNvPr>
          <p:cNvCxnSpPr>
            <a:cxnSpLocks/>
          </p:cNvCxnSpPr>
          <p:nvPr/>
        </p:nvCxnSpPr>
        <p:spPr>
          <a:xfrm>
            <a:off x="4739860" y="640823"/>
            <a:ext cx="0" cy="5406686"/>
          </a:xfrm>
          <a:prstGeom prst="line">
            <a:avLst/>
          </a:prstGeom>
          <a:ln w="38100">
            <a:solidFill>
              <a:srgbClr val="FF0000"/>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992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142A56-038E-1776-EC5A-67C1D04C4652}"/>
              </a:ext>
            </a:extLst>
          </p:cNvPr>
          <p:cNvSpPr>
            <a:spLocks noGrp="1"/>
          </p:cNvSpPr>
          <p:nvPr>
            <p:ph idx="1"/>
          </p:nvPr>
        </p:nvSpPr>
        <p:spPr>
          <a:xfrm>
            <a:off x="2344882" y="945910"/>
            <a:ext cx="7502236" cy="4966180"/>
          </a:xfrm>
        </p:spPr>
        <p:txBody>
          <a:bodyPr>
            <a:normAutofit fontScale="92500"/>
          </a:bodyPr>
          <a:lstStyle/>
          <a:p>
            <a:pPr marL="0" indent="0">
              <a:buNone/>
            </a:pPr>
            <a:r>
              <a:rPr lang="en-US" b="1" i="0" dirty="0">
                <a:solidFill>
                  <a:srgbClr val="E4284D"/>
                </a:solidFill>
                <a:effectLst/>
              </a:rPr>
              <a:t>“</a:t>
            </a:r>
            <a:r>
              <a:rPr lang="en-US" b="0" i="0" dirty="0">
                <a:effectLst/>
              </a:rPr>
              <a:t>Research shows that communities without a newspaper performing the basic watchdog duty of keeping the people’s business in the light of day have higher crime rates, less government transparency, and higher taxes. </a:t>
            </a:r>
          </a:p>
          <a:p>
            <a:pPr marL="0" indent="0">
              <a:buNone/>
            </a:pPr>
            <a:r>
              <a:rPr lang="en-US" b="0" i="0" dirty="0">
                <a:effectLst/>
              </a:rPr>
              <a:t>An essential element of a newspaper’s DNA is to bring governmental activities to the attention of citizen taxpayers.</a:t>
            </a:r>
            <a:r>
              <a:rPr lang="en-US" b="1" i="0" dirty="0">
                <a:solidFill>
                  <a:srgbClr val="E4284D"/>
                </a:solidFill>
                <a:effectLst/>
              </a:rPr>
              <a:t>”</a:t>
            </a:r>
          </a:p>
          <a:p>
            <a:pPr marL="0" indent="0">
              <a:spcBef>
                <a:spcPts val="0"/>
              </a:spcBef>
              <a:buNone/>
              <a:tabLst>
                <a:tab pos="8005763" algn="r"/>
              </a:tabLst>
            </a:pPr>
            <a:r>
              <a:rPr lang="en-US" b="0" i="0" dirty="0">
                <a:solidFill>
                  <a:srgbClr val="A09F9F"/>
                </a:solidFill>
                <a:effectLst/>
              </a:rPr>
              <a:t>	</a:t>
            </a:r>
          </a:p>
          <a:p>
            <a:pPr marL="0" indent="0">
              <a:spcBef>
                <a:spcPts val="0"/>
              </a:spcBef>
              <a:buNone/>
              <a:tabLst>
                <a:tab pos="8005763" algn="r"/>
              </a:tabLst>
            </a:pPr>
            <a:r>
              <a:rPr lang="en-US" sz="1900" dirty="0">
                <a:solidFill>
                  <a:srgbClr val="A09F9F"/>
                </a:solidFill>
              </a:rPr>
              <a:t>	</a:t>
            </a:r>
            <a:r>
              <a:rPr lang="en-US" sz="1300" dirty="0">
                <a:solidFill>
                  <a:srgbClr val="A09F9F"/>
                </a:solidFill>
              </a:rPr>
              <a:t>Leonard Woolsey</a:t>
            </a:r>
          </a:p>
          <a:p>
            <a:pPr marL="0" indent="0" algn="r">
              <a:spcBef>
                <a:spcPts val="0"/>
              </a:spcBef>
              <a:buNone/>
              <a:tabLst>
                <a:tab pos="8005763" algn="r"/>
              </a:tabLst>
            </a:pPr>
            <a:r>
              <a:rPr lang="en-US" sz="1300" dirty="0">
                <a:solidFill>
                  <a:srgbClr val="A09F9F"/>
                </a:solidFill>
              </a:rPr>
              <a:t>President, Southern Newspapers </a:t>
            </a:r>
          </a:p>
          <a:p>
            <a:pPr marL="0" indent="0" algn="r">
              <a:spcBef>
                <a:spcPts val="0"/>
              </a:spcBef>
              <a:buNone/>
              <a:tabLst>
                <a:tab pos="8005763" algn="r"/>
              </a:tabLst>
            </a:pPr>
            <a:r>
              <a:rPr lang="en-US" sz="1300" dirty="0">
                <a:solidFill>
                  <a:srgbClr val="A09F9F"/>
                </a:solidFill>
              </a:rPr>
              <a:t>Publisher, The Daily News in Galveston (TX)</a:t>
            </a:r>
            <a:endParaRPr lang="en-CA" sz="1300" dirty="0"/>
          </a:p>
        </p:txBody>
      </p:sp>
    </p:spTree>
    <p:extLst>
      <p:ext uri="{BB962C8B-B14F-4D97-AF65-F5344CB8AC3E}">
        <p14:creationId xmlns:p14="http://schemas.microsoft.com/office/powerpoint/2010/main" val="1744895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E63E36-3905-D125-CC86-F970CB216C40}"/>
              </a:ext>
            </a:extLst>
          </p:cNvPr>
          <p:cNvSpPr>
            <a:spLocks noGrp="1"/>
          </p:cNvSpPr>
          <p:nvPr>
            <p:ph type="title"/>
          </p:nvPr>
        </p:nvSpPr>
        <p:spPr>
          <a:xfrm>
            <a:off x="1099458" y="640823"/>
            <a:ext cx="2579913" cy="5583148"/>
          </a:xfrm>
        </p:spPr>
        <p:txBody>
          <a:bodyPr vert="horz" lIns="91440" tIns="45720" rIns="91440" bIns="45720" rtlCol="0" anchor="ctr">
            <a:normAutofit/>
          </a:bodyPr>
          <a:lstStyle/>
          <a:p>
            <a:r>
              <a:rPr lang="en-US" sz="2700" dirty="0"/>
              <a:t>Best Local Editorial </a:t>
            </a:r>
            <a:r>
              <a:rPr lang="en-US" sz="2700" b="0" dirty="0" err="1"/>
              <a:t>CCNAward</a:t>
            </a:r>
            <a:r>
              <a:rPr lang="en-US" sz="2700" b="0" dirty="0"/>
              <a:t> 2020</a:t>
            </a:r>
            <a:br>
              <a:rPr lang="en-US" sz="2700" dirty="0"/>
            </a:br>
            <a:br>
              <a:rPr lang="en-US" sz="2700" dirty="0"/>
            </a:br>
            <a:r>
              <a:rPr lang="en-US" sz="2700" dirty="0"/>
              <a:t>The Independent, Petrolia (ON)</a:t>
            </a:r>
            <a:endParaRPr lang="en-US" sz="3600" dirty="0"/>
          </a:p>
        </p:txBody>
      </p:sp>
      <p:cxnSp>
        <p:nvCxnSpPr>
          <p:cNvPr id="7" name="Straight Connector 6">
            <a:extLst>
              <a:ext uri="{FF2B5EF4-FFF2-40B4-BE49-F238E27FC236}">
                <a16:creationId xmlns:a16="http://schemas.microsoft.com/office/drawing/2014/main" id="{5158B2F8-4104-DDE6-8440-7896C7F0CDF7}"/>
              </a:ext>
            </a:extLst>
          </p:cNvPr>
          <p:cNvCxnSpPr>
            <a:cxnSpLocks/>
          </p:cNvCxnSpPr>
          <p:nvPr/>
        </p:nvCxnSpPr>
        <p:spPr>
          <a:xfrm>
            <a:off x="4728708" y="640823"/>
            <a:ext cx="0" cy="5406686"/>
          </a:xfrm>
          <a:prstGeom prst="line">
            <a:avLst/>
          </a:prstGeom>
          <a:ln w="38100">
            <a:solidFill>
              <a:srgbClr val="FF0000"/>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51E7465-1E9D-9A3D-C621-F2CE3A004CED}"/>
              </a:ext>
            </a:extLst>
          </p:cNvPr>
          <p:cNvPicPr>
            <a:picLocks noChangeAspect="1"/>
          </p:cNvPicPr>
          <p:nvPr/>
        </p:nvPicPr>
        <p:blipFill rotWithShape="1">
          <a:blip r:embed="rId3"/>
          <a:srcRect r="34930"/>
          <a:stretch/>
        </p:blipFill>
        <p:spPr>
          <a:xfrm>
            <a:off x="6096000" y="165835"/>
            <a:ext cx="4770223" cy="6356662"/>
          </a:xfrm>
          <a:prstGeom prst="rect">
            <a:avLst/>
          </a:prstGeom>
          <a:ln w="28575">
            <a:solidFill>
              <a:schemeClr val="tx1"/>
            </a:solidFill>
          </a:ln>
        </p:spPr>
      </p:pic>
    </p:spTree>
    <p:extLst>
      <p:ext uri="{BB962C8B-B14F-4D97-AF65-F5344CB8AC3E}">
        <p14:creationId xmlns:p14="http://schemas.microsoft.com/office/powerpoint/2010/main" val="829649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152621FA-2A9E-1CC4-2FC6-1CC3B638C8E5}"/>
              </a:ext>
            </a:extLst>
          </p:cNvPr>
          <p:cNvPicPr>
            <a:picLocks noChangeAspect="1"/>
          </p:cNvPicPr>
          <p:nvPr/>
        </p:nvPicPr>
        <p:blipFill rotWithShape="1">
          <a:blip r:embed="rId3"/>
          <a:srcRect l="26430"/>
          <a:stretch/>
        </p:blipFill>
        <p:spPr>
          <a:xfrm>
            <a:off x="2187498" y="402751"/>
            <a:ext cx="7817005" cy="6052499"/>
          </a:xfrm>
          <a:prstGeom prst="rect">
            <a:avLst/>
          </a:prstGeom>
          <a:ln w="28575">
            <a:solidFill>
              <a:schemeClr val="tx1"/>
            </a:solidFill>
          </a:ln>
        </p:spPr>
      </p:pic>
    </p:spTree>
    <p:extLst>
      <p:ext uri="{BB962C8B-B14F-4D97-AF65-F5344CB8AC3E}">
        <p14:creationId xmlns:p14="http://schemas.microsoft.com/office/powerpoint/2010/main" val="854818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7AF7-0F53-2995-A285-1B98B4A9549E}"/>
              </a:ext>
            </a:extLst>
          </p:cNvPr>
          <p:cNvSpPr>
            <a:spLocks noGrp="1"/>
          </p:cNvSpPr>
          <p:nvPr>
            <p:ph type="title"/>
          </p:nvPr>
        </p:nvSpPr>
        <p:spPr>
          <a:xfrm>
            <a:off x="1077686" y="649992"/>
            <a:ext cx="2722704" cy="5406686"/>
          </a:xfrm>
        </p:spPr>
        <p:txBody>
          <a:bodyPr vert="horz" lIns="91440" tIns="45720" rIns="91440" bIns="45720" rtlCol="0" anchor="ctr">
            <a:normAutofit/>
          </a:bodyPr>
          <a:lstStyle/>
          <a:p>
            <a:pPr algn="l">
              <a:lnSpc>
                <a:spcPct val="90000"/>
              </a:lnSpc>
            </a:pPr>
            <a:r>
              <a:rPr lang="en-CA" sz="3200" dirty="0"/>
              <a:t>Local information keeps readers connected to their communities.</a:t>
            </a:r>
            <a:endParaRPr lang="en-US" sz="3200" dirty="0"/>
          </a:p>
        </p:txBody>
      </p:sp>
      <p:graphicFrame>
        <p:nvGraphicFramePr>
          <p:cNvPr id="6" name="Content Placeholder 5">
            <a:extLst>
              <a:ext uri="{FF2B5EF4-FFF2-40B4-BE49-F238E27FC236}">
                <a16:creationId xmlns:a16="http://schemas.microsoft.com/office/drawing/2014/main" id="{E4B9D96C-28CE-6C27-10B2-D868E847114B}"/>
              </a:ext>
            </a:extLst>
          </p:cNvPr>
          <p:cNvGraphicFramePr>
            <a:graphicFrameLocks noGrp="1"/>
          </p:cNvGraphicFramePr>
          <p:nvPr>
            <p:ph idx="1"/>
            <p:extLst>
              <p:ext uri="{D42A27DB-BD31-4B8C-83A1-F6EECF244321}">
                <p14:modId xmlns:p14="http://schemas.microsoft.com/office/powerpoint/2010/main" val="3470457785"/>
              </p:ext>
            </p:extLst>
          </p:nvPr>
        </p:nvGraphicFramePr>
        <p:xfrm>
          <a:off x="4998558" y="2467813"/>
          <a:ext cx="6281033" cy="391363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8B31CEE-6E6E-152A-1DB1-46C0BB440C02}"/>
              </a:ext>
            </a:extLst>
          </p:cNvPr>
          <p:cNvSpPr txBox="1"/>
          <p:nvPr/>
        </p:nvSpPr>
        <p:spPr>
          <a:xfrm>
            <a:off x="0" y="6400800"/>
            <a:ext cx="10668000" cy="460486"/>
          </a:xfrm>
          <a:prstGeom prst="rect">
            <a:avLst/>
          </a:prstGeom>
        </p:spPr>
        <p:txBody>
          <a:bodyPr vert="horz" lIns="91440" tIns="45720" rIns="91440" bIns="45720" rtlCol="0" anchor="t">
            <a:noAutofit/>
          </a:bodyPr>
          <a:lstStyle/>
          <a:p>
            <a:r>
              <a:rPr lang="en-US" sz="1200" dirty="0">
                <a:latin typeface="Champions" panose="02000000000000000000" pitchFamily="2" charset="0"/>
              </a:rPr>
              <a:t>Source: </a:t>
            </a:r>
            <a:r>
              <a:rPr lang="en-US" sz="1200" dirty="0">
                <a:latin typeface="Champions" panose="02000000000000000000" pitchFamily="2" charset="0"/>
                <a:cs typeface="Arial" charset="0"/>
              </a:rPr>
              <a:t>Totum Research, Canadians 18+; Readers of  Printed Community Newspapers; December 2022. </a:t>
            </a:r>
          </a:p>
          <a:p>
            <a:r>
              <a:rPr lang="en-US" sz="1200" dirty="0">
                <a:latin typeface="Champions" panose="02000000000000000000" pitchFamily="2" charset="0"/>
                <a:cs typeface="Arial" charset="0"/>
              </a:rPr>
              <a:t>*Local information = local news, editorial, sports, entertainment/events, COVID-19, crime features, obituaries</a:t>
            </a:r>
          </a:p>
          <a:p>
            <a:pPr>
              <a:lnSpc>
                <a:spcPct val="90000"/>
              </a:lnSpc>
              <a:spcAft>
                <a:spcPts val="600"/>
              </a:spcAft>
            </a:pPr>
            <a:endParaRPr lang="en-US" sz="1200" dirty="0">
              <a:latin typeface="Champions" panose="02000000000000000000" pitchFamily="2" charset="0"/>
            </a:endParaRPr>
          </a:p>
        </p:txBody>
      </p:sp>
      <p:sp>
        <p:nvSpPr>
          <p:cNvPr id="8" name="TextBox 7">
            <a:extLst>
              <a:ext uri="{FF2B5EF4-FFF2-40B4-BE49-F238E27FC236}">
                <a16:creationId xmlns:a16="http://schemas.microsoft.com/office/drawing/2014/main" id="{D844E6D3-4BCE-1853-851A-D287579BE1C3}"/>
              </a:ext>
            </a:extLst>
          </p:cNvPr>
          <p:cNvSpPr txBox="1"/>
          <p:nvPr/>
        </p:nvSpPr>
        <p:spPr>
          <a:xfrm>
            <a:off x="5194458" y="601523"/>
            <a:ext cx="5834763" cy="1569660"/>
          </a:xfrm>
          <a:prstGeom prst="rect">
            <a:avLst/>
          </a:prstGeom>
          <a:noFill/>
        </p:spPr>
        <p:txBody>
          <a:bodyPr wrap="square" rtlCol="0">
            <a:spAutoFit/>
          </a:bodyPr>
          <a:lstStyle/>
          <a:p>
            <a:pPr>
              <a:spcAft>
                <a:spcPts val="1200"/>
              </a:spcAft>
            </a:pPr>
            <a:r>
              <a:rPr lang="en-CA" sz="1600" b="1" dirty="0">
                <a:latin typeface="Champions" panose="02000000000000000000" pitchFamily="2" charset="0"/>
                <a:ea typeface="Times New Roman" panose="02020603050405020304" pitchFamily="18" charset="0"/>
                <a:cs typeface="Times New Roman" panose="02020603050405020304" pitchFamily="18" charset="0"/>
              </a:rPr>
              <a:t>Every week community newspapers shine an unfiltered light on their community and reflect the community back to residents, warts and all. </a:t>
            </a:r>
            <a:r>
              <a:rPr lang="en-CA" sz="1600" dirty="0">
                <a:latin typeface="Champions" panose="02000000000000000000" pitchFamily="2" charset="0"/>
                <a:ea typeface="Times New Roman" panose="02020603050405020304" pitchFamily="18" charset="0"/>
                <a:cs typeface="Times New Roman" panose="02020603050405020304" pitchFamily="18" charset="0"/>
              </a:rPr>
              <a:t>This means attending meetings, often being the only reporter in the room, and prodding public officials with difficult questions. It means celebrating achievements and sharing sorrow. It means being there and being relevant.</a:t>
            </a:r>
          </a:p>
        </p:txBody>
      </p:sp>
      <p:sp>
        <p:nvSpPr>
          <p:cNvPr id="9" name="TextBox 8">
            <a:extLst>
              <a:ext uri="{FF2B5EF4-FFF2-40B4-BE49-F238E27FC236}">
                <a16:creationId xmlns:a16="http://schemas.microsoft.com/office/drawing/2014/main" id="{A2FA7623-44DA-6CCC-90C3-1F4542C0FCB0}"/>
              </a:ext>
            </a:extLst>
          </p:cNvPr>
          <p:cNvSpPr txBox="1"/>
          <p:nvPr/>
        </p:nvSpPr>
        <p:spPr>
          <a:xfrm>
            <a:off x="5178896" y="2309489"/>
            <a:ext cx="5609018" cy="830997"/>
          </a:xfrm>
          <a:prstGeom prst="rect">
            <a:avLst/>
          </a:prstGeom>
          <a:noFill/>
        </p:spPr>
        <p:txBody>
          <a:bodyPr wrap="square" rtlCol="0">
            <a:spAutoFit/>
          </a:bodyPr>
          <a:lstStyle/>
          <a:p>
            <a:pPr algn="ctr"/>
            <a:r>
              <a:rPr lang="en-CA" sz="1600" b="1" dirty="0">
                <a:latin typeface="Champions" panose="02000000000000000000" pitchFamily="2" charset="0"/>
              </a:rPr>
              <a:t>Nine in ten (92%) printed community newspaper readers cite local information as their main reason for reading.  In many cases local coverage cannot be found anywhere else.</a:t>
            </a:r>
          </a:p>
        </p:txBody>
      </p:sp>
      <p:cxnSp>
        <p:nvCxnSpPr>
          <p:cNvPr id="3" name="Straight Connector 2">
            <a:extLst>
              <a:ext uri="{FF2B5EF4-FFF2-40B4-BE49-F238E27FC236}">
                <a16:creationId xmlns:a16="http://schemas.microsoft.com/office/drawing/2014/main" id="{014E74BB-F7D0-96D4-6560-3EC878DF9C66}"/>
              </a:ext>
            </a:extLst>
          </p:cNvPr>
          <p:cNvCxnSpPr>
            <a:cxnSpLocks/>
          </p:cNvCxnSpPr>
          <p:nvPr/>
        </p:nvCxnSpPr>
        <p:spPr>
          <a:xfrm>
            <a:off x="4537363" y="640823"/>
            <a:ext cx="0" cy="5406686"/>
          </a:xfrm>
          <a:prstGeom prst="line">
            <a:avLst/>
          </a:prstGeom>
          <a:ln w="38100">
            <a:solidFill>
              <a:srgbClr val="FF0000"/>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816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142A56-038E-1776-EC5A-67C1D04C4652}"/>
              </a:ext>
            </a:extLst>
          </p:cNvPr>
          <p:cNvSpPr>
            <a:spLocks noGrp="1"/>
          </p:cNvSpPr>
          <p:nvPr>
            <p:ph idx="1"/>
          </p:nvPr>
        </p:nvSpPr>
        <p:spPr>
          <a:xfrm>
            <a:off x="2344882" y="945910"/>
            <a:ext cx="7502236" cy="4966180"/>
          </a:xfrm>
        </p:spPr>
        <p:txBody>
          <a:bodyPr>
            <a:normAutofit/>
          </a:bodyPr>
          <a:lstStyle/>
          <a:p>
            <a:pPr marL="0" indent="0">
              <a:buNone/>
            </a:pPr>
            <a:r>
              <a:rPr lang="en-US" b="1" dirty="0">
                <a:solidFill>
                  <a:srgbClr val="E4284D"/>
                </a:solidFill>
              </a:rPr>
              <a:t>“</a:t>
            </a:r>
            <a:r>
              <a:rPr lang="en-US" dirty="0"/>
              <a:t>Fact-checked, investigated, accountable truths – the stories that inform civil discourse, how we vote, what is happening in schools, hospitals, in the offices of influence, and on our streets – this comes from journalists – real people putting in a ton of effort to keep citizens informed.</a:t>
            </a:r>
            <a:r>
              <a:rPr lang="en-US" b="1" dirty="0">
                <a:solidFill>
                  <a:srgbClr val="E4284D"/>
                </a:solidFill>
              </a:rPr>
              <a:t>”</a:t>
            </a:r>
          </a:p>
          <a:p>
            <a:pPr marL="0" indent="0">
              <a:spcBef>
                <a:spcPts val="0"/>
              </a:spcBef>
              <a:buNone/>
              <a:tabLst>
                <a:tab pos="8005763" algn="r"/>
              </a:tabLst>
            </a:pPr>
            <a:r>
              <a:rPr lang="en-US" b="0" i="0" dirty="0">
                <a:solidFill>
                  <a:srgbClr val="A09F9F"/>
                </a:solidFill>
                <a:effectLst/>
              </a:rPr>
              <a:t>	</a:t>
            </a:r>
          </a:p>
          <a:p>
            <a:pPr marL="0" indent="0">
              <a:spcBef>
                <a:spcPts val="0"/>
              </a:spcBef>
              <a:buNone/>
              <a:tabLst>
                <a:tab pos="8005763" algn="r"/>
              </a:tabLst>
            </a:pPr>
            <a:r>
              <a:rPr lang="en-US" sz="1900" dirty="0">
                <a:solidFill>
                  <a:srgbClr val="A09F9F"/>
                </a:solidFill>
              </a:rPr>
              <a:t>	</a:t>
            </a:r>
            <a:r>
              <a:rPr lang="en-US" sz="1300" dirty="0">
                <a:solidFill>
                  <a:srgbClr val="A09F9F"/>
                </a:solidFill>
              </a:rPr>
              <a:t>Jordan </a:t>
            </a:r>
            <a:r>
              <a:rPr lang="en-US" sz="1300" dirty="0" err="1">
                <a:solidFill>
                  <a:srgbClr val="A09F9F"/>
                </a:solidFill>
              </a:rPr>
              <a:t>Bitove</a:t>
            </a:r>
            <a:endParaRPr lang="en-US" sz="1300" dirty="0">
              <a:solidFill>
                <a:srgbClr val="A09F9F"/>
              </a:solidFill>
            </a:endParaRPr>
          </a:p>
          <a:p>
            <a:pPr marL="0" indent="0" algn="r">
              <a:lnSpc>
                <a:spcPts val="1500"/>
              </a:lnSpc>
              <a:spcBef>
                <a:spcPts val="0"/>
              </a:spcBef>
              <a:buNone/>
            </a:pPr>
            <a:r>
              <a:rPr lang="en-CA" sz="1300" dirty="0">
                <a:solidFill>
                  <a:srgbClr val="A09F9F"/>
                </a:solidFill>
              </a:rPr>
              <a:t>Publisher, Toronto Star &amp; Owner, Torstar Corporation/ </a:t>
            </a:r>
          </a:p>
          <a:p>
            <a:pPr marL="0" indent="0" algn="r">
              <a:lnSpc>
                <a:spcPts val="1500"/>
              </a:lnSpc>
              <a:spcBef>
                <a:spcPts val="0"/>
              </a:spcBef>
              <a:buNone/>
            </a:pPr>
            <a:r>
              <a:rPr lang="en-CA" sz="1300" dirty="0">
                <a:solidFill>
                  <a:srgbClr val="A09F9F"/>
                </a:solidFill>
              </a:rPr>
              <a:t>CEO, </a:t>
            </a:r>
            <a:r>
              <a:rPr lang="en-CA" sz="1300" dirty="0" err="1">
                <a:solidFill>
                  <a:srgbClr val="A09F9F"/>
                </a:solidFill>
              </a:rPr>
              <a:t>NordStar</a:t>
            </a:r>
            <a:r>
              <a:rPr lang="en-CA" sz="1300" dirty="0">
                <a:solidFill>
                  <a:srgbClr val="A09F9F"/>
                </a:solidFill>
              </a:rPr>
              <a:t> Capital</a:t>
            </a:r>
          </a:p>
        </p:txBody>
      </p:sp>
    </p:spTree>
    <p:extLst>
      <p:ext uri="{BB962C8B-B14F-4D97-AF65-F5344CB8AC3E}">
        <p14:creationId xmlns:p14="http://schemas.microsoft.com/office/powerpoint/2010/main" val="1581766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5A45-1761-B963-7E70-12E2EF777FE1}"/>
              </a:ext>
            </a:extLst>
          </p:cNvPr>
          <p:cNvSpPr>
            <a:spLocks noGrp="1"/>
          </p:cNvSpPr>
          <p:nvPr>
            <p:ph type="title"/>
          </p:nvPr>
        </p:nvSpPr>
        <p:spPr>
          <a:xfrm>
            <a:off x="378821" y="357407"/>
            <a:ext cx="5865629" cy="695891"/>
          </a:xfrm>
        </p:spPr>
        <p:txBody>
          <a:bodyPr>
            <a:normAutofit/>
          </a:bodyPr>
          <a:lstStyle/>
          <a:p>
            <a:r>
              <a:rPr lang="en-CA" sz="3200" dirty="0"/>
              <a:t>Champions Font</a:t>
            </a:r>
          </a:p>
        </p:txBody>
      </p:sp>
      <p:sp>
        <p:nvSpPr>
          <p:cNvPr id="3" name="Content Placeholder 2">
            <a:extLst>
              <a:ext uri="{FF2B5EF4-FFF2-40B4-BE49-F238E27FC236}">
                <a16:creationId xmlns:a16="http://schemas.microsoft.com/office/drawing/2014/main" id="{2EE8B6A7-8850-3D15-15AC-79DB23A6CE88}"/>
              </a:ext>
            </a:extLst>
          </p:cNvPr>
          <p:cNvSpPr>
            <a:spLocks noGrp="1"/>
          </p:cNvSpPr>
          <p:nvPr>
            <p:ph idx="1"/>
          </p:nvPr>
        </p:nvSpPr>
        <p:spPr>
          <a:xfrm>
            <a:off x="392044" y="1367255"/>
            <a:ext cx="4845163" cy="3586336"/>
          </a:xfrm>
          <a:solidFill>
            <a:schemeClr val="bg1"/>
          </a:solidFill>
        </p:spPr>
        <p:txBody>
          <a:bodyPr>
            <a:normAutofit fontScale="92500" lnSpcReduction="10000"/>
          </a:bodyPr>
          <a:lstStyle/>
          <a:p>
            <a:pPr marL="0" indent="0">
              <a:lnSpc>
                <a:spcPct val="120000"/>
              </a:lnSpc>
              <a:buNone/>
            </a:pPr>
            <a:r>
              <a:rPr lang="en-US" sz="1800" dirty="0"/>
              <a:t>This presentation has been produced with the new </a:t>
            </a:r>
            <a:r>
              <a:rPr lang="en-US" sz="1800" b="1" i="1" dirty="0"/>
              <a:t>Champions</a:t>
            </a:r>
            <a:r>
              <a:rPr lang="en-US" sz="1800" dirty="0"/>
              <a:t> font, developed in 2022 to celebrate and support the news media industry.</a:t>
            </a:r>
          </a:p>
          <a:p>
            <a:pPr marL="0" indent="0">
              <a:lnSpc>
                <a:spcPct val="120000"/>
              </a:lnSpc>
              <a:spcBef>
                <a:spcPts val="1200"/>
              </a:spcBef>
              <a:buNone/>
            </a:pPr>
            <a:r>
              <a:rPr lang="en-US" sz="1800" i="1" dirty="0">
                <a:hlinkClick r:id="rId3">
                  <a:extLst>
                    <a:ext uri="{A12FA001-AC4F-418D-AE19-62706E023703}">
                      <ahyp:hlinkClr xmlns:ahyp="http://schemas.microsoft.com/office/drawing/2018/hyperlinkcolor" val="tx"/>
                    </a:ext>
                  </a:extLst>
                </a:hlinkClick>
              </a:rPr>
              <a:t>Champions</a:t>
            </a:r>
            <a:r>
              <a:rPr lang="en-US" sz="1800" dirty="0"/>
              <a:t> is a geo-humanist font incorporating: </a:t>
            </a:r>
          </a:p>
          <a:p>
            <a:pPr>
              <a:lnSpc>
                <a:spcPct val="120000"/>
              </a:lnSpc>
            </a:pPr>
            <a:r>
              <a:rPr lang="en-US" sz="1800" dirty="0"/>
              <a:t>humanistic traits — which mimic hand motions reflecting the craft and artistry that goes into producing credible news each day; and</a:t>
            </a:r>
          </a:p>
          <a:p>
            <a:pPr>
              <a:lnSpc>
                <a:spcPct val="120000"/>
              </a:lnSpc>
            </a:pPr>
            <a:r>
              <a:rPr lang="en-US" sz="1800" dirty="0"/>
              <a:t>highly geometric shapes —which represent the structure and </a:t>
            </a:r>
            <a:r>
              <a:rPr lang="en-US" sz="1800" dirty="0" err="1"/>
              <a:t>rigour</a:t>
            </a:r>
            <a:r>
              <a:rPr lang="en-US" sz="1800" dirty="0"/>
              <a:t> of fact-checking, editing, and producing high-quality credible content newspapers are known for.</a:t>
            </a:r>
            <a:endParaRPr lang="en-CA" sz="1800" dirty="0"/>
          </a:p>
        </p:txBody>
      </p:sp>
      <p:sp>
        <p:nvSpPr>
          <p:cNvPr id="6" name="TextBox 5">
            <a:extLst>
              <a:ext uri="{FF2B5EF4-FFF2-40B4-BE49-F238E27FC236}">
                <a16:creationId xmlns:a16="http://schemas.microsoft.com/office/drawing/2014/main" id="{D23861D5-3168-C30D-0662-105BD7D16051}"/>
              </a:ext>
            </a:extLst>
          </p:cNvPr>
          <p:cNvSpPr txBox="1"/>
          <p:nvPr/>
        </p:nvSpPr>
        <p:spPr>
          <a:xfrm>
            <a:off x="285907" y="5484930"/>
            <a:ext cx="5057435" cy="1015663"/>
          </a:xfrm>
          <a:prstGeom prst="rect">
            <a:avLst/>
          </a:prstGeom>
          <a:noFill/>
        </p:spPr>
        <p:txBody>
          <a:bodyPr wrap="square" rtlCol="0">
            <a:spAutoFit/>
          </a:bodyPr>
          <a:lstStyle/>
          <a:p>
            <a:pPr algn="ctr"/>
            <a:r>
              <a:rPr lang="en-CA" sz="2000" b="1" dirty="0">
                <a:latin typeface="Champions" panose="02000000000000000000" pitchFamily="50" charset="0"/>
              </a:rPr>
              <a:t>Show your support for the industry and download the Champions font at </a:t>
            </a:r>
            <a:r>
              <a:rPr lang="en-CA" sz="2000" dirty="0">
                <a:latin typeface="Champions" panose="02000000000000000000" pitchFamily="50" charset="0"/>
                <a:hlinkClick r:id="rId4">
                  <a:extLst>
                    <a:ext uri="{A12FA001-AC4F-418D-AE19-62706E023703}">
                      <ahyp:hlinkClr xmlns:ahyp="http://schemas.microsoft.com/office/drawing/2018/hyperlinkcolor" val="tx"/>
                    </a:ext>
                  </a:extLst>
                </a:hlinkClick>
              </a:rPr>
              <a:t>www.nationalnewspaperweek.ca</a:t>
            </a:r>
            <a:endParaRPr lang="en-CA" sz="2000" dirty="0">
              <a:latin typeface="Champions" panose="02000000000000000000" pitchFamily="50" charset="0"/>
            </a:endParaRPr>
          </a:p>
        </p:txBody>
      </p:sp>
      <p:pic>
        <p:nvPicPr>
          <p:cNvPr id="7" name="Picture 6" descr="Diagram&#10;&#10;Description automatically generated">
            <a:extLst>
              <a:ext uri="{FF2B5EF4-FFF2-40B4-BE49-F238E27FC236}">
                <a16:creationId xmlns:a16="http://schemas.microsoft.com/office/drawing/2014/main" id="{8F374BA6-BC2B-657D-7B9E-53D7E6D299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0920" y="-1"/>
            <a:ext cx="6878503" cy="6878503"/>
          </a:xfrm>
          <a:prstGeom prst="rect">
            <a:avLst/>
          </a:prstGeom>
        </p:spPr>
      </p:pic>
    </p:spTree>
    <p:extLst>
      <p:ext uri="{BB962C8B-B14F-4D97-AF65-F5344CB8AC3E}">
        <p14:creationId xmlns:p14="http://schemas.microsoft.com/office/powerpoint/2010/main" val="2611206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1644CE4-DF6F-32CD-796E-4D5592B4FEA1}"/>
              </a:ext>
            </a:extLst>
          </p:cNvPr>
          <p:cNvPicPr>
            <a:picLocks noChangeAspect="1"/>
          </p:cNvPicPr>
          <p:nvPr/>
        </p:nvPicPr>
        <p:blipFill rotWithShape="1">
          <a:blip r:embed="rId3"/>
          <a:srcRect b="14368"/>
          <a:stretch/>
        </p:blipFill>
        <p:spPr>
          <a:xfrm>
            <a:off x="4280094" y="664561"/>
            <a:ext cx="3631813" cy="5528878"/>
          </a:xfrm>
          <a:prstGeom prst="rect">
            <a:avLst/>
          </a:prstGeom>
          <a:ln>
            <a:solidFill>
              <a:schemeClr val="tx1"/>
            </a:solidFill>
          </a:ln>
        </p:spPr>
      </p:pic>
    </p:spTree>
    <p:extLst>
      <p:ext uri="{BB962C8B-B14F-4D97-AF65-F5344CB8AC3E}">
        <p14:creationId xmlns:p14="http://schemas.microsoft.com/office/powerpoint/2010/main" val="2773251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E63E36-3905-D125-CC86-F970CB216C40}"/>
              </a:ext>
            </a:extLst>
          </p:cNvPr>
          <p:cNvSpPr>
            <a:spLocks noGrp="1"/>
          </p:cNvSpPr>
          <p:nvPr>
            <p:ph type="title"/>
          </p:nvPr>
        </p:nvSpPr>
        <p:spPr>
          <a:xfrm>
            <a:off x="1084763" y="637426"/>
            <a:ext cx="2903717" cy="5583148"/>
          </a:xfrm>
        </p:spPr>
        <p:txBody>
          <a:bodyPr vert="horz" lIns="91440" tIns="45720" rIns="91440" bIns="45720" rtlCol="0" anchor="ctr">
            <a:normAutofit/>
          </a:bodyPr>
          <a:lstStyle/>
          <a:p>
            <a:r>
              <a:rPr lang="en-US" sz="2700" dirty="0"/>
              <a:t>Local Reader Feature</a:t>
            </a:r>
            <a:br>
              <a:rPr lang="en-US" sz="2700" dirty="0"/>
            </a:br>
            <a:r>
              <a:rPr lang="en-US" sz="2000" b="0" dirty="0"/>
              <a:t>TWM Around the World</a:t>
            </a:r>
            <a:br>
              <a:rPr lang="en-US" sz="2700" dirty="0"/>
            </a:br>
            <a:br>
              <a:rPr lang="en-US" sz="2700" dirty="0"/>
            </a:br>
            <a:r>
              <a:rPr lang="en-US" sz="2700" dirty="0"/>
              <a:t>The Watrous Manitou (SK)</a:t>
            </a:r>
            <a:endParaRPr lang="en-US" sz="3600" dirty="0"/>
          </a:p>
        </p:txBody>
      </p:sp>
      <p:cxnSp>
        <p:nvCxnSpPr>
          <p:cNvPr id="7" name="Straight Connector 6">
            <a:extLst>
              <a:ext uri="{FF2B5EF4-FFF2-40B4-BE49-F238E27FC236}">
                <a16:creationId xmlns:a16="http://schemas.microsoft.com/office/drawing/2014/main" id="{5158B2F8-4104-DDE6-8440-7896C7F0CDF7}"/>
              </a:ext>
            </a:extLst>
          </p:cNvPr>
          <p:cNvCxnSpPr>
            <a:cxnSpLocks/>
          </p:cNvCxnSpPr>
          <p:nvPr/>
        </p:nvCxnSpPr>
        <p:spPr>
          <a:xfrm>
            <a:off x="4728708" y="640823"/>
            <a:ext cx="0" cy="5406686"/>
          </a:xfrm>
          <a:prstGeom prst="line">
            <a:avLst/>
          </a:prstGeom>
          <a:ln w="38100">
            <a:solidFill>
              <a:srgbClr val="FF0000"/>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 name="Picture 3" descr="A picture containing graphical user interface&#10;&#10;Description automatically generated">
            <a:extLst>
              <a:ext uri="{FF2B5EF4-FFF2-40B4-BE49-F238E27FC236}">
                <a16:creationId xmlns:a16="http://schemas.microsoft.com/office/drawing/2014/main" id="{97D0ED9A-36CE-E80F-DA57-2ABD64B5C724}"/>
              </a:ext>
            </a:extLst>
          </p:cNvPr>
          <p:cNvPicPr>
            <a:picLocks noChangeAspect="1"/>
          </p:cNvPicPr>
          <p:nvPr/>
        </p:nvPicPr>
        <p:blipFill>
          <a:blip r:embed="rId3"/>
          <a:stretch>
            <a:fillRect/>
          </a:stretch>
        </p:blipFill>
        <p:spPr>
          <a:xfrm>
            <a:off x="5130700" y="640824"/>
            <a:ext cx="2981345" cy="4090841"/>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AA3D386A-49A0-CEFB-EC79-1D2089500ABE}"/>
              </a:ext>
            </a:extLst>
          </p:cNvPr>
          <p:cNvPicPr>
            <a:picLocks noChangeAspect="1"/>
          </p:cNvPicPr>
          <p:nvPr/>
        </p:nvPicPr>
        <p:blipFill>
          <a:blip r:embed="rId4"/>
          <a:stretch>
            <a:fillRect/>
          </a:stretch>
        </p:blipFill>
        <p:spPr>
          <a:xfrm>
            <a:off x="8578531" y="1611086"/>
            <a:ext cx="3232469" cy="4309957"/>
          </a:xfrm>
          <a:prstGeom prst="rect">
            <a:avLst/>
          </a:prstGeom>
          <a:ln w="19050">
            <a:solidFill>
              <a:schemeClr val="tx1"/>
            </a:solidFill>
          </a:ln>
        </p:spPr>
      </p:pic>
      <p:sp>
        <p:nvSpPr>
          <p:cNvPr id="10" name="TextBox 9">
            <a:extLst>
              <a:ext uri="{FF2B5EF4-FFF2-40B4-BE49-F238E27FC236}">
                <a16:creationId xmlns:a16="http://schemas.microsoft.com/office/drawing/2014/main" id="{F97B4008-8ED9-37BE-B6FD-D256D1CA5F78}"/>
              </a:ext>
            </a:extLst>
          </p:cNvPr>
          <p:cNvSpPr txBox="1"/>
          <p:nvPr/>
        </p:nvSpPr>
        <p:spPr>
          <a:xfrm>
            <a:off x="5130700" y="4877959"/>
            <a:ext cx="2981345" cy="1169551"/>
          </a:xfrm>
          <a:prstGeom prst="rect">
            <a:avLst/>
          </a:prstGeom>
          <a:noFill/>
        </p:spPr>
        <p:txBody>
          <a:bodyPr wrap="square" rtlCol="0">
            <a:spAutoFit/>
          </a:bodyPr>
          <a:lstStyle/>
          <a:p>
            <a:r>
              <a:rPr lang="en-US" sz="1400" dirty="0">
                <a:solidFill>
                  <a:srgbClr val="262626"/>
                </a:solidFill>
                <a:latin typeface="Champions" panose="02000000000000000000" pitchFamily="2" charset="0"/>
              </a:rPr>
              <a:t>Loyal readers take a copy of The Watrous Manitou on their travels to take a picture with the paper at their destination. A dedicated feature appears in the printed newspaper. </a:t>
            </a:r>
            <a:endParaRPr lang="en-CA" sz="1400" dirty="0">
              <a:latin typeface="Champions" panose="02000000000000000000" pitchFamily="2"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5FBB836-7A5C-4288-9F33-BFE3AD590748}"/>
              </a:ext>
            </a:extLst>
          </p:cNvPr>
          <p:cNvSpPr txBox="1"/>
          <p:nvPr/>
        </p:nvSpPr>
        <p:spPr>
          <a:xfrm>
            <a:off x="8578531" y="627326"/>
            <a:ext cx="3232469" cy="738664"/>
          </a:xfrm>
          <a:prstGeom prst="rect">
            <a:avLst/>
          </a:prstGeom>
          <a:noFill/>
        </p:spPr>
        <p:txBody>
          <a:bodyPr wrap="square" rtlCol="0">
            <a:spAutoFit/>
          </a:bodyPr>
          <a:lstStyle/>
          <a:p>
            <a:r>
              <a:rPr lang="en-US" sz="1400" dirty="0">
                <a:solidFill>
                  <a:srgbClr val="262626"/>
                </a:solidFill>
                <a:latin typeface="Champions" panose="02000000000000000000" pitchFamily="2" charset="0"/>
              </a:rPr>
              <a:t>A map in the newspaper office tracks where readers have been with their newspaper!</a:t>
            </a:r>
            <a:endParaRPr lang="en-CA" sz="1400" dirty="0">
              <a:latin typeface="Champions"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0797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FC6ED-3FAC-BC14-0668-A28AD5626CD7}"/>
              </a:ext>
            </a:extLst>
          </p:cNvPr>
          <p:cNvSpPr>
            <a:spLocks noGrp="1"/>
          </p:cNvSpPr>
          <p:nvPr>
            <p:ph idx="1"/>
          </p:nvPr>
        </p:nvSpPr>
        <p:spPr>
          <a:xfrm>
            <a:off x="1981200" y="1259839"/>
            <a:ext cx="8331200" cy="5192916"/>
          </a:xfrm>
          <a:solidFill>
            <a:schemeClr val="bg1"/>
          </a:solidFill>
        </p:spPr>
        <p:txBody>
          <a:bodyPr>
            <a:noAutofit/>
          </a:bodyPr>
          <a:lstStyle/>
          <a:p>
            <a:pPr marL="0" indent="0">
              <a:buNone/>
            </a:pPr>
            <a:r>
              <a:rPr lang="en-US" sz="2000" dirty="0">
                <a:solidFill>
                  <a:srgbClr val="050505"/>
                </a:solidFill>
              </a:rPr>
              <a:t>“When we put together each edition we focus on local stories, no filler. When you flip through our pages you’ll notice the amount of news content that we write ourselves in-house. I believe in local journalism and continue to be amazed by what a talented team we have.</a:t>
            </a:r>
          </a:p>
          <a:p>
            <a:pPr marL="0" indent="0">
              <a:buNone/>
            </a:pPr>
            <a:r>
              <a:rPr lang="en-US" sz="2000" dirty="0">
                <a:solidFill>
                  <a:srgbClr val="050505"/>
                </a:solidFill>
              </a:rPr>
              <a:t>I believe as a newspaper it is our job to be the storytellers of our communities. We focus on stories that highlight the talented, unique and diverse people who live and work in this wonderful area. </a:t>
            </a:r>
          </a:p>
          <a:p>
            <a:pPr marL="0" indent="0">
              <a:buNone/>
            </a:pPr>
            <a:r>
              <a:rPr lang="en-US" sz="2000" dirty="0">
                <a:solidFill>
                  <a:srgbClr val="050505"/>
                </a:solidFill>
              </a:rPr>
              <a:t>Thank you for buying a subscription, as those dollars go directly to helping us keep telling the wonderful stories of the area. </a:t>
            </a:r>
          </a:p>
          <a:p>
            <a:pPr marL="0" indent="0">
              <a:buNone/>
            </a:pPr>
            <a:r>
              <a:rPr lang="en-US" sz="2000" dirty="0">
                <a:solidFill>
                  <a:srgbClr val="050505"/>
                </a:solidFill>
              </a:rPr>
              <a:t>And thank you to the advertisers who recognize that the community newspaper is in fact still the best way to reach local customers. If you advertise with us you are helping pay the wages of our local employees who shop at our local businesses, helping us pay local taxes, and directly helping us to tell amazing stories and promote the area. We could not do this without your support.”</a:t>
            </a:r>
          </a:p>
          <a:p>
            <a:pPr marL="0" indent="0" algn="r">
              <a:buNone/>
            </a:pPr>
            <a:r>
              <a:rPr lang="en-US" sz="1200" dirty="0">
                <a:solidFill>
                  <a:srgbClr val="A09F9F"/>
                </a:solidFill>
              </a:rPr>
              <a:t>Ryan Nesbitt, Publisher</a:t>
            </a:r>
          </a:p>
          <a:p>
            <a:pPr marL="0" indent="0" algn="r">
              <a:buNone/>
            </a:pPr>
            <a:r>
              <a:rPr lang="en-US" sz="1200" dirty="0">
                <a:solidFill>
                  <a:srgbClr val="A09F9F"/>
                </a:solidFill>
              </a:rPr>
              <a:t>Crossroads This Week, Shoal Lake, MB</a:t>
            </a:r>
            <a:endParaRPr lang="en-US" sz="1200" dirty="0">
              <a:solidFill>
                <a:srgbClr val="050505"/>
              </a:solidFill>
            </a:endParaRPr>
          </a:p>
          <a:p>
            <a:pPr marL="0" indent="0">
              <a:buNone/>
            </a:pPr>
            <a:endParaRPr lang="en-CA" sz="2000" dirty="0"/>
          </a:p>
        </p:txBody>
      </p:sp>
      <p:pic>
        <p:nvPicPr>
          <p:cNvPr id="5" name="Picture 4">
            <a:extLst>
              <a:ext uri="{FF2B5EF4-FFF2-40B4-BE49-F238E27FC236}">
                <a16:creationId xmlns:a16="http://schemas.microsoft.com/office/drawing/2014/main" id="{9F4A2DBB-4B9B-0D85-CC3B-2536377AA77B}"/>
              </a:ext>
            </a:extLst>
          </p:cNvPr>
          <p:cNvPicPr>
            <a:picLocks noChangeAspect="1"/>
          </p:cNvPicPr>
          <p:nvPr/>
        </p:nvPicPr>
        <p:blipFill>
          <a:blip r:embed="rId3"/>
          <a:stretch>
            <a:fillRect/>
          </a:stretch>
        </p:blipFill>
        <p:spPr>
          <a:xfrm>
            <a:off x="1981201" y="157412"/>
            <a:ext cx="3878819" cy="1117443"/>
          </a:xfrm>
          <a:prstGeom prst="rect">
            <a:avLst/>
          </a:prstGeom>
        </p:spPr>
      </p:pic>
    </p:spTree>
    <p:extLst>
      <p:ext uri="{BB962C8B-B14F-4D97-AF65-F5344CB8AC3E}">
        <p14:creationId xmlns:p14="http://schemas.microsoft.com/office/powerpoint/2010/main" val="484913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7AF7-0F53-2995-A285-1B98B4A9549E}"/>
              </a:ext>
            </a:extLst>
          </p:cNvPr>
          <p:cNvSpPr>
            <a:spLocks noGrp="1"/>
          </p:cNvSpPr>
          <p:nvPr>
            <p:ph type="title"/>
          </p:nvPr>
        </p:nvSpPr>
        <p:spPr>
          <a:xfrm>
            <a:off x="1066800" y="640823"/>
            <a:ext cx="2710543" cy="5406686"/>
          </a:xfrm>
        </p:spPr>
        <p:txBody>
          <a:bodyPr vert="horz" lIns="91440" tIns="45720" rIns="91440" bIns="45720" rtlCol="0" anchor="ctr">
            <a:normAutofit/>
          </a:bodyPr>
          <a:lstStyle/>
          <a:p>
            <a:pPr algn="l">
              <a:lnSpc>
                <a:spcPct val="90000"/>
              </a:lnSpc>
            </a:pPr>
            <a:r>
              <a:rPr lang="en-CA" sz="2800" dirty="0"/>
              <a:t>Canadians believe supporting small business is important to keeping the economy healthy.</a:t>
            </a:r>
            <a:endParaRPr lang="en-US" sz="2800" dirty="0"/>
          </a:p>
        </p:txBody>
      </p:sp>
      <p:sp>
        <p:nvSpPr>
          <p:cNvPr id="7" name="TextBox 6">
            <a:extLst>
              <a:ext uri="{FF2B5EF4-FFF2-40B4-BE49-F238E27FC236}">
                <a16:creationId xmlns:a16="http://schemas.microsoft.com/office/drawing/2014/main" id="{F8B31CEE-6E6E-152A-1DB1-46C0BB440C02}"/>
              </a:ext>
            </a:extLst>
          </p:cNvPr>
          <p:cNvSpPr txBox="1"/>
          <p:nvPr/>
        </p:nvSpPr>
        <p:spPr>
          <a:xfrm>
            <a:off x="0" y="6528143"/>
            <a:ext cx="9144000" cy="308086"/>
          </a:xfrm>
          <a:prstGeom prst="rect">
            <a:avLst/>
          </a:prstGeom>
        </p:spPr>
        <p:txBody>
          <a:bodyPr vert="horz" lIns="91440" tIns="45720" rIns="91440" bIns="45720" rtlCol="0" anchor="t">
            <a:noAutofit/>
          </a:bodyPr>
          <a:lstStyle/>
          <a:p>
            <a:r>
              <a:rPr lang="en-US" sz="1200" dirty="0">
                <a:latin typeface="Champions" panose="02000000000000000000" pitchFamily="2" charset="0"/>
              </a:rPr>
              <a:t>Source: </a:t>
            </a:r>
            <a:r>
              <a:rPr lang="en-US" sz="1200" dirty="0">
                <a:latin typeface="Champions" panose="02000000000000000000" pitchFamily="2" charset="0"/>
                <a:cs typeface="Arial" charset="0"/>
              </a:rPr>
              <a:t>Totum Research, Canadians 18+; November 2019. </a:t>
            </a:r>
          </a:p>
        </p:txBody>
      </p:sp>
      <p:sp>
        <p:nvSpPr>
          <p:cNvPr id="8" name="TextBox 7">
            <a:extLst>
              <a:ext uri="{FF2B5EF4-FFF2-40B4-BE49-F238E27FC236}">
                <a16:creationId xmlns:a16="http://schemas.microsoft.com/office/drawing/2014/main" id="{D844E6D3-4BCE-1853-851A-D287579BE1C3}"/>
              </a:ext>
            </a:extLst>
          </p:cNvPr>
          <p:cNvSpPr txBox="1"/>
          <p:nvPr/>
        </p:nvSpPr>
        <p:spPr>
          <a:xfrm>
            <a:off x="5094514" y="585298"/>
            <a:ext cx="6444342" cy="1754326"/>
          </a:xfrm>
          <a:prstGeom prst="rect">
            <a:avLst/>
          </a:prstGeom>
          <a:noFill/>
        </p:spPr>
        <p:txBody>
          <a:bodyPr wrap="square" rtlCol="0">
            <a:spAutoFit/>
          </a:bodyPr>
          <a:lstStyle/>
          <a:p>
            <a:r>
              <a:rPr lang="en-CA" dirty="0">
                <a:solidFill>
                  <a:srgbClr val="000000"/>
                </a:solidFill>
                <a:latin typeface="Champions" panose="02000000000000000000" pitchFamily="2" charset="0"/>
                <a:ea typeface="Calibri" panose="020F0502020204030204" pitchFamily="34" charset="0"/>
                <a:cs typeface="Times New Roman" panose="02020603050405020304" pitchFamily="18" charset="0"/>
              </a:rPr>
              <a:t>In good times and bad times, local advertisers turn to their local newspapers to sustain and grow their businesses.</a:t>
            </a:r>
            <a:endParaRPr lang="en-CA" dirty="0">
              <a:latin typeface="Champions" panose="02000000000000000000" pitchFamily="2" charset="0"/>
              <a:ea typeface="Calibri" panose="020F0502020204030204" pitchFamily="34" charset="0"/>
              <a:cs typeface="Times New Roman" panose="02020603050405020304" pitchFamily="18" charset="0"/>
            </a:endParaRPr>
          </a:p>
          <a:p>
            <a:r>
              <a:rPr lang="en-CA" dirty="0">
                <a:solidFill>
                  <a:srgbClr val="000000"/>
                </a:solidFill>
                <a:latin typeface="Champions" panose="02000000000000000000" pitchFamily="2" charset="0"/>
                <a:ea typeface="Calibri" panose="020F0502020204030204" pitchFamily="34" charset="0"/>
                <a:cs typeface="Times New Roman" panose="02020603050405020304" pitchFamily="18" charset="0"/>
              </a:rPr>
              <a:t> </a:t>
            </a:r>
            <a:endParaRPr lang="en-CA" dirty="0">
              <a:latin typeface="Champions" panose="02000000000000000000" pitchFamily="2" charset="0"/>
              <a:ea typeface="Calibri" panose="020F0502020204030204" pitchFamily="34" charset="0"/>
              <a:cs typeface="Times New Roman" panose="02020603050405020304" pitchFamily="18" charset="0"/>
            </a:endParaRPr>
          </a:p>
          <a:p>
            <a:r>
              <a:rPr lang="en-CA" dirty="0">
                <a:solidFill>
                  <a:srgbClr val="000000"/>
                </a:solidFill>
                <a:latin typeface="Champions" panose="02000000000000000000" pitchFamily="2" charset="0"/>
                <a:ea typeface="Calibri" panose="020F0502020204030204" pitchFamily="34" charset="0"/>
                <a:cs typeface="Times New Roman" panose="02020603050405020304" pitchFamily="18" charset="0"/>
              </a:rPr>
              <a:t>Newspapers have an unwavering commitment to serving and supporting their readers and the businesses that sustain those communities.</a:t>
            </a:r>
            <a:endParaRPr lang="en-CA" dirty="0">
              <a:latin typeface="Champions" panose="02000000000000000000" pitchFamily="2"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2FA7623-44DA-6CCC-90C3-1F4542C0FCB0}"/>
              </a:ext>
            </a:extLst>
          </p:cNvPr>
          <p:cNvSpPr txBox="1"/>
          <p:nvPr/>
        </p:nvSpPr>
        <p:spPr>
          <a:xfrm>
            <a:off x="5411613" y="5338519"/>
            <a:ext cx="5525262" cy="1015663"/>
          </a:xfrm>
          <a:prstGeom prst="rect">
            <a:avLst/>
          </a:prstGeom>
          <a:noFill/>
        </p:spPr>
        <p:txBody>
          <a:bodyPr wrap="square" rtlCol="0">
            <a:spAutoFit/>
          </a:bodyPr>
          <a:lstStyle/>
          <a:p>
            <a:pPr algn="ctr"/>
            <a:r>
              <a:rPr lang="en-US" sz="2000" b="1" dirty="0">
                <a:solidFill>
                  <a:srgbClr val="000000"/>
                </a:solidFill>
                <a:latin typeface="Champions" panose="02000000000000000000" pitchFamily="2" charset="0"/>
              </a:rPr>
              <a:t>Three quarters of newspaper readers (74%) believe it is important to support the advertisers in their local newspapers.</a:t>
            </a:r>
            <a:endParaRPr lang="en-US" sz="2000" dirty="0">
              <a:solidFill>
                <a:srgbClr val="000000"/>
              </a:solidFill>
              <a:latin typeface="Champions" panose="02000000000000000000" pitchFamily="2" charset="0"/>
            </a:endParaRPr>
          </a:p>
        </p:txBody>
      </p:sp>
      <p:pic>
        <p:nvPicPr>
          <p:cNvPr id="10" name="Picture 9" descr="Text&#10;&#10;Description automatically generated">
            <a:extLst>
              <a:ext uri="{FF2B5EF4-FFF2-40B4-BE49-F238E27FC236}">
                <a16:creationId xmlns:a16="http://schemas.microsoft.com/office/drawing/2014/main" id="{4876FFD4-F4B2-197A-FD0D-518CD9224242}"/>
              </a:ext>
            </a:extLst>
          </p:cNvPr>
          <p:cNvPicPr>
            <a:picLocks noChangeAspect="1"/>
          </p:cNvPicPr>
          <p:nvPr/>
        </p:nvPicPr>
        <p:blipFill rotWithShape="1">
          <a:blip r:embed="rId3">
            <a:extLst>
              <a:ext uri="{28A0092B-C50C-407E-A947-70E740481C1C}">
                <a14:useLocalDpi xmlns:a14="http://schemas.microsoft.com/office/drawing/2010/main" val="0"/>
              </a:ext>
            </a:extLst>
          </a:blip>
          <a:srcRect b="22035"/>
          <a:stretch/>
        </p:blipFill>
        <p:spPr>
          <a:xfrm>
            <a:off x="5501192" y="2659924"/>
            <a:ext cx="5630986" cy="2195105"/>
          </a:xfrm>
          <a:prstGeom prst="rect">
            <a:avLst/>
          </a:prstGeom>
          <a:ln>
            <a:solidFill>
              <a:schemeClr val="tx1"/>
            </a:solidFill>
          </a:ln>
        </p:spPr>
      </p:pic>
      <p:cxnSp>
        <p:nvCxnSpPr>
          <p:cNvPr id="3" name="Straight Connector 2">
            <a:extLst>
              <a:ext uri="{FF2B5EF4-FFF2-40B4-BE49-F238E27FC236}">
                <a16:creationId xmlns:a16="http://schemas.microsoft.com/office/drawing/2014/main" id="{552AC46E-18B8-F02F-428E-4531F0804925}"/>
              </a:ext>
            </a:extLst>
          </p:cNvPr>
          <p:cNvCxnSpPr>
            <a:cxnSpLocks/>
          </p:cNvCxnSpPr>
          <p:nvPr/>
        </p:nvCxnSpPr>
        <p:spPr>
          <a:xfrm>
            <a:off x="4495801" y="640823"/>
            <a:ext cx="0" cy="5406686"/>
          </a:xfrm>
          <a:prstGeom prst="line">
            <a:avLst/>
          </a:prstGeom>
          <a:ln w="38100">
            <a:solidFill>
              <a:srgbClr val="FF0000"/>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893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7AF7-0F53-2995-A285-1B98B4A9549E}"/>
              </a:ext>
            </a:extLst>
          </p:cNvPr>
          <p:cNvSpPr>
            <a:spLocks noGrp="1"/>
          </p:cNvSpPr>
          <p:nvPr>
            <p:ph type="title"/>
          </p:nvPr>
        </p:nvSpPr>
        <p:spPr>
          <a:xfrm>
            <a:off x="1066800" y="640823"/>
            <a:ext cx="2710543" cy="5406686"/>
          </a:xfrm>
        </p:spPr>
        <p:txBody>
          <a:bodyPr vert="horz" lIns="91440" tIns="45720" rIns="91440" bIns="45720" rtlCol="0" anchor="ctr">
            <a:normAutofit/>
          </a:bodyPr>
          <a:lstStyle/>
          <a:p>
            <a:pPr algn="l">
              <a:lnSpc>
                <a:spcPct val="90000"/>
              </a:lnSpc>
            </a:pPr>
            <a:r>
              <a:rPr lang="en-US" sz="2800" dirty="0"/>
              <a:t>Every time Canadians choose to shop at a small business, they ensure the viability of their communities</a:t>
            </a:r>
            <a:r>
              <a:rPr lang="en-CA" sz="2800" dirty="0"/>
              <a:t>.</a:t>
            </a:r>
            <a:endParaRPr lang="en-US" sz="2800" dirty="0"/>
          </a:p>
        </p:txBody>
      </p:sp>
      <p:sp>
        <p:nvSpPr>
          <p:cNvPr id="7" name="TextBox 6">
            <a:extLst>
              <a:ext uri="{FF2B5EF4-FFF2-40B4-BE49-F238E27FC236}">
                <a16:creationId xmlns:a16="http://schemas.microsoft.com/office/drawing/2014/main" id="{F8B31CEE-6E6E-152A-1DB1-46C0BB440C02}"/>
              </a:ext>
            </a:extLst>
          </p:cNvPr>
          <p:cNvSpPr txBox="1"/>
          <p:nvPr/>
        </p:nvSpPr>
        <p:spPr>
          <a:xfrm>
            <a:off x="0" y="6528143"/>
            <a:ext cx="9144000" cy="308086"/>
          </a:xfrm>
          <a:prstGeom prst="rect">
            <a:avLst/>
          </a:prstGeom>
        </p:spPr>
        <p:txBody>
          <a:bodyPr vert="horz" lIns="91440" tIns="45720" rIns="91440" bIns="45720" rtlCol="0" anchor="t">
            <a:noAutofit/>
          </a:bodyPr>
          <a:lstStyle/>
          <a:p>
            <a:r>
              <a:rPr lang="en-US" sz="1200" dirty="0">
                <a:latin typeface="Champions" panose="02000000000000000000" pitchFamily="2" charset="0"/>
              </a:rPr>
              <a:t>Source: </a:t>
            </a:r>
            <a:r>
              <a:rPr lang="en-US" sz="1200" dirty="0">
                <a:latin typeface="Champions" panose="02000000000000000000" pitchFamily="2" charset="0"/>
                <a:cs typeface="Arial" charset="0"/>
                <a:hlinkClick r:id="rId3"/>
              </a:rPr>
              <a:t>Canadian Federation of Independent Business (CFIB) 2023 #SmallBusinessEveryDay</a:t>
            </a:r>
            <a:endParaRPr lang="en-US" sz="1200" dirty="0">
              <a:latin typeface="Champions" panose="02000000000000000000" pitchFamily="2" charset="0"/>
              <a:cs typeface="Arial" charset="0"/>
            </a:endParaRPr>
          </a:p>
        </p:txBody>
      </p:sp>
      <p:sp>
        <p:nvSpPr>
          <p:cNvPr id="9" name="TextBox 8">
            <a:extLst>
              <a:ext uri="{FF2B5EF4-FFF2-40B4-BE49-F238E27FC236}">
                <a16:creationId xmlns:a16="http://schemas.microsoft.com/office/drawing/2014/main" id="{A2FA7623-44DA-6CCC-90C3-1F4542C0FCB0}"/>
              </a:ext>
            </a:extLst>
          </p:cNvPr>
          <p:cNvSpPr txBox="1"/>
          <p:nvPr/>
        </p:nvSpPr>
        <p:spPr>
          <a:xfrm>
            <a:off x="4985658" y="575081"/>
            <a:ext cx="6749142" cy="1200329"/>
          </a:xfrm>
          <a:prstGeom prst="rect">
            <a:avLst/>
          </a:prstGeom>
          <a:noFill/>
        </p:spPr>
        <p:txBody>
          <a:bodyPr wrap="square" rtlCol="0">
            <a:spAutoFit/>
          </a:bodyPr>
          <a:lstStyle/>
          <a:p>
            <a:pPr algn="ctr"/>
            <a:r>
              <a:rPr lang="en-US" dirty="0">
                <a:solidFill>
                  <a:srgbClr val="000000"/>
                </a:solidFill>
                <a:latin typeface="Champions" panose="02000000000000000000" pitchFamily="2" charset="0"/>
              </a:rPr>
              <a:t>Shopping at a small business enables it to give back, whether it’s by hiring apprentices, sponsoring local hockey teams or donating to food banks. Two-thirds of your dollar helps keep our economy thriving and your community vibrant.</a:t>
            </a:r>
          </a:p>
        </p:txBody>
      </p:sp>
      <p:cxnSp>
        <p:nvCxnSpPr>
          <p:cNvPr id="3" name="Straight Connector 2">
            <a:extLst>
              <a:ext uri="{FF2B5EF4-FFF2-40B4-BE49-F238E27FC236}">
                <a16:creationId xmlns:a16="http://schemas.microsoft.com/office/drawing/2014/main" id="{552AC46E-18B8-F02F-428E-4531F0804925}"/>
              </a:ext>
            </a:extLst>
          </p:cNvPr>
          <p:cNvCxnSpPr>
            <a:cxnSpLocks/>
          </p:cNvCxnSpPr>
          <p:nvPr/>
        </p:nvCxnSpPr>
        <p:spPr>
          <a:xfrm>
            <a:off x="4495801" y="640823"/>
            <a:ext cx="0" cy="5406686"/>
          </a:xfrm>
          <a:prstGeom prst="line">
            <a:avLst/>
          </a:prstGeom>
          <a:ln w="38100">
            <a:solidFill>
              <a:srgbClr val="FF0000"/>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 name="Picture 4" descr="A blue and white advertisement with buildings and words&#10;&#10;Description automatically generated">
            <a:extLst>
              <a:ext uri="{FF2B5EF4-FFF2-40B4-BE49-F238E27FC236}">
                <a16:creationId xmlns:a16="http://schemas.microsoft.com/office/drawing/2014/main" id="{D1150950-F414-C385-EBF0-9F66A749B762}"/>
              </a:ext>
            </a:extLst>
          </p:cNvPr>
          <p:cNvPicPr>
            <a:picLocks noChangeAspect="1"/>
          </p:cNvPicPr>
          <p:nvPr/>
        </p:nvPicPr>
        <p:blipFill>
          <a:blip r:embed="rId4"/>
          <a:stretch>
            <a:fillRect/>
          </a:stretch>
        </p:blipFill>
        <p:spPr>
          <a:xfrm>
            <a:off x="6132675" y="2015727"/>
            <a:ext cx="4455107" cy="4272099"/>
          </a:xfrm>
          <a:prstGeom prst="rect">
            <a:avLst/>
          </a:prstGeom>
        </p:spPr>
      </p:pic>
    </p:spTree>
    <p:extLst>
      <p:ext uri="{BB962C8B-B14F-4D97-AF65-F5344CB8AC3E}">
        <p14:creationId xmlns:p14="http://schemas.microsoft.com/office/powerpoint/2010/main" val="855968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69E05-A502-945B-A628-8138BF788E1C}"/>
              </a:ext>
            </a:extLst>
          </p:cNvPr>
          <p:cNvSpPr>
            <a:spLocks noGrp="1"/>
          </p:cNvSpPr>
          <p:nvPr>
            <p:ph idx="1"/>
          </p:nvPr>
        </p:nvSpPr>
        <p:spPr>
          <a:xfrm>
            <a:off x="2182585" y="953672"/>
            <a:ext cx="7826829" cy="5077014"/>
          </a:xfrm>
        </p:spPr>
        <p:txBody>
          <a:bodyPr>
            <a:normAutofit lnSpcReduction="10000"/>
          </a:bodyPr>
          <a:lstStyle/>
          <a:p>
            <a:pPr marL="0" indent="0">
              <a:spcBef>
                <a:spcPts val="0"/>
              </a:spcBef>
              <a:spcAft>
                <a:spcPts val="1200"/>
              </a:spcAft>
              <a:buNone/>
            </a:pPr>
            <a:r>
              <a:rPr lang="en-US" b="1" i="0" dirty="0">
                <a:solidFill>
                  <a:srgbClr val="E4284D"/>
                </a:solidFill>
                <a:effectLst/>
              </a:rPr>
              <a:t>“</a:t>
            </a:r>
            <a:r>
              <a:rPr lang="en-US" b="0" i="0" dirty="0">
                <a:solidFill>
                  <a:srgbClr val="000000"/>
                </a:solidFill>
                <a:effectLst/>
                <a:latin typeface="Frutiger"/>
              </a:rPr>
              <a:t>Canadians assume the local contributions by large retailers and small businesses are on par, but the difference is significant. The importance of what shopping local means to our communities can’t be stressed enough</a:t>
            </a:r>
            <a:r>
              <a:rPr lang="en-CA" dirty="0">
                <a:effectLst/>
                <a:ea typeface="Times New Roman" panose="02020603050405020304" pitchFamily="18" charset="0"/>
              </a:rPr>
              <a:t>. </a:t>
            </a:r>
          </a:p>
          <a:p>
            <a:pPr marL="0" indent="0">
              <a:spcBef>
                <a:spcPts val="0"/>
              </a:spcBef>
              <a:buNone/>
            </a:pPr>
            <a:r>
              <a:rPr lang="en-US" b="0" i="0" dirty="0">
                <a:solidFill>
                  <a:srgbClr val="000000"/>
                </a:solidFill>
                <a:effectLst/>
                <a:latin typeface="Frutiger"/>
              </a:rPr>
              <a:t>Small businesses support a whole local ecosystem. They source their goods and services from other local businesses in a way the retail giants just don’t</a:t>
            </a:r>
            <a:r>
              <a:rPr lang="en-CA" dirty="0">
                <a:effectLst/>
                <a:ea typeface="Times New Roman" panose="02020603050405020304" pitchFamily="18" charset="0"/>
              </a:rPr>
              <a:t>.</a:t>
            </a:r>
            <a:r>
              <a:rPr lang="en-US" b="1" i="0" dirty="0">
                <a:solidFill>
                  <a:srgbClr val="E4284D"/>
                </a:solidFill>
                <a:effectLst/>
              </a:rPr>
              <a:t>”</a:t>
            </a:r>
          </a:p>
          <a:p>
            <a:pPr marL="0" indent="0" algn="r">
              <a:spcBef>
                <a:spcPts val="0"/>
              </a:spcBef>
              <a:buNone/>
              <a:tabLst>
                <a:tab pos="8005763" algn="r"/>
              </a:tabLst>
            </a:pPr>
            <a:endParaRPr lang="en-US" sz="2100" dirty="0">
              <a:solidFill>
                <a:srgbClr val="A09F9F"/>
              </a:solidFill>
            </a:endParaRPr>
          </a:p>
          <a:p>
            <a:pPr marL="0" indent="0" algn="r">
              <a:lnSpc>
                <a:spcPct val="110000"/>
              </a:lnSpc>
              <a:spcBef>
                <a:spcPts val="0"/>
              </a:spcBef>
              <a:buNone/>
              <a:tabLst>
                <a:tab pos="8005763" algn="r"/>
              </a:tabLst>
            </a:pPr>
            <a:r>
              <a:rPr lang="en-US" sz="1500" dirty="0">
                <a:solidFill>
                  <a:srgbClr val="A09F9F"/>
                </a:solidFill>
              </a:rPr>
              <a:t>Ryan </a:t>
            </a:r>
            <a:r>
              <a:rPr lang="en-US" sz="1500" dirty="0" err="1">
                <a:solidFill>
                  <a:srgbClr val="A09F9F"/>
                </a:solidFill>
              </a:rPr>
              <a:t>Mallough</a:t>
            </a:r>
            <a:r>
              <a:rPr lang="en-US" sz="1500" dirty="0">
                <a:solidFill>
                  <a:srgbClr val="A09F9F"/>
                </a:solidFill>
              </a:rPr>
              <a:t>, </a:t>
            </a:r>
          </a:p>
          <a:p>
            <a:pPr marL="0" indent="0" algn="r">
              <a:lnSpc>
                <a:spcPct val="110000"/>
              </a:lnSpc>
              <a:spcBef>
                <a:spcPts val="0"/>
              </a:spcBef>
              <a:buNone/>
              <a:tabLst>
                <a:tab pos="8005763" algn="r"/>
              </a:tabLst>
            </a:pPr>
            <a:r>
              <a:rPr lang="en-US" sz="1500" dirty="0">
                <a:solidFill>
                  <a:srgbClr val="A09F9F"/>
                </a:solidFill>
              </a:rPr>
              <a:t>CFIB Vice-President of Legislative Affairs for Ontario</a:t>
            </a:r>
            <a:endParaRPr lang="en-CA" sz="1500" dirty="0">
              <a:solidFill>
                <a:srgbClr val="A09F9F"/>
              </a:solidFill>
            </a:endParaRPr>
          </a:p>
        </p:txBody>
      </p:sp>
    </p:spTree>
    <p:extLst>
      <p:ext uri="{BB962C8B-B14F-4D97-AF65-F5344CB8AC3E}">
        <p14:creationId xmlns:p14="http://schemas.microsoft.com/office/powerpoint/2010/main" val="3164897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with medium confidence">
            <a:extLst>
              <a:ext uri="{FF2B5EF4-FFF2-40B4-BE49-F238E27FC236}">
                <a16:creationId xmlns:a16="http://schemas.microsoft.com/office/drawing/2014/main" id="{05E10EEA-F485-F580-CFC4-209BC71A47EE}"/>
              </a:ext>
            </a:extLst>
          </p:cNvPr>
          <p:cNvPicPr>
            <a:picLocks noChangeAspect="1"/>
          </p:cNvPicPr>
          <p:nvPr/>
        </p:nvPicPr>
        <p:blipFill>
          <a:blip r:embed="rId3"/>
          <a:stretch>
            <a:fillRect/>
          </a:stretch>
        </p:blipFill>
        <p:spPr>
          <a:xfrm>
            <a:off x="6096000" y="365029"/>
            <a:ext cx="4738254" cy="6098743"/>
          </a:xfrm>
          <a:prstGeom prst="rect">
            <a:avLst/>
          </a:prstGeom>
        </p:spPr>
      </p:pic>
      <p:sp>
        <p:nvSpPr>
          <p:cNvPr id="5" name="Title 1">
            <a:extLst>
              <a:ext uri="{FF2B5EF4-FFF2-40B4-BE49-F238E27FC236}">
                <a16:creationId xmlns:a16="http://schemas.microsoft.com/office/drawing/2014/main" id="{E6E63E36-3905-D125-CC86-F970CB216C40}"/>
              </a:ext>
            </a:extLst>
          </p:cNvPr>
          <p:cNvSpPr>
            <a:spLocks noGrp="1"/>
          </p:cNvSpPr>
          <p:nvPr>
            <p:ph type="title"/>
          </p:nvPr>
        </p:nvSpPr>
        <p:spPr>
          <a:xfrm>
            <a:off x="1099468" y="640823"/>
            <a:ext cx="2917361" cy="5583148"/>
          </a:xfrm>
        </p:spPr>
        <p:txBody>
          <a:bodyPr vert="horz" lIns="91440" tIns="45720" rIns="91440" bIns="45720" rtlCol="0" anchor="ctr">
            <a:normAutofit/>
          </a:bodyPr>
          <a:lstStyle/>
          <a:p>
            <a:r>
              <a:rPr lang="en-US" sz="2700" dirty="0"/>
              <a:t>Advertiser Support Campaign</a:t>
            </a:r>
            <a:br>
              <a:rPr lang="en-US" sz="2700" dirty="0"/>
            </a:br>
            <a:r>
              <a:rPr lang="en-US" sz="1400" b="0" dirty="0"/>
              <a:t>(National Newspaper Week)</a:t>
            </a:r>
            <a:br>
              <a:rPr lang="en-US" sz="2700" dirty="0"/>
            </a:br>
            <a:br>
              <a:rPr lang="en-US" sz="2700" dirty="0"/>
            </a:br>
            <a:r>
              <a:rPr lang="en-US" sz="2700" dirty="0"/>
              <a:t>Unity-</a:t>
            </a:r>
            <a:r>
              <a:rPr lang="en-US" sz="2700" dirty="0" err="1"/>
              <a:t>Wilkie</a:t>
            </a:r>
            <a:r>
              <a:rPr lang="en-US" sz="2700" dirty="0"/>
              <a:t> Press Herald, (SK)</a:t>
            </a:r>
            <a:endParaRPr lang="en-US" sz="3600" dirty="0"/>
          </a:p>
        </p:txBody>
      </p:sp>
      <p:cxnSp>
        <p:nvCxnSpPr>
          <p:cNvPr id="7" name="Straight Connector 6">
            <a:extLst>
              <a:ext uri="{FF2B5EF4-FFF2-40B4-BE49-F238E27FC236}">
                <a16:creationId xmlns:a16="http://schemas.microsoft.com/office/drawing/2014/main" id="{5158B2F8-4104-DDE6-8440-7896C7F0CDF7}"/>
              </a:ext>
            </a:extLst>
          </p:cNvPr>
          <p:cNvCxnSpPr>
            <a:cxnSpLocks/>
          </p:cNvCxnSpPr>
          <p:nvPr/>
        </p:nvCxnSpPr>
        <p:spPr>
          <a:xfrm>
            <a:off x="4728708" y="640823"/>
            <a:ext cx="0" cy="5406686"/>
          </a:xfrm>
          <a:prstGeom prst="line">
            <a:avLst/>
          </a:prstGeom>
          <a:ln w="38100">
            <a:solidFill>
              <a:srgbClr val="FF0000"/>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992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69E05-A502-945B-A628-8138BF788E1C}"/>
              </a:ext>
            </a:extLst>
          </p:cNvPr>
          <p:cNvSpPr>
            <a:spLocks noGrp="1"/>
          </p:cNvSpPr>
          <p:nvPr>
            <p:ph idx="1"/>
          </p:nvPr>
        </p:nvSpPr>
        <p:spPr>
          <a:xfrm>
            <a:off x="2182585" y="953672"/>
            <a:ext cx="7826829" cy="4950657"/>
          </a:xfrm>
        </p:spPr>
        <p:txBody>
          <a:bodyPr>
            <a:normAutofit/>
          </a:bodyPr>
          <a:lstStyle/>
          <a:p>
            <a:pPr marL="0" indent="0">
              <a:spcBef>
                <a:spcPts val="0"/>
              </a:spcBef>
              <a:spcAft>
                <a:spcPts val="1200"/>
              </a:spcAft>
              <a:buNone/>
            </a:pPr>
            <a:r>
              <a:rPr lang="en-US" b="1" i="0" dirty="0">
                <a:solidFill>
                  <a:srgbClr val="E4284D"/>
                </a:solidFill>
                <a:effectLst/>
              </a:rPr>
              <a:t>“</a:t>
            </a:r>
            <a:r>
              <a:rPr lang="en-CA" dirty="0">
                <a:effectLst/>
                <a:ea typeface="Times New Roman" panose="02020603050405020304" pitchFamily="18" charset="0"/>
              </a:rPr>
              <a:t>Local journalism is vital to our democracy. It keeps communities informed and connected. </a:t>
            </a:r>
          </a:p>
          <a:p>
            <a:pPr marL="0" indent="0">
              <a:spcBef>
                <a:spcPts val="0"/>
              </a:spcBef>
              <a:buNone/>
            </a:pPr>
            <a:r>
              <a:rPr lang="en-CA" dirty="0">
                <a:effectLst/>
                <a:ea typeface="Times New Roman" panose="02020603050405020304" pitchFamily="18" charset="0"/>
              </a:rPr>
              <a:t>As we have seen throughout the pandemic, in this era of fake news, it is more important than ever before that Canadians have access to trusted, fact-based information.</a:t>
            </a:r>
            <a:r>
              <a:rPr lang="en-US" b="1" i="0" dirty="0">
                <a:solidFill>
                  <a:srgbClr val="E4284D"/>
                </a:solidFill>
                <a:effectLst/>
              </a:rPr>
              <a:t>”</a:t>
            </a:r>
          </a:p>
          <a:p>
            <a:pPr marL="0" indent="0" algn="r">
              <a:spcBef>
                <a:spcPts val="0"/>
              </a:spcBef>
              <a:buNone/>
              <a:tabLst>
                <a:tab pos="8005763" algn="r"/>
              </a:tabLst>
            </a:pPr>
            <a:endParaRPr lang="en-US" sz="2100" dirty="0">
              <a:solidFill>
                <a:srgbClr val="A09F9F"/>
              </a:solidFill>
            </a:endParaRPr>
          </a:p>
          <a:p>
            <a:pPr marL="0" indent="0" algn="r">
              <a:spcBef>
                <a:spcPts val="0"/>
              </a:spcBef>
              <a:buNone/>
              <a:tabLst>
                <a:tab pos="8005763" algn="r"/>
              </a:tabLst>
            </a:pPr>
            <a:r>
              <a:rPr lang="en-US" sz="1500" dirty="0">
                <a:solidFill>
                  <a:srgbClr val="A09F9F"/>
                </a:solidFill>
              </a:rPr>
              <a:t>Paul Deegan</a:t>
            </a:r>
          </a:p>
          <a:p>
            <a:pPr marL="0" indent="0" algn="r">
              <a:spcBef>
                <a:spcPts val="0"/>
              </a:spcBef>
              <a:buNone/>
              <a:tabLst>
                <a:tab pos="8005763" algn="r"/>
              </a:tabLst>
            </a:pPr>
            <a:r>
              <a:rPr lang="en-US" sz="1500" dirty="0">
                <a:solidFill>
                  <a:srgbClr val="A09F9F"/>
                </a:solidFill>
              </a:rPr>
              <a:t>President and CEO, News Media Canada</a:t>
            </a:r>
            <a:endParaRPr lang="en-CA" sz="1500" dirty="0"/>
          </a:p>
        </p:txBody>
      </p:sp>
    </p:spTree>
    <p:extLst>
      <p:ext uri="{BB962C8B-B14F-4D97-AF65-F5344CB8AC3E}">
        <p14:creationId xmlns:p14="http://schemas.microsoft.com/office/powerpoint/2010/main" val="725006120"/>
      </p:ext>
    </p:extLst>
  </p:cSld>
  <p:clrMapOvr>
    <a:masterClrMapping/>
  </p:clrMapOvr>
</p:sld>
</file>

<file path=ppt/theme/theme1.xml><?xml version="1.0" encoding="utf-8"?>
<a:theme xmlns:a="http://schemas.openxmlformats.org/drawingml/2006/main" name="Custom Design">
  <a:themeElements>
    <a:clrScheme name="Champion the Truth">
      <a:dk1>
        <a:sysClr val="windowText" lastClr="000000"/>
      </a:dk1>
      <a:lt1>
        <a:sysClr val="window" lastClr="FFFFFF"/>
      </a:lt1>
      <a:dk2>
        <a:srgbClr val="1F497D"/>
      </a:dk2>
      <a:lt2>
        <a:srgbClr val="EEECE1"/>
      </a:lt2>
      <a:accent1>
        <a:srgbClr val="E4284D"/>
      </a:accent1>
      <a:accent2>
        <a:srgbClr val="000000"/>
      </a:accent2>
      <a:accent3>
        <a:srgbClr val="334495"/>
      </a:accent3>
      <a:accent4>
        <a:srgbClr val="16A985"/>
      </a:accent4>
      <a:accent5>
        <a:srgbClr val="7030A0"/>
      </a:accent5>
      <a:accent6>
        <a:srgbClr val="F79646"/>
      </a:accent6>
      <a:hlink>
        <a:srgbClr val="A5A5A5"/>
      </a:hlink>
      <a:folHlink>
        <a:srgbClr val="1F497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Champion The Truth</Template>
  <TotalTime>8526</TotalTime>
  <Words>3189</Words>
  <Application>Microsoft Office PowerPoint</Application>
  <PresentationFormat>Widescreen</PresentationFormat>
  <Paragraphs>164</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-apple-system</vt:lpstr>
      <vt:lpstr>Arial</vt:lpstr>
      <vt:lpstr>Calibri</vt:lpstr>
      <vt:lpstr>Champions</vt:lpstr>
      <vt:lpstr>Champions</vt:lpstr>
      <vt:lpstr>Frutiger</vt:lpstr>
      <vt:lpstr>Custom Design</vt:lpstr>
      <vt:lpstr>PowerPoint Presentation</vt:lpstr>
      <vt:lpstr>Local information keeps readers connected to their communities.</vt:lpstr>
      <vt:lpstr>Local Reader Feature TWM Around the World  The Watrous Manitou (SK)</vt:lpstr>
      <vt:lpstr>PowerPoint Presentation</vt:lpstr>
      <vt:lpstr>Canadians believe supporting small business is important to keeping the economy healthy.</vt:lpstr>
      <vt:lpstr>Every time Canadians choose to shop at a small business, they ensure the viability of their communities.</vt:lpstr>
      <vt:lpstr>PowerPoint Presentation</vt:lpstr>
      <vt:lpstr>Advertiser Support Campaign (National Newspaper Week)  Unity-Wilkie Press Herald, (SK)</vt:lpstr>
      <vt:lpstr>PowerPoint Presentation</vt:lpstr>
      <vt:lpstr>When local papers report on news in the community, readers know it is not social media gossip.</vt:lpstr>
      <vt:lpstr>Advertiser Support Campaign (National Newspaper Week)  Estevan Mercury (SK)</vt:lpstr>
      <vt:lpstr>PowerPoint Presentation</vt:lpstr>
      <vt:lpstr>“Make Your Mark on History”  Local Support Campaign  Delta Optimist (BC)</vt:lpstr>
      <vt:lpstr>PowerPoint Presentation</vt:lpstr>
      <vt:lpstr>Shop Local Campaign   World-Spectator, Moosomin (SK)</vt:lpstr>
      <vt:lpstr>We Love Local Campaign  Crossroads This Week, Shoal Lake (MB)</vt:lpstr>
      <vt:lpstr>PowerPoint Presentation</vt:lpstr>
      <vt:lpstr>Best Local Editorial CCNAward 2020  The Independent, Petrolia (ON)</vt:lpstr>
      <vt:lpstr>PowerPoint Presentation</vt:lpstr>
      <vt:lpstr>PowerPoint Presentation</vt:lpstr>
      <vt:lpstr>Champions Font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Tahira Kassam</dc:creator>
  <cp:lastModifiedBy>Kelly Levson</cp:lastModifiedBy>
  <cp:revision>78</cp:revision>
  <dcterms:created xsi:type="dcterms:W3CDTF">2021-01-28T01:50:31Z</dcterms:created>
  <dcterms:modified xsi:type="dcterms:W3CDTF">2023-08-31T12:21:45Z</dcterms:modified>
</cp:coreProperties>
</file>