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97" r:id="rId4"/>
    <p:sldId id="306" r:id="rId5"/>
    <p:sldId id="289" r:id="rId6"/>
    <p:sldId id="309" r:id="rId7"/>
    <p:sldId id="296" r:id="rId8"/>
    <p:sldId id="323" r:id="rId9"/>
    <p:sldId id="328" r:id="rId10"/>
    <p:sldId id="311" r:id="rId11"/>
    <p:sldId id="329" r:id="rId12"/>
    <p:sldId id="316" r:id="rId13"/>
    <p:sldId id="264" r:id="rId14"/>
    <p:sldId id="319" r:id="rId15"/>
    <p:sldId id="325" r:id="rId16"/>
    <p:sldId id="299" r:id="rId17"/>
    <p:sldId id="269" r:id="rId18"/>
    <p:sldId id="286" r:id="rId19"/>
    <p:sldId id="291" r:id="rId20"/>
    <p:sldId id="303" r:id="rId21"/>
    <p:sldId id="304" r:id="rId22"/>
    <p:sldId id="326" r:id="rId23"/>
    <p:sldId id="327" r:id="rId24"/>
    <p:sldId id="330" r:id="rId25"/>
    <p:sldId id="280" r:id="rId26"/>
    <p:sldId id="298" r:id="rId27"/>
    <p:sldId id="331" r:id="rId28"/>
    <p:sldId id="305" r:id="rId29"/>
    <p:sldId id="283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4481"/>
    <a:srgbClr val="AED24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15" autoAdjust="0"/>
  </p:normalViewPr>
  <p:slideViewPr>
    <p:cSldViewPr>
      <p:cViewPr>
        <p:scale>
          <a:sx n="60" d="100"/>
          <a:sy n="60" d="100"/>
        </p:scale>
        <p:origin x="-2160" y="-7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7088"/>
    </p:cViewPr>
  </p:sorterViewPr>
  <p:notesViewPr>
    <p:cSldViewPr>
      <p:cViewPr varScale="1">
        <p:scale>
          <a:sx n="51" d="100"/>
          <a:sy n="51" d="100"/>
        </p:scale>
        <p:origin x="-2790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2385852758507"/>
          <c:y val="3.6131690060481572E-2"/>
          <c:w val="0.8664302600472813"/>
          <c:h val="0.753415920280162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505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Any</c:v>
                </c:pt>
                <c:pt idx="1">
                  <c:v>Physical paper</c:v>
                </c:pt>
                <c:pt idx="2">
                  <c:v>Newspaper Website</c:v>
                </c:pt>
                <c:pt idx="3">
                  <c:v>Phone</c:v>
                </c:pt>
                <c:pt idx="4">
                  <c:v>Tablet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85</c:v>
                </c:pt>
                <c:pt idx="1">
                  <c:v>69</c:v>
                </c:pt>
                <c:pt idx="2">
                  <c:v>56</c:v>
                </c:pt>
                <c:pt idx="3">
                  <c:v>38</c:v>
                </c:pt>
                <c:pt idx="4">
                  <c:v>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Pt>
            <c:idx val="0"/>
            <c:invertIfNegative val="0"/>
            <c:bubble3D val="0"/>
            <c:spPr>
              <a:noFill/>
              <a:ln w="23976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505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0.12871284382135159"/>
                  <c:y val="0.13522390146358035"/>
                </c:manualLayout>
              </c:layout>
              <c:tx>
                <c:rich>
                  <a:bodyPr/>
                  <a:lstStyle/>
                  <a:p>
                    <a:r>
                      <a:rPr lang="en-US" sz="1800" baseline="0" dirty="0" smtClean="0"/>
                      <a:t>69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7958730768410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976">
                <a:noFill/>
              </a:ln>
            </c:spPr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Any</c:v>
                </c:pt>
                <c:pt idx="1">
                  <c:v>Physical paper</c:v>
                </c:pt>
                <c:pt idx="2">
                  <c:v>Newspaper Website</c:v>
                </c:pt>
                <c:pt idx="3">
                  <c:v>Phone</c:v>
                </c:pt>
                <c:pt idx="4">
                  <c:v>Tablet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86</c:v>
                </c:pt>
                <c:pt idx="1">
                  <c:v>67</c:v>
                </c:pt>
                <c:pt idx="2">
                  <c:v>61</c:v>
                </c:pt>
                <c:pt idx="3">
                  <c:v>50</c:v>
                </c:pt>
                <c:pt idx="4">
                  <c:v>44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0000FF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1"/>
              <c:layout>
                <c:manualLayout>
                  <c:x val="0"/>
                  <c:y val="5.79710144927533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Any</c:v>
                </c:pt>
                <c:pt idx="1">
                  <c:v>Physical paper</c:v>
                </c:pt>
                <c:pt idx="2">
                  <c:v>Newspaper Website</c:v>
                </c:pt>
                <c:pt idx="3">
                  <c:v>Phone</c:v>
                </c:pt>
                <c:pt idx="4">
                  <c:v>Tablet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1">
                  <c:v>68</c:v>
                </c:pt>
                <c:pt idx="2">
                  <c:v>64</c:v>
                </c:pt>
                <c:pt idx="3">
                  <c:v>50</c:v>
                </c:pt>
                <c:pt idx="4">
                  <c:v>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-22"/>
        <c:axId val="88669568"/>
        <c:axId val="88552576"/>
      </c:barChart>
      <c:catAx>
        <c:axId val="88669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8552576"/>
        <c:crosses val="autoZero"/>
        <c:auto val="1"/>
        <c:lblAlgn val="ctr"/>
        <c:lblOffset val="100"/>
        <c:noMultiLvlLbl val="0"/>
      </c:catAx>
      <c:valAx>
        <c:axId val="88552576"/>
        <c:scaling>
          <c:orientation val="minMax"/>
          <c:max val="100"/>
          <c:min val="0"/>
        </c:scaling>
        <c:delete val="1"/>
        <c:axPos val="l"/>
        <c:title>
          <c:tx>
            <c:rich>
              <a:bodyPr rot="0" vert="wordArtVert"/>
              <a:lstStyle/>
              <a:p>
                <a:pPr algn="ctr">
                  <a:defRPr sz="169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%</a:t>
                </a:r>
              </a:p>
            </c:rich>
          </c:tx>
          <c:layout>
            <c:manualLayout>
              <c:xMode val="edge"/>
              <c:yMode val="edge"/>
              <c:x val="2.5547497352304643E-2"/>
              <c:y val="0.38992668878209064"/>
            </c:manualLayout>
          </c:layout>
          <c:overlay val="0"/>
          <c:spPr>
            <a:noFill/>
            <a:ln w="23976"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88669568"/>
        <c:crosses val="autoZero"/>
        <c:crossBetween val="between"/>
        <c:majorUnit val="20"/>
      </c:valAx>
      <c:spPr>
        <a:noFill/>
        <a:ln w="239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99" baseline="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48146257851152E-3"/>
          <c:y val="3.2291010767194171E-2"/>
          <c:w val="0.96453900709219864"/>
          <c:h val="0.744000000000002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Physical newspaper</c:v>
                </c:pt>
              </c:strCache>
            </c:strRef>
          </c:tx>
          <c:spPr>
            <a:ln w="39584">
              <a:solidFill>
                <a:srgbClr val="3366FF"/>
              </a:solidFill>
              <a:prstDash val="solid"/>
            </a:ln>
          </c:spPr>
          <c:marker>
            <c:symbol val="square"/>
            <c:size val="10"/>
            <c:spPr>
              <a:noFill/>
              <a:ln w="9896">
                <a:noFill/>
              </a:ln>
            </c:spPr>
          </c:marker>
          <c:cat>
            <c:strRef>
              <c:f>Sheet1!$A$2:$A$7</c:f>
              <c:strCache>
                <c:ptCount val="6"/>
                <c:pt idx="0">
                  <c:v>Early morning</c:v>
                </c:pt>
                <c:pt idx="1">
                  <c:v>At breakfast</c:v>
                </c:pt>
                <c:pt idx="2">
                  <c:v>Between breakfast and lunch</c:v>
                </c:pt>
                <c:pt idx="3">
                  <c:v>During lunch</c:v>
                </c:pt>
                <c:pt idx="4">
                  <c:v>Between lunch and dinner</c:v>
                </c:pt>
                <c:pt idx="5">
                  <c:v>After dinner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</c:v>
                </c:pt>
                <c:pt idx="1">
                  <c:v>18</c:v>
                </c:pt>
                <c:pt idx="2">
                  <c:v>14</c:v>
                </c:pt>
                <c:pt idx="3">
                  <c:v>12</c:v>
                </c:pt>
                <c:pt idx="4">
                  <c:v>13</c:v>
                </c:pt>
                <c:pt idx="5">
                  <c:v>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Newspaper website</c:v>
                </c:pt>
              </c:strCache>
            </c:strRef>
          </c:tx>
          <c:spPr>
            <a:ln w="39584">
              <a:solidFill>
                <a:srgbClr val="FF0000"/>
              </a:solidFill>
              <a:prstDash val="solid"/>
            </a:ln>
          </c:spPr>
          <c:marker>
            <c:symbol val="square"/>
            <c:size val="10"/>
            <c:spPr>
              <a:noFill/>
              <a:ln w="9896">
                <a:noFill/>
              </a:ln>
            </c:spPr>
          </c:marker>
          <c:cat>
            <c:strRef>
              <c:f>Sheet1!$A$2:$A$7</c:f>
              <c:strCache>
                <c:ptCount val="6"/>
                <c:pt idx="0">
                  <c:v>Early morning</c:v>
                </c:pt>
                <c:pt idx="1">
                  <c:v>At breakfast</c:v>
                </c:pt>
                <c:pt idx="2">
                  <c:v>Between breakfast and lunch</c:v>
                </c:pt>
                <c:pt idx="3">
                  <c:v>During lunch</c:v>
                </c:pt>
                <c:pt idx="4">
                  <c:v>Between lunch and dinner</c:v>
                </c:pt>
                <c:pt idx="5">
                  <c:v>After dinner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17</c:v>
                </c:pt>
                <c:pt idx="1">
                  <c:v>14</c:v>
                </c:pt>
                <c:pt idx="2">
                  <c:v>19</c:v>
                </c:pt>
                <c:pt idx="3">
                  <c:v>13</c:v>
                </c:pt>
                <c:pt idx="4">
                  <c:v>16</c:v>
                </c:pt>
                <c:pt idx="5">
                  <c:v>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 a tablet</c:v>
                </c:pt>
              </c:strCache>
            </c:strRef>
          </c:tx>
          <c:spPr>
            <a:ln w="39584">
              <a:solidFill>
                <a:srgbClr val="00B050"/>
              </a:solidFill>
              <a:prstDash val="solid"/>
            </a:ln>
          </c:spPr>
          <c:marker>
            <c:symbol val="square"/>
            <c:size val="10"/>
            <c:spPr>
              <a:noFill/>
              <a:ln w="9896">
                <a:noFill/>
              </a:ln>
            </c:spPr>
          </c:marker>
          <c:cat>
            <c:strRef>
              <c:f>Sheet1!$A$2:$A$7</c:f>
              <c:strCache>
                <c:ptCount val="6"/>
                <c:pt idx="0">
                  <c:v>Early morning</c:v>
                </c:pt>
                <c:pt idx="1">
                  <c:v>At breakfast</c:v>
                </c:pt>
                <c:pt idx="2">
                  <c:v>Between breakfast and lunch</c:v>
                </c:pt>
                <c:pt idx="3">
                  <c:v>During lunch</c:v>
                </c:pt>
                <c:pt idx="4">
                  <c:v>Between lunch and dinner</c:v>
                </c:pt>
                <c:pt idx="5">
                  <c:v>After dinner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14</c:v>
                </c:pt>
                <c:pt idx="1">
                  <c:v>11</c:v>
                </c:pt>
                <c:pt idx="2">
                  <c:v>11</c:v>
                </c:pt>
                <c:pt idx="3">
                  <c:v>10</c:v>
                </c:pt>
                <c:pt idx="4">
                  <c:v>10</c:v>
                </c:pt>
                <c:pt idx="5">
                  <c:v>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On a phone</c:v>
                </c:pt>
              </c:strCache>
            </c:strRef>
          </c:tx>
          <c:spPr>
            <a:ln w="39584">
              <a:solidFill>
                <a:schemeClr val="accent6"/>
              </a:solidFill>
              <a:prstDash val="solid"/>
            </a:ln>
          </c:spPr>
          <c:marker>
            <c:symbol val="square"/>
            <c:size val="10"/>
            <c:spPr>
              <a:noFill/>
              <a:ln w="9896">
                <a:noFill/>
              </a:ln>
            </c:spPr>
          </c:marker>
          <c:cat>
            <c:strRef>
              <c:f>Sheet1!$A$2:$A$7</c:f>
              <c:strCache>
                <c:ptCount val="6"/>
                <c:pt idx="0">
                  <c:v>Early morning</c:v>
                </c:pt>
                <c:pt idx="1">
                  <c:v>At breakfast</c:v>
                </c:pt>
                <c:pt idx="2">
                  <c:v>Between breakfast and lunch</c:v>
                </c:pt>
                <c:pt idx="3">
                  <c:v>During lunch</c:v>
                </c:pt>
                <c:pt idx="4">
                  <c:v>Between lunch and dinner</c:v>
                </c:pt>
                <c:pt idx="5">
                  <c:v>After dinner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17</c:v>
                </c:pt>
                <c:pt idx="1">
                  <c:v>12</c:v>
                </c:pt>
                <c:pt idx="2">
                  <c:v>18</c:v>
                </c:pt>
                <c:pt idx="3">
                  <c:v>14</c:v>
                </c:pt>
                <c:pt idx="4">
                  <c:v>14</c:v>
                </c:pt>
                <c:pt idx="5">
                  <c:v>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067904"/>
        <c:axId val="89069824"/>
      </c:lineChart>
      <c:catAx>
        <c:axId val="89067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069824"/>
        <c:crosses val="autoZero"/>
        <c:auto val="1"/>
        <c:lblAlgn val="ctr"/>
        <c:lblOffset val="100"/>
        <c:noMultiLvlLbl val="0"/>
      </c:catAx>
      <c:valAx>
        <c:axId val="89069824"/>
        <c:scaling>
          <c:orientation val="minMax"/>
          <c:max val="2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89067904"/>
        <c:crosses val="max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800" b="1"/>
            </a:pPr>
            <a:r>
              <a:rPr lang="en-US" sz="2000" b="1" u="sng" dirty="0" smtClean="0">
                <a:latin typeface="+mj-lt"/>
                <a:cs typeface="Arial"/>
              </a:rPr>
              <a:t>Media</a:t>
            </a:r>
            <a:r>
              <a:rPr lang="en-US" sz="2000" b="1" dirty="0" smtClean="0">
                <a:latin typeface="+mj-lt"/>
                <a:cs typeface="Arial"/>
              </a:rPr>
              <a:t> Engagement* Index</a:t>
            </a:r>
            <a:endParaRPr lang="en-US" sz="2000" b="1" dirty="0">
              <a:latin typeface="+mj-lt"/>
              <a:cs typeface="Arial"/>
            </a:endParaRPr>
          </a:p>
        </c:rich>
      </c:tx>
      <c:layout>
        <c:manualLayout>
          <c:xMode val="edge"/>
          <c:yMode val="edge"/>
          <c:x val="0.26787844290548019"/>
          <c:y val="6.08089165981768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4526790858459803"/>
          <c:y val="0.18084888694468701"/>
          <c:w val="0.53643940848857297"/>
          <c:h val="0.819151113055312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504D">
                  <a:lumMod val="40000"/>
                  <a:lumOff val="60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>
              <c:idx val="2"/>
              <c:layout>
                <c:manualLayout>
                  <c:x val="1.66666666666667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 dirty="0"/>
                      <a:t>134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 dirty="0"/>
                      <a:t>210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Billboard</c:v>
                </c:pt>
                <c:pt idx="1">
                  <c:v>Internet</c:v>
                </c:pt>
                <c:pt idx="2">
                  <c:v>Magazine</c:v>
                </c:pt>
                <c:pt idx="3">
                  <c:v>Radio</c:v>
                </c:pt>
                <c:pt idx="4">
                  <c:v>Newspaper Website</c:v>
                </c:pt>
                <c:pt idx="5">
                  <c:v>Television</c:v>
                </c:pt>
                <c:pt idx="6">
                  <c:v>Printed Newspaper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16</c:v>
                </c:pt>
                <c:pt idx="1">
                  <c:v>58</c:v>
                </c:pt>
                <c:pt idx="2">
                  <c:v>89</c:v>
                </c:pt>
                <c:pt idx="3">
                  <c:v>115</c:v>
                </c:pt>
                <c:pt idx="4">
                  <c:v>134</c:v>
                </c:pt>
                <c:pt idx="5">
                  <c:v>169</c:v>
                </c:pt>
                <c:pt idx="6">
                  <c:v>210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11211264"/>
        <c:axId val="113777280"/>
      </c:barChart>
      <c:catAx>
        <c:axId val="1112112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/>
                <a:cs typeface="Arial"/>
              </a:defRPr>
            </a:pPr>
            <a:endParaRPr lang="en-US"/>
          </a:p>
        </c:txPr>
        <c:crossAx val="113777280"/>
        <c:crosses val="autoZero"/>
        <c:auto val="1"/>
        <c:lblAlgn val="ctr"/>
        <c:lblOffset val="100"/>
        <c:noMultiLvlLbl val="0"/>
      </c:catAx>
      <c:valAx>
        <c:axId val="11377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crossAx val="1112112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800" b="1"/>
            </a:pPr>
            <a:r>
              <a:rPr lang="en-US" sz="2000" b="1" u="sng" dirty="0" smtClean="0">
                <a:latin typeface="+mj-lt"/>
                <a:cs typeface="Arial"/>
              </a:rPr>
              <a:t>Ad</a:t>
            </a:r>
            <a:r>
              <a:rPr lang="en-US" sz="2000" b="1" dirty="0" smtClean="0">
                <a:latin typeface="+mj-lt"/>
                <a:cs typeface="Arial"/>
              </a:rPr>
              <a:t> Engagement* Index</a:t>
            </a:r>
            <a:endParaRPr lang="en-US" sz="2000" b="1" dirty="0">
              <a:latin typeface="+mj-lt"/>
              <a:cs typeface="Arial"/>
            </a:endParaRPr>
          </a:p>
        </c:rich>
      </c:tx>
      <c:layout>
        <c:manualLayout>
          <c:xMode val="edge"/>
          <c:yMode val="edge"/>
          <c:x val="0.26787844290548019"/>
          <c:y val="6.080891659817683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4526790858459803"/>
          <c:y val="0.18084888694468701"/>
          <c:w val="0.53643940848857297"/>
          <c:h val="0.819151113055312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-1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4216867469879517E-3"/>
                  <c:y val="-6.08089165981768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0" dirty="0" smtClean="0"/>
                      <a:t>129</a:t>
                    </a:r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dirty="0"/>
                      <a:t>139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477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Internet</c:v>
                </c:pt>
                <c:pt idx="1">
                  <c:v>Radio</c:v>
                </c:pt>
                <c:pt idx="2">
                  <c:v>Billboard</c:v>
                </c:pt>
                <c:pt idx="3">
                  <c:v>Television</c:v>
                </c:pt>
                <c:pt idx="4">
                  <c:v>Magazine</c:v>
                </c:pt>
                <c:pt idx="5">
                  <c:v>Newspaper Website</c:v>
                </c:pt>
                <c:pt idx="6">
                  <c:v>Printed Newspaper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10</c:v>
                </c:pt>
                <c:pt idx="2">
                  <c:v>26</c:v>
                </c:pt>
                <c:pt idx="3">
                  <c:v>119</c:v>
                </c:pt>
                <c:pt idx="4">
                  <c:v>129</c:v>
                </c:pt>
                <c:pt idx="5">
                  <c:v>139</c:v>
                </c:pt>
                <c:pt idx="6">
                  <c:v>477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21000320"/>
        <c:axId val="121006336"/>
      </c:barChart>
      <c:catAx>
        <c:axId val="121000320"/>
        <c:scaling>
          <c:orientation val="minMax"/>
        </c:scaling>
        <c:delete val="0"/>
        <c:axPos val="l"/>
        <c:majorTickMark val="out"/>
        <c:minorTickMark val="none"/>
        <c:tickLblPos val="nextTo"/>
        <c:crossAx val="121006336"/>
        <c:crosses val="autoZero"/>
        <c:auto val="1"/>
        <c:lblAlgn val="ctr"/>
        <c:lblOffset val="100"/>
        <c:noMultiLvlLbl val="0"/>
      </c:catAx>
      <c:valAx>
        <c:axId val="121006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crossAx val="121000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0.46909</cdr:x>
      <cdr:y>0.30549</cdr:y>
    </cdr:from>
    <cdr:to>
      <cdr:x>0.5216</cdr:x>
      <cdr:y>0.37505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96555" y="1686907"/>
          <a:ext cx="492216" cy="384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56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0.64356</cdr:x>
      <cdr:y>0.45217</cdr:y>
    </cdr:from>
    <cdr:to>
      <cdr:x>0.70296</cdr:x>
      <cdr:y>0.52174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53000" y="1981200"/>
          <a:ext cx="457154" cy="304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700" dirty="0" smtClean="0"/>
            <a:t>38</a:t>
          </a:r>
          <a:endParaRPr lang="en-US" sz="1700" dirty="0"/>
        </a:p>
      </cdr:txBody>
    </cdr:sp>
  </cdr:relSizeAnchor>
  <cdr:relSizeAnchor xmlns:cdr="http://schemas.openxmlformats.org/drawingml/2006/chartDrawing">
    <cdr:from>
      <cdr:x>0.81546</cdr:x>
      <cdr:y>0.45729</cdr:y>
    </cdr:from>
    <cdr:to>
      <cdr:x>0.87487</cdr:x>
      <cdr:y>0.52685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42963" y="2525107"/>
          <a:ext cx="556827" cy="384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700" dirty="0" smtClean="0"/>
            <a:t>37</a:t>
          </a:r>
          <a:endParaRPr lang="en-US" sz="1700" dirty="0"/>
        </a:p>
      </cdr:txBody>
    </cdr:sp>
  </cdr:relSizeAnchor>
  <cdr:absSizeAnchor xmlns:cdr="http://schemas.openxmlformats.org/drawingml/2006/chartDrawing">
    <cdr:from>
      <cdr:x>0.12131</cdr:x>
      <cdr:y>0.80227</cdr:y>
    </cdr:from>
    <cdr:ext cx="649612" cy="304800"/>
    <cdr:sp macro="" textlink="">
      <cdr:nvSpPr>
        <cdr:cNvPr id="5" name="TextBox 4"/>
        <cdr:cNvSpPr txBox="1"/>
      </cdr:nvSpPr>
      <cdr:spPr>
        <a:xfrm xmlns:a="http://schemas.openxmlformats.org/drawingml/2006/main">
          <a:off x="1137025" y="4430107"/>
          <a:ext cx="649612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2013</a:t>
          </a:r>
          <a:endParaRPr lang="en-US" sz="1400" dirty="0"/>
        </a:p>
      </cdr:txBody>
    </cdr:sp>
  </cdr:absSizeAnchor>
  <cdr:relSizeAnchor xmlns:cdr="http://schemas.openxmlformats.org/drawingml/2006/chartDrawing">
    <cdr:from>
      <cdr:x>0.07393</cdr:x>
      <cdr:y>0.80227</cdr:y>
    </cdr:from>
    <cdr:to>
      <cdr:x>0.14324</cdr:x>
      <cdr:y>0.85444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92915" y="4430107"/>
          <a:ext cx="649615" cy="288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2011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0.339</cdr:x>
      <cdr:y>0.80227</cdr:y>
    </cdr:from>
    <cdr:to>
      <cdr:x>0.40831</cdr:x>
      <cdr:y>0.87183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177355" y="4430107"/>
          <a:ext cx="649615" cy="384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2013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0.29022</cdr:x>
      <cdr:y>0.80227</cdr:y>
    </cdr:from>
    <cdr:to>
      <cdr:x>0.35952</cdr:x>
      <cdr:y>0.85444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720155" y="4430107"/>
          <a:ext cx="649521" cy="288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2011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0.51467</cdr:x>
      <cdr:y>0.80227</cdr:y>
    </cdr:from>
    <cdr:to>
      <cdr:x>0.60378</cdr:x>
      <cdr:y>0.87183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823829" y="4430107"/>
          <a:ext cx="835192" cy="384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2013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0.46517</cdr:x>
      <cdr:y>0.80227</cdr:y>
    </cdr:from>
    <cdr:to>
      <cdr:x>0.54438</cdr:x>
      <cdr:y>0.85444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359885" y="4430107"/>
          <a:ext cx="742404" cy="288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2011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0.68933</cdr:x>
      <cdr:y>0.80227</cdr:y>
    </cdr:from>
    <cdr:to>
      <cdr:x>0.76854</cdr:x>
      <cdr:y>0.88922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460793" y="4430107"/>
          <a:ext cx="742404" cy="480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2013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0.63982</cdr:x>
      <cdr:y>0.80227</cdr:y>
    </cdr:from>
    <cdr:to>
      <cdr:x>0.71903</cdr:x>
      <cdr:y>0.88922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996755" y="4430107"/>
          <a:ext cx="742404" cy="480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2011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0.85765</cdr:x>
      <cdr:y>0.80227</cdr:y>
    </cdr:from>
    <cdr:to>
      <cdr:x>0.94676</cdr:x>
      <cdr:y>0.88922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8038389" y="4430107"/>
          <a:ext cx="835192" cy="480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2013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0.80814</cdr:x>
      <cdr:y>0.80227</cdr:y>
    </cdr:from>
    <cdr:to>
      <cdr:x>0.88735</cdr:x>
      <cdr:y>0.88922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7574351" y="4430107"/>
          <a:ext cx="742404" cy="480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2011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0.10251</cdr:x>
      <cdr:y>0.85747</cdr:y>
    </cdr:from>
    <cdr:to>
      <cdr:x>0.20152</cdr:x>
      <cdr:y>0.91834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960762" y="4734907"/>
          <a:ext cx="927981" cy="336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/>
            <a:t>Any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0.31461</cdr:x>
      <cdr:y>0.85747</cdr:y>
    </cdr:from>
    <cdr:to>
      <cdr:x>0.41517</cdr:x>
      <cdr:y>0.93573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2948755" y="4734907"/>
          <a:ext cx="942465" cy="432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 smtClean="0"/>
            <a:t> </a:t>
          </a:r>
          <a:r>
            <a:rPr lang="en-US" sz="1600" b="1" dirty="0" smtClean="0"/>
            <a:t>Paper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0.42031</cdr:x>
      <cdr:y>0.85747</cdr:y>
    </cdr:from>
    <cdr:to>
      <cdr:x>0.67774</cdr:x>
      <cdr:y>0.92703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3939355" y="4734907"/>
          <a:ext cx="2412788" cy="384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/>
            <a:t>Newspaper</a:t>
          </a:r>
          <a:r>
            <a:rPr lang="en-US" sz="1400" b="1" dirty="0" smtClean="0"/>
            <a:t> </a:t>
          </a:r>
          <a:r>
            <a:rPr lang="en-US" sz="1600" b="1" dirty="0" smtClean="0"/>
            <a:t>Website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0.68047</cdr:x>
      <cdr:y>0.85747</cdr:y>
    </cdr:from>
    <cdr:to>
      <cdr:x>0.79928</cdr:x>
      <cdr:y>0.92703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6377755" y="4734907"/>
          <a:ext cx="1113559" cy="384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/>
            <a:t>Phone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0.84307</cdr:x>
      <cdr:y>0.85747</cdr:y>
    </cdr:from>
    <cdr:to>
      <cdr:x>0.95198</cdr:x>
      <cdr:y>0.93573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7901755" y="4734907"/>
          <a:ext cx="1020770" cy="432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/>
            <a:t>Tablet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0.07043</cdr:x>
      <cdr:y>0</cdr:y>
    </cdr:from>
    <cdr:to>
      <cdr:x>0.23875</cdr:x>
      <cdr:y>0.81607</cdr:y>
    </cdr:to>
    <cdr:pic>
      <cdr:nvPicPr>
        <cdr:cNvPr id="21" name="Picture 20" descr="Grouped bars total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60093" y="0"/>
          <a:ext cx="1577596" cy="450630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0.1682</cdr:x>
      <cdr:y>0.80227</cdr:y>
    </cdr:from>
    <cdr:to>
      <cdr:x>0.23564</cdr:x>
      <cdr:y>0.87183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1576447" y="4430107"/>
          <a:ext cx="632116" cy="384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 smtClean="0"/>
            <a:t>2014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0.38779</cdr:x>
      <cdr:y>0.80227</cdr:y>
    </cdr:from>
    <cdr:to>
      <cdr:x>0.4571</cdr:x>
      <cdr:y>0.85444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3634555" y="4430107"/>
          <a:ext cx="649615" cy="288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2014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0.73883</cdr:x>
      <cdr:y>0.80227</cdr:y>
    </cdr:from>
    <cdr:to>
      <cdr:x>0.81804</cdr:x>
      <cdr:y>0.85444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6924737" y="4430107"/>
          <a:ext cx="742403" cy="288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2014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0.90715</cdr:x>
      <cdr:y>0.80227</cdr:y>
    </cdr:from>
    <cdr:to>
      <cdr:x>0.98636</cdr:x>
      <cdr:y>0.85444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8502333" y="4430107"/>
          <a:ext cx="742403" cy="288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2014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0.56122</cdr:x>
      <cdr:y>0.80207</cdr:y>
    </cdr:from>
    <cdr:to>
      <cdr:x>0.62202</cdr:x>
      <cdr:y>0.85083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5260124" y="4429002"/>
          <a:ext cx="569854" cy="269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2014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0.14515</cdr:x>
      <cdr:y>0.17939</cdr:y>
    </cdr:from>
    <cdr:to>
      <cdr:x>0.25041</cdr:x>
      <cdr:y>0.34499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1260863" y="990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0.16918</cdr:x>
      <cdr:y>0.21294</cdr:y>
    </cdr:from>
    <cdr:to>
      <cdr:x>0.27445</cdr:x>
      <cdr:y>0.37853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1469661" y="11758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0.61884</cdr:x>
      <cdr:y>0.1925</cdr:y>
    </cdr:from>
    <cdr:to>
      <cdr:x>0.61884</cdr:x>
      <cdr:y>1</cdr:y>
    </cdr:to>
    <cdr:sp macro="" textlink="">
      <cdr:nvSpPr>
        <cdr:cNvPr id="3" name="Straight Connector 2"/>
        <cdr:cNvSpPr/>
      </cdr:nvSpPr>
      <cdr:spPr>
        <a:xfrm xmlns:a="http://schemas.openxmlformats.org/drawingml/2006/main" rot="5400000">
          <a:off x="2205376" y="2453445"/>
          <a:ext cx="3322710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0.52711</cdr:x>
      <cdr:y>0.19074</cdr:y>
    </cdr:from>
    <cdr:to>
      <cdr:x>0.53012</cdr:x>
      <cdr:y>0.97518</cdr:y>
    </cdr:to>
    <cdr:sp macro="" textlink="">
      <cdr:nvSpPr>
        <cdr:cNvPr id="3" name="Straight Connector 2"/>
        <cdr:cNvSpPr/>
      </cdr:nvSpPr>
      <cdr:spPr>
        <a:xfrm xmlns:a="http://schemas.openxmlformats.org/drawingml/2006/main" rot="5400000" flipV="1">
          <a:off x="1704976" y="2425516"/>
          <a:ext cx="3276599" cy="1905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0.44578</cdr:x>
      <cdr:y>0.91177</cdr:y>
    </cdr:from>
    <cdr:to>
      <cdr:x>0.44578</cdr:x>
      <cdr:y>0.98474</cdr:y>
    </cdr:to>
    <cdr:cxnSp macro="">
      <cdr:nvCxnSpPr>
        <cdr:cNvPr id="4" name="Straight Connector 3"/>
        <cdr:cNvCxnSpPr/>
      </cdr:nvCxnSpPr>
      <cdr:spPr>
        <a:xfrm xmlns:a="http://schemas.openxmlformats.org/drawingml/2006/main" flipH="1">
          <a:off x="2819400" y="3808485"/>
          <a:ext cx="1" cy="304801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accent2">
              <a:lumMod val="40000"/>
              <a:lumOff val="6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0377766-9FB5-4E03-B565-ACEA8709CD74}" type="datetimeFigureOut">
              <a:rPr lang="en-US" smtClean="0"/>
              <a:t>6/25/2015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5CD5834-9D17-4ED0-B43F-E962633610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2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DDA59-A31E-4A05-951E-EC24329A373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47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5834-9D17-4ED0-B43F-E9626336107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1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DDA59-A31E-4A05-951E-EC24329A373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372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A715FB-5829-4EF5-A44B-FBD7C6DF01D1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DDA59-A31E-4A05-951E-EC24329A373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44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DDA59-A31E-4A05-951E-EC24329A373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74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D5834-9D17-4ED0-B43F-E9626336107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80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DDA59-A31E-4A05-951E-EC24329A373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04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DDA59-A31E-4A05-951E-EC24329A373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259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EE954C-C1F1-4D7B-82D8-017F20ED5D74}" type="slidenum">
              <a:rPr lang="en-US" smtClean="0"/>
              <a:pPr/>
              <a:t>28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86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6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11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28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9406E-3005-4328-8902-13623983F3E9}" type="datetime1">
              <a:rPr lang="en-US"/>
              <a:pPr>
                <a:defRPr/>
              </a:pPr>
              <a:t>6/25/2015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FCE24-1FA6-45F4-91AC-C692EB4321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0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2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1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2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6/25/2015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6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6/25/2015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6/25/2015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6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8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C694-5A4F-4080-8D5D-F2F4CB7D7D47}" type="datetimeFigureOut">
              <a:rPr lang="en-US" smtClean="0"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2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C694-5A4F-4080-8D5D-F2F4CB7D7D47}" type="datetimeFigureOut">
              <a:rPr lang="en-US" smtClean="0"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5530B-CAD1-4F54-9F02-EE2E2E12E69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32" r="75575" b="11868"/>
          <a:stretch/>
        </p:blipFill>
        <p:spPr bwMode="auto">
          <a:xfrm>
            <a:off x="0" y="-69740"/>
            <a:ext cx="22334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0" r="50459" b="54801"/>
          <a:stretch/>
        </p:blipFill>
        <p:spPr bwMode="auto">
          <a:xfrm>
            <a:off x="2315992" y="-69768"/>
            <a:ext cx="22229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8141" r="25000" b="38473"/>
          <a:stretch/>
        </p:blipFill>
        <p:spPr bwMode="auto">
          <a:xfrm>
            <a:off x="4572000" y="-29259"/>
            <a:ext cx="2286000" cy="95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0" t="16617" b="38184"/>
          <a:stretch/>
        </p:blipFill>
        <p:spPr bwMode="auto">
          <a:xfrm>
            <a:off x="6859705" y="-70590"/>
            <a:ext cx="2286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0" y="914400"/>
            <a:ext cx="9144000" cy="56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60857" r="5325" b="27373"/>
          <a:stretch/>
        </p:blipFill>
        <p:spPr>
          <a:xfrm>
            <a:off x="7507356" y="6569163"/>
            <a:ext cx="1600200" cy="2126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9806" r="5325" b="36075"/>
          <a:stretch/>
        </p:blipFill>
        <p:spPr>
          <a:xfrm>
            <a:off x="7812156" y="5943600"/>
            <a:ext cx="1101679" cy="67314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4130" y="9208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785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32448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ED246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ED24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ED24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ED24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ED24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9962" y="4210239"/>
            <a:ext cx="5749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Newspapers Across Devices</a:t>
            </a:r>
          </a:p>
        </p:txBody>
      </p:sp>
      <p:pic>
        <p:nvPicPr>
          <p:cNvPr id="3078" name="Picture 6" descr="http://www.tncp.net/Portals/21/2010/Fast-Facts-masthe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66"/>
          <a:stretch/>
        </p:blipFill>
        <p:spPr bwMode="auto">
          <a:xfrm>
            <a:off x="533400" y="2278373"/>
            <a:ext cx="7848600" cy="137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5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90900" y="5562600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+mj-lt"/>
              </a:rPr>
              <a:t>100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+mj-lt"/>
              </a:rPr>
              <a:t>(Average)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75" y="6578530"/>
            <a:ext cx="5976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Totum Research on behalf of Newspapers Canada, “ Media and Advertising Engagement Research Summary”, April 2014</a:t>
            </a:r>
            <a:endParaRPr lang="en-US" sz="800" dirty="0">
              <a:solidFill>
                <a:prstClr val="black"/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338639157"/>
              </p:ext>
            </p:extLst>
          </p:nvPr>
        </p:nvGraphicFramePr>
        <p:xfrm>
          <a:off x="152400" y="1413059"/>
          <a:ext cx="6324600" cy="4177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43130" y="6306828"/>
            <a:ext cx="746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* Media </a:t>
            </a:r>
            <a:r>
              <a:rPr lang="en-US" sz="800" dirty="0"/>
              <a:t>engagement measured on 11 metrics: trust, connection with the medium, inspiration, ethical, go-to medium when have </a:t>
            </a:r>
            <a:r>
              <a:rPr lang="en-US" sz="800" dirty="0" smtClean="0"/>
              <a:t>time, </a:t>
            </a:r>
            <a:r>
              <a:rPr lang="en-US" sz="800" dirty="0"/>
              <a:t>notice ads, ads increase purchase likelihood, useful info in ads &amp;</a:t>
            </a:r>
            <a:r>
              <a:rPr lang="en-US" sz="800" dirty="0" smtClean="0"/>
              <a:t> </a:t>
            </a:r>
            <a:r>
              <a:rPr lang="en-US" sz="800" dirty="0"/>
              <a:t>annoying ads.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44662" y="2819400"/>
            <a:ext cx="3200400" cy="255454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An average score = 100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AED246"/>
                </a:solidFill>
              </a:rPr>
              <a:t>Print newspapers </a:t>
            </a:r>
            <a:r>
              <a:rPr lang="en-US" sz="2000" dirty="0" smtClean="0"/>
              <a:t>scored </a:t>
            </a:r>
            <a:r>
              <a:rPr lang="en-US" sz="2000" b="1" dirty="0" smtClean="0">
                <a:solidFill>
                  <a:srgbClr val="AED246"/>
                </a:solidFill>
              </a:rPr>
              <a:t>highest</a:t>
            </a:r>
            <a:r>
              <a:rPr lang="en-US" sz="2000" dirty="0" smtClean="0">
                <a:solidFill>
                  <a:srgbClr val="AED246"/>
                </a:solidFill>
              </a:rPr>
              <a:t> </a:t>
            </a:r>
            <a:r>
              <a:rPr lang="en-US" sz="2000" dirty="0" smtClean="0"/>
              <a:t>- twice the average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AED246"/>
                </a:solidFill>
              </a:rPr>
              <a:t>Newspaper website </a:t>
            </a:r>
            <a:r>
              <a:rPr lang="en-US" sz="2000" dirty="0" smtClean="0"/>
              <a:t>scored </a:t>
            </a:r>
            <a:r>
              <a:rPr lang="en-US" sz="2000" b="1" dirty="0" smtClean="0">
                <a:solidFill>
                  <a:srgbClr val="AED246"/>
                </a:solidFill>
              </a:rPr>
              <a:t>34% higher</a:t>
            </a:r>
            <a:r>
              <a:rPr lang="en-US" sz="2000" dirty="0" smtClean="0">
                <a:solidFill>
                  <a:srgbClr val="AED246"/>
                </a:solidFill>
              </a:rPr>
              <a:t> </a:t>
            </a:r>
            <a:r>
              <a:rPr lang="en-US" sz="2000" dirty="0" smtClean="0"/>
              <a:t>than average</a:t>
            </a:r>
            <a:endParaRPr lang="en-US" sz="200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23668" y="942552"/>
            <a:ext cx="75487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324481"/>
                </a:solidFill>
              </a:rPr>
              <a:t>Engaging Media: Newspapers &amp; Websites</a:t>
            </a:r>
            <a:endParaRPr lang="en-US" sz="2800" b="1" dirty="0">
              <a:solidFill>
                <a:srgbClr val="32448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39860" y="2133600"/>
            <a:ext cx="558312" cy="533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487727" y="3124200"/>
            <a:ext cx="558312" cy="533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10064" y="2514600"/>
            <a:ext cx="1981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5800" y="3505200"/>
            <a:ext cx="2105464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5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01281"/>
            <a:ext cx="746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24481"/>
                </a:solidFill>
              </a:rPr>
              <a:t>Ad Engagement*</a:t>
            </a:r>
          </a:p>
          <a:p>
            <a:pPr algn="ctr"/>
            <a:endParaRPr lang="en-US" sz="800" b="1" dirty="0" smtClean="0"/>
          </a:p>
          <a:p>
            <a:pPr marL="1547813" indent="-407988">
              <a:buFont typeface="Arial" panose="020B0604020202020204" pitchFamily="34" charset="0"/>
              <a:buChar char="•"/>
            </a:pPr>
            <a:r>
              <a:rPr lang="en-US" sz="2800" b="1" dirty="0" smtClean="0"/>
              <a:t>Print newspapers</a:t>
            </a:r>
            <a:r>
              <a:rPr lang="en-US" sz="2800" dirty="0" smtClean="0"/>
              <a:t> are </a:t>
            </a:r>
            <a:r>
              <a:rPr lang="en-US" sz="2800" b="1" dirty="0" smtClean="0"/>
              <a:t>#1</a:t>
            </a:r>
            <a:endParaRPr lang="en-US" sz="2800" dirty="0" smtClean="0"/>
          </a:p>
          <a:p>
            <a:pPr marL="1547813" indent="-407988">
              <a:buFont typeface="Arial" panose="020B0604020202020204" pitchFamily="34" charset="0"/>
              <a:buChar char="•"/>
            </a:pPr>
            <a:r>
              <a:rPr lang="en-US" sz="2800" b="1" dirty="0" smtClean="0"/>
              <a:t>Newspaper sites</a:t>
            </a:r>
            <a:r>
              <a:rPr lang="en-US" sz="2800" dirty="0" smtClean="0"/>
              <a:t> are </a:t>
            </a:r>
            <a:r>
              <a:rPr lang="en-US" sz="2800" b="1" dirty="0" smtClean="0"/>
              <a:t>#2 </a:t>
            </a:r>
          </a:p>
          <a:p>
            <a:pPr marL="1547813" indent="-407988">
              <a:buFont typeface="Arial" panose="020B0604020202020204" pitchFamily="34" charset="0"/>
              <a:buChar char="•"/>
            </a:pPr>
            <a:r>
              <a:rPr lang="en-US" sz="2800" dirty="0"/>
              <a:t>B</a:t>
            </a:r>
            <a:r>
              <a:rPr lang="en-US" sz="2800" dirty="0" smtClean="0"/>
              <a:t>oth </a:t>
            </a:r>
            <a:r>
              <a:rPr lang="en-US" sz="2800" b="1" dirty="0" smtClean="0"/>
              <a:t>outperform</a:t>
            </a:r>
            <a:r>
              <a:rPr lang="en-US" sz="2800" dirty="0" smtClean="0"/>
              <a:t> all other media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81000" y="3559076"/>
            <a:ext cx="8458200" cy="2308324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24481"/>
                </a:solidFill>
              </a:rPr>
              <a:t>*Definition: Ad Engagement</a:t>
            </a:r>
          </a:p>
          <a:p>
            <a:pPr algn="ctr"/>
            <a:r>
              <a:rPr lang="en-US" sz="2400" dirty="0" smtClean="0"/>
              <a:t>Measured </a:t>
            </a:r>
            <a:r>
              <a:rPr lang="en-US" sz="2400" dirty="0"/>
              <a:t>on 4 metrics: notice ads, ads increase purchase likelihood, useful info in ads &amp; annoying ads. All engagement scores were added except ‘it contains annoying ads’ which was subtracted (as it is a negative attribute). In some cases, this created a negative score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38942" y="6578530"/>
            <a:ext cx="5976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Totum Research on behalf of Newspapers Canada, “ Media and Advertising Engagement Research Summary”, April 2014</a:t>
            </a:r>
            <a:endParaRPr lang="en-US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9400" y="5306609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+mj-lt"/>
              </a:rPr>
              <a:t>100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+mj-lt"/>
              </a:rPr>
              <a:t>(Average)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5846972"/>
              </p:ext>
            </p:extLst>
          </p:nvPr>
        </p:nvGraphicFramePr>
        <p:xfrm>
          <a:off x="152400" y="1295400"/>
          <a:ext cx="6324600" cy="4177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Oval 11"/>
          <p:cNvSpPr/>
          <p:nvPr/>
        </p:nvSpPr>
        <p:spPr>
          <a:xfrm>
            <a:off x="5661952" y="2015941"/>
            <a:ext cx="558312" cy="533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755912" y="2514161"/>
            <a:ext cx="558312" cy="533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10064" y="2410264"/>
            <a:ext cx="1981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5800" y="2881532"/>
            <a:ext cx="2105464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81000" y="928484"/>
            <a:ext cx="81349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324481"/>
                </a:solidFill>
              </a:rPr>
              <a:t>Most Engaging Ads: Newspapers &amp; Websites</a:t>
            </a:r>
            <a:endParaRPr lang="en-US" sz="2800" b="1" dirty="0">
              <a:solidFill>
                <a:srgbClr val="32448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53" y="6357521"/>
            <a:ext cx="746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* Ad engagement </a:t>
            </a:r>
            <a:r>
              <a:rPr lang="en-US" sz="800" dirty="0"/>
              <a:t>measured on </a:t>
            </a:r>
            <a:r>
              <a:rPr lang="en-US" sz="800" dirty="0" smtClean="0"/>
              <a:t>4 metrics</a:t>
            </a:r>
            <a:r>
              <a:rPr lang="en-US" sz="800" dirty="0"/>
              <a:t>: </a:t>
            </a:r>
            <a:r>
              <a:rPr lang="en-US" sz="800" dirty="0" smtClean="0"/>
              <a:t>notice </a:t>
            </a:r>
            <a:r>
              <a:rPr lang="en-US" sz="800" dirty="0"/>
              <a:t>ads, ads increase purchase likelihood, useful info in ads &amp;</a:t>
            </a:r>
            <a:r>
              <a:rPr lang="en-US" sz="800" dirty="0" smtClean="0"/>
              <a:t> </a:t>
            </a:r>
            <a:r>
              <a:rPr lang="en-US" sz="800" dirty="0"/>
              <a:t>annoying ads. All </a:t>
            </a:r>
            <a:r>
              <a:rPr lang="en-US" sz="800" dirty="0" smtClean="0"/>
              <a:t>engagement </a:t>
            </a:r>
            <a:r>
              <a:rPr lang="en-US" sz="800" dirty="0"/>
              <a:t>scores were added </a:t>
            </a:r>
            <a:r>
              <a:rPr lang="en-US" sz="800" dirty="0" smtClean="0"/>
              <a:t>except ‘it </a:t>
            </a:r>
            <a:r>
              <a:rPr lang="en-US" sz="800" dirty="0"/>
              <a:t>contains annoying ads’ which was </a:t>
            </a:r>
            <a:r>
              <a:rPr lang="en-US" sz="800" dirty="0" smtClean="0"/>
              <a:t>subtracted (as </a:t>
            </a:r>
            <a:r>
              <a:rPr lang="en-US" sz="800" dirty="0"/>
              <a:t>it is a negative attribute). In some cases, </a:t>
            </a:r>
            <a:r>
              <a:rPr lang="en-US" sz="800" dirty="0" smtClean="0"/>
              <a:t>this created </a:t>
            </a:r>
            <a:r>
              <a:rPr lang="en-US" sz="800" dirty="0"/>
              <a:t>a negative score.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0200" y="2764810"/>
            <a:ext cx="3200400" cy="249299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An average score = 100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AED246"/>
                </a:solidFill>
              </a:rPr>
              <a:t>Print newspapers </a:t>
            </a:r>
            <a:r>
              <a:rPr lang="en-US" sz="2000" dirty="0" smtClean="0"/>
              <a:t>scored </a:t>
            </a:r>
            <a:r>
              <a:rPr lang="en-US" sz="2000" b="1" dirty="0" smtClean="0">
                <a:solidFill>
                  <a:srgbClr val="AED246"/>
                </a:solidFill>
              </a:rPr>
              <a:t>highest</a:t>
            </a:r>
            <a:r>
              <a:rPr lang="en-US" sz="2000" dirty="0" smtClean="0">
                <a:solidFill>
                  <a:srgbClr val="AED246"/>
                </a:solidFill>
              </a:rPr>
              <a:t> </a:t>
            </a:r>
            <a:r>
              <a:rPr lang="en-US" sz="2000" dirty="0" smtClean="0"/>
              <a:t>– almost </a:t>
            </a:r>
            <a:r>
              <a:rPr lang="en-US" sz="2000" b="1" dirty="0" smtClean="0">
                <a:solidFill>
                  <a:srgbClr val="AED246"/>
                </a:solidFill>
              </a:rPr>
              <a:t>5 times the average!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AED246"/>
                </a:solidFill>
              </a:rPr>
              <a:t>Newspaper website </a:t>
            </a:r>
            <a:r>
              <a:rPr lang="en-US" sz="2000" dirty="0" smtClean="0"/>
              <a:t>scored </a:t>
            </a:r>
            <a:r>
              <a:rPr lang="en-US" sz="2000" b="1" dirty="0" smtClean="0">
                <a:solidFill>
                  <a:srgbClr val="AED246"/>
                </a:solidFill>
              </a:rPr>
              <a:t>39% higher</a:t>
            </a:r>
            <a:r>
              <a:rPr lang="en-US" sz="2000" dirty="0" smtClean="0">
                <a:solidFill>
                  <a:srgbClr val="AED246"/>
                </a:solidFill>
              </a:rPr>
              <a:t> </a:t>
            </a:r>
            <a:r>
              <a:rPr lang="en-US" sz="2000" dirty="0" smtClean="0"/>
              <a:t>than average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0575" y="6626030"/>
            <a:ext cx="5976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Totum Research on behalf of Newspapers Canada, “ Media and Advertising Engagement Research Summary”, April 2014</a:t>
            </a:r>
            <a:endParaRPr lang="en-US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8006" y="2057400"/>
            <a:ext cx="781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Newspapers Drive Purchase Decisions</a:t>
            </a:r>
            <a:r>
              <a:rPr lang="en-US" b="1" dirty="0">
                <a:solidFill>
                  <a:srgbClr val="AED246"/>
                </a:solidFill>
              </a:rPr>
              <a:t> </a:t>
            </a:r>
          </a:p>
        </p:txBody>
      </p:sp>
      <p:pic>
        <p:nvPicPr>
          <p:cNvPr id="3074" name="Picture 2" descr="http://coolcleveland.com/wp-content/uploads/2015/03/retail-shopping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124200"/>
            <a:ext cx="4552950" cy="223837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9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703" y="1524000"/>
            <a:ext cx="8534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324481"/>
                </a:solidFill>
              </a:rPr>
              <a:t>Newspapers</a:t>
            </a:r>
            <a:r>
              <a:rPr lang="en-US" sz="3200" dirty="0">
                <a:solidFill>
                  <a:srgbClr val="324481"/>
                </a:solidFill>
              </a:rPr>
              <a:t> are the </a:t>
            </a:r>
            <a:r>
              <a:rPr lang="en-US" sz="3200" b="1" dirty="0">
                <a:solidFill>
                  <a:srgbClr val="AED246"/>
                </a:solidFill>
              </a:rPr>
              <a:t>number # 1</a:t>
            </a:r>
            <a:r>
              <a:rPr lang="en-US" sz="3200" dirty="0">
                <a:solidFill>
                  <a:srgbClr val="AED246"/>
                </a:solidFill>
              </a:rPr>
              <a:t> </a:t>
            </a:r>
            <a:r>
              <a:rPr lang="en-US" sz="3200" dirty="0">
                <a:solidFill>
                  <a:srgbClr val="324481"/>
                </a:solidFill>
              </a:rPr>
              <a:t>resource for Canadians when they </a:t>
            </a:r>
            <a:r>
              <a:rPr lang="en-US" sz="3200" dirty="0" smtClean="0">
                <a:solidFill>
                  <a:srgbClr val="324481"/>
                </a:solidFill>
              </a:rPr>
              <a:t>are making </a:t>
            </a:r>
            <a:r>
              <a:rPr lang="en-US" sz="3200" dirty="0">
                <a:solidFill>
                  <a:srgbClr val="324481"/>
                </a:solidFill>
              </a:rPr>
              <a:t>a </a:t>
            </a:r>
            <a:r>
              <a:rPr lang="en-US" sz="3200" b="1" dirty="0">
                <a:solidFill>
                  <a:srgbClr val="324481"/>
                </a:solidFill>
              </a:rPr>
              <a:t>purchase </a:t>
            </a:r>
            <a:r>
              <a:rPr lang="en-US" sz="3200" b="1" dirty="0" smtClean="0">
                <a:solidFill>
                  <a:srgbClr val="324481"/>
                </a:solidFill>
              </a:rPr>
              <a:t>decision</a:t>
            </a:r>
            <a:r>
              <a:rPr lang="en-US" sz="3200" dirty="0" smtClean="0">
                <a:solidFill>
                  <a:srgbClr val="324481"/>
                </a:solidFill>
              </a:rPr>
              <a:t>. </a:t>
            </a:r>
            <a:endParaRPr lang="en-US" sz="3200" dirty="0">
              <a:solidFill>
                <a:srgbClr val="32448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6573283"/>
            <a:ext cx="533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Totum </a:t>
            </a:r>
            <a:r>
              <a:rPr lang="en-US" sz="800" dirty="0" smtClean="0"/>
              <a:t>Research</a:t>
            </a:r>
            <a:r>
              <a:rPr lang="en-US" sz="800" dirty="0"/>
              <a:t> </a:t>
            </a:r>
            <a:r>
              <a:rPr lang="en-US" sz="800" dirty="0" smtClean="0"/>
              <a:t>on behalf of Newspapers Canada, “Newspapers Drive Purchase Decisions”, August 2013</a:t>
            </a:r>
            <a:endParaRPr lang="en-CA" sz="800" dirty="0"/>
          </a:p>
        </p:txBody>
      </p:sp>
      <p:pic>
        <p:nvPicPr>
          <p:cNvPr id="4" name="Picture 2" descr="Businesswoman using cell phone by car while reading paper : Stock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3" b="38317"/>
          <a:stretch/>
        </p:blipFill>
        <p:spPr bwMode="auto">
          <a:xfrm>
            <a:off x="2400300" y="3658818"/>
            <a:ext cx="4319587" cy="197998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20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2133600"/>
            <a:ext cx="7848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“Influencers</a:t>
            </a:r>
            <a:r>
              <a:rPr lang="en-US" sz="2400" dirty="0" smtClean="0"/>
              <a:t> are </a:t>
            </a:r>
            <a:r>
              <a:rPr lang="en-US" sz="2400" b="1" dirty="0" smtClean="0"/>
              <a:t>information hounds </a:t>
            </a:r>
            <a:r>
              <a:rPr lang="en-US" sz="2400" dirty="0" smtClean="0"/>
              <a:t>…these </a:t>
            </a:r>
            <a:r>
              <a:rPr lang="en-US" sz="2400" dirty="0"/>
              <a:t>people are </a:t>
            </a:r>
            <a:r>
              <a:rPr lang="en-US" sz="2400" b="1" dirty="0"/>
              <a:t>more</a:t>
            </a:r>
            <a:r>
              <a:rPr lang="en-US" sz="2400" dirty="0"/>
              <a:t> heavily represented in the audiences for </a:t>
            </a:r>
            <a:r>
              <a:rPr lang="en-US" sz="2400" b="1" dirty="0"/>
              <a:t>print media</a:t>
            </a:r>
            <a:r>
              <a:rPr lang="en-US" sz="2400" dirty="0"/>
              <a:t>, and </a:t>
            </a:r>
            <a:r>
              <a:rPr lang="en-US" sz="2400" b="1" dirty="0"/>
              <a:t>online publishers</a:t>
            </a:r>
            <a:r>
              <a:rPr lang="en-US" sz="2400" dirty="0"/>
              <a:t>, more so than in the audiences of Facebook and </a:t>
            </a:r>
            <a:r>
              <a:rPr lang="en-US" sz="2400" dirty="0" smtClean="0"/>
              <a:t>Twitter…</a:t>
            </a:r>
            <a:r>
              <a:rPr lang="en-US" sz="2400" b="1" dirty="0" smtClean="0"/>
              <a:t>target influencers through the media they use</a:t>
            </a:r>
            <a:r>
              <a:rPr lang="en-US" sz="2400" dirty="0" smtClean="0"/>
              <a:t>”</a:t>
            </a:r>
          </a:p>
          <a:p>
            <a:pPr algn="ctr"/>
            <a:endParaRPr lang="en-US" sz="1000" dirty="0" smtClean="0"/>
          </a:p>
          <a:p>
            <a:pPr algn="r"/>
            <a:r>
              <a:rPr lang="en-US" sz="2000" i="1" dirty="0" smtClean="0"/>
              <a:t>                “How Influence Works”, Admap</a:t>
            </a:r>
          </a:p>
          <a:p>
            <a:endParaRPr lang="en-US" sz="1000" b="1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52400" y="92458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Influencers Drive </a:t>
            </a:r>
            <a:r>
              <a:rPr lang="en-US" sz="3200" b="1" dirty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b="1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urchases Of Others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(and they read newspapers in print &amp; digital)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www.inma.org/blogs/marketing/assets/content/Schroder-Adv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81203"/>
            <a:ext cx="3505200" cy="184819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61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767007"/>
            <a:ext cx="66294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324481"/>
                </a:solidFill>
              </a:rPr>
              <a:t>N</a:t>
            </a:r>
            <a:r>
              <a:rPr lang="en-US" sz="3200" b="1" dirty="0" smtClean="0">
                <a:solidFill>
                  <a:srgbClr val="324481"/>
                </a:solidFill>
              </a:rPr>
              <a:t>ewspaper readers across devices</a:t>
            </a:r>
            <a:r>
              <a:rPr lang="en-US" sz="3200" dirty="0" smtClean="0">
                <a:solidFill>
                  <a:srgbClr val="324481"/>
                </a:solidFill>
              </a:rPr>
              <a:t> are </a:t>
            </a:r>
            <a:r>
              <a:rPr lang="en-US" sz="3200" b="1" dirty="0" smtClean="0">
                <a:solidFill>
                  <a:srgbClr val="324481"/>
                </a:solidFill>
              </a:rPr>
              <a:t>more aware</a:t>
            </a:r>
            <a:r>
              <a:rPr lang="en-US" sz="3200" dirty="0" smtClean="0">
                <a:solidFill>
                  <a:srgbClr val="324481"/>
                </a:solidFill>
              </a:rPr>
              <a:t> of the </a:t>
            </a:r>
            <a:r>
              <a:rPr lang="en-US" sz="3200" b="1" dirty="0" smtClean="0">
                <a:solidFill>
                  <a:srgbClr val="324481"/>
                </a:solidFill>
              </a:rPr>
              <a:t>ads</a:t>
            </a:r>
            <a:r>
              <a:rPr lang="en-US" sz="3200" dirty="0" smtClean="0">
                <a:solidFill>
                  <a:srgbClr val="324481"/>
                </a:solidFill>
              </a:rPr>
              <a:t>, and have </a:t>
            </a:r>
            <a:r>
              <a:rPr lang="en-US" sz="3200" b="1" dirty="0" smtClean="0">
                <a:solidFill>
                  <a:srgbClr val="324481"/>
                </a:solidFill>
              </a:rPr>
              <a:t>better brand recall</a:t>
            </a:r>
            <a:r>
              <a:rPr lang="en-US" sz="3200" dirty="0" smtClean="0">
                <a:solidFill>
                  <a:srgbClr val="324481"/>
                </a:solidFill>
              </a:rPr>
              <a:t>. </a:t>
            </a:r>
          </a:p>
          <a:p>
            <a:pPr algn="ctr"/>
            <a:endParaRPr lang="en-US" sz="2000" dirty="0">
              <a:solidFill>
                <a:srgbClr val="32448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6580089"/>
            <a:ext cx="4495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Inma.org, “Digital </a:t>
            </a:r>
            <a:r>
              <a:rPr lang="en-US" sz="800" dirty="0"/>
              <a:t>newspaper: same advertising impact and so much </a:t>
            </a:r>
            <a:r>
              <a:rPr lang="en-US" sz="800" dirty="0" smtClean="0"/>
              <a:t>more”, March 26, 2013</a:t>
            </a:r>
            <a:endParaRPr lang="en-US" sz="800" dirty="0"/>
          </a:p>
          <a:p>
            <a:pPr algn="ctr"/>
            <a:endParaRPr lang="en-US" dirty="0"/>
          </a:p>
        </p:txBody>
      </p:sp>
      <p:pic>
        <p:nvPicPr>
          <p:cNvPr id="7" name="Picture 10" descr="http://cache2.asset-cache.net/gc/170955952-woman-reading-newspaper-by-computer-gettyimages.jpg?v=1&amp;c=IWSAsset&amp;k=2&amp;d=A4hYOVE923QpwsHBjtIsEb6Cc%2bJ0tnhBeJDGOAuJrQc%3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7" b="42666"/>
          <a:stretch/>
        </p:blipFill>
        <p:spPr bwMode="auto">
          <a:xfrm>
            <a:off x="2438400" y="3657600"/>
            <a:ext cx="4055721" cy="17526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4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1963" y="1219200"/>
            <a:ext cx="462177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Multimedia Strength</a:t>
            </a:r>
          </a:p>
          <a:p>
            <a:pPr algn="ctr"/>
            <a:endParaRPr lang="en-US" sz="3600" dirty="0" smtClean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3600" b="1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en-US" sz="3600" dirty="0">
                <a:solidFill>
                  <a:srgbClr val="324481"/>
                </a:solidFill>
              </a:rPr>
              <a:t> </a:t>
            </a:r>
          </a:p>
        </p:txBody>
      </p:sp>
      <p:sp>
        <p:nvSpPr>
          <p:cNvPr id="4" name="AutoShape 15" descr="Image result for newspaper doorste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058" y="3203028"/>
            <a:ext cx="3351588" cy="336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5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599" y="2043023"/>
            <a:ext cx="6172201" cy="346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Beat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out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all other media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Newspapers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ads are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trusted</a:t>
            </a:r>
          </a:p>
          <a:p>
            <a:pPr>
              <a:defRPr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source for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shopping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trips: newspapers &amp; flyers</a:t>
            </a:r>
          </a:p>
        </p:txBody>
      </p:sp>
      <p:sp>
        <p:nvSpPr>
          <p:cNvPr id="37893" name="TextBox 2"/>
          <p:cNvSpPr txBox="1">
            <a:spLocks noChangeArrowheads="1"/>
          </p:cNvSpPr>
          <p:nvPr/>
        </p:nvSpPr>
        <p:spPr bwMode="auto">
          <a:xfrm>
            <a:off x="1" y="9144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Newspapers: Trusted &amp; Idea Source</a:t>
            </a:r>
            <a:endParaRPr lang="en-US" sz="3200" b="1" dirty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9440" y="6534834"/>
            <a:ext cx="24737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Nielsen 2014, BrandSpark/BH&amp;G, February 2013</a:t>
            </a:r>
            <a:endParaRPr lang="en-US" sz="800" dirty="0"/>
          </a:p>
        </p:txBody>
      </p:sp>
      <p:pic>
        <p:nvPicPr>
          <p:cNvPr id="1028" name="Picture 4" descr="http://theinnovationinitiative.com/v1/web/images/icons/png/icon-partnersh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552" y="2895600"/>
            <a:ext cx="1023848" cy="102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1.mm.bing.net/th?id=JN.dAnJs4ZdHdXaoNd%2fKpv9pQ&amp;pid=15.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552" y="4343400"/>
            <a:ext cx="1023848" cy="102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0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6589669"/>
            <a:ext cx="548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Totum Research on behalf of Newspapers Canada; Canadians 18+; November 2013</a:t>
            </a:r>
            <a:endParaRPr lang="en-US" sz="800" dirty="0"/>
          </a:p>
        </p:txBody>
      </p:sp>
      <p:sp>
        <p:nvSpPr>
          <p:cNvPr id="8" name="Rectangle 7"/>
          <p:cNvSpPr/>
          <p:nvPr/>
        </p:nvSpPr>
        <p:spPr>
          <a:xfrm>
            <a:off x="3352800" y="1996966"/>
            <a:ext cx="1257300" cy="264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taking actio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89" y="2590800"/>
            <a:ext cx="344511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8607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7 in 10 </a:t>
            </a:r>
            <a:r>
              <a:rPr lang="en-US" sz="3600" dirty="0" smtClean="0"/>
              <a:t>Canadians </a:t>
            </a:r>
            <a:r>
              <a:rPr lang="en-US" sz="3600" dirty="0"/>
              <a:t>Take Action </a:t>
            </a:r>
            <a:br>
              <a:rPr lang="en-US" sz="3600" dirty="0"/>
            </a:br>
            <a:r>
              <a:rPr lang="en-US" sz="3600" dirty="0"/>
              <a:t>after </a:t>
            </a:r>
            <a:r>
              <a:rPr lang="en-US" sz="3600" dirty="0" smtClean="0"/>
              <a:t>Seeing </a:t>
            </a:r>
            <a:r>
              <a:rPr lang="en-US" sz="3600" dirty="0"/>
              <a:t>a Newspaper </a:t>
            </a:r>
            <a:r>
              <a:rPr lang="en-US" sz="3600" dirty="0" smtClean="0"/>
              <a:t>Ad</a:t>
            </a:r>
            <a:endParaRPr lang="en-CA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57600" y="2286000"/>
            <a:ext cx="5334000" cy="3840163"/>
          </a:xfrm>
        </p:spPr>
        <p:txBody>
          <a:bodyPr>
            <a:noAutofit/>
          </a:bodyPr>
          <a:lstStyle/>
          <a:p>
            <a:pPr marL="457200" lvl="1" indent="-457200"/>
            <a:r>
              <a:rPr lang="en-US" dirty="0" smtClean="0"/>
              <a:t>Became </a:t>
            </a:r>
            <a:r>
              <a:rPr lang="en-US" dirty="0"/>
              <a:t>aware of a product or service</a:t>
            </a:r>
          </a:p>
          <a:p>
            <a:pPr marL="457200" lvl="1" indent="-457200"/>
            <a:r>
              <a:rPr lang="en-US" dirty="0"/>
              <a:t>Looked for more information </a:t>
            </a:r>
          </a:p>
          <a:p>
            <a:pPr marL="457200" lvl="1" indent="-457200"/>
            <a:r>
              <a:rPr lang="en-US" dirty="0"/>
              <a:t>Visited a store in-person or online</a:t>
            </a:r>
          </a:p>
          <a:p>
            <a:pPr marL="457200" lvl="1" indent="-457200"/>
            <a:r>
              <a:rPr lang="en-US" dirty="0" smtClean="0"/>
              <a:t>Made a purchase</a:t>
            </a:r>
            <a:endParaRPr lang="en-US" dirty="0"/>
          </a:p>
          <a:p>
            <a:pPr marL="457200" lvl="1" indent="-457200"/>
            <a:r>
              <a:rPr lang="en-US" dirty="0"/>
              <a:t>Referred the ad to someone </a:t>
            </a:r>
            <a:r>
              <a:rPr lang="en-US" dirty="0" smtClean="0"/>
              <a:t>else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00088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Facts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Newspaper Readership Across Devices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Newspapers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Drive Purchase Decisions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Multimedia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Strength 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</a:p>
          <a:p>
            <a:pPr marL="1371600" lvl="2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>
              <a:lnSpc>
                <a:spcPct val="150000"/>
              </a:lnSpc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17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wards.brunico.com/maoy/elements/2013/44/822/BRZ_Metro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6823" r="2699" b="3062"/>
          <a:stretch/>
        </p:blipFill>
        <p:spPr bwMode="auto">
          <a:xfrm>
            <a:off x="924401" y="1143000"/>
            <a:ext cx="3603008" cy="422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wards.brunico.com/maoy/elements/2013/44/822/BRZ_Metro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" t="5297" r="3194" b="2208"/>
          <a:stretch/>
        </p:blipFill>
        <p:spPr bwMode="auto">
          <a:xfrm>
            <a:off x="4622943" y="1179444"/>
            <a:ext cx="347017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5472224"/>
            <a:ext cx="70118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31775"/>
            <a:r>
              <a:rPr lang="en-US" sz="2200" b="1" dirty="0" smtClean="0">
                <a:solidFill>
                  <a:srgbClr val="AED246"/>
                </a:solidFill>
              </a:rPr>
              <a:t>Brand:	</a:t>
            </a:r>
            <a:r>
              <a:rPr lang="en-US" sz="2200" dirty="0"/>
              <a:t> </a:t>
            </a:r>
            <a:r>
              <a:rPr lang="en-US" sz="2200" dirty="0" smtClean="0"/>
              <a:t> Subaru BRZ sports model</a:t>
            </a:r>
          </a:p>
          <a:p>
            <a:pPr defTabSz="231775"/>
            <a:r>
              <a:rPr lang="en-US" sz="2200" b="1" dirty="0">
                <a:solidFill>
                  <a:srgbClr val="AED246"/>
                </a:solidFill>
              </a:rPr>
              <a:t>Plan:	</a:t>
            </a:r>
            <a:r>
              <a:rPr lang="en-US" sz="2200" dirty="0"/>
              <a:t> </a:t>
            </a:r>
            <a:r>
              <a:rPr lang="en-US" sz="2200" dirty="0" smtClean="0"/>
              <a:t> Demonstrate “hotness” (live editorial surrounds)</a:t>
            </a:r>
          </a:p>
          <a:p>
            <a:pPr defTabSz="231775"/>
            <a:r>
              <a:rPr lang="en-US" sz="2200" b="1" dirty="0" smtClean="0">
                <a:solidFill>
                  <a:srgbClr val="AED246"/>
                </a:solidFill>
              </a:rPr>
              <a:t>Results</a:t>
            </a:r>
            <a:r>
              <a:rPr lang="en-US" sz="2200" b="1" dirty="0">
                <a:solidFill>
                  <a:srgbClr val="AED246"/>
                </a:solidFill>
              </a:rPr>
              <a:t>:</a:t>
            </a:r>
            <a:r>
              <a:rPr lang="en-US" sz="2200" dirty="0" smtClean="0"/>
              <a:t>	  Entire production line sold out in 6 months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137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thenewspaperworks.com.au/files/dmfile/Sunsensenewspapera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t="-1" r="15527" b="54888"/>
          <a:stretch/>
        </p:blipFill>
        <p:spPr bwMode="auto">
          <a:xfrm>
            <a:off x="762000" y="971548"/>
            <a:ext cx="2899213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thenewspaperworks.com.au/files/dmfile/Sunsensenewspapera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" t="54512" r="2632" b="3759"/>
          <a:stretch/>
        </p:blipFill>
        <p:spPr bwMode="auto">
          <a:xfrm>
            <a:off x="4522635" y="971549"/>
            <a:ext cx="3556773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486400"/>
            <a:ext cx="891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7338"/>
            <a:r>
              <a:rPr lang="en-US" sz="2200" b="1" dirty="0" smtClean="0">
                <a:solidFill>
                  <a:srgbClr val="AED246"/>
                </a:solidFill>
              </a:rPr>
              <a:t>Brand:</a:t>
            </a:r>
            <a:r>
              <a:rPr lang="en-US" sz="2200" b="1" dirty="0">
                <a:solidFill>
                  <a:srgbClr val="AED246"/>
                </a:solidFill>
              </a:rPr>
              <a:t> </a:t>
            </a:r>
            <a:r>
              <a:rPr lang="en-US" sz="2200" b="1" dirty="0" smtClean="0">
                <a:solidFill>
                  <a:srgbClr val="AED246"/>
                </a:solidFill>
              </a:rPr>
              <a:t> </a:t>
            </a:r>
            <a:r>
              <a:rPr lang="en-US" sz="2200" dirty="0" err="1" smtClean="0"/>
              <a:t>SunSense</a:t>
            </a:r>
            <a:r>
              <a:rPr lang="en-US" sz="2200" dirty="0" smtClean="0"/>
              <a:t> (SPF + ingredients to prevent wrinkles), Australia</a:t>
            </a:r>
          </a:p>
          <a:p>
            <a:pPr defTabSz="287338"/>
            <a:r>
              <a:rPr lang="en-US" sz="2200" b="1" dirty="0" smtClean="0">
                <a:solidFill>
                  <a:srgbClr val="AED246"/>
                </a:solidFill>
              </a:rPr>
              <a:t>Plan:	</a:t>
            </a:r>
            <a:r>
              <a:rPr lang="en-US" sz="2200" dirty="0" smtClean="0"/>
              <a:t>Only used newspapers:1-3 times/week for 4 weeks</a:t>
            </a:r>
          </a:p>
          <a:p>
            <a:pPr defTabSz="287338"/>
            <a:r>
              <a:rPr lang="en-US" sz="2200" b="1" dirty="0" smtClean="0">
                <a:solidFill>
                  <a:srgbClr val="AED246"/>
                </a:solidFill>
              </a:rPr>
              <a:t>Results:</a:t>
            </a:r>
            <a:r>
              <a:rPr lang="en-US" sz="2200" dirty="0"/>
              <a:t>	</a:t>
            </a:r>
            <a:r>
              <a:rPr lang="en-US" sz="2200" dirty="0" smtClean="0"/>
              <a:t>  “</a:t>
            </a:r>
            <a:r>
              <a:rPr lang="en-US" sz="2200" dirty="0"/>
              <a:t>It was a </a:t>
            </a:r>
            <a:r>
              <a:rPr lang="en-US" sz="2200" dirty="0" smtClean="0"/>
              <a:t>frenzy!” </a:t>
            </a:r>
            <a:r>
              <a:rPr lang="en-US" sz="2200" dirty="0"/>
              <a:t>S</a:t>
            </a:r>
            <a:r>
              <a:rPr lang="en-US" sz="2200" dirty="0" smtClean="0"/>
              <a:t>old a year’s worth in 3 weeks</a:t>
            </a:r>
            <a:endParaRPr lang="en-US" sz="2200" dirty="0"/>
          </a:p>
        </p:txBody>
      </p:sp>
      <p:pic>
        <p:nvPicPr>
          <p:cNvPr id="8" name="Picture 2" descr="http://www.thenewspaperworks.com.au/files/dmfile/Sunsensenewspapera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4" t="33078" r="19871" b="63944"/>
          <a:stretch/>
        </p:blipFill>
        <p:spPr bwMode="auto">
          <a:xfrm>
            <a:off x="2828925" y="4484914"/>
            <a:ext cx="3200400" cy="82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579055" y="4267200"/>
            <a:ext cx="190500" cy="2177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4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uzanne Raitt\AppData\Local\Microsoft\Windows\Temporary Internet Files\Content.Outlook\4IAVQ8SR\IMG_25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800" y="2135094"/>
            <a:ext cx="3505200" cy="35052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2400" y="2802781"/>
            <a:ext cx="4953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324481"/>
                </a:solidFill>
              </a:rPr>
              <a:t>90% </a:t>
            </a:r>
            <a:r>
              <a:rPr lang="en-US" sz="2400" dirty="0" smtClean="0">
                <a:solidFill>
                  <a:srgbClr val="324481"/>
                </a:solidFill>
              </a:rPr>
              <a:t>of Canadians </a:t>
            </a:r>
            <a:r>
              <a:rPr lang="en-US" sz="2400" b="1" dirty="0" smtClean="0">
                <a:solidFill>
                  <a:srgbClr val="324481"/>
                </a:solidFill>
              </a:rPr>
              <a:t>welcome flyers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324481"/>
                </a:solidFill>
              </a:rPr>
              <a:t>8 in 10</a:t>
            </a:r>
            <a:r>
              <a:rPr lang="en-US" sz="2400" dirty="0" smtClean="0">
                <a:solidFill>
                  <a:srgbClr val="324481"/>
                </a:solidFill>
              </a:rPr>
              <a:t> read the </a:t>
            </a:r>
            <a:r>
              <a:rPr lang="en-US" sz="2400" b="1" dirty="0" smtClean="0">
                <a:solidFill>
                  <a:srgbClr val="324481"/>
                </a:solidFill>
              </a:rPr>
              <a:t>print</a:t>
            </a:r>
            <a:r>
              <a:rPr lang="en-US" sz="2400" dirty="0" smtClean="0">
                <a:solidFill>
                  <a:srgbClr val="324481"/>
                </a:solidFill>
              </a:rPr>
              <a:t> flyer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324481"/>
                </a:solidFill>
              </a:rPr>
              <a:t>6 in 10</a:t>
            </a:r>
            <a:r>
              <a:rPr lang="en-US" sz="2400" dirty="0" smtClean="0">
                <a:solidFill>
                  <a:srgbClr val="324481"/>
                </a:solidFill>
              </a:rPr>
              <a:t> read the </a:t>
            </a:r>
            <a:r>
              <a:rPr lang="en-US" sz="2400" b="1" dirty="0" smtClean="0">
                <a:solidFill>
                  <a:srgbClr val="324481"/>
                </a:solidFill>
              </a:rPr>
              <a:t>online</a:t>
            </a:r>
            <a:r>
              <a:rPr lang="en-US" sz="2400" dirty="0" smtClean="0">
                <a:solidFill>
                  <a:srgbClr val="324481"/>
                </a:solidFill>
              </a:rPr>
              <a:t> flyer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32448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/>
              <a:t>Flyer </a:t>
            </a:r>
            <a:r>
              <a:rPr lang="en-US" sz="800" dirty="0"/>
              <a:t>Distribution </a:t>
            </a:r>
            <a:r>
              <a:rPr lang="en-US" sz="800" dirty="0" smtClean="0"/>
              <a:t>Standards </a:t>
            </a:r>
            <a:r>
              <a:rPr lang="en-US" sz="800" dirty="0"/>
              <a:t>Association undertaken by Totum </a:t>
            </a:r>
            <a:r>
              <a:rPr lang="en-US" sz="800" dirty="0" smtClean="0"/>
              <a:t>Research 2014</a:t>
            </a:r>
          </a:p>
          <a:p>
            <a:pPr algn="ctr"/>
            <a:r>
              <a:rPr lang="en-US" sz="800" dirty="0" smtClean="0"/>
              <a:t> </a:t>
            </a:r>
            <a:r>
              <a:rPr lang="en-US" sz="800" dirty="0"/>
              <a:t>(Flyers: Which of the following do you read, look into or access?)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7720" y="957590"/>
            <a:ext cx="5423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24481"/>
                </a:solidFill>
              </a:rPr>
              <a:t>Canadians Embrace Flyers</a:t>
            </a:r>
            <a:endParaRPr lang="en-US" sz="3200" b="1" dirty="0">
              <a:solidFill>
                <a:srgbClr val="3244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914400"/>
            <a:ext cx="5728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24481"/>
                </a:solidFill>
              </a:rPr>
              <a:t>Print Newspapers Are Green</a:t>
            </a:r>
            <a:endParaRPr lang="en-US" sz="3200" b="1" dirty="0">
              <a:solidFill>
                <a:srgbClr val="324481"/>
              </a:solidFill>
            </a:endParaRPr>
          </a:p>
        </p:txBody>
      </p:sp>
      <p:pic>
        <p:nvPicPr>
          <p:cNvPr id="5122" name="Picture 2" descr="http://thumb9.shutterstock.com/display_pic_with_logo/101406/101406,1324745923,2/stock-vector-newspapers-rolled-up-with-string-and-flat-913972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20"/>
          <a:stretch/>
        </p:blipFill>
        <p:spPr bwMode="auto">
          <a:xfrm>
            <a:off x="-152400" y="4495800"/>
            <a:ext cx="3320377" cy="135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printglobe.com/images/products/hires/pid11341-pid4010-s4-hr-foam_c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81268"/>
            <a:ext cx="1480223" cy="163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reccenterwreck.files.wordpress.com/2013/07/bottle_with_soda-clip-art.png?w=59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0" r="32841"/>
          <a:stretch/>
        </p:blipFill>
        <p:spPr bwMode="auto">
          <a:xfrm>
            <a:off x="6812866" y="3276600"/>
            <a:ext cx="889168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04800" y="2290465"/>
            <a:ext cx="8534400" cy="937367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668" y="2526320"/>
            <a:ext cx="906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6 weeks                        5,000 years	     1 million years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1800664"/>
            <a:ext cx="3679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Biodegradable Time Line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43000" y="2979115"/>
            <a:ext cx="304800" cy="13331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95800" y="3002053"/>
            <a:ext cx="0" cy="11889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239000" y="3002053"/>
            <a:ext cx="0" cy="2257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71496" y="6581336"/>
            <a:ext cx="14863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National Parks Service 2015</a:t>
            </a:r>
            <a:endParaRPr lang="en-US" sz="800" dirty="0"/>
          </a:p>
        </p:txBody>
      </p:sp>
      <p:pic>
        <p:nvPicPr>
          <p:cNvPr id="5132" name="Picture 12" descr="Biodegradable Carrier Ba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47825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8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455960"/>
            <a:ext cx="832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 Canada, over </a:t>
            </a:r>
            <a:r>
              <a:rPr lang="en-US" sz="2800" b="1" dirty="0">
                <a:solidFill>
                  <a:srgbClr val="AED246"/>
                </a:solidFill>
              </a:rPr>
              <a:t>8</a:t>
            </a:r>
            <a:r>
              <a:rPr lang="en-US" sz="2800" b="1" dirty="0" smtClean="0">
                <a:solidFill>
                  <a:srgbClr val="AED246"/>
                </a:solidFill>
              </a:rPr>
              <a:t>5%</a:t>
            </a:r>
            <a:r>
              <a:rPr lang="en-US" sz="2800" b="1" dirty="0" smtClean="0"/>
              <a:t> </a:t>
            </a:r>
            <a:r>
              <a:rPr lang="en-US" sz="2800" dirty="0" smtClean="0"/>
              <a:t>of </a:t>
            </a:r>
            <a:r>
              <a:rPr lang="en-US" sz="2800" b="1" dirty="0" smtClean="0">
                <a:solidFill>
                  <a:srgbClr val="AED246"/>
                </a:solidFill>
              </a:rPr>
              <a:t>newspapers</a:t>
            </a:r>
            <a:r>
              <a:rPr lang="en-US" sz="2800" dirty="0" smtClean="0">
                <a:solidFill>
                  <a:srgbClr val="AED246"/>
                </a:solidFill>
              </a:rPr>
              <a:t> </a:t>
            </a:r>
            <a:r>
              <a:rPr lang="en-US" sz="2800" dirty="0" smtClean="0"/>
              <a:t>are </a:t>
            </a:r>
            <a:r>
              <a:rPr lang="en-US" sz="2800" b="1" dirty="0" smtClean="0">
                <a:solidFill>
                  <a:srgbClr val="AED246"/>
                </a:solidFill>
              </a:rPr>
              <a:t>recycled</a:t>
            </a:r>
            <a:endParaRPr lang="en-US" sz="2800" b="1" dirty="0">
              <a:solidFill>
                <a:srgbClr val="AED246"/>
              </a:solidFill>
            </a:endParaRPr>
          </a:p>
        </p:txBody>
      </p:sp>
      <p:pic>
        <p:nvPicPr>
          <p:cNvPr id="3078" name="Picture 6" descr="http://www.housing.uic.edu/current/resources/recycling/images/process-of-paper-recycl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657349"/>
            <a:ext cx="455295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400" y="914400"/>
            <a:ext cx="5728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24481"/>
                </a:solidFill>
              </a:rPr>
              <a:t>Print Newspapers Are Green</a:t>
            </a:r>
            <a:endParaRPr lang="en-US" sz="3200" b="1" dirty="0">
              <a:solidFill>
                <a:srgbClr val="32448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6593919"/>
            <a:ext cx="15600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Waste Diversion Ontario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765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0320" y="1143000"/>
            <a:ext cx="462177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AED246"/>
                </a:solidFill>
                <a:cs typeface="Arial" panose="020B0604020202020204" pitchFamily="34" charset="0"/>
              </a:rPr>
              <a:t>Multimedia Strength</a:t>
            </a:r>
          </a:p>
          <a:p>
            <a:pPr algn="ctr"/>
            <a:endParaRPr lang="en-US" sz="3600" b="1" dirty="0" smtClean="0">
              <a:solidFill>
                <a:srgbClr val="324481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3600" b="1" dirty="0" smtClean="0">
                <a:solidFill>
                  <a:srgbClr val="324481"/>
                </a:solidFill>
              </a:rPr>
              <a:t>Digital</a:t>
            </a:r>
          </a:p>
          <a:p>
            <a:pPr algn="ctr"/>
            <a:endParaRPr lang="en-US" sz="3600" b="1" dirty="0" smtClean="0">
              <a:solidFill>
                <a:srgbClr val="324481"/>
              </a:solidFill>
            </a:endParaRPr>
          </a:p>
        </p:txBody>
      </p:sp>
      <p:pic>
        <p:nvPicPr>
          <p:cNvPr id="2052" name="Picture 4" descr="http://www.tnadvertising.biz/wp-content/uploads/iStock_000022406482_Small-600x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719" y="3037490"/>
            <a:ext cx="5978979" cy="348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76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862" y="1066800"/>
            <a:ext cx="847133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24481"/>
                </a:solidFill>
              </a:rPr>
              <a:t>Reading Newspaper on Tablet </a:t>
            </a:r>
          </a:p>
          <a:p>
            <a:pPr marL="236538" lvl="1" indent="393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Nine </a:t>
            </a:r>
            <a:r>
              <a:rPr lang="en-US" sz="2800" dirty="0"/>
              <a:t>out of 10 </a:t>
            </a:r>
            <a:r>
              <a:rPr lang="en-US" sz="2800" b="1" dirty="0" smtClean="0"/>
              <a:t>enjoy</a:t>
            </a:r>
            <a:r>
              <a:rPr lang="en-US" sz="2800" dirty="0" smtClean="0"/>
              <a:t> </a:t>
            </a:r>
            <a:r>
              <a:rPr lang="en-US" sz="2800" dirty="0"/>
              <a:t>the </a:t>
            </a:r>
            <a:r>
              <a:rPr lang="en-US" sz="2800" dirty="0" smtClean="0"/>
              <a:t>tablet edition</a:t>
            </a:r>
          </a:p>
          <a:p>
            <a:pPr marL="236538" lvl="1" indent="393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Two-thirds</a:t>
            </a:r>
            <a:r>
              <a:rPr lang="en-US" sz="2800" dirty="0" smtClean="0"/>
              <a:t> </a:t>
            </a:r>
            <a:r>
              <a:rPr lang="en-US" sz="2800" dirty="0"/>
              <a:t>read </a:t>
            </a:r>
            <a:r>
              <a:rPr lang="en-US" sz="2800" b="1" dirty="0"/>
              <a:t>almost every </a:t>
            </a:r>
            <a:r>
              <a:rPr lang="en-US" sz="2800" b="1" dirty="0" smtClean="0"/>
              <a:t>page</a:t>
            </a:r>
          </a:p>
          <a:p>
            <a:pPr marL="236538" lvl="1" indent="393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Tablet ad impact</a:t>
            </a:r>
            <a:r>
              <a:rPr lang="en-US" sz="2800" dirty="0" smtClean="0"/>
              <a:t> just </a:t>
            </a:r>
            <a:r>
              <a:rPr lang="en-US" sz="2800" b="1" dirty="0" smtClean="0"/>
              <a:t>as powerful</a:t>
            </a:r>
            <a:r>
              <a:rPr lang="en-US" sz="2800" dirty="0" smtClean="0"/>
              <a:t> as </a:t>
            </a:r>
            <a:r>
              <a:rPr lang="en-US" sz="2800" b="1" dirty="0" smtClean="0"/>
              <a:t>print</a:t>
            </a:r>
          </a:p>
          <a:p>
            <a:pPr marL="236538" lvl="1" indent="393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Video ad recall </a:t>
            </a:r>
            <a:r>
              <a:rPr lang="en-US" sz="2800" dirty="0" smtClean="0"/>
              <a:t>is </a:t>
            </a:r>
            <a:r>
              <a:rPr lang="en-US" sz="2800" b="1" dirty="0" smtClean="0">
                <a:solidFill>
                  <a:srgbClr val="AED246"/>
                </a:solidFill>
              </a:rPr>
              <a:t>27% higher </a:t>
            </a:r>
            <a:r>
              <a:rPr lang="en-US" sz="2800" dirty="0" smtClean="0"/>
              <a:t>on tablets vs </a:t>
            </a:r>
            <a:r>
              <a:rPr lang="en-US" sz="2800" b="1" dirty="0" smtClean="0"/>
              <a:t>TV</a:t>
            </a:r>
          </a:p>
          <a:p>
            <a:pPr marL="236538" indent="393700"/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362200" y="6566744"/>
            <a:ext cx="457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 smtClean="0"/>
              <a:t>Inma.org, “Digital </a:t>
            </a:r>
            <a:r>
              <a:rPr lang="en-US" sz="800" dirty="0"/>
              <a:t>newspaper: same advertising impact and so much </a:t>
            </a:r>
            <a:r>
              <a:rPr lang="en-US" sz="800" dirty="0" smtClean="0"/>
              <a:t>more”, March 26, 2013; gigaom, “ </a:t>
            </a:r>
            <a:r>
              <a:rPr lang="en-US" sz="800" dirty="0"/>
              <a:t>Viewers recall ads best when they watch them on tablets: </a:t>
            </a:r>
            <a:r>
              <a:rPr lang="en-US" sz="800" dirty="0" smtClean="0"/>
              <a:t>Study”, Aug. 23, 2013</a:t>
            </a:r>
            <a:endParaRPr lang="en-US" sz="800" dirty="0"/>
          </a:p>
        </p:txBody>
      </p:sp>
      <p:pic>
        <p:nvPicPr>
          <p:cNvPr id="1026" name="Picture 2" descr="http://www.inma.org/blogs/value-content/assets/content/Yamada-Milleni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87715"/>
            <a:ext cx="4191000" cy="21907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7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914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24481"/>
                </a:solidFill>
              </a:rPr>
              <a:t>News </a:t>
            </a:r>
            <a:r>
              <a:rPr lang="en-US" sz="3200" b="1" dirty="0">
                <a:solidFill>
                  <a:srgbClr val="324481"/>
                </a:solidFill>
              </a:rPr>
              <a:t>R</a:t>
            </a:r>
            <a:r>
              <a:rPr lang="en-US" sz="3200" b="1" dirty="0" smtClean="0">
                <a:solidFill>
                  <a:srgbClr val="324481"/>
                </a:solidFill>
              </a:rPr>
              <a:t>ead On Mobile Phone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38489" y="1405354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+39%</a:t>
            </a:r>
          </a:p>
        </p:txBody>
      </p:sp>
      <p:pic>
        <p:nvPicPr>
          <p:cNvPr id="7170" name="Picture 2" descr="smartphone at home use | Catalyst Ca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8" t="16133" r="4981" b="10558"/>
          <a:stretch/>
        </p:blipFill>
        <p:spPr bwMode="auto">
          <a:xfrm>
            <a:off x="304800" y="3047527"/>
            <a:ext cx="8382000" cy="361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1611609"/>
            <a:ext cx="7402044" cy="907941"/>
          </a:xfrm>
          <a:prstGeom prst="rect">
            <a:avLst/>
          </a:prstGeom>
          <a:noFill/>
          <a:ln w="38100">
            <a:solidFill>
              <a:srgbClr val="AED2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Out of 21 mobile activities, </a:t>
            </a:r>
            <a:r>
              <a:rPr lang="en-US" sz="2400" b="1" u="sng" dirty="0" smtClean="0"/>
              <a:t>reading an article/news</a:t>
            </a:r>
            <a:r>
              <a:rPr lang="en-US" sz="2400" b="1" dirty="0" smtClean="0"/>
              <a:t> </a:t>
            </a:r>
            <a:r>
              <a:rPr lang="en-US" sz="2400" dirty="0" smtClean="0"/>
              <a:t>grew,</a:t>
            </a:r>
            <a:r>
              <a:rPr lang="en-US" sz="2400" b="1" dirty="0" smtClean="0"/>
              <a:t> </a:t>
            </a:r>
            <a:r>
              <a:rPr lang="en-US" sz="2400" b="1" u="sng" dirty="0" smtClean="0"/>
              <a:t>matching </a:t>
            </a:r>
            <a:r>
              <a:rPr lang="en-US" sz="2400" b="1" u="sng" dirty="0"/>
              <a:t>F</a:t>
            </a:r>
            <a:r>
              <a:rPr lang="en-US" sz="2400" b="1" u="sng" dirty="0" smtClean="0"/>
              <a:t>acebook </a:t>
            </a:r>
            <a:r>
              <a:rPr lang="en-US" sz="2400" b="1" u="sng" dirty="0"/>
              <a:t>&amp;</a:t>
            </a:r>
            <a:r>
              <a:rPr lang="en-US" sz="2400" b="1" u="sng" dirty="0" smtClean="0"/>
              <a:t> gaming</a:t>
            </a:r>
          </a:p>
          <a:p>
            <a:pPr algn="ctr"/>
            <a:endParaRPr lang="en-US" sz="500" dirty="0"/>
          </a:p>
        </p:txBody>
      </p:sp>
      <p:sp>
        <p:nvSpPr>
          <p:cNvPr id="7" name="TextBox 6"/>
          <p:cNvSpPr txBox="1"/>
          <p:nvPr/>
        </p:nvSpPr>
        <p:spPr>
          <a:xfrm>
            <a:off x="2366924" y="6632310"/>
            <a:ext cx="45672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i</a:t>
            </a:r>
            <a:r>
              <a:rPr lang="en-US" sz="800" dirty="0" smtClean="0"/>
              <a:t>tbusiness.ca, “Canadian smartphone use on the rise, but apps in decline: report, April 10, 2015 </a:t>
            </a:r>
            <a:endParaRPr lang="en-US" sz="8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001064" y="2855025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9806" r="5325" b="36075"/>
          <a:stretch/>
        </p:blipFill>
        <p:spPr>
          <a:xfrm>
            <a:off x="7812156" y="5943600"/>
            <a:ext cx="1101679" cy="6731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88725" y="251955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9th</a:t>
            </a:r>
            <a:endParaRPr lang="en-US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4394875" y="252945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8</a:t>
            </a:r>
            <a:r>
              <a:rPr lang="en-US" b="1" u="sng" dirty="0" smtClean="0"/>
              <a:t>th</a:t>
            </a:r>
            <a:endParaRPr lang="en-US" b="1" u="sng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660075" y="2853050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237379" y="5149933"/>
            <a:ext cx="422696" cy="7887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577377" y="5184569"/>
            <a:ext cx="422696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934200" y="5134099"/>
            <a:ext cx="422696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600808" y="5134099"/>
            <a:ext cx="422696" cy="762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t="60857" r="5325" b="27373"/>
          <a:stretch/>
        </p:blipFill>
        <p:spPr>
          <a:xfrm>
            <a:off x="7507356" y="6569163"/>
            <a:ext cx="1600200" cy="21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Box 1"/>
          <p:cNvSpPr txBox="1">
            <a:spLocks noChangeArrowheads="1"/>
          </p:cNvSpPr>
          <p:nvPr/>
        </p:nvSpPr>
        <p:spPr bwMode="auto">
          <a:xfrm>
            <a:off x="0" y="904824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Packaged Goods Giant </a:t>
            </a:r>
            <a:r>
              <a:rPr lang="en-US" sz="3000" b="1" dirty="0" smtClean="0">
                <a:solidFill>
                  <a:srgbClr val="324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Believes in Print &amp; Digital</a:t>
            </a:r>
            <a:endParaRPr lang="en-US" sz="3000" b="1" dirty="0">
              <a:solidFill>
                <a:srgbClr val="3244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2057400"/>
            <a:ext cx="8586336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98563"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8138" indent="-1608138"/>
            <a:r>
              <a:rPr lang="en-US" sz="2400" b="1" dirty="0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Situation: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Undertook a study to determine which media are most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ffective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generating sales on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 per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impression basis</a:t>
            </a:r>
          </a:p>
          <a:p>
            <a:pPr marL="1608138" indent="-1608138"/>
            <a:endParaRPr 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8138" indent="-1608138"/>
            <a:r>
              <a:rPr lang="en-US" sz="2400" b="1" dirty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From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 effective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least: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0" lvl="4" indent="-1828800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0" lvl="4" indent="-18288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TV</a:t>
            </a:r>
          </a:p>
          <a:p>
            <a:pPr marL="3657600" lvl="4" indent="-1828800"/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Display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(90% impact of TV)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0" lvl="4" indent="-18288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Radio</a:t>
            </a:r>
          </a:p>
          <a:p>
            <a:pPr marL="3657600" lvl="4" indent="-18288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Search </a:t>
            </a:r>
          </a:p>
          <a:p>
            <a:pPr marL="3657600" lvl="4" indent="-18288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 of Home</a:t>
            </a:r>
          </a:p>
          <a:p>
            <a:pPr defTabSz="1371600">
              <a:defRPr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371600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http://cdn2.insidermonkey.com/blog/wp-content/uploads/2013/04/The-Coca-Cola-Company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561" y="1474588"/>
            <a:ext cx="2226878" cy="77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43200" y="6591300"/>
            <a:ext cx="39629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AdAge, “Buzz kill: Coca-Cola finds no sales lift from online chatter”, March 18, 2013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6772" y="3962400"/>
            <a:ext cx="2340564" cy="1631216"/>
          </a:xfrm>
          <a:prstGeom prst="rect">
            <a:avLst/>
          </a:prstGeom>
          <a:noFill/>
          <a:ln w="38100">
            <a:solidFill>
              <a:srgbClr val="AED2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They also found that </a:t>
            </a:r>
            <a:r>
              <a:rPr lang="en-US" sz="2000" b="1" dirty="0" smtClean="0"/>
              <a:t>social media </a:t>
            </a:r>
            <a:r>
              <a:rPr lang="en-US" sz="2000" dirty="0" smtClean="0"/>
              <a:t>buzz had </a:t>
            </a:r>
            <a:r>
              <a:rPr lang="en-US" sz="2000" b="1" dirty="0" smtClean="0">
                <a:solidFill>
                  <a:srgbClr val="AED246"/>
                </a:solidFill>
              </a:rPr>
              <a:t>no impac</a:t>
            </a:r>
            <a:r>
              <a:rPr lang="en-US" sz="2000" dirty="0" smtClean="0"/>
              <a:t>t on short-term sales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34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7692" y="1333512"/>
            <a:ext cx="68857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24481"/>
                </a:solidFill>
              </a:rPr>
              <a:t>Augmented Reality </a:t>
            </a:r>
            <a:r>
              <a:rPr lang="en-US" sz="3200" dirty="0" smtClean="0">
                <a:solidFill>
                  <a:srgbClr val="324481"/>
                </a:solidFill>
              </a:rPr>
              <a:t>allows the newspaper to come to life!</a:t>
            </a:r>
            <a:endParaRPr lang="en-US" sz="2000" dirty="0">
              <a:solidFill>
                <a:srgbClr val="32448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3038396"/>
            <a:ext cx="3276600" cy="2554545"/>
          </a:xfrm>
          <a:prstGeom prst="rect">
            <a:avLst/>
          </a:prstGeom>
          <a:noFill/>
          <a:ln w="38100">
            <a:solidFill>
              <a:srgbClr val="AED2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Download an app (i.e. Layar, Blippar), hold the phone over the ad and further information is provided – in this case different boots. </a:t>
            </a:r>
            <a:r>
              <a:rPr lang="en-US" sz="2000" smtClean="0"/>
              <a:t>As </a:t>
            </a:r>
            <a:r>
              <a:rPr lang="en-US" sz="2000" dirty="0" smtClean="0"/>
              <a:t>you turn the phone, you can see all sides of </a:t>
            </a:r>
            <a:r>
              <a:rPr lang="en-US" sz="2000" smtClean="0"/>
              <a:t>the boot.</a:t>
            </a:r>
            <a:endParaRPr lang="en-US" sz="20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14" t="30757" r="14967" b="15703"/>
          <a:stretch/>
        </p:blipFill>
        <p:spPr bwMode="auto">
          <a:xfrm>
            <a:off x="609600" y="3043179"/>
            <a:ext cx="4268998" cy="25497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3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2362200"/>
            <a:ext cx="7931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AED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Newspaper Readership Across Devices</a:t>
            </a:r>
            <a:r>
              <a:rPr lang="en-US" b="1" dirty="0">
                <a:solidFill>
                  <a:srgbClr val="AED246"/>
                </a:solidFill>
              </a:rPr>
              <a:t> </a:t>
            </a:r>
          </a:p>
        </p:txBody>
      </p:sp>
      <p:pic>
        <p:nvPicPr>
          <p:cNvPr id="4114" name="Picture 18" descr="http://f.tqn.com/y/marketing/1/S/1/5/175139828-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019"/>
          <a:stretch/>
        </p:blipFill>
        <p:spPr bwMode="auto">
          <a:xfrm>
            <a:off x="2127554" y="3581400"/>
            <a:ext cx="4552950" cy="215673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14400"/>
            <a:ext cx="9169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24481"/>
                </a:solidFill>
              </a:rPr>
              <a:t>Newspaper Readership Across Devices - Print Solid</a:t>
            </a:r>
            <a:endParaRPr lang="en-US" sz="2800" b="1" dirty="0">
              <a:solidFill>
                <a:srgbClr val="32448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1805" y="1752600"/>
            <a:ext cx="747031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9 in 10</a:t>
            </a:r>
            <a:r>
              <a:rPr lang="en-US" sz="2400" b="1" dirty="0" smtClean="0"/>
              <a:t> </a:t>
            </a:r>
            <a:r>
              <a:rPr lang="en-US" sz="2400" dirty="0" smtClean="0"/>
              <a:t>read a </a:t>
            </a:r>
            <a:r>
              <a:rPr lang="en-US" sz="2400" b="1" dirty="0" smtClean="0">
                <a:solidFill>
                  <a:srgbClr val="AED246"/>
                </a:solidFill>
              </a:rPr>
              <a:t>newspaper on any </a:t>
            </a:r>
            <a:r>
              <a:rPr lang="en-US" sz="2400" b="1" dirty="0">
                <a:solidFill>
                  <a:srgbClr val="AED246"/>
                </a:solidFill>
              </a:rPr>
              <a:t>d</a:t>
            </a:r>
            <a:r>
              <a:rPr lang="en-US" sz="2400" b="1" dirty="0" smtClean="0">
                <a:solidFill>
                  <a:srgbClr val="AED246"/>
                </a:solidFill>
              </a:rPr>
              <a:t>evice</a:t>
            </a:r>
            <a:r>
              <a:rPr lang="en-US" sz="2400" dirty="0" smtClean="0"/>
              <a:t> each week</a:t>
            </a:r>
          </a:p>
          <a:p>
            <a:endParaRPr lang="en-US" sz="1000" dirty="0"/>
          </a:p>
          <a:p>
            <a:r>
              <a:rPr lang="en-US" sz="2400" b="1" u="sng" dirty="0" smtClean="0"/>
              <a:t>7 in 10</a:t>
            </a:r>
            <a:r>
              <a:rPr lang="en-US" sz="2400" b="1" dirty="0" smtClean="0"/>
              <a:t> </a:t>
            </a:r>
            <a:r>
              <a:rPr lang="en-US" sz="2400" dirty="0" smtClean="0"/>
              <a:t>read a </a:t>
            </a:r>
            <a:r>
              <a:rPr lang="en-US" sz="2400" b="1" dirty="0">
                <a:solidFill>
                  <a:srgbClr val="AED246"/>
                </a:solidFill>
              </a:rPr>
              <a:t>print newspaper </a:t>
            </a:r>
            <a:r>
              <a:rPr lang="en-US" sz="2400" dirty="0" smtClean="0"/>
              <a:t>each week</a:t>
            </a:r>
          </a:p>
          <a:p>
            <a:endParaRPr lang="en-US" sz="1000" dirty="0"/>
          </a:p>
          <a:p>
            <a:r>
              <a:rPr lang="en-US" sz="2400" b="1" u="sng" dirty="0" smtClean="0"/>
              <a:t>6 in 10</a:t>
            </a:r>
            <a:r>
              <a:rPr lang="en-US" sz="2400" b="1" dirty="0" smtClean="0"/>
              <a:t> </a:t>
            </a:r>
            <a:r>
              <a:rPr lang="en-US" sz="2400" dirty="0" smtClean="0"/>
              <a:t>read on a </a:t>
            </a:r>
            <a:r>
              <a:rPr lang="en-US" sz="2400" b="1" dirty="0">
                <a:solidFill>
                  <a:srgbClr val="AED246"/>
                </a:solidFill>
              </a:rPr>
              <a:t>newspaper website </a:t>
            </a:r>
            <a:r>
              <a:rPr lang="en-US" sz="2400" dirty="0" smtClean="0"/>
              <a:t>each week</a:t>
            </a:r>
          </a:p>
          <a:p>
            <a:endParaRPr lang="en-US" sz="1000" dirty="0"/>
          </a:p>
          <a:p>
            <a:r>
              <a:rPr lang="en-US" sz="2400" b="1" u="sng" dirty="0" smtClean="0"/>
              <a:t>5 in 10</a:t>
            </a:r>
            <a:r>
              <a:rPr lang="en-US" sz="2400" b="1" dirty="0" smtClean="0"/>
              <a:t> </a:t>
            </a:r>
            <a:r>
              <a:rPr lang="en-US" sz="2400" dirty="0" smtClean="0"/>
              <a:t>read a newspaper on the </a:t>
            </a:r>
            <a:r>
              <a:rPr lang="en-US" sz="2400" b="1" dirty="0">
                <a:solidFill>
                  <a:srgbClr val="AED246"/>
                </a:solidFill>
              </a:rPr>
              <a:t>phone</a:t>
            </a:r>
            <a:r>
              <a:rPr lang="en-US" sz="2400" dirty="0" smtClean="0"/>
              <a:t> each week</a:t>
            </a:r>
          </a:p>
          <a:p>
            <a:endParaRPr lang="en-US" sz="1000" dirty="0"/>
          </a:p>
          <a:p>
            <a:r>
              <a:rPr lang="en-US" sz="2400" b="1" u="sng" dirty="0" smtClean="0"/>
              <a:t>5 in 10</a:t>
            </a:r>
            <a:r>
              <a:rPr lang="en-US" sz="2400" dirty="0" smtClean="0"/>
              <a:t> read a newspaper via a </a:t>
            </a:r>
            <a:r>
              <a:rPr lang="en-US" sz="2400" b="1" dirty="0">
                <a:solidFill>
                  <a:srgbClr val="AED246"/>
                </a:solidFill>
              </a:rPr>
              <a:t>tablet </a:t>
            </a:r>
            <a:r>
              <a:rPr lang="en-US" sz="2400" dirty="0" smtClean="0"/>
              <a:t>each week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6566356"/>
            <a:ext cx="533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Totum Research on behalf of Newspapers Canada; “Newspapers 24/7 – What’s Changed”, November 2014</a:t>
            </a:r>
            <a:endParaRPr lang="en-US" sz="800" b="1" dirty="0"/>
          </a:p>
        </p:txBody>
      </p:sp>
      <p:pic>
        <p:nvPicPr>
          <p:cNvPr id="2052" name="Picture 4" descr="http://www.inma.org/blogs/big-data-for-news-publishers/assets/content/Lervik-Complacenc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2"/>
          <a:stretch/>
        </p:blipFill>
        <p:spPr bwMode="auto">
          <a:xfrm>
            <a:off x="2414848" y="4572000"/>
            <a:ext cx="3985952" cy="193357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5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632514"/>
              </p:ext>
            </p:extLst>
          </p:nvPr>
        </p:nvGraphicFramePr>
        <p:xfrm>
          <a:off x="-205555" y="1056293"/>
          <a:ext cx="9372600" cy="5521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07276" y="1365089"/>
            <a:ext cx="49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7536" y="1486525"/>
            <a:ext cx="50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32181" y="1301859"/>
            <a:ext cx="50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93420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24481"/>
                </a:solidFill>
              </a:rPr>
              <a:t>Readership Across Multiple Media – Strong Over Time</a:t>
            </a:r>
            <a:endParaRPr lang="en-US" sz="2400" b="1" dirty="0">
              <a:solidFill>
                <a:srgbClr val="32448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1758" y="1549755"/>
            <a:ext cx="5943600" cy="707886"/>
          </a:xfrm>
          <a:prstGeom prst="rect">
            <a:avLst/>
          </a:prstGeom>
          <a:noFill/>
          <a:ln w="25400">
            <a:solidFill>
              <a:srgbClr val="AED246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sz="2000" dirty="0" smtClean="0"/>
              <a:t>Readership by device in same order as in 2011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2000" dirty="0" smtClean="0"/>
              <a:t>Print &amp; phone holding; website &amp; tablet up a little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133600" y="6578231"/>
            <a:ext cx="533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Totum Research on behalf of Newspapers Canada; “Newspapers 24/7 – What’s Changed”, November 2014</a:t>
            </a:r>
            <a:endParaRPr lang="en-US" sz="800" b="1" dirty="0"/>
          </a:p>
        </p:txBody>
      </p:sp>
      <p:sp>
        <p:nvSpPr>
          <p:cNvPr id="14" name="TextBox 1"/>
          <p:cNvSpPr txBox="1"/>
          <p:nvPr/>
        </p:nvSpPr>
        <p:spPr>
          <a:xfrm>
            <a:off x="1853361" y="4071274"/>
            <a:ext cx="273415" cy="47105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 smtClean="0">
                <a:solidFill>
                  <a:schemeClr val="bg1"/>
                </a:solidFill>
                <a:latin typeface="Calibri" panose="020F0502020204030204" pitchFamily="34" charset="0"/>
              </a:rPr>
              <a:t>68</a:t>
            </a:r>
            <a:endParaRPr lang="en-US" sz="13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0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2133600" y="942552"/>
            <a:ext cx="49326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324481"/>
                </a:solidFill>
              </a:rPr>
              <a:t>Readership By Time of  Day</a:t>
            </a:r>
            <a:endParaRPr lang="en-US" sz="2800" b="1" dirty="0">
              <a:solidFill>
                <a:srgbClr val="324481"/>
              </a:solidFill>
            </a:endParaRPr>
          </a:p>
        </p:txBody>
      </p:sp>
      <p:graphicFrame>
        <p:nvGraphicFramePr>
          <p:cNvPr id="8" name="Object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849292460"/>
              </p:ext>
            </p:extLst>
          </p:nvPr>
        </p:nvGraphicFramePr>
        <p:xfrm>
          <a:off x="344054" y="2522538"/>
          <a:ext cx="8474075" cy="3878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85248" y="1603859"/>
            <a:ext cx="6629400" cy="1015663"/>
          </a:xfrm>
          <a:prstGeom prst="rect">
            <a:avLst/>
          </a:prstGeom>
          <a:noFill/>
          <a:ln w="25400">
            <a:solidFill>
              <a:srgbClr val="AED246"/>
            </a:solidFill>
          </a:ln>
        </p:spPr>
        <p:txBody>
          <a:bodyPr wrap="square" rtlCol="0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sz="2000" dirty="0" smtClean="0"/>
              <a:t>Print – Morning (strongest) + Evening 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2000" dirty="0" smtClean="0"/>
              <a:t>Tablet – Evening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2000" dirty="0" smtClean="0"/>
              <a:t>Web &amp; Phone – Early AM + Mid-AM + Evening (web!)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990600" y="3276600"/>
            <a:ext cx="2209800" cy="4779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467600" y="2743199"/>
            <a:ext cx="762000" cy="1257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6" t="65672" r="9888" b="28731"/>
          <a:stretch/>
        </p:blipFill>
        <p:spPr bwMode="auto">
          <a:xfrm>
            <a:off x="457200" y="5631976"/>
            <a:ext cx="8038532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t="67910" r="7067" b="17724"/>
          <a:stretch/>
        </p:blipFill>
        <p:spPr bwMode="auto">
          <a:xfrm>
            <a:off x="762000" y="4587923"/>
            <a:ext cx="7733732" cy="1050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57400" y="6566356"/>
            <a:ext cx="533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Totum Research on behalf of Newspapers Canada; “Newspapers 24/7 – What’s Changed”, November 2014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73081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calahan.typepad.com/.a/6a00e54f975b5b8833017eeb2bff64970d-400w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29"/>
          <a:stretch/>
        </p:blipFill>
        <p:spPr bwMode="auto">
          <a:xfrm>
            <a:off x="1524000" y="1905000"/>
            <a:ext cx="653446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9363" y="1143000"/>
            <a:ext cx="89154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24481"/>
                </a:solidFill>
              </a:rPr>
              <a:t>Newspaper Readers are Engaged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46 </a:t>
            </a:r>
            <a:r>
              <a:rPr lang="en-US" sz="3200" b="1" dirty="0"/>
              <a:t>minutes per day</a:t>
            </a:r>
            <a:r>
              <a:rPr lang="en-US" sz="3200" dirty="0"/>
              <a:t> with </a:t>
            </a:r>
            <a:r>
              <a:rPr lang="en-US" sz="3200" b="1" dirty="0">
                <a:solidFill>
                  <a:srgbClr val="AED246"/>
                </a:solidFill>
              </a:rPr>
              <a:t>paper</a:t>
            </a:r>
            <a:r>
              <a:rPr lang="en-US" sz="3200" dirty="0">
                <a:solidFill>
                  <a:srgbClr val="AED246"/>
                </a:solidFill>
              </a:rPr>
              <a:t> </a:t>
            </a:r>
            <a:r>
              <a:rPr lang="en-US" sz="3200" dirty="0" smtClean="0"/>
              <a:t>copies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30-40 </a:t>
            </a:r>
            <a:r>
              <a:rPr lang="en-US" sz="3200" b="1" dirty="0"/>
              <a:t>minutes per day</a:t>
            </a:r>
            <a:r>
              <a:rPr lang="en-US" sz="3200" dirty="0"/>
              <a:t> with </a:t>
            </a:r>
            <a:r>
              <a:rPr lang="en-US" sz="3200" b="1" dirty="0">
                <a:solidFill>
                  <a:srgbClr val="AED246"/>
                </a:solidFill>
              </a:rPr>
              <a:t>digital</a:t>
            </a:r>
            <a:r>
              <a:rPr lang="en-US" sz="3200" dirty="0">
                <a:solidFill>
                  <a:srgbClr val="AED246"/>
                </a:solidFill>
              </a:rPr>
              <a:t> </a:t>
            </a:r>
            <a:r>
              <a:rPr lang="en-US" sz="3200" dirty="0"/>
              <a:t>versions </a:t>
            </a:r>
          </a:p>
        </p:txBody>
      </p:sp>
      <p:pic>
        <p:nvPicPr>
          <p:cNvPr id="1030" name="Picture 6" descr="Tablet, newspaper, cup of coffee and alarm clock on wooden table Stock Photo - 255031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67"/>
          <a:stretch/>
        </p:blipFill>
        <p:spPr bwMode="auto">
          <a:xfrm>
            <a:off x="2971800" y="4419600"/>
            <a:ext cx="2857500" cy="198167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6574513"/>
            <a:ext cx="13500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NADbank, April 22,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205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01281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24481"/>
                </a:solidFill>
              </a:rPr>
              <a:t>Media Engagement*</a:t>
            </a:r>
          </a:p>
          <a:p>
            <a:pPr algn="ctr"/>
            <a:endParaRPr lang="en-US" sz="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P</a:t>
            </a:r>
            <a:r>
              <a:rPr lang="en-US" sz="2800" b="1" dirty="0" smtClean="0"/>
              <a:t>rint newspapers</a:t>
            </a:r>
            <a:r>
              <a:rPr lang="en-US" sz="2800" dirty="0" smtClean="0"/>
              <a:t> are </a:t>
            </a:r>
            <a:r>
              <a:rPr lang="en-US" sz="2800" b="1" dirty="0" smtClean="0"/>
              <a:t>#1</a:t>
            </a:r>
            <a:r>
              <a:rPr lang="en-US" sz="2800" dirty="0" smtClean="0"/>
              <a:t> - outperforming all other media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Newspaper sites</a:t>
            </a:r>
            <a:r>
              <a:rPr lang="en-US" sz="2800" dirty="0" smtClean="0"/>
              <a:t> also score </a:t>
            </a:r>
            <a:r>
              <a:rPr lang="en-US" sz="2800" b="1" dirty="0" smtClean="0"/>
              <a:t>well above average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838200" y="4004608"/>
            <a:ext cx="7315200" cy="193899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*</a:t>
            </a:r>
            <a:r>
              <a:rPr lang="en-US" sz="2400" b="1" dirty="0" smtClean="0">
                <a:solidFill>
                  <a:srgbClr val="324481"/>
                </a:solidFill>
              </a:rPr>
              <a:t>Definition: Media Engagement</a:t>
            </a:r>
          </a:p>
          <a:p>
            <a:pPr algn="ctr"/>
            <a:r>
              <a:rPr lang="en-US" sz="2400" dirty="0"/>
              <a:t>M</a:t>
            </a:r>
            <a:r>
              <a:rPr lang="en-US" sz="2400" dirty="0" smtClean="0"/>
              <a:t>easured </a:t>
            </a:r>
            <a:r>
              <a:rPr lang="en-US" sz="2400" dirty="0"/>
              <a:t>on 11 metrics: trust, connection with the medium, inspiration, ethical, go-to medium when have time, notice ads, ads increase purchase likelihood, useful info in ads &amp; annoying ads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8942" y="6578530"/>
            <a:ext cx="5976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Totum Research on behalf of Newspapers Canada, “ Media and Advertising Engagement Research Summary”, April 2014</a:t>
            </a:r>
            <a:endParaRPr lang="en-US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2540</TotalTime>
  <Words>1182</Words>
  <Application>Microsoft Office PowerPoint</Application>
  <PresentationFormat>On-screen Show (4:3)</PresentationFormat>
  <Paragraphs>201</Paragraphs>
  <Slides>29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Fast Facts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 in 10 Canadians Take Action  after Seeing a Newspaper 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Raitt</dc:creator>
  <cp:lastModifiedBy>Kelly Levson</cp:lastModifiedBy>
  <cp:revision>127</cp:revision>
  <cp:lastPrinted>2014-01-08T18:15:08Z</cp:lastPrinted>
  <dcterms:created xsi:type="dcterms:W3CDTF">2014-01-08T15:24:08Z</dcterms:created>
  <dcterms:modified xsi:type="dcterms:W3CDTF">2015-06-25T15:45:15Z</dcterms:modified>
</cp:coreProperties>
</file>