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4.xml" ContentType="application/vnd.openxmlformats-officedocument.drawingml.chart+xml"/>
  <Override PartName="/ppt/notesSlides/notesSlide10.xml" ContentType="application/vnd.openxmlformats-officedocument.presentationml.notesSlide+xml"/>
  <Override PartName="/ppt/charts/chart5.xml" ContentType="application/vnd.openxmlformats-officedocument.drawingml.chart+xml"/>
  <Override PartName="/ppt/drawings/drawing1.xml" ContentType="application/vnd.openxmlformats-officedocument.drawingml.chartshapes+xml"/>
  <Override PartName="/ppt/notesSlides/notesSlide11.xml" ContentType="application/vnd.openxmlformats-officedocument.presentationml.notesSlide+xml"/>
  <Override PartName="/ppt/charts/chart6.xml" ContentType="application/vnd.openxmlformats-officedocument.drawingml.chart+xml"/>
  <Override PartName="/ppt/drawings/drawing2.xml" ContentType="application/vnd.openxmlformats-officedocument.drawingml.chartshapes+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8.xml" ContentType="application/vnd.openxmlformats-officedocument.drawingml.chart+xml"/>
  <Override PartName="/ppt/notesSlides/notesSlide19.xml" ContentType="application/vnd.openxmlformats-officedocument.presentationml.notesSlide+xml"/>
  <Override PartName="/ppt/charts/chart9.xml" ContentType="application/vnd.openxmlformats-officedocument.drawingml.chart+xml"/>
  <Override PartName="/ppt/notesSlides/notesSlide20.xml" ContentType="application/vnd.openxmlformats-officedocument.presentationml.notesSlide+xml"/>
  <Override PartName="/ppt/charts/chart10.xml" ContentType="application/vnd.openxmlformats-officedocument.drawingml.chart+xml"/>
  <Override PartName="/ppt/notesSlides/notesSlide21.xml" ContentType="application/vnd.openxmlformats-officedocument.presentationml.notesSlide+xml"/>
  <Override PartName="/ppt/charts/chart11.xml" ContentType="application/vnd.openxmlformats-officedocument.drawingml.chart+xml"/>
  <Override PartName="/ppt/notesSlides/notesSlide22.xml" ContentType="application/vnd.openxmlformats-officedocument.presentationml.notesSlide+xml"/>
  <Override PartName="/ppt/charts/chart12.xml" ContentType="application/vnd.openxmlformats-officedocument.drawingml.chart+xml"/>
  <Override PartName="/ppt/notesSlides/notesSlide23.xml" ContentType="application/vnd.openxmlformats-officedocument.presentationml.notesSlide+xml"/>
  <Override PartName="/ppt/charts/chart13.xml" ContentType="application/vnd.openxmlformats-officedocument.drawingml.chart+xml"/>
  <Override PartName="/ppt/notesSlides/notesSlide24.xml" ContentType="application/vnd.openxmlformats-officedocument.presentationml.notesSlide+xml"/>
  <Override PartName="/ppt/charts/chart1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720" r:id="rId5"/>
    <p:sldMasterId id="2147483728" r:id="rId6"/>
  </p:sldMasterIdLst>
  <p:notesMasterIdLst>
    <p:notesMasterId r:id="rId33"/>
  </p:notesMasterIdLst>
  <p:handoutMasterIdLst>
    <p:handoutMasterId r:id="rId34"/>
  </p:handoutMasterIdLst>
  <p:sldIdLst>
    <p:sldId id="341" r:id="rId7"/>
    <p:sldId id="305" r:id="rId8"/>
    <p:sldId id="338" r:id="rId9"/>
    <p:sldId id="313" r:id="rId10"/>
    <p:sldId id="340" r:id="rId11"/>
    <p:sldId id="306" r:id="rId12"/>
    <p:sldId id="319" r:id="rId13"/>
    <p:sldId id="329" r:id="rId14"/>
    <p:sldId id="308" r:id="rId15"/>
    <p:sldId id="322" r:id="rId16"/>
    <p:sldId id="317" r:id="rId17"/>
    <p:sldId id="323" r:id="rId18"/>
    <p:sldId id="289" r:id="rId19"/>
    <p:sldId id="310" r:id="rId20"/>
    <p:sldId id="286" r:id="rId21"/>
    <p:sldId id="321" r:id="rId22"/>
    <p:sldId id="337" r:id="rId23"/>
    <p:sldId id="339" r:id="rId24"/>
    <p:sldId id="343" r:id="rId25"/>
    <p:sldId id="342" r:id="rId26"/>
    <p:sldId id="330" r:id="rId27"/>
    <p:sldId id="331" r:id="rId28"/>
    <p:sldId id="332" r:id="rId29"/>
    <p:sldId id="333" r:id="rId30"/>
    <p:sldId id="334" r:id="rId31"/>
    <p:sldId id="335" r:id="rId3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4">
          <p15:clr>
            <a:srgbClr val="A4A3A4"/>
          </p15:clr>
        </p15:guide>
        <p15:guide id="2" pos="336">
          <p15:clr>
            <a:srgbClr val="A4A3A4"/>
          </p15:clr>
        </p15:guide>
        <p15:guide id="3" orient="horz" pos="37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284D"/>
    <a:srgbClr val="8F8F8F"/>
    <a:srgbClr val="FF0000"/>
    <a:srgbClr val="D4D3D3"/>
    <a:srgbClr val="164585"/>
    <a:srgbClr val="16A984"/>
    <a:srgbClr val="334495"/>
    <a:srgbClr val="121C2A"/>
    <a:srgbClr val="8063A2"/>
    <a:srgbClr val="16A985"/>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73"/>
    <p:restoredTop sz="83920" autoAdjust="0"/>
  </p:normalViewPr>
  <p:slideViewPr>
    <p:cSldViewPr snapToGrid="0">
      <p:cViewPr varScale="1">
        <p:scale>
          <a:sx n="68" d="100"/>
          <a:sy n="68" d="100"/>
        </p:scale>
        <p:origin x="1963" y="120"/>
      </p:cViewPr>
      <p:guideLst>
        <p:guide orient="horz" pos="384"/>
        <p:guide pos="336"/>
        <p:guide orient="horz" pos="377"/>
      </p:guideLst>
    </p:cSldViewPr>
  </p:slideViewPr>
  <p:notesTextViewPr>
    <p:cViewPr>
      <p:scale>
        <a:sx n="1" d="1"/>
        <a:sy n="1" d="1"/>
      </p:scale>
      <p:origin x="0" y="0"/>
    </p:cViewPr>
  </p:notesTextViewPr>
  <p:sorterViewPr>
    <p:cViewPr>
      <p:scale>
        <a:sx n="190" d="100"/>
        <a:sy n="190" d="100"/>
      </p:scale>
      <p:origin x="0" y="-2290"/>
    </p:cViewPr>
  </p:sorterViewPr>
  <p:notesViewPr>
    <p:cSldViewPr snapToGrid="0">
      <p:cViewPr varScale="1">
        <p:scale>
          <a:sx n="61" d="100"/>
          <a:sy n="61" d="100"/>
        </p:scale>
        <p:origin x="2285"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overlay val="0"/>
    </c:title>
    <c:autoTitleDeleted val="0"/>
    <c:plotArea>
      <c:layout/>
      <c:barChart>
        <c:barDir val="bar"/>
        <c:grouping val="clustered"/>
        <c:varyColors val="0"/>
        <c:ser>
          <c:idx val="0"/>
          <c:order val="0"/>
          <c:tx>
            <c:strRef>
              <c:f>Sheet1!$B$1</c:f>
              <c:strCache>
                <c:ptCount val="1"/>
                <c:pt idx="0">
                  <c:v>Sample</c:v>
                </c:pt>
              </c:strCache>
            </c:strRef>
          </c:tx>
          <c:spPr>
            <a:solidFill>
              <a:srgbClr val="F02C51"/>
            </a:solidFill>
          </c:spPr>
          <c:invertIfNegative val="0"/>
          <c:dPt>
            <c:idx val="3"/>
            <c:invertIfNegative val="0"/>
            <c:bubble3D val="0"/>
            <c:spPr>
              <a:solidFill>
                <a:srgbClr val="800000"/>
              </a:solidFill>
            </c:spPr>
            <c:extLst>
              <c:ext xmlns:c16="http://schemas.microsoft.com/office/drawing/2014/chart" uri="{C3380CC4-5D6E-409C-BE32-E72D297353CC}">
                <c16:uniqueId val="{00000001-CEAA-4BF3-A91F-7D0084DBDA54}"/>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2-CEAA-4BF3-A91F-7D0084DBDA54}"/>
            </c:ext>
          </c:extLst>
        </c:ser>
        <c:dLbls>
          <c:showLegendKey val="0"/>
          <c:showVal val="1"/>
          <c:showCatName val="0"/>
          <c:showSerName val="0"/>
          <c:showPercent val="0"/>
          <c:showBubbleSize val="0"/>
        </c:dLbls>
        <c:gapWidth val="20"/>
        <c:overlap val="-25"/>
        <c:axId val="2142723544"/>
        <c:axId val="-2072679192"/>
      </c:barChart>
      <c:catAx>
        <c:axId val="2142723544"/>
        <c:scaling>
          <c:orientation val="minMax"/>
        </c:scaling>
        <c:delete val="0"/>
        <c:axPos val="l"/>
        <c:numFmt formatCode="General" sourceLinked="0"/>
        <c:majorTickMark val="none"/>
        <c:minorTickMark val="none"/>
        <c:tickLblPos val="nextTo"/>
        <c:crossAx val="-2072679192"/>
        <c:crosses val="autoZero"/>
        <c:auto val="1"/>
        <c:lblAlgn val="ctr"/>
        <c:lblOffset val="100"/>
        <c:noMultiLvlLbl val="0"/>
      </c:catAx>
      <c:valAx>
        <c:axId val="-2072679192"/>
        <c:scaling>
          <c:orientation val="minMax"/>
        </c:scaling>
        <c:delete val="1"/>
        <c:axPos val="b"/>
        <c:numFmt formatCode="General" sourceLinked="1"/>
        <c:majorTickMark val="out"/>
        <c:minorTickMark val="none"/>
        <c:tickLblPos val="nextTo"/>
        <c:crossAx val="2142723544"/>
        <c:crosses val="autoZero"/>
        <c:crossBetween val="between"/>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E4284D"/>
                </a:solidFill>
                <a:latin typeface="Arial" panose="020B0604020202020204" pitchFamily="34" charset="0"/>
                <a:ea typeface="+mn-ea"/>
                <a:cs typeface="Arial" panose="020B0604020202020204" pitchFamily="34" charset="0"/>
              </a:defRPr>
            </a:pPr>
            <a:r>
              <a:rPr lang="en-CA" sz="1400" b="1" baseline="0" dirty="0">
                <a:solidFill>
                  <a:srgbClr val="E4284D"/>
                </a:solidFill>
                <a:latin typeface="Arial" panose="020B0604020202020204" pitchFamily="34" charset="0"/>
                <a:cs typeface="Arial" panose="020B0604020202020204" pitchFamily="34" charset="0"/>
              </a:rPr>
              <a:t>Went Online to Find More Information About Product or Service</a:t>
            </a:r>
            <a:endParaRPr lang="en-CA" sz="1400" b="1" dirty="0">
              <a:solidFill>
                <a:srgbClr val="E4284D"/>
              </a:solidFill>
              <a:latin typeface="Arial" panose="020B0604020202020204" pitchFamily="34" charset="0"/>
              <a:cs typeface="Arial" panose="020B0604020202020204" pitchFamily="34" charset="0"/>
            </a:endParaRPr>
          </a:p>
        </c:rich>
      </c:tx>
      <c:layout>
        <c:manualLayout>
          <c:xMode val="edge"/>
          <c:yMode val="edge"/>
          <c:x val="3.7843762153090502E-2"/>
          <c:y val="3.4515033990003399E-2"/>
        </c:manualLayout>
      </c:layout>
      <c:overlay val="0"/>
      <c:spPr>
        <a:noFill/>
        <a:ln>
          <a:noFill/>
        </a:ln>
        <a:effectLst/>
      </c:spPr>
    </c:title>
    <c:autoTitleDeleted val="0"/>
    <c:plotArea>
      <c:layout>
        <c:manualLayout>
          <c:layoutTarget val="inner"/>
          <c:xMode val="edge"/>
          <c:yMode val="edge"/>
          <c:x val="0.26820763660435398"/>
          <c:y val="9.2600159928977396E-2"/>
          <c:w val="0.71512571408537196"/>
          <c:h val="0.80132630479129896"/>
        </c:manualLayout>
      </c:layout>
      <c:barChart>
        <c:barDir val="bar"/>
        <c:grouping val="stacked"/>
        <c:varyColors val="0"/>
        <c:ser>
          <c:idx val="0"/>
          <c:order val="0"/>
          <c:tx>
            <c:strRef>
              <c:f>Sheet1!$B$1</c:f>
              <c:strCache>
                <c:ptCount val="1"/>
                <c:pt idx="0">
                  <c:v>Printed Newspaper</c:v>
                </c:pt>
              </c:strCache>
            </c:strRef>
          </c:tx>
          <c:spPr>
            <a:solidFill>
              <a:schemeClr val="tx1"/>
            </a:solidFill>
            <a:ln>
              <a:noFill/>
            </a:ln>
            <a:effectLst/>
          </c:spPr>
          <c:invertIfNegative val="0"/>
          <c:dLbls>
            <c:spPr>
              <a:noFill/>
              <a:ln>
                <a:noFill/>
              </a:ln>
              <a:effectLst/>
            </c:spPr>
            <c:txPr>
              <a:bodyPr/>
              <a:lstStyle/>
              <a:p>
                <a:pPr>
                  <a:defRPr sz="1400" b="1">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Age 18+</c:v>
                </c:pt>
                <c:pt idx="1">
                  <c:v>Age 35+</c:v>
                </c:pt>
                <c:pt idx="2">
                  <c:v>Age 50+</c:v>
                </c:pt>
              </c:strCache>
            </c:strRef>
          </c:cat>
          <c:val>
            <c:numRef>
              <c:f>Sheet1!$B$2:$B$4</c:f>
              <c:numCache>
                <c:formatCode>General</c:formatCode>
                <c:ptCount val="3"/>
                <c:pt idx="0">
                  <c:v>20</c:v>
                </c:pt>
                <c:pt idx="1">
                  <c:v>20</c:v>
                </c:pt>
                <c:pt idx="2">
                  <c:v>24</c:v>
                </c:pt>
              </c:numCache>
            </c:numRef>
          </c:val>
          <c:extLst>
            <c:ext xmlns:c16="http://schemas.microsoft.com/office/drawing/2014/chart" uri="{C3380CC4-5D6E-409C-BE32-E72D297353CC}">
              <c16:uniqueId val="{00000000-7612-49A2-B717-D8250B3B54C9}"/>
            </c:ext>
          </c:extLst>
        </c:ser>
        <c:ser>
          <c:idx val="1"/>
          <c:order val="1"/>
          <c:tx>
            <c:strRef>
              <c:f>Sheet1!$C$1</c:f>
              <c:strCache>
                <c:ptCount val="1"/>
                <c:pt idx="0">
                  <c:v>Newspaper Website</c:v>
                </c:pt>
              </c:strCache>
            </c:strRef>
          </c:tx>
          <c:spPr>
            <a:solidFill>
              <a:srgbClr val="E4284D"/>
            </a:solidFill>
            <a:ln>
              <a:noFill/>
            </a:ln>
            <a:effectLst/>
          </c:spPr>
          <c:invertIfNegative val="0"/>
          <c:dLbls>
            <c:spPr>
              <a:noFill/>
              <a:ln>
                <a:noFill/>
              </a:ln>
              <a:effectLst/>
            </c:spPr>
            <c:txPr>
              <a:bodyPr/>
              <a:lstStyle/>
              <a:p>
                <a:pPr>
                  <a:defRPr sz="1400" b="0">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Age 18+</c:v>
                </c:pt>
                <c:pt idx="1">
                  <c:v>Age 35+</c:v>
                </c:pt>
                <c:pt idx="2">
                  <c:v>Age 50+</c:v>
                </c:pt>
              </c:strCache>
            </c:strRef>
          </c:cat>
          <c:val>
            <c:numRef>
              <c:f>Sheet1!$C$2:$C$4</c:f>
              <c:numCache>
                <c:formatCode>General</c:formatCode>
                <c:ptCount val="3"/>
                <c:pt idx="0">
                  <c:v>24</c:v>
                </c:pt>
                <c:pt idx="1">
                  <c:v>25</c:v>
                </c:pt>
                <c:pt idx="2">
                  <c:v>23</c:v>
                </c:pt>
              </c:numCache>
            </c:numRef>
          </c:val>
          <c:extLst>
            <c:ext xmlns:c16="http://schemas.microsoft.com/office/drawing/2014/chart" uri="{C3380CC4-5D6E-409C-BE32-E72D297353CC}">
              <c16:uniqueId val="{00000001-7612-49A2-B717-D8250B3B54C9}"/>
            </c:ext>
          </c:extLst>
        </c:ser>
        <c:ser>
          <c:idx val="2"/>
          <c:order val="2"/>
          <c:tx>
            <c:strRef>
              <c:f>Sheet1!$D$1</c:f>
              <c:strCache>
                <c:ptCount val="1"/>
                <c:pt idx="0">
                  <c:v>Both</c:v>
                </c:pt>
              </c:strCache>
            </c:strRef>
          </c:tx>
          <c:spPr>
            <a:solidFill>
              <a:schemeClr val="bg1">
                <a:lumMod val="75000"/>
              </a:schemeClr>
            </a:solidFill>
            <a:ln>
              <a:noFill/>
            </a:ln>
            <a:effectLst/>
          </c:spPr>
          <c:invertIfNegative val="0"/>
          <c:dLbls>
            <c:spPr>
              <a:noFill/>
              <a:ln>
                <a:noFill/>
              </a:ln>
              <a:effectLst/>
            </c:spPr>
            <c:txPr>
              <a:bodyPr/>
              <a:lstStyle/>
              <a:p>
                <a:pPr>
                  <a:defRPr sz="1400" b="1">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Age 18+</c:v>
                </c:pt>
                <c:pt idx="1">
                  <c:v>Age 35+</c:v>
                </c:pt>
                <c:pt idx="2">
                  <c:v>Age 50+</c:v>
                </c:pt>
              </c:strCache>
            </c:strRef>
          </c:cat>
          <c:val>
            <c:numRef>
              <c:f>Sheet1!$D$2:$D$4</c:f>
              <c:numCache>
                <c:formatCode>General</c:formatCode>
                <c:ptCount val="3"/>
                <c:pt idx="0">
                  <c:v>13</c:v>
                </c:pt>
                <c:pt idx="1">
                  <c:v>14</c:v>
                </c:pt>
                <c:pt idx="2">
                  <c:v>12</c:v>
                </c:pt>
              </c:numCache>
            </c:numRef>
          </c:val>
          <c:extLst>
            <c:ext xmlns:c16="http://schemas.microsoft.com/office/drawing/2014/chart" uri="{C3380CC4-5D6E-409C-BE32-E72D297353CC}">
              <c16:uniqueId val="{00000002-7612-49A2-B717-D8250B3B54C9}"/>
            </c:ext>
          </c:extLst>
        </c:ser>
        <c:dLbls>
          <c:showLegendKey val="0"/>
          <c:showVal val="0"/>
          <c:showCatName val="0"/>
          <c:showSerName val="0"/>
          <c:showPercent val="0"/>
          <c:showBubbleSize val="0"/>
        </c:dLbls>
        <c:gapWidth val="50"/>
        <c:overlap val="100"/>
        <c:axId val="-2083373368"/>
        <c:axId val="-2086802280"/>
      </c:barChart>
      <c:catAx>
        <c:axId val="-2083373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086802280"/>
        <c:crosses val="autoZero"/>
        <c:auto val="1"/>
        <c:lblAlgn val="ctr"/>
        <c:lblOffset val="100"/>
        <c:noMultiLvlLbl val="0"/>
      </c:catAx>
      <c:valAx>
        <c:axId val="-2086802280"/>
        <c:scaling>
          <c:orientation val="minMax"/>
        </c:scaling>
        <c:delete val="1"/>
        <c:axPos val="t"/>
        <c:numFmt formatCode="General" sourceLinked="1"/>
        <c:majorTickMark val="none"/>
        <c:minorTickMark val="none"/>
        <c:tickLblPos val="nextTo"/>
        <c:crossAx val="-2083373368"/>
        <c:crosses val="autoZero"/>
        <c:crossBetween val="between"/>
      </c:valAx>
      <c:spPr>
        <a:noFill/>
        <a:ln>
          <a:noFill/>
        </a:ln>
        <a:effectLst/>
      </c:spPr>
    </c:plotArea>
    <c:legend>
      <c:legendPos val="b"/>
      <c:layout>
        <c:manualLayout>
          <c:xMode val="edge"/>
          <c:yMode val="edge"/>
          <c:x val="0.27385309248677597"/>
          <c:y val="0.89119325542348604"/>
          <c:w val="0.65535969935576199"/>
          <c:h val="4.75624452147103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E4284D"/>
                </a:solidFill>
                <a:latin typeface="Arial" panose="020B0604020202020204" pitchFamily="34" charset="0"/>
                <a:ea typeface="+mn-ea"/>
                <a:cs typeface="Arial" panose="020B0604020202020204" pitchFamily="34" charset="0"/>
              </a:defRPr>
            </a:pPr>
            <a:r>
              <a:rPr lang="en-CA" sz="1400" b="1" dirty="0">
                <a:solidFill>
                  <a:srgbClr val="E4284D"/>
                </a:solidFill>
                <a:latin typeface="Arial" panose="020B0604020202020204" pitchFamily="34" charset="0"/>
                <a:cs typeface="Arial" panose="020B0604020202020204" pitchFamily="34" charset="0"/>
              </a:rPr>
              <a:t>Looked</a:t>
            </a:r>
            <a:r>
              <a:rPr lang="en-CA" sz="1400" b="1" baseline="0" dirty="0">
                <a:solidFill>
                  <a:srgbClr val="E4284D"/>
                </a:solidFill>
                <a:latin typeface="Arial" panose="020B0604020202020204" pitchFamily="34" charset="0"/>
                <a:cs typeface="Arial" panose="020B0604020202020204" pitchFamily="34" charset="0"/>
              </a:rPr>
              <a:t> for More Offline Information About Product or Service</a:t>
            </a:r>
            <a:endParaRPr lang="en-CA" sz="1400" b="1" dirty="0">
              <a:solidFill>
                <a:srgbClr val="E4284D"/>
              </a:solidFill>
              <a:latin typeface="Arial" panose="020B0604020202020204" pitchFamily="34" charset="0"/>
              <a:cs typeface="Arial" panose="020B0604020202020204" pitchFamily="34" charset="0"/>
            </a:endParaRPr>
          </a:p>
        </c:rich>
      </c:tx>
      <c:layout>
        <c:manualLayout>
          <c:xMode val="edge"/>
          <c:yMode val="edge"/>
          <c:x val="3.7843762153090502E-2"/>
          <c:y val="4.3513534003819999E-2"/>
        </c:manualLayout>
      </c:layout>
      <c:overlay val="0"/>
      <c:spPr>
        <a:noFill/>
        <a:ln>
          <a:noFill/>
        </a:ln>
        <a:effectLst/>
      </c:spPr>
    </c:title>
    <c:autoTitleDeleted val="0"/>
    <c:plotArea>
      <c:layout>
        <c:manualLayout>
          <c:layoutTarget val="inner"/>
          <c:xMode val="edge"/>
          <c:yMode val="edge"/>
          <c:x val="0.26820763660435398"/>
          <c:y val="9.2600159928977396E-2"/>
          <c:w val="0.71512571408537196"/>
          <c:h val="0.80132630479129896"/>
        </c:manualLayout>
      </c:layout>
      <c:barChart>
        <c:barDir val="bar"/>
        <c:grouping val="stacked"/>
        <c:varyColors val="0"/>
        <c:ser>
          <c:idx val="0"/>
          <c:order val="0"/>
          <c:tx>
            <c:strRef>
              <c:f>Sheet1!$B$1</c:f>
              <c:strCache>
                <c:ptCount val="1"/>
                <c:pt idx="0">
                  <c:v>Printed Newspaper</c:v>
                </c:pt>
              </c:strCache>
            </c:strRef>
          </c:tx>
          <c:spPr>
            <a:solidFill>
              <a:schemeClr val="tx1"/>
            </a:solidFill>
            <a:ln>
              <a:noFill/>
            </a:ln>
            <a:effectLst/>
          </c:spPr>
          <c:invertIfNegative val="0"/>
          <c:dLbls>
            <c:spPr>
              <a:noFill/>
              <a:ln>
                <a:noFill/>
              </a:ln>
              <a:effectLst/>
            </c:spPr>
            <c:txPr>
              <a:bodyPr/>
              <a:lstStyle/>
              <a:p>
                <a:pPr>
                  <a:defRPr sz="1400" b="1">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Age 18+</c:v>
                </c:pt>
                <c:pt idx="1">
                  <c:v>Age 35+</c:v>
                </c:pt>
                <c:pt idx="2">
                  <c:v>Age 50+</c:v>
                </c:pt>
              </c:strCache>
            </c:strRef>
          </c:cat>
          <c:val>
            <c:numRef>
              <c:f>Sheet1!$B$2:$B$4</c:f>
              <c:numCache>
                <c:formatCode>General</c:formatCode>
                <c:ptCount val="3"/>
                <c:pt idx="0">
                  <c:v>17</c:v>
                </c:pt>
                <c:pt idx="1">
                  <c:v>17</c:v>
                </c:pt>
                <c:pt idx="2">
                  <c:v>20</c:v>
                </c:pt>
              </c:numCache>
            </c:numRef>
          </c:val>
          <c:extLst>
            <c:ext xmlns:c16="http://schemas.microsoft.com/office/drawing/2014/chart" uri="{C3380CC4-5D6E-409C-BE32-E72D297353CC}">
              <c16:uniqueId val="{00000000-7612-49A2-B717-D8250B3B54C9}"/>
            </c:ext>
          </c:extLst>
        </c:ser>
        <c:ser>
          <c:idx val="1"/>
          <c:order val="1"/>
          <c:tx>
            <c:strRef>
              <c:f>Sheet1!$C$1</c:f>
              <c:strCache>
                <c:ptCount val="1"/>
                <c:pt idx="0">
                  <c:v>Newspaper Website</c:v>
                </c:pt>
              </c:strCache>
            </c:strRef>
          </c:tx>
          <c:spPr>
            <a:solidFill>
              <a:srgbClr val="E4284D"/>
            </a:solidFill>
            <a:ln>
              <a:noFill/>
            </a:ln>
            <a:effectLst/>
          </c:spPr>
          <c:invertIfNegative val="0"/>
          <c:dLbls>
            <c:spPr>
              <a:noFill/>
              <a:ln>
                <a:noFill/>
              </a:ln>
              <a:effectLst/>
            </c:spPr>
            <c:txPr>
              <a:bodyPr/>
              <a:lstStyle/>
              <a:p>
                <a:pPr>
                  <a:defRPr sz="1400" b="0">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Age 18+</c:v>
                </c:pt>
                <c:pt idx="1">
                  <c:v>Age 35+</c:v>
                </c:pt>
                <c:pt idx="2">
                  <c:v>Age 50+</c:v>
                </c:pt>
              </c:strCache>
            </c:strRef>
          </c:cat>
          <c:val>
            <c:numRef>
              <c:f>Sheet1!$C$2:$C$4</c:f>
              <c:numCache>
                <c:formatCode>General</c:formatCode>
                <c:ptCount val="3"/>
                <c:pt idx="0">
                  <c:v>14</c:v>
                </c:pt>
                <c:pt idx="1">
                  <c:v>14</c:v>
                </c:pt>
                <c:pt idx="2">
                  <c:v>13</c:v>
                </c:pt>
              </c:numCache>
            </c:numRef>
          </c:val>
          <c:extLst>
            <c:ext xmlns:c16="http://schemas.microsoft.com/office/drawing/2014/chart" uri="{C3380CC4-5D6E-409C-BE32-E72D297353CC}">
              <c16:uniqueId val="{00000001-7612-49A2-B717-D8250B3B54C9}"/>
            </c:ext>
          </c:extLst>
        </c:ser>
        <c:ser>
          <c:idx val="2"/>
          <c:order val="2"/>
          <c:tx>
            <c:strRef>
              <c:f>Sheet1!$D$1</c:f>
              <c:strCache>
                <c:ptCount val="1"/>
                <c:pt idx="0">
                  <c:v>Both</c:v>
                </c:pt>
              </c:strCache>
            </c:strRef>
          </c:tx>
          <c:spPr>
            <a:solidFill>
              <a:schemeClr val="bg1">
                <a:lumMod val="75000"/>
              </a:schemeClr>
            </a:solidFill>
            <a:ln>
              <a:noFill/>
            </a:ln>
            <a:effectLst/>
          </c:spPr>
          <c:invertIfNegative val="0"/>
          <c:dLbls>
            <c:spPr>
              <a:noFill/>
              <a:ln>
                <a:noFill/>
              </a:ln>
              <a:effectLst/>
            </c:spPr>
            <c:txPr>
              <a:bodyPr/>
              <a:lstStyle/>
              <a:p>
                <a:pPr>
                  <a:defRPr sz="1400" b="1">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Age 18+</c:v>
                </c:pt>
                <c:pt idx="1">
                  <c:v>Age 35+</c:v>
                </c:pt>
                <c:pt idx="2">
                  <c:v>Age 50+</c:v>
                </c:pt>
              </c:strCache>
            </c:strRef>
          </c:cat>
          <c:val>
            <c:numRef>
              <c:f>Sheet1!$D$2:$D$4</c:f>
              <c:numCache>
                <c:formatCode>General</c:formatCode>
                <c:ptCount val="3"/>
                <c:pt idx="0">
                  <c:v>6</c:v>
                </c:pt>
                <c:pt idx="1">
                  <c:v>8</c:v>
                </c:pt>
                <c:pt idx="2">
                  <c:v>5</c:v>
                </c:pt>
              </c:numCache>
            </c:numRef>
          </c:val>
          <c:extLst>
            <c:ext xmlns:c16="http://schemas.microsoft.com/office/drawing/2014/chart" uri="{C3380CC4-5D6E-409C-BE32-E72D297353CC}">
              <c16:uniqueId val="{00000002-7612-49A2-B717-D8250B3B54C9}"/>
            </c:ext>
          </c:extLst>
        </c:ser>
        <c:dLbls>
          <c:showLegendKey val="0"/>
          <c:showVal val="0"/>
          <c:showCatName val="0"/>
          <c:showSerName val="0"/>
          <c:showPercent val="0"/>
          <c:showBubbleSize val="0"/>
        </c:dLbls>
        <c:gapWidth val="50"/>
        <c:overlap val="100"/>
        <c:axId val="-2071940632"/>
        <c:axId val="-2071937416"/>
      </c:barChart>
      <c:catAx>
        <c:axId val="-207194063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071937416"/>
        <c:crosses val="autoZero"/>
        <c:auto val="1"/>
        <c:lblAlgn val="ctr"/>
        <c:lblOffset val="100"/>
        <c:noMultiLvlLbl val="0"/>
      </c:catAx>
      <c:valAx>
        <c:axId val="-2071937416"/>
        <c:scaling>
          <c:orientation val="minMax"/>
        </c:scaling>
        <c:delete val="1"/>
        <c:axPos val="t"/>
        <c:numFmt formatCode="General" sourceLinked="1"/>
        <c:majorTickMark val="none"/>
        <c:minorTickMark val="none"/>
        <c:tickLblPos val="nextTo"/>
        <c:crossAx val="-2071940632"/>
        <c:crosses val="autoZero"/>
        <c:crossBetween val="between"/>
      </c:valAx>
      <c:spPr>
        <a:noFill/>
        <a:ln>
          <a:noFill/>
        </a:ln>
        <a:effectLst/>
      </c:spPr>
    </c:plotArea>
    <c:legend>
      <c:legendPos val="b"/>
      <c:layout>
        <c:manualLayout>
          <c:xMode val="edge"/>
          <c:yMode val="edge"/>
          <c:x val="0.27385309248677597"/>
          <c:y val="0.89119325542348604"/>
          <c:w val="0.65535969935576199"/>
          <c:h val="4.75624452147103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E4284D"/>
                </a:solidFill>
                <a:latin typeface="Arial" panose="020B0604020202020204" pitchFamily="34" charset="0"/>
                <a:ea typeface="+mn-ea"/>
                <a:cs typeface="Arial" panose="020B0604020202020204" pitchFamily="34" charset="0"/>
              </a:defRPr>
            </a:pPr>
            <a:r>
              <a:rPr lang="en-CA" sz="1400" b="1" dirty="0">
                <a:solidFill>
                  <a:srgbClr val="E4284D"/>
                </a:solidFill>
                <a:latin typeface="Arial" panose="020B0604020202020204" pitchFamily="34" charset="0"/>
                <a:cs typeface="Arial" panose="020B0604020202020204" pitchFamily="34" charset="0"/>
              </a:rPr>
              <a:t>Visited Store</a:t>
            </a:r>
            <a:r>
              <a:rPr lang="en-CA" sz="1400" b="1" baseline="0" dirty="0">
                <a:solidFill>
                  <a:srgbClr val="E4284D"/>
                </a:solidFill>
                <a:latin typeface="Arial" panose="020B0604020202020204" pitchFamily="34" charset="0"/>
                <a:cs typeface="Arial" panose="020B0604020202020204" pitchFamily="34" charset="0"/>
              </a:rPr>
              <a:t> In Person or Online</a:t>
            </a:r>
            <a:endParaRPr lang="en-CA" sz="1400" b="1" dirty="0">
              <a:solidFill>
                <a:srgbClr val="E4284D"/>
              </a:solidFill>
              <a:latin typeface="Arial" panose="020B0604020202020204" pitchFamily="34" charset="0"/>
              <a:cs typeface="Arial" panose="020B0604020202020204" pitchFamily="34" charset="0"/>
            </a:endParaRPr>
          </a:p>
        </c:rich>
      </c:tx>
      <c:layout>
        <c:manualLayout>
          <c:xMode val="edge"/>
          <c:yMode val="edge"/>
          <c:x val="3.7843762153090502E-2"/>
          <c:y val="6.15105340314532E-2"/>
        </c:manualLayout>
      </c:layout>
      <c:overlay val="0"/>
      <c:spPr>
        <a:noFill/>
        <a:ln>
          <a:noFill/>
        </a:ln>
        <a:effectLst/>
      </c:spPr>
    </c:title>
    <c:autoTitleDeleted val="0"/>
    <c:plotArea>
      <c:layout>
        <c:manualLayout>
          <c:layoutTarget val="inner"/>
          <c:xMode val="edge"/>
          <c:yMode val="edge"/>
          <c:x val="0.26820763660435398"/>
          <c:y val="9.2600159928977396E-2"/>
          <c:w val="0.71512571408537196"/>
          <c:h val="0.80132630479129896"/>
        </c:manualLayout>
      </c:layout>
      <c:barChart>
        <c:barDir val="bar"/>
        <c:grouping val="stacked"/>
        <c:varyColors val="0"/>
        <c:ser>
          <c:idx val="0"/>
          <c:order val="0"/>
          <c:tx>
            <c:strRef>
              <c:f>Sheet1!$B$1</c:f>
              <c:strCache>
                <c:ptCount val="1"/>
                <c:pt idx="0">
                  <c:v>Printed Newspaper</c:v>
                </c:pt>
              </c:strCache>
            </c:strRef>
          </c:tx>
          <c:spPr>
            <a:solidFill>
              <a:schemeClr val="tx1"/>
            </a:solidFill>
            <a:ln>
              <a:noFill/>
            </a:ln>
            <a:effectLst/>
          </c:spPr>
          <c:invertIfNegative val="0"/>
          <c:dLbls>
            <c:spPr>
              <a:noFill/>
              <a:ln>
                <a:noFill/>
              </a:ln>
              <a:effectLst/>
            </c:spPr>
            <c:txPr>
              <a:bodyPr/>
              <a:lstStyle/>
              <a:p>
                <a:pPr>
                  <a:defRPr sz="1400" b="1">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Age 18+</c:v>
                </c:pt>
                <c:pt idx="1">
                  <c:v>Age 35+</c:v>
                </c:pt>
                <c:pt idx="2">
                  <c:v>Age 50+</c:v>
                </c:pt>
              </c:strCache>
            </c:strRef>
          </c:cat>
          <c:val>
            <c:numRef>
              <c:f>Sheet1!$B$2:$B$4</c:f>
              <c:numCache>
                <c:formatCode>General</c:formatCode>
                <c:ptCount val="3"/>
                <c:pt idx="0">
                  <c:v>27</c:v>
                </c:pt>
                <c:pt idx="1">
                  <c:v>31</c:v>
                </c:pt>
                <c:pt idx="2">
                  <c:v>38</c:v>
                </c:pt>
              </c:numCache>
            </c:numRef>
          </c:val>
          <c:extLst>
            <c:ext xmlns:c16="http://schemas.microsoft.com/office/drawing/2014/chart" uri="{C3380CC4-5D6E-409C-BE32-E72D297353CC}">
              <c16:uniqueId val="{00000000-7612-49A2-B717-D8250B3B54C9}"/>
            </c:ext>
          </c:extLst>
        </c:ser>
        <c:ser>
          <c:idx val="1"/>
          <c:order val="1"/>
          <c:tx>
            <c:strRef>
              <c:f>Sheet1!$C$1</c:f>
              <c:strCache>
                <c:ptCount val="1"/>
                <c:pt idx="0">
                  <c:v>Newspaper Website</c:v>
                </c:pt>
              </c:strCache>
            </c:strRef>
          </c:tx>
          <c:spPr>
            <a:solidFill>
              <a:srgbClr val="E4284D"/>
            </a:solidFill>
            <a:ln>
              <a:noFill/>
            </a:ln>
            <a:effectLst/>
          </c:spPr>
          <c:invertIfNegative val="0"/>
          <c:dLbls>
            <c:spPr>
              <a:noFill/>
              <a:ln>
                <a:noFill/>
              </a:ln>
              <a:effectLst/>
            </c:spPr>
            <c:txPr>
              <a:bodyPr/>
              <a:lstStyle/>
              <a:p>
                <a:pPr>
                  <a:defRPr sz="1400" b="0">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Age 18+</c:v>
                </c:pt>
                <c:pt idx="1">
                  <c:v>Age 35+</c:v>
                </c:pt>
                <c:pt idx="2">
                  <c:v>Age 50+</c:v>
                </c:pt>
              </c:strCache>
            </c:strRef>
          </c:cat>
          <c:val>
            <c:numRef>
              <c:f>Sheet1!$C$2:$C$4</c:f>
              <c:numCache>
                <c:formatCode>General</c:formatCode>
                <c:ptCount val="3"/>
                <c:pt idx="0">
                  <c:v>18</c:v>
                </c:pt>
                <c:pt idx="1">
                  <c:v>19</c:v>
                </c:pt>
                <c:pt idx="2">
                  <c:v>17</c:v>
                </c:pt>
              </c:numCache>
            </c:numRef>
          </c:val>
          <c:extLst>
            <c:ext xmlns:c16="http://schemas.microsoft.com/office/drawing/2014/chart" uri="{C3380CC4-5D6E-409C-BE32-E72D297353CC}">
              <c16:uniqueId val="{00000001-7612-49A2-B717-D8250B3B54C9}"/>
            </c:ext>
          </c:extLst>
        </c:ser>
        <c:ser>
          <c:idx val="2"/>
          <c:order val="2"/>
          <c:tx>
            <c:strRef>
              <c:f>Sheet1!$D$1</c:f>
              <c:strCache>
                <c:ptCount val="1"/>
                <c:pt idx="0">
                  <c:v>Both</c:v>
                </c:pt>
              </c:strCache>
            </c:strRef>
          </c:tx>
          <c:spPr>
            <a:solidFill>
              <a:schemeClr val="bg1">
                <a:lumMod val="75000"/>
              </a:schemeClr>
            </a:solidFill>
            <a:ln>
              <a:noFill/>
            </a:ln>
            <a:effectLst/>
          </c:spPr>
          <c:invertIfNegative val="0"/>
          <c:dLbls>
            <c:spPr>
              <a:noFill/>
              <a:ln>
                <a:noFill/>
              </a:ln>
              <a:effectLst/>
            </c:spPr>
            <c:txPr>
              <a:bodyPr/>
              <a:lstStyle/>
              <a:p>
                <a:pPr>
                  <a:defRPr sz="1400" b="1">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Age 18+</c:v>
                </c:pt>
                <c:pt idx="1">
                  <c:v>Age 35+</c:v>
                </c:pt>
                <c:pt idx="2">
                  <c:v>Age 50+</c:v>
                </c:pt>
              </c:strCache>
            </c:strRef>
          </c:cat>
          <c:val>
            <c:numRef>
              <c:f>Sheet1!$D$2:$D$4</c:f>
              <c:numCache>
                <c:formatCode>General</c:formatCode>
                <c:ptCount val="3"/>
                <c:pt idx="0">
                  <c:v>9</c:v>
                </c:pt>
                <c:pt idx="1">
                  <c:v>10</c:v>
                </c:pt>
                <c:pt idx="2">
                  <c:v>9</c:v>
                </c:pt>
              </c:numCache>
            </c:numRef>
          </c:val>
          <c:extLst>
            <c:ext xmlns:c16="http://schemas.microsoft.com/office/drawing/2014/chart" uri="{C3380CC4-5D6E-409C-BE32-E72D297353CC}">
              <c16:uniqueId val="{00000002-7612-49A2-B717-D8250B3B54C9}"/>
            </c:ext>
          </c:extLst>
        </c:ser>
        <c:dLbls>
          <c:showLegendKey val="0"/>
          <c:showVal val="0"/>
          <c:showCatName val="0"/>
          <c:showSerName val="0"/>
          <c:showPercent val="0"/>
          <c:showBubbleSize val="0"/>
        </c:dLbls>
        <c:gapWidth val="50"/>
        <c:overlap val="100"/>
        <c:axId val="-2071720536"/>
        <c:axId val="-2071375336"/>
      </c:barChart>
      <c:catAx>
        <c:axId val="-20717205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071375336"/>
        <c:crosses val="autoZero"/>
        <c:auto val="1"/>
        <c:lblAlgn val="ctr"/>
        <c:lblOffset val="100"/>
        <c:noMultiLvlLbl val="0"/>
      </c:catAx>
      <c:valAx>
        <c:axId val="-2071375336"/>
        <c:scaling>
          <c:orientation val="minMax"/>
        </c:scaling>
        <c:delete val="1"/>
        <c:axPos val="t"/>
        <c:numFmt formatCode="General" sourceLinked="1"/>
        <c:majorTickMark val="none"/>
        <c:minorTickMark val="none"/>
        <c:tickLblPos val="nextTo"/>
        <c:crossAx val="-2071720536"/>
        <c:crosses val="autoZero"/>
        <c:crossBetween val="between"/>
      </c:valAx>
      <c:spPr>
        <a:noFill/>
        <a:ln>
          <a:noFill/>
        </a:ln>
        <a:effectLst/>
      </c:spPr>
    </c:plotArea>
    <c:legend>
      <c:legendPos val="b"/>
      <c:layout>
        <c:manualLayout>
          <c:xMode val="edge"/>
          <c:yMode val="edge"/>
          <c:x val="0.27385309248677597"/>
          <c:y val="0.89119325542348604"/>
          <c:w val="0.65535969935576199"/>
          <c:h val="4.75624452147103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E4284D"/>
                </a:solidFill>
                <a:latin typeface="Arial" panose="020B0604020202020204" pitchFamily="34" charset="0"/>
                <a:ea typeface="+mn-ea"/>
                <a:cs typeface="Arial" panose="020B0604020202020204" pitchFamily="34" charset="0"/>
              </a:defRPr>
            </a:pPr>
            <a:r>
              <a:rPr lang="en-CA" sz="1400" b="1" dirty="0">
                <a:solidFill>
                  <a:srgbClr val="E4284D"/>
                </a:solidFill>
                <a:latin typeface="Arial" panose="020B0604020202020204" pitchFamily="34" charset="0"/>
                <a:cs typeface="Arial" panose="020B0604020202020204" pitchFamily="34" charset="0"/>
              </a:rPr>
              <a:t>Bought</a:t>
            </a:r>
            <a:r>
              <a:rPr lang="en-CA" sz="1400" b="1" baseline="0" dirty="0">
                <a:solidFill>
                  <a:srgbClr val="E4284D"/>
                </a:solidFill>
                <a:latin typeface="Arial" panose="020B0604020202020204" pitchFamily="34" charset="0"/>
                <a:cs typeface="Arial" panose="020B0604020202020204" pitchFamily="34" charset="0"/>
              </a:rPr>
              <a:t> a Product or Service</a:t>
            </a:r>
            <a:endParaRPr lang="en-CA" sz="1400" b="1" dirty="0">
              <a:solidFill>
                <a:srgbClr val="E4284D"/>
              </a:solidFill>
              <a:latin typeface="Arial" panose="020B0604020202020204" pitchFamily="34" charset="0"/>
              <a:cs typeface="Arial" panose="020B0604020202020204" pitchFamily="34" charset="0"/>
            </a:endParaRPr>
          </a:p>
        </c:rich>
      </c:tx>
      <c:layout>
        <c:manualLayout>
          <c:xMode val="edge"/>
          <c:yMode val="edge"/>
          <c:x val="3.7843762153090502E-2"/>
          <c:y val="3.4515033990003399E-2"/>
        </c:manualLayout>
      </c:layout>
      <c:overlay val="0"/>
      <c:spPr>
        <a:noFill/>
        <a:ln>
          <a:noFill/>
        </a:ln>
        <a:effectLst/>
      </c:spPr>
    </c:title>
    <c:autoTitleDeleted val="0"/>
    <c:plotArea>
      <c:layout>
        <c:manualLayout>
          <c:layoutTarget val="inner"/>
          <c:xMode val="edge"/>
          <c:yMode val="edge"/>
          <c:x val="0.26820763660435398"/>
          <c:y val="9.2600159928977396E-2"/>
          <c:w val="0.71512571408537196"/>
          <c:h val="0.80132630479129896"/>
        </c:manualLayout>
      </c:layout>
      <c:barChart>
        <c:barDir val="bar"/>
        <c:grouping val="stacked"/>
        <c:varyColors val="0"/>
        <c:ser>
          <c:idx val="0"/>
          <c:order val="0"/>
          <c:tx>
            <c:strRef>
              <c:f>Sheet1!$B$1</c:f>
              <c:strCache>
                <c:ptCount val="1"/>
                <c:pt idx="0">
                  <c:v>Printed Newspaper</c:v>
                </c:pt>
              </c:strCache>
            </c:strRef>
          </c:tx>
          <c:spPr>
            <a:solidFill>
              <a:schemeClr val="tx1"/>
            </a:solidFill>
            <a:ln>
              <a:noFill/>
            </a:ln>
            <a:effectLst/>
          </c:spPr>
          <c:invertIfNegative val="0"/>
          <c:dLbls>
            <c:spPr>
              <a:noFill/>
              <a:ln>
                <a:noFill/>
              </a:ln>
              <a:effectLst/>
            </c:spPr>
            <c:txPr>
              <a:bodyPr/>
              <a:lstStyle/>
              <a:p>
                <a:pPr>
                  <a:defRPr sz="1400" b="1">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Age 18+</c:v>
                </c:pt>
                <c:pt idx="1">
                  <c:v>Age 35+</c:v>
                </c:pt>
                <c:pt idx="2">
                  <c:v>Age 50+</c:v>
                </c:pt>
              </c:strCache>
            </c:strRef>
          </c:cat>
          <c:val>
            <c:numRef>
              <c:f>Sheet1!$B$2:$B$4</c:f>
              <c:numCache>
                <c:formatCode>General</c:formatCode>
                <c:ptCount val="3"/>
                <c:pt idx="0">
                  <c:v>25</c:v>
                </c:pt>
                <c:pt idx="1">
                  <c:v>28</c:v>
                </c:pt>
                <c:pt idx="2">
                  <c:v>34</c:v>
                </c:pt>
              </c:numCache>
            </c:numRef>
          </c:val>
          <c:extLst>
            <c:ext xmlns:c16="http://schemas.microsoft.com/office/drawing/2014/chart" uri="{C3380CC4-5D6E-409C-BE32-E72D297353CC}">
              <c16:uniqueId val="{00000000-7612-49A2-B717-D8250B3B54C9}"/>
            </c:ext>
          </c:extLst>
        </c:ser>
        <c:ser>
          <c:idx val="1"/>
          <c:order val="1"/>
          <c:tx>
            <c:strRef>
              <c:f>Sheet1!$C$1</c:f>
              <c:strCache>
                <c:ptCount val="1"/>
                <c:pt idx="0">
                  <c:v>Newspaper Website</c:v>
                </c:pt>
              </c:strCache>
            </c:strRef>
          </c:tx>
          <c:spPr>
            <a:solidFill>
              <a:srgbClr val="E4284D"/>
            </a:solidFill>
            <a:ln>
              <a:noFill/>
            </a:ln>
            <a:effectLst/>
          </c:spPr>
          <c:invertIfNegative val="0"/>
          <c:dLbls>
            <c:spPr>
              <a:noFill/>
              <a:ln>
                <a:noFill/>
              </a:ln>
              <a:effectLst/>
            </c:spPr>
            <c:txPr>
              <a:bodyPr/>
              <a:lstStyle/>
              <a:p>
                <a:pPr>
                  <a:defRPr sz="1400" b="0">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Age 18+</c:v>
                </c:pt>
                <c:pt idx="1">
                  <c:v>Age 35+</c:v>
                </c:pt>
                <c:pt idx="2">
                  <c:v>Age 50+</c:v>
                </c:pt>
              </c:strCache>
            </c:strRef>
          </c:cat>
          <c:val>
            <c:numRef>
              <c:f>Sheet1!$C$2:$C$4</c:f>
              <c:numCache>
                <c:formatCode>General</c:formatCode>
                <c:ptCount val="3"/>
                <c:pt idx="0">
                  <c:v>15</c:v>
                </c:pt>
                <c:pt idx="1">
                  <c:v>15</c:v>
                </c:pt>
                <c:pt idx="2">
                  <c:v>14</c:v>
                </c:pt>
              </c:numCache>
            </c:numRef>
          </c:val>
          <c:extLst>
            <c:ext xmlns:c16="http://schemas.microsoft.com/office/drawing/2014/chart" uri="{C3380CC4-5D6E-409C-BE32-E72D297353CC}">
              <c16:uniqueId val="{00000001-7612-49A2-B717-D8250B3B54C9}"/>
            </c:ext>
          </c:extLst>
        </c:ser>
        <c:ser>
          <c:idx val="2"/>
          <c:order val="2"/>
          <c:tx>
            <c:strRef>
              <c:f>Sheet1!$D$1</c:f>
              <c:strCache>
                <c:ptCount val="1"/>
                <c:pt idx="0">
                  <c:v>Both</c:v>
                </c:pt>
              </c:strCache>
            </c:strRef>
          </c:tx>
          <c:spPr>
            <a:solidFill>
              <a:schemeClr val="bg1">
                <a:lumMod val="75000"/>
              </a:schemeClr>
            </a:solidFill>
            <a:ln>
              <a:noFill/>
            </a:ln>
            <a:effectLst/>
          </c:spPr>
          <c:invertIfNegative val="0"/>
          <c:dLbls>
            <c:spPr>
              <a:noFill/>
              <a:ln>
                <a:noFill/>
              </a:ln>
              <a:effectLst/>
            </c:spPr>
            <c:txPr>
              <a:bodyPr/>
              <a:lstStyle/>
              <a:p>
                <a:pPr>
                  <a:defRPr sz="1400" b="1">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Age 18+</c:v>
                </c:pt>
                <c:pt idx="1">
                  <c:v>Age 35+</c:v>
                </c:pt>
                <c:pt idx="2">
                  <c:v>Age 50+</c:v>
                </c:pt>
              </c:strCache>
            </c:strRef>
          </c:cat>
          <c:val>
            <c:numRef>
              <c:f>Sheet1!$D$2:$D$4</c:f>
              <c:numCache>
                <c:formatCode>General</c:formatCode>
                <c:ptCount val="3"/>
                <c:pt idx="0">
                  <c:v>10</c:v>
                </c:pt>
                <c:pt idx="1">
                  <c:v>10</c:v>
                </c:pt>
                <c:pt idx="2">
                  <c:v>10</c:v>
                </c:pt>
              </c:numCache>
            </c:numRef>
          </c:val>
          <c:extLst>
            <c:ext xmlns:c16="http://schemas.microsoft.com/office/drawing/2014/chart" uri="{C3380CC4-5D6E-409C-BE32-E72D297353CC}">
              <c16:uniqueId val="{00000002-7612-49A2-B717-D8250B3B54C9}"/>
            </c:ext>
          </c:extLst>
        </c:ser>
        <c:dLbls>
          <c:showLegendKey val="0"/>
          <c:showVal val="0"/>
          <c:showCatName val="0"/>
          <c:showSerName val="0"/>
          <c:showPercent val="0"/>
          <c:showBubbleSize val="0"/>
        </c:dLbls>
        <c:gapWidth val="50"/>
        <c:overlap val="100"/>
        <c:axId val="-2087696952"/>
        <c:axId val="-2087467320"/>
      </c:barChart>
      <c:catAx>
        <c:axId val="-20876969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087467320"/>
        <c:crosses val="autoZero"/>
        <c:auto val="1"/>
        <c:lblAlgn val="ctr"/>
        <c:lblOffset val="100"/>
        <c:noMultiLvlLbl val="0"/>
      </c:catAx>
      <c:valAx>
        <c:axId val="-2087467320"/>
        <c:scaling>
          <c:orientation val="minMax"/>
        </c:scaling>
        <c:delete val="1"/>
        <c:axPos val="t"/>
        <c:numFmt formatCode="General" sourceLinked="1"/>
        <c:majorTickMark val="none"/>
        <c:minorTickMark val="none"/>
        <c:tickLblPos val="nextTo"/>
        <c:crossAx val="-2087696952"/>
        <c:crosses val="autoZero"/>
        <c:crossBetween val="between"/>
      </c:valAx>
      <c:spPr>
        <a:noFill/>
        <a:ln>
          <a:noFill/>
        </a:ln>
        <a:effectLst/>
      </c:spPr>
    </c:plotArea>
    <c:legend>
      <c:legendPos val="b"/>
      <c:layout>
        <c:manualLayout>
          <c:xMode val="edge"/>
          <c:yMode val="edge"/>
          <c:x val="0.27385309248677597"/>
          <c:y val="0.89119325542348604"/>
          <c:w val="0.65535969935576199"/>
          <c:h val="4.75624452147103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E4284D"/>
                </a:solidFill>
                <a:latin typeface="Arial" panose="020B0604020202020204" pitchFamily="34" charset="0"/>
                <a:ea typeface="+mn-ea"/>
                <a:cs typeface="Arial" panose="020B0604020202020204" pitchFamily="34" charset="0"/>
              </a:defRPr>
            </a:pPr>
            <a:r>
              <a:rPr lang="en-CA" sz="1400" b="1" dirty="0">
                <a:solidFill>
                  <a:srgbClr val="E4284D"/>
                </a:solidFill>
                <a:latin typeface="Arial" panose="020B0604020202020204" pitchFamily="34" charset="0"/>
                <a:cs typeface="Arial" panose="020B0604020202020204" pitchFamily="34" charset="0"/>
              </a:rPr>
              <a:t>Referred</a:t>
            </a:r>
            <a:r>
              <a:rPr lang="en-CA" sz="1400" b="1" baseline="0" dirty="0">
                <a:solidFill>
                  <a:srgbClr val="E4284D"/>
                </a:solidFill>
                <a:latin typeface="Arial" panose="020B0604020202020204" pitchFamily="34" charset="0"/>
                <a:cs typeface="Arial" panose="020B0604020202020204" pitchFamily="34" charset="0"/>
              </a:rPr>
              <a:t> an Ad to Someone Else</a:t>
            </a:r>
            <a:endParaRPr lang="en-CA" sz="1400" b="1" dirty="0">
              <a:solidFill>
                <a:srgbClr val="E4284D"/>
              </a:solidFill>
              <a:latin typeface="Arial" panose="020B0604020202020204" pitchFamily="34" charset="0"/>
              <a:cs typeface="Arial" panose="020B0604020202020204" pitchFamily="34" charset="0"/>
            </a:endParaRPr>
          </a:p>
        </c:rich>
      </c:tx>
      <c:layout>
        <c:manualLayout>
          <c:xMode val="edge"/>
          <c:yMode val="edge"/>
          <c:x val="3.7843762153090502E-2"/>
          <c:y val="4.6513034008425498E-2"/>
        </c:manualLayout>
      </c:layout>
      <c:overlay val="0"/>
      <c:spPr>
        <a:noFill/>
        <a:ln>
          <a:noFill/>
        </a:ln>
        <a:effectLst/>
      </c:spPr>
    </c:title>
    <c:autoTitleDeleted val="0"/>
    <c:plotArea>
      <c:layout>
        <c:manualLayout>
          <c:layoutTarget val="inner"/>
          <c:xMode val="edge"/>
          <c:yMode val="edge"/>
          <c:x val="0.26820763660435398"/>
          <c:y val="9.2600159928977396E-2"/>
          <c:w val="0.71512571408537196"/>
          <c:h val="0.80132630479129896"/>
        </c:manualLayout>
      </c:layout>
      <c:barChart>
        <c:barDir val="bar"/>
        <c:grouping val="stacked"/>
        <c:varyColors val="0"/>
        <c:ser>
          <c:idx val="0"/>
          <c:order val="0"/>
          <c:tx>
            <c:strRef>
              <c:f>Sheet1!$B$1</c:f>
              <c:strCache>
                <c:ptCount val="1"/>
                <c:pt idx="0">
                  <c:v>Printed Newspaper</c:v>
                </c:pt>
              </c:strCache>
            </c:strRef>
          </c:tx>
          <c:spPr>
            <a:solidFill>
              <a:schemeClr val="tx1"/>
            </a:solidFill>
            <a:ln>
              <a:noFill/>
            </a:ln>
            <a:effectLst/>
          </c:spPr>
          <c:invertIfNegative val="0"/>
          <c:dLbls>
            <c:spPr>
              <a:noFill/>
              <a:ln>
                <a:noFill/>
              </a:ln>
              <a:effectLst/>
            </c:spPr>
            <c:txPr>
              <a:bodyPr/>
              <a:lstStyle/>
              <a:p>
                <a:pPr>
                  <a:defRPr sz="1400" b="1">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Age 18+</c:v>
                </c:pt>
                <c:pt idx="1">
                  <c:v>Age 35+</c:v>
                </c:pt>
                <c:pt idx="2">
                  <c:v>Age 50+</c:v>
                </c:pt>
              </c:strCache>
            </c:strRef>
          </c:cat>
          <c:val>
            <c:numRef>
              <c:f>Sheet1!$B$2:$B$4</c:f>
              <c:numCache>
                <c:formatCode>General</c:formatCode>
                <c:ptCount val="3"/>
                <c:pt idx="0">
                  <c:v>13</c:v>
                </c:pt>
                <c:pt idx="1">
                  <c:v>13</c:v>
                </c:pt>
                <c:pt idx="2">
                  <c:v>16</c:v>
                </c:pt>
              </c:numCache>
            </c:numRef>
          </c:val>
          <c:extLst>
            <c:ext xmlns:c16="http://schemas.microsoft.com/office/drawing/2014/chart" uri="{C3380CC4-5D6E-409C-BE32-E72D297353CC}">
              <c16:uniqueId val="{00000000-7612-49A2-B717-D8250B3B54C9}"/>
            </c:ext>
          </c:extLst>
        </c:ser>
        <c:ser>
          <c:idx val="1"/>
          <c:order val="1"/>
          <c:tx>
            <c:strRef>
              <c:f>Sheet1!$C$1</c:f>
              <c:strCache>
                <c:ptCount val="1"/>
                <c:pt idx="0">
                  <c:v>Newspaper Website</c:v>
                </c:pt>
              </c:strCache>
            </c:strRef>
          </c:tx>
          <c:spPr>
            <a:solidFill>
              <a:srgbClr val="E4284D"/>
            </a:solidFill>
            <a:ln>
              <a:noFill/>
            </a:ln>
            <a:effectLst/>
          </c:spPr>
          <c:invertIfNegative val="0"/>
          <c:dLbls>
            <c:spPr>
              <a:noFill/>
              <a:ln>
                <a:noFill/>
              </a:ln>
              <a:effectLst/>
            </c:spPr>
            <c:txPr>
              <a:bodyPr/>
              <a:lstStyle/>
              <a:p>
                <a:pPr>
                  <a:defRPr sz="1400" b="0">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Age 18+</c:v>
                </c:pt>
                <c:pt idx="1">
                  <c:v>Age 35+</c:v>
                </c:pt>
                <c:pt idx="2">
                  <c:v>Age 50+</c:v>
                </c:pt>
              </c:strCache>
            </c:strRef>
          </c:cat>
          <c:val>
            <c:numRef>
              <c:f>Sheet1!$C$2:$C$4</c:f>
              <c:numCache>
                <c:formatCode>General</c:formatCode>
                <c:ptCount val="3"/>
                <c:pt idx="0">
                  <c:v>13</c:v>
                </c:pt>
                <c:pt idx="1">
                  <c:v>13</c:v>
                </c:pt>
                <c:pt idx="2">
                  <c:v>11</c:v>
                </c:pt>
              </c:numCache>
            </c:numRef>
          </c:val>
          <c:extLst>
            <c:ext xmlns:c16="http://schemas.microsoft.com/office/drawing/2014/chart" uri="{C3380CC4-5D6E-409C-BE32-E72D297353CC}">
              <c16:uniqueId val="{00000001-7612-49A2-B717-D8250B3B54C9}"/>
            </c:ext>
          </c:extLst>
        </c:ser>
        <c:ser>
          <c:idx val="2"/>
          <c:order val="2"/>
          <c:tx>
            <c:strRef>
              <c:f>Sheet1!$D$1</c:f>
              <c:strCache>
                <c:ptCount val="1"/>
                <c:pt idx="0">
                  <c:v>Both</c:v>
                </c:pt>
              </c:strCache>
            </c:strRef>
          </c:tx>
          <c:spPr>
            <a:solidFill>
              <a:schemeClr val="bg1">
                <a:lumMod val="75000"/>
              </a:schemeClr>
            </a:solidFill>
            <a:ln>
              <a:noFill/>
            </a:ln>
            <a:effectLst/>
          </c:spPr>
          <c:invertIfNegative val="0"/>
          <c:dLbls>
            <c:spPr>
              <a:noFill/>
              <a:ln>
                <a:noFill/>
              </a:ln>
              <a:effectLst/>
            </c:spPr>
            <c:txPr>
              <a:bodyPr/>
              <a:lstStyle/>
              <a:p>
                <a:pPr>
                  <a:defRPr sz="1400" b="1">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Age 18+</c:v>
                </c:pt>
                <c:pt idx="1">
                  <c:v>Age 35+</c:v>
                </c:pt>
                <c:pt idx="2">
                  <c:v>Age 50+</c:v>
                </c:pt>
              </c:strCache>
            </c:strRef>
          </c:cat>
          <c:val>
            <c:numRef>
              <c:f>Sheet1!$D$2:$D$4</c:f>
              <c:numCache>
                <c:formatCode>General</c:formatCode>
                <c:ptCount val="3"/>
                <c:pt idx="0">
                  <c:v>6</c:v>
                </c:pt>
                <c:pt idx="1">
                  <c:v>5</c:v>
                </c:pt>
                <c:pt idx="2">
                  <c:v>4</c:v>
                </c:pt>
              </c:numCache>
            </c:numRef>
          </c:val>
          <c:extLst>
            <c:ext xmlns:c16="http://schemas.microsoft.com/office/drawing/2014/chart" uri="{C3380CC4-5D6E-409C-BE32-E72D297353CC}">
              <c16:uniqueId val="{00000002-7612-49A2-B717-D8250B3B54C9}"/>
            </c:ext>
          </c:extLst>
        </c:ser>
        <c:dLbls>
          <c:showLegendKey val="0"/>
          <c:showVal val="0"/>
          <c:showCatName val="0"/>
          <c:showSerName val="0"/>
          <c:showPercent val="0"/>
          <c:showBubbleSize val="0"/>
        </c:dLbls>
        <c:gapWidth val="50"/>
        <c:overlap val="100"/>
        <c:axId val="-2072381912"/>
        <c:axId val="-2072378648"/>
      </c:barChart>
      <c:catAx>
        <c:axId val="-20723819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072378648"/>
        <c:crosses val="autoZero"/>
        <c:auto val="1"/>
        <c:lblAlgn val="ctr"/>
        <c:lblOffset val="100"/>
        <c:noMultiLvlLbl val="0"/>
      </c:catAx>
      <c:valAx>
        <c:axId val="-2072378648"/>
        <c:scaling>
          <c:orientation val="minMax"/>
        </c:scaling>
        <c:delete val="1"/>
        <c:axPos val="t"/>
        <c:numFmt formatCode="General" sourceLinked="1"/>
        <c:majorTickMark val="none"/>
        <c:minorTickMark val="none"/>
        <c:tickLblPos val="nextTo"/>
        <c:crossAx val="-2072381912"/>
        <c:crosses val="autoZero"/>
        <c:crossBetween val="between"/>
      </c:valAx>
      <c:spPr>
        <a:noFill/>
        <a:ln>
          <a:noFill/>
        </a:ln>
        <a:effectLst/>
      </c:spPr>
    </c:plotArea>
    <c:legend>
      <c:legendPos val="b"/>
      <c:layout>
        <c:manualLayout>
          <c:xMode val="edge"/>
          <c:yMode val="edge"/>
          <c:x val="0.27385309248677597"/>
          <c:y val="0.89119325542348604"/>
          <c:w val="0.65535969935576199"/>
          <c:h val="4.75624452147103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656848449499399"/>
          <c:y val="1.7013031978884499E-2"/>
          <c:w val="0.72343151550500595"/>
          <c:h val="0.89581097875041305"/>
        </c:manualLayout>
      </c:layout>
      <c:barChart>
        <c:barDir val="bar"/>
        <c:grouping val="clustered"/>
        <c:varyColors val="0"/>
        <c:ser>
          <c:idx val="0"/>
          <c:order val="0"/>
          <c:tx>
            <c:strRef>
              <c:f>Sheet1!$B$1</c:f>
              <c:strCache>
                <c:ptCount val="1"/>
                <c:pt idx="0">
                  <c:v>Print readers that ALSO read digital</c:v>
                </c:pt>
              </c:strCache>
            </c:strRef>
          </c:tx>
          <c:spPr>
            <a:solidFill>
              <a:srgbClr val="E4284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Boomers (Age 56-74)</c:v>
                </c:pt>
                <c:pt idx="1">
                  <c:v>Adults Age 50+</c:v>
                </c:pt>
                <c:pt idx="2">
                  <c:v>Adults Age 35+</c:v>
                </c:pt>
                <c:pt idx="3">
                  <c:v>Adults Age 18+</c:v>
                </c:pt>
                <c:pt idx="4">
                  <c:v>Millennials (Age 21-38)</c:v>
                </c:pt>
              </c:strCache>
            </c:strRef>
          </c:cat>
          <c:val>
            <c:numRef>
              <c:f>Sheet1!$B$2:$B$6</c:f>
              <c:numCache>
                <c:formatCode>0%</c:formatCode>
                <c:ptCount val="5"/>
                <c:pt idx="0">
                  <c:v>0.76</c:v>
                </c:pt>
                <c:pt idx="1">
                  <c:v>0.77</c:v>
                </c:pt>
                <c:pt idx="2">
                  <c:v>0.82</c:v>
                </c:pt>
                <c:pt idx="3">
                  <c:v>0.86</c:v>
                </c:pt>
                <c:pt idx="4">
                  <c:v>0.98</c:v>
                </c:pt>
              </c:numCache>
            </c:numRef>
          </c:val>
          <c:extLst>
            <c:ext xmlns:c16="http://schemas.microsoft.com/office/drawing/2014/chart" uri="{C3380CC4-5D6E-409C-BE32-E72D297353CC}">
              <c16:uniqueId val="{00000000-2D5C-470F-BB93-99E049CF6F6D}"/>
            </c:ext>
          </c:extLst>
        </c:ser>
        <c:dLbls>
          <c:showLegendKey val="0"/>
          <c:showVal val="0"/>
          <c:showCatName val="0"/>
          <c:showSerName val="0"/>
          <c:showPercent val="0"/>
          <c:showBubbleSize val="0"/>
        </c:dLbls>
        <c:gapWidth val="63"/>
        <c:axId val="-2068758872"/>
        <c:axId val="2040144328"/>
      </c:barChart>
      <c:catAx>
        <c:axId val="-20687588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2040144328"/>
        <c:crosses val="autoZero"/>
        <c:auto val="1"/>
        <c:lblAlgn val="ctr"/>
        <c:lblOffset val="100"/>
        <c:noMultiLvlLbl val="0"/>
      </c:catAx>
      <c:valAx>
        <c:axId val="2040144328"/>
        <c:scaling>
          <c:orientation val="minMax"/>
        </c:scaling>
        <c:delete val="1"/>
        <c:axPos val="b"/>
        <c:numFmt formatCode="0%" sourceLinked="1"/>
        <c:majorTickMark val="none"/>
        <c:minorTickMark val="none"/>
        <c:tickLblPos val="nextTo"/>
        <c:crossAx val="-2068758872"/>
        <c:crosses val="autoZero"/>
        <c:crossBetween val="between"/>
      </c:valAx>
      <c:spPr>
        <a:noFill/>
        <a:ln>
          <a:noFill/>
        </a:ln>
        <a:effectLst/>
      </c:spPr>
    </c:plotArea>
    <c:legend>
      <c:legendPos val="b"/>
      <c:layout>
        <c:manualLayout>
          <c:xMode val="edge"/>
          <c:yMode val="edge"/>
          <c:x val="0.26634041201164799"/>
          <c:y val="0.91426020276877196"/>
          <c:w val="0.48004721501021502"/>
          <c:h val="6.286398023776440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992619044061601"/>
          <c:y val="3.55349128605532E-2"/>
          <c:w val="0.66007385694087195"/>
          <c:h val="0.95703147943184597"/>
        </c:manualLayout>
      </c:layout>
      <c:barChart>
        <c:barDir val="bar"/>
        <c:grouping val="clustered"/>
        <c:varyColors val="0"/>
        <c:ser>
          <c:idx val="0"/>
          <c:order val="0"/>
          <c:tx>
            <c:strRef>
              <c:f>Sheet1!$B$1</c:f>
              <c:strCache>
                <c:ptCount val="1"/>
                <c:pt idx="0">
                  <c:v>Print Readers</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Classified, Jobs, Real Estate</c:v>
                </c:pt>
                <c:pt idx="1">
                  <c:v>Advertising</c:v>
                </c:pt>
                <c:pt idx="2">
                  <c:v>Local Information</c:v>
                </c:pt>
              </c:strCache>
            </c:strRef>
          </c:cat>
          <c:val>
            <c:numRef>
              <c:f>Sheet1!$B$2:$B$4</c:f>
              <c:numCache>
                <c:formatCode>General</c:formatCode>
                <c:ptCount val="3"/>
                <c:pt idx="0">
                  <c:v>41</c:v>
                </c:pt>
                <c:pt idx="1">
                  <c:v>54</c:v>
                </c:pt>
                <c:pt idx="2">
                  <c:v>89</c:v>
                </c:pt>
              </c:numCache>
            </c:numRef>
          </c:val>
          <c:extLst>
            <c:ext xmlns:c16="http://schemas.microsoft.com/office/drawing/2014/chart" uri="{C3380CC4-5D6E-409C-BE32-E72D297353CC}">
              <c16:uniqueId val="{00000000-43E4-4BAA-A390-CAECA533F6DB}"/>
            </c:ext>
          </c:extLst>
        </c:ser>
        <c:ser>
          <c:idx val="1"/>
          <c:order val="1"/>
          <c:tx>
            <c:strRef>
              <c:f>Sheet1!$C$1</c:f>
              <c:strCache>
                <c:ptCount val="1"/>
                <c:pt idx="0">
                  <c:v>Digital Readers</c:v>
                </c:pt>
              </c:strCache>
            </c:strRef>
          </c:tx>
          <c:spPr>
            <a:solidFill>
              <a:srgbClr val="E4284D"/>
            </a:solidFill>
            <a:ln>
              <a:noFill/>
            </a:ln>
          </c:spPr>
          <c:invertIfNegative val="0"/>
          <c:dPt>
            <c:idx val="2"/>
            <c:invertIfNegative val="0"/>
            <c:bubble3D val="0"/>
            <c:extLst>
              <c:ext xmlns:c16="http://schemas.microsoft.com/office/drawing/2014/chart" uri="{C3380CC4-5D6E-409C-BE32-E72D297353CC}">
                <c16:uniqueId val="{00000001-2C8C-4AA2-A635-A178DA8AB88C}"/>
              </c:ext>
            </c:extLst>
          </c:dPt>
          <c:dLbls>
            <c:spPr>
              <a:noFill/>
              <a:ln>
                <a:noFill/>
              </a:ln>
              <a:effectLst/>
            </c:spPr>
            <c:txPr>
              <a:bodyPr/>
              <a:lstStyle/>
              <a:p>
                <a:pPr algn="ctr">
                  <a:defRPr lang="en-US" sz="2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Classified, Jobs, Real Estate</c:v>
                </c:pt>
                <c:pt idx="1">
                  <c:v>Advertising</c:v>
                </c:pt>
                <c:pt idx="2">
                  <c:v>Local Information</c:v>
                </c:pt>
              </c:strCache>
            </c:strRef>
          </c:cat>
          <c:val>
            <c:numRef>
              <c:f>Sheet1!$C$2:$C$4</c:f>
              <c:numCache>
                <c:formatCode>General</c:formatCode>
                <c:ptCount val="3"/>
                <c:pt idx="0">
                  <c:v>40</c:v>
                </c:pt>
                <c:pt idx="1">
                  <c:v>48</c:v>
                </c:pt>
                <c:pt idx="2">
                  <c:v>86</c:v>
                </c:pt>
              </c:numCache>
            </c:numRef>
          </c:val>
          <c:extLst>
            <c:ext xmlns:c16="http://schemas.microsoft.com/office/drawing/2014/chart" uri="{C3380CC4-5D6E-409C-BE32-E72D297353CC}">
              <c16:uniqueId val="{00000002-2C8C-4AA2-A635-A178DA8AB88C}"/>
            </c:ext>
          </c:extLst>
        </c:ser>
        <c:dLbls>
          <c:dLblPos val="outEnd"/>
          <c:showLegendKey val="0"/>
          <c:showVal val="1"/>
          <c:showCatName val="0"/>
          <c:showSerName val="0"/>
          <c:showPercent val="0"/>
          <c:showBubbleSize val="0"/>
        </c:dLbls>
        <c:gapWidth val="75"/>
        <c:axId val="2088904056"/>
        <c:axId val="2088790760"/>
      </c:barChart>
      <c:catAx>
        <c:axId val="2088904056"/>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lgn="r">
              <a:defRPr sz="16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088790760"/>
        <c:crosses val="autoZero"/>
        <c:auto val="1"/>
        <c:lblAlgn val="ctr"/>
        <c:lblOffset val="100"/>
        <c:noMultiLvlLbl val="0"/>
      </c:catAx>
      <c:valAx>
        <c:axId val="2088790760"/>
        <c:scaling>
          <c:orientation val="minMax"/>
        </c:scaling>
        <c:delete val="1"/>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600" dirty="0">
                    <a:latin typeface="Arial" panose="020B0604020202020204" pitchFamily="34" charset="0"/>
                    <a:cs typeface="Arial" panose="020B0604020202020204" pitchFamily="34" charset="0"/>
                  </a:rPr>
                  <a:t>%</a:t>
                </a:r>
              </a:p>
            </c:rich>
          </c:tx>
          <c:layout>
            <c:manualLayout>
              <c:xMode val="edge"/>
              <c:yMode val="edge"/>
              <c:x val="0.96520483953824698"/>
              <c:y val="7.9171840046940195E-2"/>
            </c:manualLayout>
          </c:layout>
          <c:overlay val="0"/>
          <c:spPr>
            <a:noFill/>
            <a:ln>
              <a:noFill/>
            </a:ln>
            <a:effectLst/>
          </c:spPr>
        </c:title>
        <c:numFmt formatCode="General" sourceLinked="1"/>
        <c:majorTickMark val="none"/>
        <c:minorTickMark val="none"/>
        <c:tickLblPos val="nextTo"/>
        <c:crossAx val="2088904056"/>
        <c:crosses val="autoZero"/>
        <c:crossBetween val="between"/>
      </c:valAx>
    </c:plotArea>
    <c:legend>
      <c:legendPos val="r"/>
      <c:layout>
        <c:manualLayout>
          <c:xMode val="edge"/>
          <c:yMode val="edge"/>
          <c:x val="0.62814597055284704"/>
          <c:y val="0.81946847819744295"/>
          <c:w val="0.37185402944715301"/>
          <c:h val="0.134794050543844"/>
        </c:manualLayout>
      </c:layout>
      <c:overlay val="0"/>
      <c:txPr>
        <a:bodyPr/>
        <a:lstStyle/>
        <a:p>
          <a:pPr>
            <a:defRPr sz="1600">
              <a:latin typeface="Arial" panose="020B0604020202020204" pitchFamily="34" charset="0"/>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350" baseline="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E4284D"/>
                </a:solidFill>
                <a:latin typeface="Arial" panose="020B0604020202020204" pitchFamily="34" charset="0"/>
                <a:ea typeface="+mn-ea"/>
                <a:cs typeface="Arial" panose="020B0604020202020204" pitchFamily="34" charset="0"/>
              </a:defRPr>
            </a:pPr>
            <a:r>
              <a:rPr lang="en-CA" sz="1400" b="1" dirty="0">
                <a:solidFill>
                  <a:srgbClr val="E4284D"/>
                </a:solidFill>
                <a:latin typeface="Arial" panose="020B0604020202020204" pitchFamily="34" charset="0"/>
                <a:cs typeface="Arial" panose="020B0604020202020204" pitchFamily="34" charset="0"/>
              </a:rPr>
              <a:t>Actions Taken From Exposure to News Media Ads – Adults 18+</a:t>
            </a:r>
          </a:p>
        </c:rich>
      </c:tx>
      <c:layout>
        <c:manualLayout>
          <c:xMode val="edge"/>
          <c:yMode val="edge"/>
          <c:x val="3.7843762153090502E-2"/>
          <c:y val="2.7983564813702001E-2"/>
        </c:manualLayout>
      </c:layout>
      <c:overlay val="0"/>
      <c:spPr>
        <a:noFill/>
        <a:ln>
          <a:noFill/>
        </a:ln>
        <a:effectLst/>
      </c:spPr>
    </c:title>
    <c:autoTitleDeleted val="0"/>
    <c:plotArea>
      <c:layout>
        <c:manualLayout>
          <c:layoutTarget val="inner"/>
          <c:xMode val="edge"/>
          <c:yMode val="edge"/>
          <c:x val="0.50773741350513002"/>
          <c:y val="9.2600159928977396E-2"/>
          <c:w val="0.47559591982820298"/>
          <c:h val="0.80132630479129896"/>
        </c:manualLayout>
      </c:layout>
      <c:barChart>
        <c:barDir val="bar"/>
        <c:grouping val="stacked"/>
        <c:varyColors val="0"/>
        <c:ser>
          <c:idx val="0"/>
          <c:order val="0"/>
          <c:tx>
            <c:strRef>
              <c:f>Sheet1!$B$1</c:f>
              <c:strCache>
                <c:ptCount val="1"/>
                <c:pt idx="0">
                  <c:v>Printed Newspaper</c:v>
                </c:pt>
              </c:strCache>
            </c:strRef>
          </c:tx>
          <c:spPr>
            <a:solidFill>
              <a:schemeClr val="tx1"/>
            </a:solidFill>
            <a:ln>
              <a:noFill/>
            </a:ln>
            <a:effectLst/>
          </c:spPr>
          <c:invertIfNegative val="0"/>
          <c:dLbls>
            <c:spPr>
              <a:noFill/>
              <a:ln>
                <a:noFill/>
              </a:ln>
              <a:effectLst/>
            </c:spPr>
            <c:txPr>
              <a:bodyPr/>
              <a:lstStyle/>
              <a:p>
                <a:pPr>
                  <a:defRPr sz="1400" b="1">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Referred an ad to someone else</c:v>
                </c:pt>
                <c:pt idx="1">
                  <c:v>Bought a product or service</c:v>
                </c:pt>
                <c:pt idx="2">
                  <c:v>Visited store in person or online</c:v>
                </c:pt>
                <c:pt idx="3">
                  <c:v>Looked for more offline information about product or service</c:v>
                </c:pt>
                <c:pt idx="4">
                  <c:v>Went online to find more information about product or service</c:v>
                </c:pt>
                <c:pt idx="5">
                  <c:v>Became aware of product, service or sale</c:v>
                </c:pt>
              </c:strCache>
            </c:strRef>
          </c:cat>
          <c:val>
            <c:numRef>
              <c:f>Sheet1!$B$2:$B$7</c:f>
              <c:numCache>
                <c:formatCode>General</c:formatCode>
                <c:ptCount val="6"/>
                <c:pt idx="0">
                  <c:v>13</c:v>
                </c:pt>
                <c:pt idx="1">
                  <c:v>25</c:v>
                </c:pt>
                <c:pt idx="2">
                  <c:v>27</c:v>
                </c:pt>
                <c:pt idx="3">
                  <c:v>17</c:v>
                </c:pt>
                <c:pt idx="4">
                  <c:v>20</c:v>
                </c:pt>
                <c:pt idx="5">
                  <c:v>34</c:v>
                </c:pt>
              </c:numCache>
            </c:numRef>
          </c:val>
          <c:extLst>
            <c:ext xmlns:c16="http://schemas.microsoft.com/office/drawing/2014/chart" uri="{C3380CC4-5D6E-409C-BE32-E72D297353CC}">
              <c16:uniqueId val="{00000000-7612-49A2-B717-D8250B3B54C9}"/>
            </c:ext>
          </c:extLst>
        </c:ser>
        <c:ser>
          <c:idx val="1"/>
          <c:order val="1"/>
          <c:tx>
            <c:strRef>
              <c:f>Sheet1!$C$1</c:f>
              <c:strCache>
                <c:ptCount val="1"/>
                <c:pt idx="0">
                  <c:v>Newspaper Website</c:v>
                </c:pt>
              </c:strCache>
            </c:strRef>
          </c:tx>
          <c:spPr>
            <a:solidFill>
              <a:srgbClr val="E4284D"/>
            </a:solidFill>
            <a:ln>
              <a:noFill/>
            </a:ln>
            <a:effectLst/>
          </c:spPr>
          <c:invertIfNegative val="0"/>
          <c:dLbls>
            <c:spPr>
              <a:noFill/>
              <a:ln>
                <a:noFill/>
              </a:ln>
              <a:effectLst/>
            </c:spPr>
            <c:txPr>
              <a:bodyPr/>
              <a:lstStyle/>
              <a:p>
                <a:pPr>
                  <a:defRPr sz="1400" b="0">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Referred an ad to someone else</c:v>
                </c:pt>
                <c:pt idx="1">
                  <c:v>Bought a product or service</c:v>
                </c:pt>
                <c:pt idx="2">
                  <c:v>Visited store in person or online</c:v>
                </c:pt>
                <c:pt idx="3">
                  <c:v>Looked for more offline information about product or service</c:v>
                </c:pt>
                <c:pt idx="4">
                  <c:v>Went online to find more information about product or service</c:v>
                </c:pt>
                <c:pt idx="5">
                  <c:v>Became aware of product, service or sale</c:v>
                </c:pt>
              </c:strCache>
            </c:strRef>
          </c:cat>
          <c:val>
            <c:numRef>
              <c:f>Sheet1!$C$2:$C$7</c:f>
              <c:numCache>
                <c:formatCode>General</c:formatCode>
                <c:ptCount val="6"/>
                <c:pt idx="0">
                  <c:v>13</c:v>
                </c:pt>
                <c:pt idx="1">
                  <c:v>15</c:v>
                </c:pt>
                <c:pt idx="2">
                  <c:v>18</c:v>
                </c:pt>
                <c:pt idx="3">
                  <c:v>14</c:v>
                </c:pt>
                <c:pt idx="4">
                  <c:v>24</c:v>
                </c:pt>
                <c:pt idx="5">
                  <c:v>14</c:v>
                </c:pt>
              </c:numCache>
            </c:numRef>
          </c:val>
          <c:extLst>
            <c:ext xmlns:c16="http://schemas.microsoft.com/office/drawing/2014/chart" uri="{C3380CC4-5D6E-409C-BE32-E72D297353CC}">
              <c16:uniqueId val="{00000001-7612-49A2-B717-D8250B3B54C9}"/>
            </c:ext>
          </c:extLst>
        </c:ser>
        <c:ser>
          <c:idx val="2"/>
          <c:order val="2"/>
          <c:tx>
            <c:strRef>
              <c:f>Sheet1!$D$1</c:f>
              <c:strCache>
                <c:ptCount val="1"/>
                <c:pt idx="0">
                  <c:v>Both</c:v>
                </c:pt>
              </c:strCache>
            </c:strRef>
          </c:tx>
          <c:spPr>
            <a:solidFill>
              <a:schemeClr val="bg1">
                <a:lumMod val="75000"/>
              </a:schemeClr>
            </a:solidFill>
            <a:ln>
              <a:noFill/>
            </a:ln>
            <a:effectLst/>
          </c:spPr>
          <c:invertIfNegative val="0"/>
          <c:dLbls>
            <c:spPr>
              <a:noFill/>
              <a:ln>
                <a:noFill/>
              </a:ln>
              <a:effectLst/>
            </c:spPr>
            <c:txPr>
              <a:bodyPr/>
              <a:lstStyle/>
              <a:p>
                <a:pPr>
                  <a:defRPr sz="1400" b="0">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Referred an ad to someone else</c:v>
                </c:pt>
                <c:pt idx="1">
                  <c:v>Bought a product or service</c:v>
                </c:pt>
                <c:pt idx="2">
                  <c:v>Visited store in person or online</c:v>
                </c:pt>
                <c:pt idx="3">
                  <c:v>Looked for more offline information about product or service</c:v>
                </c:pt>
                <c:pt idx="4">
                  <c:v>Went online to find more information about product or service</c:v>
                </c:pt>
                <c:pt idx="5">
                  <c:v>Became aware of product, service or sale</c:v>
                </c:pt>
              </c:strCache>
            </c:strRef>
          </c:cat>
          <c:val>
            <c:numRef>
              <c:f>Sheet1!$D$2:$D$7</c:f>
              <c:numCache>
                <c:formatCode>General</c:formatCode>
                <c:ptCount val="6"/>
                <c:pt idx="0">
                  <c:v>6</c:v>
                </c:pt>
                <c:pt idx="1">
                  <c:v>10</c:v>
                </c:pt>
                <c:pt idx="2">
                  <c:v>9</c:v>
                </c:pt>
                <c:pt idx="3">
                  <c:v>6</c:v>
                </c:pt>
                <c:pt idx="4">
                  <c:v>13</c:v>
                </c:pt>
                <c:pt idx="5">
                  <c:v>15</c:v>
                </c:pt>
              </c:numCache>
            </c:numRef>
          </c:val>
          <c:extLst>
            <c:ext xmlns:c16="http://schemas.microsoft.com/office/drawing/2014/chart" uri="{C3380CC4-5D6E-409C-BE32-E72D297353CC}">
              <c16:uniqueId val="{00000002-7612-49A2-B717-D8250B3B54C9}"/>
            </c:ext>
          </c:extLst>
        </c:ser>
        <c:dLbls>
          <c:showLegendKey val="0"/>
          <c:showVal val="0"/>
          <c:showCatName val="0"/>
          <c:showSerName val="0"/>
          <c:showPercent val="0"/>
          <c:showBubbleSize val="0"/>
        </c:dLbls>
        <c:gapWidth val="50"/>
        <c:overlap val="100"/>
        <c:axId val="-2067975960"/>
        <c:axId val="-2067972392"/>
      </c:barChart>
      <c:catAx>
        <c:axId val="-20679759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067972392"/>
        <c:crosses val="autoZero"/>
        <c:auto val="1"/>
        <c:lblAlgn val="ctr"/>
        <c:lblOffset val="100"/>
        <c:noMultiLvlLbl val="0"/>
      </c:catAx>
      <c:valAx>
        <c:axId val="-2067972392"/>
        <c:scaling>
          <c:orientation val="minMax"/>
        </c:scaling>
        <c:delete val="1"/>
        <c:axPos val="b"/>
        <c:numFmt formatCode="General" sourceLinked="1"/>
        <c:majorTickMark val="none"/>
        <c:minorTickMark val="none"/>
        <c:tickLblPos val="nextTo"/>
        <c:crossAx val="-2067975960"/>
        <c:crosses val="autoZero"/>
        <c:crossBetween val="between"/>
      </c:valAx>
      <c:spPr>
        <a:noFill/>
        <a:ln>
          <a:noFill/>
        </a:ln>
        <a:effectLst/>
      </c:spPr>
    </c:plotArea>
    <c:legend>
      <c:legendPos val="b"/>
      <c:layout>
        <c:manualLayout>
          <c:xMode val="edge"/>
          <c:yMode val="edge"/>
          <c:x val="0.176865545215939"/>
          <c:y val="0.90919022734593202"/>
          <c:w val="0.65535969935576199"/>
          <c:h val="4.75624452147103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Completely/</c:v>
                </c:pt>
              </c:strCache>
            </c:strRef>
          </c:tx>
          <c:spPr>
            <a:solidFill>
              <a:schemeClr val="tx1"/>
            </a:solidFill>
          </c:spPr>
          <c:invertIfNegative val="0"/>
          <c:dPt>
            <c:idx val="5"/>
            <c:invertIfNegative val="0"/>
            <c:bubble3D val="0"/>
            <c:spPr>
              <a:solidFill>
                <a:srgbClr val="E4284D"/>
              </a:solidFill>
            </c:spPr>
            <c:extLst>
              <c:ext xmlns:c16="http://schemas.microsoft.com/office/drawing/2014/chart" uri="{C3380CC4-5D6E-409C-BE32-E72D297353CC}">
                <c16:uniqueId val="{00000001-321D-4213-A953-40087060CF92}"/>
              </c:ext>
            </c:extLst>
          </c:dPt>
          <c:dPt>
            <c:idx val="8"/>
            <c:invertIfNegative val="0"/>
            <c:bubble3D val="0"/>
            <c:extLst>
              <c:ext xmlns:c16="http://schemas.microsoft.com/office/drawing/2014/chart" uri="{C3380CC4-5D6E-409C-BE32-E72D297353CC}">
                <c16:uniqueId val="{00000002-321D-4213-A953-40087060CF92}"/>
              </c:ext>
            </c:extLst>
          </c:dPt>
          <c:dPt>
            <c:idx val="10"/>
            <c:invertIfNegative val="0"/>
            <c:bubble3D val="0"/>
            <c:spPr>
              <a:solidFill>
                <a:schemeClr val="tx1"/>
              </a:solidFill>
            </c:spPr>
            <c:extLst>
              <c:ext xmlns:c16="http://schemas.microsoft.com/office/drawing/2014/chart" uri="{C3380CC4-5D6E-409C-BE32-E72D297353CC}">
                <c16:uniqueId val="{00000004-321D-4213-A953-40087060CF92}"/>
              </c:ext>
            </c:extLst>
          </c:dPt>
          <c:dPt>
            <c:idx val="11"/>
            <c:invertIfNegative val="0"/>
            <c:bubble3D val="0"/>
            <c:spPr>
              <a:solidFill>
                <a:srgbClr val="E4284D"/>
              </a:solidFill>
            </c:spPr>
            <c:extLst>
              <c:ext xmlns:c16="http://schemas.microsoft.com/office/drawing/2014/chart" uri="{C3380CC4-5D6E-409C-BE32-E72D297353CC}">
                <c16:uniqueId val="{00000006-2D45-4F7F-966B-B50E6ADD23EB}"/>
              </c:ext>
            </c:extLst>
          </c:dPt>
          <c:dPt>
            <c:idx val="14"/>
            <c:invertIfNegative val="0"/>
            <c:bubble3D val="0"/>
            <c:extLst>
              <c:ext xmlns:c16="http://schemas.microsoft.com/office/drawing/2014/chart" uri="{C3380CC4-5D6E-409C-BE32-E72D297353CC}">
                <c16:uniqueId val="{00000005-321D-4213-A953-40087060CF92}"/>
              </c:ext>
            </c:extLst>
          </c:dPt>
          <c:dLbls>
            <c:spPr>
              <a:noFill/>
              <a:ln>
                <a:noFill/>
              </a:ln>
              <a:effectLst/>
            </c:spPr>
            <c:txPr>
              <a:bodyPr/>
              <a:lstStyle/>
              <a:p>
                <a:pPr>
                  <a:defRPr sz="1800" b="1">
                    <a:solidFill>
                      <a:schemeClr val="bg1"/>
                    </a:solidFill>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Social Networks</c:v>
                </c:pt>
                <c:pt idx="1">
                  <c:v>Search Engine Results</c:v>
                </c:pt>
                <c:pt idx="2">
                  <c:v>Magazine Websites</c:v>
                </c:pt>
                <c:pt idx="3">
                  <c:v>TV Websites</c:v>
                </c:pt>
                <c:pt idx="4">
                  <c:v>Radio Websites</c:v>
                </c:pt>
                <c:pt idx="5">
                  <c:v>News Media Websites</c:v>
                </c:pt>
                <c:pt idx="7">
                  <c:v>Magazines</c:v>
                </c:pt>
                <c:pt idx="8">
                  <c:v>Out of Home</c:v>
                </c:pt>
                <c:pt idx="9">
                  <c:v>TV Programs</c:v>
                </c:pt>
                <c:pt idx="10">
                  <c:v>Radio Programs</c:v>
                </c:pt>
                <c:pt idx="11">
                  <c:v>Printed Newspapers</c:v>
                </c:pt>
              </c:strCache>
            </c:strRef>
          </c:cat>
          <c:val>
            <c:numRef>
              <c:f>Sheet1!$B$2:$B$13</c:f>
              <c:numCache>
                <c:formatCode>General</c:formatCode>
                <c:ptCount val="12"/>
                <c:pt idx="0">
                  <c:v>21</c:v>
                </c:pt>
                <c:pt idx="1">
                  <c:v>26</c:v>
                </c:pt>
                <c:pt idx="2">
                  <c:v>32</c:v>
                </c:pt>
                <c:pt idx="3">
                  <c:v>35</c:v>
                </c:pt>
                <c:pt idx="4">
                  <c:v>36</c:v>
                </c:pt>
                <c:pt idx="5">
                  <c:v>39</c:v>
                </c:pt>
                <c:pt idx="7">
                  <c:v>38</c:v>
                </c:pt>
                <c:pt idx="8">
                  <c:v>41</c:v>
                </c:pt>
                <c:pt idx="9">
                  <c:v>44</c:v>
                </c:pt>
                <c:pt idx="10">
                  <c:v>44</c:v>
                </c:pt>
                <c:pt idx="11">
                  <c:v>52</c:v>
                </c:pt>
              </c:numCache>
            </c:numRef>
          </c:val>
          <c:extLst>
            <c:ext xmlns:c16="http://schemas.microsoft.com/office/drawing/2014/chart" uri="{C3380CC4-5D6E-409C-BE32-E72D297353CC}">
              <c16:uniqueId val="{00000006-321D-4213-A953-40087060CF92}"/>
            </c:ext>
          </c:extLst>
        </c:ser>
        <c:dLbls>
          <c:showLegendKey val="0"/>
          <c:showVal val="0"/>
          <c:showCatName val="0"/>
          <c:showSerName val="0"/>
          <c:showPercent val="0"/>
          <c:showBubbleSize val="0"/>
        </c:dLbls>
        <c:gapWidth val="30"/>
        <c:axId val="-2068236744"/>
        <c:axId val="-2068233704"/>
      </c:barChart>
      <c:catAx>
        <c:axId val="-2068236744"/>
        <c:scaling>
          <c:orientation val="minMax"/>
        </c:scaling>
        <c:delete val="0"/>
        <c:axPos val="l"/>
        <c:numFmt formatCode="General" sourceLinked="0"/>
        <c:majorTickMark val="none"/>
        <c:minorTickMark val="none"/>
        <c:tickLblPos val="nextTo"/>
        <c:txPr>
          <a:bodyPr/>
          <a:lstStyle/>
          <a:p>
            <a:pPr>
              <a:defRPr sz="1600">
                <a:latin typeface="Arial" panose="020B0604020202020204" pitchFamily="34" charset="0"/>
                <a:cs typeface="Arial" panose="020B0604020202020204" pitchFamily="34" charset="0"/>
              </a:defRPr>
            </a:pPr>
            <a:endParaRPr lang="en-US"/>
          </a:p>
        </c:txPr>
        <c:crossAx val="-2068233704"/>
        <c:crosses val="autoZero"/>
        <c:auto val="1"/>
        <c:lblAlgn val="ctr"/>
        <c:lblOffset val="700"/>
        <c:tickLblSkip val="1"/>
        <c:tickMarkSkip val="10"/>
        <c:noMultiLvlLbl val="0"/>
      </c:catAx>
      <c:valAx>
        <c:axId val="-2068233704"/>
        <c:scaling>
          <c:orientation val="minMax"/>
        </c:scaling>
        <c:delete val="1"/>
        <c:axPos val="b"/>
        <c:numFmt formatCode="General" sourceLinked="1"/>
        <c:majorTickMark val="out"/>
        <c:minorTickMark val="none"/>
        <c:tickLblPos val="nextTo"/>
        <c:crossAx val="-2068236744"/>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358082457239098"/>
          <c:y val="2.3041787504325499E-2"/>
          <c:w val="0.64641917542760896"/>
          <c:h val="0.72795644166655504"/>
        </c:manualLayout>
      </c:layout>
      <c:barChart>
        <c:barDir val="bar"/>
        <c:grouping val="stacked"/>
        <c:varyColors val="0"/>
        <c:ser>
          <c:idx val="0"/>
          <c:order val="0"/>
          <c:tx>
            <c:strRef>
              <c:f>Sheet1!$B$1</c:f>
              <c:strCache>
                <c:ptCount val="1"/>
                <c:pt idx="0">
                  <c:v>Aduts 18+</c:v>
                </c:pt>
              </c:strCache>
            </c:strRef>
          </c:tx>
          <c:spPr>
            <a:solidFill>
              <a:srgbClr val="E4284D"/>
            </a:solidFill>
          </c:spPr>
          <c:invertIfNegative val="0"/>
          <c:dPt>
            <c:idx val="0"/>
            <c:invertIfNegative val="0"/>
            <c:bubble3D val="0"/>
            <c:spPr>
              <a:solidFill>
                <a:schemeClr val="tx1"/>
              </a:solidFill>
            </c:spPr>
            <c:extLst>
              <c:ext xmlns:c16="http://schemas.microsoft.com/office/drawing/2014/chart" uri="{C3380CC4-5D6E-409C-BE32-E72D297353CC}">
                <c16:uniqueId val="{00000001-CC9D-41BE-ADAC-A536BC2DBB7F}"/>
              </c:ext>
            </c:extLst>
          </c:dPt>
          <c:dPt>
            <c:idx val="1"/>
            <c:invertIfNegative val="0"/>
            <c:bubble3D val="0"/>
            <c:spPr>
              <a:solidFill>
                <a:schemeClr val="tx1"/>
              </a:solidFill>
            </c:spPr>
            <c:extLst>
              <c:ext xmlns:c16="http://schemas.microsoft.com/office/drawing/2014/chart" uri="{C3380CC4-5D6E-409C-BE32-E72D297353CC}">
                <c16:uniqueId val="{00000003-CC9D-41BE-ADAC-A536BC2DBB7F}"/>
              </c:ext>
            </c:extLst>
          </c:dPt>
          <c:dLbls>
            <c:dLbl>
              <c:idx val="5"/>
              <c:layout>
                <c:manualLayout>
                  <c:x val="9.1959113808285906E-2"/>
                  <c:y val="-4.338783102341909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C9D-41BE-ADAC-A536BC2DBB7F}"/>
                </c:ext>
              </c:extLst>
            </c:dLbl>
            <c:spPr>
              <a:noFill/>
              <a:ln>
                <a:noFill/>
              </a:ln>
              <a:effectLst/>
            </c:spPr>
            <c:txPr>
              <a:bodyPr/>
              <a:lstStyle/>
              <a:p>
                <a:pPr>
                  <a:defRPr sz="3200" b="1" baseline="0">
                    <a:solidFill>
                      <a:srgbClr val="FFFFFF"/>
                    </a:solidFill>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Printed Newspaper</c:v>
                </c:pt>
                <c:pt idx="1">
                  <c:v>Digital Newspaper</c:v>
                </c:pt>
                <c:pt idx="2">
                  <c:v>Television</c:v>
                </c:pt>
                <c:pt idx="3">
                  <c:v>Radio</c:v>
                </c:pt>
                <c:pt idx="4">
                  <c:v>Search Engine</c:v>
                </c:pt>
                <c:pt idx="5">
                  <c:v>Magazine</c:v>
                </c:pt>
                <c:pt idx="6">
                  <c:v>Social Media</c:v>
                </c:pt>
              </c:strCache>
            </c:strRef>
          </c:cat>
          <c:val>
            <c:numRef>
              <c:f>Sheet1!$B$2:$B$8</c:f>
              <c:numCache>
                <c:formatCode>General</c:formatCode>
                <c:ptCount val="7"/>
                <c:pt idx="0">
                  <c:v>202</c:v>
                </c:pt>
                <c:pt idx="1">
                  <c:v>133</c:v>
                </c:pt>
                <c:pt idx="2">
                  <c:v>164</c:v>
                </c:pt>
                <c:pt idx="3">
                  <c:v>140</c:v>
                </c:pt>
                <c:pt idx="4">
                  <c:v>99</c:v>
                </c:pt>
                <c:pt idx="5">
                  <c:v>84</c:v>
                </c:pt>
                <c:pt idx="6">
                  <c:v>85</c:v>
                </c:pt>
              </c:numCache>
            </c:numRef>
          </c:val>
          <c:extLst>
            <c:ext xmlns:c16="http://schemas.microsoft.com/office/drawing/2014/chart" uri="{C3380CC4-5D6E-409C-BE32-E72D297353CC}">
              <c16:uniqueId val="{00000005-CC9D-41BE-ADAC-A536BC2DBB7F}"/>
            </c:ext>
          </c:extLst>
        </c:ser>
        <c:dLbls>
          <c:showLegendKey val="0"/>
          <c:showVal val="0"/>
          <c:showCatName val="0"/>
          <c:showSerName val="0"/>
          <c:showPercent val="0"/>
          <c:showBubbleSize val="0"/>
        </c:dLbls>
        <c:gapWidth val="47"/>
        <c:overlap val="100"/>
        <c:axId val="-2072066520"/>
        <c:axId val="-2072637336"/>
      </c:barChart>
      <c:catAx>
        <c:axId val="-2072066520"/>
        <c:scaling>
          <c:orientation val="maxMin"/>
        </c:scaling>
        <c:delete val="0"/>
        <c:axPos val="l"/>
        <c:numFmt formatCode="General" sourceLinked="1"/>
        <c:majorTickMark val="out"/>
        <c:minorTickMark val="none"/>
        <c:tickLblPos val="nextTo"/>
        <c:spPr>
          <a:ln>
            <a:noFill/>
          </a:ln>
        </c:spPr>
        <c:txPr>
          <a:bodyPr anchor="ctr" anchorCtr="0"/>
          <a:lstStyle/>
          <a:p>
            <a:pPr>
              <a:defRPr sz="2000" b="1" i="0" baseline="0">
                <a:latin typeface="Arial" panose="020B0604020202020204" pitchFamily="34" charset="0"/>
                <a:cs typeface="Arial" panose="020B0604020202020204" pitchFamily="34" charset="0"/>
              </a:defRPr>
            </a:pPr>
            <a:endParaRPr lang="en-US"/>
          </a:p>
        </c:txPr>
        <c:crossAx val="-2072637336"/>
        <c:crosses val="autoZero"/>
        <c:auto val="0"/>
        <c:lblAlgn val="ctr"/>
        <c:lblOffset val="700"/>
        <c:noMultiLvlLbl val="0"/>
      </c:catAx>
      <c:valAx>
        <c:axId val="-2072637336"/>
        <c:scaling>
          <c:orientation val="minMax"/>
          <c:max val="220"/>
          <c:min val="0"/>
        </c:scaling>
        <c:delete val="1"/>
        <c:axPos val="t"/>
        <c:title>
          <c:tx>
            <c:rich>
              <a:bodyPr/>
              <a:lstStyle/>
              <a:p>
                <a:pPr>
                  <a:defRPr sz="1800" b="1" i="0" u="none" strike="noStrike" baseline="0">
                    <a:solidFill>
                      <a:schemeClr val="tx1"/>
                    </a:solidFill>
                    <a:latin typeface="Arial"/>
                    <a:ea typeface="Arial"/>
                    <a:cs typeface="Arial"/>
                  </a:defRPr>
                </a:pPr>
                <a:r>
                  <a:rPr lang="en-CA" sz="1800" b="1" dirty="0">
                    <a:solidFill>
                      <a:schemeClr val="tx1"/>
                    </a:solidFill>
                  </a:rPr>
                  <a:t>100</a:t>
                </a:r>
                <a:r>
                  <a:rPr lang="en-CA" sz="1800" b="1" baseline="0" dirty="0">
                    <a:solidFill>
                      <a:schemeClr val="tx1"/>
                    </a:solidFill>
                  </a:rPr>
                  <a:t> (average)</a:t>
                </a:r>
                <a:endParaRPr lang="en-CA" sz="1800" b="1" dirty="0">
                  <a:solidFill>
                    <a:schemeClr val="tx1"/>
                  </a:solidFill>
                </a:endParaRPr>
              </a:p>
            </c:rich>
          </c:tx>
          <c:layout>
            <c:manualLayout>
              <c:xMode val="edge"/>
              <c:yMode val="edge"/>
              <c:x val="0.54385264683002299"/>
              <c:y val="0.74819778767031397"/>
            </c:manualLayout>
          </c:layout>
          <c:overlay val="0"/>
        </c:title>
        <c:numFmt formatCode="General" sourceLinked="1"/>
        <c:majorTickMark val="out"/>
        <c:minorTickMark val="none"/>
        <c:tickLblPos val="nextTo"/>
        <c:crossAx val="-2072066520"/>
        <c:crosses val="autoZero"/>
        <c:crossBetween val="between"/>
      </c:valAx>
      <c:spPr>
        <a:noFill/>
        <a:ln w="25405">
          <a:no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480916447943999E-2"/>
          <c:y val="0.168832146390692"/>
          <c:w val="0.98951908355205598"/>
          <c:h val="0.58186775268619395"/>
        </c:manualLayout>
      </c:layout>
      <c:barChart>
        <c:barDir val="col"/>
        <c:grouping val="clustered"/>
        <c:varyColors val="0"/>
        <c:ser>
          <c:idx val="0"/>
          <c:order val="0"/>
          <c:tx>
            <c:strRef>
              <c:f>Sheet1!$B$1</c:f>
              <c:strCache>
                <c:ptCount val="1"/>
                <c:pt idx="0">
                  <c:v>Print</c:v>
                </c:pt>
              </c:strCache>
            </c:strRef>
          </c:tx>
          <c:spPr>
            <a:solidFill>
              <a:srgbClr val="E4284D"/>
            </a:solidFill>
          </c:spPr>
          <c:invertIfNegative val="0"/>
          <c:dPt>
            <c:idx val="0"/>
            <c:invertIfNegative val="0"/>
            <c:bubble3D val="0"/>
            <c:extLst>
              <c:ext xmlns:c16="http://schemas.microsoft.com/office/drawing/2014/chart" uri="{C3380CC4-5D6E-409C-BE32-E72D297353CC}">
                <c16:uniqueId val="{00000000-D3A2-4113-9784-116191EEAC96}"/>
              </c:ext>
            </c:extLst>
          </c:dPt>
          <c:dPt>
            <c:idx val="1"/>
            <c:invertIfNegative val="0"/>
            <c:bubble3D val="0"/>
            <c:extLst>
              <c:ext xmlns:c16="http://schemas.microsoft.com/office/drawing/2014/chart" uri="{C3380CC4-5D6E-409C-BE32-E72D297353CC}">
                <c16:uniqueId val="{00000001-D3A2-4113-9784-116191EEAC96}"/>
              </c:ext>
            </c:extLst>
          </c:dPt>
          <c:dPt>
            <c:idx val="2"/>
            <c:invertIfNegative val="0"/>
            <c:bubble3D val="0"/>
            <c:extLst>
              <c:ext xmlns:c16="http://schemas.microsoft.com/office/drawing/2014/chart" uri="{C3380CC4-5D6E-409C-BE32-E72D297353CC}">
                <c16:uniqueId val="{00000002-D3A2-4113-9784-116191EEAC96}"/>
              </c:ext>
            </c:extLst>
          </c:dPt>
          <c:dPt>
            <c:idx val="3"/>
            <c:invertIfNegative val="0"/>
            <c:bubble3D val="0"/>
            <c:extLst>
              <c:ext xmlns:c16="http://schemas.microsoft.com/office/drawing/2014/chart" uri="{C3380CC4-5D6E-409C-BE32-E72D297353CC}">
                <c16:uniqueId val="{00000003-D3A2-4113-9784-116191EEAC96}"/>
              </c:ext>
            </c:extLst>
          </c:dPt>
          <c:dLbls>
            <c:spPr>
              <a:noFill/>
              <a:ln>
                <a:noFill/>
              </a:ln>
              <a:effectLst/>
            </c:spPr>
            <c:txPr>
              <a:bodyPr/>
              <a:lstStyle/>
              <a:p>
                <a:pPr>
                  <a:defRPr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4"/>
                <c:pt idx="0">
                  <c:v>Adults 18+</c:v>
                </c:pt>
                <c:pt idx="1">
                  <c:v>Business Decision Makers*</c:v>
                </c:pt>
                <c:pt idx="2">
                  <c:v>Community Influencers**</c:v>
                </c:pt>
                <c:pt idx="3">
                  <c:v>HHI $100K+</c:v>
                </c:pt>
              </c:strCache>
            </c:strRef>
          </c:cat>
          <c:val>
            <c:numRef>
              <c:f>Sheet1!$B$2:$B$6</c:f>
              <c:numCache>
                <c:formatCode>General</c:formatCode>
                <c:ptCount val="4"/>
                <c:pt idx="0">
                  <c:v>43</c:v>
                </c:pt>
                <c:pt idx="1">
                  <c:v>49</c:v>
                </c:pt>
                <c:pt idx="2">
                  <c:v>46</c:v>
                </c:pt>
                <c:pt idx="3">
                  <c:v>45</c:v>
                </c:pt>
              </c:numCache>
            </c:numRef>
          </c:val>
          <c:extLst>
            <c:ext xmlns:c16="http://schemas.microsoft.com/office/drawing/2014/chart" uri="{C3380CC4-5D6E-409C-BE32-E72D297353CC}">
              <c16:uniqueId val="{00000004-D3A2-4113-9784-116191EEAC96}"/>
            </c:ext>
          </c:extLst>
        </c:ser>
        <c:ser>
          <c:idx val="1"/>
          <c:order val="1"/>
          <c:tx>
            <c:strRef>
              <c:f>Sheet1!$C$1</c:f>
              <c:strCache>
                <c:ptCount val="1"/>
                <c:pt idx="0">
                  <c:v>Desktop/Laptop</c:v>
                </c:pt>
              </c:strCache>
            </c:strRef>
          </c:tx>
          <c:spPr>
            <a:solidFill>
              <a:schemeClr val="tx1"/>
            </a:solidFill>
          </c:spPr>
          <c:invertIfNegative val="0"/>
          <c:dPt>
            <c:idx val="0"/>
            <c:invertIfNegative val="0"/>
            <c:bubble3D val="0"/>
            <c:extLst>
              <c:ext xmlns:c16="http://schemas.microsoft.com/office/drawing/2014/chart" uri="{C3380CC4-5D6E-409C-BE32-E72D297353CC}">
                <c16:uniqueId val="{00000005-D3A2-4113-9784-116191EEAC96}"/>
              </c:ext>
            </c:extLst>
          </c:dPt>
          <c:dPt>
            <c:idx val="1"/>
            <c:invertIfNegative val="0"/>
            <c:bubble3D val="0"/>
            <c:extLst>
              <c:ext xmlns:c16="http://schemas.microsoft.com/office/drawing/2014/chart" uri="{C3380CC4-5D6E-409C-BE32-E72D297353CC}">
                <c16:uniqueId val="{00000006-D3A2-4113-9784-116191EEAC96}"/>
              </c:ext>
            </c:extLst>
          </c:dPt>
          <c:dPt>
            <c:idx val="2"/>
            <c:invertIfNegative val="0"/>
            <c:bubble3D val="0"/>
            <c:extLst>
              <c:ext xmlns:c16="http://schemas.microsoft.com/office/drawing/2014/chart" uri="{C3380CC4-5D6E-409C-BE32-E72D297353CC}">
                <c16:uniqueId val="{00000007-D3A2-4113-9784-116191EEAC96}"/>
              </c:ext>
            </c:extLst>
          </c:dPt>
          <c:dPt>
            <c:idx val="3"/>
            <c:invertIfNegative val="0"/>
            <c:bubble3D val="0"/>
            <c:extLst>
              <c:ext xmlns:c16="http://schemas.microsoft.com/office/drawing/2014/chart" uri="{C3380CC4-5D6E-409C-BE32-E72D297353CC}">
                <c16:uniqueId val="{00000008-D3A2-4113-9784-116191EEAC96}"/>
              </c:ext>
            </c:extLst>
          </c:dPt>
          <c:dLbls>
            <c:spPr>
              <a:noFill/>
              <a:ln>
                <a:noFill/>
              </a:ln>
              <a:effectLst/>
            </c:spPr>
            <c:txPr>
              <a:bodyPr/>
              <a:lstStyle/>
              <a:p>
                <a:pPr>
                  <a:defRPr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4"/>
                <c:pt idx="0">
                  <c:v>Adults 18+</c:v>
                </c:pt>
                <c:pt idx="1">
                  <c:v>Business Decision Makers*</c:v>
                </c:pt>
                <c:pt idx="2">
                  <c:v>Community Influencers**</c:v>
                </c:pt>
                <c:pt idx="3">
                  <c:v>HHI $100K+</c:v>
                </c:pt>
              </c:strCache>
            </c:strRef>
          </c:cat>
          <c:val>
            <c:numRef>
              <c:f>Sheet1!$C$2:$C$6</c:f>
              <c:numCache>
                <c:formatCode>General</c:formatCode>
                <c:ptCount val="4"/>
                <c:pt idx="0">
                  <c:v>50</c:v>
                </c:pt>
                <c:pt idx="1">
                  <c:v>58</c:v>
                </c:pt>
                <c:pt idx="2">
                  <c:v>64</c:v>
                </c:pt>
                <c:pt idx="3">
                  <c:v>50</c:v>
                </c:pt>
              </c:numCache>
            </c:numRef>
          </c:val>
          <c:extLst>
            <c:ext xmlns:c16="http://schemas.microsoft.com/office/drawing/2014/chart" uri="{C3380CC4-5D6E-409C-BE32-E72D297353CC}">
              <c16:uniqueId val="{00000009-D3A2-4113-9784-116191EEAC96}"/>
            </c:ext>
          </c:extLst>
        </c:ser>
        <c:ser>
          <c:idx val="2"/>
          <c:order val="2"/>
          <c:tx>
            <c:strRef>
              <c:f>Sheet1!$D$1</c:f>
              <c:strCache>
                <c:ptCount val="1"/>
                <c:pt idx="0">
                  <c:v>Phone</c:v>
                </c:pt>
              </c:strCache>
            </c:strRef>
          </c:tx>
          <c:spPr>
            <a:solidFill>
              <a:srgbClr val="16A985"/>
            </a:solidFill>
          </c:spPr>
          <c:invertIfNegative val="0"/>
          <c:dPt>
            <c:idx val="0"/>
            <c:invertIfNegative val="0"/>
            <c:bubble3D val="0"/>
            <c:extLst>
              <c:ext xmlns:c16="http://schemas.microsoft.com/office/drawing/2014/chart" uri="{C3380CC4-5D6E-409C-BE32-E72D297353CC}">
                <c16:uniqueId val="{0000000A-D3A2-4113-9784-116191EEAC96}"/>
              </c:ext>
            </c:extLst>
          </c:dPt>
          <c:dPt>
            <c:idx val="1"/>
            <c:invertIfNegative val="0"/>
            <c:bubble3D val="0"/>
            <c:extLst>
              <c:ext xmlns:c16="http://schemas.microsoft.com/office/drawing/2014/chart" uri="{C3380CC4-5D6E-409C-BE32-E72D297353CC}">
                <c16:uniqueId val="{0000000B-D3A2-4113-9784-116191EEAC96}"/>
              </c:ext>
            </c:extLst>
          </c:dPt>
          <c:dPt>
            <c:idx val="2"/>
            <c:invertIfNegative val="0"/>
            <c:bubble3D val="0"/>
            <c:extLst>
              <c:ext xmlns:c16="http://schemas.microsoft.com/office/drawing/2014/chart" uri="{C3380CC4-5D6E-409C-BE32-E72D297353CC}">
                <c16:uniqueId val="{0000000C-D3A2-4113-9784-116191EEAC96}"/>
              </c:ext>
            </c:extLst>
          </c:dPt>
          <c:dPt>
            <c:idx val="3"/>
            <c:invertIfNegative val="0"/>
            <c:bubble3D val="0"/>
            <c:extLst>
              <c:ext xmlns:c16="http://schemas.microsoft.com/office/drawing/2014/chart" uri="{C3380CC4-5D6E-409C-BE32-E72D297353CC}">
                <c16:uniqueId val="{0000000D-D3A2-4113-9784-116191EEAC96}"/>
              </c:ext>
            </c:extLst>
          </c:dPt>
          <c:dLbls>
            <c:spPr>
              <a:noFill/>
              <a:ln>
                <a:noFill/>
              </a:ln>
              <a:effectLst/>
            </c:spPr>
            <c:txPr>
              <a:bodyPr/>
              <a:lstStyle/>
              <a:p>
                <a:pPr>
                  <a:defRPr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4"/>
                <c:pt idx="0">
                  <c:v>Adults 18+</c:v>
                </c:pt>
                <c:pt idx="1">
                  <c:v>Business Decision Makers*</c:v>
                </c:pt>
                <c:pt idx="2">
                  <c:v>Community Influencers**</c:v>
                </c:pt>
                <c:pt idx="3">
                  <c:v>HHI $100K+</c:v>
                </c:pt>
              </c:strCache>
            </c:strRef>
          </c:cat>
          <c:val>
            <c:numRef>
              <c:f>Sheet1!$D$2:$D$6</c:f>
              <c:numCache>
                <c:formatCode>General</c:formatCode>
                <c:ptCount val="4"/>
                <c:pt idx="0">
                  <c:v>54</c:v>
                </c:pt>
                <c:pt idx="1">
                  <c:v>77</c:v>
                </c:pt>
                <c:pt idx="2">
                  <c:v>69</c:v>
                </c:pt>
                <c:pt idx="3">
                  <c:v>68</c:v>
                </c:pt>
              </c:numCache>
            </c:numRef>
          </c:val>
          <c:extLst>
            <c:ext xmlns:c16="http://schemas.microsoft.com/office/drawing/2014/chart" uri="{C3380CC4-5D6E-409C-BE32-E72D297353CC}">
              <c16:uniqueId val="{0000000E-D3A2-4113-9784-116191EEAC96}"/>
            </c:ext>
          </c:extLst>
        </c:ser>
        <c:ser>
          <c:idx val="3"/>
          <c:order val="3"/>
          <c:tx>
            <c:strRef>
              <c:f>Sheet1!$E$1</c:f>
              <c:strCache>
                <c:ptCount val="1"/>
                <c:pt idx="0">
                  <c:v>Tablet</c:v>
                </c:pt>
              </c:strCache>
            </c:strRef>
          </c:tx>
          <c:spPr>
            <a:solidFill>
              <a:srgbClr val="74539F"/>
            </a:solidFill>
            <a:ln>
              <a:noFill/>
            </a:ln>
          </c:spPr>
          <c:invertIfNegative val="0"/>
          <c:dPt>
            <c:idx val="0"/>
            <c:invertIfNegative val="0"/>
            <c:bubble3D val="0"/>
            <c:extLst>
              <c:ext xmlns:c16="http://schemas.microsoft.com/office/drawing/2014/chart" uri="{C3380CC4-5D6E-409C-BE32-E72D297353CC}">
                <c16:uniqueId val="{0000000F-D3A2-4113-9784-116191EEAC96}"/>
              </c:ext>
            </c:extLst>
          </c:dPt>
          <c:dPt>
            <c:idx val="1"/>
            <c:invertIfNegative val="0"/>
            <c:bubble3D val="0"/>
            <c:extLst>
              <c:ext xmlns:c16="http://schemas.microsoft.com/office/drawing/2014/chart" uri="{C3380CC4-5D6E-409C-BE32-E72D297353CC}">
                <c16:uniqueId val="{00000010-D3A2-4113-9784-116191EEAC96}"/>
              </c:ext>
            </c:extLst>
          </c:dPt>
          <c:dPt>
            <c:idx val="2"/>
            <c:invertIfNegative val="0"/>
            <c:bubble3D val="0"/>
            <c:extLst>
              <c:ext xmlns:c16="http://schemas.microsoft.com/office/drawing/2014/chart" uri="{C3380CC4-5D6E-409C-BE32-E72D297353CC}">
                <c16:uniqueId val="{00000011-D3A2-4113-9784-116191EEAC96}"/>
              </c:ext>
            </c:extLst>
          </c:dPt>
          <c:dPt>
            <c:idx val="3"/>
            <c:invertIfNegative val="0"/>
            <c:bubble3D val="0"/>
            <c:extLst>
              <c:ext xmlns:c16="http://schemas.microsoft.com/office/drawing/2014/chart" uri="{C3380CC4-5D6E-409C-BE32-E72D297353CC}">
                <c16:uniqueId val="{00000012-D3A2-4113-9784-116191EEAC96}"/>
              </c:ext>
            </c:extLst>
          </c:dPt>
          <c:dLbls>
            <c:spPr>
              <a:noFill/>
              <a:ln>
                <a:noFill/>
              </a:ln>
              <a:effectLst/>
            </c:spPr>
            <c:txPr>
              <a:bodyPr/>
              <a:lstStyle/>
              <a:p>
                <a:pPr>
                  <a:defRPr sz="18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4"/>
                <c:pt idx="0">
                  <c:v>Adults 18+</c:v>
                </c:pt>
                <c:pt idx="1">
                  <c:v>Business Decision Makers*</c:v>
                </c:pt>
                <c:pt idx="2">
                  <c:v>Community Influencers**</c:v>
                </c:pt>
                <c:pt idx="3">
                  <c:v>HHI $100K+</c:v>
                </c:pt>
              </c:strCache>
            </c:strRef>
          </c:cat>
          <c:val>
            <c:numRef>
              <c:f>Sheet1!$E$2:$E$6</c:f>
              <c:numCache>
                <c:formatCode>General</c:formatCode>
                <c:ptCount val="4"/>
                <c:pt idx="0">
                  <c:v>38</c:v>
                </c:pt>
                <c:pt idx="1">
                  <c:v>48</c:v>
                </c:pt>
                <c:pt idx="2">
                  <c:v>47</c:v>
                </c:pt>
                <c:pt idx="3">
                  <c:v>47</c:v>
                </c:pt>
              </c:numCache>
            </c:numRef>
          </c:val>
          <c:extLst>
            <c:ext xmlns:c16="http://schemas.microsoft.com/office/drawing/2014/chart" uri="{C3380CC4-5D6E-409C-BE32-E72D297353CC}">
              <c16:uniqueId val="{00000013-D3A2-4113-9784-116191EEAC96}"/>
            </c:ext>
          </c:extLst>
        </c:ser>
        <c:dLbls>
          <c:showLegendKey val="0"/>
          <c:showVal val="0"/>
          <c:showCatName val="0"/>
          <c:showSerName val="0"/>
          <c:showPercent val="0"/>
          <c:showBubbleSize val="0"/>
        </c:dLbls>
        <c:gapWidth val="150"/>
        <c:overlap val="-28"/>
        <c:axId val="-2067478584"/>
        <c:axId val="-2067475400"/>
      </c:barChart>
      <c:catAx>
        <c:axId val="-2067478584"/>
        <c:scaling>
          <c:orientation val="minMax"/>
        </c:scaling>
        <c:delete val="0"/>
        <c:axPos val="b"/>
        <c:numFmt formatCode="General" sourceLinked="0"/>
        <c:majorTickMark val="out"/>
        <c:minorTickMark val="none"/>
        <c:tickLblPos val="nextTo"/>
        <c:spPr>
          <a:ln>
            <a:noFill/>
          </a:ln>
        </c:spPr>
        <c:txPr>
          <a:bodyPr/>
          <a:lstStyle/>
          <a:p>
            <a:pPr>
              <a:defRPr sz="1500" b="1">
                <a:latin typeface="Arial" panose="020B0604020202020204" pitchFamily="34" charset="0"/>
                <a:cs typeface="Arial" panose="020B0604020202020204" pitchFamily="34" charset="0"/>
              </a:defRPr>
            </a:pPr>
            <a:endParaRPr lang="en-US"/>
          </a:p>
        </c:txPr>
        <c:crossAx val="-2067475400"/>
        <c:crosses val="autoZero"/>
        <c:auto val="1"/>
        <c:lblAlgn val="ctr"/>
        <c:lblOffset val="100"/>
        <c:noMultiLvlLbl val="0"/>
      </c:catAx>
      <c:valAx>
        <c:axId val="-2067475400"/>
        <c:scaling>
          <c:orientation val="minMax"/>
        </c:scaling>
        <c:delete val="1"/>
        <c:axPos val="l"/>
        <c:numFmt formatCode="General" sourceLinked="1"/>
        <c:majorTickMark val="out"/>
        <c:minorTickMark val="none"/>
        <c:tickLblPos val="nextTo"/>
        <c:crossAx val="-2067478584"/>
        <c:crosses val="autoZero"/>
        <c:crossBetween val="between"/>
      </c:valAx>
    </c:plotArea>
    <c:legend>
      <c:legendPos val="b"/>
      <c:layout>
        <c:manualLayout>
          <c:xMode val="edge"/>
          <c:yMode val="edge"/>
          <c:x val="0.213610382035579"/>
          <c:y val="0.90408469484193799"/>
          <c:w val="0.56259394138232699"/>
          <c:h val="6.4027882152721399E-2"/>
        </c:manualLayout>
      </c:layout>
      <c:overlay val="0"/>
      <c:txPr>
        <a:bodyPr/>
        <a:lstStyle/>
        <a:p>
          <a:pPr>
            <a:defRPr sz="1400">
              <a:latin typeface="Arial" panose="020B0604020202020204" pitchFamily="34" charset="0"/>
              <a:cs typeface="Arial" panose="020B0604020202020204" pitchFamily="34" charset="0"/>
            </a:defRPr>
          </a:pPr>
          <a:endParaRPr lang="en-US"/>
        </a:p>
      </c:txPr>
    </c:legend>
    <c:plotVisOnly val="1"/>
    <c:dispBlanksAs val="gap"/>
    <c:showDLblsOverMax val="0"/>
  </c:chart>
  <c:spPr>
    <a:ln>
      <a:noFill/>
    </a:ln>
  </c:spPr>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480916447943999E-2"/>
          <c:y val="0.168832146390692"/>
          <c:w val="0.98951908355205598"/>
          <c:h val="0.58186775268619395"/>
        </c:manualLayout>
      </c:layout>
      <c:barChart>
        <c:barDir val="col"/>
        <c:grouping val="clustered"/>
        <c:varyColors val="0"/>
        <c:ser>
          <c:idx val="0"/>
          <c:order val="0"/>
          <c:tx>
            <c:strRef>
              <c:f>Sheet1!$B$1</c:f>
              <c:strCache>
                <c:ptCount val="1"/>
                <c:pt idx="0">
                  <c:v>Print</c:v>
                </c:pt>
              </c:strCache>
            </c:strRef>
          </c:tx>
          <c:spPr>
            <a:solidFill>
              <a:srgbClr val="E4284D"/>
            </a:solidFill>
          </c:spPr>
          <c:invertIfNegative val="0"/>
          <c:dPt>
            <c:idx val="0"/>
            <c:invertIfNegative val="0"/>
            <c:bubble3D val="0"/>
            <c:extLst>
              <c:ext xmlns:c16="http://schemas.microsoft.com/office/drawing/2014/chart" uri="{C3380CC4-5D6E-409C-BE32-E72D297353CC}">
                <c16:uniqueId val="{00000000-D3A2-4113-9784-116191EEAC96}"/>
              </c:ext>
            </c:extLst>
          </c:dPt>
          <c:dPt>
            <c:idx val="1"/>
            <c:invertIfNegative val="0"/>
            <c:bubble3D val="0"/>
            <c:extLst>
              <c:ext xmlns:c16="http://schemas.microsoft.com/office/drawing/2014/chart" uri="{C3380CC4-5D6E-409C-BE32-E72D297353CC}">
                <c16:uniqueId val="{00000001-D3A2-4113-9784-116191EEAC96}"/>
              </c:ext>
            </c:extLst>
          </c:dPt>
          <c:dPt>
            <c:idx val="2"/>
            <c:invertIfNegative val="0"/>
            <c:bubble3D val="0"/>
            <c:extLst>
              <c:ext xmlns:c16="http://schemas.microsoft.com/office/drawing/2014/chart" uri="{C3380CC4-5D6E-409C-BE32-E72D297353CC}">
                <c16:uniqueId val="{00000002-D3A2-4113-9784-116191EEAC96}"/>
              </c:ext>
            </c:extLst>
          </c:dPt>
          <c:dPt>
            <c:idx val="3"/>
            <c:invertIfNegative val="0"/>
            <c:bubble3D val="0"/>
            <c:extLst>
              <c:ext xmlns:c16="http://schemas.microsoft.com/office/drawing/2014/chart" uri="{C3380CC4-5D6E-409C-BE32-E72D297353CC}">
                <c16:uniqueId val="{00000003-D3A2-4113-9784-116191EEAC96}"/>
              </c:ext>
            </c:extLst>
          </c:dPt>
          <c:dLbls>
            <c:spPr>
              <a:noFill/>
              <a:ln>
                <a:noFill/>
              </a:ln>
              <a:effectLst/>
            </c:spPr>
            <c:txPr>
              <a:bodyPr/>
              <a:lstStyle/>
              <a:p>
                <a:pPr>
                  <a:defRPr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4"/>
                <c:pt idx="0">
                  <c:v>Adults 18+</c:v>
                </c:pt>
                <c:pt idx="1">
                  <c:v>Age 35+</c:v>
                </c:pt>
                <c:pt idx="2">
                  <c:v>Age 50+</c:v>
                </c:pt>
                <c:pt idx="3">
                  <c:v>Principal Grocery Shopper</c:v>
                </c:pt>
              </c:strCache>
            </c:strRef>
          </c:cat>
          <c:val>
            <c:numRef>
              <c:f>Sheet1!$B$2:$B$6</c:f>
              <c:numCache>
                <c:formatCode>General</c:formatCode>
                <c:ptCount val="4"/>
                <c:pt idx="0">
                  <c:v>43</c:v>
                </c:pt>
                <c:pt idx="1">
                  <c:v>44</c:v>
                </c:pt>
                <c:pt idx="2">
                  <c:v>47</c:v>
                </c:pt>
                <c:pt idx="3">
                  <c:v>43</c:v>
                </c:pt>
              </c:numCache>
            </c:numRef>
          </c:val>
          <c:extLst>
            <c:ext xmlns:c16="http://schemas.microsoft.com/office/drawing/2014/chart" uri="{C3380CC4-5D6E-409C-BE32-E72D297353CC}">
              <c16:uniqueId val="{00000004-D3A2-4113-9784-116191EEAC96}"/>
            </c:ext>
          </c:extLst>
        </c:ser>
        <c:ser>
          <c:idx val="1"/>
          <c:order val="1"/>
          <c:tx>
            <c:strRef>
              <c:f>Sheet1!$C$1</c:f>
              <c:strCache>
                <c:ptCount val="1"/>
                <c:pt idx="0">
                  <c:v>Desktop/Laptop</c:v>
                </c:pt>
              </c:strCache>
            </c:strRef>
          </c:tx>
          <c:spPr>
            <a:solidFill>
              <a:schemeClr val="tx1"/>
            </a:solidFill>
          </c:spPr>
          <c:invertIfNegative val="0"/>
          <c:dPt>
            <c:idx val="0"/>
            <c:invertIfNegative val="0"/>
            <c:bubble3D val="0"/>
            <c:extLst>
              <c:ext xmlns:c16="http://schemas.microsoft.com/office/drawing/2014/chart" uri="{C3380CC4-5D6E-409C-BE32-E72D297353CC}">
                <c16:uniqueId val="{00000005-D3A2-4113-9784-116191EEAC96}"/>
              </c:ext>
            </c:extLst>
          </c:dPt>
          <c:dPt>
            <c:idx val="1"/>
            <c:invertIfNegative val="0"/>
            <c:bubble3D val="0"/>
            <c:extLst>
              <c:ext xmlns:c16="http://schemas.microsoft.com/office/drawing/2014/chart" uri="{C3380CC4-5D6E-409C-BE32-E72D297353CC}">
                <c16:uniqueId val="{00000006-D3A2-4113-9784-116191EEAC96}"/>
              </c:ext>
            </c:extLst>
          </c:dPt>
          <c:dPt>
            <c:idx val="2"/>
            <c:invertIfNegative val="0"/>
            <c:bubble3D val="0"/>
            <c:extLst>
              <c:ext xmlns:c16="http://schemas.microsoft.com/office/drawing/2014/chart" uri="{C3380CC4-5D6E-409C-BE32-E72D297353CC}">
                <c16:uniqueId val="{00000007-D3A2-4113-9784-116191EEAC96}"/>
              </c:ext>
            </c:extLst>
          </c:dPt>
          <c:dPt>
            <c:idx val="3"/>
            <c:invertIfNegative val="0"/>
            <c:bubble3D val="0"/>
            <c:extLst>
              <c:ext xmlns:c16="http://schemas.microsoft.com/office/drawing/2014/chart" uri="{C3380CC4-5D6E-409C-BE32-E72D297353CC}">
                <c16:uniqueId val="{00000008-D3A2-4113-9784-116191EEAC96}"/>
              </c:ext>
            </c:extLst>
          </c:dPt>
          <c:dLbls>
            <c:spPr>
              <a:noFill/>
              <a:ln>
                <a:noFill/>
              </a:ln>
              <a:effectLst/>
            </c:spPr>
            <c:txPr>
              <a:bodyPr/>
              <a:lstStyle/>
              <a:p>
                <a:pPr>
                  <a:defRPr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4"/>
                <c:pt idx="0">
                  <c:v>Adults 18+</c:v>
                </c:pt>
                <c:pt idx="1">
                  <c:v>Age 35+</c:v>
                </c:pt>
                <c:pt idx="2">
                  <c:v>Age 50+</c:v>
                </c:pt>
                <c:pt idx="3">
                  <c:v>Principal Grocery Shopper</c:v>
                </c:pt>
              </c:strCache>
            </c:strRef>
          </c:cat>
          <c:val>
            <c:numRef>
              <c:f>Sheet1!$C$2:$C$6</c:f>
              <c:numCache>
                <c:formatCode>General</c:formatCode>
                <c:ptCount val="4"/>
                <c:pt idx="0">
                  <c:v>50</c:v>
                </c:pt>
                <c:pt idx="1">
                  <c:v>50</c:v>
                </c:pt>
                <c:pt idx="2">
                  <c:v>44</c:v>
                </c:pt>
                <c:pt idx="3">
                  <c:v>51</c:v>
                </c:pt>
              </c:numCache>
            </c:numRef>
          </c:val>
          <c:extLst>
            <c:ext xmlns:c16="http://schemas.microsoft.com/office/drawing/2014/chart" uri="{C3380CC4-5D6E-409C-BE32-E72D297353CC}">
              <c16:uniqueId val="{00000009-D3A2-4113-9784-116191EEAC96}"/>
            </c:ext>
          </c:extLst>
        </c:ser>
        <c:ser>
          <c:idx val="2"/>
          <c:order val="2"/>
          <c:tx>
            <c:strRef>
              <c:f>Sheet1!$D$1</c:f>
              <c:strCache>
                <c:ptCount val="1"/>
                <c:pt idx="0">
                  <c:v>Phone</c:v>
                </c:pt>
              </c:strCache>
            </c:strRef>
          </c:tx>
          <c:spPr>
            <a:solidFill>
              <a:srgbClr val="16A985"/>
            </a:solidFill>
          </c:spPr>
          <c:invertIfNegative val="0"/>
          <c:dPt>
            <c:idx val="0"/>
            <c:invertIfNegative val="0"/>
            <c:bubble3D val="0"/>
            <c:extLst>
              <c:ext xmlns:c16="http://schemas.microsoft.com/office/drawing/2014/chart" uri="{C3380CC4-5D6E-409C-BE32-E72D297353CC}">
                <c16:uniqueId val="{0000000A-D3A2-4113-9784-116191EEAC96}"/>
              </c:ext>
            </c:extLst>
          </c:dPt>
          <c:dPt>
            <c:idx val="1"/>
            <c:invertIfNegative val="0"/>
            <c:bubble3D val="0"/>
            <c:extLst>
              <c:ext xmlns:c16="http://schemas.microsoft.com/office/drawing/2014/chart" uri="{C3380CC4-5D6E-409C-BE32-E72D297353CC}">
                <c16:uniqueId val="{0000000B-D3A2-4113-9784-116191EEAC96}"/>
              </c:ext>
            </c:extLst>
          </c:dPt>
          <c:dPt>
            <c:idx val="2"/>
            <c:invertIfNegative val="0"/>
            <c:bubble3D val="0"/>
            <c:extLst>
              <c:ext xmlns:c16="http://schemas.microsoft.com/office/drawing/2014/chart" uri="{C3380CC4-5D6E-409C-BE32-E72D297353CC}">
                <c16:uniqueId val="{0000000C-D3A2-4113-9784-116191EEAC96}"/>
              </c:ext>
            </c:extLst>
          </c:dPt>
          <c:dPt>
            <c:idx val="3"/>
            <c:invertIfNegative val="0"/>
            <c:bubble3D val="0"/>
            <c:extLst>
              <c:ext xmlns:c16="http://schemas.microsoft.com/office/drawing/2014/chart" uri="{C3380CC4-5D6E-409C-BE32-E72D297353CC}">
                <c16:uniqueId val="{0000000D-D3A2-4113-9784-116191EEAC96}"/>
              </c:ext>
            </c:extLst>
          </c:dPt>
          <c:dLbls>
            <c:spPr>
              <a:noFill/>
              <a:ln>
                <a:noFill/>
              </a:ln>
              <a:effectLst/>
            </c:spPr>
            <c:txPr>
              <a:bodyPr/>
              <a:lstStyle/>
              <a:p>
                <a:pPr>
                  <a:defRPr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4"/>
                <c:pt idx="0">
                  <c:v>Adults 18+</c:v>
                </c:pt>
                <c:pt idx="1">
                  <c:v>Age 35+</c:v>
                </c:pt>
                <c:pt idx="2">
                  <c:v>Age 50+</c:v>
                </c:pt>
                <c:pt idx="3">
                  <c:v>Principal Grocery Shopper</c:v>
                </c:pt>
              </c:strCache>
            </c:strRef>
          </c:cat>
          <c:val>
            <c:numRef>
              <c:f>Sheet1!$D$2:$D$6</c:f>
              <c:numCache>
                <c:formatCode>General</c:formatCode>
                <c:ptCount val="4"/>
                <c:pt idx="0">
                  <c:v>54</c:v>
                </c:pt>
                <c:pt idx="1">
                  <c:v>46</c:v>
                </c:pt>
                <c:pt idx="2">
                  <c:v>37</c:v>
                </c:pt>
                <c:pt idx="3">
                  <c:v>55</c:v>
                </c:pt>
              </c:numCache>
            </c:numRef>
          </c:val>
          <c:extLst>
            <c:ext xmlns:c16="http://schemas.microsoft.com/office/drawing/2014/chart" uri="{C3380CC4-5D6E-409C-BE32-E72D297353CC}">
              <c16:uniqueId val="{0000000E-D3A2-4113-9784-116191EEAC96}"/>
            </c:ext>
          </c:extLst>
        </c:ser>
        <c:ser>
          <c:idx val="3"/>
          <c:order val="3"/>
          <c:tx>
            <c:strRef>
              <c:f>Sheet1!$E$1</c:f>
              <c:strCache>
                <c:ptCount val="1"/>
                <c:pt idx="0">
                  <c:v>Tablet</c:v>
                </c:pt>
              </c:strCache>
            </c:strRef>
          </c:tx>
          <c:spPr>
            <a:solidFill>
              <a:srgbClr val="74539F"/>
            </a:solidFill>
            <a:ln>
              <a:noFill/>
            </a:ln>
          </c:spPr>
          <c:invertIfNegative val="0"/>
          <c:dPt>
            <c:idx val="0"/>
            <c:invertIfNegative val="0"/>
            <c:bubble3D val="0"/>
            <c:extLst>
              <c:ext xmlns:c16="http://schemas.microsoft.com/office/drawing/2014/chart" uri="{C3380CC4-5D6E-409C-BE32-E72D297353CC}">
                <c16:uniqueId val="{0000000F-D3A2-4113-9784-116191EEAC96}"/>
              </c:ext>
            </c:extLst>
          </c:dPt>
          <c:dPt>
            <c:idx val="1"/>
            <c:invertIfNegative val="0"/>
            <c:bubble3D val="0"/>
            <c:extLst>
              <c:ext xmlns:c16="http://schemas.microsoft.com/office/drawing/2014/chart" uri="{C3380CC4-5D6E-409C-BE32-E72D297353CC}">
                <c16:uniqueId val="{00000010-D3A2-4113-9784-116191EEAC96}"/>
              </c:ext>
            </c:extLst>
          </c:dPt>
          <c:dPt>
            <c:idx val="2"/>
            <c:invertIfNegative val="0"/>
            <c:bubble3D val="0"/>
            <c:extLst>
              <c:ext xmlns:c16="http://schemas.microsoft.com/office/drawing/2014/chart" uri="{C3380CC4-5D6E-409C-BE32-E72D297353CC}">
                <c16:uniqueId val="{00000011-D3A2-4113-9784-116191EEAC96}"/>
              </c:ext>
            </c:extLst>
          </c:dPt>
          <c:dPt>
            <c:idx val="3"/>
            <c:invertIfNegative val="0"/>
            <c:bubble3D val="0"/>
            <c:extLst>
              <c:ext xmlns:c16="http://schemas.microsoft.com/office/drawing/2014/chart" uri="{C3380CC4-5D6E-409C-BE32-E72D297353CC}">
                <c16:uniqueId val="{00000012-D3A2-4113-9784-116191EEAC96}"/>
              </c:ext>
            </c:extLst>
          </c:dPt>
          <c:dLbls>
            <c:spPr>
              <a:noFill/>
              <a:ln>
                <a:noFill/>
              </a:ln>
              <a:effectLst/>
            </c:spPr>
            <c:txPr>
              <a:bodyPr/>
              <a:lstStyle/>
              <a:p>
                <a:pPr>
                  <a:defRPr sz="18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4"/>
                <c:pt idx="0">
                  <c:v>Adults 18+</c:v>
                </c:pt>
                <c:pt idx="1">
                  <c:v>Age 35+</c:v>
                </c:pt>
                <c:pt idx="2">
                  <c:v>Age 50+</c:v>
                </c:pt>
                <c:pt idx="3">
                  <c:v>Principal Grocery Shopper</c:v>
                </c:pt>
              </c:strCache>
            </c:strRef>
          </c:cat>
          <c:val>
            <c:numRef>
              <c:f>Sheet1!$E$2:$E$6</c:f>
              <c:numCache>
                <c:formatCode>General</c:formatCode>
                <c:ptCount val="4"/>
                <c:pt idx="0">
                  <c:v>38</c:v>
                </c:pt>
                <c:pt idx="1">
                  <c:v>35</c:v>
                </c:pt>
                <c:pt idx="2">
                  <c:v>32</c:v>
                </c:pt>
                <c:pt idx="3">
                  <c:v>39</c:v>
                </c:pt>
              </c:numCache>
            </c:numRef>
          </c:val>
          <c:extLst>
            <c:ext xmlns:c16="http://schemas.microsoft.com/office/drawing/2014/chart" uri="{C3380CC4-5D6E-409C-BE32-E72D297353CC}">
              <c16:uniqueId val="{00000013-D3A2-4113-9784-116191EEAC96}"/>
            </c:ext>
          </c:extLst>
        </c:ser>
        <c:dLbls>
          <c:showLegendKey val="0"/>
          <c:showVal val="0"/>
          <c:showCatName val="0"/>
          <c:showSerName val="0"/>
          <c:showPercent val="0"/>
          <c:showBubbleSize val="0"/>
        </c:dLbls>
        <c:gapWidth val="150"/>
        <c:overlap val="-28"/>
        <c:axId val="-2082958536"/>
        <c:axId val="-2087655384"/>
      </c:barChart>
      <c:catAx>
        <c:axId val="-2082958536"/>
        <c:scaling>
          <c:orientation val="minMax"/>
        </c:scaling>
        <c:delete val="0"/>
        <c:axPos val="b"/>
        <c:numFmt formatCode="General" sourceLinked="0"/>
        <c:majorTickMark val="out"/>
        <c:minorTickMark val="none"/>
        <c:tickLblPos val="nextTo"/>
        <c:spPr>
          <a:ln>
            <a:noFill/>
          </a:ln>
        </c:spPr>
        <c:txPr>
          <a:bodyPr/>
          <a:lstStyle/>
          <a:p>
            <a:pPr>
              <a:defRPr sz="1500" b="1">
                <a:latin typeface="Arial" panose="020B0604020202020204" pitchFamily="34" charset="0"/>
                <a:cs typeface="Arial" panose="020B0604020202020204" pitchFamily="34" charset="0"/>
              </a:defRPr>
            </a:pPr>
            <a:endParaRPr lang="en-US"/>
          </a:p>
        </c:txPr>
        <c:crossAx val="-2087655384"/>
        <c:crosses val="autoZero"/>
        <c:auto val="1"/>
        <c:lblAlgn val="ctr"/>
        <c:lblOffset val="100"/>
        <c:noMultiLvlLbl val="0"/>
      </c:catAx>
      <c:valAx>
        <c:axId val="-2087655384"/>
        <c:scaling>
          <c:orientation val="minMax"/>
        </c:scaling>
        <c:delete val="1"/>
        <c:axPos val="l"/>
        <c:numFmt formatCode="General" sourceLinked="1"/>
        <c:majorTickMark val="out"/>
        <c:minorTickMark val="none"/>
        <c:tickLblPos val="nextTo"/>
        <c:crossAx val="-2082958536"/>
        <c:crosses val="autoZero"/>
        <c:crossBetween val="between"/>
      </c:valAx>
    </c:plotArea>
    <c:legend>
      <c:legendPos val="b"/>
      <c:layout>
        <c:manualLayout>
          <c:xMode val="edge"/>
          <c:yMode val="edge"/>
          <c:x val="0.213610382035579"/>
          <c:y val="0.90408469484193799"/>
          <c:w val="0.56259394138232699"/>
          <c:h val="6.4027882152721399E-2"/>
        </c:manualLayout>
      </c:layout>
      <c:overlay val="0"/>
      <c:txPr>
        <a:bodyPr/>
        <a:lstStyle/>
        <a:p>
          <a:pPr>
            <a:defRPr sz="1400">
              <a:latin typeface="Arial" panose="020B0604020202020204" pitchFamily="34" charset="0"/>
              <a:cs typeface="Arial" panose="020B0604020202020204" pitchFamily="34" charset="0"/>
            </a:defRPr>
          </a:pPr>
          <a:endParaRPr lang="en-US"/>
        </a:p>
      </c:txPr>
    </c:legend>
    <c:plotVisOnly val="1"/>
    <c:dispBlanksAs val="gap"/>
    <c:showDLblsOverMax val="0"/>
  </c:chart>
  <c:spPr>
    <a:ln>
      <a:noFill/>
    </a:ln>
  </c:spPr>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E4284D"/>
                </a:solidFill>
                <a:latin typeface="Arial" panose="020B0604020202020204" pitchFamily="34" charset="0"/>
                <a:ea typeface="+mn-ea"/>
                <a:cs typeface="Arial" panose="020B0604020202020204" pitchFamily="34" charset="0"/>
              </a:defRPr>
            </a:pPr>
            <a:r>
              <a:rPr lang="en-CA" sz="1400" b="1" dirty="0">
                <a:solidFill>
                  <a:srgbClr val="E4284D"/>
                </a:solidFill>
                <a:latin typeface="Arial" panose="020B0604020202020204" pitchFamily="34" charset="0"/>
                <a:cs typeface="Arial" panose="020B0604020202020204" pitchFamily="34" charset="0"/>
              </a:rPr>
              <a:t>Became Aware</a:t>
            </a:r>
            <a:r>
              <a:rPr lang="en-CA" sz="1400" b="1" baseline="0" dirty="0">
                <a:solidFill>
                  <a:srgbClr val="E4284D"/>
                </a:solidFill>
                <a:latin typeface="Arial" panose="020B0604020202020204" pitchFamily="34" charset="0"/>
                <a:cs typeface="Arial" panose="020B0604020202020204" pitchFamily="34" charset="0"/>
              </a:rPr>
              <a:t> of a Product, Service or Sale</a:t>
            </a:r>
            <a:endParaRPr lang="en-CA" sz="1400" b="1" dirty="0">
              <a:solidFill>
                <a:srgbClr val="E4284D"/>
              </a:solidFill>
              <a:latin typeface="Arial" panose="020B0604020202020204" pitchFamily="34" charset="0"/>
              <a:cs typeface="Arial" panose="020B0604020202020204" pitchFamily="34" charset="0"/>
            </a:endParaRPr>
          </a:p>
        </c:rich>
      </c:tx>
      <c:layout>
        <c:manualLayout>
          <c:xMode val="edge"/>
          <c:yMode val="edge"/>
          <c:x val="3.7843762153090502E-2"/>
          <c:y val="3.7514533994608898E-2"/>
        </c:manualLayout>
      </c:layout>
      <c:overlay val="0"/>
      <c:spPr>
        <a:noFill/>
        <a:ln>
          <a:noFill/>
        </a:ln>
        <a:effectLst/>
      </c:spPr>
    </c:title>
    <c:autoTitleDeleted val="0"/>
    <c:plotArea>
      <c:layout>
        <c:manualLayout>
          <c:layoutTarget val="inner"/>
          <c:xMode val="edge"/>
          <c:yMode val="edge"/>
          <c:x val="0.26820763660435398"/>
          <c:y val="9.2600159928977396E-2"/>
          <c:w val="0.71512571408537196"/>
          <c:h val="0.80132630479129896"/>
        </c:manualLayout>
      </c:layout>
      <c:barChart>
        <c:barDir val="bar"/>
        <c:grouping val="stacked"/>
        <c:varyColors val="0"/>
        <c:ser>
          <c:idx val="0"/>
          <c:order val="0"/>
          <c:tx>
            <c:strRef>
              <c:f>Sheet1!$B$1</c:f>
              <c:strCache>
                <c:ptCount val="1"/>
                <c:pt idx="0">
                  <c:v>Printed Newspaper</c:v>
                </c:pt>
              </c:strCache>
            </c:strRef>
          </c:tx>
          <c:spPr>
            <a:solidFill>
              <a:schemeClr val="tx1"/>
            </a:solidFill>
            <a:ln>
              <a:noFill/>
            </a:ln>
            <a:effectLst/>
          </c:spPr>
          <c:invertIfNegative val="0"/>
          <c:dLbls>
            <c:spPr>
              <a:noFill/>
              <a:ln>
                <a:noFill/>
              </a:ln>
              <a:effectLst/>
            </c:spPr>
            <c:txPr>
              <a:bodyPr/>
              <a:lstStyle/>
              <a:p>
                <a:pPr>
                  <a:defRPr sz="1400" b="1">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Age 18+</c:v>
                </c:pt>
                <c:pt idx="1">
                  <c:v>Age 35+</c:v>
                </c:pt>
                <c:pt idx="2">
                  <c:v>Age 50+</c:v>
                </c:pt>
              </c:strCache>
            </c:strRef>
          </c:cat>
          <c:val>
            <c:numRef>
              <c:f>Sheet1!$B$2:$B$4</c:f>
              <c:numCache>
                <c:formatCode>General</c:formatCode>
                <c:ptCount val="3"/>
                <c:pt idx="0">
                  <c:v>34</c:v>
                </c:pt>
                <c:pt idx="1">
                  <c:v>38</c:v>
                </c:pt>
                <c:pt idx="2">
                  <c:v>47</c:v>
                </c:pt>
              </c:numCache>
            </c:numRef>
          </c:val>
          <c:extLst>
            <c:ext xmlns:c16="http://schemas.microsoft.com/office/drawing/2014/chart" uri="{C3380CC4-5D6E-409C-BE32-E72D297353CC}">
              <c16:uniqueId val="{00000000-7612-49A2-B717-D8250B3B54C9}"/>
            </c:ext>
          </c:extLst>
        </c:ser>
        <c:ser>
          <c:idx val="1"/>
          <c:order val="1"/>
          <c:tx>
            <c:strRef>
              <c:f>Sheet1!$C$1</c:f>
              <c:strCache>
                <c:ptCount val="1"/>
                <c:pt idx="0">
                  <c:v>Newspaper Website</c:v>
                </c:pt>
              </c:strCache>
            </c:strRef>
          </c:tx>
          <c:spPr>
            <a:solidFill>
              <a:srgbClr val="E4284D"/>
            </a:solidFill>
            <a:ln>
              <a:noFill/>
            </a:ln>
            <a:effectLst/>
          </c:spPr>
          <c:invertIfNegative val="0"/>
          <c:dLbls>
            <c:spPr>
              <a:noFill/>
              <a:ln>
                <a:noFill/>
              </a:ln>
              <a:effectLst/>
            </c:spPr>
            <c:txPr>
              <a:bodyPr/>
              <a:lstStyle/>
              <a:p>
                <a:pPr>
                  <a:defRPr sz="1400" b="0">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Age 18+</c:v>
                </c:pt>
                <c:pt idx="1">
                  <c:v>Age 35+</c:v>
                </c:pt>
                <c:pt idx="2">
                  <c:v>Age 50+</c:v>
                </c:pt>
              </c:strCache>
            </c:strRef>
          </c:cat>
          <c:val>
            <c:numRef>
              <c:f>Sheet1!$C$2:$C$4</c:f>
              <c:numCache>
                <c:formatCode>General</c:formatCode>
                <c:ptCount val="3"/>
                <c:pt idx="0">
                  <c:v>14</c:v>
                </c:pt>
                <c:pt idx="1">
                  <c:v>13</c:v>
                </c:pt>
                <c:pt idx="2">
                  <c:v>12</c:v>
                </c:pt>
              </c:numCache>
            </c:numRef>
          </c:val>
          <c:extLst>
            <c:ext xmlns:c16="http://schemas.microsoft.com/office/drawing/2014/chart" uri="{C3380CC4-5D6E-409C-BE32-E72D297353CC}">
              <c16:uniqueId val="{00000001-7612-49A2-B717-D8250B3B54C9}"/>
            </c:ext>
          </c:extLst>
        </c:ser>
        <c:ser>
          <c:idx val="2"/>
          <c:order val="2"/>
          <c:tx>
            <c:strRef>
              <c:f>Sheet1!$D$1</c:f>
              <c:strCache>
                <c:ptCount val="1"/>
                <c:pt idx="0">
                  <c:v>Both</c:v>
                </c:pt>
              </c:strCache>
            </c:strRef>
          </c:tx>
          <c:spPr>
            <a:solidFill>
              <a:schemeClr val="bg1">
                <a:lumMod val="75000"/>
              </a:schemeClr>
            </a:solidFill>
            <a:ln>
              <a:noFill/>
            </a:ln>
            <a:effectLst/>
          </c:spPr>
          <c:invertIfNegative val="0"/>
          <c:dLbls>
            <c:spPr>
              <a:noFill/>
              <a:ln>
                <a:noFill/>
              </a:ln>
              <a:effectLst/>
            </c:spPr>
            <c:txPr>
              <a:bodyPr/>
              <a:lstStyle/>
              <a:p>
                <a:pPr>
                  <a:defRPr sz="1400" b="1">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Age 18+</c:v>
                </c:pt>
                <c:pt idx="1">
                  <c:v>Age 35+</c:v>
                </c:pt>
                <c:pt idx="2">
                  <c:v>Age 50+</c:v>
                </c:pt>
              </c:strCache>
            </c:strRef>
          </c:cat>
          <c:val>
            <c:numRef>
              <c:f>Sheet1!$D$2:$D$4</c:f>
              <c:numCache>
                <c:formatCode>General</c:formatCode>
                <c:ptCount val="3"/>
                <c:pt idx="0">
                  <c:v>15</c:v>
                </c:pt>
                <c:pt idx="1">
                  <c:v>15</c:v>
                </c:pt>
                <c:pt idx="2">
                  <c:v>12</c:v>
                </c:pt>
              </c:numCache>
            </c:numRef>
          </c:val>
          <c:extLst>
            <c:ext xmlns:c16="http://schemas.microsoft.com/office/drawing/2014/chart" uri="{C3380CC4-5D6E-409C-BE32-E72D297353CC}">
              <c16:uniqueId val="{00000002-7612-49A2-B717-D8250B3B54C9}"/>
            </c:ext>
          </c:extLst>
        </c:ser>
        <c:dLbls>
          <c:showLegendKey val="0"/>
          <c:showVal val="0"/>
          <c:showCatName val="0"/>
          <c:showSerName val="0"/>
          <c:showPercent val="0"/>
          <c:showBubbleSize val="0"/>
        </c:dLbls>
        <c:gapWidth val="50"/>
        <c:overlap val="100"/>
        <c:axId val="-2066876104"/>
        <c:axId val="-2066872584"/>
      </c:barChart>
      <c:catAx>
        <c:axId val="-2066876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066872584"/>
        <c:crosses val="autoZero"/>
        <c:auto val="1"/>
        <c:lblAlgn val="ctr"/>
        <c:lblOffset val="100"/>
        <c:noMultiLvlLbl val="0"/>
      </c:catAx>
      <c:valAx>
        <c:axId val="-2066872584"/>
        <c:scaling>
          <c:orientation val="minMax"/>
        </c:scaling>
        <c:delete val="1"/>
        <c:axPos val="t"/>
        <c:numFmt formatCode="General" sourceLinked="1"/>
        <c:majorTickMark val="none"/>
        <c:minorTickMark val="none"/>
        <c:tickLblPos val="nextTo"/>
        <c:crossAx val="-2066876104"/>
        <c:crosses val="autoZero"/>
        <c:crossBetween val="between"/>
      </c:valAx>
      <c:spPr>
        <a:noFill/>
        <a:ln>
          <a:noFill/>
        </a:ln>
        <a:effectLst/>
      </c:spPr>
    </c:plotArea>
    <c:legend>
      <c:legendPos val="b"/>
      <c:layout>
        <c:manualLayout>
          <c:xMode val="edge"/>
          <c:yMode val="edge"/>
          <c:x val="0.27385309248677597"/>
          <c:y val="0.89119325542348604"/>
          <c:w val="0.65535969935576199"/>
          <c:h val="4.75624452147103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0.63501</cdr:x>
      <cdr:y>0.91045</cdr:y>
    </cdr:from>
    <cdr:to>
      <cdr:x>1</cdr:x>
      <cdr:y>0.97673</cdr:y>
    </cdr:to>
    <cdr:sp macro="" textlink="">
      <cdr:nvSpPr>
        <cdr:cNvPr id="2" name="TextBox 1"/>
        <cdr:cNvSpPr txBox="1"/>
      </cdr:nvSpPr>
      <cdr:spPr>
        <a:xfrm xmlns:a="http://schemas.openxmlformats.org/drawingml/2006/main">
          <a:off x="5550479" y="4227963"/>
          <a:ext cx="3190296" cy="307777"/>
        </a:xfrm>
        <a:prstGeom xmlns:a="http://schemas.openxmlformats.org/drawingml/2006/main" prst="rect">
          <a:avLst/>
        </a:prstGeom>
      </cdr:spPr>
      <cdr:txBody>
        <a:bodyPr xmlns:a="http://schemas.openxmlformats.org/drawingml/2006/main" vertOverflow="clip" wrap="none" rtlCol="0">
          <a:spAutoFit/>
        </a:bodyPr>
        <a:lstStyle xmlns:a="http://schemas.openxmlformats.org/drawingml/2006/main"/>
        <a:p xmlns:a="http://schemas.openxmlformats.org/drawingml/2006/main">
          <a:pPr algn="r"/>
          <a:r>
            <a:rPr lang="en-US" sz="1400" b="1" dirty="0">
              <a:latin typeface="Arial" panose="020B0604020202020204" pitchFamily="34" charset="0"/>
              <a:cs typeface="Arial" panose="020B0604020202020204" pitchFamily="34" charset="0"/>
            </a:rPr>
            <a:t>% Trust Ads Completely/Somewhat</a:t>
          </a:r>
        </a:p>
      </cdr:txBody>
    </cdr:sp>
  </cdr:relSizeAnchor>
</c:userShapes>
</file>

<file path=ppt/drawings/drawing2.xml><?xml version="1.0" encoding="utf-8"?>
<c:userShapes xmlns:c="http://schemas.openxmlformats.org/drawingml/2006/chart">
  <cdr:relSizeAnchor xmlns:cdr="http://schemas.openxmlformats.org/drawingml/2006/chartDrawing">
    <cdr:from>
      <cdr:x>0.64984</cdr:x>
      <cdr:y>0</cdr:y>
    </cdr:from>
    <cdr:to>
      <cdr:x>0.64984</cdr:x>
      <cdr:y>0.75413</cdr:y>
    </cdr:to>
    <cdr:cxnSp macro="">
      <cdr:nvCxnSpPr>
        <cdr:cNvPr id="3" name="Straight Connector 2">
          <a:extLst xmlns:a="http://schemas.openxmlformats.org/drawingml/2006/main">
            <a:ext uri="{FF2B5EF4-FFF2-40B4-BE49-F238E27FC236}">
              <a16:creationId xmlns:a16="http://schemas.microsoft.com/office/drawing/2014/main" id="{A082C59A-FA30-41DA-BD63-AED33B7D11E4}"/>
            </a:ext>
          </a:extLst>
        </cdr:cNvPr>
        <cdr:cNvCxnSpPr/>
      </cdr:nvCxnSpPr>
      <cdr:spPr>
        <a:xfrm xmlns:a="http://schemas.openxmlformats.org/drawingml/2006/main">
          <a:off x="5879193" y="-1219200"/>
          <a:ext cx="0" cy="4343373"/>
        </a:xfrm>
        <a:prstGeom xmlns:a="http://schemas.openxmlformats.org/drawingml/2006/main" prst="line">
          <a:avLst/>
        </a:prstGeom>
        <a:ln xmlns:a="http://schemas.openxmlformats.org/drawingml/2006/main" w="19050" cmpd="sng">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B3251EC-C96A-410C-8891-52D4541EBF1C}"/>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CA"/>
          </a:p>
        </p:txBody>
      </p:sp>
      <p:sp>
        <p:nvSpPr>
          <p:cNvPr id="3" name="Date Placeholder 2">
            <a:extLst>
              <a:ext uri="{FF2B5EF4-FFF2-40B4-BE49-F238E27FC236}">
                <a16:creationId xmlns:a16="http://schemas.microsoft.com/office/drawing/2014/main" id="{349E40AE-0690-458D-924F-7C1190180C4C}"/>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A3BBFDF4-DB20-46FF-803D-F24FD980BCCF}" type="datetimeFigureOut">
              <a:rPr lang="en-CA" smtClean="0"/>
              <a:t>2021-10-21</a:t>
            </a:fld>
            <a:endParaRPr lang="en-CA"/>
          </a:p>
        </p:txBody>
      </p:sp>
      <p:sp>
        <p:nvSpPr>
          <p:cNvPr id="4" name="Footer Placeholder 3">
            <a:extLst>
              <a:ext uri="{FF2B5EF4-FFF2-40B4-BE49-F238E27FC236}">
                <a16:creationId xmlns:a16="http://schemas.microsoft.com/office/drawing/2014/main" id="{5D4ABE1C-6BA6-415B-A06B-E977133AED0A}"/>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1F39BC8F-1511-4704-B493-BBFB211F2CB9}"/>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1F1DD76D-7C79-4547-A4CD-44C12D1D7F9B}" type="slidenum">
              <a:rPr lang="en-CA" smtClean="0"/>
              <a:t>‹#›</a:t>
            </a:fld>
            <a:endParaRPr lang="en-CA"/>
          </a:p>
        </p:txBody>
      </p:sp>
    </p:spTree>
    <p:extLst>
      <p:ext uri="{BB962C8B-B14F-4D97-AF65-F5344CB8AC3E}">
        <p14:creationId xmlns:p14="http://schemas.microsoft.com/office/powerpoint/2010/main" val="313272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1"/>
          </a:xfrm>
          <a:prstGeom prst="rect">
            <a:avLst/>
          </a:prstGeom>
        </p:spPr>
        <p:txBody>
          <a:bodyPr vert="horz" lIns="92629" tIns="46314" rIns="92629" bIns="46314" rtlCol="0"/>
          <a:lstStyle>
            <a:lvl1pPr algn="l">
              <a:defRPr sz="1200"/>
            </a:lvl1pPr>
          </a:lstStyle>
          <a:p>
            <a:endParaRPr lang="en-US"/>
          </a:p>
        </p:txBody>
      </p:sp>
      <p:sp>
        <p:nvSpPr>
          <p:cNvPr id="3" name="Date Placeholder 2"/>
          <p:cNvSpPr>
            <a:spLocks noGrp="1"/>
          </p:cNvSpPr>
          <p:nvPr>
            <p:ph type="dt" idx="1"/>
          </p:nvPr>
        </p:nvSpPr>
        <p:spPr>
          <a:xfrm>
            <a:off x="3970938" y="0"/>
            <a:ext cx="3037840" cy="464821"/>
          </a:xfrm>
          <a:prstGeom prst="rect">
            <a:avLst/>
          </a:prstGeom>
        </p:spPr>
        <p:txBody>
          <a:bodyPr vert="horz" lIns="92629" tIns="46314" rIns="92629" bIns="46314" rtlCol="0"/>
          <a:lstStyle>
            <a:lvl1pPr algn="r">
              <a:defRPr sz="1200"/>
            </a:lvl1pPr>
          </a:lstStyle>
          <a:p>
            <a:fld id="{B4A2F87E-D214-4CD1-9C69-EAAC82DB9F4A}" type="datetimeFigureOut">
              <a:rPr lang="en-US" smtClean="0"/>
              <a:t>10/21/2021</a:t>
            </a:fld>
            <a:endParaRPr lang="en-US"/>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2629" tIns="46314" rIns="92629" bIns="46314" rtlCol="0" anchor="ctr"/>
          <a:lstStyle/>
          <a:p>
            <a:endParaRPr lang="en-US"/>
          </a:p>
        </p:txBody>
      </p:sp>
      <p:sp>
        <p:nvSpPr>
          <p:cNvPr id="5" name="Notes Placeholder 4"/>
          <p:cNvSpPr>
            <a:spLocks noGrp="1"/>
          </p:cNvSpPr>
          <p:nvPr>
            <p:ph type="body" sz="quarter" idx="3"/>
          </p:nvPr>
        </p:nvSpPr>
        <p:spPr>
          <a:xfrm>
            <a:off x="701040" y="4416589"/>
            <a:ext cx="5608320" cy="4183379"/>
          </a:xfrm>
          <a:prstGeom prst="rect">
            <a:avLst/>
          </a:prstGeom>
        </p:spPr>
        <p:txBody>
          <a:bodyPr vert="horz" lIns="92629" tIns="46314" rIns="92629" bIns="463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83"/>
            <a:ext cx="3037840" cy="464821"/>
          </a:xfrm>
          <a:prstGeom prst="rect">
            <a:avLst/>
          </a:prstGeom>
        </p:spPr>
        <p:txBody>
          <a:bodyPr vert="horz" lIns="92629" tIns="46314" rIns="92629" bIns="46314"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83"/>
            <a:ext cx="3037840" cy="464821"/>
          </a:xfrm>
          <a:prstGeom prst="rect">
            <a:avLst/>
          </a:prstGeom>
        </p:spPr>
        <p:txBody>
          <a:bodyPr vert="horz" lIns="92629" tIns="46314" rIns="92629" bIns="46314" rtlCol="0" anchor="b"/>
          <a:lstStyle>
            <a:lvl1pPr algn="r">
              <a:defRPr sz="1200"/>
            </a:lvl1pPr>
          </a:lstStyle>
          <a:p>
            <a:fld id="{E06BDCF4-50A8-4007-8F2E-E84C576D75AF}" type="slidenum">
              <a:rPr lang="en-US" smtClean="0"/>
              <a:t>‹#›</a:t>
            </a:fld>
            <a:endParaRPr lang="en-US"/>
          </a:p>
        </p:txBody>
      </p:sp>
    </p:spTree>
    <p:extLst>
      <p:ext uri="{BB962C8B-B14F-4D97-AF65-F5344CB8AC3E}">
        <p14:creationId xmlns:p14="http://schemas.microsoft.com/office/powerpoint/2010/main" val="3202232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6BDCF4-50A8-4007-8F2E-E84C576D75AF}" type="slidenum">
              <a:rPr lang="en-US" smtClean="0"/>
              <a:t>1</a:t>
            </a:fld>
            <a:endParaRPr lang="en-US"/>
          </a:p>
        </p:txBody>
      </p:sp>
    </p:spTree>
    <p:extLst>
      <p:ext uri="{BB962C8B-B14F-4D97-AF65-F5344CB8AC3E}">
        <p14:creationId xmlns:p14="http://schemas.microsoft.com/office/powerpoint/2010/main" val="19304309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Ads in printed newspapers</a:t>
            </a:r>
            <a:r>
              <a:rPr lang="en-US" baseline="0" dirty="0"/>
              <a:t> continue to be the most trusted of all ad formats, results we see study after study.  Half of adults (52%) trust printed newspaper ads. Advertising in printed newspapers is not always seen as an interruption.  Many studies have shown that one of the reasons adults read printed newspapers is for the ads.</a:t>
            </a:r>
            <a:endParaRPr lang="en-US" dirty="0"/>
          </a:p>
          <a:p>
            <a:endParaRPr lang="en-US" baseline="0" dirty="0"/>
          </a:p>
          <a:p>
            <a:r>
              <a:rPr lang="en-US" baseline="0" dirty="0"/>
              <a:t>Ads in digital newspapers top the list of trusted digital ad formats and are more trusted than ads in traditional media like radio, television and magazines.  Four out of ten (39%) adults completely or somewhat trust ads in digital newspapers.</a:t>
            </a:r>
          </a:p>
          <a:p>
            <a:endParaRPr lang="en-US" baseline="0" dirty="0"/>
          </a:p>
        </p:txBody>
      </p:sp>
      <p:sp>
        <p:nvSpPr>
          <p:cNvPr id="4" name="Slide Number Placeholder 3"/>
          <p:cNvSpPr>
            <a:spLocks noGrp="1"/>
          </p:cNvSpPr>
          <p:nvPr>
            <p:ph type="sldNum" sz="quarter" idx="10"/>
          </p:nvPr>
        </p:nvSpPr>
        <p:spPr/>
        <p:txBody>
          <a:bodyPr/>
          <a:lstStyle/>
          <a:p>
            <a:fld id="{AEC57FB8-185C-4541-9A80-5E8F2132023F}" type="slidenum">
              <a:rPr lang="en-US" smtClean="0"/>
              <a:t>10</a:t>
            </a:fld>
            <a:endParaRPr lang="en-US"/>
          </a:p>
        </p:txBody>
      </p:sp>
    </p:spTree>
    <p:extLst>
      <p:ext uri="{BB962C8B-B14F-4D97-AF65-F5344CB8AC3E}">
        <p14:creationId xmlns:p14="http://schemas.microsoft.com/office/powerpoint/2010/main" val="2482612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CA" sz="1400" dirty="0"/>
              <a:t>Newspapers score highest on engagement based on this data from Engaged and Connected (February 2019).  Intuitively this makes sense, since reading a newspaper is an active choice rather than a passive background activity. </a:t>
            </a:r>
          </a:p>
          <a:p>
            <a:pPr algn="l"/>
            <a:endParaRPr lang="en-CA" sz="1400" dirty="0"/>
          </a:p>
          <a:p>
            <a:pPr algn="l"/>
            <a:r>
              <a:rPr lang="en-CA" sz="1400" dirty="0"/>
              <a:t>When Canadians were surveyed on eleven metrics for media engagement, printed newspapers scored highest. When reading a newspaper, Canadians give it their full attention, compared to other media where attention is fractured.</a:t>
            </a:r>
          </a:p>
        </p:txBody>
      </p:sp>
      <p:sp>
        <p:nvSpPr>
          <p:cNvPr id="4" name="Slide Number Placeholder 3"/>
          <p:cNvSpPr>
            <a:spLocks noGrp="1"/>
          </p:cNvSpPr>
          <p:nvPr>
            <p:ph type="sldNum" sz="quarter" idx="10"/>
          </p:nvPr>
        </p:nvSpPr>
        <p:spPr/>
        <p:txBody>
          <a:bodyPr/>
          <a:lstStyle/>
          <a:p>
            <a:pPr>
              <a:defRPr/>
            </a:pPr>
            <a:fld id="{BA6C7E6B-727D-462C-818A-DD74C1BC0D31}" type="slidenum">
              <a:rPr lang="en-US" smtClean="0"/>
              <a:pPr>
                <a:defRPr/>
              </a:pPr>
              <a:t>13</a:t>
            </a:fld>
            <a:endParaRPr lang="en-US" dirty="0"/>
          </a:p>
        </p:txBody>
      </p:sp>
    </p:spTree>
    <p:extLst>
      <p:ext uri="{BB962C8B-B14F-4D97-AF65-F5344CB8AC3E}">
        <p14:creationId xmlns:p14="http://schemas.microsoft.com/office/powerpoint/2010/main" val="969465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 from November 2020 confirms that 87% of adults read newspaper content weekly, across a variety of print and digital platforms.  COVID has increased the demand for news across all digital platforms.  This is most evident with Business Decision Makers (professional, senior managers, executives and business owners) who over index on readership across all platforms; they are news junkies and prefer to access news on-the-go, primarily on their phones.  Across all platforms combined 95% of this group are newspaper readers.</a:t>
            </a:r>
          </a:p>
        </p:txBody>
      </p:sp>
      <p:sp>
        <p:nvSpPr>
          <p:cNvPr id="4" name="Slide Number Placeholder 3"/>
          <p:cNvSpPr>
            <a:spLocks noGrp="1"/>
          </p:cNvSpPr>
          <p:nvPr>
            <p:ph type="sldNum" sz="quarter" idx="10"/>
          </p:nvPr>
        </p:nvSpPr>
        <p:spPr/>
        <p:txBody>
          <a:bodyPr/>
          <a:lstStyle/>
          <a:p>
            <a:fld id="{77E03286-0D15-4F41-A64F-3E0B05FC2E1C}" type="slidenum">
              <a:rPr lang="en-US" smtClean="0"/>
              <a:pPr/>
              <a:t>14</a:t>
            </a:fld>
            <a:endParaRPr lang="en-US" dirty="0"/>
          </a:p>
        </p:txBody>
      </p:sp>
    </p:spTree>
    <p:extLst>
      <p:ext uri="{BB962C8B-B14F-4D97-AF65-F5344CB8AC3E}">
        <p14:creationId xmlns:p14="http://schemas.microsoft.com/office/powerpoint/2010/main" val="1617472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http://www.medialifemagazine.com/finding-an-optimal-mix-between-new-and-old-media/</a:t>
            </a:r>
          </a:p>
          <a:p>
            <a:pPr defTabSz="926149">
              <a:defRPr/>
            </a:pPr>
            <a:r>
              <a:rPr lang="en-CA" dirty="0"/>
              <a:t>The Advertising Research Foundation examined 5,000 campaigns, representing $375 billion in spending. </a:t>
            </a:r>
          </a:p>
          <a:p>
            <a:endParaRPr lang="en-CA" dirty="0"/>
          </a:p>
        </p:txBody>
      </p:sp>
      <p:sp>
        <p:nvSpPr>
          <p:cNvPr id="4" name="Slide Number Placeholder 3"/>
          <p:cNvSpPr>
            <a:spLocks noGrp="1"/>
          </p:cNvSpPr>
          <p:nvPr>
            <p:ph type="sldNum" sz="quarter" idx="10"/>
          </p:nvPr>
        </p:nvSpPr>
        <p:spPr/>
        <p:txBody>
          <a:bodyPr/>
          <a:lstStyle/>
          <a:p>
            <a:fld id="{FBCEC833-834E-4931-B73C-B1DB69941A9C}" type="slidenum">
              <a:rPr lang="en-CA" smtClean="0"/>
              <a:t>15</a:t>
            </a:fld>
            <a:endParaRPr lang="en-CA"/>
          </a:p>
        </p:txBody>
      </p:sp>
    </p:spTree>
    <p:extLst>
      <p:ext uri="{BB962C8B-B14F-4D97-AF65-F5344CB8AC3E}">
        <p14:creationId xmlns:p14="http://schemas.microsoft.com/office/powerpoint/2010/main" val="37972510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good news is that more than 90% of Canadians (higher than the US) but the bad news is that more and more North Americans are using ad blockers.  Data from </a:t>
            </a:r>
            <a:r>
              <a:rPr lang="en-CA" dirty="0" err="1"/>
              <a:t>GlobalWebIndex</a:t>
            </a:r>
            <a:r>
              <a:rPr lang="en-CA" dirty="0"/>
              <a:t> and their Digital Snapshot study (2019) puts ad blocker usage at 44% of North Americans. Ad blocking is similar across all generations, ranging from 29% for </a:t>
            </a:r>
            <a:r>
              <a:rPr lang="en-CA" dirty="0" err="1"/>
              <a:t>GenX</a:t>
            </a:r>
            <a:r>
              <a:rPr lang="en-CA" dirty="0"/>
              <a:t> to 38% for Boomers.</a:t>
            </a:r>
          </a:p>
          <a:p>
            <a:r>
              <a:rPr lang="en-CA" dirty="0"/>
              <a:t>https://mediaincanada.com/2019/09/19/ad-blocker-usage-at-nearly-50-report/ </a:t>
            </a:r>
          </a:p>
          <a:p>
            <a:endParaRPr lang="en-CA" dirty="0"/>
          </a:p>
          <a:p>
            <a:r>
              <a:rPr lang="en-CA" dirty="0"/>
              <a:t>News Media Canada data gathered in February 2020 finds that four out of ten are using some sort of ad blocker, used most when online shopping, video streaming and browsing social media.  This matches what other research finds for Canada – Hootsuite finds that ad blocking in Canada is at </a:t>
            </a:r>
            <a:r>
              <a:rPr lang="en-CA"/>
              <a:t>41.3%.</a:t>
            </a:r>
            <a:endParaRPr lang="en-CA" dirty="0"/>
          </a:p>
          <a:p>
            <a:r>
              <a:rPr lang="en-CA" dirty="0"/>
              <a:t>https://backlinko.com/ad-blockers-users#ad-blocking-by-country</a:t>
            </a:r>
          </a:p>
        </p:txBody>
      </p:sp>
      <p:sp>
        <p:nvSpPr>
          <p:cNvPr id="4" name="Slide Number Placeholder 3"/>
          <p:cNvSpPr>
            <a:spLocks noGrp="1"/>
          </p:cNvSpPr>
          <p:nvPr>
            <p:ph type="sldNum" sz="quarter" idx="5"/>
          </p:nvPr>
        </p:nvSpPr>
        <p:spPr/>
        <p:txBody>
          <a:bodyPr/>
          <a:lstStyle/>
          <a:p>
            <a:fld id="{E06BDCF4-50A8-4007-8F2E-E84C576D75AF}" type="slidenum">
              <a:rPr lang="en-US" smtClean="0"/>
              <a:t>16</a:t>
            </a:fld>
            <a:endParaRPr lang="en-US"/>
          </a:p>
        </p:txBody>
      </p:sp>
    </p:spTree>
    <p:extLst>
      <p:ext uri="{BB962C8B-B14F-4D97-AF65-F5344CB8AC3E}">
        <p14:creationId xmlns:p14="http://schemas.microsoft.com/office/powerpoint/2010/main" val="4157270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Survey data from News Media Canada research is conducted by Totum Research using online interviews with Canadian adults 18+.  Sample sizes range from 800 to 1,000 across various studies conducted between February 2019 and December 2020.  All research is nationally representative and weighted to represent </a:t>
            </a:r>
            <a:r>
              <a:rPr lang="en-CA" dirty="0" err="1"/>
              <a:t>StatCan</a:t>
            </a:r>
            <a:r>
              <a:rPr lang="en-CA" dirty="0"/>
              <a:t> data for gender, age and region.</a:t>
            </a:r>
          </a:p>
        </p:txBody>
      </p:sp>
      <p:sp>
        <p:nvSpPr>
          <p:cNvPr id="4" name="Slide Number Placeholder 3"/>
          <p:cNvSpPr>
            <a:spLocks noGrp="1"/>
          </p:cNvSpPr>
          <p:nvPr>
            <p:ph type="sldNum" sz="quarter" idx="5"/>
          </p:nvPr>
        </p:nvSpPr>
        <p:spPr/>
        <p:txBody>
          <a:bodyPr/>
          <a:lstStyle/>
          <a:p>
            <a:fld id="{E06BDCF4-50A8-4007-8F2E-E84C576D75AF}" type="slidenum">
              <a:rPr lang="en-US" smtClean="0"/>
              <a:t>17</a:t>
            </a:fld>
            <a:endParaRPr lang="en-US"/>
          </a:p>
        </p:txBody>
      </p:sp>
    </p:spTree>
    <p:extLst>
      <p:ext uri="{BB962C8B-B14F-4D97-AF65-F5344CB8AC3E}">
        <p14:creationId xmlns:p14="http://schemas.microsoft.com/office/powerpoint/2010/main" val="5437167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information can be found on the News Media Canada website at www.newsmediacanada.ca.  </a:t>
            </a:r>
          </a:p>
          <a:p>
            <a:r>
              <a:rPr lang="en-US" dirty="0"/>
              <a:t>Questions can be directed to Kelly Levson, Director of Marketing and Research at klevson@newsmediacanada.ca.</a:t>
            </a:r>
          </a:p>
        </p:txBody>
      </p:sp>
      <p:sp>
        <p:nvSpPr>
          <p:cNvPr id="4" name="Slide Number Placeholder 3"/>
          <p:cNvSpPr>
            <a:spLocks noGrp="1"/>
          </p:cNvSpPr>
          <p:nvPr>
            <p:ph type="sldNum" sz="quarter" idx="10"/>
          </p:nvPr>
        </p:nvSpPr>
        <p:spPr/>
        <p:txBody>
          <a:bodyPr/>
          <a:lstStyle/>
          <a:p>
            <a:fld id="{E06BDCF4-50A8-4007-8F2E-E84C576D75AF}" type="slidenum">
              <a:rPr lang="en-US" smtClean="0"/>
              <a:t>18</a:t>
            </a:fld>
            <a:endParaRPr lang="en-US"/>
          </a:p>
        </p:txBody>
      </p:sp>
    </p:spTree>
    <p:extLst>
      <p:ext uri="{BB962C8B-B14F-4D97-AF65-F5344CB8AC3E}">
        <p14:creationId xmlns:p14="http://schemas.microsoft.com/office/powerpoint/2010/main" val="16828872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6BDCF4-50A8-4007-8F2E-E84C576D75AF}" type="slidenum">
              <a:rPr lang="en-US" smtClean="0"/>
              <a:t>19</a:t>
            </a:fld>
            <a:endParaRPr lang="en-US"/>
          </a:p>
        </p:txBody>
      </p:sp>
    </p:spTree>
    <p:extLst>
      <p:ext uri="{BB962C8B-B14F-4D97-AF65-F5344CB8AC3E}">
        <p14:creationId xmlns:p14="http://schemas.microsoft.com/office/powerpoint/2010/main" val="1314782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E03286-0D15-4F41-A64F-3E0B05FC2E1C}" type="slidenum">
              <a:rPr lang="en-US" smtClean="0"/>
              <a:pPr/>
              <a:t>20</a:t>
            </a:fld>
            <a:endParaRPr lang="en-US" dirty="0"/>
          </a:p>
        </p:txBody>
      </p:sp>
    </p:spTree>
    <p:extLst>
      <p:ext uri="{BB962C8B-B14F-4D97-AF65-F5344CB8AC3E}">
        <p14:creationId xmlns:p14="http://schemas.microsoft.com/office/powerpoint/2010/main" val="917519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News media</a:t>
            </a:r>
            <a:r>
              <a:rPr lang="en-US" baseline="0" dirty="0"/>
              <a:t> ads (in print or digital formats) generate awareness among almost two thirds of readers (63%).  </a:t>
            </a:r>
          </a:p>
          <a:p>
            <a:r>
              <a:rPr lang="en-US" baseline="0" dirty="0"/>
              <a:t>- Three quarters of awareness is generated from print ads (34% print + 15% both) = 49% out of 63% total = 77% of awareness generated by printed newspaper ads.</a:t>
            </a:r>
          </a:p>
          <a:p>
            <a:endParaRPr lang="en-US" dirty="0"/>
          </a:p>
        </p:txBody>
      </p:sp>
      <p:sp>
        <p:nvSpPr>
          <p:cNvPr id="4" name="Slide Number Placeholder 3"/>
          <p:cNvSpPr>
            <a:spLocks noGrp="1"/>
          </p:cNvSpPr>
          <p:nvPr>
            <p:ph type="sldNum" sz="quarter" idx="10"/>
          </p:nvPr>
        </p:nvSpPr>
        <p:spPr/>
        <p:txBody>
          <a:bodyPr/>
          <a:lstStyle/>
          <a:p>
            <a:fld id="{AEC57FB8-185C-4541-9A80-5E8F2132023F}" type="slidenum">
              <a:rPr lang="en-US" smtClean="0"/>
              <a:t>21</a:t>
            </a:fld>
            <a:endParaRPr lang="en-US"/>
          </a:p>
        </p:txBody>
      </p:sp>
    </p:spTree>
    <p:extLst>
      <p:ext uri="{BB962C8B-B14F-4D97-AF65-F5344CB8AC3E}">
        <p14:creationId xmlns:p14="http://schemas.microsoft.com/office/powerpoint/2010/main" val="1502251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3739">
              <a:defRPr/>
            </a:pPr>
            <a:r>
              <a:rPr lang="en-US" b="1" dirty="0"/>
              <a:t>Nine out of ten Canadians (87%) read news</a:t>
            </a:r>
            <a:r>
              <a:rPr lang="en-US" b="1" baseline="0" dirty="0"/>
              <a:t> media brands</a:t>
            </a:r>
            <a:r>
              <a:rPr lang="en-US" b="1" dirty="0"/>
              <a:t> every week in 2020.</a:t>
            </a:r>
            <a:r>
              <a:rPr lang="en-US" dirty="0"/>
              <a:t> In 2012 weekly readership was 85%. </a:t>
            </a:r>
          </a:p>
          <a:p>
            <a:pPr defTabSz="903739">
              <a:defRPr/>
            </a:pPr>
            <a:endParaRPr lang="en-US" dirty="0"/>
          </a:p>
          <a:p>
            <a:pPr defTabSz="903739">
              <a:defRPr/>
            </a:pPr>
            <a:r>
              <a:rPr lang="en-US" dirty="0">
                <a:latin typeface="Myriad Pro"/>
                <a:cs typeface="Myriad Pro"/>
              </a:rPr>
              <a:t>Access to digital news platforms has only increased Canadians’ access to news content, and consequently more Canadians than ever are reading news media brands, in print or digital formats.</a:t>
            </a:r>
          </a:p>
          <a:p>
            <a:endParaRPr lang="en-US" dirty="0"/>
          </a:p>
          <a:p>
            <a:endParaRPr lang="en-US" dirty="0"/>
          </a:p>
        </p:txBody>
      </p:sp>
      <p:sp>
        <p:nvSpPr>
          <p:cNvPr id="4" name="Slide Number Placeholder 3"/>
          <p:cNvSpPr>
            <a:spLocks noGrp="1"/>
          </p:cNvSpPr>
          <p:nvPr>
            <p:ph type="sldNum" sz="quarter" idx="10"/>
          </p:nvPr>
        </p:nvSpPr>
        <p:spPr/>
        <p:txBody>
          <a:bodyPr/>
          <a:lstStyle/>
          <a:p>
            <a:fld id="{77E03286-0D15-4F41-A64F-3E0B05FC2E1C}" type="slidenum">
              <a:rPr lang="en-US" smtClean="0"/>
              <a:pPr/>
              <a:t>2</a:t>
            </a:fld>
            <a:endParaRPr lang="en-US" dirty="0"/>
          </a:p>
        </p:txBody>
      </p:sp>
    </p:spTree>
    <p:extLst>
      <p:ext uri="{BB962C8B-B14F-4D97-AF65-F5344CB8AC3E}">
        <p14:creationId xmlns:p14="http://schemas.microsoft.com/office/powerpoint/2010/main" val="4482602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News media</a:t>
            </a:r>
            <a:r>
              <a:rPr lang="en-US" baseline="0" dirty="0"/>
              <a:t> ads (in print or digital formats) generate online information searches among more than half of readers (57%).  </a:t>
            </a:r>
          </a:p>
          <a:p>
            <a:r>
              <a:rPr lang="en-US" baseline="0" dirty="0"/>
              <a:t>- Six out of ten of adults 50+ are looking for more information online from print ads (24% print + 12% both) = 36% out of 59% total = 61%.</a:t>
            </a:r>
          </a:p>
          <a:p>
            <a:endParaRPr lang="en-US" dirty="0"/>
          </a:p>
        </p:txBody>
      </p:sp>
      <p:sp>
        <p:nvSpPr>
          <p:cNvPr id="4" name="Slide Number Placeholder 3"/>
          <p:cNvSpPr>
            <a:spLocks noGrp="1"/>
          </p:cNvSpPr>
          <p:nvPr>
            <p:ph type="sldNum" sz="quarter" idx="10"/>
          </p:nvPr>
        </p:nvSpPr>
        <p:spPr/>
        <p:txBody>
          <a:bodyPr/>
          <a:lstStyle/>
          <a:p>
            <a:fld id="{AEC57FB8-185C-4541-9A80-5E8F2132023F}" type="slidenum">
              <a:rPr lang="en-US" smtClean="0"/>
              <a:t>22</a:t>
            </a:fld>
            <a:endParaRPr lang="en-US"/>
          </a:p>
        </p:txBody>
      </p:sp>
    </p:spTree>
    <p:extLst>
      <p:ext uri="{BB962C8B-B14F-4D97-AF65-F5344CB8AC3E}">
        <p14:creationId xmlns:p14="http://schemas.microsoft.com/office/powerpoint/2010/main" val="14900108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News media</a:t>
            </a:r>
            <a:r>
              <a:rPr lang="en-US" baseline="0" dirty="0"/>
              <a:t> ads (in print or digital formats) generate offline information searches among more than a third of readers (37%).  </a:t>
            </a:r>
          </a:p>
          <a:p>
            <a:r>
              <a:rPr lang="en-US" baseline="0" dirty="0"/>
              <a:t>- Two thirds of adults 50+ are looking for more information offline from print ads (20% print + 5% both) = 25% out of 38% total = 66%.</a:t>
            </a:r>
          </a:p>
          <a:p>
            <a:endParaRPr lang="en-US" dirty="0"/>
          </a:p>
        </p:txBody>
      </p:sp>
      <p:sp>
        <p:nvSpPr>
          <p:cNvPr id="4" name="Slide Number Placeholder 3"/>
          <p:cNvSpPr>
            <a:spLocks noGrp="1"/>
          </p:cNvSpPr>
          <p:nvPr>
            <p:ph type="sldNum" sz="quarter" idx="10"/>
          </p:nvPr>
        </p:nvSpPr>
        <p:spPr/>
        <p:txBody>
          <a:bodyPr/>
          <a:lstStyle/>
          <a:p>
            <a:fld id="{AEC57FB8-185C-4541-9A80-5E8F2132023F}" type="slidenum">
              <a:rPr lang="en-US" smtClean="0"/>
              <a:t>23</a:t>
            </a:fld>
            <a:endParaRPr lang="en-US"/>
          </a:p>
        </p:txBody>
      </p:sp>
    </p:spTree>
    <p:extLst>
      <p:ext uri="{BB962C8B-B14F-4D97-AF65-F5344CB8AC3E}">
        <p14:creationId xmlns:p14="http://schemas.microsoft.com/office/powerpoint/2010/main" val="17358707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News media</a:t>
            </a:r>
            <a:r>
              <a:rPr lang="en-US" baseline="0" dirty="0"/>
              <a:t> ads (in print or digital formats) generate store visits (in-person or online) among more than half of readers (54%).  </a:t>
            </a:r>
          </a:p>
          <a:p>
            <a:r>
              <a:rPr lang="en-US" baseline="0" dirty="0"/>
              <a:t>- Almost three quarters of store visits are generated from print ads (38% print + 9% both) = 47% out of 63% total = 73%.</a:t>
            </a:r>
          </a:p>
          <a:p>
            <a:endParaRPr lang="en-US" dirty="0"/>
          </a:p>
        </p:txBody>
      </p:sp>
      <p:sp>
        <p:nvSpPr>
          <p:cNvPr id="4" name="Slide Number Placeholder 3"/>
          <p:cNvSpPr>
            <a:spLocks noGrp="1"/>
          </p:cNvSpPr>
          <p:nvPr>
            <p:ph type="sldNum" sz="quarter" idx="10"/>
          </p:nvPr>
        </p:nvSpPr>
        <p:spPr/>
        <p:txBody>
          <a:bodyPr/>
          <a:lstStyle/>
          <a:p>
            <a:fld id="{AEC57FB8-185C-4541-9A80-5E8F2132023F}" type="slidenum">
              <a:rPr lang="en-US" smtClean="0"/>
              <a:t>24</a:t>
            </a:fld>
            <a:endParaRPr lang="en-US"/>
          </a:p>
        </p:txBody>
      </p:sp>
    </p:spTree>
    <p:extLst>
      <p:ext uri="{BB962C8B-B14F-4D97-AF65-F5344CB8AC3E}">
        <p14:creationId xmlns:p14="http://schemas.microsoft.com/office/powerpoint/2010/main" val="20560418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News media</a:t>
            </a:r>
            <a:r>
              <a:rPr lang="en-US" baseline="0" dirty="0"/>
              <a:t> ads (in print or digital formats) generate purchases </a:t>
            </a:r>
            <a:r>
              <a:rPr lang="en-US" baseline="0"/>
              <a:t>among half of </a:t>
            </a:r>
            <a:r>
              <a:rPr lang="en-US" baseline="0" dirty="0"/>
              <a:t>readers (50%).  </a:t>
            </a:r>
          </a:p>
          <a:p>
            <a:r>
              <a:rPr lang="en-US" baseline="0" dirty="0"/>
              <a:t>- Three quarters of purchases are generated from print ads (34% print + 10% both) = 44% out of 58% total = 76%.</a:t>
            </a:r>
          </a:p>
          <a:p>
            <a:endParaRPr lang="en-US" dirty="0"/>
          </a:p>
        </p:txBody>
      </p:sp>
      <p:sp>
        <p:nvSpPr>
          <p:cNvPr id="4" name="Slide Number Placeholder 3"/>
          <p:cNvSpPr>
            <a:spLocks noGrp="1"/>
          </p:cNvSpPr>
          <p:nvPr>
            <p:ph type="sldNum" sz="quarter" idx="10"/>
          </p:nvPr>
        </p:nvSpPr>
        <p:spPr/>
        <p:txBody>
          <a:bodyPr/>
          <a:lstStyle/>
          <a:p>
            <a:fld id="{AEC57FB8-185C-4541-9A80-5E8F2132023F}" type="slidenum">
              <a:rPr lang="en-US" smtClean="0"/>
              <a:t>25</a:t>
            </a:fld>
            <a:endParaRPr lang="en-US"/>
          </a:p>
        </p:txBody>
      </p:sp>
    </p:spTree>
    <p:extLst>
      <p:ext uri="{BB962C8B-B14F-4D97-AF65-F5344CB8AC3E}">
        <p14:creationId xmlns:p14="http://schemas.microsoft.com/office/powerpoint/2010/main" val="10513153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News media</a:t>
            </a:r>
            <a:r>
              <a:rPr lang="en-US" baseline="0" dirty="0"/>
              <a:t> ads (in print or digital formats) generate referrals among a thirds of readers (32%).  </a:t>
            </a:r>
          </a:p>
          <a:p>
            <a:r>
              <a:rPr lang="en-US" baseline="0" dirty="0"/>
              <a:t>- Three quarters of referrals are generated from print ads (16% print + 4% both) = 20% out of 31% total = 65%.</a:t>
            </a:r>
          </a:p>
          <a:p>
            <a:endParaRPr lang="en-US" dirty="0"/>
          </a:p>
        </p:txBody>
      </p:sp>
      <p:sp>
        <p:nvSpPr>
          <p:cNvPr id="4" name="Slide Number Placeholder 3"/>
          <p:cNvSpPr>
            <a:spLocks noGrp="1"/>
          </p:cNvSpPr>
          <p:nvPr>
            <p:ph type="sldNum" sz="quarter" idx="10"/>
          </p:nvPr>
        </p:nvSpPr>
        <p:spPr/>
        <p:txBody>
          <a:bodyPr/>
          <a:lstStyle/>
          <a:p>
            <a:fld id="{AEC57FB8-185C-4541-9A80-5E8F2132023F}" type="slidenum">
              <a:rPr lang="en-US" smtClean="0"/>
              <a:t>26</a:t>
            </a:fld>
            <a:endParaRPr lang="en-US"/>
          </a:p>
        </p:txBody>
      </p:sp>
    </p:spTree>
    <p:extLst>
      <p:ext uri="{BB962C8B-B14F-4D97-AF65-F5344CB8AC3E}">
        <p14:creationId xmlns:p14="http://schemas.microsoft.com/office/powerpoint/2010/main" val="2127580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Readership by adults over 18+ over the course of a week comes in at 87%, according to research from November 2020.</a:t>
            </a:r>
          </a:p>
          <a:p>
            <a:endParaRPr lang="en-CA" dirty="0"/>
          </a:p>
          <a:p>
            <a:r>
              <a:rPr lang="en-CA" dirty="0"/>
              <a:t>This data confirms that Millennials are now the strongest demographic group of readers with 90% reporting print or digital readership over the course of a week.  Millennials are defined as those born between 1982 and 1999, making them between 21 and 38 years old in 2020.  As this group gets older their reliance on credible news sources only increases.</a:t>
            </a:r>
          </a:p>
          <a:p>
            <a:endParaRPr lang="en-CA" dirty="0"/>
          </a:p>
          <a:p>
            <a:r>
              <a:rPr lang="en-US" b="0" i="0" dirty="0">
                <a:solidFill>
                  <a:srgbClr val="222222"/>
                </a:solidFill>
                <a:effectLst/>
                <a:latin typeface="Open Sans" panose="020B0606030504020204" pitchFamily="34" charset="0"/>
              </a:rPr>
              <a:t>The pandemic has only increased Canadians’ appetite for news, and Millennials are no different. In fact, 36% of Millennials reported the highest levels of newspaper reading since the start of the pandemic (10% higher than adults 18+).  And four out of ten Millennials plan to continue reading newspapers as much post-pandemic.</a:t>
            </a:r>
            <a:endParaRPr lang="en-CA" dirty="0"/>
          </a:p>
        </p:txBody>
      </p:sp>
      <p:sp>
        <p:nvSpPr>
          <p:cNvPr id="4" name="Slide Number Placeholder 3"/>
          <p:cNvSpPr>
            <a:spLocks noGrp="1"/>
          </p:cNvSpPr>
          <p:nvPr>
            <p:ph type="sldNum" sz="quarter" idx="5"/>
          </p:nvPr>
        </p:nvSpPr>
        <p:spPr/>
        <p:txBody>
          <a:bodyPr/>
          <a:lstStyle/>
          <a:p>
            <a:fld id="{E06BDCF4-50A8-4007-8F2E-E84C576D75AF}" type="slidenum">
              <a:rPr lang="en-US" smtClean="0"/>
              <a:t>3</a:t>
            </a:fld>
            <a:endParaRPr lang="en-US"/>
          </a:p>
        </p:txBody>
      </p:sp>
    </p:spTree>
    <p:extLst>
      <p:ext uri="{BB962C8B-B14F-4D97-AF65-F5344CB8AC3E}">
        <p14:creationId xmlns:p14="http://schemas.microsoft.com/office/powerpoint/2010/main" val="3600544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Different age groups have different reading habits depending on the platform, and the duplication between print and digital is strong.</a:t>
            </a:r>
          </a:p>
          <a:p>
            <a:endParaRPr lang="en-US" dirty="0"/>
          </a:p>
          <a:p>
            <a:r>
              <a:rPr lang="en-US" dirty="0"/>
              <a:t>Research shows that 82% of print readers (age 18+) are also reading in digital formats.  And 70% of 18+ digital readers are also reading in print – this climbs to 87% duplication for adults over 55 years of age.  Print reading increases with age.</a:t>
            </a:r>
          </a:p>
        </p:txBody>
      </p:sp>
      <p:sp>
        <p:nvSpPr>
          <p:cNvPr id="4" name="Slide Number Placeholder 3"/>
          <p:cNvSpPr>
            <a:spLocks noGrp="1"/>
          </p:cNvSpPr>
          <p:nvPr>
            <p:ph type="sldNum" sz="quarter" idx="10"/>
          </p:nvPr>
        </p:nvSpPr>
        <p:spPr/>
        <p:txBody>
          <a:bodyPr/>
          <a:lstStyle/>
          <a:p>
            <a:fld id="{E06BDCF4-50A8-4007-8F2E-E84C576D75AF}" type="slidenum">
              <a:rPr lang="en-US" smtClean="0"/>
              <a:t>4</a:t>
            </a:fld>
            <a:endParaRPr lang="en-US"/>
          </a:p>
        </p:txBody>
      </p:sp>
    </p:spTree>
    <p:extLst>
      <p:ext uri="{BB962C8B-B14F-4D97-AF65-F5344CB8AC3E}">
        <p14:creationId xmlns:p14="http://schemas.microsoft.com/office/powerpoint/2010/main" val="1597724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Millennials are interested in reading news, no matter the platform.  Almost all Millennial print readers choose to add digital newspapers to their print reading habit.  In comparison, 76% of Boomer add digital to their print reading habit.</a:t>
            </a:r>
          </a:p>
        </p:txBody>
      </p:sp>
      <p:sp>
        <p:nvSpPr>
          <p:cNvPr id="4" name="Slide Number Placeholder 3"/>
          <p:cNvSpPr>
            <a:spLocks noGrp="1"/>
          </p:cNvSpPr>
          <p:nvPr>
            <p:ph type="sldNum" sz="quarter" idx="5"/>
          </p:nvPr>
        </p:nvSpPr>
        <p:spPr/>
        <p:txBody>
          <a:bodyPr/>
          <a:lstStyle/>
          <a:p>
            <a:fld id="{E06BDCF4-50A8-4007-8F2E-E84C576D75AF}" type="slidenum">
              <a:rPr lang="en-US" smtClean="0"/>
              <a:t>5</a:t>
            </a:fld>
            <a:endParaRPr lang="en-US"/>
          </a:p>
        </p:txBody>
      </p:sp>
    </p:spTree>
    <p:extLst>
      <p:ext uri="{BB962C8B-B14F-4D97-AF65-F5344CB8AC3E}">
        <p14:creationId xmlns:p14="http://schemas.microsoft.com/office/powerpoint/2010/main" val="3142269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372AB1F4-B0C5-4044-AB95-AEB35D3A666C}"/>
              </a:ext>
            </a:extLst>
          </p:cNvPr>
          <p:cNvSpPr>
            <a:spLocks noGrp="1" noChangeArrowheads="1"/>
          </p:cNvSpPr>
          <p:nvPr>
            <p:ph type="sldNum" sz="quarter" idx="5"/>
          </p:nvPr>
        </p:nvSpPr>
        <p:spPr>
          <a:noFill/>
        </p:spPr>
        <p:txBody>
          <a:bodyPr/>
          <a:lstStyle>
            <a:lvl1pPr algn="ctr">
              <a:defRPr>
                <a:solidFill>
                  <a:schemeClr val="tx1"/>
                </a:solidFill>
                <a:latin typeface="Arial" panose="020B0604020202020204" pitchFamily="34" charset="0"/>
              </a:defRPr>
            </a:lvl1pPr>
            <a:lvl2pPr marL="717822" indent="-276083" algn="ctr">
              <a:defRPr>
                <a:solidFill>
                  <a:schemeClr val="tx1"/>
                </a:solidFill>
                <a:latin typeface="Arial" panose="020B0604020202020204" pitchFamily="34" charset="0"/>
              </a:defRPr>
            </a:lvl2pPr>
            <a:lvl3pPr marL="1104340" indent="-220866" algn="ctr">
              <a:defRPr>
                <a:solidFill>
                  <a:schemeClr val="tx1"/>
                </a:solidFill>
                <a:latin typeface="Arial" panose="020B0604020202020204" pitchFamily="34" charset="0"/>
              </a:defRPr>
            </a:lvl3pPr>
            <a:lvl4pPr marL="1546076" indent="-220866" algn="ctr">
              <a:defRPr>
                <a:solidFill>
                  <a:schemeClr val="tx1"/>
                </a:solidFill>
                <a:latin typeface="Arial" panose="020B0604020202020204" pitchFamily="34" charset="0"/>
              </a:defRPr>
            </a:lvl4pPr>
            <a:lvl5pPr marL="1987814" indent="-220866" algn="ctr">
              <a:defRPr>
                <a:solidFill>
                  <a:schemeClr val="tx1"/>
                </a:solidFill>
                <a:latin typeface="Arial" panose="020B0604020202020204" pitchFamily="34" charset="0"/>
              </a:defRPr>
            </a:lvl5pPr>
            <a:lvl6pPr marL="2429549" indent="-220866" algn="ctr" eaLnBrk="0" fontAlgn="base" hangingPunct="0">
              <a:spcBef>
                <a:spcPct val="0"/>
              </a:spcBef>
              <a:spcAft>
                <a:spcPct val="0"/>
              </a:spcAft>
              <a:defRPr>
                <a:solidFill>
                  <a:schemeClr val="tx1"/>
                </a:solidFill>
                <a:latin typeface="Arial" panose="020B0604020202020204" pitchFamily="34" charset="0"/>
              </a:defRPr>
            </a:lvl6pPr>
            <a:lvl7pPr marL="2871288" indent="-220866" algn="ctr" eaLnBrk="0" fontAlgn="base" hangingPunct="0">
              <a:spcBef>
                <a:spcPct val="0"/>
              </a:spcBef>
              <a:spcAft>
                <a:spcPct val="0"/>
              </a:spcAft>
              <a:defRPr>
                <a:solidFill>
                  <a:schemeClr val="tx1"/>
                </a:solidFill>
                <a:latin typeface="Arial" panose="020B0604020202020204" pitchFamily="34" charset="0"/>
              </a:defRPr>
            </a:lvl7pPr>
            <a:lvl8pPr marL="3313022" indent="-220866" algn="ctr" eaLnBrk="0" fontAlgn="base" hangingPunct="0">
              <a:spcBef>
                <a:spcPct val="0"/>
              </a:spcBef>
              <a:spcAft>
                <a:spcPct val="0"/>
              </a:spcAft>
              <a:defRPr>
                <a:solidFill>
                  <a:schemeClr val="tx1"/>
                </a:solidFill>
                <a:latin typeface="Arial" panose="020B0604020202020204" pitchFamily="34" charset="0"/>
              </a:defRPr>
            </a:lvl8pPr>
            <a:lvl9pPr marL="3754760" indent="-220866" algn="ctr" eaLnBrk="0" fontAlgn="base" hangingPunct="0">
              <a:spcBef>
                <a:spcPct val="0"/>
              </a:spcBef>
              <a:spcAft>
                <a:spcPct val="0"/>
              </a:spcAft>
              <a:defRPr>
                <a:solidFill>
                  <a:schemeClr val="tx1"/>
                </a:solidFill>
                <a:latin typeface="Arial" panose="020B0604020202020204" pitchFamily="34" charset="0"/>
              </a:defRPr>
            </a:lvl9pPr>
          </a:lstStyle>
          <a:p>
            <a:pPr algn="r"/>
            <a:fld id="{7B931DCD-13E3-46F4-AB2B-FAD04DB37D25}" type="slidenum">
              <a:rPr lang="en-US" altLang="en-US"/>
              <a:pPr algn="r"/>
              <a:t>6</a:t>
            </a:fld>
            <a:endParaRPr lang="en-US" altLang="en-US"/>
          </a:p>
        </p:txBody>
      </p:sp>
      <p:sp>
        <p:nvSpPr>
          <p:cNvPr id="68611" name="Rectangle 2">
            <a:extLst>
              <a:ext uri="{FF2B5EF4-FFF2-40B4-BE49-F238E27FC236}">
                <a16:creationId xmlns:a16="http://schemas.microsoft.com/office/drawing/2014/main" id="{92CC9B3A-4277-4939-BDBB-92EAC5CB8F31}"/>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id="{6A2B41DE-840B-4F91-A5DF-5E23382E4520}"/>
              </a:ext>
            </a:extLst>
          </p:cNvPr>
          <p:cNvSpPr>
            <a:spLocks noGrp="1" noChangeArrowheads="1"/>
          </p:cNvSpPr>
          <p:nvPr>
            <p:ph type="body" idx="1"/>
          </p:nvPr>
        </p:nvSpPr>
        <p:spPr>
          <a:xfrm>
            <a:off x="701041" y="4415791"/>
            <a:ext cx="5871332" cy="4183381"/>
          </a:xfrm>
          <a:noFill/>
        </p:spPr>
        <p:txBody>
          <a:bodyPr/>
          <a:lstStyle/>
          <a:p>
            <a:pPr eaLnBrk="1" hangingPunct="1"/>
            <a:r>
              <a:rPr lang="en-CA" altLang="en-US" dirty="0"/>
              <a:t>We</a:t>
            </a:r>
            <a:r>
              <a:rPr lang="en-CA" altLang="en-US" baseline="0" dirty="0"/>
              <a:t> continue to explore the reasons for reading community newspapers and one thing never changes.  Local information (in many forms) continues to be the driving reason for readership of community newspapers.  This study asked about both print and digital formats for an expanded list of different types of local information including:</a:t>
            </a:r>
          </a:p>
          <a:p>
            <a:pPr marL="156726" indent="-156726">
              <a:buFontTx/>
              <a:buChar char="-"/>
            </a:pPr>
            <a:r>
              <a:rPr lang="en-CA" altLang="en-US" baseline="0" dirty="0"/>
              <a:t>Local news</a:t>
            </a:r>
          </a:p>
          <a:p>
            <a:pPr marL="156726" indent="-156726">
              <a:buFontTx/>
              <a:buChar char="-"/>
            </a:pPr>
            <a:r>
              <a:rPr lang="en-CA" altLang="en-US" baseline="0" dirty="0"/>
              <a:t>Local editorial</a:t>
            </a:r>
          </a:p>
          <a:p>
            <a:pPr marL="156726" indent="-156726">
              <a:buFontTx/>
              <a:buChar char="-"/>
            </a:pPr>
            <a:r>
              <a:rPr lang="en-CA" altLang="en-US" baseline="0" dirty="0"/>
              <a:t>Local sports</a:t>
            </a:r>
          </a:p>
          <a:p>
            <a:pPr marL="156726" indent="-156726">
              <a:buFontTx/>
              <a:buChar char="-"/>
            </a:pPr>
            <a:r>
              <a:rPr lang="en-CA" altLang="en-US" baseline="0" dirty="0"/>
              <a:t>Local entertainment</a:t>
            </a:r>
          </a:p>
          <a:p>
            <a:pPr marL="156726" indent="-156726">
              <a:buFontTx/>
              <a:buChar char="-"/>
            </a:pPr>
            <a:r>
              <a:rPr lang="en-CA" altLang="en-US" baseline="0" dirty="0"/>
              <a:t>Local events</a:t>
            </a:r>
          </a:p>
          <a:p>
            <a:pPr marL="156726" indent="-156726">
              <a:buFontTx/>
              <a:buChar char="-"/>
            </a:pPr>
            <a:r>
              <a:rPr lang="en-CA" altLang="en-US" baseline="0" dirty="0"/>
              <a:t>Local crime features</a:t>
            </a:r>
          </a:p>
          <a:p>
            <a:pPr marL="156726" indent="-156726">
              <a:buFontTx/>
              <a:buChar char="-"/>
            </a:pPr>
            <a:r>
              <a:rPr lang="en-CA" altLang="en-US" baseline="0" dirty="0"/>
              <a:t>Obituaries</a:t>
            </a:r>
          </a:p>
          <a:p>
            <a:pPr eaLnBrk="1" hangingPunct="1"/>
            <a:r>
              <a:rPr lang="en-CA" altLang="en-US" baseline="0" dirty="0"/>
              <a:t>After local information about half are reading for the advertising – this includes ROP ads throughout the paper as well as Flyers/Inserts.  Slightly more print readers choose advertising and that is likely attributed to Flyers and Inserts.</a:t>
            </a:r>
          </a:p>
          <a:p>
            <a:pPr eaLnBrk="1" hangingPunct="1"/>
            <a:r>
              <a:rPr lang="en-CA" altLang="en-US" baseline="0" dirty="0"/>
              <a:t>And finally, we are still seeing readership of classified ads as well as employment/careers and real estate in community newspapers.</a:t>
            </a:r>
          </a:p>
          <a:p>
            <a:pPr marL="156726" indent="-156726">
              <a:buFontTx/>
              <a:buChar char="-"/>
            </a:pPr>
            <a:endParaRPr lang="en-CA" altLang="en-US" dirty="0"/>
          </a:p>
        </p:txBody>
      </p:sp>
    </p:spTree>
    <p:extLst>
      <p:ext uri="{BB962C8B-B14F-4D97-AF65-F5344CB8AC3E}">
        <p14:creationId xmlns:p14="http://schemas.microsoft.com/office/powerpoint/2010/main" val="3163509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When asked about reasons for reading community papers research consistently shows that almost half of readers cite flyers.   A key category for flyers has always been grocery and research also finds that more than three quarters of community newspaper readers use flyers to plan their grocery shopping.</a:t>
            </a:r>
          </a:p>
          <a:p>
            <a:endParaRPr lang="en-CA" dirty="0"/>
          </a:p>
          <a:p>
            <a:r>
              <a:rPr lang="en-CA" dirty="0"/>
              <a:t>We also know that nine out of ten flyer readers continue to prefer the printed version of flyers.  Digital flyers are typically used in addition to the printed version.</a:t>
            </a:r>
          </a:p>
        </p:txBody>
      </p:sp>
      <p:sp>
        <p:nvSpPr>
          <p:cNvPr id="4" name="Slide Number Placeholder 3"/>
          <p:cNvSpPr>
            <a:spLocks noGrp="1"/>
          </p:cNvSpPr>
          <p:nvPr>
            <p:ph type="sldNum" sz="quarter" idx="5"/>
          </p:nvPr>
        </p:nvSpPr>
        <p:spPr/>
        <p:txBody>
          <a:bodyPr/>
          <a:lstStyle/>
          <a:p>
            <a:fld id="{E06BDCF4-50A8-4007-8F2E-E84C576D75AF}" type="slidenum">
              <a:rPr lang="en-US" smtClean="0"/>
              <a:t>7</a:t>
            </a:fld>
            <a:endParaRPr lang="en-US"/>
          </a:p>
        </p:txBody>
      </p:sp>
    </p:spTree>
    <p:extLst>
      <p:ext uri="{BB962C8B-B14F-4D97-AF65-F5344CB8AC3E}">
        <p14:creationId xmlns:p14="http://schemas.microsoft.com/office/powerpoint/2010/main" val="6414098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age increases so does readership of flyers and inserts.  More than half of readers over 35 years of age cite flyers and inserts as one of their reasons for reading printed community newspapers.</a:t>
            </a:r>
          </a:p>
        </p:txBody>
      </p:sp>
      <p:sp>
        <p:nvSpPr>
          <p:cNvPr id="4" name="Slide Number Placeholder 3"/>
          <p:cNvSpPr>
            <a:spLocks noGrp="1"/>
          </p:cNvSpPr>
          <p:nvPr>
            <p:ph type="sldNum" sz="quarter" idx="10"/>
          </p:nvPr>
        </p:nvSpPr>
        <p:spPr/>
        <p:txBody>
          <a:bodyPr/>
          <a:lstStyle/>
          <a:p>
            <a:fld id="{E06BDCF4-50A8-4007-8F2E-E84C576D75AF}" type="slidenum">
              <a:rPr lang="en-US" smtClean="0"/>
              <a:t>8</a:t>
            </a:fld>
            <a:endParaRPr lang="en-US"/>
          </a:p>
        </p:txBody>
      </p:sp>
    </p:spTree>
    <p:extLst>
      <p:ext uri="{BB962C8B-B14F-4D97-AF65-F5344CB8AC3E}">
        <p14:creationId xmlns:p14="http://schemas.microsoft.com/office/powerpoint/2010/main" val="34158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combination of print and digital newspaper ads is a powerful tool to inspire action among readers, including awareness, store visits or purchases.</a:t>
            </a:r>
          </a:p>
          <a:p>
            <a:endParaRPr lang="en-US" dirty="0"/>
          </a:p>
          <a:p>
            <a:r>
              <a:rPr lang="en-US" dirty="0"/>
              <a:t>News media</a:t>
            </a:r>
            <a:r>
              <a:rPr lang="en-US" baseline="0" dirty="0"/>
              <a:t> ads (in print or digital formats) generate awareness among almost two thirds of readers (63%).  </a:t>
            </a:r>
          </a:p>
          <a:p>
            <a:r>
              <a:rPr lang="en-US" baseline="0" dirty="0"/>
              <a:t>- Three quarters of awareness is generated from print ads (34 print + 15 both) = 49% out of 63% total = 77% of awareness generated by printed newspaper ads.</a:t>
            </a:r>
          </a:p>
          <a:p>
            <a:endParaRPr lang="en-US" dirty="0"/>
          </a:p>
        </p:txBody>
      </p:sp>
      <p:sp>
        <p:nvSpPr>
          <p:cNvPr id="4" name="Slide Number Placeholder 3"/>
          <p:cNvSpPr>
            <a:spLocks noGrp="1"/>
          </p:cNvSpPr>
          <p:nvPr>
            <p:ph type="sldNum" sz="quarter" idx="10"/>
          </p:nvPr>
        </p:nvSpPr>
        <p:spPr/>
        <p:txBody>
          <a:bodyPr/>
          <a:lstStyle/>
          <a:p>
            <a:fld id="{AEC57FB8-185C-4541-9A80-5E8F2132023F}" type="slidenum">
              <a:rPr lang="en-US" smtClean="0"/>
              <a:t>9</a:t>
            </a:fld>
            <a:endParaRPr lang="en-US"/>
          </a:p>
        </p:txBody>
      </p:sp>
    </p:spTree>
    <p:extLst>
      <p:ext uri="{BB962C8B-B14F-4D97-AF65-F5344CB8AC3E}">
        <p14:creationId xmlns:p14="http://schemas.microsoft.com/office/powerpoint/2010/main" val="10881243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chart" Target="../charts/chart1.xml"/><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1" name="Title 10"/>
          <p:cNvSpPr>
            <a:spLocks noGrp="1"/>
          </p:cNvSpPr>
          <p:nvPr>
            <p:ph type="title"/>
          </p:nvPr>
        </p:nvSpPr>
        <p:spPr>
          <a:xfrm>
            <a:off x="476001" y="4627120"/>
            <a:ext cx="8229600" cy="1143000"/>
          </a:xfrm>
          <a:prstGeom prst="rect">
            <a:avLst/>
          </a:prstGeom>
        </p:spPr>
        <p:txBody>
          <a:bodyPr/>
          <a:lstStyle>
            <a:lvl1pPr algn="ctr">
              <a:defRPr lang="en-CA" sz="3600" b="1" kern="1200" dirty="0">
                <a:solidFill>
                  <a:schemeClr val="tx1"/>
                </a:solidFill>
                <a:latin typeface="Arial Black" panose="020B0A04020102020204" pitchFamily="34" charset="0"/>
                <a:ea typeface="+mj-ea"/>
                <a:cs typeface="+mj-cs"/>
              </a:defRPr>
            </a:lvl1pPr>
          </a:lstStyle>
          <a:p>
            <a:r>
              <a:rPr lang="en-US" dirty="0"/>
              <a:t>Click to edit Master title style</a:t>
            </a:r>
            <a:endParaRPr lang="en-CA" dirty="0"/>
          </a:p>
        </p:txBody>
      </p:sp>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42974" y="438150"/>
            <a:ext cx="7295653" cy="3237111"/>
          </a:xfrm>
          <a:prstGeom prst="rect">
            <a:avLst/>
          </a:prstGeom>
        </p:spPr>
      </p:pic>
    </p:spTree>
    <p:extLst>
      <p:ext uri="{BB962C8B-B14F-4D97-AF65-F5344CB8AC3E}">
        <p14:creationId xmlns:p14="http://schemas.microsoft.com/office/powerpoint/2010/main" val="495683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fld id="{901312B8-85F5-9E48-AF25-34024AA7ED0A}" type="datetimeFigureOut">
              <a:rPr lang="en-US" smtClean="0"/>
              <a:t>10/21/2021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0FB4C1-DB9E-FF4F-9E3C-CEF10A125B45}" type="slidenum">
              <a:rPr lang="en-US" smtClean="0"/>
              <a:t>‹#›</a:t>
            </a:fld>
            <a:endParaRPr lang="en-US"/>
          </a:p>
        </p:txBody>
      </p:sp>
    </p:spTree>
    <p:extLst>
      <p:ext uri="{BB962C8B-B14F-4D97-AF65-F5344CB8AC3E}">
        <p14:creationId xmlns:p14="http://schemas.microsoft.com/office/powerpoint/2010/main" val="2713889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1" name="Title 10"/>
          <p:cNvSpPr>
            <a:spLocks noGrp="1"/>
          </p:cNvSpPr>
          <p:nvPr>
            <p:ph type="title"/>
          </p:nvPr>
        </p:nvSpPr>
        <p:spPr>
          <a:xfrm>
            <a:off x="476001" y="4627120"/>
            <a:ext cx="8229600" cy="1143000"/>
          </a:xfrm>
          <a:prstGeom prst="rect">
            <a:avLst/>
          </a:prstGeom>
        </p:spPr>
        <p:txBody>
          <a:bodyPr/>
          <a:lstStyle>
            <a:lvl1pPr algn="ctr">
              <a:defRPr lang="en-CA" sz="3600" b="1" kern="1200" dirty="0">
                <a:solidFill>
                  <a:schemeClr val="tx1"/>
                </a:solidFill>
                <a:latin typeface="Arial Black" panose="020B0A04020102020204" pitchFamily="34" charset="0"/>
                <a:ea typeface="+mj-ea"/>
                <a:cs typeface="+mj-cs"/>
              </a:defRPr>
            </a:lvl1pPr>
          </a:lstStyle>
          <a:p>
            <a:r>
              <a:rPr lang="en-US" dirty="0"/>
              <a:t>Click to edit Master title style</a:t>
            </a:r>
            <a:endParaRPr lang="en-CA" dirty="0"/>
          </a:p>
        </p:txBody>
      </p:sp>
      <p:pic>
        <p:nvPicPr>
          <p:cNvPr id="3" name="Picture 2" descr="A picture containing text, sign&#10;&#10;Description automatically generated">
            <a:extLst>
              <a:ext uri="{FF2B5EF4-FFF2-40B4-BE49-F238E27FC236}">
                <a16:creationId xmlns:a16="http://schemas.microsoft.com/office/drawing/2014/main" id="{A5741CFD-49E2-4F14-99D2-18AEDAF07EB4}"/>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76001" y="404969"/>
            <a:ext cx="8230313" cy="3651821"/>
          </a:xfrm>
          <a:prstGeom prst="rect">
            <a:avLst/>
          </a:prstGeom>
        </p:spPr>
      </p:pic>
      <p:pic>
        <p:nvPicPr>
          <p:cNvPr id="9" name="Picture 8" descr="Graphical user interface, application&#10;&#10;Description automatically generated">
            <a:extLst>
              <a:ext uri="{FF2B5EF4-FFF2-40B4-BE49-F238E27FC236}">
                <a16:creationId xmlns:a16="http://schemas.microsoft.com/office/drawing/2014/main" id="{B09E7292-2261-4C59-8CFE-343C92E5CD2C}"/>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5421745" y="6206110"/>
            <a:ext cx="2124364" cy="459854"/>
          </a:xfrm>
          <a:prstGeom prst="rect">
            <a:avLst/>
          </a:prstGeom>
        </p:spPr>
      </p:pic>
    </p:spTree>
    <p:extLst>
      <p:ext uri="{BB962C8B-B14F-4D97-AF65-F5344CB8AC3E}">
        <p14:creationId xmlns:p14="http://schemas.microsoft.com/office/powerpoint/2010/main" val="11505227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1" name="Title 10"/>
          <p:cNvSpPr>
            <a:spLocks noGrp="1"/>
          </p:cNvSpPr>
          <p:nvPr>
            <p:ph type="title"/>
          </p:nvPr>
        </p:nvSpPr>
        <p:spPr>
          <a:xfrm>
            <a:off x="476001" y="4627120"/>
            <a:ext cx="8229600" cy="1143000"/>
          </a:xfrm>
          <a:prstGeom prst="rect">
            <a:avLst/>
          </a:prstGeom>
        </p:spPr>
        <p:txBody>
          <a:bodyPr/>
          <a:lstStyle>
            <a:lvl1pPr algn="ctr">
              <a:defRPr lang="en-CA" sz="3600" b="1" kern="1200" dirty="0">
                <a:solidFill>
                  <a:schemeClr val="tx1"/>
                </a:solidFill>
                <a:latin typeface="Arial Black" panose="020B0A04020102020204" pitchFamily="34" charset="0"/>
                <a:ea typeface="+mj-ea"/>
                <a:cs typeface="+mj-cs"/>
              </a:defRPr>
            </a:lvl1pPr>
          </a:lstStyle>
          <a:p>
            <a:r>
              <a:rPr lang="en-US" dirty="0"/>
              <a:t>Click to edit Master title style</a:t>
            </a:r>
            <a:endParaRPr lang="en-CA" dirty="0"/>
          </a:p>
        </p:txBody>
      </p:sp>
      <p:pic>
        <p:nvPicPr>
          <p:cNvPr id="3" name="Picture 2" descr="A picture containing text, sign&#10;&#10;Description automatically generated">
            <a:extLst>
              <a:ext uri="{FF2B5EF4-FFF2-40B4-BE49-F238E27FC236}">
                <a16:creationId xmlns:a16="http://schemas.microsoft.com/office/drawing/2014/main" id="{A5741CFD-49E2-4F14-99D2-18AEDAF07EB4}"/>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76001" y="404969"/>
            <a:ext cx="8230313" cy="3651821"/>
          </a:xfrm>
          <a:prstGeom prst="rect">
            <a:avLst/>
          </a:prstGeom>
        </p:spPr>
      </p:pic>
      <p:pic>
        <p:nvPicPr>
          <p:cNvPr id="5" name="Picture 4" descr="Graphical user interface, application&#10;&#10;Description automatically generated">
            <a:extLst>
              <a:ext uri="{FF2B5EF4-FFF2-40B4-BE49-F238E27FC236}">
                <a16:creationId xmlns:a16="http://schemas.microsoft.com/office/drawing/2014/main" id="{A80B1143-B399-4952-A5AE-0908EBD43771}"/>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6581237" y="6223104"/>
            <a:ext cx="2124364" cy="459854"/>
          </a:xfrm>
          <a:prstGeom prst="rect">
            <a:avLst/>
          </a:prstGeom>
        </p:spPr>
      </p:pic>
    </p:spTree>
    <p:extLst>
      <p:ext uri="{BB962C8B-B14F-4D97-AF65-F5344CB8AC3E}">
        <p14:creationId xmlns:p14="http://schemas.microsoft.com/office/powerpoint/2010/main" val="23706663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4" name="Date Placeholder 3"/>
          <p:cNvSpPr>
            <a:spLocks noGrp="1"/>
          </p:cNvSpPr>
          <p:nvPr>
            <p:ph type="dt" sz="half" idx="10"/>
          </p:nvPr>
        </p:nvSpPr>
        <p:spPr/>
        <p:txBody>
          <a:bodyPr/>
          <a:lstStyle/>
          <a:p>
            <a:fld id="{F3865A4B-99F0-5C4E-A3F6-2B65A15DA168}" type="datetimeFigureOut">
              <a:rPr lang="en-US" smtClean="0"/>
              <a:t>10/21/2021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235415-1848-EE48-8670-371D2987FAEE}" type="slidenum">
              <a:rPr lang="en-US" smtClean="0"/>
              <a:t>‹#›</a:t>
            </a:fld>
            <a:endParaRPr lang="en-US"/>
          </a:p>
        </p:txBody>
      </p:sp>
    </p:spTree>
    <p:extLst>
      <p:ext uri="{BB962C8B-B14F-4D97-AF65-F5344CB8AC3E}">
        <p14:creationId xmlns:p14="http://schemas.microsoft.com/office/powerpoint/2010/main" val="4836220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F3865A4B-99F0-5C4E-A3F6-2B65A15DA168}" type="datetimeFigureOut">
              <a:rPr lang="en-US" smtClean="0"/>
              <a:t>10/21/2021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235415-1848-EE48-8670-371D2987FAEE}" type="slidenum">
              <a:rPr lang="en-US" smtClean="0"/>
              <a:t>‹#›</a:t>
            </a:fld>
            <a:endParaRPr lang="en-US"/>
          </a:p>
        </p:txBody>
      </p:sp>
    </p:spTree>
    <p:extLst>
      <p:ext uri="{BB962C8B-B14F-4D97-AF65-F5344CB8AC3E}">
        <p14:creationId xmlns:p14="http://schemas.microsoft.com/office/powerpoint/2010/main" val="37901010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F3865A4B-99F0-5C4E-A3F6-2B65A15DA168}" type="datetimeFigureOut">
              <a:rPr lang="en-US" smtClean="0"/>
              <a:t>10/21/2021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235415-1848-EE48-8670-371D2987FAEE}" type="slidenum">
              <a:rPr lang="en-US" smtClean="0"/>
              <a:t>‹#›</a:t>
            </a:fld>
            <a:endParaRPr lang="en-US"/>
          </a:p>
        </p:txBody>
      </p:sp>
    </p:spTree>
    <p:extLst>
      <p:ext uri="{BB962C8B-B14F-4D97-AF65-F5344CB8AC3E}">
        <p14:creationId xmlns:p14="http://schemas.microsoft.com/office/powerpoint/2010/main" val="32448294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p:txBody>
          <a:bodyPr/>
          <a:lstStyle/>
          <a:p>
            <a:fld id="{F3865A4B-99F0-5C4E-A3F6-2B65A15DA168}" type="datetimeFigureOut">
              <a:rPr lang="en-US" smtClean="0"/>
              <a:t>10/21/2021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235415-1848-EE48-8670-371D2987FAEE}" type="slidenum">
              <a:rPr lang="en-US" smtClean="0"/>
              <a:t>‹#›</a:t>
            </a:fld>
            <a:endParaRPr lang="en-US"/>
          </a:p>
        </p:txBody>
      </p:sp>
    </p:spTree>
    <p:extLst>
      <p:ext uri="{BB962C8B-B14F-4D97-AF65-F5344CB8AC3E}">
        <p14:creationId xmlns:p14="http://schemas.microsoft.com/office/powerpoint/2010/main" val="1687040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p:txBody>
          <a:bodyPr/>
          <a:lstStyle/>
          <a:p>
            <a:fld id="{F3865A4B-99F0-5C4E-A3F6-2B65A15DA168}" type="datetimeFigureOut">
              <a:rPr lang="en-US" smtClean="0"/>
              <a:t>10/21/2021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235415-1848-EE48-8670-371D2987FAEE}" type="slidenum">
              <a:rPr lang="en-US" smtClean="0"/>
              <a:t>‹#›</a:t>
            </a:fld>
            <a:endParaRPr lang="en-US"/>
          </a:p>
        </p:txBody>
      </p:sp>
    </p:spTree>
    <p:extLst>
      <p:ext uri="{BB962C8B-B14F-4D97-AF65-F5344CB8AC3E}">
        <p14:creationId xmlns:p14="http://schemas.microsoft.com/office/powerpoint/2010/main" val="23378653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fld id="{F3865A4B-99F0-5C4E-A3F6-2B65A15DA168}" type="datetimeFigureOut">
              <a:rPr lang="en-US" smtClean="0"/>
              <a:t>10/21/2021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235415-1848-EE48-8670-371D2987FAEE}" type="slidenum">
              <a:rPr lang="en-US" smtClean="0"/>
              <a:t>‹#›</a:t>
            </a:fld>
            <a:endParaRPr lang="en-US"/>
          </a:p>
        </p:txBody>
      </p:sp>
    </p:spTree>
    <p:extLst>
      <p:ext uri="{BB962C8B-B14F-4D97-AF65-F5344CB8AC3E}">
        <p14:creationId xmlns:p14="http://schemas.microsoft.com/office/powerpoint/2010/main" val="8626011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865A4B-99F0-5C4E-A3F6-2B65A15DA168}" type="datetimeFigureOut">
              <a:rPr lang="en-US" smtClean="0"/>
              <a:t>10/21/2021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235415-1848-EE48-8670-371D2987FAEE}" type="slidenum">
              <a:rPr lang="en-US" smtClean="0"/>
              <a:t>‹#›</a:t>
            </a:fld>
            <a:endParaRPr lang="en-US"/>
          </a:p>
        </p:txBody>
      </p:sp>
    </p:spTree>
    <p:extLst>
      <p:ext uri="{BB962C8B-B14F-4D97-AF65-F5344CB8AC3E}">
        <p14:creationId xmlns:p14="http://schemas.microsoft.com/office/powerpoint/2010/main" val="3208904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096125" cy="974971"/>
          </a:xfrm>
          <a:prstGeom prst="rect">
            <a:avLst/>
          </a:prstGeom>
        </p:spPr>
        <p:txBody>
          <a:bodyPr anchor="ctr"/>
          <a:lstStyle>
            <a:lvl1pPr>
              <a:defRPr lang="en-CA" sz="3200" b="1" kern="1200" dirty="0">
                <a:solidFill>
                  <a:schemeClr val="tx1"/>
                </a:solidFill>
                <a:latin typeface="Arial Black" panose="020B0A04020102020204" pitchFamily="34" charset="0"/>
                <a:ea typeface="+mj-ea"/>
                <a:cs typeface="+mj-cs"/>
              </a:defRPr>
            </a:lvl1pPr>
          </a:lstStyle>
          <a:p>
            <a:r>
              <a:rPr lang="en-US" dirty="0"/>
              <a:t>Click to edit Master title style</a:t>
            </a:r>
            <a:endParaRPr lang="en-CA" dirty="0"/>
          </a:p>
        </p:txBody>
      </p:sp>
      <p:sp>
        <p:nvSpPr>
          <p:cNvPr id="3" name="Content Placeholder 2"/>
          <p:cNvSpPr>
            <a:spLocks noGrp="1"/>
          </p:cNvSpPr>
          <p:nvPr>
            <p:ph idx="1"/>
          </p:nvPr>
        </p:nvSpPr>
        <p:spPr>
          <a:xfrm>
            <a:off x="457200" y="1371597"/>
            <a:ext cx="8229600" cy="4680135"/>
          </a:xfrm>
          <a:prstGeom prst="rect">
            <a:avLst/>
          </a:prstGeom>
        </p:spPr>
        <p:txBody>
          <a:bodyPr/>
          <a:lstStyle>
            <a:lvl1pPr>
              <a:buClr>
                <a:srgbClr val="E4284D"/>
              </a:buClr>
              <a:defRPr>
                <a:solidFill>
                  <a:schemeClr val="tx1"/>
                </a:solidFill>
              </a:defRPr>
            </a:lvl1pPr>
            <a:lvl2pPr>
              <a:buClr>
                <a:srgbClr val="E4284D"/>
              </a:buClr>
              <a:defRPr>
                <a:solidFill>
                  <a:schemeClr val="tx1"/>
                </a:solidFill>
              </a:defRPr>
            </a:lvl2pPr>
            <a:lvl3pPr>
              <a:buClr>
                <a:srgbClr val="E4284D"/>
              </a:buClr>
              <a:defRPr>
                <a:solidFill>
                  <a:schemeClr val="tx1"/>
                </a:solidFill>
              </a:defRPr>
            </a:lvl3pPr>
            <a:lvl4pPr>
              <a:buClr>
                <a:srgbClr val="E4284D"/>
              </a:buClr>
              <a:defRPr>
                <a:solidFill>
                  <a:schemeClr val="tx1"/>
                </a:solidFill>
              </a:defRPr>
            </a:lvl4pPr>
            <a:lvl5pPr>
              <a:buClr>
                <a:srgbClr val="E4284D"/>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91425" y="441040"/>
            <a:ext cx="1352906" cy="600290"/>
          </a:xfrm>
          <a:prstGeom prst="rect">
            <a:avLst/>
          </a:prstGeom>
        </p:spPr>
      </p:pic>
    </p:spTree>
    <p:extLst>
      <p:ext uri="{BB962C8B-B14F-4D97-AF65-F5344CB8AC3E}">
        <p14:creationId xmlns:p14="http://schemas.microsoft.com/office/powerpoint/2010/main" val="2776383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F3865A4B-99F0-5C4E-A3F6-2B65A15DA168}" type="datetimeFigureOut">
              <a:rPr lang="en-US" smtClean="0"/>
              <a:t>10/21/2021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235415-1848-EE48-8670-371D2987FAEE}" type="slidenum">
              <a:rPr lang="en-US" smtClean="0"/>
              <a:t>‹#›</a:t>
            </a:fld>
            <a:endParaRPr lang="en-US"/>
          </a:p>
        </p:txBody>
      </p:sp>
    </p:spTree>
    <p:extLst>
      <p:ext uri="{BB962C8B-B14F-4D97-AF65-F5344CB8AC3E}">
        <p14:creationId xmlns:p14="http://schemas.microsoft.com/office/powerpoint/2010/main" val="15677267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F3865A4B-99F0-5C4E-A3F6-2B65A15DA168}" type="datetimeFigureOut">
              <a:rPr lang="en-US" smtClean="0"/>
              <a:t>10/21/2021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235415-1848-EE48-8670-371D2987FAEE}" type="slidenum">
              <a:rPr lang="en-US" smtClean="0"/>
              <a:t>‹#›</a:t>
            </a:fld>
            <a:endParaRPr lang="en-US"/>
          </a:p>
        </p:txBody>
      </p:sp>
    </p:spTree>
    <p:extLst>
      <p:ext uri="{BB962C8B-B14F-4D97-AF65-F5344CB8AC3E}">
        <p14:creationId xmlns:p14="http://schemas.microsoft.com/office/powerpoint/2010/main" val="9143359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F3865A4B-99F0-5C4E-A3F6-2B65A15DA168}" type="datetimeFigureOut">
              <a:rPr lang="en-US" smtClean="0"/>
              <a:t>10/21/2021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235415-1848-EE48-8670-371D2987FAEE}" type="slidenum">
              <a:rPr lang="en-US" smtClean="0"/>
              <a:t>‹#›</a:t>
            </a:fld>
            <a:endParaRPr lang="en-US"/>
          </a:p>
        </p:txBody>
      </p:sp>
    </p:spTree>
    <p:extLst>
      <p:ext uri="{BB962C8B-B14F-4D97-AF65-F5344CB8AC3E}">
        <p14:creationId xmlns:p14="http://schemas.microsoft.com/office/powerpoint/2010/main" val="29104658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F3865A4B-99F0-5C4E-A3F6-2B65A15DA168}" type="datetimeFigureOut">
              <a:rPr lang="en-US" smtClean="0"/>
              <a:t>10/21/2021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235415-1848-EE48-8670-371D2987FAEE}" type="slidenum">
              <a:rPr lang="en-US" smtClean="0"/>
              <a:t>‹#›</a:t>
            </a:fld>
            <a:endParaRPr lang="en-US"/>
          </a:p>
        </p:txBody>
      </p:sp>
    </p:spTree>
    <p:extLst>
      <p:ext uri="{BB962C8B-B14F-4D97-AF65-F5344CB8AC3E}">
        <p14:creationId xmlns:p14="http://schemas.microsoft.com/office/powerpoint/2010/main" val="543366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943060" cy="974971"/>
          </a:xfrm>
          <a:prstGeom prst="rect">
            <a:avLst/>
          </a:prstGeom>
        </p:spPr>
        <p:txBody>
          <a:bodyPr anchor="ctr"/>
          <a:lstStyle>
            <a:lvl1pPr>
              <a:defRPr sz="3200">
                <a:solidFill>
                  <a:schemeClr val="tx1"/>
                </a:solidFill>
                <a:latin typeface="Arial Black" panose="020B0A04020102020204" pitchFamily="34" charset="0"/>
              </a:defRPr>
            </a:lvl1pPr>
          </a:lstStyle>
          <a:p>
            <a:r>
              <a:rPr lang="en-US" dirty="0"/>
              <a:t>Click to edit Master title style</a:t>
            </a:r>
            <a:endParaRPr lang="en-CA" dirty="0"/>
          </a:p>
        </p:txBody>
      </p:sp>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91425" y="441040"/>
            <a:ext cx="1352906" cy="600290"/>
          </a:xfrm>
          <a:prstGeom prst="rect">
            <a:avLst/>
          </a:prstGeom>
        </p:spPr>
      </p:pic>
    </p:spTree>
    <p:extLst>
      <p:ext uri="{BB962C8B-B14F-4D97-AF65-F5344CB8AC3E}">
        <p14:creationId xmlns:p14="http://schemas.microsoft.com/office/powerpoint/2010/main" val="3296493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3221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65730" y="921825"/>
            <a:ext cx="5185895" cy="920867"/>
          </a:xfrm>
        </p:spPr>
        <p:txBody>
          <a:bodyPr anchor="b"/>
          <a:lstStyle>
            <a:lvl1pPr algn="l">
              <a:defRPr sz="4500">
                <a:latin typeface="Arial Black"/>
                <a:cs typeface="Arial Black"/>
              </a:defRPr>
            </a:lvl1pPr>
          </a:lstStyle>
          <a:p>
            <a:r>
              <a:rPr lang="en-US" dirty="0"/>
              <a:t>Flyers</a:t>
            </a:r>
          </a:p>
        </p:txBody>
      </p:sp>
      <p:sp>
        <p:nvSpPr>
          <p:cNvPr id="3" name="Subtitle 2"/>
          <p:cNvSpPr>
            <a:spLocks noGrp="1"/>
          </p:cNvSpPr>
          <p:nvPr>
            <p:ph type="subTitle" idx="1"/>
          </p:nvPr>
        </p:nvSpPr>
        <p:spPr>
          <a:xfrm>
            <a:off x="1143000" y="3602037"/>
            <a:ext cx="6858000" cy="1655763"/>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901312B8-85F5-9E48-AF25-34024AA7ED0A}" type="datetimeFigureOut">
              <a:rPr lang="en-US" smtClean="0"/>
              <a:t>10/21/2021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0FB4C1-DB9E-FF4F-9E3C-CEF10A125B45}" type="slidenum">
              <a:rPr lang="en-US" smtClean="0"/>
              <a:t>‹#›</a:t>
            </a:fld>
            <a:endParaRPr lang="en-US"/>
          </a:p>
        </p:txBody>
      </p:sp>
      <p:sp>
        <p:nvSpPr>
          <p:cNvPr id="10" name="Rectangle 9"/>
          <p:cNvSpPr/>
          <p:nvPr userDrawn="1"/>
        </p:nvSpPr>
        <p:spPr>
          <a:xfrm>
            <a:off x="375977" y="2043229"/>
            <a:ext cx="7268828" cy="17941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p>
        </p:txBody>
      </p:sp>
      <p:pic>
        <p:nvPicPr>
          <p:cNvPr id="7" name="Picture 6" descr="ChampionTheTruth_CMYK-02.png"/>
          <p:cNvPicPr>
            <a:picLocks noChangeAspect="1"/>
          </p:cNvPicPr>
          <p:nvPr userDrawn="1"/>
        </p:nvPicPr>
        <p:blipFill rotWithShape="1">
          <a:blip r:embed="rId2" cstate="print">
            <a:extLst>
              <a:ext uri="{28A0092B-C50C-407E-A947-70E740481C1C}">
                <a14:useLocalDpi xmlns:a14="http://schemas.microsoft.com/office/drawing/2010/main"/>
              </a:ext>
            </a:extLst>
          </a:blip>
          <a:srcRect t="6070"/>
          <a:stretch/>
        </p:blipFill>
        <p:spPr>
          <a:xfrm>
            <a:off x="7496446" y="0"/>
            <a:ext cx="1597261" cy="2833237"/>
          </a:xfrm>
          <a:prstGeom prst="rect">
            <a:avLst/>
          </a:prstGeom>
        </p:spPr>
      </p:pic>
    </p:spTree>
    <p:extLst>
      <p:ext uri="{BB962C8B-B14F-4D97-AF65-F5344CB8AC3E}">
        <p14:creationId xmlns:p14="http://schemas.microsoft.com/office/powerpoint/2010/main" val="3466835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3197" y="-195909"/>
            <a:ext cx="7886700" cy="1325563"/>
          </a:xfrm>
        </p:spPr>
        <p:txBody>
          <a:bodyPr>
            <a:normAutofit/>
          </a:bodyPr>
          <a:lstStyle>
            <a:lvl1pPr>
              <a:defRPr sz="3000">
                <a:latin typeface="Arial Black"/>
                <a:cs typeface="Arial Black"/>
              </a:defRPr>
            </a:lvl1pPr>
          </a:lstStyle>
          <a:p>
            <a:r>
              <a:rPr lang="en-US" dirty="0"/>
              <a:t>Click to edit Master title style</a:t>
            </a:r>
          </a:p>
        </p:txBody>
      </p:sp>
      <p:sp>
        <p:nvSpPr>
          <p:cNvPr id="3" name="Content Placeholder 2"/>
          <p:cNvSpPr>
            <a:spLocks noGrp="1"/>
          </p:cNvSpPr>
          <p:nvPr>
            <p:ph idx="1"/>
          </p:nvPr>
        </p:nvSpPr>
        <p:spPr>
          <a:xfrm>
            <a:off x="628650" y="1825625"/>
            <a:ext cx="7886700" cy="3611749"/>
          </a:xfrm>
        </p:spPr>
        <p:txBody>
          <a:bodyPr/>
          <a:lstStyle>
            <a:lvl1pPr>
              <a:buClr>
                <a:srgbClr val="F02C51"/>
              </a:buClr>
              <a:defRPr/>
            </a:lvl1pPr>
            <a:lvl2pPr>
              <a:buClr>
                <a:srgbClr val="F02C51"/>
              </a:buClr>
              <a:defRPr/>
            </a:lvl2pPr>
            <a:lvl3pPr>
              <a:buClr>
                <a:srgbClr val="F02C51"/>
              </a:buClr>
              <a:defRPr/>
            </a:lvl3pPr>
            <a:lvl4pPr>
              <a:buClr>
                <a:srgbClr val="F02C51"/>
              </a:buClr>
              <a:defRPr/>
            </a:lvl4pPr>
            <a:lvl5pPr>
              <a:buClr>
                <a:srgbClr val="F02C5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1312B8-85F5-9E48-AF25-34024AA7ED0A}" type="datetimeFigureOut">
              <a:rPr lang="en-US" smtClean="0"/>
              <a:t>10/21/2021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0FB4C1-DB9E-FF4F-9E3C-CEF10A125B45}" type="slidenum">
              <a:rPr lang="en-US" smtClean="0"/>
              <a:t>‹#›</a:t>
            </a:fld>
            <a:endParaRPr lang="en-US"/>
          </a:p>
        </p:txBody>
      </p:sp>
      <p:sp>
        <p:nvSpPr>
          <p:cNvPr id="7" name="Rectangle 6"/>
          <p:cNvSpPr/>
          <p:nvPr userDrawn="1"/>
        </p:nvSpPr>
        <p:spPr>
          <a:xfrm>
            <a:off x="513197" y="863873"/>
            <a:ext cx="8163445" cy="50823"/>
          </a:xfrm>
          <a:prstGeom prst="rect">
            <a:avLst/>
          </a:prstGeom>
          <a:solidFill>
            <a:srgbClr val="F02C51"/>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p>
        </p:txBody>
      </p:sp>
    </p:spTree>
    <p:extLst>
      <p:ext uri="{BB962C8B-B14F-4D97-AF65-F5344CB8AC3E}">
        <p14:creationId xmlns:p14="http://schemas.microsoft.com/office/powerpoint/2010/main" val="1815494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8792" y="17235"/>
            <a:ext cx="7886700" cy="1325563"/>
          </a:xfrm>
        </p:spPr>
        <p:txBody>
          <a:bodyPr>
            <a:normAutofit/>
          </a:bodyPr>
          <a:lstStyle>
            <a:lvl1pPr>
              <a:defRPr sz="3000">
                <a:latin typeface="Arial Black"/>
                <a:cs typeface="Arial Black"/>
              </a:defRPr>
            </a:lvl1pPr>
          </a:lstStyle>
          <a:p>
            <a:r>
              <a:rPr lang="en-US" dirty="0"/>
              <a:t>Click to edit Master title style</a:t>
            </a:r>
            <a:br>
              <a:rPr lang="en-US" dirty="0"/>
            </a:br>
            <a:r>
              <a:rPr lang="en-US" dirty="0"/>
              <a:t>Double Line of Text</a:t>
            </a:r>
          </a:p>
        </p:txBody>
      </p:sp>
      <p:sp>
        <p:nvSpPr>
          <p:cNvPr id="3" name="Content Placeholder 2"/>
          <p:cNvSpPr>
            <a:spLocks noGrp="1"/>
          </p:cNvSpPr>
          <p:nvPr>
            <p:ph idx="1"/>
          </p:nvPr>
        </p:nvSpPr>
        <p:spPr>
          <a:xfrm>
            <a:off x="628650" y="1825625"/>
            <a:ext cx="7886700" cy="3611749"/>
          </a:xfrm>
        </p:spPr>
        <p:txBody>
          <a:bodyPr/>
          <a:lstStyle>
            <a:lvl1pPr>
              <a:buClr>
                <a:srgbClr val="F02C51"/>
              </a:buClr>
              <a:defRPr/>
            </a:lvl1pPr>
            <a:lvl2pPr>
              <a:buClr>
                <a:srgbClr val="F02C51"/>
              </a:buClr>
              <a:defRPr/>
            </a:lvl2pPr>
            <a:lvl3pPr>
              <a:buClr>
                <a:srgbClr val="F02C51"/>
              </a:buClr>
              <a:defRPr/>
            </a:lvl3pPr>
            <a:lvl4pPr>
              <a:buClr>
                <a:srgbClr val="F02C51"/>
              </a:buClr>
              <a:defRPr/>
            </a:lvl4pPr>
            <a:lvl5pPr>
              <a:buClr>
                <a:srgbClr val="F02C5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01312B8-85F5-9E48-AF25-34024AA7ED0A}" type="datetimeFigureOut">
              <a:rPr lang="en-US" smtClean="0"/>
              <a:t>10/21/2021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0FB4C1-DB9E-FF4F-9E3C-CEF10A125B45}" type="slidenum">
              <a:rPr lang="en-US" smtClean="0"/>
              <a:t>‹#›</a:t>
            </a:fld>
            <a:endParaRPr lang="en-US"/>
          </a:p>
        </p:txBody>
      </p:sp>
      <p:sp>
        <p:nvSpPr>
          <p:cNvPr id="7" name="Rectangle 6"/>
          <p:cNvSpPr/>
          <p:nvPr userDrawn="1"/>
        </p:nvSpPr>
        <p:spPr>
          <a:xfrm>
            <a:off x="468792" y="1131281"/>
            <a:ext cx="8216732" cy="45719"/>
          </a:xfrm>
          <a:prstGeom prst="rect">
            <a:avLst/>
          </a:prstGeom>
          <a:solidFill>
            <a:srgbClr val="F02C51"/>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p>
        </p:txBody>
      </p:sp>
    </p:spTree>
    <p:extLst>
      <p:ext uri="{BB962C8B-B14F-4D97-AF65-F5344CB8AC3E}">
        <p14:creationId xmlns:p14="http://schemas.microsoft.com/office/powerpoint/2010/main" val="412638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48141"/>
            <a:ext cx="7886700" cy="1325563"/>
          </a:xfrm>
        </p:spPr>
        <p:txBody>
          <a:bodyPr>
            <a:normAutofit/>
          </a:bodyPr>
          <a:lstStyle>
            <a:lvl1pPr>
              <a:defRPr sz="3000">
                <a:latin typeface="Arial Black"/>
                <a:cs typeface="Arial Black"/>
              </a:defRPr>
            </a:lvl1pPr>
          </a:lstStyle>
          <a:p>
            <a:r>
              <a:rPr lang="en-US" dirty="0"/>
              <a:t>Click to edit Master title style</a:t>
            </a:r>
          </a:p>
        </p:txBody>
      </p:sp>
      <p:sp>
        <p:nvSpPr>
          <p:cNvPr id="3" name="Content Placeholder 2"/>
          <p:cNvSpPr>
            <a:spLocks noGrp="1"/>
          </p:cNvSpPr>
          <p:nvPr>
            <p:ph idx="1"/>
          </p:nvPr>
        </p:nvSpPr>
        <p:spPr>
          <a:xfrm>
            <a:off x="628650" y="1825625"/>
            <a:ext cx="7886700" cy="3611749"/>
          </a:xfrm>
        </p:spPr>
        <p:txBody>
          <a:bodyPr/>
          <a:lstStyle>
            <a:lvl1pPr marL="0" indent="0">
              <a:buClr>
                <a:srgbClr val="F02C51"/>
              </a:buClr>
              <a:buNone/>
              <a:defRPr/>
            </a:lvl1pPr>
            <a:lvl2pPr marL="342900" indent="0">
              <a:buClr>
                <a:srgbClr val="F02C51"/>
              </a:buClr>
              <a:buNone/>
              <a:defRPr/>
            </a:lvl2pPr>
            <a:lvl3pPr marL="685800" indent="0">
              <a:buClr>
                <a:srgbClr val="F02C51"/>
              </a:buClr>
              <a:buNone/>
              <a:defRPr/>
            </a:lvl3pPr>
            <a:lvl4pPr marL="1028700" indent="0">
              <a:buClr>
                <a:srgbClr val="F02C51"/>
              </a:buClr>
              <a:buNone/>
              <a:defRPr/>
            </a:lvl4pPr>
            <a:lvl5pPr marL="1371600" indent="0">
              <a:buClr>
                <a:srgbClr val="F02C51"/>
              </a:buCl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1312B8-85F5-9E48-AF25-34024AA7ED0A}" type="datetimeFigureOut">
              <a:rPr lang="en-US" smtClean="0"/>
              <a:t>10/21/2021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0FB4C1-DB9E-FF4F-9E3C-CEF10A125B45}" type="slidenum">
              <a:rPr lang="en-US" smtClean="0"/>
              <a:t>‹#›</a:t>
            </a:fld>
            <a:endParaRPr lang="en-US"/>
          </a:p>
        </p:txBody>
      </p:sp>
      <p:sp>
        <p:nvSpPr>
          <p:cNvPr id="7" name="Rectangle 6"/>
          <p:cNvSpPr/>
          <p:nvPr userDrawn="1"/>
        </p:nvSpPr>
        <p:spPr>
          <a:xfrm>
            <a:off x="628650" y="1307923"/>
            <a:ext cx="7886700" cy="45719"/>
          </a:xfrm>
          <a:prstGeom prst="rect">
            <a:avLst/>
          </a:prstGeom>
          <a:solidFill>
            <a:srgbClr val="F02C51"/>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p>
        </p:txBody>
      </p:sp>
      <p:pic>
        <p:nvPicPr>
          <p:cNvPr id="8" name="Picture 7" descr="NewsMediaCanada-Logo.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689132" y="6208754"/>
            <a:ext cx="1844304" cy="411592"/>
          </a:xfrm>
          <a:prstGeom prst="rect">
            <a:avLst/>
          </a:prstGeom>
        </p:spPr>
      </p:pic>
    </p:spTree>
    <p:extLst>
      <p:ext uri="{BB962C8B-B14F-4D97-AF65-F5344CB8AC3E}">
        <p14:creationId xmlns:p14="http://schemas.microsoft.com/office/powerpoint/2010/main" val="754510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248141"/>
            <a:ext cx="7886700" cy="1325563"/>
          </a:xfrm>
        </p:spPr>
        <p:txBody>
          <a:bodyPr>
            <a:normAutofit/>
          </a:bodyPr>
          <a:lstStyle>
            <a:lvl1pPr>
              <a:defRPr sz="3000">
                <a:latin typeface="Arial Black"/>
                <a:cs typeface="Arial Black"/>
              </a:defRPr>
            </a:lvl1pPr>
          </a:lstStyle>
          <a:p>
            <a:r>
              <a:rPr lang="en-US" dirty="0"/>
              <a:t>Chart Sample</a:t>
            </a:r>
          </a:p>
        </p:txBody>
      </p:sp>
      <p:sp>
        <p:nvSpPr>
          <p:cNvPr id="4" name="Date Placeholder 3"/>
          <p:cNvSpPr>
            <a:spLocks noGrp="1"/>
          </p:cNvSpPr>
          <p:nvPr>
            <p:ph type="dt" sz="half" idx="10"/>
          </p:nvPr>
        </p:nvSpPr>
        <p:spPr/>
        <p:txBody>
          <a:bodyPr/>
          <a:lstStyle/>
          <a:p>
            <a:fld id="{901312B8-85F5-9E48-AF25-34024AA7ED0A}" type="datetimeFigureOut">
              <a:rPr lang="en-US" smtClean="0"/>
              <a:t>10/21/2021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0FB4C1-DB9E-FF4F-9E3C-CEF10A125B45}" type="slidenum">
              <a:rPr lang="en-US" smtClean="0"/>
              <a:t>‹#›</a:t>
            </a:fld>
            <a:endParaRPr lang="en-US"/>
          </a:p>
        </p:txBody>
      </p:sp>
      <p:sp>
        <p:nvSpPr>
          <p:cNvPr id="7" name="Rectangle 6"/>
          <p:cNvSpPr/>
          <p:nvPr userDrawn="1"/>
        </p:nvSpPr>
        <p:spPr>
          <a:xfrm>
            <a:off x="628650" y="1307923"/>
            <a:ext cx="7886700" cy="45719"/>
          </a:xfrm>
          <a:prstGeom prst="rect">
            <a:avLst/>
          </a:prstGeom>
          <a:solidFill>
            <a:srgbClr val="F02C51"/>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p>
        </p:txBody>
      </p:sp>
      <p:graphicFrame>
        <p:nvGraphicFramePr>
          <p:cNvPr id="8" name="Chart 7"/>
          <p:cNvGraphicFramePr/>
          <p:nvPr userDrawn="1">
            <p:extLst>
              <p:ext uri="{D42A27DB-BD31-4B8C-83A1-F6EECF244321}">
                <p14:modId xmlns:p14="http://schemas.microsoft.com/office/powerpoint/2010/main" val="1026748711"/>
              </p:ext>
            </p:extLst>
          </p:nvPr>
        </p:nvGraphicFramePr>
        <p:xfrm>
          <a:off x="628651" y="1573704"/>
          <a:ext cx="6312521" cy="3982325"/>
        </p:xfrm>
        <a:graphic>
          <a:graphicData uri="http://schemas.openxmlformats.org/drawingml/2006/chart">
            <c:chart xmlns:c="http://schemas.openxmlformats.org/drawingml/2006/chart" xmlns:r="http://schemas.openxmlformats.org/officeDocument/2006/relationships" r:id="rId2"/>
          </a:graphicData>
        </a:graphic>
      </p:graphicFrame>
      <p:pic>
        <p:nvPicPr>
          <p:cNvPr id="9" name="Picture 8" descr="NewsMediaCanada-Logo.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5689132" y="6208754"/>
            <a:ext cx="1844304" cy="411592"/>
          </a:xfrm>
          <a:prstGeom prst="rect">
            <a:avLst/>
          </a:prstGeom>
        </p:spPr>
      </p:pic>
    </p:spTree>
    <p:extLst>
      <p:ext uri="{BB962C8B-B14F-4D97-AF65-F5344CB8AC3E}">
        <p14:creationId xmlns:p14="http://schemas.microsoft.com/office/powerpoint/2010/main" val="20587121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image" Target="../media/image6.png"/><Relationship Id="rId5" Type="http://schemas.openxmlformats.org/officeDocument/2006/relationships/slideLayout" Target="../slideLayouts/slideLayout9.xml"/><Relationship Id="rId10" Type="http://schemas.openxmlformats.org/officeDocument/2006/relationships/image" Target="../media/image5.png"/><Relationship Id="rId4" Type="http://schemas.openxmlformats.org/officeDocument/2006/relationships/slideLayout" Target="../slideLayouts/slideLayout8.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3.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alphaModFix amt="32000"/>
          </a:blip>
          <a:srcRect/>
          <a:stretch>
            <a:fillRect/>
          </a:stretch>
        </a:blipFill>
        <a:effectLst/>
      </p:bgPr>
    </p:bg>
    <p:spTree>
      <p:nvGrpSpPr>
        <p:cNvPr id="1" name=""/>
        <p:cNvGrpSpPr/>
        <p:nvPr/>
      </p:nvGrpSpPr>
      <p:grpSpPr>
        <a:xfrm>
          <a:off x="0" y="0"/>
          <a:ext cx="0" cy="0"/>
          <a:chOff x="0" y="0"/>
          <a:chExt cx="0" cy="0"/>
        </a:xfrm>
      </p:grpSpPr>
      <p:sp>
        <p:nvSpPr>
          <p:cNvPr id="15" name="Rectangle 14"/>
          <p:cNvSpPr/>
          <p:nvPr/>
        </p:nvSpPr>
        <p:spPr>
          <a:xfrm>
            <a:off x="0" y="5867400"/>
            <a:ext cx="9144000" cy="990600"/>
          </a:xfrm>
          <a:prstGeom prst="rect">
            <a:avLst/>
          </a:prstGeom>
          <a:solidFill>
            <a:srgbClr val="C2C2C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descr="NewsMediaCanada-Logo.eps"/>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675890" y="6146524"/>
            <a:ext cx="2057163" cy="422861"/>
          </a:xfrm>
          <a:prstGeom prst="rect">
            <a:avLst/>
          </a:prstGeom>
        </p:spPr>
      </p:pic>
    </p:spTree>
    <p:extLst>
      <p:ext uri="{BB962C8B-B14F-4D97-AF65-F5344CB8AC3E}">
        <p14:creationId xmlns:p14="http://schemas.microsoft.com/office/powerpoint/2010/main" val="430658341"/>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Lst>
  <p:txStyles>
    <p:titleStyle>
      <a:lvl1pPr algn="l" defTabSz="914400" rtl="0" eaLnBrk="1" latinLnBrk="0" hangingPunct="1">
        <a:spcBef>
          <a:spcPct val="0"/>
        </a:spcBef>
        <a:buNone/>
        <a:defRPr sz="4000" b="1" kern="1200">
          <a:solidFill>
            <a:srgbClr val="324481"/>
          </a:solidFill>
          <a:latin typeface="Myriad Pro" pitchFamily="34" charset="0"/>
          <a:ea typeface="+mj-ea"/>
          <a:cs typeface="+mj-cs"/>
        </a:defRPr>
      </a:lvl1pPr>
    </p:titleStyle>
    <p:bodyStyle>
      <a:lvl1pPr marL="342900" indent="-342900" algn="l" defTabSz="914400" rtl="0" eaLnBrk="1" latinLnBrk="0" hangingPunct="1">
        <a:spcBef>
          <a:spcPct val="20000"/>
        </a:spcBef>
        <a:buClr>
          <a:srgbClr val="AED246"/>
        </a:buClr>
        <a:buFont typeface="Arial" pitchFamily="34" charset="0"/>
        <a:buChar char="•"/>
        <a:defRPr sz="3200" kern="1200">
          <a:solidFill>
            <a:srgbClr val="32448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rgbClr val="32448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rgbClr val="32448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rgbClr val="32448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rgbClr val="32448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alphaModFix amt="32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9"/>
          </a:xfrm>
          <a:prstGeom prst="rect">
            <a:avLst/>
          </a:prstGeom>
        </p:spPr>
        <p:txBody>
          <a:bodyPr vert="horz" lIns="68580" tIns="34290" rIns="68580" bIns="3429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68580" tIns="34290" rIns="68580" bIns="34290" rtlCol="0" anchor="ctr"/>
          <a:lstStyle>
            <a:lvl1pPr algn="l">
              <a:defRPr sz="900">
                <a:solidFill>
                  <a:schemeClr val="tx1">
                    <a:tint val="75000"/>
                  </a:schemeClr>
                </a:solidFill>
              </a:defRPr>
            </a:lvl1pPr>
          </a:lstStyle>
          <a:p>
            <a:fld id="{901312B8-85F5-9E48-AF25-34024AA7ED0A}" type="datetimeFigureOut">
              <a:rPr lang="en-US" smtClean="0"/>
              <a:t>10/21/2021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68580" tIns="34290" rIns="68580" bIns="3429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68580" tIns="34290" rIns="68580" bIns="34290" rtlCol="0" anchor="ctr"/>
          <a:lstStyle>
            <a:lvl1pPr algn="r">
              <a:defRPr sz="900">
                <a:solidFill>
                  <a:schemeClr val="tx1">
                    <a:tint val="75000"/>
                  </a:schemeClr>
                </a:solidFill>
              </a:defRPr>
            </a:lvl1pPr>
          </a:lstStyle>
          <a:p>
            <a:fld id="{150FB4C1-DB9E-FF4F-9E3C-CEF10A125B45}" type="slidenum">
              <a:rPr lang="en-US" smtClean="0"/>
              <a:t>‹#›</a:t>
            </a:fld>
            <a:endParaRPr lang="en-US"/>
          </a:p>
        </p:txBody>
      </p:sp>
      <p:sp>
        <p:nvSpPr>
          <p:cNvPr id="8" name="Rectangle 7"/>
          <p:cNvSpPr/>
          <p:nvPr userDrawn="1"/>
        </p:nvSpPr>
        <p:spPr>
          <a:xfrm>
            <a:off x="225585" y="5929173"/>
            <a:ext cx="8730428" cy="457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p>
        </p:txBody>
      </p:sp>
      <p:pic>
        <p:nvPicPr>
          <p:cNvPr id="12" name="Picture 11" descr="A picture containing text, sign&#10;&#10;Description automatically generated">
            <a:extLst>
              <a:ext uri="{FF2B5EF4-FFF2-40B4-BE49-F238E27FC236}">
                <a16:creationId xmlns:a16="http://schemas.microsoft.com/office/drawing/2014/main" id="{E4CEC163-3D93-430B-A21E-61728486F9F8}"/>
              </a:ext>
            </a:extLst>
          </p:cNvPr>
          <p:cNvPicPr>
            <a:picLocks noChangeAspect="1"/>
          </p:cNvPicPr>
          <p:nvPr userDrawn="1"/>
        </p:nvPicPr>
        <p:blipFill>
          <a:blip r:embed="rId10" cstate="email">
            <a:extLst>
              <a:ext uri="{28A0092B-C50C-407E-A947-70E740481C1C}">
                <a14:useLocalDpi xmlns:a14="http://schemas.microsoft.com/office/drawing/2010/main" val="0"/>
              </a:ext>
            </a:extLst>
          </a:blip>
          <a:stretch>
            <a:fillRect/>
          </a:stretch>
        </p:blipFill>
        <p:spPr>
          <a:xfrm>
            <a:off x="7675418" y="6187540"/>
            <a:ext cx="1202220" cy="533429"/>
          </a:xfrm>
          <a:prstGeom prst="rect">
            <a:avLst/>
          </a:prstGeom>
        </p:spPr>
      </p:pic>
      <p:pic>
        <p:nvPicPr>
          <p:cNvPr id="9" name="Picture 8" descr="Graphical user interface, application&#10;&#10;Description automatically generated">
            <a:extLst>
              <a:ext uri="{FF2B5EF4-FFF2-40B4-BE49-F238E27FC236}">
                <a16:creationId xmlns:a16="http://schemas.microsoft.com/office/drawing/2014/main" id="{FDD15A89-568F-4363-A3C5-A0F5A09FBC05}"/>
              </a:ext>
            </a:extLst>
          </p:cNvPr>
          <p:cNvPicPr>
            <a:picLocks noChangeAspect="1"/>
          </p:cNvPicPr>
          <p:nvPr userDrawn="1"/>
        </p:nvPicPr>
        <p:blipFill rotWithShape="1">
          <a:blip r:embed="rId11" cstate="email">
            <a:extLst>
              <a:ext uri="{28A0092B-C50C-407E-A947-70E740481C1C}">
                <a14:useLocalDpi xmlns:a14="http://schemas.microsoft.com/office/drawing/2010/main" val="0"/>
              </a:ext>
            </a:extLst>
          </a:blip>
          <a:srcRect/>
          <a:stretch/>
        </p:blipFill>
        <p:spPr>
          <a:xfrm>
            <a:off x="5421745" y="6206110"/>
            <a:ext cx="2124364" cy="459854"/>
          </a:xfrm>
          <a:prstGeom prst="rect">
            <a:avLst/>
          </a:prstGeom>
        </p:spPr>
      </p:pic>
    </p:spTree>
    <p:extLst>
      <p:ext uri="{BB962C8B-B14F-4D97-AF65-F5344CB8AC3E}">
        <p14:creationId xmlns:p14="http://schemas.microsoft.com/office/powerpoint/2010/main" val="113185003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7" r:id="rId6"/>
    <p:sldLayoutId id="2147483740" r:id="rId7"/>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alphaModFix amt="32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865A4B-99F0-5C4E-A3F6-2B65A15DA168}" type="datetimeFigureOut">
              <a:rPr lang="en-US" smtClean="0"/>
              <a:t>10/21/2021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235415-1848-EE48-8670-371D2987FAEE}" type="slidenum">
              <a:rPr lang="en-US" smtClean="0"/>
              <a:t>‹#›</a:t>
            </a:fld>
            <a:endParaRPr lang="en-US"/>
          </a:p>
        </p:txBody>
      </p:sp>
      <p:sp>
        <p:nvSpPr>
          <p:cNvPr id="7" name="Rectangle 6"/>
          <p:cNvSpPr/>
          <p:nvPr userDrawn="1"/>
        </p:nvSpPr>
        <p:spPr>
          <a:xfrm>
            <a:off x="225585" y="5929173"/>
            <a:ext cx="8730428" cy="457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p>
        </p:txBody>
      </p:sp>
    </p:spTree>
    <p:extLst>
      <p:ext uri="{BB962C8B-B14F-4D97-AF65-F5344CB8AC3E}">
        <p14:creationId xmlns:p14="http://schemas.microsoft.com/office/powerpoint/2010/main" val="3871899380"/>
      </p:ext>
    </p:extLst>
  </p:cSld>
  <p:clrMap bg1="lt1" tx1="dk1" bg2="lt2" tx2="dk2" accent1="accent1" accent2="accent2" accent3="accent3" accent4="accent4" accent5="accent5" accent6="accent6" hlink="hlink" folHlink="folHlink"/>
  <p:sldLayoutIdLst>
    <p:sldLayoutId id="2147483726"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newsmediacanada.ca/" TargetMode="External"/><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chart" Target="../charts/chart5.xml"/><Relationship Id="rId7"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chart" Target="../charts/chart6.xml"/><Relationship Id="rId7"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www.newsmediacanada.ca/" TargetMode="External"/><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593771"/>
            <a:ext cx="9143999" cy="1077218"/>
          </a:xfrm>
          <a:prstGeom prst="rect">
            <a:avLst/>
          </a:prstGeom>
          <a:noFill/>
        </p:spPr>
        <p:txBody>
          <a:bodyPr wrap="square" rtlCol="0">
            <a:spAutoFit/>
          </a:bodyPr>
          <a:lstStyle/>
          <a:p>
            <a:pPr algn="ctr"/>
            <a:r>
              <a:rPr lang="en-CA" sz="4000" b="1" dirty="0">
                <a:latin typeface="Arial" panose="020B0604020202020204" pitchFamily="34" charset="0"/>
                <a:cs typeface="Arial" panose="020B0604020202020204" pitchFamily="34" charset="0"/>
              </a:rPr>
              <a:t>2021</a:t>
            </a:r>
          </a:p>
          <a:p>
            <a:pPr algn="ctr"/>
            <a:r>
              <a:rPr lang="en-CA" sz="2400" dirty="0">
                <a:latin typeface="Arial" panose="020B0604020202020204" pitchFamily="34" charset="0"/>
                <a:cs typeface="Arial" panose="020B0604020202020204" pitchFamily="34" charset="0"/>
                <a:hlinkClick r:id="rId3"/>
              </a:rPr>
              <a:t>www.newsmediacanada.ca</a:t>
            </a:r>
            <a:r>
              <a:rPr lang="en-CA" sz="2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67740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196" y="-195909"/>
            <a:ext cx="8234563" cy="1325563"/>
          </a:xfrm>
        </p:spPr>
        <p:txBody>
          <a:bodyPr/>
          <a:lstStyle/>
          <a:p>
            <a:r>
              <a:rPr lang="en-US" dirty="0"/>
              <a:t>Printed Newspaper Ads Most Trusted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07304430"/>
              </p:ext>
            </p:extLst>
          </p:nvPr>
        </p:nvGraphicFramePr>
        <p:xfrm>
          <a:off x="628650" y="1188720"/>
          <a:ext cx="7886700"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0" y="6479400"/>
            <a:ext cx="4775200" cy="369332"/>
          </a:xfrm>
          <a:prstGeom prst="rect">
            <a:avLst/>
          </a:prstGeom>
        </p:spPr>
        <p:txBody>
          <a:bodyPr wrap="square">
            <a:spAutoFit/>
          </a:bodyPr>
          <a:lstStyle/>
          <a:p>
            <a:r>
              <a:rPr lang="en-US" sz="900" dirty="0">
                <a:latin typeface="Arial" panose="020B0604020202020204" pitchFamily="34" charset="0"/>
                <a:cs typeface="Arial" panose="020B0604020202020204" pitchFamily="34" charset="0"/>
              </a:rPr>
              <a:t>Totum Research, Canadians 18+; December 2020</a:t>
            </a:r>
          </a:p>
          <a:p>
            <a:r>
              <a:rPr lang="en-US" sz="900" dirty="0">
                <a:latin typeface="Arial" panose="020B0604020202020204" pitchFamily="34" charset="0"/>
                <a:cs typeface="Arial" panose="020B0604020202020204" pitchFamily="34" charset="0"/>
              </a:rPr>
              <a:t>Out of Home includes billboards, transit shelters, and other outdoor sites.</a:t>
            </a:r>
            <a:endParaRPr lang="en-CA" sz="9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5DCDFAA1-9286-49EA-8718-5AD4F0344BD8}"/>
              </a:ext>
            </a:extLst>
          </p:cNvPr>
          <p:cNvSpPr txBox="1"/>
          <p:nvPr/>
        </p:nvSpPr>
        <p:spPr>
          <a:xfrm>
            <a:off x="7203440" y="1841596"/>
            <a:ext cx="1859280" cy="3416320"/>
          </a:xfrm>
          <a:prstGeom prst="rect">
            <a:avLst/>
          </a:prstGeom>
          <a:noFill/>
          <a:ln>
            <a:noFill/>
          </a:ln>
        </p:spPr>
        <p:txBody>
          <a:bodyPr wrap="square" rtlCol="0">
            <a:spAutoFit/>
          </a:bodyPr>
          <a:lstStyle/>
          <a:p>
            <a:r>
              <a:rPr lang="en-US" dirty="0">
                <a:latin typeface="Arial" panose="020B0604020202020204" pitchFamily="34" charset="0"/>
                <a:cs typeface="Arial" panose="020B0604020202020204" pitchFamily="34" charset="0"/>
              </a:rPr>
              <a:t>Ads in </a:t>
            </a:r>
            <a:r>
              <a:rPr lang="en-US" b="1" dirty="0">
                <a:solidFill>
                  <a:srgbClr val="E4284D"/>
                </a:solidFill>
                <a:latin typeface="Arial" panose="020B0604020202020204" pitchFamily="34" charset="0"/>
                <a:cs typeface="Arial" panose="020B0604020202020204" pitchFamily="34" charset="0"/>
              </a:rPr>
              <a:t>printed newspapers </a:t>
            </a:r>
            <a:r>
              <a:rPr lang="en-US" dirty="0">
                <a:latin typeface="Arial" panose="020B0604020202020204" pitchFamily="34" charset="0"/>
                <a:cs typeface="Arial" panose="020B0604020202020204" pitchFamily="34" charset="0"/>
              </a:rPr>
              <a:t>are trusted more than any other format.</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And advertising on </a:t>
            </a:r>
            <a:r>
              <a:rPr lang="en-US" b="1" dirty="0">
                <a:solidFill>
                  <a:srgbClr val="E4284D"/>
                </a:solidFill>
                <a:latin typeface="Arial" panose="020B0604020202020204" pitchFamily="34" charset="0"/>
                <a:cs typeface="Arial" panose="020B0604020202020204" pitchFamily="34" charset="0"/>
              </a:rPr>
              <a:t>news media websites </a:t>
            </a:r>
            <a:r>
              <a:rPr lang="en-US" dirty="0">
                <a:latin typeface="Arial" panose="020B0604020202020204" pitchFamily="34" charset="0"/>
                <a:cs typeface="Arial" panose="020B0604020202020204" pitchFamily="34" charset="0"/>
              </a:rPr>
              <a:t>is the most trusted digital format.</a:t>
            </a:r>
            <a:endParaRPr lang="en-CA" dirty="0">
              <a:latin typeface="Arial" panose="020B0604020202020204" pitchFamily="34" charset="0"/>
              <a:cs typeface="Arial" panose="020B0604020202020204" pitchFamily="34" charset="0"/>
            </a:endParaRPr>
          </a:p>
        </p:txBody>
      </p:sp>
      <p:pic>
        <p:nvPicPr>
          <p:cNvPr id="7" name="Picture 6" descr="icons-06.png"/>
          <p:cNvPicPr>
            <a:picLocks noChangeAspect="1"/>
          </p:cNvPicPr>
          <p:nvPr/>
        </p:nvPicPr>
        <p:blipFill>
          <a:blip r:embed="rId4" cstate="email">
            <a:duotone>
              <a:prstClr val="black"/>
              <a:srgbClr val="FF0000">
                <a:tint val="45000"/>
                <a:satMod val="400000"/>
              </a:srgbClr>
            </a:duotone>
            <a:extLst>
              <a:ext uri="{28A0092B-C50C-407E-A947-70E740481C1C}">
                <a14:useLocalDpi xmlns:a14="http://schemas.microsoft.com/office/drawing/2010/main" val="0"/>
              </a:ext>
            </a:extLst>
          </a:blip>
          <a:stretch>
            <a:fillRect/>
          </a:stretch>
        </p:blipFill>
        <p:spPr>
          <a:xfrm>
            <a:off x="2737102" y="1371599"/>
            <a:ext cx="593730" cy="400921"/>
          </a:xfrm>
          <a:prstGeom prst="rect">
            <a:avLst/>
          </a:prstGeom>
        </p:spPr>
      </p:pic>
      <p:pic>
        <p:nvPicPr>
          <p:cNvPr id="9" name="Picture 8" descr="icons-07.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688867" y="2088621"/>
            <a:ext cx="682355" cy="390419"/>
          </a:xfrm>
          <a:prstGeom prst="rect">
            <a:avLst/>
          </a:prstGeom>
        </p:spPr>
      </p:pic>
      <p:pic>
        <p:nvPicPr>
          <p:cNvPr id="10" name="Picture 9" descr="icons-08.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660777" y="5380097"/>
            <a:ext cx="763928" cy="417404"/>
          </a:xfrm>
          <a:prstGeom prst="rect">
            <a:avLst/>
          </a:prstGeom>
        </p:spPr>
      </p:pic>
      <p:pic>
        <p:nvPicPr>
          <p:cNvPr id="11" name="Picture 10" descr="icons-09.pn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670937" y="3898253"/>
            <a:ext cx="714609" cy="460444"/>
          </a:xfrm>
          <a:prstGeom prst="rect">
            <a:avLst/>
          </a:prstGeom>
        </p:spPr>
      </p:pic>
      <p:pic>
        <p:nvPicPr>
          <p:cNvPr id="13" name="Picture 12" descr="icons-12.png"/>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2662538" y="3549756"/>
            <a:ext cx="838418" cy="397600"/>
          </a:xfrm>
          <a:prstGeom prst="rect">
            <a:avLst/>
          </a:prstGeom>
        </p:spPr>
      </p:pic>
      <p:pic>
        <p:nvPicPr>
          <p:cNvPr id="15" name="Picture 14" descr="icons-13.png"/>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2699935" y="5015829"/>
            <a:ext cx="714609" cy="390456"/>
          </a:xfrm>
          <a:prstGeom prst="rect">
            <a:avLst/>
          </a:prstGeom>
        </p:spPr>
      </p:pic>
      <p:pic>
        <p:nvPicPr>
          <p:cNvPr id="17" name="Picture 16" descr="icons-09.pn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681097" y="1683373"/>
            <a:ext cx="714609" cy="460444"/>
          </a:xfrm>
          <a:prstGeom prst="rect">
            <a:avLst/>
          </a:prstGeom>
        </p:spPr>
      </p:pic>
      <p:pic>
        <p:nvPicPr>
          <p:cNvPr id="18" name="Picture 17" descr="icons-07.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697503" y="4291499"/>
            <a:ext cx="682355" cy="390419"/>
          </a:xfrm>
          <a:prstGeom prst="rect">
            <a:avLst/>
          </a:prstGeom>
        </p:spPr>
      </p:pic>
      <p:pic>
        <p:nvPicPr>
          <p:cNvPr id="3" name="Picture 2"/>
          <p:cNvPicPr>
            <a:picLocks noChangeAspect="1"/>
          </p:cNvPicPr>
          <p:nvPr/>
        </p:nvPicPr>
        <p:blipFill>
          <a:blip r:embed="rId10"/>
          <a:stretch>
            <a:fillRect/>
          </a:stretch>
        </p:blipFill>
        <p:spPr>
          <a:xfrm>
            <a:off x="2858726" y="2837830"/>
            <a:ext cx="319409" cy="319409"/>
          </a:xfrm>
          <a:prstGeom prst="rect">
            <a:avLst/>
          </a:prstGeom>
        </p:spPr>
      </p:pic>
      <p:pic>
        <p:nvPicPr>
          <p:cNvPr id="19" name="Picture 18"/>
          <p:cNvPicPr>
            <a:picLocks noChangeAspect="1"/>
          </p:cNvPicPr>
          <p:nvPr/>
        </p:nvPicPr>
        <p:blipFill>
          <a:blip r:embed="rId10"/>
          <a:stretch>
            <a:fillRect/>
          </a:stretch>
        </p:blipFill>
        <p:spPr>
          <a:xfrm>
            <a:off x="2867362" y="4704702"/>
            <a:ext cx="319409" cy="319409"/>
          </a:xfrm>
          <a:prstGeom prst="rect">
            <a:avLst/>
          </a:prstGeom>
        </p:spPr>
      </p:pic>
      <p:pic>
        <p:nvPicPr>
          <p:cNvPr id="8" name="Picture 7" descr="billboard [Converted]-01.png"/>
          <p:cNvPicPr>
            <a:picLocks noChangeAspect="1"/>
          </p:cNvPicPr>
          <p:nvPr/>
        </p:nvPicPr>
        <p:blipFill rotWithShape="1">
          <a:blip r:embed="rId11" cstate="email">
            <a:extLst>
              <a:ext uri="{28A0092B-C50C-407E-A947-70E740481C1C}">
                <a14:useLocalDpi xmlns:a14="http://schemas.microsoft.com/office/drawing/2010/main" val="0"/>
              </a:ext>
            </a:extLst>
          </a:blip>
          <a:srcRect/>
          <a:stretch/>
        </p:blipFill>
        <p:spPr>
          <a:xfrm>
            <a:off x="2794000" y="2444750"/>
            <a:ext cx="457200" cy="365125"/>
          </a:xfrm>
          <a:prstGeom prst="rect">
            <a:avLst/>
          </a:prstGeom>
        </p:spPr>
      </p:pic>
    </p:spTree>
    <p:extLst>
      <p:ext uri="{BB962C8B-B14F-4D97-AF65-F5344CB8AC3E}">
        <p14:creationId xmlns:p14="http://schemas.microsoft.com/office/powerpoint/2010/main" val="2633937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Reliable Journalism is Crucial</a:t>
            </a:r>
          </a:p>
        </p:txBody>
      </p:sp>
      <p:sp>
        <p:nvSpPr>
          <p:cNvPr id="5" name="Content Placeholder 4"/>
          <p:cNvSpPr>
            <a:spLocks noGrp="1"/>
          </p:cNvSpPr>
          <p:nvPr>
            <p:ph idx="1"/>
          </p:nvPr>
        </p:nvSpPr>
        <p:spPr>
          <a:xfrm>
            <a:off x="544790" y="1645895"/>
            <a:ext cx="3557270" cy="3611749"/>
          </a:xfrm>
        </p:spPr>
        <p:txBody>
          <a:bodyPr>
            <a:normAutofit fontScale="92500" lnSpcReduction="20000"/>
          </a:bodyPr>
          <a:lstStyle/>
          <a:p>
            <a:pPr marL="0" indent="0">
              <a:lnSpc>
                <a:spcPct val="110000"/>
              </a:lnSpc>
              <a:buNone/>
            </a:pPr>
            <a:r>
              <a:rPr lang="en-US" sz="2400" dirty="0">
                <a:latin typeface="Arial" charset="0"/>
                <a:ea typeface="Arial" charset="0"/>
                <a:cs typeface="Arial" charset="0"/>
              </a:rPr>
              <a:t>Eight in ten (82%) Canadians feel that reliable journalism is an essential part of a democratic society.</a:t>
            </a:r>
          </a:p>
          <a:p>
            <a:pPr marL="0" indent="0">
              <a:lnSpc>
                <a:spcPct val="110000"/>
              </a:lnSpc>
              <a:buNone/>
            </a:pPr>
            <a:endParaRPr lang="en-US" sz="2400" dirty="0">
              <a:latin typeface="Arial" charset="0"/>
              <a:ea typeface="Arial" charset="0"/>
              <a:cs typeface="Arial" charset="0"/>
            </a:endParaRPr>
          </a:p>
          <a:p>
            <a:pPr marL="0" lvl="0" indent="0">
              <a:lnSpc>
                <a:spcPct val="110000"/>
              </a:lnSpc>
              <a:buNone/>
            </a:pPr>
            <a:r>
              <a:rPr lang="en-US" sz="2400" dirty="0">
                <a:latin typeface="Arial" charset="0"/>
                <a:ea typeface="Arial" charset="0"/>
                <a:cs typeface="Arial" charset="0"/>
              </a:rPr>
              <a:t>79% are concerned about the repercussions of fake news and it being used as a weapon.</a:t>
            </a:r>
          </a:p>
          <a:p>
            <a:pPr>
              <a:lnSpc>
                <a:spcPct val="110000"/>
              </a:lnSpc>
            </a:pPr>
            <a:endParaRPr lang="en-CA" sz="2400" dirty="0"/>
          </a:p>
        </p:txBody>
      </p:sp>
      <p:sp>
        <p:nvSpPr>
          <p:cNvPr id="4" name="Rectangle 3"/>
          <p:cNvSpPr/>
          <p:nvPr/>
        </p:nvSpPr>
        <p:spPr>
          <a:xfrm>
            <a:off x="0" y="6581000"/>
            <a:ext cx="4702629" cy="230832"/>
          </a:xfrm>
          <a:prstGeom prst="rect">
            <a:avLst/>
          </a:prstGeom>
        </p:spPr>
        <p:txBody>
          <a:bodyPr wrap="square">
            <a:spAutoFit/>
          </a:bodyPr>
          <a:lstStyle/>
          <a:p>
            <a:r>
              <a:rPr lang="en-US" sz="900" dirty="0">
                <a:latin typeface="Arial" panose="020B0604020202020204" pitchFamily="34" charset="0"/>
                <a:cs typeface="Arial" panose="020B0604020202020204" pitchFamily="34" charset="0"/>
              </a:rPr>
              <a:t>Totum Research, Canadians 18+; February 2020 (SPOT Fake News Online)</a:t>
            </a:r>
            <a:endParaRPr lang="en-CA" sz="900"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86943" y="1284515"/>
            <a:ext cx="4343400" cy="4343400"/>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val="783445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Kelly\Documents\AA - Images\Presentation Images\Fake new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402281"/>
            <a:ext cx="9144000" cy="55245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661281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1789150805"/>
              </p:ext>
            </p:extLst>
          </p:nvPr>
        </p:nvGraphicFramePr>
        <p:xfrm>
          <a:off x="299509" y="1251851"/>
          <a:ext cx="8456126" cy="5759449"/>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7"/>
          <p:cNvSpPr txBox="1">
            <a:spLocks noChangeArrowheads="1"/>
          </p:cNvSpPr>
          <p:nvPr/>
        </p:nvSpPr>
        <p:spPr bwMode="auto">
          <a:xfrm>
            <a:off x="135706" y="6001663"/>
            <a:ext cx="5262880" cy="7848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0"/>
              </a:spcBef>
              <a:buNone/>
            </a:pPr>
            <a:r>
              <a:rPr lang="en-CA" sz="900" dirty="0"/>
              <a:t>Canadians were surveyed on 7 metrics for media engagement:</a:t>
            </a:r>
          </a:p>
          <a:p>
            <a:pPr eaLnBrk="1" hangingPunct="1">
              <a:spcBef>
                <a:spcPct val="0"/>
              </a:spcBef>
              <a:buNone/>
            </a:pPr>
            <a:r>
              <a:rPr lang="en-CA" sz="900" i="1" dirty="0"/>
              <a:t>1. It is trustworthy; 2. I feel a personal connection with the medium; 3. It inspires me; 4. It makes my life better; 5. It enhances my interaction with others; 6. It operates in an ethical manner and has the public’s best interest in mind; 7. I go to the medium when I have time to myself.</a:t>
            </a:r>
          </a:p>
          <a:p>
            <a:pPr eaLnBrk="1" hangingPunct="1">
              <a:spcBef>
                <a:spcPct val="0"/>
              </a:spcBef>
              <a:buNone/>
            </a:pPr>
            <a:r>
              <a:rPr lang="en-US" altLang="en-US" sz="900" dirty="0"/>
              <a:t>Totum Research: Canadian Adults 18+  Engaged and Connected, </a:t>
            </a:r>
            <a:r>
              <a:rPr lang="en-US" sz="900" dirty="0">
                <a:latin typeface="Arial" panose="020B0604020202020204" pitchFamily="34" charset="0"/>
                <a:cs typeface="Arial" panose="020B0604020202020204" pitchFamily="34" charset="0"/>
              </a:rPr>
              <a:t>February </a:t>
            </a:r>
            <a:r>
              <a:rPr lang="en-US" altLang="en-US" sz="900" dirty="0"/>
              <a:t>2019</a:t>
            </a:r>
          </a:p>
        </p:txBody>
      </p:sp>
      <p:sp>
        <p:nvSpPr>
          <p:cNvPr id="3" name="TextBox 2"/>
          <p:cNvSpPr txBox="1"/>
          <p:nvPr/>
        </p:nvSpPr>
        <p:spPr>
          <a:xfrm>
            <a:off x="6949307" y="3233912"/>
            <a:ext cx="2194693" cy="2308324"/>
          </a:xfrm>
          <a:prstGeom prst="rect">
            <a:avLst/>
          </a:prstGeom>
          <a:noFill/>
        </p:spPr>
        <p:txBody>
          <a:bodyPr wrap="square" rtlCol="0">
            <a:spAutoFit/>
          </a:bodyPr>
          <a:lstStyle/>
          <a:p>
            <a:pPr>
              <a:spcAft>
                <a:spcPts val="600"/>
              </a:spcAft>
            </a:pPr>
            <a:r>
              <a:rPr lang="en-CA" b="1" dirty="0">
                <a:latin typeface="Arial" panose="020B0604020202020204" pitchFamily="34" charset="0"/>
                <a:cs typeface="Arial" panose="020B0604020202020204" pitchFamily="34" charset="0"/>
              </a:rPr>
              <a:t>When reading a newspaper, Canadians give it their full attention, compared to other media where attention may be fractured.</a:t>
            </a:r>
            <a:endParaRPr lang="en-US" b="1" dirty="0">
              <a:latin typeface="Arial" panose="020B0604020202020204" pitchFamily="34" charset="0"/>
              <a:cs typeface="Arial" panose="020B0604020202020204" pitchFamily="34" charset="0"/>
            </a:endParaRPr>
          </a:p>
        </p:txBody>
      </p:sp>
      <p:sp>
        <p:nvSpPr>
          <p:cNvPr id="4" name="TextBox 3"/>
          <p:cNvSpPr txBox="1"/>
          <p:nvPr/>
        </p:nvSpPr>
        <p:spPr>
          <a:xfrm>
            <a:off x="8266245" y="1209319"/>
            <a:ext cx="787395" cy="369332"/>
          </a:xfrm>
          <a:prstGeom prst="rect">
            <a:avLst/>
          </a:prstGeom>
          <a:noFill/>
        </p:spPr>
        <p:txBody>
          <a:bodyPr wrap="none" rtlCol="0">
            <a:spAutoFit/>
          </a:bodyPr>
          <a:lstStyle/>
          <a:p>
            <a:r>
              <a:rPr lang="en-US" b="1" dirty="0">
                <a:latin typeface="Arial"/>
                <a:ea typeface="Arial"/>
                <a:cs typeface="Arial"/>
              </a:rPr>
              <a:t>Index</a:t>
            </a:r>
          </a:p>
        </p:txBody>
      </p:sp>
      <p:sp>
        <p:nvSpPr>
          <p:cNvPr id="5" name="Title 4"/>
          <p:cNvSpPr>
            <a:spLocks noGrp="1"/>
          </p:cNvSpPr>
          <p:nvPr>
            <p:ph type="title"/>
          </p:nvPr>
        </p:nvSpPr>
        <p:spPr>
          <a:xfrm>
            <a:off x="406400" y="-195909"/>
            <a:ext cx="8737599" cy="1325563"/>
          </a:xfrm>
        </p:spPr>
        <p:txBody>
          <a:bodyPr/>
          <a:lstStyle/>
          <a:p>
            <a:r>
              <a:rPr lang="en-CA" dirty="0"/>
              <a:t>Newspapers Score High On Engagement</a:t>
            </a:r>
          </a:p>
        </p:txBody>
      </p:sp>
      <p:pic>
        <p:nvPicPr>
          <p:cNvPr id="8" name="Picture 7" descr="icons-06.png"/>
          <p:cNvPicPr>
            <a:picLocks noChangeAspect="1"/>
          </p:cNvPicPr>
          <p:nvPr/>
        </p:nvPicPr>
        <p:blipFill>
          <a:blip r:embed="rId4" cstate="email">
            <a:duotone>
              <a:prstClr val="black"/>
              <a:srgbClr val="FF0000">
                <a:tint val="45000"/>
                <a:satMod val="400000"/>
              </a:srgbClr>
            </a:duotone>
            <a:extLst>
              <a:ext uri="{28A0092B-C50C-407E-A947-70E740481C1C}">
                <a14:useLocalDpi xmlns:a14="http://schemas.microsoft.com/office/drawing/2010/main" val="0"/>
              </a:ext>
            </a:extLst>
          </a:blip>
          <a:stretch>
            <a:fillRect/>
          </a:stretch>
        </p:blipFill>
        <p:spPr>
          <a:xfrm>
            <a:off x="2737102" y="1503397"/>
            <a:ext cx="593730" cy="400921"/>
          </a:xfrm>
          <a:prstGeom prst="rect">
            <a:avLst/>
          </a:prstGeom>
        </p:spPr>
      </p:pic>
      <p:pic>
        <p:nvPicPr>
          <p:cNvPr id="10" name="Picture 9" descr="icons-07.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676887" y="2663740"/>
            <a:ext cx="682355" cy="390419"/>
          </a:xfrm>
          <a:prstGeom prst="rect">
            <a:avLst/>
          </a:prstGeom>
        </p:spPr>
      </p:pic>
      <p:pic>
        <p:nvPicPr>
          <p:cNvPr id="11" name="Picture 10" descr="icons-08.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624837" y="5078942"/>
            <a:ext cx="763928" cy="417404"/>
          </a:xfrm>
          <a:prstGeom prst="rect">
            <a:avLst/>
          </a:prstGeom>
        </p:spPr>
      </p:pic>
      <p:pic>
        <p:nvPicPr>
          <p:cNvPr id="12" name="Picture 11" descr="icons-09.pn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670937" y="3213683"/>
            <a:ext cx="714609" cy="460444"/>
          </a:xfrm>
          <a:prstGeom prst="rect">
            <a:avLst/>
          </a:prstGeom>
        </p:spPr>
      </p:pic>
      <p:pic>
        <p:nvPicPr>
          <p:cNvPr id="13" name="Picture 12" descr="icons-12.png"/>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2662538" y="2086379"/>
            <a:ext cx="838418" cy="397600"/>
          </a:xfrm>
          <a:prstGeom prst="rect">
            <a:avLst/>
          </a:prstGeom>
        </p:spPr>
      </p:pic>
      <p:pic>
        <p:nvPicPr>
          <p:cNvPr id="14" name="Picture 13" descr="icons-13.png"/>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2687955" y="3887938"/>
            <a:ext cx="714609" cy="390456"/>
          </a:xfrm>
          <a:prstGeom prst="rect">
            <a:avLst/>
          </a:prstGeom>
        </p:spPr>
      </p:pic>
      <p:pic>
        <p:nvPicPr>
          <p:cNvPr id="18" name="Picture 17"/>
          <p:cNvPicPr>
            <a:picLocks noChangeAspect="1"/>
          </p:cNvPicPr>
          <p:nvPr/>
        </p:nvPicPr>
        <p:blipFill>
          <a:blip r:embed="rId10"/>
          <a:stretch>
            <a:fillRect/>
          </a:stretch>
        </p:blipFill>
        <p:spPr>
          <a:xfrm>
            <a:off x="2867362" y="4511380"/>
            <a:ext cx="319409" cy="319409"/>
          </a:xfrm>
          <a:prstGeom prst="rect">
            <a:avLst/>
          </a:prstGeom>
        </p:spPr>
      </p:pic>
    </p:spTree>
    <p:extLst>
      <p:ext uri="{BB962C8B-B14F-4D97-AF65-F5344CB8AC3E}">
        <p14:creationId xmlns:p14="http://schemas.microsoft.com/office/powerpoint/2010/main" val="774640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nSpc>
                <a:spcPct val="80000"/>
              </a:lnSpc>
            </a:pPr>
            <a:r>
              <a:rPr lang="en-US" sz="2800" b="1" dirty="0">
                <a:latin typeface="Arial Black" panose="020B0A04020102020204" pitchFamily="34" charset="0"/>
                <a:cs typeface="Century Gothic"/>
              </a:rPr>
              <a:t>Newspaper Media Reach All Target Groups during COVID-19</a:t>
            </a:r>
          </a:p>
        </p:txBody>
      </p:sp>
      <p:graphicFrame>
        <p:nvGraphicFramePr>
          <p:cNvPr id="15" name="Content Placeholder 11"/>
          <p:cNvGraphicFramePr>
            <a:graphicFrameLocks noGrp="1"/>
          </p:cNvGraphicFramePr>
          <p:nvPr>
            <p:ph idx="1"/>
            <p:extLst>
              <p:ext uri="{D42A27DB-BD31-4B8C-83A1-F6EECF244321}">
                <p14:modId xmlns:p14="http://schemas.microsoft.com/office/powerpoint/2010/main" val="3424832665"/>
              </p:ext>
            </p:extLst>
          </p:nvPr>
        </p:nvGraphicFramePr>
        <p:xfrm>
          <a:off x="628650" y="1825625"/>
          <a:ext cx="7886700" cy="4141362"/>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p:cNvSpPr txBox="1"/>
          <p:nvPr/>
        </p:nvSpPr>
        <p:spPr>
          <a:xfrm>
            <a:off x="468792" y="1270924"/>
            <a:ext cx="8197704" cy="1200329"/>
          </a:xfrm>
          <a:prstGeom prst="rect">
            <a:avLst/>
          </a:prstGeom>
          <a:noFill/>
          <a:ln w="28575">
            <a:noFill/>
          </a:ln>
        </p:spPr>
        <p:txBody>
          <a:bodyPr wrap="square" rtlCol="0">
            <a:spAutoFit/>
          </a:bodyPr>
          <a:lstStyle/>
          <a:p>
            <a:pPr>
              <a:buClr>
                <a:srgbClr val="AED246"/>
              </a:buClr>
            </a:pPr>
            <a:r>
              <a:rPr lang="en-US" b="1" dirty="0">
                <a:solidFill>
                  <a:srgbClr val="1C2F42"/>
                </a:solidFill>
                <a:latin typeface="Arial" panose="020B0604020202020204" pitchFamily="34" charset="0"/>
                <a:cs typeface="Arial" panose="020B0604020202020204" pitchFamily="34" charset="0"/>
              </a:rPr>
              <a:t>Business Decision Makers*, Community Influencers** </a:t>
            </a:r>
            <a:r>
              <a:rPr lang="en-US" dirty="0">
                <a:solidFill>
                  <a:srgbClr val="1C2F42"/>
                </a:solidFill>
                <a:latin typeface="Arial" panose="020B0604020202020204" pitchFamily="34" charset="0"/>
                <a:cs typeface="Arial" panose="020B0604020202020204" pitchFamily="34" charset="0"/>
              </a:rPr>
              <a:t>and</a:t>
            </a:r>
            <a:r>
              <a:rPr lang="en-US" b="1" dirty="0">
                <a:solidFill>
                  <a:srgbClr val="1C2F42"/>
                </a:solidFill>
                <a:latin typeface="Arial" panose="020B0604020202020204" pitchFamily="34" charset="0"/>
                <a:cs typeface="Arial" panose="020B0604020202020204" pitchFamily="34" charset="0"/>
              </a:rPr>
              <a:t> adults with household incomes $100K+ </a:t>
            </a:r>
            <a:r>
              <a:rPr lang="en-US" dirty="0">
                <a:solidFill>
                  <a:srgbClr val="1C2F42"/>
                </a:solidFill>
                <a:latin typeface="Arial" panose="020B0604020202020204" pitchFamily="34" charset="0"/>
                <a:cs typeface="Arial" panose="020B0604020202020204" pitchFamily="34" charset="0"/>
              </a:rPr>
              <a:t>read most on their phone but have among the highest  overall readership on any platform.  All these groups over-index on every platform. </a:t>
            </a:r>
          </a:p>
        </p:txBody>
      </p:sp>
      <p:sp>
        <p:nvSpPr>
          <p:cNvPr id="44" name="Text Box 7"/>
          <p:cNvSpPr txBox="1">
            <a:spLocks noChangeArrowheads="1"/>
          </p:cNvSpPr>
          <p:nvPr/>
        </p:nvSpPr>
        <p:spPr bwMode="auto">
          <a:xfrm>
            <a:off x="101601" y="5977873"/>
            <a:ext cx="5439229" cy="8803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sz="800">
                <a:solidFill>
                  <a:schemeClr val="tx1"/>
                </a:solidFill>
                <a:latin typeface="Arial" charset="0"/>
                <a:cs typeface="Arial" charset="0"/>
              </a:defRPr>
            </a:lvl1pPr>
            <a:lvl2pPr marL="742950" indent="-285750" eaLnBrk="0" hangingPunct="0">
              <a:defRPr sz="800">
                <a:solidFill>
                  <a:schemeClr val="tx1"/>
                </a:solidFill>
                <a:latin typeface="Arial" charset="0"/>
                <a:cs typeface="Arial" charset="0"/>
              </a:defRPr>
            </a:lvl2pPr>
            <a:lvl3pPr marL="1143000" indent="-228600" eaLnBrk="0" hangingPunct="0">
              <a:defRPr sz="800">
                <a:solidFill>
                  <a:schemeClr val="tx1"/>
                </a:solidFill>
                <a:latin typeface="Arial" charset="0"/>
                <a:cs typeface="Arial" charset="0"/>
              </a:defRPr>
            </a:lvl3pPr>
            <a:lvl4pPr marL="1600200" indent="-228600" eaLnBrk="0" hangingPunct="0">
              <a:defRPr sz="800">
                <a:solidFill>
                  <a:schemeClr val="tx1"/>
                </a:solidFill>
                <a:latin typeface="Arial" charset="0"/>
                <a:cs typeface="Arial" charset="0"/>
              </a:defRPr>
            </a:lvl4pPr>
            <a:lvl5pPr marL="2057400" indent="-228600" eaLnBrk="0" hangingPunct="0">
              <a:defRPr sz="800">
                <a:solidFill>
                  <a:schemeClr val="tx1"/>
                </a:solidFill>
                <a:latin typeface="Arial" charset="0"/>
                <a:cs typeface="Arial" charset="0"/>
              </a:defRPr>
            </a:lvl5pPr>
            <a:lvl6pPr marL="2514600" indent="-228600" eaLnBrk="0" fontAlgn="base" hangingPunct="0">
              <a:spcBef>
                <a:spcPct val="0"/>
              </a:spcBef>
              <a:spcAft>
                <a:spcPct val="0"/>
              </a:spcAft>
              <a:defRPr sz="800">
                <a:solidFill>
                  <a:schemeClr val="tx1"/>
                </a:solidFill>
                <a:latin typeface="Arial" charset="0"/>
                <a:cs typeface="Arial" charset="0"/>
              </a:defRPr>
            </a:lvl6pPr>
            <a:lvl7pPr marL="2971800" indent="-228600" eaLnBrk="0" fontAlgn="base" hangingPunct="0">
              <a:spcBef>
                <a:spcPct val="0"/>
              </a:spcBef>
              <a:spcAft>
                <a:spcPct val="0"/>
              </a:spcAft>
              <a:defRPr sz="800">
                <a:solidFill>
                  <a:schemeClr val="tx1"/>
                </a:solidFill>
                <a:latin typeface="Arial" charset="0"/>
                <a:cs typeface="Arial" charset="0"/>
              </a:defRPr>
            </a:lvl7pPr>
            <a:lvl8pPr marL="3429000" indent="-228600" eaLnBrk="0" fontAlgn="base" hangingPunct="0">
              <a:spcBef>
                <a:spcPct val="0"/>
              </a:spcBef>
              <a:spcAft>
                <a:spcPct val="0"/>
              </a:spcAft>
              <a:defRPr sz="800">
                <a:solidFill>
                  <a:schemeClr val="tx1"/>
                </a:solidFill>
                <a:latin typeface="Arial" charset="0"/>
                <a:cs typeface="Arial" charset="0"/>
              </a:defRPr>
            </a:lvl8pPr>
            <a:lvl9pPr marL="3886200" indent="-228600" eaLnBrk="0" fontAlgn="base" hangingPunct="0">
              <a:spcBef>
                <a:spcPct val="0"/>
              </a:spcBef>
              <a:spcAft>
                <a:spcPct val="0"/>
              </a:spcAft>
              <a:defRPr sz="800">
                <a:solidFill>
                  <a:schemeClr val="tx1"/>
                </a:solidFill>
                <a:latin typeface="Arial" charset="0"/>
                <a:cs typeface="Arial" charset="0"/>
              </a:defRPr>
            </a:lvl9pPr>
          </a:lstStyle>
          <a:p>
            <a:pPr eaLnBrk="1" hangingPunct="1"/>
            <a:r>
              <a:rPr lang="en-US" sz="900" dirty="0">
                <a:latin typeface="Arial" panose="020B0604020202020204" pitchFamily="34" charset="0"/>
                <a:cs typeface="Arial" panose="020B0604020202020204" pitchFamily="34" charset="0"/>
              </a:rPr>
              <a:t>*Canadian </a:t>
            </a:r>
            <a:r>
              <a:rPr lang="en-US" altLang="en-US" sz="900" dirty="0">
                <a:latin typeface="Arial" panose="020B0604020202020204" pitchFamily="34" charset="0"/>
                <a:cs typeface="Arial" panose="020B0604020202020204" pitchFamily="34" charset="0"/>
              </a:rPr>
              <a:t>professionals, senior management/executives and business owners/self employed</a:t>
            </a:r>
          </a:p>
          <a:p>
            <a:pPr indent="-285750">
              <a:lnSpc>
                <a:spcPct val="120000"/>
              </a:lnSpc>
            </a:pPr>
            <a:r>
              <a:rPr lang="en-US" altLang="en-US" sz="900" dirty="0">
                <a:latin typeface="Arial" panose="020B0604020202020204" pitchFamily="34" charset="0"/>
                <a:cs typeface="Arial" panose="020B0604020202020204" pitchFamily="34" charset="0"/>
              </a:rPr>
              <a:t>** Influencers – 3+ of the following statements: </a:t>
            </a:r>
            <a:r>
              <a:rPr lang="en-CA" sz="900" dirty="0">
                <a:latin typeface="Arial" panose="020B0604020202020204" pitchFamily="34" charset="0"/>
                <a:cs typeface="Arial" panose="020B0604020202020204" pitchFamily="34" charset="0"/>
              </a:rPr>
              <a:t>Find a new product and typically recommend it to others; Keep informed about new products and services; People frequently ask for my advice; Always the first to try new products/services; Frequently share information about products/services on social media</a:t>
            </a:r>
          </a:p>
          <a:p>
            <a:pPr indent="-285750">
              <a:lnSpc>
                <a:spcPct val="120000"/>
              </a:lnSpc>
            </a:pPr>
            <a:r>
              <a:rPr lang="en-US" sz="900" dirty="0">
                <a:latin typeface="Arial" panose="020B0604020202020204" pitchFamily="34" charset="0"/>
                <a:cs typeface="Arial" panose="020B0604020202020204" pitchFamily="34" charset="0"/>
              </a:rPr>
              <a:t>Totum Research; Canadians 18+, weekly readership, November </a:t>
            </a:r>
            <a:r>
              <a:rPr lang="en-US" sz="900" dirty="0"/>
              <a:t>2020</a:t>
            </a:r>
            <a:endParaRPr lang="en-US" sz="900" dirty="0">
              <a:latin typeface="Arial" panose="020B0604020202020204" pitchFamily="34" charset="0"/>
              <a:cs typeface="Arial" panose="020B0604020202020204" pitchFamily="34" charset="0"/>
            </a:endParaRPr>
          </a:p>
        </p:txBody>
      </p:sp>
      <p:sp>
        <p:nvSpPr>
          <p:cNvPr id="4" name="TextBox 3"/>
          <p:cNvSpPr txBox="1"/>
          <p:nvPr/>
        </p:nvSpPr>
        <p:spPr>
          <a:xfrm>
            <a:off x="2995220" y="3999102"/>
            <a:ext cx="1295400" cy="830997"/>
          </a:xfrm>
          <a:prstGeom prst="rect">
            <a:avLst/>
          </a:prstGeom>
          <a:solidFill>
            <a:schemeClr val="bg1">
              <a:lumMod val="85000"/>
            </a:schemeClr>
          </a:solidFill>
          <a:ln w="28575">
            <a:noFill/>
          </a:ln>
        </p:spPr>
        <p:txBody>
          <a:bodyPr wrap="square" rtlCol="0">
            <a:spAutoFit/>
          </a:bodyPr>
          <a:lstStyle/>
          <a:p>
            <a:pPr algn="ctr"/>
            <a:r>
              <a:rPr lang="en-CA" sz="1600" b="1" dirty="0">
                <a:latin typeface="Arial" panose="020B0604020202020204" pitchFamily="34" charset="0"/>
                <a:cs typeface="Arial" panose="020B0604020202020204" pitchFamily="34" charset="0"/>
              </a:rPr>
              <a:t> 95% </a:t>
            </a:r>
          </a:p>
          <a:p>
            <a:pPr algn="ctr"/>
            <a:r>
              <a:rPr lang="en-CA" sz="1600" b="1" dirty="0">
                <a:latin typeface="Arial" panose="020B0604020202020204" pitchFamily="34" charset="0"/>
                <a:cs typeface="Arial" panose="020B0604020202020204" pitchFamily="34" charset="0"/>
              </a:rPr>
              <a:t>Any Platform</a:t>
            </a:r>
          </a:p>
        </p:txBody>
      </p:sp>
      <p:sp>
        <p:nvSpPr>
          <p:cNvPr id="20" name="TextBox 19"/>
          <p:cNvSpPr txBox="1"/>
          <p:nvPr/>
        </p:nvSpPr>
        <p:spPr>
          <a:xfrm>
            <a:off x="4929912" y="3999102"/>
            <a:ext cx="1295400" cy="830997"/>
          </a:xfrm>
          <a:prstGeom prst="rect">
            <a:avLst/>
          </a:prstGeom>
          <a:solidFill>
            <a:schemeClr val="bg1">
              <a:lumMod val="85000"/>
            </a:schemeClr>
          </a:solidFill>
          <a:ln w="28575">
            <a:noFill/>
          </a:ln>
        </p:spPr>
        <p:txBody>
          <a:bodyPr wrap="square" rtlCol="0">
            <a:spAutoFit/>
          </a:bodyPr>
          <a:lstStyle/>
          <a:p>
            <a:pPr algn="ctr"/>
            <a:r>
              <a:rPr lang="en-CA" sz="1600" b="1" dirty="0">
                <a:latin typeface="Arial" panose="020B0604020202020204" pitchFamily="34" charset="0"/>
                <a:cs typeface="Arial" panose="020B0604020202020204" pitchFamily="34" charset="0"/>
              </a:rPr>
              <a:t> 94% </a:t>
            </a:r>
          </a:p>
          <a:p>
            <a:pPr algn="ctr"/>
            <a:r>
              <a:rPr lang="en-CA" sz="1600" b="1" dirty="0">
                <a:latin typeface="Arial" panose="020B0604020202020204" pitchFamily="34" charset="0"/>
                <a:cs typeface="Arial" panose="020B0604020202020204" pitchFamily="34" charset="0"/>
              </a:rPr>
              <a:t>Any Platform</a:t>
            </a:r>
          </a:p>
        </p:txBody>
      </p:sp>
      <p:sp>
        <p:nvSpPr>
          <p:cNvPr id="21" name="TextBox 20"/>
          <p:cNvSpPr txBox="1"/>
          <p:nvPr/>
        </p:nvSpPr>
        <p:spPr>
          <a:xfrm>
            <a:off x="6902299" y="3999102"/>
            <a:ext cx="1295400" cy="830997"/>
          </a:xfrm>
          <a:prstGeom prst="rect">
            <a:avLst/>
          </a:prstGeom>
          <a:solidFill>
            <a:schemeClr val="bg1">
              <a:lumMod val="85000"/>
            </a:schemeClr>
          </a:solidFill>
          <a:ln w="28575">
            <a:noFill/>
          </a:ln>
        </p:spPr>
        <p:txBody>
          <a:bodyPr wrap="square" rtlCol="0">
            <a:spAutoFit/>
          </a:bodyPr>
          <a:lstStyle/>
          <a:p>
            <a:pPr algn="ctr"/>
            <a:r>
              <a:rPr lang="en-CA" sz="1600" b="1" dirty="0">
                <a:latin typeface="Arial" panose="020B0604020202020204" pitchFamily="34" charset="0"/>
                <a:cs typeface="Arial" panose="020B0604020202020204" pitchFamily="34" charset="0"/>
              </a:rPr>
              <a:t> 88% </a:t>
            </a:r>
          </a:p>
          <a:p>
            <a:pPr algn="ctr"/>
            <a:r>
              <a:rPr lang="en-CA" sz="1600" b="1" dirty="0">
                <a:latin typeface="Arial" panose="020B0604020202020204" pitchFamily="34" charset="0"/>
                <a:cs typeface="Arial" panose="020B0604020202020204" pitchFamily="34" charset="0"/>
              </a:rPr>
              <a:t>Any Platform</a:t>
            </a:r>
          </a:p>
        </p:txBody>
      </p:sp>
      <p:sp>
        <p:nvSpPr>
          <p:cNvPr id="11" name="TextBox 10"/>
          <p:cNvSpPr txBox="1"/>
          <p:nvPr/>
        </p:nvSpPr>
        <p:spPr>
          <a:xfrm>
            <a:off x="1016156" y="3999102"/>
            <a:ext cx="1295400" cy="830997"/>
          </a:xfrm>
          <a:prstGeom prst="rect">
            <a:avLst/>
          </a:prstGeom>
          <a:solidFill>
            <a:schemeClr val="bg1">
              <a:lumMod val="85000"/>
            </a:schemeClr>
          </a:solidFill>
          <a:ln w="28575">
            <a:noFill/>
          </a:ln>
        </p:spPr>
        <p:txBody>
          <a:bodyPr wrap="square" rtlCol="0">
            <a:spAutoFit/>
          </a:bodyPr>
          <a:lstStyle/>
          <a:p>
            <a:pPr algn="ctr"/>
            <a:r>
              <a:rPr lang="en-CA" sz="1600" b="1" dirty="0">
                <a:latin typeface="Arial" panose="020B0604020202020204" pitchFamily="34" charset="0"/>
                <a:cs typeface="Arial" panose="020B0604020202020204" pitchFamily="34" charset="0"/>
              </a:rPr>
              <a:t> 87% </a:t>
            </a:r>
          </a:p>
          <a:p>
            <a:pPr algn="ctr"/>
            <a:r>
              <a:rPr lang="en-CA" sz="1600" b="1" dirty="0">
                <a:latin typeface="Arial" panose="020B0604020202020204" pitchFamily="34" charset="0"/>
                <a:cs typeface="Arial" panose="020B0604020202020204" pitchFamily="34" charset="0"/>
              </a:rPr>
              <a:t>Any Platform</a:t>
            </a:r>
          </a:p>
        </p:txBody>
      </p:sp>
      <p:sp>
        <p:nvSpPr>
          <p:cNvPr id="12" name="TextBox 11"/>
          <p:cNvSpPr txBox="1"/>
          <p:nvPr/>
        </p:nvSpPr>
        <p:spPr>
          <a:xfrm>
            <a:off x="7811552" y="2364441"/>
            <a:ext cx="1230847" cy="461665"/>
          </a:xfrm>
          <a:prstGeom prst="rect">
            <a:avLst/>
          </a:prstGeom>
          <a:noFill/>
        </p:spPr>
        <p:txBody>
          <a:bodyPr wrap="square" rtlCol="0">
            <a:spAutoFit/>
          </a:bodyPr>
          <a:lstStyle/>
          <a:p>
            <a:pPr algn="r"/>
            <a:r>
              <a:rPr lang="en-US" sz="1200" b="1" dirty="0">
                <a:latin typeface="Arial" panose="020B0604020202020204" pitchFamily="34" charset="0"/>
                <a:cs typeface="Arial" panose="020B0604020202020204" pitchFamily="34" charset="0"/>
              </a:rPr>
              <a:t>% Weekly Readership</a:t>
            </a:r>
          </a:p>
        </p:txBody>
      </p:sp>
    </p:spTree>
    <p:extLst>
      <p:ext uri="{BB962C8B-B14F-4D97-AF65-F5344CB8AC3E}">
        <p14:creationId xmlns:p14="http://schemas.microsoft.com/office/powerpoint/2010/main" val="681132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ular Callout 4"/>
          <p:cNvSpPr/>
          <p:nvPr/>
        </p:nvSpPr>
        <p:spPr>
          <a:xfrm>
            <a:off x="565608" y="4038600"/>
            <a:ext cx="8273592" cy="1336040"/>
          </a:xfrm>
          <a:prstGeom prst="wedgeRectCallout">
            <a:avLst>
              <a:gd name="adj1" fmla="val 854"/>
              <a:gd name="adj2" fmla="val 73762"/>
            </a:avLst>
          </a:prstGeom>
          <a:solidFill>
            <a:srgbClr val="E428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4284D"/>
              </a:solidFill>
            </a:endParaRPr>
          </a:p>
        </p:txBody>
      </p:sp>
      <p:sp>
        <p:nvSpPr>
          <p:cNvPr id="10" name="Rectangle 9"/>
          <p:cNvSpPr/>
          <p:nvPr/>
        </p:nvSpPr>
        <p:spPr>
          <a:xfrm>
            <a:off x="0" y="1371600"/>
            <a:ext cx="9144000" cy="1524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pPr marL="0" indent="0" algn="l">
              <a:spcBef>
                <a:spcPts val="0"/>
              </a:spcBef>
            </a:pPr>
            <a:r>
              <a:rPr lang="en-CA" dirty="0"/>
              <a:t>Optimized Campaign = </a:t>
            </a:r>
          </a:p>
        </p:txBody>
      </p:sp>
      <p:sp>
        <p:nvSpPr>
          <p:cNvPr id="3" name="Content Placeholder 2"/>
          <p:cNvSpPr>
            <a:spLocks noGrp="1"/>
          </p:cNvSpPr>
          <p:nvPr>
            <p:ph idx="1"/>
          </p:nvPr>
        </p:nvSpPr>
        <p:spPr>
          <a:xfrm>
            <a:off x="679450" y="4155440"/>
            <a:ext cx="7886700" cy="1383534"/>
          </a:xfrm>
        </p:spPr>
        <p:txBody>
          <a:bodyPr>
            <a:noAutofit/>
          </a:bodyPr>
          <a:lstStyle/>
          <a:p>
            <a:pPr marL="0" indent="0">
              <a:buNone/>
            </a:pPr>
            <a:r>
              <a:rPr lang="en-CA" sz="2400" dirty="0">
                <a:solidFill>
                  <a:schemeClr val="bg1"/>
                </a:solidFill>
                <a:latin typeface="+mn-lt"/>
              </a:rPr>
              <a:t>“More is better: spending across multiple platforms delivers greater ROI than investing in single platforms.” </a:t>
            </a:r>
          </a:p>
          <a:p>
            <a:pPr marL="0" indent="0" algn="r">
              <a:lnSpc>
                <a:spcPct val="100000"/>
              </a:lnSpc>
              <a:buNone/>
            </a:pPr>
            <a:r>
              <a:rPr lang="en-CA" sz="1800" i="1" dirty="0">
                <a:solidFill>
                  <a:srgbClr val="FFFFFF"/>
                </a:solidFill>
                <a:latin typeface="+mn-lt"/>
              </a:rPr>
              <a:t>Gayle </a:t>
            </a:r>
            <a:r>
              <a:rPr lang="en-CA" sz="1800" i="1" dirty="0" err="1">
                <a:solidFill>
                  <a:srgbClr val="FFFFFF"/>
                </a:solidFill>
                <a:latin typeface="+mn-lt"/>
              </a:rPr>
              <a:t>Fuguitt</a:t>
            </a:r>
            <a:r>
              <a:rPr lang="en-CA" sz="1800" i="1" dirty="0">
                <a:solidFill>
                  <a:srgbClr val="FFFFFF"/>
                </a:solidFill>
                <a:latin typeface="+mn-lt"/>
              </a:rPr>
              <a:t>, President, CEO Advertising Research Foundation</a:t>
            </a:r>
          </a:p>
        </p:txBody>
      </p:sp>
      <p:sp>
        <p:nvSpPr>
          <p:cNvPr id="4" name="TextBox 3"/>
          <p:cNvSpPr txBox="1"/>
          <p:nvPr/>
        </p:nvSpPr>
        <p:spPr>
          <a:xfrm>
            <a:off x="0" y="6611779"/>
            <a:ext cx="9144000" cy="261610"/>
          </a:xfrm>
          <a:prstGeom prst="rect">
            <a:avLst/>
          </a:prstGeom>
          <a:noFill/>
        </p:spPr>
        <p:txBody>
          <a:bodyPr wrap="square" rtlCol="0">
            <a:spAutoFit/>
          </a:bodyPr>
          <a:lstStyle/>
          <a:p>
            <a:r>
              <a:rPr lang="en-CA" sz="1100" dirty="0">
                <a:latin typeface="Arial" panose="020B0604020202020204" pitchFamily="34" charset="0"/>
                <a:cs typeface="Arial" panose="020B0604020202020204" pitchFamily="34" charset="0"/>
              </a:rPr>
              <a:t>Media Life Magazine, April 4, 2016</a:t>
            </a:r>
          </a:p>
        </p:txBody>
      </p:sp>
      <p:sp>
        <p:nvSpPr>
          <p:cNvPr id="7" name="TextBox 6"/>
          <p:cNvSpPr txBox="1"/>
          <p:nvPr/>
        </p:nvSpPr>
        <p:spPr>
          <a:xfrm>
            <a:off x="645160" y="3065986"/>
            <a:ext cx="8001000" cy="1015663"/>
          </a:xfrm>
          <a:prstGeom prst="rect">
            <a:avLst/>
          </a:prstGeom>
          <a:noFill/>
        </p:spPr>
        <p:txBody>
          <a:bodyPr wrap="square" rtlCol="0">
            <a:spAutoFit/>
          </a:bodyPr>
          <a:lstStyle/>
          <a:p>
            <a:r>
              <a:rPr lang="en-CA" sz="2000" dirty="0">
                <a:cs typeface="Arial" panose="020B0604020202020204" pitchFamily="34" charset="0"/>
              </a:rPr>
              <a:t>While ad dollars are increasingly moving to digital, it’s most effective to keep the bulk of the dollars in traditional media.</a:t>
            </a:r>
          </a:p>
          <a:p>
            <a:endParaRPr lang="en-US" sz="2000" dirty="0">
              <a:cs typeface="Arial" panose="020B0604020202020204" pitchFamily="34" charset="0"/>
            </a:endParaRPr>
          </a:p>
        </p:txBody>
      </p:sp>
      <p:sp>
        <p:nvSpPr>
          <p:cNvPr id="8" name="TextBox 7"/>
          <p:cNvSpPr txBox="1"/>
          <p:nvPr/>
        </p:nvSpPr>
        <p:spPr>
          <a:xfrm>
            <a:off x="381000" y="1606760"/>
            <a:ext cx="3962400" cy="1151084"/>
          </a:xfrm>
          <a:prstGeom prst="rect">
            <a:avLst/>
          </a:prstGeom>
          <a:noFill/>
        </p:spPr>
        <p:txBody>
          <a:bodyPr wrap="square" rtlCol="0">
            <a:spAutoFit/>
          </a:bodyPr>
          <a:lstStyle/>
          <a:p>
            <a:pPr lvl="3">
              <a:lnSpc>
                <a:spcPct val="80000"/>
              </a:lnSpc>
            </a:pPr>
            <a:r>
              <a:rPr lang="en-CA" sz="6600" b="1" dirty="0">
                <a:solidFill>
                  <a:schemeClr val="bg1"/>
                </a:solidFill>
              </a:rPr>
              <a:t> </a:t>
            </a:r>
            <a:r>
              <a:rPr lang="en-CA" sz="6000" b="1" dirty="0">
                <a:solidFill>
                  <a:schemeClr val="bg1"/>
                </a:solidFill>
              </a:rPr>
              <a:t>78% </a:t>
            </a:r>
            <a:endParaRPr lang="en-CA" sz="6000" dirty="0">
              <a:solidFill>
                <a:schemeClr val="bg1"/>
              </a:solidFill>
            </a:endParaRPr>
          </a:p>
          <a:p>
            <a:pPr algn="ctr">
              <a:lnSpc>
                <a:spcPct val="80000"/>
              </a:lnSpc>
            </a:pPr>
            <a:r>
              <a:rPr lang="en-CA" sz="2000" dirty="0">
                <a:solidFill>
                  <a:schemeClr val="bg1"/>
                </a:solidFill>
              </a:rPr>
              <a:t>TRADITIONAL ADVERTISING</a:t>
            </a:r>
            <a:endParaRPr lang="en-US" sz="2000" dirty="0">
              <a:solidFill>
                <a:schemeClr val="bg1"/>
              </a:solidFill>
            </a:endParaRPr>
          </a:p>
        </p:txBody>
      </p:sp>
      <p:sp>
        <p:nvSpPr>
          <p:cNvPr id="9" name="TextBox 8"/>
          <p:cNvSpPr txBox="1"/>
          <p:nvPr/>
        </p:nvSpPr>
        <p:spPr>
          <a:xfrm>
            <a:off x="5410200" y="1616839"/>
            <a:ext cx="3200400" cy="1372683"/>
          </a:xfrm>
          <a:prstGeom prst="rect">
            <a:avLst/>
          </a:prstGeom>
          <a:noFill/>
        </p:spPr>
        <p:txBody>
          <a:bodyPr wrap="square" rtlCol="0">
            <a:spAutoFit/>
          </a:bodyPr>
          <a:lstStyle/>
          <a:p>
            <a:pPr lvl="2">
              <a:lnSpc>
                <a:spcPct val="80000"/>
              </a:lnSpc>
            </a:pPr>
            <a:r>
              <a:rPr lang="en-CA" sz="6600" b="1" dirty="0">
                <a:solidFill>
                  <a:schemeClr val="bg1"/>
                </a:solidFill>
              </a:rPr>
              <a:t>  </a:t>
            </a:r>
            <a:r>
              <a:rPr lang="en-CA" sz="6000" b="1" dirty="0">
                <a:solidFill>
                  <a:schemeClr val="bg1"/>
                </a:solidFill>
              </a:rPr>
              <a:t>22%</a:t>
            </a:r>
          </a:p>
          <a:p>
            <a:pPr algn="ctr">
              <a:lnSpc>
                <a:spcPct val="80000"/>
              </a:lnSpc>
            </a:pPr>
            <a:r>
              <a:rPr lang="en-CA" sz="2000" dirty="0">
                <a:solidFill>
                  <a:schemeClr val="bg1"/>
                </a:solidFill>
              </a:rPr>
              <a:t>DIGITAL ADVERTISING</a:t>
            </a:r>
            <a:endParaRPr lang="en-US" sz="2000" dirty="0">
              <a:solidFill>
                <a:schemeClr val="bg1"/>
              </a:solidFill>
            </a:endParaRPr>
          </a:p>
          <a:p>
            <a:pPr algn="ctr">
              <a:lnSpc>
                <a:spcPct val="80000"/>
              </a:lnSpc>
            </a:pPr>
            <a:endParaRPr lang="en-US" dirty="0">
              <a:solidFill>
                <a:schemeClr val="bg1"/>
              </a:solidFill>
            </a:endParaRPr>
          </a:p>
        </p:txBody>
      </p:sp>
      <p:sp>
        <p:nvSpPr>
          <p:cNvPr id="11" name="TextBox 10"/>
          <p:cNvSpPr txBox="1"/>
          <p:nvPr/>
        </p:nvSpPr>
        <p:spPr>
          <a:xfrm>
            <a:off x="4343400" y="1449050"/>
            <a:ext cx="1600200" cy="1446550"/>
          </a:xfrm>
          <a:prstGeom prst="rect">
            <a:avLst/>
          </a:prstGeom>
          <a:noFill/>
        </p:spPr>
        <p:txBody>
          <a:bodyPr wrap="square" rtlCol="0">
            <a:spAutoFit/>
          </a:bodyPr>
          <a:lstStyle/>
          <a:p>
            <a:r>
              <a:rPr lang="en-US" sz="8800" b="1" dirty="0">
                <a:solidFill>
                  <a:srgbClr val="FFFFFF"/>
                </a:solidFill>
              </a:rPr>
              <a:t>+</a:t>
            </a:r>
          </a:p>
        </p:txBody>
      </p:sp>
      <p:pic>
        <p:nvPicPr>
          <p:cNvPr id="12" name="Picture 11" descr="icons copy-15.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 y="1066800"/>
            <a:ext cx="2030323" cy="1472035"/>
          </a:xfrm>
          <a:prstGeom prst="rect">
            <a:avLst/>
          </a:prstGeom>
        </p:spPr>
      </p:pic>
      <p:pic>
        <p:nvPicPr>
          <p:cNvPr id="13" name="Picture 12" descr="icons copy-16.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57800" y="1482818"/>
            <a:ext cx="1752600" cy="1031782"/>
          </a:xfrm>
          <a:prstGeom prst="rect">
            <a:avLst/>
          </a:prstGeom>
        </p:spPr>
      </p:pic>
    </p:spTree>
    <p:extLst>
      <p:ext uri="{BB962C8B-B14F-4D97-AF65-F5344CB8AC3E}">
        <p14:creationId xmlns:p14="http://schemas.microsoft.com/office/powerpoint/2010/main" val="214055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Print Ads Cannot be Blocked</a:t>
            </a:r>
          </a:p>
        </p:txBody>
      </p:sp>
      <p:sp>
        <p:nvSpPr>
          <p:cNvPr id="3" name="Content Placeholder 2"/>
          <p:cNvSpPr>
            <a:spLocks noGrp="1"/>
          </p:cNvSpPr>
          <p:nvPr>
            <p:ph idx="1"/>
          </p:nvPr>
        </p:nvSpPr>
        <p:spPr>
          <a:xfrm>
            <a:off x="513197" y="1825625"/>
            <a:ext cx="3845443" cy="3611749"/>
          </a:xfrm>
        </p:spPr>
        <p:txBody>
          <a:bodyPr/>
          <a:lstStyle/>
          <a:p>
            <a:pPr marL="228600" indent="-228600"/>
            <a:r>
              <a:rPr lang="en-US" sz="2800" dirty="0"/>
              <a:t>Four in ten (42%) Canadians use some form of ad blocker.</a:t>
            </a:r>
          </a:p>
          <a:p>
            <a:pPr marL="228600" indent="-228600"/>
            <a:r>
              <a:rPr lang="en-US" sz="2800" dirty="0"/>
              <a:t>Most frequent ad blocking: </a:t>
            </a:r>
          </a:p>
          <a:p>
            <a:pPr lvl="1"/>
            <a:r>
              <a:rPr lang="en-US" sz="2400" dirty="0"/>
              <a:t>online shopping (74%) </a:t>
            </a:r>
          </a:p>
          <a:p>
            <a:pPr lvl="1"/>
            <a:r>
              <a:rPr lang="en-US" sz="2400" dirty="0"/>
              <a:t>video streaming (73%)</a:t>
            </a:r>
          </a:p>
          <a:p>
            <a:pPr lvl="1"/>
            <a:r>
              <a:rPr lang="en-US" sz="2400" dirty="0"/>
              <a:t>social media (66%)</a:t>
            </a:r>
          </a:p>
        </p:txBody>
      </p:sp>
      <p:sp>
        <p:nvSpPr>
          <p:cNvPr id="4" name="TextBox 3">
            <a:extLst>
              <a:ext uri="{FF2B5EF4-FFF2-40B4-BE49-F238E27FC236}">
                <a16:creationId xmlns:a16="http://schemas.microsoft.com/office/drawing/2014/main" id="{9AA5F950-265E-4B42-B5F0-80A0317D69AD}"/>
              </a:ext>
            </a:extLst>
          </p:cNvPr>
          <p:cNvSpPr txBox="1"/>
          <p:nvPr/>
        </p:nvSpPr>
        <p:spPr>
          <a:xfrm>
            <a:off x="0" y="6591879"/>
            <a:ext cx="8382000"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Totum Research, Canadians 18+, February 2020</a:t>
            </a: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06687" y="947056"/>
            <a:ext cx="4630315" cy="4986495"/>
          </a:xfrm>
          <a:prstGeom prst="rect">
            <a:avLst/>
          </a:prstGeom>
        </p:spPr>
      </p:pic>
    </p:spTree>
    <p:extLst>
      <p:ext uri="{BB962C8B-B14F-4D97-AF65-F5344CB8AC3E}">
        <p14:creationId xmlns:p14="http://schemas.microsoft.com/office/powerpoint/2010/main" val="667019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mestic Travel In Canada-03.jpg"/>
          <p:cNvPicPr>
            <a:picLocks noChangeAspect="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3620488" y="928725"/>
            <a:ext cx="5523511" cy="4981321"/>
          </a:xfrm>
          <a:prstGeom prst="rect">
            <a:avLst/>
          </a:prstGeom>
          <a:solidFill>
            <a:srgbClr val="E4284D"/>
          </a:solidFill>
        </p:spPr>
      </p:pic>
      <p:sp>
        <p:nvSpPr>
          <p:cNvPr id="5" name="TextBox 4"/>
          <p:cNvSpPr txBox="1"/>
          <p:nvPr/>
        </p:nvSpPr>
        <p:spPr>
          <a:xfrm>
            <a:off x="457315" y="2801551"/>
            <a:ext cx="3282698" cy="923330"/>
          </a:xfrm>
          <a:prstGeom prst="rect">
            <a:avLst/>
          </a:prstGeom>
          <a:noFill/>
        </p:spPr>
        <p:txBody>
          <a:bodyPr wrap="square" rtlCol="0">
            <a:spAutoFit/>
          </a:bodyPr>
          <a:lstStyle/>
          <a:p>
            <a:r>
              <a:rPr lang="en-CA" b="1" dirty="0">
                <a:solidFill>
                  <a:srgbClr val="E4284D"/>
                </a:solidFill>
                <a:latin typeface="Arial" panose="020B0604020202020204" pitchFamily="34" charset="0"/>
                <a:cs typeface="Arial" panose="020B0604020202020204" pitchFamily="34" charset="0"/>
              </a:rPr>
              <a:t>Online Panel </a:t>
            </a:r>
          </a:p>
          <a:p>
            <a:r>
              <a:rPr lang="en-CA" dirty="0">
                <a:latin typeface="Arial" panose="020B0604020202020204" pitchFamily="34" charset="0"/>
                <a:cs typeface="Arial" panose="020B0604020202020204" pitchFamily="34" charset="0"/>
              </a:rPr>
              <a:t>Online interviews conducted with adult Canadians</a:t>
            </a:r>
          </a:p>
        </p:txBody>
      </p:sp>
      <p:sp>
        <p:nvSpPr>
          <p:cNvPr id="6" name="TextBox 5"/>
          <p:cNvSpPr txBox="1"/>
          <p:nvPr/>
        </p:nvSpPr>
        <p:spPr>
          <a:xfrm>
            <a:off x="457314" y="1108074"/>
            <a:ext cx="2822247" cy="1754326"/>
          </a:xfrm>
          <a:prstGeom prst="rect">
            <a:avLst/>
          </a:prstGeom>
          <a:noFill/>
        </p:spPr>
        <p:txBody>
          <a:bodyPr wrap="none" rtlCol="0">
            <a:spAutoFit/>
          </a:bodyPr>
          <a:lstStyle/>
          <a:p>
            <a:r>
              <a:rPr lang="en-CA" b="1" dirty="0">
                <a:solidFill>
                  <a:srgbClr val="E4284D"/>
                </a:solidFill>
                <a:latin typeface="Arial" panose="020B0604020202020204" pitchFamily="34" charset="0"/>
                <a:cs typeface="Arial" panose="020B0604020202020204" pitchFamily="34" charset="0"/>
              </a:rPr>
              <a:t>Timing and Sample Size</a:t>
            </a:r>
          </a:p>
          <a:p>
            <a:r>
              <a:rPr lang="en-CA" dirty="0">
                <a:latin typeface="Arial" panose="020B0604020202020204" pitchFamily="34" charset="0"/>
                <a:cs typeface="Arial" panose="020B0604020202020204" pitchFamily="34" charset="0"/>
              </a:rPr>
              <a:t>February 2019  (n=800)</a:t>
            </a:r>
          </a:p>
          <a:p>
            <a:r>
              <a:rPr lang="en-CA" dirty="0">
                <a:latin typeface="Arial" panose="020B0604020202020204" pitchFamily="34" charset="0"/>
                <a:cs typeface="Arial" panose="020B0604020202020204" pitchFamily="34" charset="0"/>
              </a:rPr>
              <a:t>October 2019 (n=1,000)</a:t>
            </a:r>
          </a:p>
          <a:p>
            <a:r>
              <a:rPr lang="en-CA" dirty="0">
                <a:latin typeface="Arial" panose="020B0604020202020204" pitchFamily="34" charset="0"/>
                <a:cs typeface="Arial" panose="020B0604020202020204" pitchFamily="34" charset="0"/>
              </a:rPr>
              <a:t>February 2020 (n=800)</a:t>
            </a:r>
          </a:p>
          <a:p>
            <a:r>
              <a:rPr lang="en-CA" dirty="0">
                <a:latin typeface="Arial" panose="020B0604020202020204" pitchFamily="34" charset="0"/>
                <a:cs typeface="Arial" panose="020B0604020202020204" pitchFamily="34" charset="0"/>
              </a:rPr>
              <a:t>November 2020 (n=855)</a:t>
            </a:r>
          </a:p>
          <a:p>
            <a:r>
              <a:rPr lang="en-CA" dirty="0">
                <a:latin typeface="Arial" panose="020B0604020202020204" pitchFamily="34" charset="0"/>
                <a:cs typeface="Arial" panose="020B0604020202020204" pitchFamily="34" charset="0"/>
              </a:rPr>
              <a:t>December 2020 (n=847)</a:t>
            </a:r>
          </a:p>
        </p:txBody>
      </p:sp>
      <p:sp>
        <p:nvSpPr>
          <p:cNvPr id="7" name="TextBox 6"/>
          <p:cNvSpPr txBox="1"/>
          <p:nvPr/>
        </p:nvSpPr>
        <p:spPr>
          <a:xfrm>
            <a:off x="457314" y="3701136"/>
            <a:ext cx="2904837" cy="646331"/>
          </a:xfrm>
          <a:prstGeom prst="rect">
            <a:avLst/>
          </a:prstGeom>
          <a:noFill/>
        </p:spPr>
        <p:txBody>
          <a:bodyPr wrap="none" rtlCol="0">
            <a:spAutoFit/>
          </a:bodyPr>
          <a:lstStyle/>
          <a:p>
            <a:r>
              <a:rPr lang="en-CA" b="1" dirty="0">
                <a:solidFill>
                  <a:srgbClr val="E4284D"/>
                </a:solidFill>
                <a:latin typeface="Arial" panose="020B0604020202020204" pitchFamily="34" charset="0"/>
                <a:cs typeface="Arial" panose="020B0604020202020204" pitchFamily="34" charset="0"/>
              </a:rPr>
              <a:t>National Scope</a:t>
            </a:r>
          </a:p>
          <a:p>
            <a:pPr algn="r"/>
            <a:r>
              <a:rPr lang="en-CA" dirty="0">
                <a:latin typeface="Arial" panose="020B0604020202020204" pitchFamily="34" charset="0"/>
                <a:cs typeface="Arial" panose="020B0604020202020204" pitchFamily="34" charset="0"/>
              </a:rPr>
              <a:t>63% English / 37% French</a:t>
            </a:r>
          </a:p>
        </p:txBody>
      </p:sp>
      <p:sp>
        <p:nvSpPr>
          <p:cNvPr id="8" name="TextBox 7"/>
          <p:cNvSpPr txBox="1"/>
          <p:nvPr/>
        </p:nvSpPr>
        <p:spPr>
          <a:xfrm>
            <a:off x="457434" y="4986716"/>
            <a:ext cx="3001156" cy="923330"/>
          </a:xfrm>
          <a:prstGeom prst="rect">
            <a:avLst/>
          </a:prstGeom>
          <a:noFill/>
        </p:spPr>
        <p:txBody>
          <a:bodyPr wrap="square" rtlCol="0">
            <a:spAutoFit/>
          </a:bodyPr>
          <a:lstStyle/>
          <a:p>
            <a:r>
              <a:rPr lang="en-CA" b="1" dirty="0">
                <a:solidFill>
                  <a:srgbClr val="E4284D"/>
                </a:solidFill>
                <a:latin typeface="Arial" panose="020B0604020202020204" pitchFamily="34" charset="0"/>
                <a:cs typeface="Arial" panose="020B0604020202020204" pitchFamily="34" charset="0"/>
              </a:rPr>
              <a:t>Margin of Error</a:t>
            </a:r>
          </a:p>
          <a:p>
            <a:r>
              <a:rPr lang="en-CA" altLang="en-US" dirty="0">
                <a:latin typeface="Arial" panose="020B0604020202020204" pitchFamily="34" charset="0"/>
                <a:cs typeface="Arial" panose="020B0604020202020204" pitchFamily="34" charset="0"/>
              </a:rPr>
              <a:t>±3.1% at the 95% confidence level</a:t>
            </a:r>
          </a:p>
        </p:txBody>
      </p:sp>
      <p:sp>
        <p:nvSpPr>
          <p:cNvPr id="9" name="TextBox 8"/>
          <p:cNvSpPr txBox="1"/>
          <p:nvPr/>
        </p:nvSpPr>
        <p:spPr>
          <a:xfrm>
            <a:off x="457314" y="4333220"/>
            <a:ext cx="2548706" cy="646331"/>
          </a:xfrm>
          <a:prstGeom prst="rect">
            <a:avLst/>
          </a:prstGeom>
          <a:noFill/>
        </p:spPr>
        <p:txBody>
          <a:bodyPr wrap="square" rtlCol="0">
            <a:spAutoFit/>
          </a:bodyPr>
          <a:lstStyle/>
          <a:p>
            <a:r>
              <a:rPr lang="en-CA" b="1" dirty="0">
                <a:solidFill>
                  <a:srgbClr val="E4284D"/>
                </a:solidFill>
                <a:latin typeface="Arial" panose="020B0604020202020204" pitchFamily="34" charset="0"/>
                <a:cs typeface="Arial" panose="020B0604020202020204" pitchFamily="34" charset="0"/>
              </a:rPr>
              <a:t>Study Management</a:t>
            </a:r>
          </a:p>
          <a:p>
            <a:r>
              <a:rPr lang="en-CA" dirty="0" err="1">
                <a:latin typeface="Arial" panose="020B0604020202020204" pitchFamily="34" charset="0"/>
                <a:cs typeface="Arial" panose="020B0604020202020204" pitchFamily="34" charset="0"/>
              </a:rPr>
              <a:t>Totum</a:t>
            </a:r>
            <a:r>
              <a:rPr lang="en-CA" dirty="0">
                <a:latin typeface="Arial" panose="020B0604020202020204" pitchFamily="34" charset="0"/>
                <a:cs typeface="Arial" panose="020B0604020202020204" pitchFamily="34" charset="0"/>
              </a:rPr>
              <a:t> Research</a:t>
            </a:r>
          </a:p>
        </p:txBody>
      </p:sp>
      <p:sp>
        <p:nvSpPr>
          <p:cNvPr id="11" name="Title 10"/>
          <p:cNvSpPr>
            <a:spLocks noGrp="1"/>
          </p:cNvSpPr>
          <p:nvPr>
            <p:ph type="title"/>
          </p:nvPr>
        </p:nvSpPr>
        <p:spPr/>
        <p:txBody>
          <a:bodyPr/>
          <a:lstStyle/>
          <a:p>
            <a:r>
              <a:rPr lang="en-CA" dirty="0"/>
              <a:t>Methodology</a:t>
            </a:r>
          </a:p>
        </p:txBody>
      </p:sp>
      <p:sp>
        <p:nvSpPr>
          <p:cNvPr id="12" name="Rectangle 11"/>
          <p:cNvSpPr/>
          <p:nvPr/>
        </p:nvSpPr>
        <p:spPr>
          <a:xfrm>
            <a:off x="3626499" y="3109228"/>
            <a:ext cx="5523511" cy="1446550"/>
          </a:xfrm>
          <a:prstGeom prst="rect">
            <a:avLst/>
          </a:prstGeom>
          <a:solidFill>
            <a:srgbClr val="FFFFFF">
              <a:alpha val="89000"/>
            </a:srgbClr>
          </a:solidFill>
          <a:ln>
            <a:noFill/>
          </a:ln>
        </p:spPr>
        <p:txBody>
          <a:bodyPr wrap="square" rtlCol="0">
            <a:spAutoFit/>
          </a:bodyPr>
          <a:lstStyle/>
          <a:p>
            <a:pPr algn="ctr">
              <a:spcAft>
                <a:spcPts val="1200"/>
              </a:spcAft>
            </a:pPr>
            <a:r>
              <a:rPr lang="en-US" altLang="en-US" sz="2400" b="1" dirty="0">
                <a:solidFill>
                  <a:srgbClr val="E4284D"/>
                </a:solidFill>
                <a:latin typeface="Arial" panose="020B0604020202020204" pitchFamily="34" charset="0"/>
                <a:cs typeface="Arial" panose="020B0604020202020204" pitchFamily="34" charset="0"/>
              </a:rPr>
              <a:t>Nationally Representative Sample </a:t>
            </a:r>
          </a:p>
          <a:p>
            <a:pPr algn="ctr"/>
            <a:r>
              <a:rPr lang="en-US" altLang="en-US" dirty="0">
                <a:latin typeface="Arial" panose="020B0604020202020204" pitchFamily="34" charset="0"/>
                <a:cs typeface="Arial" panose="020B0604020202020204" pitchFamily="34" charset="0"/>
              </a:rPr>
              <a:t>Men: 50%, Women: 50%</a:t>
            </a:r>
          </a:p>
          <a:p>
            <a:pPr algn="ctr"/>
            <a:r>
              <a:rPr lang="en-US" altLang="en-US" dirty="0">
                <a:latin typeface="Arial" panose="020B0604020202020204" pitchFamily="34" charset="0"/>
                <a:cs typeface="Arial" panose="020B0604020202020204" pitchFamily="34" charset="0"/>
              </a:rPr>
              <a:t>18-34: 29%, 35-49: 20%, 50-64: 33%, 65+ 18%  </a:t>
            </a:r>
          </a:p>
          <a:p>
            <a:pPr algn="ctr"/>
            <a:r>
              <a:rPr lang="en-US" altLang="en-US" dirty="0">
                <a:latin typeface="Arial" panose="020B0604020202020204" pitchFamily="34" charset="0"/>
                <a:cs typeface="Arial" panose="020B0604020202020204" pitchFamily="34" charset="0"/>
              </a:rPr>
              <a:t>West 31%, Ontario 39%, Quebec 23%, Atlantic 7% </a:t>
            </a:r>
          </a:p>
        </p:txBody>
      </p:sp>
    </p:spTree>
    <p:extLst>
      <p:ext uri="{BB962C8B-B14F-4D97-AF65-F5344CB8AC3E}">
        <p14:creationId xmlns:p14="http://schemas.microsoft.com/office/powerpoint/2010/main" val="419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2000"/>
                                        <p:tgtEl>
                                          <p:spTgt spid="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2000"/>
                                        <p:tgtEl>
                                          <p:spTgt spid="6">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2000"/>
                                        <p:tgtEl>
                                          <p:spTgt spid="6">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2000"/>
                                        <p:tgtEl>
                                          <p:spTgt spid="6">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fade">
                                      <p:cBhvr>
                                        <p:cTn id="22" dur="2000"/>
                                        <p:tgtEl>
                                          <p:spTgt spid="6">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3000"/>
                                        <p:tgtEl>
                                          <p:spTgt spid="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300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3000"/>
                                        <p:tgtEl>
                                          <p:spTgt spid="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3000"/>
                                        <p:tgtEl>
                                          <p:spTgt spid="8"/>
                                        </p:tgtEl>
                                      </p:cBhvr>
                                    </p:animEffect>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2500"/>
                                        <p:tgtEl>
                                          <p:spTgt spid="12"/>
                                        </p:tgtEl>
                                      </p:cBhvr>
                                    </p:animEffect>
                                    <p:anim calcmode="lin" valueType="num">
                                      <p:cBhvr>
                                        <p:cTn id="39" dur="2500" fill="hold"/>
                                        <p:tgtEl>
                                          <p:spTgt spid="12"/>
                                        </p:tgtEl>
                                        <p:attrNameLst>
                                          <p:attrName>ppt_x</p:attrName>
                                        </p:attrNameLst>
                                      </p:cBhvr>
                                      <p:tavLst>
                                        <p:tav tm="0">
                                          <p:val>
                                            <p:strVal val="#ppt_x"/>
                                          </p:val>
                                        </p:tav>
                                        <p:tav tm="100000">
                                          <p:val>
                                            <p:strVal val="#ppt_x"/>
                                          </p:val>
                                        </p:tav>
                                      </p:tavLst>
                                    </p:anim>
                                    <p:anim calcmode="lin" valueType="num">
                                      <p:cBhvr>
                                        <p:cTn id="40" dur="2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allAtOnce"/>
      <p:bldP spid="7" grpId="0"/>
      <p:bldP spid="8" grpId="0"/>
      <p:bldP spid="9" grpId="0"/>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593771"/>
            <a:ext cx="9143999" cy="1077218"/>
          </a:xfrm>
          <a:prstGeom prst="rect">
            <a:avLst/>
          </a:prstGeom>
          <a:noFill/>
        </p:spPr>
        <p:txBody>
          <a:bodyPr wrap="square" rtlCol="0">
            <a:spAutoFit/>
          </a:bodyPr>
          <a:lstStyle/>
          <a:p>
            <a:pPr algn="ctr"/>
            <a:r>
              <a:rPr lang="en-CA" sz="4000" b="1" dirty="0">
                <a:latin typeface="Arial" panose="020B0604020202020204" pitchFamily="34" charset="0"/>
                <a:cs typeface="Arial" panose="020B0604020202020204" pitchFamily="34" charset="0"/>
              </a:rPr>
              <a:t>2021</a:t>
            </a:r>
          </a:p>
          <a:p>
            <a:pPr algn="ctr"/>
            <a:r>
              <a:rPr lang="en-CA" sz="2400" dirty="0">
                <a:latin typeface="Arial" panose="020B0604020202020204" pitchFamily="34" charset="0"/>
                <a:cs typeface="Arial" panose="020B0604020202020204" pitchFamily="34" charset="0"/>
                <a:hlinkClick r:id="rId3"/>
              </a:rPr>
              <a:t>www.newsmediacanada.ca</a:t>
            </a:r>
            <a:r>
              <a:rPr lang="en-CA" sz="2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733801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39197-7D36-428D-B7E4-0B2931EF8C14}"/>
              </a:ext>
            </a:extLst>
          </p:cNvPr>
          <p:cNvSpPr>
            <a:spLocks noGrp="1"/>
          </p:cNvSpPr>
          <p:nvPr>
            <p:ph type="ctrTitle"/>
          </p:nvPr>
        </p:nvSpPr>
        <p:spPr>
          <a:xfrm>
            <a:off x="393700" y="2508133"/>
            <a:ext cx="7277099" cy="920867"/>
          </a:xfrm>
        </p:spPr>
        <p:txBody>
          <a:bodyPr/>
          <a:lstStyle/>
          <a:p>
            <a:pPr algn="ctr"/>
            <a:r>
              <a:rPr lang="en-CA" dirty="0"/>
              <a:t>Appendix</a:t>
            </a:r>
          </a:p>
        </p:txBody>
      </p:sp>
    </p:spTree>
    <p:extLst>
      <p:ext uri="{BB962C8B-B14F-4D97-AF65-F5344CB8AC3E}">
        <p14:creationId xmlns:p14="http://schemas.microsoft.com/office/powerpoint/2010/main" val="2201875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News Media Readership Growth</a:t>
            </a:r>
          </a:p>
        </p:txBody>
      </p:sp>
      <p:sp>
        <p:nvSpPr>
          <p:cNvPr id="7" name="Rectangle 6"/>
          <p:cNvSpPr/>
          <p:nvPr/>
        </p:nvSpPr>
        <p:spPr bwMode="auto">
          <a:xfrm>
            <a:off x="889201" y="3158665"/>
            <a:ext cx="779412" cy="2774775"/>
          </a:xfrm>
          <a:prstGeom prst="rect">
            <a:avLst/>
          </a:prstGeom>
          <a:solidFill>
            <a:schemeClr val="bg2">
              <a:lumMod val="25000"/>
            </a:schemeClr>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Myriad Pro"/>
              <a:cs typeface="Myriad Pro"/>
            </a:endParaRPr>
          </a:p>
        </p:txBody>
      </p:sp>
      <p:sp>
        <p:nvSpPr>
          <p:cNvPr id="9" name="Title 1"/>
          <p:cNvSpPr txBox="1">
            <a:spLocks/>
          </p:cNvSpPr>
          <p:nvPr/>
        </p:nvSpPr>
        <p:spPr bwMode="auto">
          <a:xfrm>
            <a:off x="4464420" y="4003264"/>
            <a:ext cx="2755654" cy="16388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2800" b="1" kern="120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panose="020B0604020202020204" pitchFamily="34" charset="0"/>
              </a:defRPr>
            </a:lvl2pPr>
            <a:lvl3pPr algn="l" rtl="0" eaLnBrk="1" fontAlgn="base" hangingPunct="1">
              <a:spcBef>
                <a:spcPct val="0"/>
              </a:spcBef>
              <a:spcAft>
                <a:spcPct val="0"/>
              </a:spcAft>
              <a:defRPr sz="2800" b="1">
                <a:solidFill>
                  <a:schemeClr val="accent1"/>
                </a:solidFill>
                <a:latin typeface="Arial" panose="020B0604020202020204" pitchFamily="34" charset="0"/>
              </a:defRPr>
            </a:lvl3pPr>
            <a:lvl4pPr algn="l" rtl="0" eaLnBrk="1" fontAlgn="base" hangingPunct="1">
              <a:spcBef>
                <a:spcPct val="0"/>
              </a:spcBef>
              <a:spcAft>
                <a:spcPct val="0"/>
              </a:spcAft>
              <a:defRPr sz="2800" b="1">
                <a:solidFill>
                  <a:schemeClr val="accent1"/>
                </a:solidFill>
                <a:latin typeface="Arial" panose="020B0604020202020204" pitchFamily="34" charset="0"/>
              </a:defRPr>
            </a:lvl4pPr>
            <a:lvl5pPr algn="l" rtl="0" eaLnBrk="1" fontAlgn="base" hangingPunct="1">
              <a:spcBef>
                <a:spcPct val="0"/>
              </a:spcBef>
              <a:spcAft>
                <a:spcPct val="0"/>
              </a:spcAft>
              <a:defRPr sz="2800" b="1">
                <a:solidFill>
                  <a:schemeClr val="accent1"/>
                </a:solidFill>
                <a:latin typeface="Arial" panose="020B0604020202020204" pitchFamily="34" charset="0"/>
              </a:defRPr>
            </a:lvl5pPr>
            <a:lvl6pPr marL="457200" algn="l" rtl="0" eaLnBrk="1" fontAlgn="base" hangingPunct="1">
              <a:spcBef>
                <a:spcPct val="0"/>
              </a:spcBef>
              <a:spcAft>
                <a:spcPct val="0"/>
              </a:spcAft>
              <a:defRPr sz="2800" b="1">
                <a:solidFill>
                  <a:schemeClr val="accent1"/>
                </a:solidFill>
                <a:latin typeface="Arial" panose="020B0604020202020204" pitchFamily="34" charset="0"/>
              </a:defRPr>
            </a:lvl6pPr>
            <a:lvl7pPr marL="914400" algn="l" rtl="0" eaLnBrk="1" fontAlgn="base" hangingPunct="1">
              <a:spcBef>
                <a:spcPct val="0"/>
              </a:spcBef>
              <a:spcAft>
                <a:spcPct val="0"/>
              </a:spcAft>
              <a:defRPr sz="2800" b="1">
                <a:solidFill>
                  <a:schemeClr val="accent1"/>
                </a:solidFill>
                <a:latin typeface="Arial" panose="020B0604020202020204" pitchFamily="34" charset="0"/>
              </a:defRPr>
            </a:lvl7pPr>
            <a:lvl8pPr marL="1371600" algn="l" rtl="0" eaLnBrk="1" fontAlgn="base" hangingPunct="1">
              <a:spcBef>
                <a:spcPct val="0"/>
              </a:spcBef>
              <a:spcAft>
                <a:spcPct val="0"/>
              </a:spcAft>
              <a:defRPr sz="2800" b="1">
                <a:solidFill>
                  <a:schemeClr val="accent1"/>
                </a:solidFill>
                <a:latin typeface="Arial" panose="020B0604020202020204" pitchFamily="34" charset="0"/>
              </a:defRPr>
            </a:lvl8pPr>
            <a:lvl9pPr marL="1828800" algn="l" rtl="0" eaLnBrk="1" fontAlgn="base" hangingPunct="1">
              <a:spcBef>
                <a:spcPct val="0"/>
              </a:spcBef>
              <a:spcAft>
                <a:spcPct val="0"/>
              </a:spcAft>
              <a:defRPr sz="2800" b="1">
                <a:solidFill>
                  <a:schemeClr val="accent1"/>
                </a:solidFill>
                <a:latin typeface="Arial" panose="020B0604020202020204" pitchFamily="34" charset="0"/>
              </a:defRPr>
            </a:lvl9pPr>
          </a:lstStyle>
          <a:p>
            <a:pPr algn="ctr"/>
            <a:r>
              <a:rPr lang="en-US" sz="2400" dirty="0">
                <a:solidFill>
                  <a:srgbClr val="E4284D"/>
                </a:solidFill>
                <a:latin typeface="Arial Black" panose="020B0A04020102020204" pitchFamily="34" charset="0"/>
                <a:cs typeface="Arial" panose="020B0604020202020204" pitchFamily="34" charset="0"/>
              </a:rPr>
              <a:t>ALMOST NINE OUT OF TEN </a:t>
            </a:r>
          </a:p>
          <a:p>
            <a:pPr algn="ctr"/>
            <a:r>
              <a:rPr lang="en-US" sz="1800" dirty="0">
                <a:solidFill>
                  <a:schemeClr val="tx1"/>
                </a:solidFill>
                <a:latin typeface="Arial" panose="020B0604020202020204" pitchFamily="34" charset="0"/>
                <a:cs typeface="Arial" panose="020B0604020202020204" pitchFamily="34" charset="0"/>
              </a:rPr>
              <a:t>Canadians of all ages read news media brands each week in 2020. </a:t>
            </a:r>
          </a:p>
        </p:txBody>
      </p:sp>
      <p:sp>
        <p:nvSpPr>
          <p:cNvPr id="11" name="Up Arrow 10"/>
          <p:cNvSpPr/>
          <p:nvPr/>
        </p:nvSpPr>
        <p:spPr bwMode="auto">
          <a:xfrm>
            <a:off x="775217" y="2849150"/>
            <a:ext cx="1001889" cy="308481"/>
          </a:xfrm>
          <a:prstGeom prst="upArrow">
            <a:avLst>
              <a:gd name="adj1" fmla="val 78186"/>
              <a:gd name="adj2" fmla="val 56383"/>
            </a:avLst>
          </a:prstGeom>
          <a:solidFill>
            <a:srgbClr val="E4284D"/>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334495"/>
              </a:solidFill>
              <a:effectLst/>
              <a:latin typeface="Myriad Pro"/>
              <a:cs typeface="Myriad Pro"/>
            </a:endParaRPr>
          </a:p>
        </p:txBody>
      </p:sp>
      <p:sp>
        <p:nvSpPr>
          <p:cNvPr id="12" name="TextBox 11"/>
          <p:cNvSpPr txBox="1"/>
          <p:nvPr/>
        </p:nvSpPr>
        <p:spPr>
          <a:xfrm>
            <a:off x="2358938" y="4346137"/>
            <a:ext cx="1327693" cy="1200329"/>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2012</a:t>
            </a:r>
            <a:r>
              <a:rPr lang="en-US" dirty="0">
                <a:latin typeface="Arial" panose="020B0604020202020204" pitchFamily="34" charset="0"/>
                <a:cs typeface="Arial" panose="020B0604020202020204" pitchFamily="34" charset="0"/>
              </a:rPr>
              <a:t> weekly readership was </a:t>
            </a:r>
            <a:r>
              <a:rPr lang="en-US" b="1" dirty="0">
                <a:latin typeface="Arial" panose="020B0604020202020204" pitchFamily="34" charset="0"/>
                <a:cs typeface="Arial" panose="020B0604020202020204" pitchFamily="34" charset="0"/>
              </a:rPr>
              <a:t>85%</a:t>
            </a:r>
          </a:p>
        </p:txBody>
      </p:sp>
      <p:sp>
        <p:nvSpPr>
          <p:cNvPr id="13" name="Left Bracket 12"/>
          <p:cNvSpPr/>
          <p:nvPr/>
        </p:nvSpPr>
        <p:spPr bwMode="auto">
          <a:xfrm flipH="1">
            <a:off x="1799254" y="2838516"/>
            <a:ext cx="141119" cy="306667"/>
          </a:xfrm>
          <a:prstGeom prst="leftBracket">
            <a:avLst>
              <a:gd name="adj" fmla="val 66503"/>
            </a:avLst>
          </a:prstGeom>
          <a:noFill/>
          <a:ln w="25400" cap="flat" cmpd="sng" algn="ctr">
            <a:solidFill>
              <a:srgbClr val="E4284D"/>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Myriad Pro"/>
              <a:cs typeface="Myriad Pro"/>
            </a:endParaRPr>
          </a:p>
        </p:txBody>
      </p:sp>
      <p:sp>
        <p:nvSpPr>
          <p:cNvPr id="14" name="Left Bracket 13"/>
          <p:cNvSpPr/>
          <p:nvPr/>
        </p:nvSpPr>
        <p:spPr bwMode="auto">
          <a:xfrm flipH="1">
            <a:off x="1796086" y="3181336"/>
            <a:ext cx="153832" cy="2724298"/>
          </a:xfrm>
          <a:prstGeom prst="leftBracket">
            <a:avLst>
              <a:gd name="adj" fmla="val 52335"/>
            </a:avLst>
          </a:prstGeom>
          <a:noFill/>
          <a:ln w="25400" cap="flat" cmpd="sng" algn="ctr">
            <a:solidFill>
              <a:schemeClr val="bg1">
                <a:lumMod val="6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Myriad Pro"/>
              <a:cs typeface="Myriad Pro"/>
            </a:endParaRPr>
          </a:p>
        </p:txBody>
      </p:sp>
      <p:cxnSp>
        <p:nvCxnSpPr>
          <p:cNvPr id="16" name="Straight Connector 15"/>
          <p:cNvCxnSpPr/>
          <p:nvPr/>
        </p:nvCxnSpPr>
        <p:spPr bwMode="auto">
          <a:xfrm flipH="1" flipV="1">
            <a:off x="1940373" y="4771865"/>
            <a:ext cx="468178" cy="4886"/>
          </a:xfrm>
          <a:prstGeom prst="line">
            <a:avLst/>
          </a:prstGeom>
          <a:solidFill>
            <a:schemeClr val="accent1"/>
          </a:solidFill>
          <a:ln w="25400" cap="flat" cmpd="sng" algn="ctr">
            <a:solidFill>
              <a:srgbClr val="A6A6A6"/>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9" name="TextBox 18"/>
          <p:cNvSpPr txBox="1"/>
          <p:nvPr/>
        </p:nvSpPr>
        <p:spPr>
          <a:xfrm>
            <a:off x="2358938" y="2840269"/>
            <a:ext cx="1327693" cy="1200329"/>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2020</a:t>
            </a:r>
            <a:r>
              <a:rPr lang="en-US" dirty="0">
                <a:latin typeface="Arial" panose="020B0604020202020204" pitchFamily="34" charset="0"/>
                <a:cs typeface="Arial" panose="020B0604020202020204" pitchFamily="34" charset="0"/>
              </a:rPr>
              <a:t> weekly readership was </a:t>
            </a:r>
            <a:r>
              <a:rPr lang="en-US" b="1" dirty="0">
                <a:latin typeface="Arial" panose="020B0604020202020204" pitchFamily="34" charset="0"/>
                <a:cs typeface="Arial" panose="020B0604020202020204" pitchFamily="34" charset="0"/>
              </a:rPr>
              <a:t>87%</a:t>
            </a:r>
          </a:p>
        </p:txBody>
      </p:sp>
      <p:cxnSp>
        <p:nvCxnSpPr>
          <p:cNvPr id="20" name="Straight Connector 19"/>
          <p:cNvCxnSpPr/>
          <p:nvPr/>
        </p:nvCxnSpPr>
        <p:spPr bwMode="auto">
          <a:xfrm flipH="1" flipV="1">
            <a:off x="1951655" y="2972621"/>
            <a:ext cx="468178" cy="4886"/>
          </a:xfrm>
          <a:prstGeom prst="line">
            <a:avLst/>
          </a:prstGeom>
          <a:solidFill>
            <a:schemeClr val="accent1"/>
          </a:solidFill>
          <a:ln w="25400" cap="flat" cmpd="sng" algn="ctr">
            <a:solidFill>
              <a:srgbClr val="E4284D"/>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2" name="TextBox 21"/>
          <p:cNvSpPr txBox="1"/>
          <p:nvPr/>
        </p:nvSpPr>
        <p:spPr>
          <a:xfrm>
            <a:off x="478970" y="990983"/>
            <a:ext cx="8245481" cy="1323439"/>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Access to digital news platforms has only increased Canadians’ access to news content, particularly during the COVID-19 pandemic.  Consequently, more Canadians than ever are reading news media, in print or digital formats.</a:t>
            </a:r>
          </a:p>
        </p:txBody>
      </p:sp>
      <p:sp>
        <p:nvSpPr>
          <p:cNvPr id="23" name="TextBox 22"/>
          <p:cNvSpPr txBox="1"/>
          <p:nvPr/>
        </p:nvSpPr>
        <p:spPr>
          <a:xfrm rot="16200000">
            <a:off x="-43297" y="4170183"/>
            <a:ext cx="2628321" cy="461665"/>
          </a:xfrm>
          <a:prstGeom prst="rect">
            <a:avLst/>
          </a:prstGeom>
          <a:noFill/>
        </p:spPr>
        <p:txBody>
          <a:bodyPr wrap="square" rtlCol="0">
            <a:spAutoFit/>
          </a:bodyPr>
          <a:lstStyle/>
          <a:p>
            <a:pPr algn="ctr"/>
            <a:r>
              <a:rPr lang="en-US" sz="2400" b="1" dirty="0">
                <a:solidFill>
                  <a:schemeClr val="bg1"/>
                </a:solidFill>
                <a:latin typeface="Myriad Pro"/>
                <a:cs typeface="Myriad Pro"/>
              </a:rPr>
              <a:t>READERSHIP</a:t>
            </a:r>
          </a:p>
        </p:txBody>
      </p:sp>
      <p:sp>
        <p:nvSpPr>
          <p:cNvPr id="15" name="Text Box 7"/>
          <p:cNvSpPr txBox="1">
            <a:spLocks noChangeArrowheads="1"/>
          </p:cNvSpPr>
          <p:nvPr/>
        </p:nvSpPr>
        <p:spPr bwMode="auto">
          <a:xfrm>
            <a:off x="1" y="6580210"/>
            <a:ext cx="3596640" cy="2152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sz="800">
                <a:solidFill>
                  <a:schemeClr val="tx1"/>
                </a:solidFill>
                <a:latin typeface="Arial" charset="0"/>
                <a:cs typeface="Arial" charset="0"/>
              </a:defRPr>
            </a:lvl1pPr>
            <a:lvl2pPr marL="742950" indent="-285750" eaLnBrk="0" hangingPunct="0">
              <a:defRPr sz="800">
                <a:solidFill>
                  <a:schemeClr val="tx1"/>
                </a:solidFill>
                <a:latin typeface="Arial" charset="0"/>
                <a:cs typeface="Arial" charset="0"/>
              </a:defRPr>
            </a:lvl2pPr>
            <a:lvl3pPr marL="1143000" indent="-228600" eaLnBrk="0" hangingPunct="0">
              <a:defRPr sz="800">
                <a:solidFill>
                  <a:schemeClr val="tx1"/>
                </a:solidFill>
                <a:latin typeface="Arial" charset="0"/>
                <a:cs typeface="Arial" charset="0"/>
              </a:defRPr>
            </a:lvl3pPr>
            <a:lvl4pPr marL="1600200" indent="-228600" eaLnBrk="0" hangingPunct="0">
              <a:defRPr sz="800">
                <a:solidFill>
                  <a:schemeClr val="tx1"/>
                </a:solidFill>
                <a:latin typeface="Arial" charset="0"/>
                <a:cs typeface="Arial" charset="0"/>
              </a:defRPr>
            </a:lvl4pPr>
            <a:lvl5pPr marL="2057400" indent="-228600" eaLnBrk="0" hangingPunct="0">
              <a:defRPr sz="800">
                <a:solidFill>
                  <a:schemeClr val="tx1"/>
                </a:solidFill>
                <a:latin typeface="Arial" charset="0"/>
                <a:cs typeface="Arial" charset="0"/>
              </a:defRPr>
            </a:lvl5pPr>
            <a:lvl6pPr marL="2514600" indent="-228600" eaLnBrk="0" fontAlgn="base" hangingPunct="0">
              <a:spcBef>
                <a:spcPct val="0"/>
              </a:spcBef>
              <a:spcAft>
                <a:spcPct val="0"/>
              </a:spcAft>
              <a:defRPr sz="800">
                <a:solidFill>
                  <a:schemeClr val="tx1"/>
                </a:solidFill>
                <a:latin typeface="Arial" charset="0"/>
                <a:cs typeface="Arial" charset="0"/>
              </a:defRPr>
            </a:lvl6pPr>
            <a:lvl7pPr marL="2971800" indent="-228600" eaLnBrk="0" fontAlgn="base" hangingPunct="0">
              <a:spcBef>
                <a:spcPct val="0"/>
              </a:spcBef>
              <a:spcAft>
                <a:spcPct val="0"/>
              </a:spcAft>
              <a:defRPr sz="800">
                <a:solidFill>
                  <a:schemeClr val="tx1"/>
                </a:solidFill>
                <a:latin typeface="Arial" charset="0"/>
                <a:cs typeface="Arial" charset="0"/>
              </a:defRPr>
            </a:lvl7pPr>
            <a:lvl8pPr marL="3429000" indent="-228600" eaLnBrk="0" fontAlgn="base" hangingPunct="0">
              <a:spcBef>
                <a:spcPct val="0"/>
              </a:spcBef>
              <a:spcAft>
                <a:spcPct val="0"/>
              </a:spcAft>
              <a:defRPr sz="800">
                <a:solidFill>
                  <a:schemeClr val="tx1"/>
                </a:solidFill>
                <a:latin typeface="Arial" charset="0"/>
                <a:cs typeface="Arial" charset="0"/>
              </a:defRPr>
            </a:lvl8pPr>
            <a:lvl9pPr marL="3886200" indent="-228600" eaLnBrk="0" fontAlgn="base" hangingPunct="0">
              <a:spcBef>
                <a:spcPct val="0"/>
              </a:spcBef>
              <a:spcAft>
                <a:spcPct val="0"/>
              </a:spcAft>
              <a:defRPr sz="800">
                <a:solidFill>
                  <a:schemeClr val="tx1"/>
                </a:solidFill>
                <a:latin typeface="Arial" charset="0"/>
                <a:cs typeface="Arial" charset="0"/>
              </a:defRPr>
            </a:lvl9pPr>
          </a:lstStyle>
          <a:p>
            <a:pPr eaLnBrk="1" hangingPunct="1"/>
            <a:r>
              <a:rPr lang="en-US" dirty="0"/>
              <a:t>Totum Research; Canadians 18+, weekly readership, </a:t>
            </a:r>
            <a:r>
              <a:rPr lang="en-US" dirty="0">
                <a:latin typeface="Arial" panose="020B0604020202020204" pitchFamily="34" charset="0"/>
                <a:cs typeface="Arial" panose="020B0604020202020204" pitchFamily="34" charset="0"/>
              </a:rPr>
              <a:t>November </a:t>
            </a:r>
            <a:r>
              <a:rPr lang="en-US" dirty="0"/>
              <a:t>2020</a:t>
            </a:r>
            <a:endParaRPr lang="en-US" b="1" dirty="0"/>
          </a:p>
        </p:txBody>
      </p:sp>
      <p:pic>
        <p:nvPicPr>
          <p:cNvPr id="3" name="Picture 2" descr="247-04.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213776" y="2012918"/>
            <a:ext cx="4615739" cy="3923163"/>
          </a:xfrm>
          <a:prstGeom prst="rect">
            <a:avLst/>
          </a:prstGeom>
        </p:spPr>
      </p:pic>
    </p:spTree>
    <p:extLst>
      <p:ext uri="{BB962C8B-B14F-4D97-AF65-F5344CB8AC3E}">
        <p14:creationId xmlns:p14="http://schemas.microsoft.com/office/powerpoint/2010/main" val="41788724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nSpc>
                <a:spcPct val="80000"/>
              </a:lnSpc>
            </a:pPr>
            <a:r>
              <a:rPr lang="en-US" sz="2800" b="1" dirty="0">
                <a:latin typeface="Arial Black" panose="020B0A04020102020204" pitchFamily="34" charset="0"/>
                <a:cs typeface="Century Gothic"/>
              </a:rPr>
              <a:t>Newspaper Media Reach All Target Groups during COVID-19</a:t>
            </a:r>
          </a:p>
        </p:txBody>
      </p:sp>
      <p:graphicFrame>
        <p:nvGraphicFramePr>
          <p:cNvPr id="15" name="Content Placeholder 11"/>
          <p:cNvGraphicFramePr>
            <a:graphicFrameLocks noGrp="1"/>
          </p:cNvGraphicFramePr>
          <p:nvPr>
            <p:ph idx="1"/>
            <p:extLst>
              <p:ext uri="{D42A27DB-BD31-4B8C-83A1-F6EECF244321}">
                <p14:modId xmlns:p14="http://schemas.microsoft.com/office/powerpoint/2010/main" val="2995353721"/>
              </p:ext>
            </p:extLst>
          </p:nvPr>
        </p:nvGraphicFramePr>
        <p:xfrm>
          <a:off x="628650" y="1922447"/>
          <a:ext cx="7886700" cy="4141362"/>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p:cNvSpPr txBox="1"/>
          <p:nvPr/>
        </p:nvSpPr>
        <p:spPr>
          <a:xfrm>
            <a:off x="484094" y="1174102"/>
            <a:ext cx="8182402" cy="1200329"/>
          </a:xfrm>
          <a:prstGeom prst="rect">
            <a:avLst/>
          </a:prstGeom>
          <a:noFill/>
          <a:ln w="28575">
            <a:noFill/>
          </a:ln>
        </p:spPr>
        <p:txBody>
          <a:bodyPr wrap="square" rtlCol="0">
            <a:spAutoFit/>
          </a:bodyPr>
          <a:lstStyle/>
          <a:p>
            <a:pPr>
              <a:buClr>
                <a:srgbClr val="AED246"/>
              </a:buClr>
            </a:pPr>
            <a:r>
              <a:rPr lang="en-US" sz="2400" dirty="0">
                <a:solidFill>
                  <a:srgbClr val="1C2F42"/>
                </a:solidFill>
                <a:latin typeface="Arial" panose="020B0604020202020204" pitchFamily="34" charset="0"/>
                <a:cs typeface="Arial" panose="020B0604020202020204" pitchFamily="34" charset="0"/>
              </a:rPr>
              <a:t>More than eight out of ten adults 50+ years of age read newspapers weekly.  This group prefers print over all other platforms for their news content.  </a:t>
            </a:r>
          </a:p>
        </p:txBody>
      </p:sp>
      <p:sp>
        <p:nvSpPr>
          <p:cNvPr id="44" name="Text Box 7"/>
          <p:cNvSpPr txBox="1">
            <a:spLocks noChangeArrowheads="1"/>
          </p:cNvSpPr>
          <p:nvPr/>
        </p:nvSpPr>
        <p:spPr bwMode="auto">
          <a:xfrm>
            <a:off x="81053" y="6521688"/>
            <a:ext cx="5496559" cy="2432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sz="800">
                <a:solidFill>
                  <a:schemeClr val="tx1"/>
                </a:solidFill>
                <a:latin typeface="Arial" charset="0"/>
                <a:cs typeface="Arial" charset="0"/>
              </a:defRPr>
            </a:lvl1pPr>
            <a:lvl2pPr marL="742950" indent="-285750" eaLnBrk="0" hangingPunct="0">
              <a:defRPr sz="800">
                <a:solidFill>
                  <a:schemeClr val="tx1"/>
                </a:solidFill>
                <a:latin typeface="Arial" charset="0"/>
                <a:cs typeface="Arial" charset="0"/>
              </a:defRPr>
            </a:lvl2pPr>
            <a:lvl3pPr marL="1143000" indent="-228600" eaLnBrk="0" hangingPunct="0">
              <a:defRPr sz="800">
                <a:solidFill>
                  <a:schemeClr val="tx1"/>
                </a:solidFill>
                <a:latin typeface="Arial" charset="0"/>
                <a:cs typeface="Arial" charset="0"/>
              </a:defRPr>
            </a:lvl3pPr>
            <a:lvl4pPr marL="1600200" indent="-228600" eaLnBrk="0" hangingPunct="0">
              <a:defRPr sz="800">
                <a:solidFill>
                  <a:schemeClr val="tx1"/>
                </a:solidFill>
                <a:latin typeface="Arial" charset="0"/>
                <a:cs typeface="Arial" charset="0"/>
              </a:defRPr>
            </a:lvl4pPr>
            <a:lvl5pPr marL="2057400" indent="-228600" eaLnBrk="0" hangingPunct="0">
              <a:defRPr sz="800">
                <a:solidFill>
                  <a:schemeClr val="tx1"/>
                </a:solidFill>
                <a:latin typeface="Arial" charset="0"/>
                <a:cs typeface="Arial" charset="0"/>
              </a:defRPr>
            </a:lvl5pPr>
            <a:lvl6pPr marL="2514600" indent="-228600" eaLnBrk="0" fontAlgn="base" hangingPunct="0">
              <a:spcBef>
                <a:spcPct val="0"/>
              </a:spcBef>
              <a:spcAft>
                <a:spcPct val="0"/>
              </a:spcAft>
              <a:defRPr sz="800">
                <a:solidFill>
                  <a:schemeClr val="tx1"/>
                </a:solidFill>
                <a:latin typeface="Arial" charset="0"/>
                <a:cs typeface="Arial" charset="0"/>
              </a:defRPr>
            </a:lvl6pPr>
            <a:lvl7pPr marL="2971800" indent="-228600" eaLnBrk="0" fontAlgn="base" hangingPunct="0">
              <a:spcBef>
                <a:spcPct val="0"/>
              </a:spcBef>
              <a:spcAft>
                <a:spcPct val="0"/>
              </a:spcAft>
              <a:defRPr sz="800">
                <a:solidFill>
                  <a:schemeClr val="tx1"/>
                </a:solidFill>
                <a:latin typeface="Arial" charset="0"/>
                <a:cs typeface="Arial" charset="0"/>
              </a:defRPr>
            </a:lvl7pPr>
            <a:lvl8pPr marL="3429000" indent="-228600" eaLnBrk="0" fontAlgn="base" hangingPunct="0">
              <a:spcBef>
                <a:spcPct val="0"/>
              </a:spcBef>
              <a:spcAft>
                <a:spcPct val="0"/>
              </a:spcAft>
              <a:defRPr sz="800">
                <a:solidFill>
                  <a:schemeClr val="tx1"/>
                </a:solidFill>
                <a:latin typeface="Arial" charset="0"/>
                <a:cs typeface="Arial" charset="0"/>
              </a:defRPr>
            </a:lvl8pPr>
            <a:lvl9pPr marL="3886200" indent="-228600" eaLnBrk="0" fontAlgn="base" hangingPunct="0">
              <a:spcBef>
                <a:spcPct val="0"/>
              </a:spcBef>
              <a:spcAft>
                <a:spcPct val="0"/>
              </a:spcAft>
              <a:defRPr sz="800">
                <a:solidFill>
                  <a:schemeClr val="tx1"/>
                </a:solidFill>
                <a:latin typeface="Arial" charset="0"/>
                <a:cs typeface="Arial" charset="0"/>
              </a:defRPr>
            </a:lvl9pPr>
          </a:lstStyle>
          <a:p>
            <a:pPr indent="-285750">
              <a:lnSpc>
                <a:spcPct val="120000"/>
              </a:lnSpc>
            </a:pPr>
            <a:r>
              <a:rPr lang="en-US" sz="900" dirty="0">
                <a:latin typeface="Arial" panose="020B0604020202020204" pitchFamily="34" charset="0"/>
                <a:cs typeface="Arial" panose="020B0604020202020204" pitchFamily="34" charset="0"/>
              </a:rPr>
              <a:t>Totum Research; Canadians 18+, weekly readership, November </a:t>
            </a:r>
            <a:r>
              <a:rPr lang="en-US" sz="900" dirty="0"/>
              <a:t>2020</a:t>
            </a:r>
            <a:endParaRPr lang="en-US" sz="900" dirty="0">
              <a:latin typeface="Arial" panose="020B0604020202020204" pitchFamily="34" charset="0"/>
              <a:cs typeface="Arial" panose="020B0604020202020204" pitchFamily="34" charset="0"/>
            </a:endParaRPr>
          </a:p>
        </p:txBody>
      </p:sp>
      <p:sp>
        <p:nvSpPr>
          <p:cNvPr id="4" name="TextBox 3"/>
          <p:cNvSpPr txBox="1"/>
          <p:nvPr/>
        </p:nvSpPr>
        <p:spPr>
          <a:xfrm>
            <a:off x="2995220" y="4095924"/>
            <a:ext cx="1295400" cy="830997"/>
          </a:xfrm>
          <a:prstGeom prst="rect">
            <a:avLst/>
          </a:prstGeom>
          <a:solidFill>
            <a:schemeClr val="bg1">
              <a:lumMod val="85000"/>
            </a:schemeClr>
          </a:solidFill>
          <a:ln w="28575">
            <a:noFill/>
          </a:ln>
        </p:spPr>
        <p:txBody>
          <a:bodyPr wrap="square" rtlCol="0">
            <a:spAutoFit/>
          </a:bodyPr>
          <a:lstStyle/>
          <a:p>
            <a:pPr algn="ctr"/>
            <a:r>
              <a:rPr lang="en-CA" sz="1600" b="1" dirty="0">
                <a:latin typeface="Arial" panose="020B0604020202020204" pitchFamily="34" charset="0"/>
                <a:cs typeface="Arial" panose="020B0604020202020204" pitchFamily="34" charset="0"/>
              </a:rPr>
              <a:t> 85% </a:t>
            </a:r>
          </a:p>
          <a:p>
            <a:pPr algn="ctr"/>
            <a:r>
              <a:rPr lang="en-CA" sz="1600" b="1" dirty="0">
                <a:latin typeface="Arial" panose="020B0604020202020204" pitchFamily="34" charset="0"/>
                <a:cs typeface="Arial" panose="020B0604020202020204" pitchFamily="34" charset="0"/>
              </a:rPr>
              <a:t>Any Platform</a:t>
            </a:r>
          </a:p>
        </p:txBody>
      </p:sp>
      <p:sp>
        <p:nvSpPr>
          <p:cNvPr id="20" name="TextBox 19"/>
          <p:cNvSpPr txBox="1"/>
          <p:nvPr/>
        </p:nvSpPr>
        <p:spPr>
          <a:xfrm>
            <a:off x="4929912" y="4095924"/>
            <a:ext cx="1295400" cy="830997"/>
          </a:xfrm>
          <a:prstGeom prst="rect">
            <a:avLst/>
          </a:prstGeom>
          <a:solidFill>
            <a:schemeClr val="bg1">
              <a:lumMod val="85000"/>
            </a:schemeClr>
          </a:solidFill>
          <a:ln w="28575">
            <a:noFill/>
          </a:ln>
        </p:spPr>
        <p:txBody>
          <a:bodyPr wrap="square" rtlCol="0">
            <a:spAutoFit/>
          </a:bodyPr>
          <a:lstStyle/>
          <a:p>
            <a:pPr algn="ctr"/>
            <a:r>
              <a:rPr lang="en-CA" sz="1600" b="1" dirty="0">
                <a:latin typeface="Arial" panose="020B0604020202020204" pitchFamily="34" charset="0"/>
                <a:cs typeface="Arial" panose="020B0604020202020204" pitchFamily="34" charset="0"/>
              </a:rPr>
              <a:t> 83% </a:t>
            </a:r>
          </a:p>
          <a:p>
            <a:pPr algn="ctr"/>
            <a:r>
              <a:rPr lang="en-CA" sz="1600" b="1" dirty="0">
                <a:latin typeface="Arial" panose="020B0604020202020204" pitchFamily="34" charset="0"/>
                <a:cs typeface="Arial" panose="020B0604020202020204" pitchFamily="34" charset="0"/>
              </a:rPr>
              <a:t>Any Platform</a:t>
            </a:r>
          </a:p>
        </p:txBody>
      </p:sp>
      <p:sp>
        <p:nvSpPr>
          <p:cNvPr id="21" name="TextBox 20"/>
          <p:cNvSpPr txBox="1"/>
          <p:nvPr/>
        </p:nvSpPr>
        <p:spPr>
          <a:xfrm>
            <a:off x="6902299" y="4095924"/>
            <a:ext cx="1295400" cy="830997"/>
          </a:xfrm>
          <a:prstGeom prst="rect">
            <a:avLst/>
          </a:prstGeom>
          <a:solidFill>
            <a:schemeClr val="bg1">
              <a:lumMod val="85000"/>
            </a:schemeClr>
          </a:solidFill>
          <a:ln w="28575">
            <a:noFill/>
          </a:ln>
        </p:spPr>
        <p:txBody>
          <a:bodyPr wrap="square" rtlCol="0">
            <a:spAutoFit/>
          </a:bodyPr>
          <a:lstStyle/>
          <a:p>
            <a:pPr algn="ctr"/>
            <a:r>
              <a:rPr lang="en-CA" sz="1600" b="1" dirty="0">
                <a:latin typeface="Arial" panose="020B0604020202020204" pitchFamily="34" charset="0"/>
                <a:cs typeface="Arial" panose="020B0604020202020204" pitchFamily="34" charset="0"/>
              </a:rPr>
              <a:t> 87% </a:t>
            </a:r>
          </a:p>
          <a:p>
            <a:pPr algn="ctr"/>
            <a:r>
              <a:rPr lang="en-CA" sz="1600" b="1" dirty="0">
                <a:latin typeface="Arial" panose="020B0604020202020204" pitchFamily="34" charset="0"/>
                <a:cs typeface="Arial" panose="020B0604020202020204" pitchFamily="34" charset="0"/>
              </a:rPr>
              <a:t>Any Platform</a:t>
            </a:r>
          </a:p>
        </p:txBody>
      </p:sp>
      <p:sp>
        <p:nvSpPr>
          <p:cNvPr id="11" name="TextBox 10"/>
          <p:cNvSpPr txBox="1"/>
          <p:nvPr/>
        </p:nvSpPr>
        <p:spPr>
          <a:xfrm>
            <a:off x="1016156" y="4095924"/>
            <a:ext cx="1295400" cy="830997"/>
          </a:xfrm>
          <a:prstGeom prst="rect">
            <a:avLst/>
          </a:prstGeom>
          <a:solidFill>
            <a:schemeClr val="bg1">
              <a:lumMod val="85000"/>
            </a:schemeClr>
          </a:solidFill>
          <a:ln w="28575">
            <a:noFill/>
          </a:ln>
        </p:spPr>
        <p:txBody>
          <a:bodyPr wrap="square" rtlCol="0">
            <a:spAutoFit/>
          </a:bodyPr>
          <a:lstStyle/>
          <a:p>
            <a:pPr algn="ctr"/>
            <a:r>
              <a:rPr lang="en-CA" sz="1600" b="1" dirty="0">
                <a:latin typeface="Arial" panose="020B0604020202020204" pitchFamily="34" charset="0"/>
                <a:cs typeface="Arial" panose="020B0604020202020204" pitchFamily="34" charset="0"/>
              </a:rPr>
              <a:t> 87% </a:t>
            </a:r>
          </a:p>
          <a:p>
            <a:pPr algn="ctr"/>
            <a:r>
              <a:rPr lang="en-CA" sz="1600" b="1" dirty="0">
                <a:latin typeface="Arial" panose="020B0604020202020204" pitchFamily="34" charset="0"/>
                <a:cs typeface="Arial" panose="020B0604020202020204" pitchFamily="34" charset="0"/>
              </a:rPr>
              <a:t>Any Platform</a:t>
            </a:r>
          </a:p>
        </p:txBody>
      </p:sp>
      <p:sp>
        <p:nvSpPr>
          <p:cNvPr id="12" name="TextBox 11"/>
          <p:cNvSpPr txBox="1"/>
          <p:nvPr/>
        </p:nvSpPr>
        <p:spPr>
          <a:xfrm>
            <a:off x="7811552" y="2364441"/>
            <a:ext cx="1230847" cy="461665"/>
          </a:xfrm>
          <a:prstGeom prst="rect">
            <a:avLst/>
          </a:prstGeom>
          <a:noFill/>
        </p:spPr>
        <p:txBody>
          <a:bodyPr wrap="square" rtlCol="0">
            <a:spAutoFit/>
          </a:bodyPr>
          <a:lstStyle/>
          <a:p>
            <a:pPr algn="r"/>
            <a:r>
              <a:rPr lang="en-US" sz="1200" b="1" dirty="0">
                <a:latin typeface="Arial" panose="020B0604020202020204" pitchFamily="34" charset="0"/>
                <a:cs typeface="Arial" panose="020B0604020202020204" pitchFamily="34" charset="0"/>
              </a:rPr>
              <a:t>% Weekly Readership</a:t>
            </a:r>
          </a:p>
        </p:txBody>
      </p:sp>
    </p:spTree>
    <p:extLst>
      <p:ext uri="{BB962C8B-B14F-4D97-AF65-F5344CB8AC3E}">
        <p14:creationId xmlns:p14="http://schemas.microsoft.com/office/powerpoint/2010/main" val="40693981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US" dirty="0">
                <a:ea typeface="+mn-ea"/>
                <a:cs typeface="+mn-cs"/>
              </a:rPr>
              <a:t>News Media Ads Inspire Action</a:t>
            </a:r>
          </a:p>
        </p:txBody>
      </p:sp>
      <p:graphicFrame>
        <p:nvGraphicFramePr>
          <p:cNvPr id="4" name="Chart 3">
            <a:extLst>
              <a:ext uri="{FF2B5EF4-FFF2-40B4-BE49-F238E27FC236}">
                <a16:creationId xmlns:a16="http://schemas.microsoft.com/office/drawing/2014/main" id="{759E943F-0BF1-4711-BADC-2578CACD6B7C}"/>
              </a:ext>
            </a:extLst>
          </p:cNvPr>
          <p:cNvGraphicFramePr/>
          <p:nvPr>
            <p:extLst>
              <p:ext uri="{D42A27DB-BD31-4B8C-83A1-F6EECF244321}">
                <p14:modId xmlns:p14="http://schemas.microsoft.com/office/powerpoint/2010/main" val="3737483419"/>
              </p:ext>
            </p:extLst>
          </p:nvPr>
        </p:nvGraphicFramePr>
        <p:xfrm>
          <a:off x="202019" y="1796142"/>
          <a:ext cx="8642349" cy="4234039"/>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1"/>
          <p:cNvSpPr txBox="1"/>
          <p:nvPr/>
        </p:nvSpPr>
        <p:spPr>
          <a:xfrm>
            <a:off x="7988172" y="4822592"/>
            <a:ext cx="697627" cy="400110"/>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dirty="0">
                <a:latin typeface="Arial" panose="020B0604020202020204" pitchFamily="34" charset="0"/>
                <a:cs typeface="Arial" panose="020B0604020202020204" pitchFamily="34" charset="0"/>
              </a:rPr>
              <a:t>71%</a:t>
            </a:r>
          </a:p>
        </p:txBody>
      </p:sp>
      <p:sp>
        <p:nvSpPr>
          <p:cNvPr id="10" name="TextBox 1"/>
          <p:cNvSpPr txBox="1"/>
          <p:nvPr/>
        </p:nvSpPr>
        <p:spPr>
          <a:xfrm>
            <a:off x="7629209" y="3686141"/>
            <a:ext cx="697627" cy="400110"/>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dirty="0">
                <a:latin typeface="Arial" panose="020B0604020202020204" pitchFamily="34" charset="0"/>
                <a:cs typeface="Arial" panose="020B0604020202020204" pitchFamily="34" charset="0"/>
              </a:rPr>
              <a:t>66%</a:t>
            </a:r>
          </a:p>
        </p:txBody>
      </p:sp>
      <p:sp>
        <p:nvSpPr>
          <p:cNvPr id="11" name="TextBox 1"/>
          <p:cNvSpPr txBox="1"/>
          <p:nvPr/>
        </p:nvSpPr>
        <p:spPr>
          <a:xfrm>
            <a:off x="7419574" y="2572363"/>
            <a:ext cx="697627" cy="400110"/>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dirty="0">
                <a:latin typeface="Arial" panose="020B0604020202020204" pitchFamily="34" charset="0"/>
                <a:cs typeface="Arial" panose="020B0604020202020204" pitchFamily="34" charset="0"/>
              </a:rPr>
              <a:t>63%</a:t>
            </a:r>
          </a:p>
        </p:txBody>
      </p:sp>
      <p:sp>
        <p:nvSpPr>
          <p:cNvPr id="8" name="Rectangle 7"/>
          <p:cNvSpPr/>
          <p:nvPr/>
        </p:nvSpPr>
        <p:spPr>
          <a:xfrm>
            <a:off x="489855" y="1169509"/>
            <a:ext cx="7540258" cy="707886"/>
          </a:xfrm>
          <a:prstGeom prst="rect">
            <a:avLst/>
          </a:prstGeom>
        </p:spPr>
        <p:txBody>
          <a:bodyPr wrap="square">
            <a:spAutoFit/>
          </a:bodyPr>
          <a:lstStyle/>
          <a:p>
            <a:pPr>
              <a:defRPr sz="1862" b="0" i="0" u="none" strike="noStrike" kern="1200" spc="0" baseline="0">
                <a:solidFill>
                  <a:prstClr val="black"/>
                </a:solidFill>
                <a:latin typeface="+mn-lt"/>
                <a:ea typeface="+mn-ea"/>
                <a:cs typeface="+mn-cs"/>
              </a:defRPr>
            </a:pPr>
            <a:r>
              <a:rPr lang="en-US" sz="2000" dirty="0"/>
              <a:t>News media generate awareness for more than two thirds of older adults.  The majority of awareness is generated from print.</a:t>
            </a:r>
          </a:p>
        </p:txBody>
      </p:sp>
      <p:sp>
        <p:nvSpPr>
          <p:cNvPr id="13" name="Rectangle 12">
            <a:extLst>
              <a:ext uri="{FF2B5EF4-FFF2-40B4-BE49-F238E27FC236}">
                <a16:creationId xmlns:a16="http://schemas.microsoft.com/office/drawing/2014/main" id="{F5085BD2-B202-4D2E-993E-FD58B67637CD}"/>
              </a:ext>
            </a:extLst>
          </p:cNvPr>
          <p:cNvSpPr/>
          <p:nvPr/>
        </p:nvSpPr>
        <p:spPr>
          <a:xfrm>
            <a:off x="0" y="6581001"/>
            <a:ext cx="4817344" cy="230832"/>
          </a:xfrm>
          <a:prstGeom prst="rect">
            <a:avLst/>
          </a:prstGeom>
        </p:spPr>
        <p:txBody>
          <a:bodyPr wrap="none">
            <a:spAutoFit/>
          </a:bodyPr>
          <a:lstStyle/>
          <a:p>
            <a:r>
              <a:rPr lang="en-US" sz="900" dirty="0">
                <a:latin typeface="Arial" panose="020B0604020202020204" pitchFamily="34" charset="0"/>
                <a:cs typeface="Arial" panose="020B0604020202020204" pitchFamily="34" charset="0"/>
              </a:rPr>
              <a:t>Totum Research, Canadians 18+; Readers of any newspaper in past week; February 2019</a:t>
            </a:r>
            <a:endParaRPr lang="en-CA" sz="900" dirty="0">
              <a:latin typeface="Arial" panose="020B0604020202020204" pitchFamily="34" charset="0"/>
              <a:cs typeface="Arial" panose="020B0604020202020204" pitchFamily="34" charset="0"/>
            </a:endParaRPr>
          </a:p>
        </p:txBody>
      </p:sp>
      <p:pic>
        <p:nvPicPr>
          <p:cNvPr id="14" name="Picture 13" descr="ChampionTheTruth-Publisher's Presentation-Assets-03.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flipH="1">
            <a:off x="389429" y="2318903"/>
            <a:ext cx="1099856" cy="1085526"/>
          </a:xfrm>
          <a:prstGeom prst="rect">
            <a:avLst/>
          </a:prstGeom>
        </p:spPr>
      </p:pic>
      <p:pic>
        <p:nvPicPr>
          <p:cNvPr id="15" name="Picture 14" descr="ChampionTheTruth-Publisher's Presentation-Assets-02.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flipH="1">
            <a:off x="368271" y="4450419"/>
            <a:ext cx="1124500" cy="1151548"/>
          </a:xfrm>
          <a:prstGeom prst="rect">
            <a:avLst/>
          </a:prstGeom>
        </p:spPr>
      </p:pic>
      <p:pic>
        <p:nvPicPr>
          <p:cNvPr id="16" name="Picture 15" descr="ChampionTheTruth-Publisher's Presentation-Assets-04.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88325" y="3404757"/>
            <a:ext cx="1097622" cy="1076941"/>
          </a:xfrm>
          <a:prstGeom prst="rect">
            <a:avLst/>
          </a:prstGeom>
        </p:spPr>
      </p:pic>
    </p:spTree>
    <p:extLst>
      <p:ext uri="{BB962C8B-B14F-4D97-AF65-F5344CB8AC3E}">
        <p14:creationId xmlns:p14="http://schemas.microsoft.com/office/powerpoint/2010/main" val="9144341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US" dirty="0">
                <a:ea typeface="+mn-ea"/>
                <a:cs typeface="+mn-cs"/>
              </a:rPr>
              <a:t>News Media Ads Inspire Action</a:t>
            </a:r>
          </a:p>
        </p:txBody>
      </p:sp>
      <p:graphicFrame>
        <p:nvGraphicFramePr>
          <p:cNvPr id="4" name="Chart 3">
            <a:extLst>
              <a:ext uri="{FF2B5EF4-FFF2-40B4-BE49-F238E27FC236}">
                <a16:creationId xmlns:a16="http://schemas.microsoft.com/office/drawing/2014/main" id="{759E943F-0BF1-4711-BADC-2578CACD6B7C}"/>
              </a:ext>
            </a:extLst>
          </p:cNvPr>
          <p:cNvGraphicFramePr/>
          <p:nvPr>
            <p:extLst>
              <p:ext uri="{D42A27DB-BD31-4B8C-83A1-F6EECF244321}">
                <p14:modId xmlns:p14="http://schemas.microsoft.com/office/powerpoint/2010/main" val="1665401089"/>
              </p:ext>
            </p:extLst>
          </p:nvPr>
        </p:nvGraphicFramePr>
        <p:xfrm>
          <a:off x="202019" y="1796142"/>
          <a:ext cx="8642349" cy="4234039"/>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1"/>
          <p:cNvSpPr txBox="1"/>
          <p:nvPr/>
        </p:nvSpPr>
        <p:spPr>
          <a:xfrm>
            <a:off x="7988172" y="4822592"/>
            <a:ext cx="697627" cy="400110"/>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dirty="0">
                <a:latin typeface="Arial" panose="020B0604020202020204" pitchFamily="34" charset="0"/>
                <a:cs typeface="Arial" panose="020B0604020202020204" pitchFamily="34" charset="0"/>
              </a:rPr>
              <a:t>59%</a:t>
            </a:r>
          </a:p>
        </p:txBody>
      </p:sp>
      <p:sp>
        <p:nvSpPr>
          <p:cNvPr id="10" name="TextBox 1"/>
          <p:cNvSpPr txBox="1"/>
          <p:nvPr/>
        </p:nvSpPr>
        <p:spPr>
          <a:xfrm>
            <a:off x="7779110" y="3703348"/>
            <a:ext cx="697627" cy="400110"/>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dirty="0">
                <a:latin typeface="Arial" panose="020B0604020202020204" pitchFamily="34" charset="0"/>
                <a:cs typeface="Arial" panose="020B0604020202020204" pitchFamily="34" charset="0"/>
              </a:rPr>
              <a:t>59%</a:t>
            </a:r>
          </a:p>
        </p:txBody>
      </p:sp>
      <p:sp>
        <p:nvSpPr>
          <p:cNvPr id="11" name="TextBox 1"/>
          <p:cNvSpPr txBox="1"/>
          <p:nvPr/>
        </p:nvSpPr>
        <p:spPr>
          <a:xfrm>
            <a:off x="7629209" y="2549690"/>
            <a:ext cx="697627" cy="400110"/>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dirty="0">
                <a:latin typeface="Arial" panose="020B0604020202020204" pitchFamily="34" charset="0"/>
                <a:cs typeface="Arial" panose="020B0604020202020204" pitchFamily="34" charset="0"/>
              </a:rPr>
              <a:t>57%</a:t>
            </a:r>
          </a:p>
        </p:txBody>
      </p:sp>
      <p:sp>
        <p:nvSpPr>
          <p:cNvPr id="12" name="Rectangle 11"/>
          <p:cNvSpPr/>
          <p:nvPr/>
        </p:nvSpPr>
        <p:spPr>
          <a:xfrm>
            <a:off x="489855" y="1169509"/>
            <a:ext cx="7540258" cy="707886"/>
          </a:xfrm>
          <a:prstGeom prst="rect">
            <a:avLst/>
          </a:prstGeom>
        </p:spPr>
        <p:txBody>
          <a:bodyPr wrap="square">
            <a:spAutoFit/>
          </a:bodyPr>
          <a:lstStyle/>
          <a:p>
            <a:pPr>
              <a:defRPr sz="1862" b="0" i="0" u="none" strike="noStrike" kern="1200" spc="0" baseline="0">
                <a:solidFill>
                  <a:prstClr val="black"/>
                </a:solidFill>
                <a:latin typeface="+mn-lt"/>
                <a:ea typeface="+mn-ea"/>
                <a:cs typeface="+mn-cs"/>
              </a:defRPr>
            </a:pPr>
            <a:r>
              <a:rPr lang="en-US" sz="2000" dirty="0"/>
              <a:t>The majority of older adults are inspired to search more information online by printed news media ads.</a:t>
            </a:r>
          </a:p>
        </p:txBody>
      </p:sp>
      <p:sp>
        <p:nvSpPr>
          <p:cNvPr id="17" name="Rectangle 16">
            <a:extLst>
              <a:ext uri="{FF2B5EF4-FFF2-40B4-BE49-F238E27FC236}">
                <a16:creationId xmlns:a16="http://schemas.microsoft.com/office/drawing/2014/main" id="{ACDF30F6-6FD5-4249-96E6-7F18D1198AFD}"/>
              </a:ext>
            </a:extLst>
          </p:cNvPr>
          <p:cNvSpPr/>
          <p:nvPr/>
        </p:nvSpPr>
        <p:spPr>
          <a:xfrm>
            <a:off x="0" y="6581001"/>
            <a:ext cx="4817344" cy="230832"/>
          </a:xfrm>
          <a:prstGeom prst="rect">
            <a:avLst/>
          </a:prstGeom>
        </p:spPr>
        <p:txBody>
          <a:bodyPr wrap="none">
            <a:spAutoFit/>
          </a:bodyPr>
          <a:lstStyle/>
          <a:p>
            <a:r>
              <a:rPr lang="en-US" sz="900" dirty="0">
                <a:latin typeface="Arial" panose="020B0604020202020204" pitchFamily="34" charset="0"/>
                <a:cs typeface="Arial" panose="020B0604020202020204" pitchFamily="34" charset="0"/>
              </a:rPr>
              <a:t>Totum Research, Canadians 18+; Readers of any newspaper in past week; February 2019</a:t>
            </a:r>
            <a:endParaRPr lang="en-CA" sz="900" dirty="0">
              <a:latin typeface="Arial" panose="020B0604020202020204" pitchFamily="34" charset="0"/>
              <a:cs typeface="Arial" panose="020B0604020202020204" pitchFamily="34" charset="0"/>
            </a:endParaRPr>
          </a:p>
        </p:txBody>
      </p:sp>
      <p:pic>
        <p:nvPicPr>
          <p:cNvPr id="14" name="Picture 13" descr="ChampionTheTruth-Publisher's Presentation-Assets-03.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flipH="1">
            <a:off x="389429" y="2318903"/>
            <a:ext cx="1099856" cy="1085526"/>
          </a:xfrm>
          <a:prstGeom prst="rect">
            <a:avLst/>
          </a:prstGeom>
        </p:spPr>
      </p:pic>
      <p:pic>
        <p:nvPicPr>
          <p:cNvPr id="18" name="Picture 17" descr="ChampionTheTruth-Publisher's Presentation-Assets-02.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flipH="1">
            <a:off x="368271" y="4450419"/>
            <a:ext cx="1124500" cy="1151548"/>
          </a:xfrm>
          <a:prstGeom prst="rect">
            <a:avLst/>
          </a:prstGeom>
        </p:spPr>
      </p:pic>
      <p:pic>
        <p:nvPicPr>
          <p:cNvPr id="19" name="Picture 18" descr="ChampionTheTruth-Publisher's Presentation-Assets-04.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88325" y="3404757"/>
            <a:ext cx="1097622" cy="1076941"/>
          </a:xfrm>
          <a:prstGeom prst="rect">
            <a:avLst/>
          </a:prstGeom>
        </p:spPr>
      </p:pic>
    </p:spTree>
    <p:extLst>
      <p:ext uri="{BB962C8B-B14F-4D97-AF65-F5344CB8AC3E}">
        <p14:creationId xmlns:p14="http://schemas.microsoft.com/office/powerpoint/2010/main" val="3793194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US" dirty="0">
                <a:ea typeface="+mn-ea"/>
                <a:cs typeface="+mn-cs"/>
              </a:rPr>
              <a:t>News Media Ads Inspire Action</a:t>
            </a:r>
          </a:p>
        </p:txBody>
      </p:sp>
      <p:graphicFrame>
        <p:nvGraphicFramePr>
          <p:cNvPr id="4" name="Chart 3">
            <a:extLst>
              <a:ext uri="{FF2B5EF4-FFF2-40B4-BE49-F238E27FC236}">
                <a16:creationId xmlns:a16="http://schemas.microsoft.com/office/drawing/2014/main" id="{759E943F-0BF1-4711-BADC-2578CACD6B7C}"/>
              </a:ext>
            </a:extLst>
          </p:cNvPr>
          <p:cNvGraphicFramePr/>
          <p:nvPr>
            <p:extLst>
              <p:ext uri="{D42A27DB-BD31-4B8C-83A1-F6EECF244321}">
                <p14:modId xmlns:p14="http://schemas.microsoft.com/office/powerpoint/2010/main" val="246838769"/>
              </p:ext>
            </p:extLst>
          </p:nvPr>
        </p:nvGraphicFramePr>
        <p:xfrm>
          <a:off x="202019" y="1796142"/>
          <a:ext cx="8642349" cy="4234039"/>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1"/>
          <p:cNvSpPr txBox="1"/>
          <p:nvPr/>
        </p:nvSpPr>
        <p:spPr>
          <a:xfrm>
            <a:off x="7924225" y="4866764"/>
            <a:ext cx="697627" cy="400110"/>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dirty="0">
                <a:latin typeface="Arial" panose="020B0604020202020204" pitchFamily="34" charset="0"/>
                <a:cs typeface="Arial" panose="020B0604020202020204" pitchFamily="34" charset="0"/>
              </a:rPr>
              <a:t>38%</a:t>
            </a:r>
          </a:p>
        </p:txBody>
      </p:sp>
      <p:sp>
        <p:nvSpPr>
          <p:cNvPr id="10" name="TextBox 1"/>
          <p:cNvSpPr txBox="1"/>
          <p:nvPr/>
        </p:nvSpPr>
        <p:spPr>
          <a:xfrm>
            <a:off x="7961673" y="3713106"/>
            <a:ext cx="697627" cy="400110"/>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dirty="0">
                <a:latin typeface="Arial" panose="020B0604020202020204" pitchFamily="34" charset="0"/>
                <a:cs typeface="Arial" panose="020B0604020202020204" pitchFamily="34" charset="0"/>
              </a:rPr>
              <a:t>39%</a:t>
            </a:r>
          </a:p>
        </p:txBody>
      </p:sp>
      <p:sp>
        <p:nvSpPr>
          <p:cNvPr id="11" name="TextBox 1"/>
          <p:cNvSpPr txBox="1"/>
          <p:nvPr/>
        </p:nvSpPr>
        <p:spPr>
          <a:xfrm>
            <a:off x="7809318" y="2549690"/>
            <a:ext cx="697627" cy="400110"/>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dirty="0">
                <a:latin typeface="Arial" panose="020B0604020202020204" pitchFamily="34" charset="0"/>
                <a:cs typeface="Arial" panose="020B0604020202020204" pitchFamily="34" charset="0"/>
              </a:rPr>
              <a:t>37%</a:t>
            </a:r>
          </a:p>
        </p:txBody>
      </p:sp>
      <p:sp>
        <p:nvSpPr>
          <p:cNvPr id="8" name="Rectangle 7"/>
          <p:cNvSpPr/>
          <p:nvPr/>
        </p:nvSpPr>
        <p:spPr>
          <a:xfrm>
            <a:off x="489855" y="1169509"/>
            <a:ext cx="7540258" cy="707886"/>
          </a:xfrm>
          <a:prstGeom prst="rect">
            <a:avLst/>
          </a:prstGeom>
        </p:spPr>
        <p:txBody>
          <a:bodyPr wrap="square">
            <a:spAutoFit/>
          </a:bodyPr>
          <a:lstStyle/>
          <a:p>
            <a:pPr>
              <a:defRPr sz="1862" b="0" i="0" u="none" strike="noStrike" kern="1200" spc="0" baseline="0">
                <a:solidFill>
                  <a:prstClr val="black"/>
                </a:solidFill>
                <a:latin typeface="+mn-lt"/>
                <a:ea typeface="+mn-ea"/>
                <a:cs typeface="+mn-cs"/>
              </a:defRPr>
            </a:pPr>
            <a:r>
              <a:rPr lang="en-US" sz="2000" dirty="0"/>
              <a:t>The majority of older adults are inspired to search more information offline by printed news media ads.</a:t>
            </a:r>
          </a:p>
        </p:txBody>
      </p:sp>
      <p:sp>
        <p:nvSpPr>
          <p:cNvPr id="16" name="Rectangle 15">
            <a:extLst>
              <a:ext uri="{FF2B5EF4-FFF2-40B4-BE49-F238E27FC236}">
                <a16:creationId xmlns:a16="http://schemas.microsoft.com/office/drawing/2014/main" id="{A340064F-9635-4866-82C0-1D119777FFEC}"/>
              </a:ext>
            </a:extLst>
          </p:cNvPr>
          <p:cNvSpPr/>
          <p:nvPr/>
        </p:nvSpPr>
        <p:spPr>
          <a:xfrm>
            <a:off x="0" y="6581001"/>
            <a:ext cx="4817344" cy="230832"/>
          </a:xfrm>
          <a:prstGeom prst="rect">
            <a:avLst/>
          </a:prstGeom>
        </p:spPr>
        <p:txBody>
          <a:bodyPr wrap="none">
            <a:spAutoFit/>
          </a:bodyPr>
          <a:lstStyle/>
          <a:p>
            <a:r>
              <a:rPr lang="en-US" sz="900" dirty="0">
                <a:latin typeface="Arial" panose="020B0604020202020204" pitchFamily="34" charset="0"/>
                <a:cs typeface="Arial" panose="020B0604020202020204" pitchFamily="34" charset="0"/>
              </a:rPr>
              <a:t>Totum Research, Canadians 18+; Readers of any newspaper in past week; February 2019</a:t>
            </a:r>
            <a:endParaRPr lang="en-CA" sz="900" dirty="0">
              <a:latin typeface="Arial" panose="020B0604020202020204" pitchFamily="34" charset="0"/>
              <a:cs typeface="Arial" panose="020B0604020202020204" pitchFamily="34" charset="0"/>
            </a:endParaRPr>
          </a:p>
        </p:txBody>
      </p:sp>
      <p:pic>
        <p:nvPicPr>
          <p:cNvPr id="13" name="Picture 12" descr="ChampionTheTruth-Publisher's Presentation-Assets-03.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flipH="1">
            <a:off x="389429" y="2318903"/>
            <a:ext cx="1099856" cy="1085526"/>
          </a:xfrm>
          <a:prstGeom prst="rect">
            <a:avLst/>
          </a:prstGeom>
        </p:spPr>
      </p:pic>
      <p:pic>
        <p:nvPicPr>
          <p:cNvPr id="17" name="Picture 16" descr="ChampionTheTruth-Publisher's Presentation-Assets-02.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flipH="1">
            <a:off x="368271" y="4450419"/>
            <a:ext cx="1124500" cy="1151548"/>
          </a:xfrm>
          <a:prstGeom prst="rect">
            <a:avLst/>
          </a:prstGeom>
        </p:spPr>
      </p:pic>
      <p:pic>
        <p:nvPicPr>
          <p:cNvPr id="18" name="Picture 17" descr="ChampionTheTruth-Publisher's Presentation-Assets-04.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88325" y="3404757"/>
            <a:ext cx="1097622" cy="1076941"/>
          </a:xfrm>
          <a:prstGeom prst="rect">
            <a:avLst/>
          </a:prstGeom>
        </p:spPr>
      </p:pic>
    </p:spTree>
    <p:extLst>
      <p:ext uri="{BB962C8B-B14F-4D97-AF65-F5344CB8AC3E}">
        <p14:creationId xmlns:p14="http://schemas.microsoft.com/office/powerpoint/2010/main" val="8053297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US" dirty="0">
                <a:ea typeface="+mn-ea"/>
                <a:cs typeface="+mn-cs"/>
              </a:rPr>
              <a:t>News Media Ads Inspire Action</a:t>
            </a:r>
          </a:p>
        </p:txBody>
      </p:sp>
      <p:graphicFrame>
        <p:nvGraphicFramePr>
          <p:cNvPr id="4" name="Chart 3">
            <a:extLst>
              <a:ext uri="{FF2B5EF4-FFF2-40B4-BE49-F238E27FC236}">
                <a16:creationId xmlns:a16="http://schemas.microsoft.com/office/drawing/2014/main" id="{759E943F-0BF1-4711-BADC-2578CACD6B7C}"/>
              </a:ext>
            </a:extLst>
          </p:cNvPr>
          <p:cNvGraphicFramePr/>
          <p:nvPr>
            <p:extLst>
              <p:ext uri="{D42A27DB-BD31-4B8C-83A1-F6EECF244321}">
                <p14:modId xmlns:p14="http://schemas.microsoft.com/office/powerpoint/2010/main" val="3842651443"/>
              </p:ext>
            </p:extLst>
          </p:nvPr>
        </p:nvGraphicFramePr>
        <p:xfrm>
          <a:off x="202019" y="1796142"/>
          <a:ext cx="8642349" cy="4234039"/>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1"/>
          <p:cNvSpPr txBox="1"/>
          <p:nvPr/>
        </p:nvSpPr>
        <p:spPr>
          <a:xfrm>
            <a:off x="8175748" y="4848330"/>
            <a:ext cx="697627" cy="400110"/>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dirty="0">
                <a:latin typeface="Arial" panose="020B0604020202020204" pitchFamily="34" charset="0"/>
                <a:cs typeface="Arial" panose="020B0604020202020204" pitchFamily="34" charset="0"/>
              </a:rPr>
              <a:t>64%</a:t>
            </a:r>
          </a:p>
        </p:txBody>
      </p:sp>
      <p:sp>
        <p:nvSpPr>
          <p:cNvPr id="10" name="TextBox 1"/>
          <p:cNvSpPr txBox="1"/>
          <p:nvPr/>
        </p:nvSpPr>
        <p:spPr>
          <a:xfrm>
            <a:off x="7965714" y="3697477"/>
            <a:ext cx="697627" cy="400110"/>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dirty="0">
                <a:latin typeface="Arial" panose="020B0604020202020204" pitchFamily="34" charset="0"/>
                <a:cs typeface="Arial" panose="020B0604020202020204" pitchFamily="34" charset="0"/>
              </a:rPr>
              <a:t>60%</a:t>
            </a:r>
          </a:p>
        </p:txBody>
      </p:sp>
      <p:sp>
        <p:nvSpPr>
          <p:cNvPr id="11" name="TextBox 1"/>
          <p:cNvSpPr txBox="1"/>
          <p:nvPr/>
        </p:nvSpPr>
        <p:spPr>
          <a:xfrm>
            <a:off x="7419574" y="2572363"/>
            <a:ext cx="697627" cy="400110"/>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dirty="0">
                <a:latin typeface="Arial" panose="020B0604020202020204" pitchFamily="34" charset="0"/>
                <a:cs typeface="Arial" panose="020B0604020202020204" pitchFamily="34" charset="0"/>
              </a:rPr>
              <a:t>54%</a:t>
            </a:r>
          </a:p>
        </p:txBody>
      </p:sp>
      <p:sp>
        <p:nvSpPr>
          <p:cNvPr id="12" name="Rectangle 11"/>
          <p:cNvSpPr/>
          <p:nvPr/>
        </p:nvSpPr>
        <p:spPr>
          <a:xfrm>
            <a:off x="489855" y="1071535"/>
            <a:ext cx="8383520" cy="951992"/>
          </a:xfrm>
          <a:prstGeom prst="rect">
            <a:avLst/>
          </a:prstGeom>
        </p:spPr>
        <p:txBody>
          <a:bodyPr wrap="square">
            <a:spAutoFit/>
          </a:bodyPr>
          <a:lstStyle/>
          <a:p>
            <a:pPr>
              <a:defRPr sz="1862" b="0" i="0" u="none" strike="noStrike" kern="1200" spc="0" baseline="0">
                <a:solidFill>
                  <a:prstClr val="black"/>
                </a:solidFill>
                <a:latin typeface="+mn-lt"/>
                <a:ea typeface="+mn-ea"/>
                <a:cs typeface="+mn-cs"/>
              </a:defRPr>
            </a:pPr>
            <a:r>
              <a:rPr lang="en-US" dirty="0"/>
              <a:t>News media ads are more effective at generating store visits among older readers.  Almost two thirds of readers aged 50+ visited a store as a result of exposure to a newspaper ad.</a:t>
            </a:r>
          </a:p>
        </p:txBody>
      </p:sp>
      <p:sp>
        <p:nvSpPr>
          <p:cNvPr id="17" name="Rectangle 16">
            <a:extLst>
              <a:ext uri="{FF2B5EF4-FFF2-40B4-BE49-F238E27FC236}">
                <a16:creationId xmlns:a16="http://schemas.microsoft.com/office/drawing/2014/main" id="{7E3C16E6-0B70-4178-B4E2-06CD4EC95C63}"/>
              </a:ext>
            </a:extLst>
          </p:cNvPr>
          <p:cNvSpPr/>
          <p:nvPr/>
        </p:nvSpPr>
        <p:spPr>
          <a:xfrm>
            <a:off x="0" y="6581001"/>
            <a:ext cx="4817344" cy="230832"/>
          </a:xfrm>
          <a:prstGeom prst="rect">
            <a:avLst/>
          </a:prstGeom>
        </p:spPr>
        <p:txBody>
          <a:bodyPr wrap="none">
            <a:spAutoFit/>
          </a:bodyPr>
          <a:lstStyle/>
          <a:p>
            <a:r>
              <a:rPr lang="en-US" sz="900" dirty="0">
                <a:latin typeface="Arial" panose="020B0604020202020204" pitchFamily="34" charset="0"/>
                <a:cs typeface="Arial" panose="020B0604020202020204" pitchFamily="34" charset="0"/>
              </a:rPr>
              <a:t>Totum Research, Canadians 18+; Readers of any newspaper in past week; February 2019</a:t>
            </a:r>
            <a:endParaRPr lang="en-CA" sz="900" dirty="0">
              <a:latin typeface="Arial" panose="020B0604020202020204" pitchFamily="34" charset="0"/>
              <a:cs typeface="Arial" panose="020B0604020202020204" pitchFamily="34" charset="0"/>
            </a:endParaRPr>
          </a:p>
        </p:txBody>
      </p:sp>
      <p:pic>
        <p:nvPicPr>
          <p:cNvPr id="14" name="Picture 13" descr="ChampionTheTruth-Publisher's Presentation-Assets-03.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flipH="1">
            <a:off x="389429" y="2318903"/>
            <a:ext cx="1099856" cy="1085526"/>
          </a:xfrm>
          <a:prstGeom prst="rect">
            <a:avLst/>
          </a:prstGeom>
        </p:spPr>
      </p:pic>
      <p:pic>
        <p:nvPicPr>
          <p:cNvPr id="18" name="Picture 17" descr="ChampionTheTruth-Publisher's Presentation-Assets-02.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flipH="1">
            <a:off x="368271" y="4450419"/>
            <a:ext cx="1124500" cy="1151548"/>
          </a:xfrm>
          <a:prstGeom prst="rect">
            <a:avLst/>
          </a:prstGeom>
        </p:spPr>
      </p:pic>
      <p:pic>
        <p:nvPicPr>
          <p:cNvPr id="19" name="Picture 18" descr="ChampionTheTruth-Publisher's Presentation-Assets-04.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88325" y="3404757"/>
            <a:ext cx="1097622" cy="1076941"/>
          </a:xfrm>
          <a:prstGeom prst="rect">
            <a:avLst/>
          </a:prstGeom>
        </p:spPr>
      </p:pic>
    </p:spTree>
    <p:extLst>
      <p:ext uri="{BB962C8B-B14F-4D97-AF65-F5344CB8AC3E}">
        <p14:creationId xmlns:p14="http://schemas.microsoft.com/office/powerpoint/2010/main" val="12143507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US" dirty="0">
                <a:ea typeface="+mn-ea"/>
                <a:cs typeface="+mn-cs"/>
              </a:rPr>
              <a:t>News Media Ads Inspire Action</a:t>
            </a:r>
          </a:p>
        </p:txBody>
      </p:sp>
      <p:graphicFrame>
        <p:nvGraphicFramePr>
          <p:cNvPr id="4" name="Chart 3">
            <a:extLst>
              <a:ext uri="{FF2B5EF4-FFF2-40B4-BE49-F238E27FC236}">
                <a16:creationId xmlns:a16="http://schemas.microsoft.com/office/drawing/2014/main" id="{759E943F-0BF1-4711-BADC-2578CACD6B7C}"/>
              </a:ext>
            </a:extLst>
          </p:cNvPr>
          <p:cNvGraphicFramePr/>
          <p:nvPr>
            <p:extLst>
              <p:ext uri="{D42A27DB-BD31-4B8C-83A1-F6EECF244321}">
                <p14:modId xmlns:p14="http://schemas.microsoft.com/office/powerpoint/2010/main" val="2036829275"/>
              </p:ext>
            </p:extLst>
          </p:nvPr>
        </p:nvGraphicFramePr>
        <p:xfrm>
          <a:off x="202019" y="1796142"/>
          <a:ext cx="8642349" cy="4234039"/>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1"/>
          <p:cNvSpPr txBox="1"/>
          <p:nvPr/>
        </p:nvSpPr>
        <p:spPr>
          <a:xfrm>
            <a:off x="7749073" y="4866764"/>
            <a:ext cx="697627" cy="400110"/>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dirty="0">
                <a:latin typeface="Arial" panose="020B0604020202020204" pitchFamily="34" charset="0"/>
                <a:cs typeface="Arial" panose="020B0604020202020204" pitchFamily="34" charset="0"/>
              </a:rPr>
              <a:t>58%</a:t>
            </a:r>
          </a:p>
        </p:txBody>
      </p:sp>
      <p:sp>
        <p:nvSpPr>
          <p:cNvPr id="10" name="TextBox 1"/>
          <p:cNvSpPr txBox="1"/>
          <p:nvPr/>
        </p:nvSpPr>
        <p:spPr>
          <a:xfrm>
            <a:off x="7290545" y="3713106"/>
            <a:ext cx="697627" cy="400110"/>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dirty="0">
                <a:latin typeface="Arial" panose="020B0604020202020204" pitchFamily="34" charset="0"/>
                <a:cs typeface="Arial" panose="020B0604020202020204" pitchFamily="34" charset="0"/>
              </a:rPr>
              <a:t>53%</a:t>
            </a:r>
          </a:p>
        </p:txBody>
      </p:sp>
      <p:sp>
        <p:nvSpPr>
          <p:cNvPr id="11" name="TextBox 1"/>
          <p:cNvSpPr txBox="1"/>
          <p:nvPr/>
        </p:nvSpPr>
        <p:spPr>
          <a:xfrm>
            <a:off x="7051446" y="2549690"/>
            <a:ext cx="697627" cy="400110"/>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a:latin typeface="Arial" panose="020B0604020202020204" pitchFamily="34" charset="0"/>
                <a:cs typeface="Arial" panose="020B0604020202020204" pitchFamily="34" charset="0"/>
              </a:rPr>
              <a:t>50%</a:t>
            </a:r>
            <a:endParaRPr lang="en-US" sz="2000" b="1" dirty="0">
              <a:latin typeface="Arial" panose="020B0604020202020204" pitchFamily="34" charset="0"/>
              <a:cs typeface="Arial" panose="020B0604020202020204" pitchFamily="34" charset="0"/>
            </a:endParaRPr>
          </a:p>
        </p:txBody>
      </p:sp>
      <p:sp>
        <p:nvSpPr>
          <p:cNvPr id="8" name="Rectangle 7"/>
          <p:cNvSpPr/>
          <p:nvPr/>
        </p:nvSpPr>
        <p:spPr>
          <a:xfrm>
            <a:off x="489855" y="1169509"/>
            <a:ext cx="7540258" cy="707886"/>
          </a:xfrm>
          <a:prstGeom prst="rect">
            <a:avLst/>
          </a:prstGeom>
        </p:spPr>
        <p:txBody>
          <a:bodyPr wrap="square">
            <a:spAutoFit/>
          </a:bodyPr>
          <a:lstStyle/>
          <a:p>
            <a:pPr>
              <a:defRPr sz="1862" b="0" i="0" u="none" strike="noStrike" kern="1200" spc="0" baseline="0">
                <a:solidFill>
                  <a:prstClr val="black"/>
                </a:solidFill>
                <a:latin typeface="+mn-lt"/>
                <a:ea typeface="+mn-ea"/>
                <a:cs typeface="+mn-cs"/>
              </a:defRPr>
            </a:pPr>
            <a:r>
              <a:rPr lang="en-US" sz="2000" dirty="0"/>
              <a:t>Newspaper ads are more effective at generating purchases among older adults.  Print ads are a key purchase driver.</a:t>
            </a:r>
          </a:p>
        </p:txBody>
      </p:sp>
      <p:sp>
        <p:nvSpPr>
          <p:cNvPr id="16" name="Rectangle 15">
            <a:extLst>
              <a:ext uri="{FF2B5EF4-FFF2-40B4-BE49-F238E27FC236}">
                <a16:creationId xmlns:a16="http://schemas.microsoft.com/office/drawing/2014/main" id="{05ACD5F2-A6CE-436D-8F2F-077B96EB5C2D}"/>
              </a:ext>
            </a:extLst>
          </p:cNvPr>
          <p:cNvSpPr/>
          <p:nvPr/>
        </p:nvSpPr>
        <p:spPr>
          <a:xfrm>
            <a:off x="0" y="6581001"/>
            <a:ext cx="4817344" cy="230832"/>
          </a:xfrm>
          <a:prstGeom prst="rect">
            <a:avLst/>
          </a:prstGeom>
        </p:spPr>
        <p:txBody>
          <a:bodyPr wrap="none">
            <a:spAutoFit/>
          </a:bodyPr>
          <a:lstStyle/>
          <a:p>
            <a:r>
              <a:rPr lang="en-US" sz="900" dirty="0">
                <a:latin typeface="Arial" panose="020B0604020202020204" pitchFamily="34" charset="0"/>
                <a:cs typeface="Arial" panose="020B0604020202020204" pitchFamily="34" charset="0"/>
              </a:rPr>
              <a:t>Totum Research, Canadians 18+; Readers of any newspaper in past week; February 2019</a:t>
            </a:r>
            <a:endParaRPr lang="en-CA" sz="900" dirty="0">
              <a:latin typeface="Arial" panose="020B0604020202020204" pitchFamily="34" charset="0"/>
              <a:cs typeface="Arial" panose="020B0604020202020204" pitchFamily="34" charset="0"/>
            </a:endParaRPr>
          </a:p>
        </p:txBody>
      </p:sp>
      <p:pic>
        <p:nvPicPr>
          <p:cNvPr id="13" name="Picture 12" descr="ChampionTheTruth-Publisher's Presentation-Assets-03.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flipH="1">
            <a:off x="389429" y="2318903"/>
            <a:ext cx="1099856" cy="1085526"/>
          </a:xfrm>
          <a:prstGeom prst="rect">
            <a:avLst/>
          </a:prstGeom>
        </p:spPr>
      </p:pic>
      <p:pic>
        <p:nvPicPr>
          <p:cNvPr id="17" name="Picture 16" descr="ChampionTheTruth-Publisher's Presentation-Assets-02.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flipH="1">
            <a:off x="368271" y="4450419"/>
            <a:ext cx="1124500" cy="1151548"/>
          </a:xfrm>
          <a:prstGeom prst="rect">
            <a:avLst/>
          </a:prstGeom>
        </p:spPr>
      </p:pic>
      <p:pic>
        <p:nvPicPr>
          <p:cNvPr id="18" name="Picture 17" descr="ChampionTheTruth-Publisher's Presentation-Assets-04.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88325" y="3404757"/>
            <a:ext cx="1097622" cy="1076941"/>
          </a:xfrm>
          <a:prstGeom prst="rect">
            <a:avLst/>
          </a:prstGeom>
        </p:spPr>
      </p:pic>
    </p:spTree>
    <p:extLst>
      <p:ext uri="{BB962C8B-B14F-4D97-AF65-F5344CB8AC3E}">
        <p14:creationId xmlns:p14="http://schemas.microsoft.com/office/powerpoint/2010/main" val="7359082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US" dirty="0">
                <a:ea typeface="+mn-ea"/>
                <a:cs typeface="+mn-cs"/>
              </a:rPr>
              <a:t>News Media Ads Inspire Action</a:t>
            </a:r>
          </a:p>
        </p:txBody>
      </p:sp>
      <p:graphicFrame>
        <p:nvGraphicFramePr>
          <p:cNvPr id="4" name="Chart 3">
            <a:extLst>
              <a:ext uri="{FF2B5EF4-FFF2-40B4-BE49-F238E27FC236}">
                <a16:creationId xmlns:a16="http://schemas.microsoft.com/office/drawing/2014/main" id="{759E943F-0BF1-4711-BADC-2578CACD6B7C}"/>
              </a:ext>
            </a:extLst>
          </p:cNvPr>
          <p:cNvGraphicFramePr/>
          <p:nvPr>
            <p:extLst>
              <p:ext uri="{D42A27DB-BD31-4B8C-83A1-F6EECF244321}">
                <p14:modId xmlns:p14="http://schemas.microsoft.com/office/powerpoint/2010/main" val="3177585887"/>
              </p:ext>
            </p:extLst>
          </p:nvPr>
        </p:nvGraphicFramePr>
        <p:xfrm>
          <a:off x="202019" y="1796142"/>
          <a:ext cx="8642349" cy="4234039"/>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1"/>
          <p:cNvSpPr txBox="1"/>
          <p:nvPr/>
        </p:nvSpPr>
        <p:spPr>
          <a:xfrm>
            <a:off x="8146740" y="4868340"/>
            <a:ext cx="697627" cy="400110"/>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dirty="0">
                <a:latin typeface="Arial" panose="020B0604020202020204" pitchFamily="34" charset="0"/>
                <a:cs typeface="Arial" panose="020B0604020202020204" pitchFamily="34" charset="0"/>
              </a:rPr>
              <a:t>31%</a:t>
            </a:r>
          </a:p>
        </p:txBody>
      </p:sp>
      <p:sp>
        <p:nvSpPr>
          <p:cNvPr id="10" name="TextBox 1"/>
          <p:cNvSpPr txBox="1"/>
          <p:nvPr/>
        </p:nvSpPr>
        <p:spPr>
          <a:xfrm>
            <a:off x="8146741" y="3714682"/>
            <a:ext cx="697627" cy="400110"/>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dirty="0">
                <a:latin typeface="Arial" panose="020B0604020202020204" pitchFamily="34" charset="0"/>
                <a:cs typeface="Arial" panose="020B0604020202020204" pitchFamily="34" charset="0"/>
              </a:rPr>
              <a:t>31%</a:t>
            </a:r>
          </a:p>
        </p:txBody>
      </p:sp>
      <p:sp>
        <p:nvSpPr>
          <p:cNvPr id="11" name="TextBox 1"/>
          <p:cNvSpPr txBox="1"/>
          <p:nvPr/>
        </p:nvSpPr>
        <p:spPr>
          <a:xfrm>
            <a:off x="8326836" y="2549690"/>
            <a:ext cx="697627" cy="400110"/>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dirty="0">
                <a:latin typeface="Arial" panose="020B0604020202020204" pitchFamily="34" charset="0"/>
                <a:cs typeface="Arial" panose="020B0604020202020204" pitchFamily="34" charset="0"/>
              </a:rPr>
              <a:t>32%</a:t>
            </a:r>
          </a:p>
        </p:txBody>
      </p:sp>
      <p:sp>
        <p:nvSpPr>
          <p:cNvPr id="8" name="Rectangle 7"/>
          <p:cNvSpPr/>
          <p:nvPr/>
        </p:nvSpPr>
        <p:spPr>
          <a:xfrm>
            <a:off x="489855" y="1169509"/>
            <a:ext cx="7540258" cy="707886"/>
          </a:xfrm>
          <a:prstGeom prst="rect">
            <a:avLst/>
          </a:prstGeom>
        </p:spPr>
        <p:txBody>
          <a:bodyPr wrap="square">
            <a:spAutoFit/>
          </a:bodyPr>
          <a:lstStyle/>
          <a:p>
            <a:pPr>
              <a:defRPr sz="1862" b="0" i="0" u="none" strike="noStrike" kern="1200" spc="0" baseline="0">
                <a:solidFill>
                  <a:prstClr val="black"/>
                </a:solidFill>
                <a:latin typeface="+mn-lt"/>
                <a:ea typeface="+mn-ea"/>
                <a:cs typeface="+mn-cs"/>
              </a:defRPr>
            </a:pPr>
            <a:r>
              <a:rPr lang="en-US" sz="2000" dirty="0"/>
              <a:t>Newspaper ads generate referrals among a third of readers, regardless of age.</a:t>
            </a:r>
          </a:p>
        </p:txBody>
      </p:sp>
      <p:sp>
        <p:nvSpPr>
          <p:cNvPr id="16" name="Rectangle 15">
            <a:extLst>
              <a:ext uri="{FF2B5EF4-FFF2-40B4-BE49-F238E27FC236}">
                <a16:creationId xmlns:a16="http://schemas.microsoft.com/office/drawing/2014/main" id="{3AEE7682-DEEA-4D1F-A05D-C73C94668635}"/>
              </a:ext>
            </a:extLst>
          </p:cNvPr>
          <p:cNvSpPr/>
          <p:nvPr/>
        </p:nvSpPr>
        <p:spPr>
          <a:xfrm>
            <a:off x="0" y="6581001"/>
            <a:ext cx="4817344" cy="230832"/>
          </a:xfrm>
          <a:prstGeom prst="rect">
            <a:avLst/>
          </a:prstGeom>
        </p:spPr>
        <p:txBody>
          <a:bodyPr wrap="none">
            <a:spAutoFit/>
          </a:bodyPr>
          <a:lstStyle/>
          <a:p>
            <a:r>
              <a:rPr lang="en-US" sz="900" dirty="0">
                <a:latin typeface="Arial" panose="020B0604020202020204" pitchFamily="34" charset="0"/>
                <a:cs typeface="Arial" panose="020B0604020202020204" pitchFamily="34" charset="0"/>
              </a:rPr>
              <a:t>Totum Research, Canadians 18+; Readers of any newspaper in past week; February 2019</a:t>
            </a:r>
            <a:endParaRPr lang="en-CA" sz="900" dirty="0">
              <a:latin typeface="Arial" panose="020B0604020202020204" pitchFamily="34" charset="0"/>
              <a:cs typeface="Arial" panose="020B0604020202020204" pitchFamily="34" charset="0"/>
            </a:endParaRPr>
          </a:p>
        </p:txBody>
      </p:sp>
      <p:pic>
        <p:nvPicPr>
          <p:cNvPr id="13" name="Picture 12" descr="ChampionTheTruth-Publisher's Presentation-Assets-03.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flipH="1">
            <a:off x="389429" y="2318903"/>
            <a:ext cx="1099856" cy="1085526"/>
          </a:xfrm>
          <a:prstGeom prst="rect">
            <a:avLst/>
          </a:prstGeom>
        </p:spPr>
      </p:pic>
      <p:pic>
        <p:nvPicPr>
          <p:cNvPr id="17" name="Picture 16" descr="ChampionTheTruth-Publisher's Presentation-Assets-02.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flipH="1">
            <a:off x="368271" y="4450419"/>
            <a:ext cx="1124500" cy="1151548"/>
          </a:xfrm>
          <a:prstGeom prst="rect">
            <a:avLst/>
          </a:prstGeom>
        </p:spPr>
      </p:pic>
      <p:pic>
        <p:nvPicPr>
          <p:cNvPr id="18" name="Picture 17" descr="ChampionTheTruth-Publisher's Presentation-Assets-04.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88325" y="3404757"/>
            <a:ext cx="1097622" cy="1076941"/>
          </a:xfrm>
          <a:prstGeom prst="rect">
            <a:avLst/>
          </a:prstGeom>
        </p:spPr>
      </p:pic>
    </p:spTree>
    <p:extLst>
      <p:ext uri="{BB962C8B-B14F-4D97-AF65-F5344CB8AC3E}">
        <p14:creationId xmlns:p14="http://schemas.microsoft.com/office/powerpoint/2010/main" val="2109022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98EED-7E96-4B1E-A388-40966DCCCE02}"/>
              </a:ext>
            </a:extLst>
          </p:cNvPr>
          <p:cNvSpPr>
            <a:spLocks noGrp="1"/>
          </p:cNvSpPr>
          <p:nvPr>
            <p:ph type="title"/>
          </p:nvPr>
        </p:nvSpPr>
        <p:spPr/>
        <p:txBody>
          <a:bodyPr/>
          <a:lstStyle/>
          <a:p>
            <a:r>
              <a:rPr lang="en-CA" dirty="0"/>
              <a:t>Need to Reach Millennials?</a:t>
            </a:r>
          </a:p>
        </p:txBody>
      </p:sp>
      <p:sp>
        <p:nvSpPr>
          <p:cNvPr id="3" name="Content Placeholder 2">
            <a:extLst>
              <a:ext uri="{FF2B5EF4-FFF2-40B4-BE49-F238E27FC236}">
                <a16:creationId xmlns:a16="http://schemas.microsoft.com/office/drawing/2014/main" id="{294F2C67-8170-4B1B-8E0C-C59AD2724A19}"/>
              </a:ext>
            </a:extLst>
          </p:cNvPr>
          <p:cNvSpPr>
            <a:spLocks noGrp="1"/>
          </p:cNvSpPr>
          <p:nvPr>
            <p:ph idx="1"/>
          </p:nvPr>
        </p:nvSpPr>
        <p:spPr>
          <a:xfrm>
            <a:off x="2549976" y="5662331"/>
            <a:ext cx="4044048" cy="242380"/>
          </a:xfrm>
        </p:spPr>
        <p:txBody>
          <a:bodyPr>
            <a:normAutofit fontScale="92500" lnSpcReduction="10000"/>
          </a:bodyPr>
          <a:lstStyle/>
          <a:p>
            <a:pPr marL="0" indent="0">
              <a:buNone/>
            </a:pPr>
            <a:r>
              <a:rPr lang="en-CA" sz="1400" dirty="0"/>
              <a:t>Total Weekly Newspaper Readership (Print + Digital)</a:t>
            </a:r>
          </a:p>
        </p:txBody>
      </p:sp>
      <p:sp>
        <p:nvSpPr>
          <p:cNvPr id="14" name="Rectangle 13"/>
          <p:cNvSpPr/>
          <p:nvPr/>
        </p:nvSpPr>
        <p:spPr>
          <a:xfrm>
            <a:off x="4115910" y="1792365"/>
            <a:ext cx="1145384" cy="227044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6429817" y="2359272"/>
            <a:ext cx="1145384" cy="1744473"/>
          </a:xfrm>
          <a:prstGeom prst="rect">
            <a:avLst/>
          </a:prstGeom>
          <a:solidFill>
            <a:srgbClr val="8F8F8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906129" y="2104742"/>
            <a:ext cx="1145384" cy="1971715"/>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351998" y="5203303"/>
            <a:ext cx="2128794" cy="428073"/>
          </a:xfrm>
          <a:prstGeom prst="rect">
            <a:avLst/>
          </a:prstGeom>
          <a:noFill/>
        </p:spPr>
        <p:txBody>
          <a:bodyPr wrap="square" rtlCol="0">
            <a:spAutoFit/>
          </a:bodyPr>
          <a:lstStyle/>
          <a:p>
            <a:pPr algn="ctr"/>
            <a:r>
              <a:rPr lang="en-US" b="1" dirty="0"/>
              <a:t>Adults 18+</a:t>
            </a:r>
          </a:p>
        </p:txBody>
      </p:sp>
      <p:sp>
        <p:nvSpPr>
          <p:cNvPr id="9" name="TextBox 8"/>
          <p:cNvSpPr txBox="1"/>
          <p:nvPr/>
        </p:nvSpPr>
        <p:spPr>
          <a:xfrm>
            <a:off x="3606850" y="5203303"/>
            <a:ext cx="2128794" cy="428073"/>
          </a:xfrm>
          <a:prstGeom prst="rect">
            <a:avLst/>
          </a:prstGeom>
          <a:noFill/>
        </p:spPr>
        <p:txBody>
          <a:bodyPr wrap="square" rtlCol="0">
            <a:spAutoFit/>
          </a:bodyPr>
          <a:lstStyle/>
          <a:p>
            <a:pPr algn="ctr"/>
            <a:r>
              <a:rPr lang="en-US" b="1" dirty="0" err="1"/>
              <a:t>Millennials</a:t>
            </a:r>
            <a:endParaRPr lang="en-US" b="1" dirty="0"/>
          </a:p>
        </p:txBody>
      </p:sp>
      <p:sp>
        <p:nvSpPr>
          <p:cNvPr id="12" name="TextBox 11"/>
          <p:cNvSpPr txBox="1"/>
          <p:nvPr/>
        </p:nvSpPr>
        <p:spPr>
          <a:xfrm>
            <a:off x="5971181" y="5203303"/>
            <a:ext cx="2128794" cy="428073"/>
          </a:xfrm>
          <a:prstGeom prst="rect">
            <a:avLst/>
          </a:prstGeom>
          <a:noFill/>
        </p:spPr>
        <p:txBody>
          <a:bodyPr wrap="square" rtlCol="0">
            <a:spAutoFit/>
          </a:bodyPr>
          <a:lstStyle/>
          <a:p>
            <a:pPr algn="ctr"/>
            <a:r>
              <a:rPr lang="en-US" b="1" dirty="0"/>
              <a:t>Boomers</a:t>
            </a:r>
          </a:p>
        </p:txBody>
      </p:sp>
      <p:sp>
        <p:nvSpPr>
          <p:cNvPr id="16" name="TextBox 15"/>
          <p:cNvSpPr txBox="1"/>
          <p:nvPr/>
        </p:nvSpPr>
        <p:spPr>
          <a:xfrm>
            <a:off x="1547473" y="2185729"/>
            <a:ext cx="1839556" cy="525714"/>
          </a:xfrm>
          <a:prstGeom prst="rect">
            <a:avLst/>
          </a:prstGeom>
          <a:noFill/>
        </p:spPr>
        <p:txBody>
          <a:bodyPr wrap="square" rtlCol="0">
            <a:spAutoFit/>
          </a:bodyPr>
          <a:lstStyle/>
          <a:p>
            <a:pPr algn="ctr"/>
            <a:r>
              <a:rPr lang="en-CA" sz="2400" b="1" dirty="0">
                <a:solidFill>
                  <a:schemeClr val="bg1"/>
                </a:solidFill>
              </a:rPr>
              <a:t>87%</a:t>
            </a:r>
            <a:endParaRPr lang="en-US" sz="2400" b="1" dirty="0">
              <a:solidFill>
                <a:schemeClr val="bg1"/>
              </a:solidFill>
            </a:endParaRPr>
          </a:p>
        </p:txBody>
      </p:sp>
      <p:sp>
        <p:nvSpPr>
          <p:cNvPr id="17" name="TextBox 16"/>
          <p:cNvSpPr txBox="1"/>
          <p:nvPr/>
        </p:nvSpPr>
        <p:spPr>
          <a:xfrm>
            <a:off x="3768824" y="1838643"/>
            <a:ext cx="1839556" cy="525714"/>
          </a:xfrm>
          <a:prstGeom prst="rect">
            <a:avLst/>
          </a:prstGeom>
          <a:noFill/>
        </p:spPr>
        <p:txBody>
          <a:bodyPr wrap="square" rtlCol="0">
            <a:spAutoFit/>
          </a:bodyPr>
          <a:lstStyle/>
          <a:p>
            <a:pPr algn="ctr"/>
            <a:r>
              <a:rPr lang="en-CA" sz="2400" b="1" dirty="0">
                <a:solidFill>
                  <a:schemeClr val="bg1"/>
                </a:solidFill>
              </a:rPr>
              <a:t>90%</a:t>
            </a:r>
            <a:endParaRPr lang="en-US" sz="2400" b="1" dirty="0">
              <a:solidFill>
                <a:schemeClr val="bg1"/>
              </a:solidFill>
            </a:endParaRPr>
          </a:p>
        </p:txBody>
      </p:sp>
      <p:sp>
        <p:nvSpPr>
          <p:cNvPr id="18" name="TextBox 17"/>
          <p:cNvSpPr txBox="1"/>
          <p:nvPr/>
        </p:nvSpPr>
        <p:spPr>
          <a:xfrm>
            <a:off x="6105870" y="2451829"/>
            <a:ext cx="1839556" cy="525714"/>
          </a:xfrm>
          <a:prstGeom prst="rect">
            <a:avLst/>
          </a:prstGeom>
          <a:noFill/>
        </p:spPr>
        <p:txBody>
          <a:bodyPr wrap="square" rtlCol="0">
            <a:spAutoFit/>
          </a:bodyPr>
          <a:lstStyle/>
          <a:p>
            <a:pPr algn="ctr"/>
            <a:r>
              <a:rPr lang="en-CA" sz="2400" b="1" dirty="0">
                <a:solidFill>
                  <a:schemeClr val="bg1"/>
                </a:solidFill>
              </a:rPr>
              <a:t>82%</a:t>
            </a:r>
            <a:endParaRPr lang="en-US" sz="2400" b="1" dirty="0">
              <a:solidFill>
                <a:schemeClr val="bg1"/>
              </a:solidFill>
            </a:endParaRPr>
          </a:p>
        </p:txBody>
      </p:sp>
      <p:sp>
        <p:nvSpPr>
          <p:cNvPr id="4" name="TextBox 3">
            <a:extLst>
              <a:ext uri="{FF2B5EF4-FFF2-40B4-BE49-F238E27FC236}">
                <a16:creationId xmlns:a16="http://schemas.microsoft.com/office/drawing/2014/main" id="{925A70F3-C388-4017-A5C4-22F7D585C778}"/>
              </a:ext>
            </a:extLst>
          </p:cNvPr>
          <p:cNvSpPr txBox="1"/>
          <p:nvPr/>
        </p:nvSpPr>
        <p:spPr>
          <a:xfrm>
            <a:off x="513197" y="1030411"/>
            <a:ext cx="8234563" cy="646331"/>
          </a:xfrm>
          <a:prstGeom prst="rect">
            <a:avLst/>
          </a:prstGeom>
          <a:noFill/>
        </p:spPr>
        <p:txBody>
          <a:bodyPr wrap="square" rtlCol="0">
            <a:spAutoFit/>
          </a:bodyPr>
          <a:lstStyle/>
          <a:p>
            <a:r>
              <a:rPr lang="en-CA" dirty="0"/>
              <a:t>New survey results show that nine out of ten Millennials read newspapers weekly in print or digital formats.</a:t>
            </a:r>
          </a:p>
        </p:txBody>
      </p:sp>
      <p:sp>
        <p:nvSpPr>
          <p:cNvPr id="22" name="Text Box 7">
            <a:extLst>
              <a:ext uri="{FF2B5EF4-FFF2-40B4-BE49-F238E27FC236}">
                <a16:creationId xmlns:a16="http://schemas.microsoft.com/office/drawing/2014/main" id="{DEEFE0CF-9FA8-45BB-8339-544491035902}"/>
              </a:ext>
            </a:extLst>
          </p:cNvPr>
          <p:cNvSpPr txBox="1">
            <a:spLocks noChangeArrowheads="1"/>
          </p:cNvSpPr>
          <p:nvPr/>
        </p:nvSpPr>
        <p:spPr bwMode="auto">
          <a:xfrm>
            <a:off x="1" y="6580210"/>
            <a:ext cx="3596640" cy="2152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sz="800">
                <a:solidFill>
                  <a:schemeClr val="tx1"/>
                </a:solidFill>
                <a:latin typeface="Arial" charset="0"/>
                <a:cs typeface="Arial" charset="0"/>
              </a:defRPr>
            </a:lvl1pPr>
            <a:lvl2pPr marL="742950" indent="-285750" eaLnBrk="0" hangingPunct="0">
              <a:defRPr sz="800">
                <a:solidFill>
                  <a:schemeClr val="tx1"/>
                </a:solidFill>
                <a:latin typeface="Arial" charset="0"/>
                <a:cs typeface="Arial" charset="0"/>
              </a:defRPr>
            </a:lvl2pPr>
            <a:lvl3pPr marL="1143000" indent="-228600" eaLnBrk="0" hangingPunct="0">
              <a:defRPr sz="800">
                <a:solidFill>
                  <a:schemeClr val="tx1"/>
                </a:solidFill>
                <a:latin typeface="Arial" charset="0"/>
                <a:cs typeface="Arial" charset="0"/>
              </a:defRPr>
            </a:lvl3pPr>
            <a:lvl4pPr marL="1600200" indent="-228600" eaLnBrk="0" hangingPunct="0">
              <a:defRPr sz="800">
                <a:solidFill>
                  <a:schemeClr val="tx1"/>
                </a:solidFill>
                <a:latin typeface="Arial" charset="0"/>
                <a:cs typeface="Arial" charset="0"/>
              </a:defRPr>
            </a:lvl4pPr>
            <a:lvl5pPr marL="2057400" indent="-228600" eaLnBrk="0" hangingPunct="0">
              <a:defRPr sz="800">
                <a:solidFill>
                  <a:schemeClr val="tx1"/>
                </a:solidFill>
                <a:latin typeface="Arial" charset="0"/>
                <a:cs typeface="Arial" charset="0"/>
              </a:defRPr>
            </a:lvl5pPr>
            <a:lvl6pPr marL="2514600" indent="-228600" eaLnBrk="0" fontAlgn="base" hangingPunct="0">
              <a:spcBef>
                <a:spcPct val="0"/>
              </a:spcBef>
              <a:spcAft>
                <a:spcPct val="0"/>
              </a:spcAft>
              <a:defRPr sz="800">
                <a:solidFill>
                  <a:schemeClr val="tx1"/>
                </a:solidFill>
                <a:latin typeface="Arial" charset="0"/>
                <a:cs typeface="Arial" charset="0"/>
              </a:defRPr>
            </a:lvl6pPr>
            <a:lvl7pPr marL="2971800" indent="-228600" eaLnBrk="0" fontAlgn="base" hangingPunct="0">
              <a:spcBef>
                <a:spcPct val="0"/>
              </a:spcBef>
              <a:spcAft>
                <a:spcPct val="0"/>
              </a:spcAft>
              <a:defRPr sz="800">
                <a:solidFill>
                  <a:schemeClr val="tx1"/>
                </a:solidFill>
                <a:latin typeface="Arial" charset="0"/>
                <a:cs typeface="Arial" charset="0"/>
              </a:defRPr>
            </a:lvl7pPr>
            <a:lvl8pPr marL="3429000" indent="-228600" eaLnBrk="0" fontAlgn="base" hangingPunct="0">
              <a:spcBef>
                <a:spcPct val="0"/>
              </a:spcBef>
              <a:spcAft>
                <a:spcPct val="0"/>
              </a:spcAft>
              <a:defRPr sz="800">
                <a:solidFill>
                  <a:schemeClr val="tx1"/>
                </a:solidFill>
                <a:latin typeface="Arial" charset="0"/>
                <a:cs typeface="Arial" charset="0"/>
              </a:defRPr>
            </a:lvl8pPr>
            <a:lvl9pPr marL="3886200" indent="-228600" eaLnBrk="0" fontAlgn="base" hangingPunct="0">
              <a:spcBef>
                <a:spcPct val="0"/>
              </a:spcBef>
              <a:spcAft>
                <a:spcPct val="0"/>
              </a:spcAft>
              <a:defRPr sz="800">
                <a:solidFill>
                  <a:schemeClr val="tx1"/>
                </a:solidFill>
                <a:latin typeface="Arial" charset="0"/>
                <a:cs typeface="Arial" charset="0"/>
              </a:defRPr>
            </a:lvl9pPr>
          </a:lstStyle>
          <a:p>
            <a:pPr eaLnBrk="1" hangingPunct="1"/>
            <a:r>
              <a:rPr lang="en-US" dirty="0"/>
              <a:t>Totum Research; Canadians 18+, weekly readership, </a:t>
            </a:r>
            <a:r>
              <a:rPr lang="en-US" dirty="0">
                <a:latin typeface="Arial" panose="020B0604020202020204" pitchFamily="34" charset="0"/>
                <a:cs typeface="Arial" panose="020B0604020202020204" pitchFamily="34" charset="0"/>
              </a:rPr>
              <a:t>November </a:t>
            </a:r>
            <a:r>
              <a:rPr lang="en-US" dirty="0"/>
              <a:t>2020</a:t>
            </a:r>
            <a:endParaRPr lang="en-US" b="1" dirty="0"/>
          </a:p>
        </p:txBody>
      </p:sp>
      <p:pic>
        <p:nvPicPr>
          <p:cNvPr id="5" name="Picture 4" descr="ChampionTheTruth-Publisher's Presentation-Assets-03.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flipH="1">
            <a:off x="1459946" y="3264041"/>
            <a:ext cx="1875719" cy="1851280"/>
          </a:xfrm>
          <a:prstGeom prst="rect">
            <a:avLst/>
          </a:prstGeom>
        </p:spPr>
      </p:pic>
      <p:pic>
        <p:nvPicPr>
          <p:cNvPr id="7" name="Picture 6" descr="ChampionTheTruth-Publisher's Presentation-Assets-02.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flipH="1">
            <a:off x="6025219" y="3207743"/>
            <a:ext cx="1917748" cy="1963876"/>
          </a:xfrm>
          <a:prstGeom prst="rect">
            <a:avLst/>
          </a:prstGeom>
        </p:spPr>
      </p:pic>
      <p:pic>
        <p:nvPicPr>
          <p:cNvPr id="8" name="Picture 7" descr="ChampionTheTruth-Publisher's Presentation-Assets-01.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flipH="1">
            <a:off x="3735755" y="3251822"/>
            <a:ext cx="1899286" cy="1875719"/>
          </a:xfrm>
          <a:prstGeom prst="rect">
            <a:avLst/>
          </a:prstGeom>
        </p:spPr>
      </p:pic>
    </p:spTree>
    <p:extLst>
      <p:ext uri="{BB962C8B-B14F-4D97-AF65-F5344CB8AC3E}">
        <p14:creationId xmlns:p14="http://schemas.microsoft.com/office/powerpoint/2010/main" val="261488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076" y="-165429"/>
            <a:ext cx="8214243" cy="1325563"/>
          </a:xfrm>
        </p:spPr>
        <p:txBody>
          <a:bodyPr>
            <a:normAutofit fontScale="90000"/>
          </a:bodyPr>
          <a:lstStyle/>
          <a:p>
            <a:pPr lvl="0"/>
            <a:br>
              <a:rPr lang="en-US" dirty="0"/>
            </a:br>
            <a:br>
              <a:rPr lang="en-US" dirty="0"/>
            </a:br>
            <a:br>
              <a:rPr lang="en-US" dirty="0"/>
            </a:br>
            <a:r>
              <a:rPr lang="en-US" dirty="0"/>
              <a:t>D</a:t>
            </a:r>
            <a:r>
              <a:rPr lang="en-CA" dirty="0" err="1"/>
              <a:t>ifferent</a:t>
            </a:r>
            <a:r>
              <a:rPr lang="en-CA" dirty="0"/>
              <a:t> Platforms for Newspaper Content</a:t>
            </a:r>
            <a:br>
              <a:rPr lang="en-CA" dirty="0"/>
            </a:br>
            <a:br>
              <a:rPr lang="en-US" dirty="0"/>
            </a:br>
            <a:br>
              <a:rPr lang="en-US" dirty="0"/>
            </a:br>
            <a:endParaRPr lang="en-US" dirty="0"/>
          </a:p>
        </p:txBody>
      </p:sp>
      <p:sp>
        <p:nvSpPr>
          <p:cNvPr id="3" name="Content Placeholder 2"/>
          <p:cNvSpPr>
            <a:spLocks noGrp="1"/>
          </p:cNvSpPr>
          <p:nvPr>
            <p:ph idx="1"/>
          </p:nvPr>
        </p:nvSpPr>
        <p:spPr>
          <a:xfrm>
            <a:off x="5190490" y="3576774"/>
            <a:ext cx="3364230" cy="1771015"/>
          </a:xfrm>
          <a:noFill/>
        </p:spPr>
        <p:txBody>
          <a:bodyPr>
            <a:normAutofit fontScale="92500"/>
          </a:bodyPr>
          <a:lstStyle/>
          <a:p>
            <a:pPr marL="0" lvl="0" indent="0">
              <a:buNone/>
            </a:pPr>
            <a:r>
              <a:rPr lang="en-US" sz="2800" b="1" dirty="0"/>
              <a:t>70% </a:t>
            </a:r>
            <a:r>
              <a:rPr lang="en-US" sz="2800" dirty="0"/>
              <a:t>of digital readers also read in print.</a:t>
            </a:r>
          </a:p>
          <a:p>
            <a:r>
              <a:rPr lang="en-US" sz="2400" b="1" dirty="0"/>
              <a:t>77% </a:t>
            </a:r>
            <a:r>
              <a:rPr lang="en-US" sz="2400" dirty="0"/>
              <a:t>of adults 35+</a:t>
            </a:r>
          </a:p>
          <a:p>
            <a:r>
              <a:rPr lang="en-US" sz="2400" b="1" dirty="0"/>
              <a:t>87% </a:t>
            </a:r>
            <a:r>
              <a:rPr lang="en-US" sz="2400" dirty="0"/>
              <a:t>of adults 55+</a:t>
            </a:r>
          </a:p>
          <a:p>
            <a:pPr marL="0" indent="0">
              <a:buNone/>
            </a:pPr>
            <a:endParaRPr lang="en-US" sz="2800" dirty="0"/>
          </a:p>
          <a:p>
            <a:endParaRPr lang="en-US" sz="2800" dirty="0"/>
          </a:p>
          <a:p>
            <a:pPr marL="0" indent="0">
              <a:buNone/>
            </a:pPr>
            <a:endParaRPr lang="en-US" sz="2800" dirty="0"/>
          </a:p>
        </p:txBody>
      </p:sp>
      <p:sp>
        <p:nvSpPr>
          <p:cNvPr id="6" name="TextBox 5">
            <a:extLst>
              <a:ext uri="{FF2B5EF4-FFF2-40B4-BE49-F238E27FC236}">
                <a16:creationId xmlns:a16="http://schemas.microsoft.com/office/drawing/2014/main" id="{9AA5F950-265E-4B42-B5F0-80A0317D69AD}"/>
              </a:ext>
            </a:extLst>
          </p:cNvPr>
          <p:cNvSpPr txBox="1"/>
          <p:nvPr/>
        </p:nvSpPr>
        <p:spPr>
          <a:xfrm>
            <a:off x="0" y="6591879"/>
            <a:ext cx="8382000" cy="21544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Totum Research, Canadians 18+, 35+, 55+, November 2020</a:t>
            </a:r>
          </a:p>
        </p:txBody>
      </p:sp>
      <p:sp>
        <p:nvSpPr>
          <p:cNvPr id="7" name="Content Placeholder 2"/>
          <p:cNvSpPr txBox="1">
            <a:spLocks/>
          </p:cNvSpPr>
          <p:nvPr/>
        </p:nvSpPr>
        <p:spPr>
          <a:xfrm>
            <a:off x="838200" y="3524594"/>
            <a:ext cx="3559628" cy="2021044"/>
          </a:xfrm>
          <a:prstGeom prst="rect">
            <a:avLst/>
          </a:prstGeom>
          <a:noFill/>
        </p:spPr>
        <p:txBody>
          <a:bodyPr/>
          <a:lstStyle>
            <a:lvl1pPr marL="342900" indent="-342900" algn="l" defTabSz="914400" rtl="0" eaLnBrk="1" latinLnBrk="0" hangingPunct="1">
              <a:spcBef>
                <a:spcPct val="20000"/>
              </a:spcBef>
              <a:buClr>
                <a:srgbClr val="E4284D"/>
              </a:buClr>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E4284D"/>
              </a:buClr>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E4284D"/>
              </a:buClr>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E4284D"/>
              </a:buClr>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E4284D"/>
              </a:buClr>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600" b="1" dirty="0"/>
              <a:t>82% </a:t>
            </a:r>
            <a:r>
              <a:rPr lang="en-US" sz="2600" dirty="0"/>
              <a:t>of print readers also read in digital.</a:t>
            </a:r>
          </a:p>
          <a:p>
            <a:r>
              <a:rPr lang="en-US" sz="2200" b="1" dirty="0">
                <a:latin typeface="+mn-lt"/>
                <a:cs typeface="+mn-cs"/>
              </a:rPr>
              <a:t>79% of adults 35+</a:t>
            </a:r>
          </a:p>
          <a:p>
            <a:r>
              <a:rPr lang="en-US" sz="2200" b="1" dirty="0">
                <a:latin typeface="+mn-lt"/>
                <a:cs typeface="+mn-cs"/>
              </a:rPr>
              <a:t>77% of adults 55+</a:t>
            </a:r>
          </a:p>
        </p:txBody>
      </p:sp>
      <p:sp>
        <p:nvSpPr>
          <p:cNvPr id="10" name="Title 1"/>
          <p:cNvSpPr txBox="1">
            <a:spLocks/>
          </p:cNvSpPr>
          <p:nvPr/>
        </p:nvSpPr>
        <p:spPr>
          <a:xfrm>
            <a:off x="457199" y="5338809"/>
            <a:ext cx="8222106" cy="487486"/>
          </a:xfrm>
          <a:prstGeom prst="rect">
            <a:avLst/>
          </a:prstGeom>
        </p:spPr>
        <p:txBody>
          <a:bodyPr anchor="ctr"/>
          <a:lstStyle>
            <a:lvl1pPr algn="l" defTabSz="914400" rtl="0" eaLnBrk="1" latinLnBrk="0" hangingPunct="1">
              <a:spcBef>
                <a:spcPct val="0"/>
              </a:spcBef>
              <a:buNone/>
              <a:defRPr lang="en-CA" sz="3200" b="1" kern="1200" dirty="0">
                <a:solidFill>
                  <a:schemeClr val="tx1"/>
                </a:solidFill>
                <a:latin typeface="Arial Black" panose="020B0A04020102020204" pitchFamily="34" charset="0"/>
                <a:ea typeface="+mj-ea"/>
                <a:cs typeface="+mj-cs"/>
              </a:defRPr>
            </a:lvl1pPr>
          </a:lstStyle>
          <a:p>
            <a:pPr algn="ctr"/>
            <a:r>
              <a:rPr lang="en-US" sz="2400" dirty="0"/>
              <a:t>Print reading preference increases with age.</a:t>
            </a:r>
          </a:p>
        </p:txBody>
      </p:sp>
      <p:pic>
        <p:nvPicPr>
          <p:cNvPr id="5" name="Picture 4" descr="ChampionTheTruth-Publisher's Presentation-Assets-09.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259886" y="1277602"/>
            <a:ext cx="2119589" cy="2162503"/>
          </a:xfrm>
          <a:prstGeom prst="rect">
            <a:avLst/>
          </a:prstGeom>
        </p:spPr>
      </p:pic>
      <p:pic>
        <p:nvPicPr>
          <p:cNvPr id="9" name="Picture 8" descr="ChampionTheTruth-Publisher's Presentation-Assets-10.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606853" y="1144092"/>
            <a:ext cx="2159644" cy="2305281"/>
          </a:xfrm>
          <a:prstGeom prst="rect">
            <a:avLst/>
          </a:prstGeom>
        </p:spPr>
      </p:pic>
    </p:spTree>
    <p:extLst>
      <p:ext uri="{BB962C8B-B14F-4D97-AF65-F5344CB8AC3E}">
        <p14:creationId xmlns:p14="http://schemas.microsoft.com/office/powerpoint/2010/main" val="649093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Print Readers add Digital Access</a:t>
            </a:r>
            <a:endParaRPr lang="en-CA" dirty="0"/>
          </a:p>
        </p:txBody>
      </p:sp>
      <p:graphicFrame>
        <p:nvGraphicFramePr>
          <p:cNvPr id="4" name="Content Placeholder 3"/>
          <p:cNvGraphicFramePr>
            <a:graphicFrameLocks noGrp="1"/>
          </p:cNvGraphicFramePr>
          <p:nvPr>
            <p:ph idx="1"/>
          </p:nvPr>
        </p:nvGraphicFramePr>
        <p:xfrm>
          <a:off x="303529" y="1210216"/>
          <a:ext cx="8349887" cy="36115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9AA5F950-265E-4B42-B5F0-80A0317D69AD}"/>
              </a:ext>
            </a:extLst>
          </p:cNvPr>
          <p:cNvSpPr txBox="1"/>
          <p:nvPr/>
        </p:nvSpPr>
        <p:spPr>
          <a:xfrm>
            <a:off x="0" y="6596390"/>
            <a:ext cx="8382000" cy="21544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Totum Research, Canadians 18+, November 2020</a:t>
            </a:r>
          </a:p>
        </p:txBody>
      </p:sp>
      <p:sp>
        <p:nvSpPr>
          <p:cNvPr id="7" name="Title 1"/>
          <p:cNvSpPr txBox="1">
            <a:spLocks/>
          </p:cNvSpPr>
          <p:nvPr/>
        </p:nvSpPr>
        <p:spPr>
          <a:xfrm>
            <a:off x="457199" y="4821779"/>
            <a:ext cx="8222106" cy="1004516"/>
          </a:xfrm>
          <a:prstGeom prst="rect">
            <a:avLst/>
          </a:prstGeom>
        </p:spPr>
        <p:txBody>
          <a:bodyPr anchor="ctr"/>
          <a:lstStyle>
            <a:lvl1pPr algn="l" defTabSz="914400" rtl="0" eaLnBrk="1" latinLnBrk="0" hangingPunct="1">
              <a:spcBef>
                <a:spcPct val="0"/>
              </a:spcBef>
              <a:buNone/>
              <a:defRPr lang="en-CA" sz="3200" b="1" kern="1200" dirty="0">
                <a:solidFill>
                  <a:schemeClr val="tx1"/>
                </a:solidFill>
                <a:latin typeface="Arial Black" panose="020B0A04020102020204" pitchFamily="34" charset="0"/>
                <a:ea typeface="+mj-ea"/>
                <a:cs typeface="+mj-cs"/>
              </a:defRPr>
            </a:lvl1pPr>
          </a:lstStyle>
          <a:p>
            <a:pPr algn="ctr"/>
            <a:r>
              <a:rPr lang="en-US" sz="2000" dirty="0">
                <a:latin typeface="+mn-lt"/>
              </a:rPr>
              <a:t>Millennials are interested in reading news, no matter the platform.  Almost all weekly print readers between 21 and 38 years of age choose to add digital newspapers to their print reading habit.</a:t>
            </a:r>
          </a:p>
        </p:txBody>
      </p:sp>
      <p:sp>
        <p:nvSpPr>
          <p:cNvPr id="2" name="Plus Sign 1">
            <a:extLst>
              <a:ext uri="{FF2B5EF4-FFF2-40B4-BE49-F238E27FC236}">
                <a16:creationId xmlns:a16="http://schemas.microsoft.com/office/drawing/2014/main" id="{09F2AEDE-0CD3-42CE-A29E-CEB2E0D0ABF7}"/>
              </a:ext>
            </a:extLst>
          </p:cNvPr>
          <p:cNvSpPr/>
          <p:nvPr/>
        </p:nvSpPr>
        <p:spPr>
          <a:xfrm>
            <a:off x="8126892" y="2710408"/>
            <a:ext cx="457200" cy="4572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1" name="Picture 10" descr="ChampionTheTruth-Publisher's Presentation-Assets-09.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98436" y="1457342"/>
            <a:ext cx="1079227" cy="1101077"/>
          </a:xfrm>
          <a:prstGeom prst="rect">
            <a:avLst/>
          </a:prstGeom>
        </p:spPr>
      </p:pic>
      <p:pic>
        <p:nvPicPr>
          <p:cNvPr id="12" name="Picture 11" descr="ChampionTheTruth-Publisher's Presentation-Assets-10.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789868" y="3220262"/>
            <a:ext cx="1099622" cy="1173776"/>
          </a:xfrm>
          <a:prstGeom prst="rect">
            <a:avLst/>
          </a:prstGeom>
        </p:spPr>
      </p:pic>
    </p:spTree>
    <p:extLst>
      <p:ext uri="{BB962C8B-B14F-4D97-AF65-F5344CB8AC3E}">
        <p14:creationId xmlns:p14="http://schemas.microsoft.com/office/powerpoint/2010/main" val="1731447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4A667050-781F-4EDF-9559-6D436ECC32C8}"/>
              </a:ext>
            </a:extLst>
          </p:cNvPr>
          <p:cNvSpPr>
            <a:spLocks noGrp="1" noChangeArrowheads="1"/>
          </p:cNvSpPr>
          <p:nvPr>
            <p:ph type="title"/>
          </p:nvPr>
        </p:nvSpPr>
        <p:spPr>
          <a:prstGeom prst="rect">
            <a:avLst/>
          </a:prstGeom>
        </p:spPr>
        <p:txBody>
          <a:bodyPr>
            <a:noAutofit/>
          </a:bodyPr>
          <a:lstStyle/>
          <a:p>
            <a:r>
              <a:rPr lang="en-US" altLang="en-US" sz="2800" dirty="0">
                <a:ea typeface="+mn-ea"/>
                <a:cs typeface="+mn-cs"/>
              </a:rPr>
              <a:t>Local Information is the Main Reason for Reading Community Newspapers </a:t>
            </a:r>
          </a:p>
        </p:txBody>
      </p:sp>
      <p:graphicFrame>
        <p:nvGraphicFramePr>
          <p:cNvPr id="9" name="Chart Placeholder 8">
            <a:extLst>
              <a:ext uri="{FF2B5EF4-FFF2-40B4-BE49-F238E27FC236}">
                <a16:creationId xmlns:a16="http://schemas.microsoft.com/office/drawing/2014/main" id="{4D2BF3CB-5708-4C48-B43E-4EC2FC89BC55}"/>
              </a:ext>
            </a:extLst>
          </p:cNvPr>
          <p:cNvGraphicFramePr>
            <a:graphicFrameLocks noGrp="1"/>
          </p:cNvGraphicFramePr>
          <p:nvPr>
            <p:ph idx="1"/>
            <p:extLst>
              <p:ext uri="{D42A27DB-BD31-4B8C-83A1-F6EECF244321}">
                <p14:modId xmlns:p14="http://schemas.microsoft.com/office/powerpoint/2010/main" val="471558627"/>
              </p:ext>
            </p:extLst>
          </p:nvPr>
        </p:nvGraphicFramePr>
        <p:xfrm>
          <a:off x="373650" y="1376330"/>
          <a:ext cx="4542790" cy="3853815"/>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9AA5F950-265E-4B42-B5F0-80A0317D69AD}"/>
              </a:ext>
            </a:extLst>
          </p:cNvPr>
          <p:cNvSpPr txBox="1"/>
          <p:nvPr/>
        </p:nvSpPr>
        <p:spPr>
          <a:xfrm>
            <a:off x="0" y="6591879"/>
            <a:ext cx="8382000" cy="21544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Totum Research, Canadians 18+, Readers of Community Newspapers in Print and/or Digital Platforms, February 2019</a:t>
            </a:r>
          </a:p>
        </p:txBody>
      </p:sp>
      <p:pic>
        <p:nvPicPr>
          <p:cNvPr id="2" name="Picture 1" descr="iStock-688358472.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003246" y="1328057"/>
            <a:ext cx="4140754" cy="4071490"/>
          </a:xfrm>
          <a:prstGeom prst="rect">
            <a:avLst/>
          </a:prstGeom>
        </p:spPr>
      </p:pic>
      <p:sp>
        <p:nvSpPr>
          <p:cNvPr id="6" name="Rectangle 2">
            <a:extLst>
              <a:ext uri="{FF2B5EF4-FFF2-40B4-BE49-F238E27FC236}">
                <a16:creationId xmlns:a16="http://schemas.microsoft.com/office/drawing/2014/main" id="{4A667050-781F-4EDF-9559-6D436ECC32C8}"/>
              </a:ext>
            </a:extLst>
          </p:cNvPr>
          <p:cNvSpPr txBox="1">
            <a:spLocks noChangeArrowheads="1"/>
          </p:cNvSpPr>
          <p:nvPr/>
        </p:nvSpPr>
        <p:spPr>
          <a:xfrm>
            <a:off x="0" y="5314483"/>
            <a:ext cx="9133114" cy="6807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a:solidFill>
                  <a:schemeClr val="tx1"/>
                </a:solidFill>
                <a:latin typeface="Myriad Pro" pitchFamily="34" charset="0"/>
                <a:ea typeface="+mj-ea"/>
                <a:cs typeface="+mj-cs"/>
              </a:defRPr>
            </a:lvl1pPr>
          </a:lstStyle>
          <a:p>
            <a:r>
              <a:rPr lang="en-US" altLang="en-US" sz="2400" dirty="0">
                <a:latin typeface="Arial Black" panose="020B0A04020102020204" pitchFamily="34" charset="0"/>
                <a:ea typeface="+mn-ea"/>
                <a:cs typeface="Arial" panose="020B0604020202020204" pitchFamily="34" charset="0"/>
              </a:rPr>
              <a:t>Half of readers also read for the advertising</a:t>
            </a:r>
            <a:r>
              <a:rPr lang="en-US" altLang="en-US" sz="2400" dirty="0">
                <a:latin typeface="Arial Black" panose="020B0A04020102020204" pitchFamily="34" charset="0"/>
                <a:cs typeface="Arial" panose="020B0604020202020204" pitchFamily="34" charset="0"/>
              </a:rPr>
              <a:t>.</a:t>
            </a:r>
          </a:p>
        </p:txBody>
      </p:sp>
    </p:spTree>
    <p:extLst>
      <p:ext uri="{BB962C8B-B14F-4D97-AF65-F5344CB8AC3E}">
        <p14:creationId xmlns:p14="http://schemas.microsoft.com/office/powerpoint/2010/main" val="749952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500"/>
                                  </p:stCondLst>
                                  <p:childTnLst>
                                    <p:set>
                                      <p:cBhvr>
                                        <p:cTn id="6" dur="1" fill="hold">
                                          <p:stCondLst>
                                            <p:cond delay="0"/>
                                          </p:stCondLst>
                                        </p:cTn>
                                        <p:tgtEl>
                                          <p:spTgt spid="9">
                                            <p:graphicEl>
                                              <a:chart seriesIdx="0" categoryIdx="-4" bldStep="series"/>
                                            </p:graphicEl>
                                          </p:spTgt>
                                        </p:tgtEl>
                                        <p:attrNameLst>
                                          <p:attrName>style.visibility</p:attrName>
                                        </p:attrNameLst>
                                      </p:cBhvr>
                                      <p:to>
                                        <p:strVal val="visible"/>
                                      </p:to>
                                    </p:set>
                                    <p:animEffect transition="in" filter="fade">
                                      <p:cBhvr>
                                        <p:cTn id="7" dur="2000"/>
                                        <p:tgtEl>
                                          <p:spTgt spid="9">
                                            <p:graphicEl>
                                              <a:chart seriesIdx="0" categoryIdx="-4" bldStep="series"/>
                                            </p:graphicEl>
                                          </p:spTgt>
                                        </p:tgtEl>
                                      </p:cBhvr>
                                    </p:animEffect>
                                    <p:anim calcmode="lin" valueType="num">
                                      <p:cBhvr>
                                        <p:cTn id="8" dur="2000" fill="hold"/>
                                        <p:tgtEl>
                                          <p:spTgt spid="9">
                                            <p:graphicEl>
                                              <a:chart seriesIdx="0" categoryIdx="-4" bldStep="series"/>
                                            </p:graphicEl>
                                          </p:spTgt>
                                        </p:tgtEl>
                                        <p:attrNameLst>
                                          <p:attrName>ppt_x</p:attrName>
                                        </p:attrNameLst>
                                      </p:cBhvr>
                                      <p:tavLst>
                                        <p:tav tm="0">
                                          <p:val>
                                            <p:strVal val="#ppt_x"/>
                                          </p:val>
                                        </p:tav>
                                        <p:tav tm="100000">
                                          <p:val>
                                            <p:strVal val="#ppt_x"/>
                                          </p:val>
                                        </p:tav>
                                      </p:tavLst>
                                    </p:anim>
                                    <p:anim calcmode="lin" valueType="num">
                                      <p:cBhvr>
                                        <p:cTn id="9" dur="2000" fill="hold"/>
                                        <p:tgtEl>
                                          <p:spTgt spid="9">
                                            <p:graphicEl>
                                              <a:chart seriesIdx="0" categoryIdx="-4" bldStep="series"/>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500"/>
                                  </p:stCondLst>
                                  <p:childTnLst>
                                    <p:set>
                                      <p:cBhvr>
                                        <p:cTn id="13" dur="1" fill="hold">
                                          <p:stCondLst>
                                            <p:cond delay="0"/>
                                          </p:stCondLst>
                                        </p:cTn>
                                        <p:tgtEl>
                                          <p:spTgt spid="9">
                                            <p:graphicEl>
                                              <a:chart seriesIdx="1" categoryIdx="-4" bldStep="series"/>
                                            </p:graphicEl>
                                          </p:spTgt>
                                        </p:tgtEl>
                                        <p:attrNameLst>
                                          <p:attrName>style.visibility</p:attrName>
                                        </p:attrNameLst>
                                      </p:cBhvr>
                                      <p:to>
                                        <p:strVal val="visible"/>
                                      </p:to>
                                    </p:set>
                                    <p:animEffect transition="in" filter="fade">
                                      <p:cBhvr>
                                        <p:cTn id="14" dur="2000"/>
                                        <p:tgtEl>
                                          <p:spTgt spid="9">
                                            <p:graphicEl>
                                              <a:chart seriesIdx="1" categoryIdx="-4" bldStep="series"/>
                                            </p:graphicEl>
                                          </p:spTgt>
                                        </p:tgtEl>
                                      </p:cBhvr>
                                    </p:animEffect>
                                    <p:anim calcmode="lin" valueType="num">
                                      <p:cBhvr>
                                        <p:cTn id="15" dur="2000" fill="hold"/>
                                        <p:tgtEl>
                                          <p:spTgt spid="9">
                                            <p:graphicEl>
                                              <a:chart seriesIdx="1" categoryIdx="-4" bldStep="series"/>
                                            </p:graphicEl>
                                          </p:spTgt>
                                        </p:tgtEl>
                                        <p:attrNameLst>
                                          <p:attrName>ppt_x</p:attrName>
                                        </p:attrNameLst>
                                      </p:cBhvr>
                                      <p:tavLst>
                                        <p:tav tm="0">
                                          <p:val>
                                            <p:strVal val="#ppt_x"/>
                                          </p:val>
                                        </p:tav>
                                        <p:tav tm="100000">
                                          <p:val>
                                            <p:strVal val="#ppt_x"/>
                                          </p:val>
                                        </p:tav>
                                      </p:tavLst>
                                    </p:anim>
                                    <p:anim calcmode="lin" valueType="num">
                                      <p:cBhvr>
                                        <p:cTn id="16" dur="2000" fill="hold"/>
                                        <p:tgtEl>
                                          <p:spTgt spid="9">
                                            <p:graphicEl>
                                              <a:chart seriesIdx="1" categoryIdx="-4" bldStep="series"/>
                                            </p:graphicEl>
                                          </p:spTgt>
                                        </p:tgtEl>
                                        <p:attrNameLst>
                                          <p:attrName>ppt_y</p:attrName>
                                        </p:attrNameLst>
                                      </p:cBhvr>
                                      <p:tavLst>
                                        <p:tav tm="0">
                                          <p:val>
                                            <p:strVal val="#ppt_y+.1"/>
                                          </p:val>
                                        </p:tav>
                                        <p:tav tm="100000">
                                          <p:val>
                                            <p:strVal val="#ppt_y"/>
                                          </p:val>
                                        </p:tav>
                                      </p:tavLst>
                                    </p:anim>
                                  </p:childTnLst>
                                </p:cTn>
                              </p:par>
                              <p:par>
                                <p:cTn id="17" presetID="53" presetClass="entr" presetSubtype="16" fill="hold" nodeType="withEffect">
                                  <p:stCondLst>
                                    <p:cond delay="50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series" animBg="0"/>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Almost Half (46%) of Printed Community Newspaper Readers 18+ Read for Flyers</a:t>
            </a:r>
          </a:p>
        </p:txBody>
      </p:sp>
      <p:sp>
        <p:nvSpPr>
          <p:cNvPr id="3" name="Content Placeholder 2"/>
          <p:cNvSpPr>
            <a:spLocks noGrp="1"/>
          </p:cNvSpPr>
          <p:nvPr>
            <p:ph idx="1"/>
          </p:nvPr>
        </p:nvSpPr>
        <p:spPr>
          <a:xfrm>
            <a:off x="474250" y="1454888"/>
            <a:ext cx="3148476" cy="4470400"/>
          </a:xfrm>
        </p:spPr>
        <p:txBody>
          <a:bodyPr>
            <a:normAutofit lnSpcReduction="10000"/>
          </a:bodyPr>
          <a:lstStyle/>
          <a:p>
            <a:pPr marL="0" indent="0">
              <a:lnSpc>
                <a:spcPct val="110000"/>
              </a:lnSpc>
              <a:spcBef>
                <a:spcPts val="1200"/>
              </a:spcBef>
              <a:buNone/>
            </a:pPr>
            <a:r>
              <a:rPr lang="en-US" sz="2000" dirty="0"/>
              <a:t>Flyers help increase top-of-mind awareness among consumers when deciding where to purchase a product, and are pivotal methods of increasing sales and foot traffic across many industries.</a:t>
            </a:r>
          </a:p>
          <a:p>
            <a:pPr marL="0" indent="0">
              <a:lnSpc>
                <a:spcPct val="110000"/>
              </a:lnSpc>
              <a:spcBef>
                <a:spcPts val="1200"/>
              </a:spcBef>
              <a:buNone/>
            </a:pPr>
            <a:r>
              <a:rPr lang="en-US" sz="2000" dirty="0"/>
              <a:t>More than three quarters of community newspaper readers in Canada use flyers / inserts to plan their grocery purchases.</a:t>
            </a:r>
          </a:p>
          <a:p>
            <a:pPr marL="0" indent="0">
              <a:lnSpc>
                <a:spcPct val="110000"/>
              </a:lnSpc>
              <a:spcBef>
                <a:spcPts val="1200"/>
              </a:spcBef>
              <a:buNone/>
            </a:pPr>
            <a:endParaRPr lang="en-US" sz="2000" dirty="0"/>
          </a:p>
        </p:txBody>
      </p:sp>
      <p:sp>
        <p:nvSpPr>
          <p:cNvPr id="7" name="TextBox 6">
            <a:extLst>
              <a:ext uri="{FF2B5EF4-FFF2-40B4-BE49-F238E27FC236}">
                <a16:creationId xmlns:a16="http://schemas.microsoft.com/office/drawing/2014/main" id="{9AA5F950-265E-4B42-B5F0-80A0317D69AD}"/>
              </a:ext>
            </a:extLst>
          </p:cNvPr>
          <p:cNvSpPr txBox="1"/>
          <p:nvPr/>
        </p:nvSpPr>
        <p:spPr>
          <a:xfrm>
            <a:off x="0" y="6591879"/>
            <a:ext cx="8382000" cy="230832"/>
          </a:xfrm>
          <a:prstGeom prst="rect">
            <a:avLst/>
          </a:prstGeom>
          <a:noFill/>
        </p:spPr>
        <p:txBody>
          <a:bodyPr wrap="square" rtlCol="0">
            <a:spAutoFit/>
          </a:bodyPr>
          <a:lstStyle/>
          <a:p>
            <a:r>
              <a:rPr lang="en-US" sz="900" dirty="0">
                <a:latin typeface="Arial" panose="020B0604020202020204" pitchFamily="34" charset="0"/>
                <a:cs typeface="Arial" panose="020B0604020202020204" pitchFamily="34" charset="0"/>
              </a:rPr>
              <a:t>Totum Research, Canadians 18+, February 2019; </a:t>
            </a:r>
            <a:r>
              <a:rPr lang="en-US" sz="900" dirty="0" err="1">
                <a:latin typeface="Arial" panose="020B0604020202020204" pitchFamily="34" charset="0"/>
                <a:cs typeface="Arial" panose="020B0604020202020204" pitchFamily="34" charset="0"/>
              </a:rPr>
              <a:t>Vividata</a:t>
            </a:r>
            <a:r>
              <a:rPr lang="en-US" sz="900" dirty="0">
                <a:latin typeface="Arial" panose="020B0604020202020204" pitchFamily="34" charset="0"/>
                <a:cs typeface="Arial" panose="020B0604020202020204" pitchFamily="34" charset="0"/>
              </a:rPr>
              <a:t> Fall 2020 Study</a:t>
            </a:r>
          </a:p>
        </p:txBody>
      </p:sp>
      <p:pic>
        <p:nvPicPr>
          <p:cNvPr id="8" name="Picture 7" descr="FlyerImage-blank.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221151" y="2766278"/>
            <a:ext cx="4479373" cy="2986248"/>
          </a:xfrm>
          <a:prstGeom prst="rect">
            <a:avLst/>
          </a:prstGeom>
        </p:spPr>
      </p:pic>
      <p:sp>
        <p:nvSpPr>
          <p:cNvPr id="9" name="Content Placeholder 4"/>
          <p:cNvSpPr txBox="1">
            <a:spLocks/>
          </p:cNvSpPr>
          <p:nvPr/>
        </p:nvSpPr>
        <p:spPr>
          <a:xfrm>
            <a:off x="4247334" y="2188007"/>
            <a:ext cx="4517998" cy="487523"/>
          </a:xfrm>
          <a:prstGeom prst="rect">
            <a:avLst/>
          </a:prstGeom>
        </p:spPr>
        <p:txBody>
          <a:bodyPr vert="horz" lIns="68580" tIns="34290" rIns="68580" bIns="34290" rtlCol="0">
            <a:normAutofit fontScale="85000" lnSpcReduction="20000"/>
          </a:bodyPr>
          <a:lstStyle>
            <a:lvl1pPr marL="171450" indent="-171450" algn="l" defTabSz="685800" rtl="0" eaLnBrk="1" latinLnBrk="0" hangingPunct="1">
              <a:lnSpc>
                <a:spcPct val="90000"/>
              </a:lnSpc>
              <a:spcBef>
                <a:spcPts val="750"/>
              </a:spcBef>
              <a:buClr>
                <a:srgbClr val="F02C51"/>
              </a:buClr>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F02C51"/>
              </a:buClr>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F02C51"/>
              </a:buClr>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F02C51"/>
              </a:buClr>
              <a:buFont typeface="Arial"/>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F02C51"/>
              </a:buClr>
              <a:buFont typeface="Arial"/>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9pPr>
          </a:lstStyle>
          <a:p>
            <a:pPr marL="0" indent="0" algn="ctr">
              <a:buFont typeface="Arial"/>
              <a:buNone/>
            </a:pPr>
            <a:r>
              <a:rPr lang="en-US" sz="1600" b="1" dirty="0"/>
              <a:t>Nine out of ten </a:t>
            </a:r>
            <a:r>
              <a:rPr lang="en-US" sz="1600" dirty="0"/>
              <a:t>flyer readers</a:t>
            </a:r>
          </a:p>
          <a:p>
            <a:pPr marL="0" indent="0" algn="ctr">
              <a:buFont typeface="Arial"/>
              <a:buNone/>
            </a:pPr>
            <a:r>
              <a:rPr lang="en-US" sz="1600" dirty="0"/>
              <a:t>prefer them in print.</a:t>
            </a:r>
          </a:p>
        </p:txBody>
      </p:sp>
      <p:pic>
        <p:nvPicPr>
          <p:cNvPr id="5" name="Picture 4" descr="Flyers-FactSheet-r3-03.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086121" y="1322938"/>
            <a:ext cx="4757928" cy="880872"/>
          </a:xfrm>
          <a:prstGeom prst="rect">
            <a:avLst/>
          </a:prstGeom>
        </p:spPr>
      </p:pic>
    </p:spTree>
    <p:extLst>
      <p:ext uri="{BB962C8B-B14F-4D97-AF65-F5344CB8AC3E}">
        <p14:creationId xmlns:p14="http://schemas.microsoft.com/office/powerpoint/2010/main" val="705754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5301651" y="1914777"/>
            <a:ext cx="1145384" cy="227044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t>Older Demographics More Likely to Read for Flyers</a:t>
            </a:r>
          </a:p>
        </p:txBody>
      </p:sp>
      <p:sp>
        <p:nvSpPr>
          <p:cNvPr id="6" name="TextBox 5">
            <a:extLst>
              <a:ext uri="{FF2B5EF4-FFF2-40B4-BE49-F238E27FC236}">
                <a16:creationId xmlns:a16="http://schemas.microsoft.com/office/drawing/2014/main" id="{9AA5F950-265E-4B42-B5F0-80A0317D69AD}"/>
              </a:ext>
            </a:extLst>
          </p:cNvPr>
          <p:cNvSpPr txBox="1"/>
          <p:nvPr/>
        </p:nvSpPr>
        <p:spPr>
          <a:xfrm>
            <a:off x="0" y="6494060"/>
            <a:ext cx="8382000" cy="369332"/>
          </a:xfrm>
          <a:prstGeom prst="rect">
            <a:avLst/>
          </a:prstGeom>
          <a:noFill/>
        </p:spPr>
        <p:txBody>
          <a:bodyPr wrap="square" rtlCol="0">
            <a:spAutoFit/>
          </a:bodyPr>
          <a:lstStyle/>
          <a:p>
            <a:r>
              <a:rPr lang="en-US" sz="900" dirty="0">
                <a:latin typeface="Arial" panose="020B0604020202020204" pitchFamily="34" charset="0"/>
                <a:cs typeface="Arial" panose="020B0604020202020204" pitchFamily="34" charset="0"/>
              </a:rPr>
              <a:t>Totum Research, Canadians 18+, 35+, 55+, February 2019</a:t>
            </a:r>
          </a:p>
          <a:p>
            <a:r>
              <a:rPr lang="en-US" sz="900" dirty="0">
                <a:latin typeface="Arial" panose="020B0604020202020204" pitchFamily="34" charset="0"/>
                <a:cs typeface="Arial" panose="020B0604020202020204" pitchFamily="34" charset="0"/>
              </a:rPr>
              <a:t>Readers of printed community newspapers.</a:t>
            </a:r>
          </a:p>
        </p:txBody>
      </p:sp>
      <p:sp>
        <p:nvSpPr>
          <p:cNvPr id="3" name="Rectangle 2"/>
          <p:cNvSpPr/>
          <p:nvPr/>
        </p:nvSpPr>
        <p:spPr>
          <a:xfrm>
            <a:off x="7060754" y="2698841"/>
            <a:ext cx="1824793" cy="2246769"/>
          </a:xfrm>
          <a:prstGeom prst="rect">
            <a:avLst/>
          </a:prstGeom>
        </p:spPr>
        <p:txBody>
          <a:bodyPr wrap="square">
            <a:spAutoFit/>
          </a:bodyPr>
          <a:lstStyle/>
          <a:p>
            <a:pPr>
              <a:defRPr sz="1862" b="0" i="0" u="none" strike="noStrike" kern="1200" spc="0" baseline="0">
                <a:solidFill>
                  <a:prstClr val="black"/>
                </a:solidFill>
                <a:latin typeface="+mn-lt"/>
                <a:ea typeface="+mn-ea"/>
                <a:cs typeface="+mn-cs"/>
              </a:defRPr>
            </a:pPr>
            <a:r>
              <a:rPr lang="en-US" sz="2000" b="1" dirty="0"/>
              <a:t>More than half </a:t>
            </a:r>
            <a:r>
              <a:rPr lang="en-US" sz="2000" dirty="0"/>
              <a:t>of printed community newspapers age 35+ read for the flyers and inserts.</a:t>
            </a:r>
          </a:p>
        </p:txBody>
      </p:sp>
      <p:sp>
        <p:nvSpPr>
          <p:cNvPr id="14" name="TextBox 13"/>
          <p:cNvSpPr txBox="1"/>
          <p:nvPr/>
        </p:nvSpPr>
        <p:spPr>
          <a:xfrm>
            <a:off x="533400" y="1206500"/>
            <a:ext cx="8112760" cy="369332"/>
          </a:xfrm>
          <a:prstGeom prst="rect">
            <a:avLst/>
          </a:prstGeom>
          <a:noFill/>
        </p:spPr>
        <p:txBody>
          <a:bodyPr wrap="square" rtlCol="0">
            <a:spAutoFit/>
          </a:bodyPr>
          <a:lstStyle/>
          <a:p>
            <a:r>
              <a:rPr lang="en-US" dirty="0"/>
              <a:t>Read Printed Community Newspapers for Flyers/Inserts</a:t>
            </a:r>
          </a:p>
        </p:txBody>
      </p:sp>
      <p:sp>
        <p:nvSpPr>
          <p:cNvPr id="16" name="Rectangle 15"/>
          <p:cNvSpPr/>
          <p:nvPr/>
        </p:nvSpPr>
        <p:spPr>
          <a:xfrm>
            <a:off x="2976732" y="2014287"/>
            <a:ext cx="1145384" cy="227044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766951" y="3069918"/>
            <a:ext cx="1145384" cy="122846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212820" y="5425225"/>
            <a:ext cx="2128794" cy="428073"/>
          </a:xfrm>
          <a:prstGeom prst="rect">
            <a:avLst/>
          </a:prstGeom>
          <a:noFill/>
        </p:spPr>
        <p:txBody>
          <a:bodyPr wrap="square" rtlCol="0">
            <a:spAutoFit/>
          </a:bodyPr>
          <a:lstStyle/>
          <a:p>
            <a:pPr algn="ctr"/>
            <a:r>
              <a:rPr lang="en-US" b="1" dirty="0"/>
              <a:t>Adults 18+</a:t>
            </a:r>
          </a:p>
        </p:txBody>
      </p:sp>
      <p:sp>
        <p:nvSpPr>
          <p:cNvPr id="26" name="TextBox 25"/>
          <p:cNvSpPr txBox="1"/>
          <p:nvPr/>
        </p:nvSpPr>
        <p:spPr>
          <a:xfrm>
            <a:off x="2467672" y="5425225"/>
            <a:ext cx="2128794" cy="369332"/>
          </a:xfrm>
          <a:prstGeom prst="rect">
            <a:avLst/>
          </a:prstGeom>
          <a:noFill/>
        </p:spPr>
        <p:txBody>
          <a:bodyPr wrap="square" rtlCol="0">
            <a:spAutoFit/>
          </a:bodyPr>
          <a:lstStyle/>
          <a:p>
            <a:pPr algn="ctr"/>
            <a:r>
              <a:rPr lang="en-US" b="1" dirty="0"/>
              <a:t> Age 35+</a:t>
            </a:r>
          </a:p>
        </p:txBody>
      </p:sp>
      <p:sp>
        <p:nvSpPr>
          <p:cNvPr id="27" name="TextBox 26"/>
          <p:cNvSpPr txBox="1"/>
          <p:nvPr/>
        </p:nvSpPr>
        <p:spPr>
          <a:xfrm>
            <a:off x="4832003" y="5425225"/>
            <a:ext cx="2128794" cy="369332"/>
          </a:xfrm>
          <a:prstGeom prst="rect">
            <a:avLst/>
          </a:prstGeom>
          <a:noFill/>
        </p:spPr>
        <p:txBody>
          <a:bodyPr wrap="square" rtlCol="0">
            <a:spAutoFit/>
          </a:bodyPr>
          <a:lstStyle/>
          <a:p>
            <a:pPr algn="ctr"/>
            <a:r>
              <a:rPr lang="en-US" b="1" dirty="0"/>
              <a:t>Age 50+</a:t>
            </a:r>
          </a:p>
        </p:txBody>
      </p:sp>
      <p:sp>
        <p:nvSpPr>
          <p:cNvPr id="28" name="TextBox 27"/>
          <p:cNvSpPr txBox="1"/>
          <p:nvPr/>
        </p:nvSpPr>
        <p:spPr>
          <a:xfrm>
            <a:off x="371306" y="3085745"/>
            <a:ext cx="1839556" cy="461665"/>
          </a:xfrm>
          <a:prstGeom prst="rect">
            <a:avLst/>
          </a:prstGeom>
          <a:noFill/>
        </p:spPr>
        <p:txBody>
          <a:bodyPr wrap="square" rtlCol="0">
            <a:spAutoFit/>
          </a:bodyPr>
          <a:lstStyle/>
          <a:p>
            <a:pPr algn="ctr"/>
            <a:r>
              <a:rPr lang="en-CA" sz="2400" b="1" dirty="0">
                <a:solidFill>
                  <a:schemeClr val="bg1"/>
                </a:solidFill>
              </a:rPr>
              <a:t>46%</a:t>
            </a:r>
            <a:endParaRPr lang="en-US" sz="2400" b="1" dirty="0">
              <a:solidFill>
                <a:schemeClr val="bg1"/>
              </a:solidFill>
            </a:endParaRPr>
          </a:p>
        </p:txBody>
      </p:sp>
      <p:sp>
        <p:nvSpPr>
          <p:cNvPr id="29" name="TextBox 28"/>
          <p:cNvSpPr txBox="1"/>
          <p:nvPr/>
        </p:nvSpPr>
        <p:spPr>
          <a:xfrm>
            <a:off x="4966692" y="1958669"/>
            <a:ext cx="1839556" cy="461665"/>
          </a:xfrm>
          <a:prstGeom prst="rect">
            <a:avLst/>
          </a:prstGeom>
          <a:noFill/>
        </p:spPr>
        <p:txBody>
          <a:bodyPr wrap="square" rtlCol="0">
            <a:spAutoFit/>
          </a:bodyPr>
          <a:lstStyle/>
          <a:p>
            <a:pPr algn="ctr"/>
            <a:r>
              <a:rPr lang="en-CA" sz="2400" b="1" dirty="0">
                <a:solidFill>
                  <a:schemeClr val="bg1"/>
                </a:solidFill>
              </a:rPr>
              <a:t>53%</a:t>
            </a:r>
            <a:endParaRPr lang="en-US" sz="2400" b="1" dirty="0">
              <a:solidFill>
                <a:schemeClr val="bg1"/>
              </a:solidFill>
            </a:endParaRPr>
          </a:p>
        </p:txBody>
      </p:sp>
      <p:sp>
        <p:nvSpPr>
          <p:cNvPr id="33" name="TextBox 32"/>
          <p:cNvSpPr txBox="1"/>
          <p:nvPr/>
        </p:nvSpPr>
        <p:spPr>
          <a:xfrm>
            <a:off x="2616166" y="2049425"/>
            <a:ext cx="1839556" cy="461665"/>
          </a:xfrm>
          <a:prstGeom prst="rect">
            <a:avLst/>
          </a:prstGeom>
          <a:noFill/>
        </p:spPr>
        <p:txBody>
          <a:bodyPr wrap="square" rtlCol="0">
            <a:spAutoFit/>
          </a:bodyPr>
          <a:lstStyle/>
          <a:p>
            <a:pPr algn="ctr"/>
            <a:r>
              <a:rPr lang="en-CA" sz="2400" b="1" dirty="0">
                <a:solidFill>
                  <a:schemeClr val="bg1"/>
                </a:solidFill>
              </a:rPr>
              <a:t>52%</a:t>
            </a:r>
            <a:endParaRPr lang="en-US" sz="2400" b="1" dirty="0">
              <a:solidFill>
                <a:schemeClr val="bg1"/>
              </a:solidFill>
            </a:endParaRPr>
          </a:p>
        </p:txBody>
      </p:sp>
      <p:pic>
        <p:nvPicPr>
          <p:cNvPr id="20" name="Picture 19" descr="ChampionTheTruth-Publisher's Presentation-Assets-03.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flipH="1">
            <a:off x="378934" y="3610418"/>
            <a:ext cx="1875719" cy="1851280"/>
          </a:xfrm>
          <a:prstGeom prst="rect">
            <a:avLst/>
          </a:prstGeom>
        </p:spPr>
      </p:pic>
      <p:pic>
        <p:nvPicPr>
          <p:cNvPr id="21" name="Picture 20" descr="ChampionTheTruth-Publisher's Presentation-Assets-02.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flipH="1">
            <a:off x="4944207" y="3554120"/>
            <a:ext cx="1917748" cy="1963876"/>
          </a:xfrm>
          <a:prstGeom prst="rect">
            <a:avLst/>
          </a:prstGeom>
        </p:spPr>
      </p:pic>
      <p:pic>
        <p:nvPicPr>
          <p:cNvPr id="4" name="Picture 3" descr="ChampionTheTruth-Publisher's Presentation-Assets-04.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602825" y="3631709"/>
            <a:ext cx="1871909" cy="1836639"/>
          </a:xfrm>
          <a:prstGeom prst="rect">
            <a:avLst/>
          </a:prstGeom>
        </p:spPr>
      </p:pic>
    </p:spTree>
    <p:extLst>
      <p:ext uri="{BB962C8B-B14F-4D97-AF65-F5344CB8AC3E}">
        <p14:creationId xmlns:p14="http://schemas.microsoft.com/office/powerpoint/2010/main" val="2108268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US" dirty="0">
                <a:ea typeface="+mn-ea"/>
                <a:cs typeface="+mn-cs"/>
              </a:rPr>
              <a:t>News Media Ads Inspire Action</a:t>
            </a:r>
          </a:p>
        </p:txBody>
      </p:sp>
      <p:graphicFrame>
        <p:nvGraphicFramePr>
          <p:cNvPr id="4" name="Chart 3">
            <a:extLst>
              <a:ext uri="{FF2B5EF4-FFF2-40B4-BE49-F238E27FC236}">
                <a16:creationId xmlns:a16="http://schemas.microsoft.com/office/drawing/2014/main" id="{759E943F-0BF1-4711-BADC-2578CACD6B7C}"/>
              </a:ext>
            </a:extLst>
          </p:cNvPr>
          <p:cNvGraphicFramePr/>
          <p:nvPr>
            <p:extLst>
              <p:ext uri="{D42A27DB-BD31-4B8C-83A1-F6EECF244321}">
                <p14:modId xmlns:p14="http://schemas.microsoft.com/office/powerpoint/2010/main" val="3780540858"/>
              </p:ext>
            </p:extLst>
          </p:nvPr>
        </p:nvGraphicFramePr>
        <p:xfrm>
          <a:off x="202019" y="1037966"/>
          <a:ext cx="8642349" cy="4992216"/>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0" y="6581001"/>
            <a:ext cx="4817344" cy="230832"/>
          </a:xfrm>
          <a:prstGeom prst="rect">
            <a:avLst/>
          </a:prstGeom>
        </p:spPr>
        <p:txBody>
          <a:bodyPr wrap="none">
            <a:spAutoFit/>
          </a:bodyPr>
          <a:lstStyle/>
          <a:p>
            <a:r>
              <a:rPr lang="en-US" sz="900" dirty="0">
                <a:latin typeface="Arial" panose="020B0604020202020204" pitchFamily="34" charset="0"/>
                <a:cs typeface="Arial" panose="020B0604020202020204" pitchFamily="34" charset="0"/>
              </a:rPr>
              <a:t>Totum Research, Canadians 18+; Readers of any newspaper in past week; February 2019</a:t>
            </a:r>
            <a:endParaRPr lang="en-CA" sz="900" dirty="0">
              <a:latin typeface="Arial" panose="020B0604020202020204" pitchFamily="34" charset="0"/>
              <a:cs typeface="Arial" panose="020B0604020202020204" pitchFamily="34" charset="0"/>
            </a:endParaRPr>
          </a:p>
        </p:txBody>
      </p:sp>
      <p:sp>
        <p:nvSpPr>
          <p:cNvPr id="6" name="TextBox 1"/>
          <p:cNvSpPr txBox="1"/>
          <p:nvPr/>
        </p:nvSpPr>
        <p:spPr>
          <a:xfrm>
            <a:off x="8274677" y="1651218"/>
            <a:ext cx="697627" cy="400110"/>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dirty="0">
                <a:latin typeface="Arial" panose="020B0604020202020204" pitchFamily="34" charset="0"/>
                <a:cs typeface="Arial" panose="020B0604020202020204" pitchFamily="34" charset="0"/>
              </a:rPr>
              <a:t>63%</a:t>
            </a:r>
          </a:p>
        </p:txBody>
      </p:sp>
      <p:sp>
        <p:nvSpPr>
          <p:cNvPr id="7" name="TextBox 1"/>
          <p:cNvSpPr txBox="1"/>
          <p:nvPr/>
        </p:nvSpPr>
        <p:spPr>
          <a:xfrm>
            <a:off x="7964350" y="2311363"/>
            <a:ext cx="697627" cy="400110"/>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dirty="0">
                <a:latin typeface="Arial" panose="020B0604020202020204" pitchFamily="34" charset="0"/>
                <a:cs typeface="Arial" panose="020B0604020202020204" pitchFamily="34" charset="0"/>
              </a:rPr>
              <a:t>57%</a:t>
            </a:r>
          </a:p>
        </p:txBody>
      </p:sp>
      <p:sp>
        <p:nvSpPr>
          <p:cNvPr id="8" name="TextBox 1"/>
          <p:cNvSpPr txBox="1"/>
          <p:nvPr/>
        </p:nvSpPr>
        <p:spPr>
          <a:xfrm>
            <a:off x="6839705" y="2985102"/>
            <a:ext cx="697627" cy="400110"/>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dirty="0">
                <a:latin typeface="Arial" panose="020B0604020202020204" pitchFamily="34" charset="0"/>
                <a:cs typeface="Arial" panose="020B0604020202020204" pitchFamily="34" charset="0"/>
              </a:rPr>
              <a:t>37%</a:t>
            </a:r>
          </a:p>
        </p:txBody>
      </p:sp>
      <p:sp>
        <p:nvSpPr>
          <p:cNvPr id="9" name="TextBox 1"/>
          <p:cNvSpPr txBox="1"/>
          <p:nvPr/>
        </p:nvSpPr>
        <p:spPr>
          <a:xfrm>
            <a:off x="7772329" y="3668706"/>
            <a:ext cx="697627" cy="400110"/>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dirty="0">
                <a:latin typeface="Arial" panose="020B0604020202020204" pitchFamily="34" charset="0"/>
                <a:cs typeface="Arial" panose="020B0604020202020204" pitchFamily="34" charset="0"/>
              </a:rPr>
              <a:t>54%</a:t>
            </a:r>
          </a:p>
        </p:txBody>
      </p:sp>
      <p:sp>
        <p:nvSpPr>
          <p:cNvPr id="10" name="TextBox 1"/>
          <p:cNvSpPr txBox="1"/>
          <p:nvPr/>
        </p:nvSpPr>
        <p:spPr>
          <a:xfrm>
            <a:off x="7541725" y="4316789"/>
            <a:ext cx="697627" cy="400110"/>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dirty="0">
                <a:latin typeface="Arial" panose="020B0604020202020204" pitchFamily="34" charset="0"/>
                <a:cs typeface="Arial" panose="020B0604020202020204" pitchFamily="34" charset="0"/>
              </a:rPr>
              <a:t>50%</a:t>
            </a:r>
          </a:p>
        </p:txBody>
      </p:sp>
      <p:sp>
        <p:nvSpPr>
          <p:cNvPr id="11" name="TextBox 1"/>
          <p:cNvSpPr txBox="1"/>
          <p:nvPr/>
        </p:nvSpPr>
        <p:spPr>
          <a:xfrm>
            <a:off x="6561278" y="4976934"/>
            <a:ext cx="697627" cy="400110"/>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dirty="0">
                <a:latin typeface="Arial" panose="020B0604020202020204" pitchFamily="34" charset="0"/>
                <a:cs typeface="Arial" panose="020B0604020202020204" pitchFamily="34" charset="0"/>
              </a:rPr>
              <a:t>32%</a:t>
            </a:r>
          </a:p>
        </p:txBody>
      </p:sp>
    </p:spTree>
    <p:extLst>
      <p:ext uri="{BB962C8B-B14F-4D97-AF65-F5344CB8AC3E}">
        <p14:creationId xmlns:p14="http://schemas.microsoft.com/office/powerpoint/2010/main" val="3571623492"/>
      </p:ext>
    </p:extLst>
  </p:cSld>
  <p:clrMapOvr>
    <a:masterClrMapping/>
  </p:clrMapOvr>
</p:sld>
</file>

<file path=ppt/theme/theme1.xml><?xml version="1.0" encoding="utf-8"?>
<a:theme xmlns:a="http://schemas.openxmlformats.org/drawingml/2006/main" name="1_NM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ustom 1">
      <a:dk1>
        <a:srgbClr val="000000"/>
      </a:dk1>
      <a:lt1>
        <a:sysClr val="window" lastClr="FFFFFF"/>
      </a:lt1>
      <a:dk2>
        <a:srgbClr val="999999"/>
      </a:dk2>
      <a:lt2>
        <a:srgbClr val="E7E6E6"/>
      </a:lt2>
      <a:accent1>
        <a:srgbClr val="F02C50"/>
      </a:accent1>
      <a:accent2>
        <a:srgbClr val="800000"/>
      </a:accent2>
      <a:accent3>
        <a:srgbClr val="A5A5A5"/>
      </a:accent3>
      <a:accent4>
        <a:srgbClr val="FFC000"/>
      </a:accent4>
      <a:accent5>
        <a:srgbClr val="5B9BD5"/>
      </a:accent5>
      <a:accent6>
        <a:srgbClr val="70AD47"/>
      </a:accent6>
      <a:hlink>
        <a:srgbClr val="0563C1"/>
      </a:hlink>
      <a:folHlink>
        <a:srgbClr val="954F72"/>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FE24052244D7A488E57CF0D507CD8D0" ma:contentTypeVersion="7" ma:contentTypeDescription="Create a new document." ma:contentTypeScope="" ma:versionID="a2a984489009e5de0311ace6d20fa9db">
  <xsd:schema xmlns:xsd="http://www.w3.org/2001/XMLSchema" xmlns:xs="http://www.w3.org/2001/XMLSchema" xmlns:p="http://schemas.microsoft.com/office/2006/metadata/properties" xmlns:ns2="34cfb6cd-9e29-4642-8b42-10720b2777f8" targetNamespace="http://schemas.microsoft.com/office/2006/metadata/properties" ma:root="true" ma:fieldsID="5d7605d40e979f7cfea265008d565656" ns2:_="">
    <xsd:import namespace="34cfb6cd-9e29-4642-8b42-10720b2777f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cfb6cd-9e29-4642-8b42-10720b2777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BEE92B2-DD8F-413E-8D68-091879866B02}">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860BFE4E-ABA0-4977-B70D-16811A8BFE9A}">
  <ds:schemaRefs>
    <ds:schemaRef ds:uri="http://schemas.microsoft.com/sharepoint/v3/contenttype/forms"/>
  </ds:schemaRefs>
</ds:datastoreItem>
</file>

<file path=customXml/itemProps3.xml><?xml version="1.0" encoding="utf-8"?>
<ds:datastoreItem xmlns:ds="http://schemas.openxmlformats.org/officeDocument/2006/customXml" ds:itemID="{C8A021B2-E2C9-4472-8C58-FAACC447EA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cfb6cd-9e29-4642-8b42-10720b2777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16079</TotalTime>
  <Words>3104</Words>
  <Application>Microsoft Office PowerPoint</Application>
  <PresentationFormat>On-screen Show (4:3)</PresentationFormat>
  <Paragraphs>273</Paragraphs>
  <Slides>26</Slides>
  <Notes>24</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26</vt:i4>
      </vt:variant>
    </vt:vector>
  </HeadingPairs>
  <TitlesOfParts>
    <vt:vector size="34" baseType="lpstr">
      <vt:lpstr>Arial</vt:lpstr>
      <vt:lpstr>Arial Black</vt:lpstr>
      <vt:lpstr>Calibri</vt:lpstr>
      <vt:lpstr>Myriad Pro</vt:lpstr>
      <vt:lpstr>Open Sans</vt:lpstr>
      <vt:lpstr>1_NMC</vt:lpstr>
      <vt:lpstr>Office Theme</vt:lpstr>
      <vt:lpstr>Custom Design</vt:lpstr>
      <vt:lpstr>PowerPoint Presentation</vt:lpstr>
      <vt:lpstr>News Media Readership Growth</vt:lpstr>
      <vt:lpstr>Need to Reach Millennials?</vt:lpstr>
      <vt:lpstr>   Different Platforms for Newspaper Content   </vt:lpstr>
      <vt:lpstr>Print Readers add Digital Access</vt:lpstr>
      <vt:lpstr>Local Information is the Main Reason for Reading Community Newspapers </vt:lpstr>
      <vt:lpstr>Almost Half (46%) of Printed Community Newspaper Readers 18+ Read for Flyers</vt:lpstr>
      <vt:lpstr>Older Demographics More Likely to Read for Flyers</vt:lpstr>
      <vt:lpstr>News Media Ads Inspire Action</vt:lpstr>
      <vt:lpstr>Printed Newspaper Ads Most Trusted</vt:lpstr>
      <vt:lpstr>Reliable Journalism is Crucial</vt:lpstr>
      <vt:lpstr>PowerPoint Presentation</vt:lpstr>
      <vt:lpstr>Newspapers Score High On Engagement</vt:lpstr>
      <vt:lpstr>Newspaper Media Reach All Target Groups during COVID-19</vt:lpstr>
      <vt:lpstr>Optimized Campaign = </vt:lpstr>
      <vt:lpstr>Print Ads Cannot be Blocked</vt:lpstr>
      <vt:lpstr>Methodology</vt:lpstr>
      <vt:lpstr>PowerPoint Presentation</vt:lpstr>
      <vt:lpstr>Appendix</vt:lpstr>
      <vt:lpstr>Newspaper Media Reach All Target Groups during COVID-19</vt:lpstr>
      <vt:lpstr>News Media Ads Inspire Action</vt:lpstr>
      <vt:lpstr>News Media Ads Inspire Action</vt:lpstr>
      <vt:lpstr>News Media Ads Inspire Action</vt:lpstr>
      <vt:lpstr>News Media Ads Inspire Action</vt:lpstr>
      <vt:lpstr>News Media Ads Inspire Action</vt:lpstr>
      <vt:lpstr>News Media Ads Inspire Action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Government Advertising and Newspapers</dc:title>
  <dc:creator>Kelly Levson</dc:creator>
  <cp:lastModifiedBy>Kelly Levson</cp:lastModifiedBy>
  <cp:revision>299</cp:revision>
  <cp:lastPrinted>2021-01-08T21:52:57Z</cp:lastPrinted>
  <dcterms:created xsi:type="dcterms:W3CDTF">2017-05-23T18:13:49Z</dcterms:created>
  <dcterms:modified xsi:type="dcterms:W3CDTF">2021-10-21T20:25:43Z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0x010100BFE24052244D7A488E57CF0D507CD8D0</vt:lpwstr>
  </property>
</Properties>
</file>