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65" r:id="rId3"/>
    <p:sldId id="350" r:id="rId4"/>
    <p:sldId id="354" r:id="rId5"/>
    <p:sldId id="367" r:id="rId6"/>
    <p:sldId id="369" r:id="rId7"/>
    <p:sldId id="361" r:id="rId8"/>
    <p:sldId id="370" r:id="rId9"/>
    <p:sldId id="374" r:id="rId10"/>
    <p:sldId id="344" r:id="rId11"/>
    <p:sldId id="366" r:id="rId12"/>
    <p:sldId id="346" r:id="rId13"/>
    <p:sldId id="347" r:id="rId14"/>
    <p:sldId id="357" r:id="rId15"/>
    <p:sldId id="356" r:id="rId16"/>
    <p:sldId id="373" r:id="rId17"/>
    <p:sldId id="338" r:id="rId18"/>
    <p:sldId id="330" r:id="rId19"/>
    <p:sldId id="368" r:id="rId20"/>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46"/>
    <a:srgbClr val="15A984"/>
    <a:srgbClr val="EDEDED"/>
    <a:srgbClr val="16A985"/>
    <a:srgbClr val="324481"/>
    <a:srgbClr val="AED246"/>
    <a:srgbClr val="474743"/>
    <a:srgbClr val="888887"/>
    <a:srgbClr val="F3F3F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322" autoAdjust="0"/>
    <p:restoredTop sz="99806" autoAdjust="0"/>
  </p:normalViewPr>
  <p:slideViewPr>
    <p:cSldViewPr snapToGrid="0">
      <p:cViewPr>
        <p:scale>
          <a:sx n="81" d="100"/>
          <a:sy n="81" d="100"/>
        </p:scale>
        <p:origin x="-1392" y="-158"/>
      </p:cViewPr>
      <p:guideLst>
        <p:guide orient="horz" pos="480"/>
        <p:guide pos="240"/>
      </p:guideLst>
    </p:cSldViewPr>
  </p:slideViewPr>
  <p:notesTextViewPr>
    <p:cViewPr>
      <p:scale>
        <a:sx n="1" d="1"/>
        <a:sy n="1" d="1"/>
      </p:scale>
      <p:origin x="0" y="0"/>
    </p:cViewPr>
  </p:notesTextViewPr>
  <p:sorterViewPr>
    <p:cViewPr>
      <p:scale>
        <a:sx n="180" d="100"/>
        <a:sy n="180" d="100"/>
      </p:scale>
      <p:origin x="0" y="0"/>
    </p:cViewPr>
  </p:sorterViewPr>
  <p:notesViewPr>
    <p:cSldViewPr>
      <p:cViewPr varScale="1">
        <p:scale>
          <a:sx n="51" d="100"/>
          <a:sy n="51" d="100"/>
        </p:scale>
        <p:origin x="-2790" y="-108"/>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236312566192"/>
          <c:y val="0.31309055118110202"/>
          <c:w val="0.77101061380485303"/>
          <c:h val="0.49546731463254601"/>
        </c:manualLayout>
      </c:layout>
      <c:lineChart>
        <c:grouping val="standard"/>
        <c:varyColors val="0"/>
        <c:ser>
          <c:idx val="0"/>
          <c:order val="0"/>
          <c:tx>
            <c:strRef>
              <c:f>Sheet1!$B$1</c:f>
              <c:strCache>
                <c:ptCount val="1"/>
                <c:pt idx="0">
                  <c:v>Community Newspapers</c:v>
                </c:pt>
              </c:strCache>
            </c:strRef>
          </c:tx>
          <c:spPr>
            <a:ln w="28575" cmpd="sng">
              <a:solidFill>
                <a:srgbClr val="324481"/>
              </a:solidFill>
            </a:ln>
          </c:spPr>
          <c:marker>
            <c:spPr>
              <a:solidFill>
                <a:srgbClr val="324481"/>
              </a:solidFill>
              <a:ln w="28575" cmpd="sng">
                <a:solidFill>
                  <a:srgbClr val="324481"/>
                </a:solidFill>
              </a:ln>
            </c:spPr>
          </c:marker>
          <c:dLbls>
            <c:dLblPos val="t"/>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1064</c:v>
                </c:pt>
                <c:pt idx="1">
                  <c:v>1042</c:v>
                </c:pt>
                <c:pt idx="2">
                  <c:v>1029</c:v>
                </c:pt>
                <c:pt idx="3">
                  <c:v>1019</c:v>
                </c:pt>
                <c:pt idx="4">
                  <c:v>1040</c:v>
                </c:pt>
                <c:pt idx="5">
                  <c:v>1083</c:v>
                </c:pt>
                <c:pt idx="6">
                  <c:v>1060</c:v>
                </c:pt>
                <c:pt idx="7">
                  <c:v>1032</c:v>
                </c:pt>
              </c:numCache>
            </c:numRef>
          </c:val>
          <c:smooth val="0"/>
        </c:ser>
        <c:ser>
          <c:idx val="1"/>
          <c:order val="1"/>
          <c:tx>
            <c:strRef>
              <c:f>Sheet1!$C$1</c:f>
              <c:strCache>
                <c:ptCount val="1"/>
                <c:pt idx="0">
                  <c:v>Daily Newspapers</c:v>
                </c:pt>
              </c:strCache>
            </c:strRef>
          </c:tx>
          <c:spPr>
            <a:ln w="28575" cmpd="sng">
              <a:solidFill>
                <a:srgbClr val="16A985"/>
              </a:solidFill>
            </a:ln>
          </c:spPr>
          <c:marker>
            <c:spPr>
              <a:solidFill>
                <a:srgbClr val="16A985"/>
              </a:solidFill>
              <a:ln w="28575" cmpd="sng">
                <a:solidFill>
                  <a:srgbClr val="16A985"/>
                </a:solidFill>
              </a:ln>
            </c:spPr>
          </c:marker>
          <c:dLbls>
            <c:dLblPos val="t"/>
            <c:showLegendKey val="0"/>
            <c:showVal val="1"/>
            <c:showCatName val="0"/>
            <c:showSerName val="0"/>
            <c:showPercent val="0"/>
            <c:showBubbleSize val="0"/>
            <c:showLeaderLines val="0"/>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130</c:v>
                </c:pt>
                <c:pt idx="1">
                  <c:v>122</c:v>
                </c:pt>
                <c:pt idx="2">
                  <c:v>124</c:v>
                </c:pt>
                <c:pt idx="3">
                  <c:v>112</c:v>
                </c:pt>
                <c:pt idx="4">
                  <c:v>104</c:v>
                </c:pt>
                <c:pt idx="5">
                  <c:v>103</c:v>
                </c:pt>
                <c:pt idx="6">
                  <c:v>98</c:v>
                </c:pt>
                <c:pt idx="7">
                  <c:v>98</c:v>
                </c:pt>
              </c:numCache>
            </c:numRef>
          </c:val>
          <c:smooth val="0"/>
        </c:ser>
        <c:dLbls>
          <c:showLegendKey val="0"/>
          <c:showVal val="0"/>
          <c:showCatName val="0"/>
          <c:showSerName val="0"/>
          <c:showPercent val="0"/>
          <c:showBubbleSize val="0"/>
        </c:dLbls>
        <c:marker val="1"/>
        <c:smooth val="0"/>
        <c:axId val="218387200"/>
        <c:axId val="218388736"/>
      </c:lineChart>
      <c:catAx>
        <c:axId val="218387200"/>
        <c:scaling>
          <c:orientation val="minMax"/>
        </c:scaling>
        <c:delete val="0"/>
        <c:axPos val="b"/>
        <c:numFmt formatCode="General" sourceLinked="1"/>
        <c:majorTickMark val="out"/>
        <c:minorTickMark val="none"/>
        <c:tickLblPos val="nextTo"/>
        <c:txPr>
          <a:bodyPr/>
          <a:lstStyle/>
          <a:p>
            <a:pPr>
              <a:defRPr sz="1200"/>
            </a:pPr>
            <a:endParaRPr lang="en-US"/>
          </a:p>
        </c:txPr>
        <c:crossAx val="218388736"/>
        <c:crosses val="autoZero"/>
        <c:auto val="1"/>
        <c:lblAlgn val="ctr"/>
        <c:lblOffset val="100"/>
        <c:noMultiLvlLbl val="0"/>
      </c:catAx>
      <c:valAx>
        <c:axId val="218388736"/>
        <c:scaling>
          <c:orientation val="minMax"/>
        </c:scaling>
        <c:delete val="1"/>
        <c:axPos val="l"/>
        <c:numFmt formatCode="General" sourceLinked="1"/>
        <c:majorTickMark val="out"/>
        <c:minorTickMark val="none"/>
        <c:tickLblPos val="nextTo"/>
        <c:crossAx val="21838720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617672790902E-4"/>
          <c:y val="3.3703557788091199E-2"/>
          <c:w val="0.999382764654418"/>
          <c:h val="0.66130204296757744"/>
        </c:manualLayout>
      </c:layout>
      <c:lineChart>
        <c:grouping val="standard"/>
        <c:varyColors val="0"/>
        <c:ser>
          <c:idx val="0"/>
          <c:order val="0"/>
          <c:tx>
            <c:strRef>
              <c:f>Sheet1!$B$1</c:f>
              <c:strCache>
                <c:ptCount val="1"/>
                <c:pt idx="0">
                  <c:v>Print</c:v>
                </c:pt>
              </c:strCache>
            </c:strRef>
          </c:tx>
          <c:spPr>
            <a:ln w="76200">
              <a:solidFill>
                <a:srgbClr val="E3E416"/>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Sheet1!$B$2:$B$7</c:f>
              <c:numCache>
                <c:formatCode>General</c:formatCode>
                <c:ptCount val="6"/>
                <c:pt idx="0">
                  <c:v>15</c:v>
                </c:pt>
                <c:pt idx="1">
                  <c:v>16</c:v>
                </c:pt>
                <c:pt idx="2">
                  <c:v>14</c:v>
                </c:pt>
                <c:pt idx="3">
                  <c:v>11</c:v>
                </c:pt>
                <c:pt idx="4">
                  <c:v>12</c:v>
                </c:pt>
                <c:pt idx="5">
                  <c:v>16</c:v>
                </c:pt>
              </c:numCache>
            </c:numRef>
          </c:val>
          <c:smooth val="0"/>
          <c:extLst xmlns:c16r2="http://schemas.microsoft.com/office/drawing/2015/06/chart">
            <c:ext xmlns:c16="http://schemas.microsoft.com/office/drawing/2014/chart" uri="{C3380CC4-5D6E-409C-BE32-E72D297353CC}">
              <c16:uniqueId val="{00000000-BE2C-4FB5-B424-70ADBC510032}"/>
            </c:ext>
          </c:extLst>
        </c:ser>
        <c:ser>
          <c:idx val="1"/>
          <c:order val="1"/>
          <c:tx>
            <c:strRef>
              <c:f>Sheet1!$C$1</c:f>
              <c:strCache>
                <c:ptCount val="1"/>
                <c:pt idx="0">
                  <c:v>Desktop/Laptop</c:v>
                </c:pt>
              </c:strCache>
            </c:strRef>
          </c:tx>
          <c:spPr>
            <a:ln w="76200">
              <a:solidFill>
                <a:srgbClr val="33449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Sheet1!$C$2:$C$7</c:f>
              <c:numCache>
                <c:formatCode>General</c:formatCode>
                <c:ptCount val="6"/>
                <c:pt idx="0">
                  <c:v>17</c:v>
                </c:pt>
                <c:pt idx="1">
                  <c:v>12</c:v>
                </c:pt>
                <c:pt idx="2">
                  <c:v>16</c:v>
                </c:pt>
                <c:pt idx="3">
                  <c:v>13</c:v>
                </c:pt>
                <c:pt idx="4">
                  <c:v>14</c:v>
                </c:pt>
                <c:pt idx="5">
                  <c:v>19</c:v>
                </c:pt>
              </c:numCache>
            </c:numRef>
          </c:val>
          <c:smooth val="0"/>
          <c:extLst xmlns:c16r2="http://schemas.microsoft.com/office/drawing/2015/06/chart">
            <c:ext xmlns:c16="http://schemas.microsoft.com/office/drawing/2014/chart" uri="{C3380CC4-5D6E-409C-BE32-E72D297353CC}">
              <c16:uniqueId val="{00000001-BE2C-4FB5-B424-70ADBC510032}"/>
            </c:ext>
          </c:extLst>
        </c:ser>
        <c:ser>
          <c:idx val="2"/>
          <c:order val="2"/>
          <c:tx>
            <c:strRef>
              <c:f>Sheet1!$D$1</c:f>
              <c:strCache>
                <c:ptCount val="1"/>
                <c:pt idx="0">
                  <c:v>Phone</c:v>
                </c:pt>
              </c:strCache>
            </c:strRef>
          </c:tx>
          <c:spPr>
            <a:ln w="76200">
              <a:solidFill>
                <a:srgbClr val="16A985"/>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Sheet1!$D$2:$D$7</c:f>
              <c:numCache>
                <c:formatCode>General</c:formatCode>
                <c:ptCount val="6"/>
                <c:pt idx="0">
                  <c:v>25</c:v>
                </c:pt>
                <c:pt idx="1">
                  <c:v>20</c:v>
                </c:pt>
                <c:pt idx="2">
                  <c:v>21</c:v>
                </c:pt>
                <c:pt idx="3">
                  <c:v>21</c:v>
                </c:pt>
                <c:pt idx="4">
                  <c:v>20</c:v>
                </c:pt>
                <c:pt idx="5">
                  <c:v>25</c:v>
                </c:pt>
              </c:numCache>
            </c:numRef>
          </c:val>
          <c:smooth val="0"/>
          <c:extLst xmlns:c16r2="http://schemas.microsoft.com/office/drawing/2015/06/chart">
            <c:ext xmlns:c16="http://schemas.microsoft.com/office/drawing/2014/chart" uri="{C3380CC4-5D6E-409C-BE32-E72D297353CC}">
              <c16:uniqueId val="{00000002-BE2C-4FB5-B424-70ADBC510032}"/>
            </c:ext>
          </c:extLst>
        </c:ser>
        <c:ser>
          <c:idx val="3"/>
          <c:order val="3"/>
          <c:tx>
            <c:strRef>
              <c:f>Sheet1!$E$1</c:f>
              <c:strCache>
                <c:ptCount val="1"/>
                <c:pt idx="0">
                  <c:v>Tablet</c:v>
                </c:pt>
              </c:strCache>
            </c:strRef>
          </c:tx>
          <c:spPr>
            <a:ln w="76200">
              <a:solidFill>
                <a:srgbClr val="74539F"/>
              </a:solidFill>
            </a:ln>
          </c:spPr>
          <c:marker>
            <c:symbol val="none"/>
          </c:marker>
          <c:cat>
            <c:strRef>
              <c:f>Sheet1!$A$2:$A$7</c:f>
              <c:strCache>
                <c:ptCount val="6"/>
                <c:pt idx="0">
                  <c:v>Early morning</c:v>
                </c:pt>
                <c:pt idx="1">
                  <c:v>At breakfast</c:v>
                </c:pt>
                <c:pt idx="2">
                  <c:v>Between breakfast and lunch</c:v>
                </c:pt>
                <c:pt idx="3">
                  <c:v>During lunch</c:v>
                </c:pt>
                <c:pt idx="4">
                  <c:v>Between lunch and dinner</c:v>
                </c:pt>
                <c:pt idx="5">
                  <c:v>After dinner</c:v>
                </c:pt>
              </c:strCache>
            </c:strRef>
          </c:cat>
          <c:val>
            <c:numRef>
              <c:f>Sheet1!$E$2:$E$7</c:f>
              <c:numCache>
                <c:formatCode>General</c:formatCode>
                <c:ptCount val="6"/>
                <c:pt idx="0">
                  <c:v>14</c:v>
                </c:pt>
                <c:pt idx="1">
                  <c:v>12</c:v>
                </c:pt>
                <c:pt idx="2">
                  <c:v>11</c:v>
                </c:pt>
                <c:pt idx="3">
                  <c:v>11</c:v>
                </c:pt>
                <c:pt idx="4">
                  <c:v>11</c:v>
                </c:pt>
                <c:pt idx="5">
                  <c:v>18</c:v>
                </c:pt>
              </c:numCache>
            </c:numRef>
          </c:val>
          <c:smooth val="0"/>
          <c:extLst xmlns:c16r2="http://schemas.microsoft.com/office/drawing/2015/06/chart">
            <c:ext xmlns:c16="http://schemas.microsoft.com/office/drawing/2014/chart" uri="{C3380CC4-5D6E-409C-BE32-E72D297353CC}">
              <c16:uniqueId val="{00000003-BE2C-4FB5-B424-70ADBC510032}"/>
            </c:ext>
          </c:extLst>
        </c:ser>
        <c:dLbls>
          <c:showLegendKey val="0"/>
          <c:showVal val="0"/>
          <c:showCatName val="0"/>
          <c:showSerName val="0"/>
          <c:showPercent val="0"/>
          <c:showBubbleSize val="0"/>
        </c:dLbls>
        <c:marker val="1"/>
        <c:smooth val="0"/>
        <c:axId val="130781952"/>
        <c:axId val="130783488"/>
      </c:lineChart>
      <c:catAx>
        <c:axId val="130781952"/>
        <c:scaling>
          <c:orientation val="minMax"/>
        </c:scaling>
        <c:delete val="0"/>
        <c:axPos val="b"/>
        <c:numFmt formatCode="General" sourceLinked="0"/>
        <c:majorTickMark val="out"/>
        <c:minorTickMark val="none"/>
        <c:tickLblPos val="nextTo"/>
        <c:txPr>
          <a:bodyPr/>
          <a:lstStyle/>
          <a:p>
            <a:pPr>
              <a:defRPr sz="1400"/>
            </a:pPr>
            <a:endParaRPr lang="en-US"/>
          </a:p>
        </c:txPr>
        <c:crossAx val="130783488"/>
        <c:crosses val="autoZero"/>
        <c:auto val="1"/>
        <c:lblAlgn val="ctr"/>
        <c:lblOffset val="100"/>
        <c:noMultiLvlLbl val="0"/>
      </c:catAx>
      <c:valAx>
        <c:axId val="130783488"/>
        <c:scaling>
          <c:orientation val="minMax"/>
          <c:min val="5"/>
        </c:scaling>
        <c:delete val="1"/>
        <c:axPos val="l"/>
        <c:numFmt formatCode="General" sourceLinked="1"/>
        <c:majorTickMark val="out"/>
        <c:minorTickMark val="none"/>
        <c:tickLblPos val="nextTo"/>
        <c:crossAx val="130781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32064524032491"/>
          <c:w val="0.98951908355205598"/>
          <c:h val="0.66770125571687899"/>
        </c:manualLayout>
      </c:layout>
      <c:barChart>
        <c:barDir val="col"/>
        <c:grouping val="clustered"/>
        <c:varyColors val="0"/>
        <c:ser>
          <c:idx val="0"/>
          <c:order val="0"/>
          <c:tx>
            <c:strRef>
              <c:f>Sheet1!$B$1</c:f>
              <c:strCache>
                <c:ptCount val="1"/>
                <c:pt idx="0">
                  <c:v>Print</c:v>
                </c:pt>
              </c:strCache>
            </c:strRef>
          </c:tx>
          <c:spPr>
            <a:solidFill>
              <a:srgbClr val="E3E416"/>
            </a:solidFill>
          </c:spPr>
          <c:invertIfNegative val="0"/>
          <c:dPt>
            <c:idx val="0"/>
            <c:invertIfNegative val="0"/>
            <c:bubble3D val="0"/>
            <c:extLst xmlns:c16r2="http://schemas.microsoft.com/office/drawing/2015/06/chart">
              <c:ext xmlns:c16="http://schemas.microsoft.com/office/drawing/2014/chart" uri="{C3380CC4-5D6E-409C-BE32-E72D297353CC}">
                <c16:uniqueId val="{00000000-D3A2-4113-9784-116191EEAC96}"/>
              </c:ext>
            </c:extLst>
          </c:dPt>
          <c:dPt>
            <c:idx val="1"/>
            <c:invertIfNegative val="0"/>
            <c:bubble3D val="0"/>
            <c:extLst xmlns:c16r2="http://schemas.microsoft.com/office/drawing/2015/06/chart">
              <c:ext xmlns:c16="http://schemas.microsoft.com/office/drawing/2014/chart" uri="{C3380CC4-5D6E-409C-BE32-E72D297353CC}">
                <c16:uniqueId val="{00000001-D3A2-4113-9784-116191EEAC96}"/>
              </c:ext>
            </c:extLst>
          </c:dPt>
          <c:dPt>
            <c:idx val="2"/>
            <c:invertIfNegative val="0"/>
            <c:bubble3D val="0"/>
            <c:extLst xmlns:c16r2="http://schemas.microsoft.com/office/drawing/2015/06/chart">
              <c:ext xmlns:c16="http://schemas.microsoft.com/office/drawing/2014/chart" uri="{C3380CC4-5D6E-409C-BE32-E72D297353CC}">
                <c16:uniqueId val="{00000002-D3A2-4113-9784-116191EEAC96}"/>
              </c:ext>
            </c:extLst>
          </c:dPt>
          <c:dPt>
            <c:idx val="3"/>
            <c:invertIfNegative val="0"/>
            <c:bubble3D val="0"/>
            <c:extLst xmlns:c16r2="http://schemas.microsoft.com/office/drawing/2015/06/chart">
              <c:ext xmlns:c16="http://schemas.microsoft.com/office/drawing/2014/chart" uri="{C3380CC4-5D6E-409C-BE32-E72D297353CC}">
                <c16:uniqueId val="{00000003-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Sheet1!$B$2:$B$5</c:f>
              <c:numCache>
                <c:formatCode>General</c:formatCode>
                <c:ptCount val="4"/>
                <c:pt idx="0">
                  <c:v>57</c:v>
                </c:pt>
                <c:pt idx="1">
                  <c:v>46</c:v>
                </c:pt>
                <c:pt idx="2">
                  <c:v>64</c:v>
                </c:pt>
                <c:pt idx="3">
                  <c:v>59</c:v>
                </c:pt>
              </c:numCache>
            </c:numRef>
          </c:val>
          <c:extLst xmlns:c16r2="http://schemas.microsoft.com/office/drawing/2015/06/chart">
            <c:ext xmlns:c16="http://schemas.microsoft.com/office/drawing/2014/chart" uri="{C3380CC4-5D6E-409C-BE32-E72D297353CC}">
              <c16:uniqueId val="{00000004-D3A2-4113-9784-116191EEAC96}"/>
            </c:ext>
          </c:extLst>
        </c:ser>
        <c:ser>
          <c:idx val="1"/>
          <c:order val="1"/>
          <c:tx>
            <c:strRef>
              <c:f>Sheet1!$C$1</c:f>
              <c:strCache>
                <c:ptCount val="1"/>
                <c:pt idx="0">
                  <c:v>Desktop/Laptop</c:v>
                </c:pt>
              </c:strCache>
            </c:strRef>
          </c:tx>
          <c:spPr>
            <a:solidFill>
              <a:srgbClr val="334495"/>
            </a:solidFill>
          </c:spPr>
          <c:invertIfNegative val="0"/>
          <c:dPt>
            <c:idx val="0"/>
            <c:invertIfNegative val="0"/>
            <c:bubble3D val="0"/>
            <c:extLst xmlns:c16r2="http://schemas.microsoft.com/office/drawing/2015/06/chart">
              <c:ext xmlns:c16="http://schemas.microsoft.com/office/drawing/2014/chart" uri="{C3380CC4-5D6E-409C-BE32-E72D297353CC}">
                <c16:uniqueId val="{00000005-D3A2-4113-9784-116191EEAC96}"/>
              </c:ext>
            </c:extLst>
          </c:dPt>
          <c:dPt>
            <c:idx val="1"/>
            <c:invertIfNegative val="0"/>
            <c:bubble3D val="0"/>
            <c:extLst xmlns:c16r2="http://schemas.microsoft.com/office/drawing/2015/06/chart">
              <c:ext xmlns:c16="http://schemas.microsoft.com/office/drawing/2014/chart" uri="{C3380CC4-5D6E-409C-BE32-E72D297353CC}">
                <c16:uniqueId val="{00000006-D3A2-4113-9784-116191EEAC96}"/>
              </c:ext>
            </c:extLst>
          </c:dPt>
          <c:dPt>
            <c:idx val="2"/>
            <c:invertIfNegative val="0"/>
            <c:bubble3D val="0"/>
            <c:extLst xmlns:c16r2="http://schemas.microsoft.com/office/drawing/2015/06/chart">
              <c:ext xmlns:c16="http://schemas.microsoft.com/office/drawing/2014/chart" uri="{C3380CC4-5D6E-409C-BE32-E72D297353CC}">
                <c16:uniqueId val="{00000007-D3A2-4113-9784-116191EEAC96}"/>
              </c:ext>
            </c:extLst>
          </c:dPt>
          <c:dPt>
            <c:idx val="3"/>
            <c:invertIfNegative val="0"/>
            <c:bubble3D val="0"/>
            <c:extLst xmlns:c16r2="http://schemas.microsoft.com/office/drawing/2015/06/chart">
              <c:ext xmlns:c16="http://schemas.microsoft.com/office/drawing/2014/chart" uri="{C3380CC4-5D6E-409C-BE32-E72D297353CC}">
                <c16:uniqueId val="{00000008-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Sheet1!$C$2:$C$5</c:f>
              <c:numCache>
                <c:formatCode>General</c:formatCode>
                <c:ptCount val="4"/>
                <c:pt idx="0">
                  <c:v>55</c:v>
                </c:pt>
                <c:pt idx="1">
                  <c:v>53</c:v>
                </c:pt>
                <c:pt idx="2">
                  <c:v>57</c:v>
                </c:pt>
                <c:pt idx="3">
                  <c:v>59</c:v>
                </c:pt>
              </c:numCache>
            </c:numRef>
          </c:val>
          <c:extLst xmlns:c16r2="http://schemas.microsoft.com/office/drawing/2015/06/chart">
            <c:ext xmlns:c16="http://schemas.microsoft.com/office/drawing/2014/chart" uri="{C3380CC4-5D6E-409C-BE32-E72D297353CC}">
              <c16:uniqueId val="{00000009-D3A2-4113-9784-116191EEAC96}"/>
            </c:ext>
          </c:extLst>
        </c:ser>
        <c:ser>
          <c:idx val="2"/>
          <c:order val="2"/>
          <c:tx>
            <c:strRef>
              <c:f>Sheet1!$D$1</c:f>
              <c:strCache>
                <c:ptCount val="1"/>
                <c:pt idx="0">
                  <c:v>Phone</c:v>
                </c:pt>
              </c:strCache>
            </c:strRef>
          </c:tx>
          <c:spPr>
            <a:solidFill>
              <a:srgbClr val="16A985"/>
            </a:solidFill>
          </c:spPr>
          <c:invertIfNegative val="0"/>
          <c:dPt>
            <c:idx val="0"/>
            <c:invertIfNegative val="0"/>
            <c:bubble3D val="0"/>
            <c:extLst xmlns:c16r2="http://schemas.microsoft.com/office/drawing/2015/06/chart">
              <c:ext xmlns:c16="http://schemas.microsoft.com/office/drawing/2014/chart" uri="{C3380CC4-5D6E-409C-BE32-E72D297353CC}">
                <c16:uniqueId val="{0000000A-D3A2-4113-9784-116191EEAC96}"/>
              </c:ext>
            </c:extLst>
          </c:dPt>
          <c:dPt>
            <c:idx val="1"/>
            <c:invertIfNegative val="0"/>
            <c:bubble3D val="0"/>
            <c:extLst xmlns:c16r2="http://schemas.microsoft.com/office/drawing/2015/06/chart">
              <c:ext xmlns:c16="http://schemas.microsoft.com/office/drawing/2014/chart" uri="{C3380CC4-5D6E-409C-BE32-E72D297353CC}">
                <c16:uniqueId val="{0000000B-D3A2-4113-9784-116191EEAC96}"/>
              </c:ext>
            </c:extLst>
          </c:dPt>
          <c:dPt>
            <c:idx val="2"/>
            <c:invertIfNegative val="0"/>
            <c:bubble3D val="0"/>
            <c:extLst xmlns:c16r2="http://schemas.microsoft.com/office/drawing/2015/06/chart">
              <c:ext xmlns:c16="http://schemas.microsoft.com/office/drawing/2014/chart" uri="{C3380CC4-5D6E-409C-BE32-E72D297353CC}">
                <c16:uniqueId val="{0000000C-D3A2-4113-9784-116191EEAC96}"/>
              </c:ext>
            </c:extLst>
          </c:dPt>
          <c:dPt>
            <c:idx val="3"/>
            <c:invertIfNegative val="0"/>
            <c:bubble3D val="0"/>
            <c:extLst xmlns:c16r2="http://schemas.microsoft.com/office/drawing/2015/06/chart">
              <c:ext xmlns:c16="http://schemas.microsoft.com/office/drawing/2014/chart" uri="{C3380CC4-5D6E-409C-BE32-E72D297353CC}">
                <c16:uniqueId val="{0000000D-D3A2-4113-9784-116191EEAC96}"/>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Sheet1!$D$2:$D$5</c:f>
              <c:numCache>
                <c:formatCode>General</c:formatCode>
                <c:ptCount val="4"/>
                <c:pt idx="0">
                  <c:v>59</c:v>
                </c:pt>
                <c:pt idx="1">
                  <c:v>73</c:v>
                </c:pt>
                <c:pt idx="2">
                  <c:v>50</c:v>
                </c:pt>
                <c:pt idx="3">
                  <c:v>66</c:v>
                </c:pt>
              </c:numCache>
            </c:numRef>
          </c:val>
          <c:extLst xmlns:c16r2="http://schemas.microsoft.com/office/drawing/2015/06/chart">
            <c:ext xmlns:c16="http://schemas.microsoft.com/office/drawing/2014/chart" uri="{C3380CC4-5D6E-409C-BE32-E72D297353CC}">
              <c16:uniqueId val="{0000000E-D3A2-4113-9784-116191EEAC96}"/>
            </c:ext>
          </c:extLst>
        </c:ser>
        <c:ser>
          <c:idx val="3"/>
          <c:order val="3"/>
          <c:tx>
            <c:strRef>
              <c:f>Sheet1!$E$1</c:f>
              <c:strCache>
                <c:ptCount val="1"/>
                <c:pt idx="0">
                  <c:v>Tablet</c:v>
                </c:pt>
              </c:strCache>
            </c:strRef>
          </c:tx>
          <c:spPr>
            <a:solidFill>
              <a:srgbClr val="74539F"/>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F-D3A2-4113-9784-116191EEAC96}"/>
              </c:ext>
            </c:extLst>
          </c:dPt>
          <c:dPt>
            <c:idx val="1"/>
            <c:invertIfNegative val="0"/>
            <c:bubble3D val="0"/>
            <c:extLst xmlns:c16r2="http://schemas.microsoft.com/office/drawing/2015/06/chart">
              <c:ext xmlns:c16="http://schemas.microsoft.com/office/drawing/2014/chart" uri="{C3380CC4-5D6E-409C-BE32-E72D297353CC}">
                <c16:uniqueId val="{00000010-D3A2-4113-9784-116191EEAC96}"/>
              </c:ext>
            </c:extLst>
          </c:dPt>
          <c:dPt>
            <c:idx val="2"/>
            <c:invertIfNegative val="0"/>
            <c:bubble3D val="0"/>
            <c:extLst xmlns:c16r2="http://schemas.microsoft.com/office/drawing/2015/06/chart">
              <c:ext xmlns:c16="http://schemas.microsoft.com/office/drawing/2014/chart" uri="{C3380CC4-5D6E-409C-BE32-E72D297353CC}">
                <c16:uniqueId val="{00000011-D3A2-4113-9784-116191EEAC96}"/>
              </c:ext>
            </c:extLst>
          </c:dPt>
          <c:dPt>
            <c:idx val="3"/>
            <c:invertIfNegative val="0"/>
            <c:bubble3D val="0"/>
            <c:extLst xmlns:c16r2="http://schemas.microsoft.com/office/drawing/2015/06/chart">
              <c:ext xmlns:c16="http://schemas.microsoft.com/office/drawing/2014/chart" uri="{C3380CC4-5D6E-409C-BE32-E72D297353CC}">
                <c16:uniqueId val="{00000012-D3A2-4113-9784-116191EEAC96}"/>
              </c:ext>
            </c:extLst>
          </c:dPt>
          <c:dLbls>
            <c:spPr>
              <a:noFill/>
              <a:ln>
                <a:noFill/>
              </a:ln>
              <a:effectLst/>
            </c:spPr>
            <c:txPr>
              <a:bodyPr/>
              <a:lstStyle/>
              <a:p>
                <a:pPr>
                  <a:defRPr sz="18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Adults 18+</c:v>
                </c:pt>
                <c:pt idx="1">
                  <c:v>Millennials</c:v>
                </c:pt>
                <c:pt idx="2">
                  <c:v>Boomers</c:v>
                </c:pt>
                <c:pt idx="3">
                  <c:v>Age 35-49</c:v>
                </c:pt>
              </c:strCache>
            </c:strRef>
          </c:cat>
          <c:val>
            <c:numRef>
              <c:f>Sheet1!$E$2:$E$5</c:f>
              <c:numCache>
                <c:formatCode>General</c:formatCode>
                <c:ptCount val="4"/>
                <c:pt idx="0">
                  <c:v>48</c:v>
                </c:pt>
                <c:pt idx="1">
                  <c:v>45</c:v>
                </c:pt>
                <c:pt idx="2">
                  <c:v>49</c:v>
                </c:pt>
                <c:pt idx="3">
                  <c:v>51</c:v>
                </c:pt>
              </c:numCache>
            </c:numRef>
          </c:val>
          <c:extLst xmlns:c16r2="http://schemas.microsoft.com/office/drawing/2015/06/char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147656704"/>
        <c:axId val="147658240"/>
      </c:barChart>
      <c:catAx>
        <c:axId val="147656704"/>
        <c:scaling>
          <c:orientation val="minMax"/>
        </c:scaling>
        <c:delete val="0"/>
        <c:axPos val="b"/>
        <c:numFmt formatCode="General" sourceLinked="0"/>
        <c:majorTickMark val="out"/>
        <c:minorTickMark val="none"/>
        <c:tickLblPos val="nextTo"/>
        <c:spPr>
          <a:ln>
            <a:noFill/>
          </a:ln>
        </c:spPr>
        <c:txPr>
          <a:bodyPr/>
          <a:lstStyle/>
          <a:p>
            <a:pPr>
              <a:defRPr sz="1600" b="1">
                <a:latin typeface="Arial" panose="020B0604020202020204" pitchFamily="34" charset="0"/>
                <a:cs typeface="Arial" panose="020B0604020202020204" pitchFamily="34" charset="0"/>
              </a:defRPr>
            </a:pPr>
            <a:endParaRPr lang="en-US"/>
          </a:p>
        </c:txPr>
        <c:crossAx val="147658240"/>
        <c:crosses val="autoZero"/>
        <c:auto val="1"/>
        <c:lblAlgn val="ctr"/>
        <c:lblOffset val="100"/>
        <c:noMultiLvlLbl val="0"/>
      </c:catAx>
      <c:valAx>
        <c:axId val="147658240"/>
        <c:scaling>
          <c:orientation val="minMax"/>
        </c:scaling>
        <c:delete val="1"/>
        <c:axPos val="l"/>
        <c:numFmt formatCode="General" sourceLinked="1"/>
        <c:majorTickMark val="out"/>
        <c:minorTickMark val="none"/>
        <c:tickLblPos val="nextTo"/>
        <c:crossAx val="147656704"/>
        <c:crosses val="autoZero"/>
        <c:crossBetween val="between"/>
      </c:valAx>
    </c:plotArea>
    <c:legend>
      <c:legendPos val="b"/>
      <c:layout>
        <c:manualLayout>
          <c:xMode val="edge"/>
          <c:yMode val="edge"/>
          <c:x val="0.213610382035579"/>
          <c:y val="0.928055811354648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41656556195199"/>
          <c:y val="0.13307612907757699"/>
          <c:w val="0.73510234317091405"/>
          <c:h val="0.86692378158612504"/>
        </c:manualLayout>
      </c:layout>
      <c:barChart>
        <c:barDir val="bar"/>
        <c:grouping val="percentStacked"/>
        <c:varyColors val="0"/>
        <c:ser>
          <c:idx val="0"/>
          <c:order val="0"/>
          <c:tx>
            <c:strRef>
              <c:f>Sheet1!$B$1</c:f>
              <c:strCache>
                <c:ptCount val="1"/>
                <c:pt idx="0">
                  <c:v>Print Only</c:v>
                </c:pt>
              </c:strCache>
            </c:strRef>
          </c:tx>
          <c:spPr>
            <a:solidFill>
              <a:srgbClr val="AED246"/>
            </a:solidFill>
          </c:spPr>
          <c:invertIfNegative val="0"/>
          <c:dPt>
            <c:idx val="0"/>
            <c:invertIfNegative val="0"/>
            <c:bubble3D val="0"/>
            <c:spPr>
              <a:solidFill>
                <a:srgbClr val="16A985"/>
              </a:solidFill>
            </c:spPr>
          </c:dPt>
          <c:dPt>
            <c:idx val="1"/>
            <c:invertIfNegative val="0"/>
            <c:bubble3D val="0"/>
            <c:spPr>
              <a:solidFill>
                <a:srgbClr val="16A985"/>
              </a:solidFill>
            </c:spPr>
          </c:dPt>
          <c:dLbls>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Weekend</c:v>
                </c:pt>
                <c:pt idx="1">
                  <c:v>Weekday</c:v>
                </c:pt>
              </c:strCache>
            </c:strRef>
          </c:cat>
          <c:val>
            <c:numRef>
              <c:f>Sheet1!$B$2:$B$3</c:f>
              <c:numCache>
                <c:formatCode>0%</c:formatCode>
                <c:ptCount val="2"/>
                <c:pt idx="0">
                  <c:v>0.52</c:v>
                </c:pt>
                <c:pt idx="1">
                  <c:v>0.4</c:v>
                </c:pt>
              </c:numCache>
            </c:numRef>
          </c:val>
          <c:extLst xmlns:c16r2="http://schemas.microsoft.com/office/drawing/2015/06/chart">
            <c:ext xmlns:c16="http://schemas.microsoft.com/office/drawing/2014/chart" uri="{C3380CC4-5D6E-409C-BE32-E72D297353CC}">
              <c16:uniqueId val="{00000000-6D01-420B-9576-A6F251A3073A}"/>
            </c:ext>
          </c:extLst>
        </c:ser>
        <c:ser>
          <c:idx val="1"/>
          <c:order val="1"/>
          <c:tx>
            <c:strRef>
              <c:f>Sheet1!$C$1</c:f>
              <c:strCache>
                <c:ptCount val="1"/>
                <c:pt idx="0">
                  <c:v>Both</c:v>
                </c:pt>
              </c:strCache>
            </c:strRef>
          </c:tx>
          <c:spPr>
            <a:solidFill>
              <a:schemeClr val="accent4"/>
            </a:solidFill>
          </c:spPr>
          <c:invertIfNegative val="0"/>
          <c:dLbls>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Weekend</c:v>
                </c:pt>
                <c:pt idx="1">
                  <c:v>Weekday</c:v>
                </c:pt>
              </c:strCache>
            </c:strRef>
          </c:cat>
          <c:val>
            <c:numRef>
              <c:f>Sheet1!$C$2:$C$3</c:f>
              <c:numCache>
                <c:formatCode>0%</c:formatCode>
                <c:ptCount val="2"/>
                <c:pt idx="0">
                  <c:v>0.28000000000000003</c:v>
                </c:pt>
                <c:pt idx="1">
                  <c:v>0.24</c:v>
                </c:pt>
              </c:numCache>
            </c:numRef>
          </c:val>
          <c:extLst xmlns:c16r2="http://schemas.microsoft.com/office/drawing/2015/06/chart">
            <c:ext xmlns:c16="http://schemas.microsoft.com/office/drawing/2014/chart" uri="{C3380CC4-5D6E-409C-BE32-E72D297353CC}">
              <c16:uniqueId val="{00000001-6D01-420B-9576-A6F251A3073A}"/>
            </c:ext>
          </c:extLst>
        </c:ser>
        <c:ser>
          <c:idx val="2"/>
          <c:order val="2"/>
          <c:tx>
            <c:strRef>
              <c:f>Sheet1!$D$1</c:f>
              <c:strCache>
                <c:ptCount val="1"/>
                <c:pt idx="0">
                  <c:v>Digital Only</c:v>
                </c:pt>
              </c:strCache>
            </c:strRef>
          </c:tx>
          <c:spPr>
            <a:solidFill>
              <a:srgbClr val="324481"/>
            </a:solidFill>
          </c:spPr>
          <c:invertIfNegative val="0"/>
          <c:dLbls>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Weekend</c:v>
                </c:pt>
                <c:pt idx="1">
                  <c:v>Weekday</c:v>
                </c:pt>
              </c:strCache>
            </c:strRef>
          </c:cat>
          <c:val>
            <c:numRef>
              <c:f>Sheet1!$D$2:$D$3</c:f>
              <c:numCache>
                <c:formatCode>0%</c:formatCode>
                <c:ptCount val="2"/>
                <c:pt idx="0">
                  <c:v>0.2</c:v>
                </c:pt>
                <c:pt idx="1">
                  <c:v>0.36</c:v>
                </c:pt>
              </c:numCache>
            </c:numRef>
          </c:val>
          <c:extLst xmlns:c16r2="http://schemas.microsoft.com/office/drawing/2015/06/chart">
            <c:ext xmlns:c16="http://schemas.microsoft.com/office/drawing/2014/chart" uri="{C3380CC4-5D6E-409C-BE32-E72D297353CC}">
              <c16:uniqueId val="{00000002-6D01-420B-9576-A6F251A3073A}"/>
            </c:ext>
          </c:extLst>
        </c:ser>
        <c:dLbls>
          <c:showLegendKey val="0"/>
          <c:showVal val="1"/>
          <c:showCatName val="0"/>
          <c:showSerName val="0"/>
          <c:showPercent val="0"/>
          <c:showBubbleSize val="0"/>
        </c:dLbls>
        <c:gapWidth val="70"/>
        <c:overlap val="100"/>
        <c:axId val="147335424"/>
        <c:axId val="147349504"/>
      </c:barChart>
      <c:catAx>
        <c:axId val="147335424"/>
        <c:scaling>
          <c:orientation val="minMax"/>
        </c:scaling>
        <c:delete val="0"/>
        <c:axPos val="l"/>
        <c:numFmt formatCode="General" sourceLinked="0"/>
        <c:majorTickMark val="out"/>
        <c:minorTickMark val="none"/>
        <c:tickLblPos val="nextTo"/>
        <c:spPr>
          <a:ln>
            <a:noFill/>
          </a:ln>
        </c:spPr>
        <c:txPr>
          <a:bodyPr/>
          <a:lstStyle/>
          <a:p>
            <a:pPr>
              <a:defRPr>
                <a:latin typeface="Myriad Pro"/>
                <a:cs typeface="Myriad Pro"/>
              </a:defRPr>
            </a:pPr>
            <a:endParaRPr lang="en-US"/>
          </a:p>
        </c:txPr>
        <c:crossAx val="147349504"/>
        <c:crosses val="autoZero"/>
        <c:auto val="1"/>
        <c:lblAlgn val="ctr"/>
        <c:lblOffset val="100"/>
        <c:noMultiLvlLbl val="0"/>
      </c:catAx>
      <c:valAx>
        <c:axId val="147349504"/>
        <c:scaling>
          <c:orientation val="minMax"/>
        </c:scaling>
        <c:delete val="1"/>
        <c:axPos val="b"/>
        <c:numFmt formatCode="0%" sourceLinked="1"/>
        <c:majorTickMark val="out"/>
        <c:minorTickMark val="none"/>
        <c:tickLblPos val="none"/>
        <c:crossAx val="147335424"/>
        <c:crosses val="autoZero"/>
        <c:crossBetween val="between"/>
      </c:valAx>
    </c:plotArea>
    <c:plotVisOnly val="1"/>
    <c:dispBlanksAs val="gap"/>
    <c:showDLblsOverMax val="0"/>
  </c:chart>
  <c:txPr>
    <a:bodyPr/>
    <a:lstStyle/>
    <a:p>
      <a:pPr>
        <a:defRPr sz="2400">
          <a:latin typeface="Calibri" panose="020F0502020204030204" pitchFamily="34" charset="0"/>
          <a:ea typeface="Kozuka Gothic Pro L" pitchFamily="34" charset="-128"/>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76371464171394E-2"/>
          <c:y val="0.13588778896678"/>
          <c:w val="0.87338215313376"/>
          <c:h val="0.69964404179738804"/>
        </c:manualLayout>
      </c:layout>
      <c:areaChart>
        <c:grouping val="stacked"/>
        <c:varyColors val="0"/>
        <c:ser>
          <c:idx val="0"/>
          <c:order val="0"/>
          <c:tx>
            <c:strRef>
              <c:f>Sheet1!$B$1</c:f>
              <c:strCache>
                <c:ptCount val="1"/>
                <c:pt idx="0">
                  <c:v>Print only</c:v>
                </c:pt>
              </c:strCache>
            </c:strRef>
          </c:tx>
          <c:spPr>
            <a:solidFill>
              <a:srgbClr val="2A3890"/>
            </a:solidFill>
          </c:spPr>
          <c:cat>
            <c:strRef>
              <c:f>Sheet1!$A$2:$A$5</c:f>
              <c:strCache>
                <c:ptCount val="4"/>
                <c:pt idx="0">
                  <c:v>18-34</c:v>
                </c:pt>
                <c:pt idx="1">
                  <c:v>35-49</c:v>
                </c:pt>
                <c:pt idx="2">
                  <c:v>50-64</c:v>
                </c:pt>
                <c:pt idx="3">
                  <c:v>65+</c:v>
                </c:pt>
              </c:strCache>
            </c:strRef>
          </c:cat>
          <c:val>
            <c:numRef>
              <c:f>Sheet1!$B$2:$B$5</c:f>
              <c:numCache>
                <c:formatCode>0.0%</c:formatCode>
                <c:ptCount val="4"/>
                <c:pt idx="0">
                  <c:v>0.2238</c:v>
                </c:pt>
                <c:pt idx="1">
                  <c:v>0.28339999999999999</c:v>
                </c:pt>
                <c:pt idx="2">
                  <c:v>0.38990000000000002</c:v>
                </c:pt>
                <c:pt idx="3">
                  <c:v>0.49569999999999997</c:v>
                </c:pt>
              </c:numCache>
            </c:numRef>
          </c:val>
          <c:extLst xmlns:c16r2="http://schemas.microsoft.com/office/drawing/2015/06/chart">
            <c:ext xmlns:c16="http://schemas.microsoft.com/office/drawing/2014/chart" uri="{C3380CC4-5D6E-409C-BE32-E72D297353CC}">
              <c16:uniqueId val="{00000000-D877-403F-8452-F844728BE8A0}"/>
            </c:ext>
          </c:extLst>
        </c:ser>
        <c:ser>
          <c:idx val="1"/>
          <c:order val="1"/>
          <c:tx>
            <c:strRef>
              <c:f>Sheet1!$C$1</c:f>
              <c:strCache>
                <c:ptCount val="1"/>
                <c:pt idx="0">
                  <c:v>Both</c:v>
                </c:pt>
              </c:strCache>
            </c:strRef>
          </c:tx>
          <c:spPr>
            <a:solidFill>
              <a:schemeClr val="accent4"/>
            </a:solidFill>
          </c:spPr>
          <c:cat>
            <c:strRef>
              <c:f>Sheet1!$A$2:$A$5</c:f>
              <c:strCache>
                <c:ptCount val="4"/>
                <c:pt idx="0">
                  <c:v>18-34</c:v>
                </c:pt>
                <c:pt idx="1">
                  <c:v>35-49</c:v>
                </c:pt>
                <c:pt idx="2">
                  <c:v>50-64</c:v>
                </c:pt>
                <c:pt idx="3">
                  <c:v>65+</c:v>
                </c:pt>
              </c:strCache>
            </c:strRef>
          </c:cat>
          <c:val>
            <c:numRef>
              <c:f>Sheet1!$C$2:$C$5</c:f>
              <c:numCache>
                <c:formatCode>0.0%</c:formatCode>
                <c:ptCount val="4"/>
                <c:pt idx="0">
                  <c:v>0.38440000000000002</c:v>
                </c:pt>
                <c:pt idx="1">
                  <c:v>0.35160000000000002</c:v>
                </c:pt>
                <c:pt idx="2">
                  <c:v>0.33510000000000001</c:v>
                </c:pt>
                <c:pt idx="3">
                  <c:v>0.31669999999999998</c:v>
                </c:pt>
              </c:numCache>
            </c:numRef>
          </c:val>
          <c:extLst xmlns:c16r2="http://schemas.microsoft.com/office/drawing/2015/06/chart">
            <c:ext xmlns:c16="http://schemas.microsoft.com/office/drawing/2014/chart" uri="{C3380CC4-5D6E-409C-BE32-E72D297353CC}">
              <c16:uniqueId val="{00000001-D877-403F-8452-F844728BE8A0}"/>
            </c:ext>
          </c:extLst>
        </c:ser>
        <c:ser>
          <c:idx val="2"/>
          <c:order val="2"/>
          <c:tx>
            <c:strRef>
              <c:f>Sheet1!$D$1</c:f>
              <c:strCache>
                <c:ptCount val="1"/>
                <c:pt idx="0">
                  <c:v>Digital only</c:v>
                </c:pt>
              </c:strCache>
            </c:strRef>
          </c:tx>
          <c:spPr>
            <a:solidFill>
              <a:srgbClr val="16A985"/>
            </a:solidFill>
            <a:ln>
              <a:noFill/>
            </a:ln>
          </c:spPr>
          <c:cat>
            <c:strRef>
              <c:f>Sheet1!$A$2:$A$5</c:f>
              <c:strCache>
                <c:ptCount val="4"/>
                <c:pt idx="0">
                  <c:v>18-34</c:v>
                </c:pt>
                <c:pt idx="1">
                  <c:v>35-49</c:v>
                </c:pt>
                <c:pt idx="2">
                  <c:v>50-64</c:v>
                </c:pt>
                <c:pt idx="3">
                  <c:v>65+</c:v>
                </c:pt>
              </c:strCache>
            </c:strRef>
          </c:cat>
          <c:val>
            <c:numRef>
              <c:f>Sheet1!$D$2:$D$5</c:f>
              <c:numCache>
                <c:formatCode>0.0%</c:formatCode>
                <c:ptCount val="4"/>
                <c:pt idx="0">
                  <c:v>0.1608</c:v>
                </c:pt>
                <c:pt idx="1">
                  <c:v>0.15140000000000001</c:v>
                </c:pt>
                <c:pt idx="2">
                  <c:v>9.7699999999999995E-2</c:v>
                </c:pt>
                <c:pt idx="3">
                  <c:v>5.62E-2</c:v>
                </c:pt>
              </c:numCache>
            </c:numRef>
          </c:val>
          <c:extLst xmlns:c16r2="http://schemas.microsoft.com/office/drawing/2015/06/chart">
            <c:ext xmlns:c16="http://schemas.microsoft.com/office/drawing/2014/chart" uri="{C3380CC4-5D6E-409C-BE32-E72D297353CC}">
              <c16:uniqueId val="{00000002-D877-403F-8452-F844728BE8A0}"/>
            </c:ext>
          </c:extLst>
        </c:ser>
        <c:dLbls>
          <c:showLegendKey val="0"/>
          <c:showVal val="0"/>
          <c:showCatName val="0"/>
          <c:showSerName val="0"/>
          <c:showPercent val="0"/>
          <c:showBubbleSize val="0"/>
        </c:dLbls>
        <c:axId val="147491840"/>
        <c:axId val="147493632"/>
      </c:areaChart>
      <c:catAx>
        <c:axId val="147491840"/>
        <c:scaling>
          <c:orientation val="minMax"/>
        </c:scaling>
        <c:delete val="0"/>
        <c:axPos val="b"/>
        <c:numFmt formatCode="General" sourceLinked="0"/>
        <c:majorTickMark val="out"/>
        <c:minorTickMark val="none"/>
        <c:tickLblPos val="nextTo"/>
        <c:spPr>
          <a:ln>
            <a:noFill/>
          </a:ln>
        </c:spPr>
        <c:txPr>
          <a:bodyPr/>
          <a:lstStyle/>
          <a:p>
            <a:pPr>
              <a:defRPr sz="2000"/>
            </a:pPr>
            <a:endParaRPr lang="en-US"/>
          </a:p>
        </c:txPr>
        <c:crossAx val="147493632"/>
        <c:crosses val="autoZero"/>
        <c:auto val="1"/>
        <c:lblAlgn val="ctr"/>
        <c:lblOffset val="100"/>
        <c:noMultiLvlLbl val="0"/>
      </c:catAx>
      <c:valAx>
        <c:axId val="147493632"/>
        <c:scaling>
          <c:orientation val="minMax"/>
          <c:max val="1"/>
          <c:min val="0"/>
        </c:scaling>
        <c:delete val="1"/>
        <c:axPos val="l"/>
        <c:numFmt formatCode="0.0%" sourceLinked="1"/>
        <c:majorTickMark val="out"/>
        <c:minorTickMark val="none"/>
        <c:tickLblPos val="none"/>
        <c:crossAx val="147491840"/>
        <c:crosses val="autoZero"/>
        <c:crossBetween val="midCat"/>
        <c:majorUnit val="0.2"/>
        <c:minorUnit val="0.04"/>
      </c:valAx>
      <c:spPr>
        <a:noFill/>
        <a:ln w="25400">
          <a:noFill/>
        </a:ln>
      </c:spPr>
    </c:plotArea>
    <c:plotVisOnly val="1"/>
    <c:dispBlanksAs val="zero"/>
    <c:showDLblsOverMax val="0"/>
  </c:chart>
  <c:txPr>
    <a:bodyPr/>
    <a:lstStyle/>
    <a:p>
      <a:pPr>
        <a:defRPr sz="1800" baseline="0">
          <a:latin typeface="Calibri" panose="020F0502020204030204" pitchFamily="34" charset="0"/>
          <a:ea typeface="Kozuka Gothic Pro R" pitchFamily="34" charset="-128"/>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487071060561899E-2"/>
          <c:y val="0.13869040697584001"/>
          <c:w val="0.92340249609258696"/>
          <c:h val="0.68727315899497998"/>
        </c:manualLayout>
      </c:layout>
      <c:barChart>
        <c:barDir val="col"/>
        <c:grouping val="stacked"/>
        <c:varyColors val="0"/>
        <c:ser>
          <c:idx val="0"/>
          <c:order val="0"/>
          <c:tx>
            <c:strRef>
              <c:f>Sheet1!$B$1</c:f>
              <c:strCache>
                <c:ptCount val="1"/>
                <c:pt idx="0">
                  <c:v>Print only</c:v>
                </c:pt>
              </c:strCache>
            </c:strRef>
          </c:tx>
          <c:spPr>
            <a:solidFill>
              <a:srgbClr val="2A3890"/>
            </a:solidFill>
          </c:spPr>
          <c:invertIfNegative val="0"/>
          <c:cat>
            <c:strRef>
              <c:f>Sheet1!$A$2</c:f>
              <c:strCache>
                <c:ptCount val="1"/>
                <c:pt idx="0">
                  <c:v>18+</c:v>
                </c:pt>
              </c:strCache>
            </c:strRef>
          </c:cat>
          <c:val>
            <c:numRef>
              <c:f>Sheet1!$B$2</c:f>
              <c:numCache>
                <c:formatCode>0%</c:formatCode>
                <c:ptCount val="1"/>
                <c:pt idx="0">
                  <c:v>0.32900000000000001</c:v>
                </c:pt>
              </c:numCache>
            </c:numRef>
          </c:val>
          <c:extLst xmlns:c16r2="http://schemas.microsoft.com/office/drawing/2015/06/chart">
            <c:ext xmlns:c16="http://schemas.microsoft.com/office/drawing/2014/chart" uri="{C3380CC4-5D6E-409C-BE32-E72D297353CC}">
              <c16:uniqueId val="{00000000-58E0-45F8-A439-E27D6EC6DD5E}"/>
            </c:ext>
          </c:extLst>
        </c:ser>
        <c:ser>
          <c:idx val="1"/>
          <c:order val="1"/>
          <c:tx>
            <c:strRef>
              <c:f>Sheet1!$C$1</c:f>
              <c:strCache>
                <c:ptCount val="1"/>
                <c:pt idx="0">
                  <c:v>Both</c:v>
                </c:pt>
              </c:strCache>
            </c:strRef>
          </c:tx>
          <c:spPr>
            <a:solidFill>
              <a:srgbClr val="8064A2"/>
            </a:solidFill>
          </c:spPr>
          <c:invertIfNegative val="0"/>
          <c:cat>
            <c:strRef>
              <c:f>Sheet1!$A$2</c:f>
              <c:strCache>
                <c:ptCount val="1"/>
                <c:pt idx="0">
                  <c:v>18+</c:v>
                </c:pt>
              </c:strCache>
            </c:strRef>
          </c:cat>
          <c:val>
            <c:numRef>
              <c:f>Sheet1!$C$2</c:f>
              <c:numCache>
                <c:formatCode>0.0%</c:formatCode>
                <c:ptCount val="1"/>
                <c:pt idx="0">
                  <c:v>0.35199999999999998</c:v>
                </c:pt>
              </c:numCache>
            </c:numRef>
          </c:val>
          <c:extLst xmlns:c16r2="http://schemas.microsoft.com/office/drawing/2015/06/chart">
            <c:ext xmlns:c16="http://schemas.microsoft.com/office/drawing/2014/chart" uri="{C3380CC4-5D6E-409C-BE32-E72D297353CC}">
              <c16:uniqueId val="{00000001-58E0-45F8-A439-E27D6EC6DD5E}"/>
            </c:ext>
          </c:extLst>
        </c:ser>
        <c:ser>
          <c:idx val="2"/>
          <c:order val="2"/>
          <c:tx>
            <c:strRef>
              <c:f>Sheet1!$D$1</c:f>
              <c:strCache>
                <c:ptCount val="1"/>
                <c:pt idx="0">
                  <c:v>Digital only</c:v>
                </c:pt>
              </c:strCache>
            </c:strRef>
          </c:tx>
          <c:spPr>
            <a:solidFill>
              <a:srgbClr val="16A985"/>
            </a:solidFill>
          </c:spPr>
          <c:invertIfNegative val="0"/>
          <c:cat>
            <c:strRef>
              <c:f>Sheet1!$A$2</c:f>
              <c:strCache>
                <c:ptCount val="1"/>
                <c:pt idx="0">
                  <c:v>18+</c:v>
                </c:pt>
              </c:strCache>
            </c:strRef>
          </c:cat>
          <c:val>
            <c:numRef>
              <c:f>Sheet1!$D$2</c:f>
              <c:numCache>
                <c:formatCode>0.0%</c:formatCode>
                <c:ptCount val="1"/>
                <c:pt idx="0">
                  <c:v>0.124</c:v>
                </c:pt>
              </c:numCache>
            </c:numRef>
          </c:val>
          <c:extLst xmlns:c16r2="http://schemas.microsoft.com/office/drawing/2015/06/chart">
            <c:ext xmlns:c16="http://schemas.microsoft.com/office/drawing/2014/chart" uri="{C3380CC4-5D6E-409C-BE32-E72D297353CC}">
              <c16:uniqueId val="{00000002-58E0-45F8-A439-E27D6EC6DD5E}"/>
            </c:ext>
          </c:extLst>
        </c:ser>
        <c:dLbls>
          <c:showLegendKey val="0"/>
          <c:showVal val="0"/>
          <c:showCatName val="0"/>
          <c:showSerName val="0"/>
          <c:showPercent val="0"/>
          <c:showBubbleSize val="0"/>
        </c:dLbls>
        <c:gapWidth val="20"/>
        <c:overlap val="100"/>
        <c:axId val="147393152"/>
        <c:axId val="147399040"/>
      </c:barChart>
      <c:catAx>
        <c:axId val="147393152"/>
        <c:scaling>
          <c:orientation val="minMax"/>
        </c:scaling>
        <c:delete val="0"/>
        <c:axPos val="b"/>
        <c:numFmt formatCode="General" sourceLinked="0"/>
        <c:majorTickMark val="out"/>
        <c:minorTickMark val="none"/>
        <c:tickLblPos val="nextTo"/>
        <c:spPr>
          <a:ln>
            <a:noFill/>
          </a:ln>
        </c:spPr>
        <c:txPr>
          <a:bodyPr anchor="t"/>
          <a:lstStyle/>
          <a:p>
            <a:pPr>
              <a:defRPr sz="2000" b="1">
                <a:latin typeface="Calibri" panose="020F0502020204030204" pitchFamily="34" charset="0"/>
              </a:defRPr>
            </a:pPr>
            <a:endParaRPr lang="en-US"/>
          </a:p>
        </c:txPr>
        <c:crossAx val="147399040"/>
        <c:crosses val="autoZero"/>
        <c:auto val="1"/>
        <c:lblAlgn val="ctr"/>
        <c:lblOffset val="100"/>
        <c:noMultiLvlLbl val="0"/>
      </c:catAx>
      <c:valAx>
        <c:axId val="147399040"/>
        <c:scaling>
          <c:orientation val="minMax"/>
          <c:max val="1"/>
          <c:min val="0"/>
        </c:scaling>
        <c:delete val="1"/>
        <c:axPos val="l"/>
        <c:numFmt formatCode="0%" sourceLinked="1"/>
        <c:majorTickMark val="out"/>
        <c:minorTickMark val="none"/>
        <c:tickLblPos val="none"/>
        <c:crossAx val="147393152"/>
        <c:crosses val="autoZero"/>
        <c:crossBetween val="between"/>
        <c:majorUnit val="0.2"/>
        <c:minorUnit val="0.04"/>
      </c:valAx>
      <c:spPr>
        <a:noFill/>
        <a:ln w="25400">
          <a:noFill/>
        </a:ln>
      </c:spPr>
    </c:plotArea>
    <c:plotVisOnly val="1"/>
    <c:dispBlanksAs val="gap"/>
    <c:showDLblsOverMax val="0"/>
  </c:chart>
  <c:txPr>
    <a:bodyPr/>
    <a:lstStyle/>
    <a:p>
      <a:pPr>
        <a:defRPr sz="1800" baseline="0">
          <a:latin typeface="Kozuka Gothic Pro R" pitchFamily="34" charset="-128"/>
          <a:ea typeface="Kozuka Gothic Pro R" pitchFamily="34" charset="-128"/>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763998250218698"/>
          <c:y val="1.6020670632183001E-2"/>
          <c:w val="0.59947440944881902"/>
          <c:h val="0.95710031766856796"/>
        </c:manualLayout>
      </c:layout>
      <c:barChart>
        <c:barDir val="bar"/>
        <c:grouping val="clustered"/>
        <c:varyColors val="0"/>
        <c:ser>
          <c:idx val="0"/>
          <c:order val="0"/>
          <c:tx>
            <c:strRef>
              <c:f>Sheet1!$B$1</c:f>
              <c:strCache>
                <c:ptCount val="1"/>
                <c:pt idx="0">
                  <c:v>Information About Local Community</c:v>
                </c:pt>
              </c:strCache>
            </c:strRef>
          </c:tx>
          <c:spPr>
            <a:solidFill>
              <a:srgbClr val="FFC000"/>
            </a:solidFill>
            <a:ln w="28575">
              <a:solidFill>
                <a:srgbClr val="324481"/>
              </a:solidFill>
            </a:ln>
          </c:spPr>
          <c:invertIfNegative val="0"/>
          <c:dPt>
            <c:idx val="0"/>
            <c:invertIfNegative val="0"/>
            <c:bubble3D val="0"/>
            <c:spPr>
              <a:solidFill>
                <a:srgbClr val="16A985"/>
              </a:solidFill>
              <a:ln w="28575">
                <a:solidFill>
                  <a:srgbClr val="324481"/>
                </a:solidFill>
              </a:ln>
            </c:spPr>
          </c:dPt>
          <c:dPt>
            <c:idx val="1"/>
            <c:invertIfNegative val="0"/>
            <c:bubble3D val="0"/>
            <c:spPr>
              <a:solidFill>
                <a:srgbClr val="16A985"/>
              </a:solidFill>
              <a:ln w="28575">
                <a:solidFill>
                  <a:srgbClr val="324481"/>
                </a:solidFill>
              </a:ln>
            </c:spPr>
          </c:dPt>
          <c:dPt>
            <c:idx val="2"/>
            <c:invertIfNegative val="0"/>
            <c:bubble3D val="0"/>
            <c:spPr>
              <a:solidFill>
                <a:srgbClr val="16A985"/>
              </a:solidFill>
              <a:ln w="28575">
                <a:solidFill>
                  <a:srgbClr val="324481"/>
                </a:solidFill>
              </a:ln>
            </c:spPr>
          </c:dPt>
          <c:dPt>
            <c:idx val="3"/>
            <c:invertIfNegative val="0"/>
            <c:bubble3D val="0"/>
            <c:spPr>
              <a:solidFill>
                <a:srgbClr val="324481"/>
              </a:solidFill>
              <a:ln w="28575">
                <a:solidFill>
                  <a:srgbClr val="324481"/>
                </a:solidFill>
              </a:ln>
            </c:spPr>
          </c:dPt>
          <c:dPt>
            <c:idx val="4"/>
            <c:invertIfNegative val="0"/>
            <c:bubble3D val="0"/>
            <c:spPr>
              <a:solidFill>
                <a:srgbClr val="324481"/>
              </a:solidFill>
              <a:ln w="28575">
                <a:solidFill>
                  <a:srgbClr val="324481"/>
                </a:solidFill>
              </a:ln>
            </c:spPr>
          </c:dPt>
          <c:dPt>
            <c:idx val="5"/>
            <c:invertIfNegative val="0"/>
            <c:bubble3D val="0"/>
            <c:spPr>
              <a:solidFill>
                <a:srgbClr val="324481"/>
              </a:solidFill>
              <a:ln w="28575">
                <a:solidFill>
                  <a:srgbClr val="324481"/>
                </a:solidFill>
              </a:ln>
            </c:spPr>
          </c:dPt>
          <c:dPt>
            <c:idx val="6"/>
            <c:invertIfNegative val="0"/>
            <c:bubble3D val="0"/>
            <c:spPr>
              <a:solidFill>
                <a:srgbClr val="324481"/>
              </a:solidFill>
              <a:ln w="28575">
                <a:solidFill>
                  <a:srgbClr val="324481"/>
                </a:solidFill>
              </a:ln>
            </c:spPr>
          </c:dPt>
          <c:dPt>
            <c:idx val="7"/>
            <c:invertIfNegative val="0"/>
            <c:bubble3D val="0"/>
            <c:spPr>
              <a:solidFill>
                <a:srgbClr val="324481"/>
              </a:solidFill>
              <a:ln w="28575">
                <a:solidFill>
                  <a:srgbClr val="324481"/>
                </a:solidFill>
              </a:ln>
            </c:spPr>
          </c:dPt>
          <c:dPt>
            <c:idx val="8"/>
            <c:invertIfNegative val="0"/>
            <c:bubble3D val="0"/>
            <c:spPr>
              <a:solidFill>
                <a:srgbClr val="324481"/>
              </a:solidFill>
              <a:ln w="28575">
                <a:solidFill>
                  <a:srgbClr val="324481"/>
                </a:solidFill>
              </a:ln>
            </c:spPr>
          </c:dPt>
          <c:dLbls>
            <c:dLbl>
              <c:idx val="0"/>
              <c:spPr/>
              <c:txPr>
                <a:bodyPr/>
                <a:lstStyle/>
                <a:p>
                  <a:pPr>
                    <a:defRPr sz="2000" b="1"/>
                  </a:pPr>
                  <a:endParaRPr lang="en-US"/>
                </a:p>
              </c:txPr>
              <c:showLegendKey val="0"/>
              <c:showVal val="1"/>
              <c:showCatName val="0"/>
              <c:showSerName val="0"/>
              <c:showPercent val="0"/>
              <c:showBubbleSize val="0"/>
            </c:dLbl>
            <c:dLbl>
              <c:idx val="1"/>
              <c:spPr/>
              <c:txPr>
                <a:bodyPr/>
                <a:lstStyle/>
                <a:p>
                  <a:pPr>
                    <a:defRPr sz="2000" b="1"/>
                  </a:pPr>
                  <a:endParaRPr lang="en-US"/>
                </a:p>
              </c:txPr>
              <c:showLegendKey val="0"/>
              <c:showVal val="1"/>
              <c:showCatName val="0"/>
              <c:showSerName val="0"/>
              <c:showPercent val="0"/>
              <c:showBubbleSize val="0"/>
            </c:dLbl>
            <c:dLbl>
              <c:idx val="2"/>
              <c:spPr/>
              <c:txPr>
                <a:bodyPr/>
                <a:lstStyle/>
                <a:p>
                  <a:pPr>
                    <a:defRPr sz="2000" b="1"/>
                  </a:pPr>
                  <a:endParaRPr lang="en-US"/>
                </a:p>
              </c:txPr>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cat>
            <c:strRef>
              <c:f>Sheet1!$A$2:$A$10</c:f>
              <c:strCache>
                <c:ptCount val="9"/>
                <c:pt idx="0">
                  <c:v>ALL NEWSPAPERS</c:v>
                </c:pt>
                <c:pt idx="1">
                  <c:v>Community Newspapers</c:v>
                </c:pt>
                <c:pt idx="2">
                  <c:v>Daily Newspapers</c:v>
                </c:pt>
                <c:pt idx="3">
                  <c:v>Other Websites</c:v>
                </c:pt>
                <c:pt idx="4">
                  <c:v>TV Stations</c:v>
                </c:pt>
                <c:pt idx="5">
                  <c:v>Radio Stations</c:v>
                </c:pt>
                <c:pt idx="6">
                  <c:v>Flyers/Inserts</c:v>
                </c:pt>
                <c:pt idx="7">
                  <c:v>Magazines</c:v>
                </c:pt>
                <c:pt idx="8">
                  <c:v>Yellow Pages</c:v>
                </c:pt>
              </c:strCache>
            </c:strRef>
          </c:cat>
          <c:val>
            <c:numRef>
              <c:f>Sheet1!$B$2:$B$10</c:f>
              <c:numCache>
                <c:formatCode>0%</c:formatCode>
                <c:ptCount val="9"/>
                <c:pt idx="0">
                  <c:v>0.75</c:v>
                </c:pt>
                <c:pt idx="1">
                  <c:v>0.62</c:v>
                </c:pt>
                <c:pt idx="2">
                  <c:v>0.27</c:v>
                </c:pt>
                <c:pt idx="3">
                  <c:v>0.41</c:v>
                </c:pt>
                <c:pt idx="4">
                  <c:v>0.2</c:v>
                </c:pt>
                <c:pt idx="5">
                  <c:v>0.19</c:v>
                </c:pt>
                <c:pt idx="6">
                  <c:v>7.0000000000000007E-2</c:v>
                </c:pt>
                <c:pt idx="7">
                  <c:v>0.03</c:v>
                </c:pt>
                <c:pt idx="8">
                  <c:v>0.02</c:v>
                </c:pt>
              </c:numCache>
            </c:numRef>
          </c:val>
        </c:ser>
        <c:dLbls>
          <c:showLegendKey val="0"/>
          <c:showVal val="0"/>
          <c:showCatName val="0"/>
          <c:showSerName val="0"/>
          <c:showPercent val="0"/>
          <c:showBubbleSize val="0"/>
        </c:dLbls>
        <c:gapWidth val="69"/>
        <c:axId val="148230912"/>
        <c:axId val="148232448"/>
      </c:barChart>
      <c:catAx>
        <c:axId val="148230912"/>
        <c:scaling>
          <c:orientation val="maxMin"/>
        </c:scaling>
        <c:delete val="0"/>
        <c:axPos val="l"/>
        <c:majorTickMark val="out"/>
        <c:minorTickMark val="none"/>
        <c:tickLblPos val="nextTo"/>
        <c:spPr>
          <a:ln>
            <a:noFill/>
          </a:ln>
        </c:spPr>
        <c:txPr>
          <a:bodyPr/>
          <a:lstStyle/>
          <a:p>
            <a:pPr>
              <a:defRPr sz="1600" b="1"/>
            </a:pPr>
            <a:endParaRPr lang="en-US"/>
          </a:p>
        </c:txPr>
        <c:crossAx val="148232448"/>
        <c:crosses val="autoZero"/>
        <c:auto val="1"/>
        <c:lblAlgn val="ctr"/>
        <c:lblOffset val="700"/>
        <c:tickLblSkip val="1"/>
        <c:noMultiLvlLbl val="0"/>
      </c:catAx>
      <c:valAx>
        <c:axId val="148232448"/>
        <c:scaling>
          <c:orientation val="minMax"/>
        </c:scaling>
        <c:delete val="1"/>
        <c:axPos val="t"/>
        <c:numFmt formatCode="0%" sourceLinked="1"/>
        <c:majorTickMark val="out"/>
        <c:minorTickMark val="none"/>
        <c:tickLblPos val="nextTo"/>
        <c:crossAx val="148230912"/>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1351"/>
          </a:xfrm>
          <a:prstGeom prst="rect">
            <a:avLst/>
          </a:prstGeom>
        </p:spPr>
        <p:txBody>
          <a:bodyPr vert="horz" lIns="87005" tIns="43503" rIns="87005" bIns="43503" rtlCol="0"/>
          <a:lstStyle>
            <a:lvl1pPr algn="l">
              <a:defRPr sz="1100"/>
            </a:lvl1pPr>
          </a:lstStyle>
          <a:p>
            <a:endParaRPr lang="en-CA"/>
          </a:p>
        </p:txBody>
      </p:sp>
      <p:sp>
        <p:nvSpPr>
          <p:cNvPr id="3" name="Date Placeholder 2"/>
          <p:cNvSpPr>
            <a:spLocks noGrp="1"/>
          </p:cNvSpPr>
          <p:nvPr>
            <p:ph type="dt" sz="quarter" idx="1"/>
          </p:nvPr>
        </p:nvSpPr>
        <p:spPr>
          <a:xfrm>
            <a:off x="3884414" y="1"/>
            <a:ext cx="2972098" cy="461351"/>
          </a:xfrm>
          <a:prstGeom prst="rect">
            <a:avLst/>
          </a:prstGeom>
        </p:spPr>
        <p:txBody>
          <a:bodyPr vert="horz" lIns="87005" tIns="43503" rIns="87005" bIns="43503" rtlCol="0"/>
          <a:lstStyle>
            <a:lvl1pPr algn="r">
              <a:defRPr sz="1100"/>
            </a:lvl1pPr>
          </a:lstStyle>
          <a:p>
            <a:fld id="{3D869A3E-565D-45D8-9E30-5A6BC094F85C}" type="datetimeFigureOut">
              <a:rPr lang="en-CA" smtClean="0"/>
              <a:t>2017-09-19</a:t>
            </a:fld>
            <a:endParaRPr lang="en-CA"/>
          </a:p>
        </p:txBody>
      </p:sp>
      <p:sp>
        <p:nvSpPr>
          <p:cNvPr id="4" name="Footer Placeholder 3"/>
          <p:cNvSpPr>
            <a:spLocks noGrp="1"/>
          </p:cNvSpPr>
          <p:nvPr>
            <p:ph type="ftr" sz="quarter" idx="2"/>
          </p:nvPr>
        </p:nvSpPr>
        <p:spPr>
          <a:xfrm>
            <a:off x="0" y="8776372"/>
            <a:ext cx="2972098" cy="461351"/>
          </a:xfrm>
          <a:prstGeom prst="rect">
            <a:avLst/>
          </a:prstGeom>
        </p:spPr>
        <p:txBody>
          <a:bodyPr vert="horz" lIns="87005" tIns="43503" rIns="87005" bIns="43503" rtlCol="0" anchor="b"/>
          <a:lstStyle>
            <a:lvl1pPr algn="l">
              <a:defRPr sz="1100"/>
            </a:lvl1pPr>
          </a:lstStyle>
          <a:p>
            <a:endParaRPr lang="en-CA"/>
          </a:p>
        </p:txBody>
      </p:sp>
      <p:sp>
        <p:nvSpPr>
          <p:cNvPr id="5" name="Slide Number Placeholder 4"/>
          <p:cNvSpPr>
            <a:spLocks noGrp="1"/>
          </p:cNvSpPr>
          <p:nvPr>
            <p:ph type="sldNum" sz="quarter" idx="3"/>
          </p:nvPr>
        </p:nvSpPr>
        <p:spPr>
          <a:xfrm>
            <a:off x="3884414" y="8776372"/>
            <a:ext cx="2972098" cy="461351"/>
          </a:xfrm>
          <a:prstGeom prst="rect">
            <a:avLst/>
          </a:prstGeom>
        </p:spPr>
        <p:txBody>
          <a:bodyPr vert="horz" lIns="87005" tIns="43503" rIns="87005" bIns="43503" rtlCol="0" anchor="b"/>
          <a:lstStyle>
            <a:lvl1pPr algn="r">
              <a:defRPr sz="1100"/>
            </a:lvl1pPr>
          </a:lstStyle>
          <a:p>
            <a:fld id="{C8E57AC8-F8C1-4854-B247-876B8126236F}" type="slidenum">
              <a:rPr lang="en-CA" smtClean="0"/>
              <a:t>‹#›</a:t>
            </a:fld>
            <a:endParaRPr lang="en-CA"/>
          </a:p>
        </p:txBody>
      </p:sp>
    </p:spTree>
    <p:extLst>
      <p:ext uri="{BB962C8B-B14F-4D97-AF65-F5344CB8AC3E}">
        <p14:creationId xmlns:p14="http://schemas.microsoft.com/office/powerpoint/2010/main" val="56296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973" tIns="45987" rIns="91973" bIns="45987" rtlCol="0"/>
          <a:lstStyle>
            <a:lvl1pPr algn="l">
              <a:defRPr sz="1200"/>
            </a:lvl1pPr>
          </a:lstStyle>
          <a:p>
            <a:endParaRPr lang="en-US" dirty="0"/>
          </a:p>
        </p:txBody>
      </p:sp>
      <p:sp>
        <p:nvSpPr>
          <p:cNvPr id="3" name="Date Placeholder 2"/>
          <p:cNvSpPr>
            <a:spLocks noGrp="1"/>
          </p:cNvSpPr>
          <p:nvPr>
            <p:ph type="dt" idx="1"/>
          </p:nvPr>
        </p:nvSpPr>
        <p:spPr>
          <a:xfrm>
            <a:off x="3884613" y="0"/>
            <a:ext cx="2971800" cy="461963"/>
          </a:xfrm>
          <a:prstGeom prst="rect">
            <a:avLst/>
          </a:prstGeom>
        </p:spPr>
        <p:txBody>
          <a:bodyPr vert="horz" lIns="91973" tIns="45987" rIns="91973" bIns="45987" rtlCol="0"/>
          <a:lstStyle>
            <a:lvl1pPr algn="r">
              <a:defRPr sz="1200"/>
            </a:lvl1pPr>
          </a:lstStyle>
          <a:p>
            <a:fld id="{30377766-9FB5-4E03-B565-ACEA8709CD74}" type="datetimeFigureOut">
              <a:rPr lang="en-US" smtClean="0"/>
              <a:t>9/19/2017</a:t>
            </a:fld>
            <a:endParaRPr lang="en-US" dirty="0"/>
          </a:p>
        </p:txBody>
      </p:sp>
      <p:sp>
        <p:nvSpPr>
          <p:cNvPr id="4" name="Slide Image Placeholder 3"/>
          <p:cNvSpPr>
            <a:spLocks noGrp="1" noRot="1" noChangeAspect="1"/>
          </p:cNvSpPr>
          <p:nvPr>
            <p:ph type="sldImg" idx="2"/>
          </p:nvPr>
        </p:nvSpPr>
        <p:spPr>
          <a:xfrm>
            <a:off x="1120775" y="693738"/>
            <a:ext cx="4618038" cy="3463925"/>
          </a:xfrm>
          <a:prstGeom prst="rect">
            <a:avLst/>
          </a:prstGeom>
          <a:noFill/>
          <a:ln w="12700">
            <a:solidFill>
              <a:prstClr val="black"/>
            </a:solidFill>
          </a:ln>
        </p:spPr>
        <p:txBody>
          <a:bodyPr vert="horz" lIns="91973" tIns="45987" rIns="91973" bIns="45987" rtlCol="0" anchor="ctr"/>
          <a:lstStyle/>
          <a:p>
            <a:endParaRPr lang="en-US" dirty="0"/>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973" tIns="45987" rIns="91973" bIns="459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973" tIns="45987" rIns="91973" bIns="459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973" tIns="45987" rIns="91973" bIns="45987" rtlCol="0" anchor="b"/>
          <a:lstStyle>
            <a:lvl1pPr algn="r">
              <a:defRPr sz="1200"/>
            </a:lvl1pPr>
          </a:lstStyle>
          <a:p>
            <a:fld id="{A5CD5834-9D17-4ED0-B43F-E9626336107F}" type="slidenum">
              <a:rPr lang="en-US" smtClean="0"/>
              <a:t>‹#›</a:t>
            </a:fld>
            <a:endParaRPr lang="en-US" dirty="0"/>
          </a:p>
        </p:txBody>
      </p:sp>
    </p:spTree>
    <p:extLst>
      <p:ext uri="{BB962C8B-B14F-4D97-AF65-F5344CB8AC3E}">
        <p14:creationId xmlns:p14="http://schemas.microsoft.com/office/powerpoint/2010/main" val="368652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Source: Nielsen Global Trust in Advertising Survey, Q1 2015</a:t>
            </a:r>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3</a:t>
            </a:fld>
            <a:endParaRPr lang="en-CA"/>
          </a:p>
        </p:txBody>
      </p:sp>
    </p:spTree>
    <p:extLst>
      <p:ext uri="{BB962C8B-B14F-4D97-AF65-F5344CB8AC3E}">
        <p14:creationId xmlns:p14="http://schemas.microsoft.com/office/powerpoint/2010/main" val="189620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dirty="0"/>
              <a:t>Vehicle Ads in Newspapers are Read</a:t>
            </a:r>
            <a:r>
              <a:rPr lang="en-CA" dirty="0" smtClean="0"/>
              <a:t> - </a:t>
            </a:r>
            <a:r>
              <a:rPr lang="en-CA" sz="1100" dirty="0"/>
              <a:t>3 of 4 Printed Community Newspaper Readers Notice the Vehicle Ads in Their Paper</a:t>
            </a:r>
          </a:p>
          <a:p>
            <a:endParaRPr lang="en-CA" sz="1100" dirty="0"/>
          </a:p>
          <a:p>
            <a:r>
              <a:rPr lang="en-CA" sz="1100" dirty="0"/>
              <a:t>73% of community newspaper readers in markets over 100,000 population read or look at vehicle ads in their printed newspaper</a:t>
            </a:r>
          </a:p>
          <a:p>
            <a:r>
              <a:rPr lang="en-CA" sz="1100" dirty="0"/>
              <a:t>50% of digital community newspaper readers in markets under 100,000 population read or look at vehicle ads online</a:t>
            </a:r>
          </a:p>
          <a:p>
            <a:r>
              <a:rPr lang="en-CA" sz="1100" dirty="0"/>
              <a:t>44% of community newspaper readers in larger markets read/look at vehicle ads on non-auto websites</a:t>
            </a:r>
          </a:p>
          <a:p>
            <a:r>
              <a:rPr lang="en-CA" sz="1100" dirty="0"/>
              <a:t>47% of community newspaper readers in larger markets notice vehicle ads in search engines</a:t>
            </a:r>
            <a:endParaRPr lang="en-CA" dirty="0" smtClean="0"/>
          </a:p>
          <a:p>
            <a:endParaRPr lang="en-CA" dirty="0" smtClean="0"/>
          </a:p>
          <a:p>
            <a:r>
              <a:rPr lang="en-CA" sz="1100" u="sng" dirty="0"/>
              <a:t>Printed Newspaper - &lt;100K population (100K+ population)</a:t>
            </a:r>
            <a:r>
              <a:rPr lang="en-CA" dirty="0" smtClean="0"/>
              <a:t> </a:t>
            </a:r>
            <a:r>
              <a:rPr lang="en-CA" sz="1100" dirty="0"/>
              <a:t>93%  (92%) of printed community newspaper readers said their newspaper carries auto ads. </a:t>
            </a:r>
            <a:r>
              <a:rPr lang="en-CA" dirty="0" smtClean="0"/>
              <a:t> </a:t>
            </a:r>
            <a:r>
              <a:rPr lang="en-CA" sz="1100" dirty="0"/>
              <a:t>Of these, 82% (79%) said they read or look at the auto ads for a net exposure of 76% (73%) of new car buyers.</a:t>
            </a:r>
            <a:r>
              <a:rPr lang="en-CA" dirty="0" smtClean="0"/>
              <a:t> </a:t>
            </a:r>
          </a:p>
          <a:p>
            <a:endParaRPr lang="en-CA" dirty="0" smtClean="0"/>
          </a:p>
          <a:p>
            <a:r>
              <a:rPr lang="en-CA" sz="1100" u="sng" dirty="0"/>
              <a:t>Newspaper Website or APP - &lt;100K population (100K+ population)</a:t>
            </a:r>
            <a:r>
              <a:rPr lang="en-CA" dirty="0" smtClean="0"/>
              <a:t> </a:t>
            </a:r>
            <a:r>
              <a:rPr lang="en-CA" sz="1100" dirty="0"/>
              <a:t>73% (74%) of community newspaper website or app readers said the website or app carries auto ads.  </a:t>
            </a:r>
            <a:r>
              <a:rPr lang="en-CA" dirty="0" smtClean="0"/>
              <a:t> </a:t>
            </a:r>
            <a:r>
              <a:rPr lang="en-CA" sz="1100" dirty="0"/>
              <a:t>68% (69%)  read or look at these ads for a net exposure of 50% (51%)</a:t>
            </a:r>
            <a:r>
              <a:rPr lang="en-CA" dirty="0" smtClean="0"/>
              <a:t> </a:t>
            </a:r>
          </a:p>
          <a:p>
            <a:endParaRPr lang="en-CA" dirty="0" smtClean="0"/>
          </a:p>
          <a:p>
            <a:r>
              <a:rPr lang="en-CA" sz="1100" u="sng" dirty="0"/>
              <a:t>Other (Non-Auto) Sites - &lt;100K population (100K+ population)</a:t>
            </a:r>
            <a:r>
              <a:rPr lang="en-CA" dirty="0" smtClean="0"/>
              <a:t> </a:t>
            </a:r>
            <a:r>
              <a:rPr lang="en-CA" sz="1100" dirty="0"/>
              <a:t>73% (82%) said they specifically read or look at the auto ads for a net exposure of 35% (44%)</a:t>
            </a:r>
          </a:p>
          <a:p>
            <a:r>
              <a:rPr lang="en-CA" dirty="0" smtClean="0"/>
              <a:t> </a:t>
            </a:r>
            <a:r>
              <a:rPr lang="en-CA" sz="1100" dirty="0"/>
              <a:t>                                 </a:t>
            </a:r>
          </a:p>
          <a:p>
            <a:r>
              <a:rPr lang="en-CA" sz="1100" u="sng" dirty="0"/>
              <a:t>Search Engine like Google, Bing, Yahoo etc</a:t>
            </a:r>
            <a:r>
              <a:rPr lang="en-CA" sz="1100" dirty="0"/>
              <a:t>., 40% (58%) said they go to sites listed as advertisements</a:t>
            </a:r>
            <a:r>
              <a:rPr lang="en-CA" dirty="0" smtClean="0"/>
              <a:t> </a:t>
            </a:r>
            <a:r>
              <a:rPr lang="en-CA" sz="1100" dirty="0"/>
              <a:t>80% (81%) of these respondents said they go to automobile sites listed as advertisements for a net exposure of 32% (47%)</a:t>
            </a:r>
            <a:r>
              <a:rPr lang="en-CA" dirty="0" smtClean="0"/>
              <a:t> </a:t>
            </a:r>
          </a:p>
        </p:txBody>
      </p:sp>
    </p:spTree>
    <p:extLst>
      <p:ext uri="{BB962C8B-B14F-4D97-AF65-F5344CB8AC3E}">
        <p14:creationId xmlns:p14="http://schemas.microsoft.com/office/powerpoint/2010/main" val="5692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Recent</a:t>
            </a:r>
            <a:r>
              <a:rPr lang="en-CA" baseline="0" dirty="0" smtClean="0"/>
              <a:t> new car buyers, like other demographic targets, overwhelmingly use social media for communicating with friends and sharing photos and videos.  Advertising, for automotive or other products, is what new car buyers are looking for on social media.  In addition, about a quarter of new car buyers, boomers and Business Decision Makers are not even using social media.</a:t>
            </a:r>
          </a:p>
          <a:p>
            <a:endParaRPr lang="en-CA" baseline="0" dirty="0" smtClean="0"/>
          </a:p>
          <a:p>
            <a:r>
              <a:rPr lang="en-CA" baseline="0" dirty="0" smtClean="0"/>
              <a:t>Nine of out ten Millennials use social media, just not for looking at advertising.</a:t>
            </a:r>
            <a:endParaRPr lang="en-CA" dirty="0"/>
          </a:p>
        </p:txBody>
      </p:sp>
      <p:sp>
        <p:nvSpPr>
          <p:cNvPr id="4" name="Slide Number Placeholder 3"/>
          <p:cNvSpPr>
            <a:spLocks noGrp="1"/>
          </p:cNvSpPr>
          <p:nvPr>
            <p:ph type="sldNum" sz="quarter" idx="10"/>
          </p:nvPr>
        </p:nvSpPr>
        <p:spPr/>
        <p:txBody>
          <a:bodyPr/>
          <a:lstStyle/>
          <a:p>
            <a:fld id="{CDAAEC36-37E3-48DD-98C7-718EAC4F3446}" type="slidenum">
              <a:rPr lang="en-CA" smtClean="0"/>
              <a:t>17</a:t>
            </a:fld>
            <a:endParaRPr lang="en-CA" dirty="0"/>
          </a:p>
        </p:txBody>
      </p:sp>
    </p:spTree>
    <p:extLst>
      <p:ext uri="{BB962C8B-B14F-4D97-AF65-F5344CB8AC3E}">
        <p14:creationId xmlns:p14="http://schemas.microsoft.com/office/powerpoint/2010/main" val="106605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http://www.marketingmag.ca/consumer/environics-research-uncovers-widespread-trust-deficit-173882?utm_source=EmailMarketing&amp;utm_medium=email&amp;utm_campaign=AM_Daily</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The study was the first in what aims to become an annual measurement of the trust the general public, newcomers and primary household shoppers in Canada have in a range of organizations, leaders and industries.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study asked people to use a seven-point scale to rank their trust in businesses, products and services, and governments and their ability to “do what is right for Canada, Canadians and our society.” The online survey of 1,001 Canadians 18 years or older was conducted from Feb. 29 to March 7 and was nationally representative.</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In terms of organizations, respondents gave their most trust to not-for-profit organizations (59%), followed closely by news media (54%), with small to medium-sized corporations trailing at 44% and large corporations scoring a dismal 29%.</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“This is a good news story for traditional media,” MacLellan says. “Trust in the news media is still very strong in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sz="1200" b="0" i="0" kern="1200" dirty="0" smtClean="0">
                <a:solidFill>
                  <a:schemeClr val="tx1"/>
                </a:solidFill>
                <a:effectLst/>
                <a:latin typeface="+mn-lt"/>
                <a:ea typeface="+mn-ea"/>
                <a:cs typeface="+mn-cs"/>
              </a:rPr>
              <a:t>In addition, the study asked Canadians to choose between speed and accuracy in news, with almost 80% preferring accuracy, MacLellan says. “For the traditional media, this is almost a referendum on real journalism versus citizen journalism. It shows that Canadians want accurate information.”</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study also asked people what is it that contributes to trust and found a strong presence in local communities helps (69%). “Organizations that show they’re investing in the community, creating jobs in the community are the sort of things that build trust.”  Trust in word-of-mouth or recommendations by someone you know was the most trusted source of information when it comes to a product, service, brand or organization, at 75% of Canadians.</a:t>
            </a:r>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CEC833-834E-4931-B73C-B1DB69941A9C}" type="slidenum">
              <a:rPr lang="en-CA" smtClean="0"/>
              <a:t>4</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Newspapers</a:t>
            </a:r>
            <a:r>
              <a:rPr lang="en-US" baseline="0" dirty="0" smtClean="0"/>
              <a:t> </a:t>
            </a:r>
            <a:r>
              <a:rPr lang="en-US" dirty="0" smtClean="0"/>
              <a:t>$1,258 million</a:t>
            </a:r>
          </a:p>
          <a:p>
            <a:r>
              <a:rPr lang="en-US" dirty="0" smtClean="0"/>
              <a:t>Community Newspapers $874 million</a:t>
            </a:r>
          </a:p>
          <a:p>
            <a:r>
              <a:rPr lang="en-US" dirty="0" smtClean="0"/>
              <a:t>$2.1 billion in advertising revenue in</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A5CD5834-9D17-4ED0-B43F-E9626336107F}" type="slidenum">
              <a:rPr lang="en-US" smtClean="0"/>
              <a:t>5</a:t>
            </a:fld>
            <a:endParaRPr lang="en-US" dirty="0"/>
          </a:p>
        </p:txBody>
      </p:sp>
    </p:spTree>
    <p:extLst>
      <p:ext uri="{BB962C8B-B14F-4D97-AF65-F5344CB8AC3E}">
        <p14:creationId xmlns:p14="http://schemas.microsoft.com/office/powerpoint/2010/main" val="273125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http://www.medialifemagazine.com/finding-an-optimal-mix-between-new-and-old-media/</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The Advertising Research Foundation examined 5,000 campaigns, representing $375 billion in spending. </a:t>
            </a:r>
          </a:p>
          <a:p>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7</a:t>
            </a:fld>
            <a:endParaRPr lang="en-CA"/>
          </a:p>
        </p:txBody>
      </p:sp>
    </p:spTree>
    <p:extLst>
      <p:ext uri="{BB962C8B-B14F-4D97-AF65-F5344CB8AC3E}">
        <p14:creationId xmlns:p14="http://schemas.microsoft.com/office/powerpoint/2010/main" val="379725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7401A4-4EBF-4377-AA3C-4D47DB348DB7}" type="slidenum">
              <a:rPr lang="en-CA" smtClean="0"/>
              <a:pPr/>
              <a:t>10</a:t>
            </a:fld>
            <a:endParaRPr lang="en-CA"/>
          </a:p>
        </p:txBody>
      </p:sp>
    </p:spTree>
    <p:extLst>
      <p:ext uri="{BB962C8B-B14F-4D97-AF65-F5344CB8AC3E}">
        <p14:creationId xmlns:p14="http://schemas.microsoft.com/office/powerpoint/2010/main" val="258584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397401A4-4EBF-4377-AA3C-4D47DB348DB7}" type="slidenum">
              <a:rPr lang="en-CA" smtClean="0"/>
              <a:pPr/>
              <a:t>11</a:t>
            </a:fld>
            <a:endParaRPr lang="en-CA"/>
          </a:p>
        </p:txBody>
      </p:sp>
    </p:spTree>
    <p:extLst>
      <p:ext uri="{BB962C8B-B14F-4D97-AF65-F5344CB8AC3E}">
        <p14:creationId xmlns:p14="http://schemas.microsoft.com/office/powerpoint/2010/main" val="288274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7401A4-4EBF-4377-AA3C-4D47DB348DB7}" type="slidenum">
              <a:rPr lang="en-CA" smtClean="0"/>
              <a:pPr/>
              <a:t>12</a:t>
            </a:fld>
            <a:endParaRPr lang="en-CA"/>
          </a:p>
        </p:txBody>
      </p:sp>
    </p:spTree>
    <p:extLst>
      <p:ext uri="{BB962C8B-B14F-4D97-AF65-F5344CB8AC3E}">
        <p14:creationId xmlns:p14="http://schemas.microsoft.com/office/powerpoint/2010/main" val="288517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7401A4-4EBF-4377-AA3C-4D47DB348DB7}" type="slidenum">
              <a:rPr lang="en-CA" smtClean="0"/>
              <a:pPr/>
              <a:t>13</a:t>
            </a:fld>
            <a:endParaRPr lang="en-CA"/>
          </a:p>
        </p:txBody>
      </p:sp>
    </p:spTree>
    <p:extLst>
      <p:ext uri="{BB962C8B-B14F-4D97-AF65-F5344CB8AC3E}">
        <p14:creationId xmlns:p14="http://schemas.microsoft.com/office/powerpoint/2010/main" val="98422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Regardless of community</a:t>
            </a:r>
            <a:r>
              <a:rPr lang="en-CA" baseline="0" dirty="0" smtClean="0"/>
              <a:t> size/population, LOCAL is still a key reason for reading community newspapers. 96% of readers in small community read for LOCAL information.</a:t>
            </a:r>
          </a:p>
        </p:txBody>
      </p:sp>
    </p:spTree>
    <p:extLst>
      <p:ext uri="{BB962C8B-B14F-4D97-AF65-F5344CB8AC3E}">
        <p14:creationId xmlns:p14="http://schemas.microsoft.com/office/powerpoint/2010/main" val="5759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p:cNvSpPr/>
          <p:nvPr userDrawn="1"/>
        </p:nvSpPr>
        <p:spPr>
          <a:xfrm>
            <a:off x="7772400" y="152400"/>
            <a:ext cx="1219200" cy="1219200"/>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71C694-5A4F-4080-8D5D-F2F4CB7D7D47}" type="datetimeFigureOut">
              <a:rPr lang="en-US" smtClean="0"/>
              <a:t>9/19/2017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F5530B-CAD1-4F54-9F02-EE2E2E12E694}" type="slidenum">
              <a:rPr lang="en-US" smtClean="0"/>
              <a:t>‹#›</a:t>
            </a:fld>
            <a:endParaRPr lang="en-US" dirty="0"/>
          </a:p>
        </p:txBody>
      </p:sp>
      <p:pic>
        <p:nvPicPr>
          <p:cNvPr id="10" name="Picture 9" descr="icons copy-14 [Converte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9839" y="266758"/>
            <a:ext cx="1055561" cy="894080"/>
          </a:xfrm>
          <a:prstGeom prst="rect">
            <a:avLst/>
          </a:prstGeom>
        </p:spPr>
      </p:pic>
    </p:spTree>
    <p:extLst>
      <p:ext uri="{BB962C8B-B14F-4D97-AF65-F5344CB8AC3E}">
        <p14:creationId xmlns:p14="http://schemas.microsoft.com/office/powerpoint/2010/main" val="289152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71C694-5A4F-4080-8D5D-F2F4CB7D7D47}" type="datetimeFigureOut">
              <a:rPr lang="en-US" smtClean="0"/>
              <a:t>9/19/2017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EF5530B-CAD1-4F54-9F02-EE2E2E12E694}" type="slidenum">
              <a:rPr lang="en-US" smtClean="0"/>
              <a:t>‹#›</a:t>
            </a:fld>
            <a:endParaRPr lang="en-US" dirty="0"/>
          </a:p>
        </p:txBody>
      </p:sp>
      <p:sp>
        <p:nvSpPr>
          <p:cNvPr id="11" name="Oval 10"/>
          <p:cNvSpPr/>
          <p:nvPr userDrawn="1"/>
        </p:nvSpPr>
        <p:spPr>
          <a:xfrm>
            <a:off x="7772400" y="152400"/>
            <a:ext cx="1219200" cy="1219200"/>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icons copy-14 [Converte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9839" y="266758"/>
            <a:ext cx="1055561" cy="894080"/>
          </a:xfrm>
          <a:prstGeom prst="rect">
            <a:avLst/>
          </a:prstGeom>
        </p:spPr>
      </p:pic>
    </p:spTree>
    <p:extLst>
      <p:ext uri="{BB962C8B-B14F-4D97-AF65-F5344CB8AC3E}">
        <p14:creationId xmlns:p14="http://schemas.microsoft.com/office/powerpoint/2010/main" val="74962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71C694-5A4F-4080-8D5D-F2F4CB7D7D47}" type="datetimeFigureOut">
              <a:rPr lang="en-US" smtClean="0"/>
              <a:t>9/19/2017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EF5530B-CAD1-4F54-9F02-EE2E2E12E694}" type="slidenum">
              <a:rPr lang="en-US" smtClean="0"/>
              <a:t>‹#›</a:t>
            </a:fld>
            <a:endParaRPr lang="en-US" dirty="0"/>
          </a:p>
        </p:txBody>
      </p:sp>
      <p:sp>
        <p:nvSpPr>
          <p:cNvPr id="13" name="Oval 12"/>
          <p:cNvSpPr/>
          <p:nvPr userDrawn="1"/>
        </p:nvSpPr>
        <p:spPr>
          <a:xfrm>
            <a:off x="7772400" y="152400"/>
            <a:ext cx="1219200" cy="1219200"/>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cons copy-14 [Converte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9839" y="266758"/>
            <a:ext cx="1055561" cy="894080"/>
          </a:xfrm>
          <a:prstGeom prst="rect">
            <a:avLst/>
          </a:prstGeom>
        </p:spPr>
      </p:pic>
    </p:spTree>
    <p:extLst>
      <p:ext uri="{BB962C8B-B14F-4D97-AF65-F5344CB8AC3E}">
        <p14:creationId xmlns:p14="http://schemas.microsoft.com/office/powerpoint/2010/main" val="180756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71C694-5A4F-4080-8D5D-F2F4CB7D7D47}" type="datetimeFigureOut">
              <a:rPr lang="en-US" smtClean="0"/>
              <a:t>9/19/2017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EF5530B-CAD1-4F54-9F02-EE2E2E12E694}" type="slidenum">
              <a:rPr lang="en-US" smtClean="0"/>
              <a:t>‹#›</a:t>
            </a:fld>
            <a:endParaRPr lang="en-US" dirty="0"/>
          </a:p>
        </p:txBody>
      </p:sp>
    </p:spTree>
    <p:extLst>
      <p:ext uri="{BB962C8B-B14F-4D97-AF65-F5344CB8AC3E}">
        <p14:creationId xmlns:p14="http://schemas.microsoft.com/office/powerpoint/2010/main" val="12972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71C694-5A4F-4080-8D5D-F2F4CB7D7D47}" type="datetimeFigureOut">
              <a:rPr lang="en-US" smtClean="0"/>
              <a:t>9/19/2017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EF5530B-CAD1-4F54-9F02-EE2E2E12E694}" type="slidenum">
              <a:rPr lang="en-US" smtClean="0"/>
              <a:t>‹#›</a:t>
            </a:fld>
            <a:endParaRPr lang="en-US" dirty="0"/>
          </a:p>
        </p:txBody>
      </p:sp>
    </p:spTree>
    <p:extLst>
      <p:ext uri="{BB962C8B-B14F-4D97-AF65-F5344CB8AC3E}">
        <p14:creationId xmlns:p14="http://schemas.microsoft.com/office/powerpoint/2010/main" val="1804160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0525" y="376238"/>
            <a:ext cx="8366125" cy="633412"/>
          </a:xfrm>
        </p:spPr>
        <p:txBody>
          <a:bodyPr/>
          <a:lstStyle/>
          <a:p>
            <a:r>
              <a:rPr lang="en-US" dirty="0" smtClean="0"/>
              <a:t>Click to edit Master title style</a:t>
            </a:r>
            <a:endParaRPr lang="en-CA" dirty="0"/>
          </a:p>
        </p:txBody>
      </p:sp>
      <p:sp>
        <p:nvSpPr>
          <p:cNvPr id="3" name="Chart Placeholder 2"/>
          <p:cNvSpPr>
            <a:spLocks noGrp="1"/>
          </p:cNvSpPr>
          <p:nvPr>
            <p:ph type="chart" idx="1"/>
          </p:nvPr>
        </p:nvSpPr>
        <p:spPr>
          <a:xfrm>
            <a:off x="390525" y="1600200"/>
            <a:ext cx="8366125" cy="4305300"/>
          </a:xfrm>
        </p:spPr>
        <p:txBody>
          <a:bodyPr/>
          <a:lstStyle/>
          <a:p>
            <a:pPr lvl="0"/>
            <a:endParaRPr lang="en-CA" noProof="0" dirty="0"/>
          </a:p>
        </p:txBody>
      </p:sp>
      <p:sp>
        <p:nvSpPr>
          <p:cNvPr id="7" name="Oval 6"/>
          <p:cNvSpPr/>
          <p:nvPr userDrawn="1"/>
        </p:nvSpPr>
        <p:spPr>
          <a:xfrm>
            <a:off x="7772400" y="152400"/>
            <a:ext cx="1219200" cy="1219200"/>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ons copy-14 [Converted]-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59839" y="266758"/>
            <a:ext cx="1055561" cy="894080"/>
          </a:xfrm>
          <a:prstGeom prst="rect">
            <a:avLst/>
          </a:prstGeom>
        </p:spPr>
      </p:pic>
    </p:spTree>
    <p:extLst>
      <p:ext uri="{BB962C8B-B14F-4D97-AF65-F5344CB8AC3E}">
        <p14:creationId xmlns:p14="http://schemas.microsoft.com/office/powerpoint/2010/main" val="3300438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24130" y="92086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17" name="Rectangle 16"/>
          <p:cNvSpPr/>
          <p:nvPr/>
        </p:nvSpPr>
        <p:spPr>
          <a:xfrm>
            <a:off x="0" y="5867400"/>
            <a:ext cx="9144000" cy="990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ewsMediaCanada-Logo.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8265" y="6146524"/>
            <a:ext cx="2057163" cy="422861"/>
          </a:xfrm>
          <a:prstGeom prst="rect">
            <a:avLst/>
          </a:prstGeom>
        </p:spPr>
      </p:pic>
    </p:spTree>
    <p:extLst>
      <p:ext uri="{BB962C8B-B14F-4D97-AF65-F5344CB8AC3E}">
        <p14:creationId xmlns:p14="http://schemas.microsoft.com/office/powerpoint/2010/main" val="363785965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60"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324481"/>
          </a:solidFill>
          <a:latin typeface="+mj-lt"/>
          <a:ea typeface="+mj-ea"/>
          <a:cs typeface="+mj-cs"/>
        </a:defRPr>
      </a:lvl1pPr>
    </p:titleStyle>
    <p:bodyStyle>
      <a:lvl1pPr marL="342900" indent="-342900" algn="l" defTabSz="914400" rtl="0" eaLnBrk="1" latinLnBrk="0" hangingPunct="1">
        <a:spcBef>
          <a:spcPct val="20000"/>
        </a:spcBef>
        <a:buClr>
          <a:srgbClr val="AED24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ED24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ED2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4.xml"/><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5.emf"/><Relationship Id="rId4"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5.xm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emf"/><Relationship Id="rId7" Type="http://schemas.openxmlformats.org/officeDocument/2006/relationships/image" Target="../media/image19.png"/><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orage.kenoradailyminerandnews.com/v1/dynamic_resize/sws_path/suns-prod-images/1297872892692_ORIGINAL.jpg?quality=80&amp;size=650x&amp;stmp=147276978578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00200" y="2819400"/>
            <a:ext cx="5205067" cy="28357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04800" y="457200"/>
            <a:ext cx="2209800" cy="2209800"/>
          </a:xfrm>
          <a:prstGeom prst="ellipse">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67000" y="914400"/>
            <a:ext cx="6858000" cy="1508105"/>
          </a:xfrm>
          <a:prstGeom prst="rect">
            <a:avLst/>
          </a:prstGeom>
        </p:spPr>
        <p:txBody>
          <a:bodyPr wrap="square">
            <a:spAutoFit/>
          </a:bodyPr>
          <a:lstStyle/>
          <a:p>
            <a:r>
              <a:rPr lang="en-US" sz="6000" b="1" dirty="0" smtClean="0">
                <a:solidFill>
                  <a:srgbClr val="324481"/>
                </a:solidFill>
                <a:latin typeface="Arial" panose="020B0604020202020204" pitchFamily="34" charset="0"/>
                <a:cs typeface="Arial" panose="020B0604020202020204" pitchFamily="34" charset="0"/>
              </a:rPr>
              <a:t>17 </a:t>
            </a:r>
            <a:r>
              <a:rPr lang="en-US" sz="5000" b="1" dirty="0" smtClean="0">
                <a:solidFill>
                  <a:srgbClr val="324481"/>
                </a:solidFill>
                <a:latin typeface="Arial" panose="020B0604020202020204" pitchFamily="34" charset="0"/>
                <a:cs typeface="Arial" panose="020B0604020202020204" pitchFamily="34" charset="0"/>
              </a:rPr>
              <a:t>Shareable Stats</a:t>
            </a:r>
          </a:p>
          <a:p>
            <a:r>
              <a:rPr lang="en-US" sz="3200" dirty="0" smtClean="0">
                <a:solidFill>
                  <a:srgbClr val="324481"/>
                </a:solidFill>
                <a:latin typeface="Arial" panose="020B0604020202020204" pitchFamily="34" charset="0"/>
                <a:cs typeface="Arial" panose="020B0604020202020204" pitchFamily="34" charset="0"/>
              </a:rPr>
              <a:t>on Newspapers</a:t>
            </a:r>
            <a:endParaRPr lang="en-US" sz="3200" dirty="0">
              <a:solidFill>
                <a:srgbClr val="324481"/>
              </a:solidFill>
              <a:latin typeface="Arial" panose="020B0604020202020204" pitchFamily="34" charset="0"/>
              <a:cs typeface="Arial" panose="020B0604020202020204" pitchFamily="34" charset="0"/>
            </a:endParaRPr>
          </a:p>
        </p:txBody>
      </p:sp>
      <p:sp>
        <p:nvSpPr>
          <p:cNvPr id="2" name="TextBox 1"/>
          <p:cNvSpPr txBox="1"/>
          <p:nvPr/>
        </p:nvSpPr>
        <p:spPr>
          <a:xfrm>
            <a:off x="2895600" y="5590401"/>
            <a:ext cx="3200400" cy="276999"/>
          </a:xfrm>
          <a:prstGeom prst="rect">
            <a:avLst/>
          </a:prstGeom>
          <a:noFill/>
        </p:spPr>
        <p:txBody>
          <a:bodyPr wrap="square" rtlCol="0">
            <a:spAutoFit/>
          </a:bodyPr>
          <a:lstStyle/>
          <a:p>
            <a:r>
              <a:rPr lang="en-US" sz="1200" b="1" i="1" dirty="0" err="1">
                <a:solidFill>
                  <a:srgbClr val="474743"/>
                </a:solidFill>
              </a:rPr>
              <a:t>Kenora</a:t>
            </a:r>
            <a:r>
              <a:rPr lang="en-US" sz="1200" b="1" i="1" dirty="0">
                <a:solidFill>
                  <a:srgbClr val="474743"/>
                </a:solidFill>
              </a:rPr>
              <a:t> Daily Miner &amp; News, Sept 2016</a:t>
            </a:r>
            <a:endParaRPr lang="en-US" sz="1200" dirty="0">
              <a:solidFill>
                <a:srgbClr val="474743"/>
              </a:solidFill>
            </a:endParaRPr>
          </a:p>
        </p:txBody>
      </p:sp>
      <p:pic>
        <p:nvPicPr>
          <p:cNvPr id="7" name="Picture 6" descr="icons copy-14 [Converted]-0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685800"/>
            <a:ext cx="1828800" cy="1549028"/>
          </a:xfrm>
          <a:prstGeom prst="rect">
            <a:avLst/>
          </a:prstGeom>
        </p:spPr>
      </p:pic>
    </p:spTree>
    <p:extLst>
      <p:ext uri="{BB962C8B-B14F-4D97-AF65-F5344CB8AC3E}">
        <p14:creationId xmlns:p14="http://schemas.microsoft.com/office/powerpoint/2010/main" val="266152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52400" y="1470616"/>
            <a:ext cx="8955068" cy="4349567"/>
            <a:chOff x="194716" y="2132745"/>
            <a:chExt cx="8955068" cy="4349567"/>
          </a:xfrm>
        </p:grpSpPr>
        <p:pic>
          <p:nvPicPr>
            <p:cNvPr id="1026" name="Picture 2"/>
            <p:cNvPicPr>
              <a:picLocks noChangeAspect="1" noChangeArrowheads="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194716" y="2132745"/>
              <a:ext cx="8803624" cy="3643117"/>
            </a:xfrm>
            <a:prstGeom prst="rect">
              <a:avLst/>
            </a:prstGeom>
            <a:solidFill>
              <a:schemeClr val="accent1"/>
            </a:solidFill>
            <a:ln w="9525">
              <a:noFill/>
              <a:miter lim="800000"/>
              <a:headEnd/>
              <a:tailEnd/>
            </a:ln>
            <a:effectLst/>
            <a:extLst/>
          </p:spPr>
        </p:pic>
        <p:grpSp>
          <p:nvGrpSpPr>
            <p:cNvPr id="26" name="Group 25"/>
            <p:cNvGrpSpPr/>
            <p:nvPr/>
          </p:nvGrpSpPr>
          <p:grpSpPr>
            <a:xfrm>
              <a:off x="1554429" y="4233320"/>
              <a:ext cx="542136" cy="491824"/>
              <a:chOff x="1331699" y="4382817"/>
              <a:chExt cx="596349" cy="541006"/>
            </a:xfrm>
          </p:grpSpPr>
          <p:sp>
            <p:nvSpPr>
              <p:cNvPr id="5" name="Oval 4"/>
              <p:cNvSpPr/>
              <p:nvPr/>
            </p:nvSpPr>
            <p:spPr>
              <a:xfrm>
                <a:off x="1359371" y="4382817"/>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8" name="Rectangle 7"/>
              <p:cNvSpPr/>
              <p:nvPr/>
            </p:nvSpPr>
            <p:spPr>
              <a:xfrm>
                <a:off x="1331699" y="4468654"/>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80%</a:t>
                </a:r>
              </a:p>
            </p:txBody>
          </p:sp>
        </p:grpSp>
        <p:grpSp>
          <p:nvGrpSpPr>
            <p:cNvPr id="20" name="Group 19"/>
            <p:cNvGrpSpPr/>
            <p:nvPr/>
          </p:nvGrpSpPr>
          <p:grpSpPr>
            <a:xfrm>
              <a:off x="2433794" y="3488649"/>
              <a:ext cx="542136" cy="491824"/>
              <a:chOff x="2267136" y="3525170"/>
              <a:chExt cx="596349" cy="541006"/>
            </a:xfrm>
          </p:grpSpPr>
          <p:sp>
            <p:nvSpPr>
              <p:cNvPr id="10" name="Oval 9"/>
              <p:cNvSpPr/>
              <p:nvPr/>
            </p:nvSpPr>
            <p:spPr>
              <a:xfrm>
                <a:off x="2285273" y="3525170"/>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11" name="Rectangle 10"/>
              <p:cNvSpPr/>
              <p:nvPr/>
            </p:nvSpPr>
            <p:spPr>
              <a:xfrm>
                <a:off x="2267136" y="3611007"/>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79%</a:t>
                </a:r>
              </a:p>
            </p:txBody>
          </p:sp>
        </p:grpSp>
        <p:grpSp>
          <p:nvGrpSpPr>
            <p:cNvPr id="27" name="Group 26"/>
            <p:cNvGrpSpPr/>
            <p:nvPr/>
          </p:nvGrpSpPr>
          <p:grpSpPr>
            <a:xfrm>
              <a:off x="3158910" y="3808722"/>
              <a:ext cx="542136" cy="491824"/>
              <a:chOff x="3177200" y="3548362"/>
              <a:chExt cx="596349" cy="541006"/>
            </a:xfrm>
          </p:grpSpPr>
          <p:sp>
            <p:nvSpPr>
              <p:cNvPr id="12" name="Oval 11"/>
              <p:cNvSpPr/>
              <p:nvPr/>
            </p:nvSpPr>
            <p:spPr>
              <a:xfrm>
                <a:off x="3204872" y="3548362"/>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13" name="Rectangle 12"/>
              <p:cNvSpPr/>
              <p:nvPr/>
            </p:nvSpPr>
            <p:spPr>
              <a:xfrm>
                <a:off x="3177200" y="3634199"/>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76%</a:t>
                </a:r>
              </a:p>
            </p:txBody>
          </p:sp>
        </p:grpSp>
        <p:grpSp>
          <p:nvGrpSpPr>
            <p:cNvPr id="28" name="Group 27"/>
            <p:cNvGrpSpPr/>
            <p:nvPr/>
          </p:nvGrpSpPr>
          <p:grpSpPr>
            <a:xfrm>
              <a:off x="4067940" y="4088472"/>
              <a:ext cx="547154" cy="491824"/>
              <a:chOff x="4075943" y="5013176"/>
              <a:chExt cx="601870" cy="541006"/>
            </a:xfrm>
          </p:grpSpPr>
          <p:sp>
            <p:nvSpPr>
              <p:cNvPr id="14" name="Oval 13"/>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15" name="Rectangle 14"/>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88%</a:t>
                </a:r>
              </a:p>
            </p:txBody>
          </p:sp>
        </p:grpSp>
        <p:sp>
          <p:nvSpPr>
            <p:cNvPr id="9" name="TextBox 8"/>
            <p:cNvSpPr txBox="1"/>
            <p:nvPr/>
          </p:nvSpPr>
          <p:spPr>
            <a:xfrm>
              <a:off x="1115616" y="3975679"/>
              <a:ext cx="1224136" cy="307777"/>
            </a:xfrm>
            <a:prstGeom prst="rect">
              <a:avLst/>
            </a:prstGeom>
            <a:noFill/>
          </p:spPr>
          <p:txBody>
            <a:bodyPr wrap="square" rtlCol="0">
              <a:spAutoFit/>
            </a:bodyPr>
            <a:lstStyle/>
            <a:p>
              <a:pPr algn="ctr"/>
              <a:r>
                <a:rPr lang="en-CA" sz="1400" b="1" dirty="0">
                  <a:latin typeface="Calibri" panose="020F0502020204030204" pitchFamily="34" charset="0"/>
                </a:rPr>
                <a:t>Vancouver</a:t>
              </a:r>
            </a:p>
          </p:txBody>
        </p:sp>
        <p:sp>
          <p:nvSpPr>
            <p:cNvPr id="21" name="TextBox 20"/>
            <p:cNvSpPr txBox="1"/>
            <p:nvPr/>
          </p:nvSpPr>
          <p:spPr>
            <a:xfrm>
              <a:off x="2051720" y="3234417"/>
              <a:ext cx="1224136" cy="307777"/>
            </a:xfrm>
            <a:prstGeom prst="rect">
              <a:avLst/>
            </a:prstGeom>
            <a:noFill/>
          </p:spPr>
          <p:txBody>
            <a:bodyPr wrap="square" rtlCol="0">
              <a:spAutoFit/>
            </a:bodyPr>
            <a:lstStyle/>
            <a:p>
              <a:pPr algn="ctr"/>
              <a:r>
                <a:rPr lang="en-CA" sz="1400" b="1" dirty="0">
                  <a:latin typeface="Calibri" panose="020F0502020204030204" pitchFamily="34" charset="0"/>
                </a:rPr>
                <a:t>Edmonton</a:t>
              </a:r>
            </a:p>
          </p:txBody>
        </p:sp>
        <p:sp>
          <p:nvSpPr>
            <p:cNvPr id="22" name="TextBox 21"/>
            <p:cNvSpPr txBox="1"/>
            <p:nvPr/>
          </p:nvSpPr>
          <p:spPr>
            <a:xfrm>
              <a:off x="2955093" y="3501008"/>
              <a:ext cx="1112851" cy="307777"/>
            </a:xfrm>
            <a:prstGeom prst="rect">
              <a:avLst/>
            </a:prstGeom>
            <a:noFill/>
          </p:spPr>
          <p:txBody>
            <a:bodyPr wrap="square" rtlCol="0">
              <a:spAutoFit/>
            </a:bodyPr>
            <a:lstStyle/>
            <a:p>
              <a:pPr algn="ctr"/>
              <a:r>
                <a:rPr lang="en-CA" sz="1400" b="1" dirty="0">
                  <a:latin typeface="Calibri" panose="020F0502020204030204" pitchFamily="34" charset="0"/>
                </a:rPr>
                <a:t>Saskatoon</a:t>
              </a:r>
            </a:p>
          </p:txBody>
        </p:sp>
        <p:sp>
          <p:nvSpPr>
            <p:cNvPr id="24" name="TextBox 23"/>
            <p:cNvSpPr txBox="1"/>
            <p:nvPr/>
          </p:nvSpPr>
          <p:spPr>
            <a:xfrm>
              <a:off x="6557481" y="5380707"/>
              <a:ext cx="810695" cy="307777"/>
            </a:xfrm>
            <a:prstGeom prst="rect">
              <a:avLst/>
            </a:prstGeom>
            <a:noFill/>
          </p:spPr>
          <p:txBody>
            <a:bodyPr wrap="square" rtlCol="0">
              <a:spAutoFit/>
            </a:bodyPr>
            <a:lstStyle/>
            <a:p>
              <a:pPr algn="ctr"/>
              <a:r>
                <a:rPr lang="en-CA" sz="1400" b="1" dirty="0">
                  <a:latin typeface="Calibri" panose="020F0502020204030204" pitchFamily="34" charset="0"/>
                </a:rPr>
                <a:t>Toronto</a:t>
              </a:r>
            </a:p>
          </p:txBody>
        </p:sp>
        <p:sp>
          <p:nvSpPr>
            <p:cNvPr id="25" name="TextBox 24"/>
            <p:cNvSpPr txBox="1"/>
            <p:nvPr/>
          </p:nvSpPr>
          <p:spPr>
            <a:xfrm>
              <a:off x="3779912" y="3769295"/>
              <a:ext cx="1112851" cy="307777"/>
            </a:xfrm>
            <a:prstGeom prst="rect">
              <a:avLst/>
            </a:prstGeom>
            <a:noFill/>
          </p:spPr>
          <p:txBody>
            <a:bodyPr wrap="square" rtlCol="0">
              <a:spAutoFit/>
            </a:bodyPr>
            <a:lstStyle/>
            <a:p>
              <a:pPr algn="ctr"/>
              <a:r>
                <a:rPr lang="en-CA" sz="1400" b="1" dirty="0">
                  <a:latin typeface="Calibri" panose="020F0502020204030204" pitchFamily="34" charset="0"/>
                </a:rPr>
                <a:t>Winnipeg</a:t>
              </a:r>
            </a:p>
          </p:txBody>
        </p:sp>
        <p:grpSp>
          <p:nvGrpSpPr>
            <p:cNvPr id="30" name="Group 29"/>
            <p:cNvGrpSpPr/>
            <p:nvPr/>
          </p:nvGrpSpPr>
          <p:grpSpPr>
            <a:xfrm>
              <a:off x="2445688" y="4233320"/>
              <a:ext cx="542136" cy="491824"/>
              <a:chOff x="2267136" y="3525170"/>
              <a:chExt cx="596349" cy="541006"/>
            </a:xfrm>
          </p:grpSpPr>
          <p:sp>
            <p:nvSpPr>
              <p:cNvPr id="31" name="Oval 30"/>
              <p:cNvSpPr/>
              <p:nvPr/>
            </p:nvSpPr>
            <p:spPr>
              <a:xfrm>
                <a:off x="2285273" y="3525170"/>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32" name="Rectangle 31"/>
              <p:cNvSpPr/>
              <p:nvPr/>
            </p:nvSpPr>
            <p:spPr>
              <a:xfrm>
                <a:off x="2267136" y="3611007"/>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81%</a:t>
                </a:r>
              </a:p>
            </p:txBody>
          </p:sp>
        </p:grpSp>
        <p:sp>
          <p:nvSpPr>
            <p:cNvPr id="33" name="TextBox 32"/>
            <p:cNvSpPr txBox="1"/>
            <p:nvPr/>
          </p:nvSpPr>
          <p:spPr>
            <a:xfrm>
              <a:off x="2051720" y="3953604"/>
              <a:ext cx="1224136" cy="307777"/>
            </a:xfrm>
            <a:prstGeom prst="rect">
              <a:avLst/>
            </a:prstGeom>
            <a:noFill/>
          </p:spPr>
          <p:txBody>
            <a:bodyPr wrap="square" rtlCol="0">
              <a:spAutoFit/>
            </a:bodyPr>
            <a:lstStyle/>
            <a:p>
              <a:pPr algn="ctr"/>
              <a:r>
                <a:rPr lang="en-CA" sz="1400" b="1" dirty="0">
                  <a:latin typeface="Calibri" panose="020F0502020204030204" pitchFamily="34" charset="0"/>
                </a:rPr>
                <a:t>Calgary</a:t>
              </a:r>
            </a:p>
          </p:txBody>
        </p:sp>
        <p:grpSp>
          <p:nvGrpSpPr>
            <p:cNvPr id="34" name="Group 33"/>
            <p:cNvGrpSpPr/>
            <p:nvPr/>
          </p:nvGrpSpPr>
          <p:grpSpPr>
            <a:xfrm>
              <a:off x="6714439" y="5672168"/>
              <a:ext cx="547154" cy="491824"/>
              <a:chOff x="4075943" y="5013176"/>
              <a:chExt cx="601870" cy="541006"/>
            </a:xfrm>
          </p:grpSpPr>
          <p:sp>
            <p:nvSpPr>
              <p:cNvPr id="35" name="Oval 34"/>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36" name="Rectangle 35"/>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81%</a:t>
                </a:r>
              </a:p>
            </p:txBody>
          </p:sp>
        </p:grpSp>
        <p:sp>
          <p:nvSpPr>
            <p:cNvPr id="37" name="TextBox 36"/>
            <p:cNvSpPr txBox="1"/>
            <p:nvPr/>
          </p:nvSpPr>
          <p:spPr>
            <a:xfrm>
              <a:off x="6164560" y="3740023"/>
              <a:ext cx="1224136" cy="307777"/>
            </a:xfrm>
            <a:prstGeom prst="rect">
              <a:avLst/>
            </a:prstGeom>
            <a:noFill/>
          </p:spPr>
          <p:txBody>
            <a:bodyPr wrap="square" rtlCol="0">
              <a:spAutoFit/>
            </a:bodyPr>
            <a:lstStyle/>
            <a:p>
              <a:pPr algn="ctr"/>
              <a:r>
                <a:rPr lang="en-CA" sz="1400" b="1" dirty="0">
                  <a:latin typeface="Calibri" panose="020F0502020204030204" pitchFamily="34" charset="0"/>
                </a:rPr>
                <a:t>Montreal</a:t>
              </a:r>
            </a:p>
          </p:txBody>
        </p:sp>
        <p:grpSp>
          <p:nvGrpSpPr>
            <p:cNvPr id="44" name="Group 43"/>
            <p:cNvGrpSpPr/>
            <p:nvPr/>
          </p:nvGrpSpPr>
          <p:grpSpPr>
            <a:xfrm>
              <a:off x="6534365" y="4006335"/>
              <a:ext cx="547154" cy="1139970"/>
              <a:chOff x="6562031" y="4150351"/>
              <a:chExt cx="547154" cy="1139970"/>
            </a:xfrm>
          </p:grpSpPr>
          <p:grpSp>
            <p:nvGrpSpPr>
              <p:cNvPr id="38" name="Group 37"/>
              <p:cNvGrpSpPr/>
              <p:nvPr/>
            </p:nvGrpSpPr>
            <p:grpSpPr>
              <a:xfrm>
                <a:off x="6562031" y="4150351"/>
                <a:ext cx="547154" cy="491824"/>
                <a:chOff x="4075943" y="5013176"/>
                <a:chExt cx="601870" cy="541006"/>
              </a:xfrm>
            </p:grpSpPr>
            <p:sp>
              <p:nvSpPr>
                <p:cNvPr id="39" name="Oval 38"/>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40" name="Rectangle 39"/>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82%</a:t>
                  </a:r>
                </a:p>
              </p:txBody>
            </p:sp>
          </p:grpSp>
          <p:cxnSp>
            <p:nvCxnSpPr>
              <p:cNvPr id="41" name="Straight Connector 40"/>
              <p:cNvCxnSpPr/>
              <p:nvPr/>
            </p:nvCxnSpPr>
            <p:spPr>
              <a:xfrm>
                <a:off x="6807943" y="4634917"/>
                <a:ext cx="30878" cy="587025"/>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807943" y="5218313"/>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48" name="Straight Connector 47"/>
            <p:cNvCxnSpPr>
              <a:stCxn id="51" idx="2"/>
              <a:endCxn id="49" idx="1"/>
            </p:cNvCxnSpPr>
            <p:nvPr/>
          </p:nvCxnSpPr>
          <p:spPr>
            <a:xfrm>
              <a:off x="5851425" y="4674337"/>
              <a:ext cx="792661" cy="511808"/>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633541" y="5175600"/>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7" name="Group 46"/>
            <p:cNvGrpSpPr/>
            <p:nvPr/>
          </p:nvGrpSpPr>
          <p:grpSpPr>
            <a:xfrm>
              <a:off x="5580357" y="4257749"/>
              <a:ext cx="542136" cy="491824"/>
              <a:chOff x="4048270" y="5013176"/>
              <a:chExt cx="596350" cy="541006"/>
            </a:xfrm>
          </p:grpSpPr>
          <p:sp>
            <p:nvSpPr>
              <p:cNvPr id="50" name="Oval 49"/>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51" name="Rectangle 50"/>
              <p:cNvSpPr/>
              <p:nvPr/>
            </p:nvSpPr>
            <p:spPr>
              <a:xfrm>
                <a:off x="4048270"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83%</a:t>
                </a:r>
              </a:p>
            </p:txBody>
          </p:sp>
        </p:grpSp>
        <p:sp>
          <p:nvSpPr>
            <p:cNvPr id="58" name="TextBox 57"/>
            <p:cNvSpPr txBox="1"/>
            <p:nvPr/>
          </p:nvSpPr>
          <p:spPr>
            <a:xfrm>
              <a:off x="5190399" y="3779034"/>
              <a:ext cx="875838" cy="523220"/>
            </a:xfrm>
            <a:prstGeom prst="rect">
              <a:avLst/>
            </a:prstGeom>
            <a:noFill/>
          </p:spPr>
          <p:txBody>
            <a:bodyPr wrap="square" rtlCol="0">
              <a:spAutoFit/>
            </a:bodyPr>
            <a:lstStyle/>
            <a:p>
              <a:pPr algn="ctr"/>
              <a:r>
                <a:rPr lang="en-CA" sz="1400" b="1" dirty="0">
                  <a:latin typeface="Calibri" panose="020F0502020204030204" pitchFamily="34" charset="0"/>
                </a:rPr>
                <a:t>Ottawa/</a:t>
              </a:r>
            </a:p>
            <a:p>
              <a:pPr algn="ctr"/>
              <a:r>
                <a:rPr lang="en-CA" sz="1400" b="1" dirty="0">
                  <a:latin typeface="Calibri" panose="020F0502020204030204" pitchFamily="34" charset="0"/>
                </a:rPr>
                <a:t>Gatineau</a:t>
              </a:r>
            </a:p>
          </p:txBody>
        </p:sp>
        <p:sp>
          <p:nvSpPr>
            <p:cNvPr id="60" name="TextBox 59"/>
            <p:cNvSpPr txBox="1"/>
            <p:nvPr/>
          </p:nvSpPr>
          <p:spPr>
            <a:xfrm>
              <a:off x="6756108" y="3533543"/>
              <a:ext cx="1224136" cy="307777"/>
            </a:xfrm>
            <a:prstGeom prst="rect">
              <a:avLst/>
            </a:prstGeom>
            <a:noFill/>
          </p:spPr>
          <p:txBody>
            <a:bodyPr wrap="square" rtlCol="0">
              <a:spAutoFit/>
            </a:bodyPr>
            <a:lstStyle/>
            <a:p>
              <a:pPr algn="ctr"/>
              <a:r>
                <a:rPr lang="en-CA" sz="1400" b="1" dirty="0">
                  <a:latin typeface="Calibri" panose="020F0502020204030204" pitchFamily="34" charset="0"/>
                </a:rPr>
                <a:t>Québec City</a:t>
              </a:r>
            </a:p>
          </p:txBody>
        </p:sp>
        <p:grpSp>
          <p:nvGrpSpPr>
            <p:cNvPr id="79" name="Group 78"/>
            <p:cNvGrpSpPr/>
            <p:nvPr/>
          </p:nvGrpSpPr>
          <p:grpSpPr>
            <a:xfrm>
              <a:off x="7097108" y="3850958"/>
              <a:ext cx="542136" cy="1154490"/>
              <a:chOff x="7097108" y="3994974"/>
              <a:chExt cx="542136" cy="1154490"/>
            </a:xfrm>
          </p:grpSpPr>
          <p:grpSp>
            <p:nvGrpSpPr>
              <p:cNvPr id="62" name="Group 61"/>
              <p:cNvGrpSpPr/>
              <p:nvPr/>
            </p:nvGrpSpPr>
            <p:grpSpPr>
              <a:xfrm>
                <a:off x="7097108" y="3994974"/>
                <a:ext cx="542136" cy="491824"/>
                <a:chOff x="4321598" y="5013176"/>
                <a:chExt cx="596350" cy="541006"/>
              </a:xfrm>
            </p:grpSpPr>
            <p:sp>
              <p:nvSpPr>
                <p:cNvPr id="65" name="Oval 64"/>
                <p:cNvSpPr/>
                <p:nvPr/>
              </p:nvSpPr>
              <p:spPr>
                <a:xfrm>
                  <a:off x="4346674"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66" name="Rectangle 65"/>
                <p:cNvSpPr/>
                <p:nvPr/>
              </p:nvSpPr>
              <p:spPr>
                <a:xfrm>
                  <a:off x="4321598" y="5088237"/>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86%</a:t>
                  </a:r>
                </a:p>
              </p:txBody>
            </p:sp>
          </p:grpSp>
          <p:cxnSp>
            <p:nvCxnSpPr>
              <p:cNvPr id="63" name="Straight Connector 62"/>
              <p:cNvCxnSpPr>
                <a:stCxn id="66" idx="2"/>
              </p:cNvCxnSpPr>
              <p:nvPr/>
            </p:nvCxnSpPr>
            <p:spPr>
              <a:xfrm flipH="1">
                <a:off x="7176050" y="4401765"/>
                <a:ext cx="192126" cy="683419"/>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131385" y="5077456"/>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TextBox 68"/>
            <p:cNvSpPr txBox="1"/>
            <p:nvPr/>
          </p:nvSpPr>
          <p:spPr>
            <a:xfrm>
              <a:off x="7281316" y="4732040"/>
              <a:ext cx="1224136" cy="307777"/>
            </a:xfrm>
            <a:prstGeom prst="rect">
              <a:avLst/>
            </a:prstGeom>
            <a:noFill/>
          </p:spPr>
          <p:txBody>
            <a:bodyPr wrap="square" rtlCol="0">
              <a:spAutoFit/>
            </a:bodyPr>
            <a:lstStyle/>
            <a:p>
              <a:pPr algn="ctr"/>
              <a:r>
                <a:rPr lang="en-CA" sz="1400" b="1" dirty="0">
                  <a:latin typeface="Calibri" panose="020F0502020204030204" pitchFamily="34" charset="0"/>
                </a:rPr>
                <a:t>Halifax</a:t>
              </a:r>
            </a:p>
          </p:txBody>
        </p:sp>
        <p:grpSp>
          <p:nvGrpSpPr>
            <p:cNvPr id="70" name="Group 69"/>
            <p:cNvGrpSpPr/>
            <p:nvPr/>
          </p:nvGrpSpPr>
          <p:grpSpPr>
            <a:xfrm>
              <a:off x="7659512" y="5025223"/>
              <a:ext cx="547154" cy="491824"/>
              <a:chOff x="4075943" y="5013176"/>
              <a:chExt cx="601870" cy="541006"/>
            </a:xfrm>
          </p:grpSpPr>
          <p:sp>
            <p:nvSpPr>
              <p:cNvPr id="71" name="Oval 70"/>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72" name="Rectangle 71"/>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85%</a:t>
                </a:r>
              </a:p>
            </p:txBody>
          </p:sp>
        </p:grpSp>
        <p:grpSp>
          <p:nvGrpSpPr>
            <p:cNvPr id="55" name="Group 54"/>
            <p:cNvGrpSpPr/>
            <p:nvPr/>
          </p:nvGrpSpPr>
          <p:grpSpPr>
            <a:xfrm>
              <a:off x="4892763" y="4586102"/>
              <a:ext cx="542136" cy="491824"/>
              <a:chOff x="3177200" y="3548362"/>
              <a:chExt cx="596349" cy="541006"/>
            </a:xfrm>
          </p:grpSpPr>
          <p:sp>
            <p:nvSpPr>
              <p:cNvPr id="56" name="Oval 55"/>
              <p:cNvSpPr/>
              <p:nvPr/>
            </p:nvSpPr>
            <p:spPr>
              <a:xfrm>
                <a:off x="3204872" y="3548362"/>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57" name="Rectangle 56"/>
              <p:cNvSpPr/>
              <p:nvPr/>
            </p:nvSpPr>
            <p:spPr>
              <a:xfrm>
                <a:off x="3177200" y="3634199"/>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74%</a:t>
                </a:r>
              </a:p>
            </p:txBody>
          </p:sp>
        </p:grpSp>
        <p:sp>
          <p:nvSpPr>
            <p:cNvPr id="59" name="TextBox 58"/>
            <p:cNvSpPr txBox="1"/>
            <p:nvPr/>
          </p:nvSpPr>
          <p:spPr>
            <a:xfrm>
              <a:off x="4689929" y="4334384"/>
              <a:ext cx="897987" cy="307777"/>
            </a:xfrm>
            <a:prstGeom prst="rect">
              <a:avLst/>
            </a:prstGeom>
            <a:noFill/>
          </p:spPr>
          <p:txBody>
            <a:bodyPr wrap="square" rtlCol="0">
              <a:spAutoFit/>
            </a:bodyPr>
            <a:lstStyle/>
            <a:p>
              <a:pPr algn="ctr"/>
              <a:r>
                <a:rPr lang="en-CA" sz="1400" b="1" dirty="0">
                  <a:latin typeface="Calibri" panose="020F0502020204030204" pitchFamily="34" charset="0"/>
                </a:rPr>
                <a:t>Kitchener</a:t>
              </a:r>
            </a:p>
          </p:txBody>
        </p:sp>
        <p:grpSp>
          <p:nvGrpSpPr>
            <p:cNvPr id="61" name="Group 60"/>
            <p:cNvGrpSpPr/>
            <p:nvPr/>
          </p:nvGrpSpPr>
          <p:grpSpPr>
            <a:xfrm>
              <a:off x="567364" y="4384804"/>
              <a:ext cx="542136" cy="491824"/>
              <a:chOff x="1331699" y="4382817"/>
              <a:chExt cx="596349" cy="541006"/>
            </a:xfrm>
          </p:grpSpPr>
          <p:sp>
            <p:nvSpPr>
              <p:cNvPr id="67" name="Oval 66"/>
              <p:cNvSpPr/>
              <p:nvPr/>
            </p:nvSpPr>
            <p:spPr>
              <a:xfrm>
                <a:off x="1359371" y="4382817"/>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68" name="Rectangle 67"/>
              <p:cNvSpPr/>
              <p:nvPr/>
            </p:nvSpPr>
            <p:spPr>
              <a:xfrm>
                <a:off x="1331699" y="4468654"/>
                <a:ext cx="596349"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83%</a:t>
                </a:r>
              </a:p>
            </p:txBody>
          </p:sp>
        </p:grpSp>
        <p:sp>
          <p:nvSpPr>
            <p:cNvPr id="73" name="TextBox 72"/>
            <p:cNvSpPr txBox="1"/>
            <p:nvPr/>
          </p:nvSpPr>
          <p:spPr>
            <a:xfrm>
              <a:off x="226364" y="4122232"/>
              <a:ext cx="1224136" cy="307777"/>
            </a:xfrm>
            <a:prstGeom prst="rect">
              <a:avLst/>
            </a:prstGeom>
            <a:noFill/>
          </p:spPr>
          <p:txBody>
            <a:bodyPr wrap="square" rtlCol="0">
              <a:spAutoFit/>
            </a:bodyPr>
            <a:lstStyle/>
            <a:p>
              <a:pPr algn="ctr"/>
              <a:r>
                <a:rPr lang="en-CA" sz="1400" b="1" dirty="0">
                  <a:latin typeface="Calibri" panose="020F0502020204030204" pitchFamily="34" charset="0"/>
                </a:rPr>
                <a:t>Victoria</a:t>
              </a:r>
            </a:p>
          </p:txBody>
        </p:sp>
        <p:sp>
          <p:nvSpPr>
            <p:cNvPr id="77" name="TextBox 76"/>
            <p:cNvSpPr txBox="1"/>
            <p:nvPr/>
          </p:nvSpPr>
          <p:spPr>
            <a:xfrm>
              <a:off x="8036933" y="3166246"/>
              <a:ext cx="1112851" cy="307777"/>
            </a:xfrm>
            <a:prstGeom prst="rect">
              <a:avLst/>
            </a:prstGeom>
            <a:noFill/>
          </p:spPr>
          <p:txBody>
            <a:bodyPr wrap="square" rtlCol="0">
              <a:spAutoFit/>
            </a:bodyPr>
            <a:lstStyle/>
            <a:p>
              <a:pPr algn="ctr"/>
              <a:r>
                <a:rPr lang="en-CA" sz="1400" b="1" dirty="0">
                  <a:latin typeface="Calibri" panose="020F0502020204030204" pitchFamily="34" charset="0"/>
                </a:rPr>
                <a:t>St. John’s</a:t>
              </a:r>
            </a:p>
          </p:txBody>
        </p:sp>
        <p:grpSp>
          <p:nvGrpSpPr>
            <p:cNvPr id="92" name="Group 91"/>
            <p:cNvGrpSpPr/>
            <p:nvPr/>
          </p:nvGrpSpPr>
          <p:grpSpPr>
            <a:xfrm>
              <a:off x="8359066" y="3441519"/>
              <a:ext cx="547154" cy="491824"/>
              <a:chOff x="4075943" y="5013176"/>
              <a:chExt cx="601870" cy="541006"/>
            </a:xfrm>
          </p:grpSpPr>
          <p:sp>
            <p:nvSpPr>
              <p:cNvPr id="93" name="Oval 92"/>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94" name="Rectangle 93"/>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77%</a:t>
                </a:r>
              </a:p>
            </p:txBody>
          </p:sp>
        </p:grpSp>
        <p:cxnSp>
          <p:nvCxnSpPr>
            <p:cNvPr id="95" name="Straight Connector 94"/>
            <p:cNvCxnSpPr>
              <a:stCxn id="94" idx="2"/>
              <a:endCxn id="96" idx="1"/>
            </p:cNvCxnSpPr>
            <p:nvPr/>
          </p:nvCxnSpPr>
          <p:spPr>
            <a:xfrm>
              <a:off x="8635152" y="3858107"/>
              <a:ext cx="409957" cy="1018521"/>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9034564" y="4866083"/>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7" name="Straight Connector 96"/>
            <p:cNvCxnSpPr>
              <a:endCxn id="98" idx="2"/>
            </p:cNvCxnSpPr>
            <p:nvPr/>
          </p:nvCxnSpPr>
          <p:spPr>
            <a:xfrm>
              <a:off x="971600" y="4619131"/>
              <a:ext cx="598035" cy="105776"/>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569635" y="4688903"/>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9" name="Straight Connector 98"/>
            <p:cNvCxnSpPr>
              <a:stCxn id="100" idx="1"/>
            </p:cNvCxnSpPr>
            <p:nvPr/>
          </p:nvCxnSpPr>
          <p:spPr>
            <a:xfrm>
              <a:off x="6330028" y="5416352"/>
              <a:ext cx="570288" cy="458688"/>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6319483" y="5405807"/>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1" name="Straight Connector 100"/>
            <p:cNvCxnSpPr>
              <a:stCxn id="56" idx="5"/>
              <a:endCxn id="102" idx="1"/>
            </p:cNvCxnSpPr>
            <p:nvPr/>
          </p:nvCxnSpPr>
          <p:spPr>
            <a:xfrm>
              <a:off x="5337717" y="5005900"/>
              <a:ext cx="789858" cy="518465"/>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6117030" y="5513820"/>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TextBox 102"/>
            <p:cNvSpPr txBox="1"/>
            <p:nvPr/>
          </p:nvSpPr>
          <p:spPr>
            <a:xfrm>
              <a:off x="3304601" y="5441811"/>
              <a:ext cx="810695" cy="307777"/>
            </a:xfrm>
            <a:prstGeom prst="rect">
              <a:avLst/>
            </a:prstGeom>
            <a:noFill/>
          </p:spPr>
          <p:txBody>
            <a:bodyPr wrap="square" rtlCol="0">
              <a:spAutoFit/>
            </a:bodyPr>
            <a:lstStyle/>
            <a:p>
              <a:pPr algn="ctr"/>
              <a:r>
                <a:rPr lang="en-CA" sz="1400" b="1" dirty="0">
                  <a:latin typeface="Calibri" panose="020F0502020204030204" pitchFamily="34" charset="0"/>
                </a:rPr>
                <a:t>Regina</a:t>
              </a:r>
            </a:p>
          </p:txBody>
        </p:sp>
        <p:grpSp>
          <p:nvGrpSpPr>
            <p:cNvPr id="104" name="Group 103"/>
            <p:cNvGrpSpPr/>
            <p:nvPr/>
          </p:nvGrpSpPr>
          <p:grpSpPr>
            <a:xfrm>
              <a:off x="3464037" y="4989219"/>
              <a:ext cx="547153" cy="491824"/>
              <a:chOff x="4075943" y="5013176"/>
              <a:chExt cx="601869" cy="541006"/>
            </a:xfrm>
          </p:grpSpPr>
          <p:sp>
            <p:nvSpPr>
              <p:cNvPr id="105" name="Oval 104"/>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106" name="Rectangle 105"/>
              <p:cNvSpPr/>
              <p:nvPr/>
            </p:nvSpPr>
            <p:spPr>
              <a:xfrm>
                <a:off x="4081462"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73%</a:t>
                </a:r>
              </a:p>
            </p:txBody>
          </p:sp>
        </p:grpSp>
        <p:cxnSp>
          <p:nvCxnSpPr>
            <p:cNvPr id="107" name="Straight Connector 106"/>
            <p:cNvCxnSpPr>
              <a:endCxn id="105" idx="0"/>
            </p:cNvCxnSpPr>
            <p:nvPr/>
          </p:nvCxnSpPr>
          <p:spPr>
            <a:xfrm>
              <a:off x="3640914" y="4480631"/>
              <a:ext cx="69035" cy="508588"/>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3599519" y="4426151"/>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TextBox 81"/>
            <p:cNvSpPr txBox="1"/>
            <p:nvPr/>
          </p:nvSpPr>
          <p:spPr>
            <a:xfrm>
              <a:off x="5130856" y="5298770"/>
              <a:ext cx="810695" cy="307777"/>
            </a:xfrm>
            <a:prstGeom prst="rect">
              <a:avLst/>
            </a:prstGeom>
            <a:noFill/>
          </p:spPr>
          <p:txBody>
            <a:bodyPr wrap="square" rtlCol="0">
              <a:spAutoFit/>
            </a:bodyPr>
            <a:lstStyle/>
            <a:p>
              <a:pPr algn="ctr"/>
              <a:r>
                <a:rPr lang="en-CA" sz="1400" b="1" dirty="0">
                  <a:latin typeface="Calibri" panose="020F0502020204030204" pitchFamily="34" charset="0"/>
                </a:rPr>
                <a:t>London</a:t>
              </a:r>
            </a:p>
          </p:txBody>
        </p:sp>
        <p:grpSp>
          <p:nvGrpSpPr>
            <p:cNvPr id="83" name="Group 82"/>
            <p:cNvGrpSpPr/>
            <p:nvPr/>
          </p:nvGrpSpPr>
          <p:grpSpPr>
            <a:xfrm>
              <a:off x="5287814" y="5572979"/>
              <a:ext cx="547154" cy="491824"/>
              <a:chOff x="4075943" y="5013176"/>
              <a:chExt cx="601870" cy="541006"/>
            </a:xfrm>
          </p:grpSpPr>
          <p:sp>
            <p:nvSpPr>
              <p:cNvPr id="84" name="Oval 83"/>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85" name="Rectangle 84"/>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76%</a:t>
                </a:r>
              </a:p>
            </p:txBody>
          </p:sp>
        </p:grpSp>
        <p:cxnSp>
          <p:nvCxnSpPr>
            <p:cNvPr id="86" name="Straight Connector 85"/>
            <p:cNvCxnSpPr/>
            <p:nvPr/>
          </p:nvCxnSpPr>
          <p:spPr>
            <a:xfrm flipH="1">
              <a:off x="5732646" y="5633870"/>
              <a:ext cx="296553" cy="98224"/>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012160" y="5589240"/>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2" name="TextBox 111"/>
            <p:cNvSpPr txBox="1"/>
            <p:nvPr/>
          </p:nvSpPr>
          <p:spPr>
            <a:xfrm>
              <a:off x="5651454" y="6186967"/>
              <a:ext cx="891765" cy="295345"/>
            </a:xfrm>
            <a:prstGeom prst="rect">
              <a:avLst/>
            </a:prstGeom>
            <a:noFill/>
          </p:spPr>
          <p:txBody>
            <a:bodyPr wrap="square" rtlCol="0">
              <a:spAutoFit/>
            </a:bodyPr>
            <a:lstStyle/>
            <a:p>
              <a:pPr algn="ctr"/>
              <a:r>
                <a:rPr lang="en-CA" sz="1400" b="1" dirty="0">
                  <a:latin typeface="Calibri" panose="020F0502020204030204" pitchFamily="34" charset="0"/>
                </a:rPr>
                <a:t>Hamilton</a:t>
              </a:r>
            </a:p>
          </p:txBody>
        </p:sp>
        <p:sp>
          <p:nvSpPr>
            <p:cNvPr id="116" name="Oval 115"/>
            <p:cNvSpPr/>
            <p:nvPr/>
          </p:nvSpPr>
          <p:spPr>
            <a:xfrm>
              <a:off x="6236994" y="5498591"/>
              <a:ext cx="72008" cy="72008"/>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7" name="Straight Connector 116"/>
            <p:cNvCxnSpPr>
              <a:stCxn id="116" idx="4"/>
            </p:cNvCxnSpPr>
            <p:nvPr/>
          </p:nvCxnSpPr>
          <p:spPr>
            <a:xfrm flipH="1">
              <a:off x="6138316" y="5570599"/>
              <a:ext cx="134682" cy="456841"/>
            </a:xfrm>
            <a:prstGeom prst="line">
              <a:avLst/>
            </a:prstGeom>
            <a:ln w="19050">
              <a:solidFill>
                <a:srgbClr val="32448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5863664" y="5733256"/>
              <a:ext cx="547154" cy="491824"/>
              <a:chOff x="4075943" y="5013176"/>
              <a:chExt cx="601870" cy="541006"/>
            </a:xfrm>
          </p:grpSpPr>
          <p:sp>
            <p:nvSpPr>
              <p:cNvPr id="114" name="Oval 113"/>
              <p:cNvSpPr/>
              <p:nvPr/>
            </p:nvSpPr>
            <p:spPr>
              <a:xfrm>
                <a:off x="4075943" y="5013176"/>
                <a:ext cx="541006" cy="541006"/>
              </a:xfrm>
              <a:prstGeom prst="ellipse">
                <a:avLst/>
              </a:prstGeom>
              <a:solidFill>
                <a:srgbClr val="32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latin typeface="Calibri" panose="020F0502020204030204" pitchFamily="34" charset="0"/>
                </a:endParaRPr>
              </a:p>
            </p:txBody>
          </p:sp>
          <p:sp>
            <p:nvSpPr>
              <p:cNvPr id="115" name="Rectangle 114"/>
              <p:cNvSpPr/>
              <p:nvPr/>
            </p:nvSpPr>
            <p:spPr>
              <a:xfrm>
                <a:off x="4081463" y="5099013"/>
                <a:ext cx="596350" cy="372409"/>
              </a:xfrm>
              <a:prstGeom prst="rect">
                <a:avLst/>
              </a:prstGeom>
            </p:spPr>
            <p:txBody>
              <a:bodyPr wrap="none">
                <a:spAutoFit/>
              </a:bodyPr>
              <a:lstStyle/>
              <a:p>
                <a:pPr algn="ctr"/>
                <a:r>
                  <a:rPr lang="en-CA" sz="1600" b="1" dirty="0">
                    <a:solidFill>
                      <a:schemeClr val="bg1"/>
                    </a:solidFill>
                    <a:latin typeface="Calibri" panose="020F0502020204030204" pitchFamily="34" charset="0"/>
                  </a:rPr>
                  <a:t>78%</a:t>
                </a:r>
              </a:p>
            </p:txBody>
          </p:sp>
        </p:grpSp>
      </p:grpSp>
      <p:sp>
        <p:nvSpPr>
          <p:cNvPr id="6" name="Title 1"/>
          <p:cNvSpPr>
            <a:spLocks noGrp="1"/>
          </p:cNvSpPr>
          <p:nvPr>
            <p:ph type="title"/>
          </p:nvPr>
        </p:nvSpPr>
        <p:spPr>
          <a:xfrm>
            <a:off x="254000" y="152400"/>
            <a:ext cx="7442200" cy="1295400"/>
          </a:xfrm>
          <a:noFill/>
        </p:spPr>
        <p:txBody>
          <a:bodyPr>
            <a:noAutofit/>
          </a:bodyPr>
          <a:lstStyle/>
          <a:p>
            <a:pPr algn="l">
              <a:lnSpc>
                <a:spcPct val="90000"/>
              </a:lnSpc>
            </a:pPr>
            <a:r>
              <a:rPr lang="en-CA" sz="4000" b="1" dirty="0">
                <a:latin typeface="Myriad Pro" pitchFamily="34" charset="0"/>
              </a:rPr>
              <a:t>Daily </a:t>
            </a:r>
            <a:r>
              <a:rPr lang="en-CA" sz="4000" dirty="0">
                <a:latin typeface="Myriad Pro" pitchFamily="34" charset="0"/>
              </a:rPr>
              <a:t>Newspapers Consistently </a:t>
            </a:r>
            <a:r>
              <a:rPr lang="en-CA" sz="4000" dirty="0" smtClean="0">
                <a:latin typeface="Myriad Pro" pitchFamily="34" charset="0"/>
              </a:rPr>
              <a:t/>
            </a:r>
            <a:br>
              <a:rPr lang="en-CA" sz="4000" dirty="0" smtClean="0">
                <a:latin typeface="Myriad Pro" pitchFamily="34" charset="0"/>
              </a:rPr>
            </a:br>
            <a:r>
              <a:rPr lang="en-CA" sz="4000" dirty="0" smtClean="0">
                <a:latin typeface="Myriad Pro" pitchFamily="34" charset="0"/>
              </a:rPr>
              <a:t>Reach </a:t>
            </a:r>
            <a:r>
              <a:rPr lang="en-CA" sz="4000" dirty="0">
                <a:latin typeface="Myriad Pro" pitchFamily="34" charset="0"/>
              </a:rPr>
              <a:t>8 </a:t>
            </a:r>
            <a:r>
              <a:rPr lang="en-CA" sz="4000" dirty="0" smtClean="0">
                <a:latin typeface="Myriad Pro" pitchFamily="34" charset="0"/>
              </a:rPr>
              <a:t>of </a:t>
            </a:r>
            <a:r>
              <a:rPr lang="en-CA" sz="4000" dirty="0">
                <a:latin typeface="Myriad Pro" pitchFamily="34" charset="0"/>
              </a:rPr>
              <a:t>10 </a:t>
            </a:r>
            <a:r>
              <a:rPr lang="en-CA" sz="4000" b="1" dirty="0" smtClean="0">
                <a:latin typeface="Myriad Pro" pitchFamily="34" charset="0"/>
              </a:rPr>
              <a:t>Adults </a:t>
            </a:r>
            <a:endParaRPr lang="en-CA" sz="4000" b="1" dirty="0">
              <a:latin typeface="Myriad Pro" pitchFamily="34" charset="0"/>
              <a:ea typeface="Kozuka Gothic Pro L" pitchFamily="34" charset="-128"/>
            </a:endParaRPr>
          </a:p>
        </p:txBody>
      </p:sp>
      <p:sp>
        <p:nvSpPr>
          <p:cNvPr id="7" name="Rectangle 6"/>
          <p:cNvSpPr/>
          <p:nvPr/>
        </p:nvSpPr>
        <p:spPr>
          <a:xfrm>
            <a:off x="152400" y="1631511"/>
            <a:ext cx="3615669" cy="369332"/>
          </a:xfrm>
          <a:prstGeom prst="rect">
            <a:avLst/>
          </a:prstGeom>
        </p:spPr>
        <p:txBody>
          <a:bodyPr wrap="none">
            <a:spAutoFit/>
          </a:bodyPr>
          <a:lstStyle/>
          <a:p>
            <a:pPr algn="r"/>
            <a:r>
              <a:rPr lang="en-CA" dirty="0">
                <a:solidFill>
                  <a:srgbClr val="16A985"/>
                </a:solidFill>
                <a:latin typeface="Calibri" panose="020F0502020204030204" pitchFamily="34" charset="0"/>
              </a:rPr>
              <a:t>Net Digital/Print Weekly Reach (18+)</a:t>
            </a:r>
          </a:p>
        </p:txBody>
      </p:sp>
      <p:sp>
        <p:nvSpPr>
          <p:cNvPr id="23" name="Rectangle 22"/>
          <p:cNvSpPr/>
          <p:nvPr/>
        </p:nvSpPr>
        <p:spPr>
          <a:xfrm>
            <a:off x="0" y="6457890"/>
            <a:ext cx="7664531" cy="400110"/>
          </a:xfrm>
          <a:prstGeom prst="rect">
            <a:avLst/>
          </a:prstGeom>
        </p:spPr>
        <p:txBody>
          <a:bodyPr wrap="square">
            <a:spAutoFit/>
          </a:bodyPr>
          <a:lstStyle/>
          <a:p>
            <a:r>
              <a:rPr lang="en-CA" sz="1000" dirty="0" smtClean="0">
                <a:ea typeface="Kozuka Gothic Pro R" pitchFamily="34" charset="-128"/>
              </a:rPr>
              <a:t>Vividata </a:t>
            </a:r>
            <a:r>
              <a:rPr lang="en-CA" sz="1000" dirty="0">
                <a:ea typeface="Kozuka Gothic Pro R" pitchFamily="34" charset="-128"/>
              </a:rPr>
              <a:t>2016 Q1 Readership and Product </a:t>
            </a:r>
            <a:r>
              <a:rPr lang="en-CA" sz="1000" dirty="0" smtClean="0">
                <a:ea typeface="Kozuka Gothic Pro R" pitchFamily="34" charset="-128"/>
              </a:rPr>
              <a:t>Database (April 2015 – March 2016) Adults </a:t>
            </a:r>
            <a:r>
              <a:rPr lang="en-CA" sz="1000" dirty="0">
                <a:ea typeface="Kozuka Gothic Pro R" pitchFamily="34" charset="-128"/>
              </a:rPr>
              <a:t>18+ </a:t>
            </a:r>
            <a:endParaRPr lang="en-CA" sz="1000" dirty="0" smtClean="0">
              <a:ea typeface="Kozuka Gothic Pro R" pitchFamily="34" charset="-128"/>
            </a:endParaRPr>
          </a:p>
          <a:p>
            <a:r>
              <a:rPr lang="en-CA" sz="1000" dirty="0" smtClean="0">
                <a:ea typeface="Kozuka Gothic Pro R" pitchFamily="34" charset="-128"/>
              </a:rPr>
              <a:t>in top </a:t>
            </a:r>
            <a:r>
              <a:rPr lang="en-CA" sz="1000" dirty="0">
                <a:ea typeface="Kozuka Gothic Pro R" pitchFamily="34" charset="-128"/>
              </a:rPr>
              <a:t>20 Canadian markets, Unduplicated Average</a:t>
            </a:r>
            <a:r>
              <a:rPr lang="en-CA" sz="1000" b="1" dirty="0">
                <a:ea typeface="Kozuka Gothic Pro R" pitchFamily="34" charset="-128"/>
              </a:rPr>
              <a:t> </a:t>
            </a:r>
            <a:r>
              <a:rPr lang="en-CA" sz="1000" dirty="0" smtClean="0">
                <a:ea typeface="Kozuka Gothic Pro R" pitchFamily="34" charset="-128"/>
              </a:rPr>
              <a:t>Weekly Readers (</a:t>
            </a:r>
            <a:r>
              <a:rPr lang="en-CA" sz="1000" dirty="0">
                <a:ea typeface="Kozuka Gothic Pro R" pitchFamily="34" charset="-128"/>
              </a:rPr>
              <a:t>Print/Digital </a:t>
            </a:r>
            <a:r>
              <a:rPr lang="en-CA" sz="1000" dirty="0" smtClean="0">
                <a:ea typeface="Kozuka Gothic Pro R" pitchFamily="34" charset="-128"/>
              </a:rPr>
              <a:t>), </a:t>
            </a:r>
            <a:r>
              <a:rPr lang="en-CA" sz="1000" dirty="0">
                <a:ea typeface="Kozuka Gothic Pro R" pitchFamily="34" charset="-128"/>
              </a:rPr>
              <a:t>Any </a:t>
            </a:r>
            <a:r>
              <a:rPr lang="en-CA" sz="1000" dirty="0" smtClean="0">
                <a:ea typeface="Kozuka Gothic Pro R" pitchFamily="34" charset="-128"/>
              </a:rPr>
              <a:t>Daily Newspaper </a:t>
            </a:r>
            <a:endParaRPr lang="en-CA" sz="1000" dirty="0">
              <a:ea typeface="Kozuka Gothic Pro R" pitchFamily="34" charset="-128"/>
            </a:endParaRPr>
          </a:p>
        </p:txBody>
      </p:sp>
    </p:spTree>
    <p:extLst>
      <p:ext uri="{BB962C8B-B14F-4D97-AF65-F5344CB8AC3E}">
        <p14:creationId xmlns:p14="http://schemas.microsoft.com/office/powerpoint/2010/main" val="2666521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3783914" y="2136576"/>
            <a:ext cx="3156528" cy="3080987"/>
          </a:xfrm>
          <a:prstGeom prst="ellipse">
            <a:avLst/>
          </a:prstGeom>
          <a:solidFill>
            <a:srgbClr val="324481">
              <a:alpha val="40000"/>
            </a:srgbClr>
          </a:solidFill>
          <a:ln w="76200">
            <a:solidFill>
              <a:srgbClr val="324481"/>
            </a:solidFill>
            <a:round/>
            <a:headEnd/>
            <a:tailEnd/>
          </a:ln>
        </p:spPr>
        <p:txBody>
          <a:bodyPr/>
          <a:lstStyle/>
          <a:p>
            <a:endParaRPr lang="en-CA"/>
          </a:p>
        </p:txBody>
      </p:sp>
      <p:sp>
        <p:nvSpPr>
          <p:cNvPr id="7" name="Oval 6"/>
          <p:cNvSpPr>
            <a:spLocks noChangeArrowheads="1"/>
          </p:cNvSpPr>
          <p:nvPr/>
        </p:nvSpPr>
        <p:spPr bwMode="auto">
          <a:xfrm>
            <a:off x="1756185" y="1924263"/>
            <a:ext cx="3694033" cy="3503359"/>
          </a:xfrm>
          <a:prstGeom prst="ellipse">
            <a:avLst/>
          </a:prstGeom>
          <a:solidFill>
            <a:srgbClr val="16A985">
              <a:alpha val="50000"/>
            </a:srgbClr>
          </a:solidFill>
          <a:ln w="76200">
            <a:solidFill>
              <a:srgbClr val="324481"/>
            </a:solidFill>
            <a:round/>
            <a:headEnd/>
            <a:tailEnd/>
          </a:ln>
        </p:spPr>
        <p:txBody>
          <a:bodyPr/>
          <a:lstStyle/>
          <a:p>
            <a:endParaRPr lang="en-CA" dirty="0"/>
          </a:p>
        </p:txBody>
      </p:sp>
      <p:sp>
        <p:nvSpPr>
          <p:cNvPr id="11" name="TextBox 10"/>
          <p:cNvSpPr txBox="1"/>
          <p:nvPr/>
        </p:nvSpPr>
        <p:spPr>
          <a:xfrm>
            <a:off x="2114173" y="3861137"/>
            <a:ext cx="1086227" cy="1015663"/>
          </a:xfrm>
          <a:prstGeom prst="rect">
            <a:avLst/>
          </a:prstGeom>
          <a:noFill/>
        </p:spPr>
        <p:txBody>
          <a:bodyPr wrap="square" rtlCol="0">
            <a:spAutoFit/>
          </a:bodyPr>
          <a:lstStyle/>
          <a:p>
            <a:pPr algn="r"/>
            <a:r>
              <a:rPr lang="en-CA" sz="3000" spc="-150" dirty="0">
                <a:solidFill>
                  <a:srgbClr val="324481"/>
                </a:solidFill>
                <a:ea typeface="Kozuka Gothic Pro R" pitchFamily="34" charset="-128"/>
              </a:rPr>
              <a:t>Print Only</a:t>
            </a:r>
          </a:p>
        </p:txBody>
      </p:sp>
      <p:sp>
        <p:nvSpPr>
          <p:cNvPr id="12" name="TextBox 11"/>
          <p:cNvSpPr txBox="1"/>
          <p:nvPr/>
        </p:nvSpPr>
        <p:spPr>
          <a:xfrm>
            <a:off x="4109179" y="3685507"/>
            <a:ext cx="1187942" cy="553998"/>
          </a:xfrm>
          <a:prstGeom prst="rect">
            <a:avLst/>
          </a:prstGeom>
          <a:noFill/>
        </p:spPr>
        <p:txBody>
          <a:bodyPr wrap="square" rtlCol="0">
            <a:spAutoFit/>
          </a:bodyPr>
          <a:lstStyle/>
          <a:p>
            <a:pPr algn="ctr"/>
            <a:r>
              <a:rPr lang="en-CA" sz="3000" spc="-150" dirty="0">
                <a:solidFill>
                  <a:schemeClr val="bg1"/>
                </a:solidFill>
                <a:ea typeface="Kozuka Gothic Pro R" pitchFamily="34" charset="-128"/>
              </a:rPr>
              <a:t>Both</a:t>
            </a:r>
          </a:p>
        </p:txBody>
      </p:sp>
      <p:sp>
        <p:nvSpPr>
          <p:cNvPr id="13" name="TextBox 12"/>
          <p:cNvSpPr txBox="1"/>
          <p:nvPr/>
        </p:nvSpPr>
        <p:spPr>
          <a:xfrm>
            <a:off x="5619454" y="3784937"/>
            <a:ext cx="1244787" cy="1015663"/>
          </a:xfrm>
          <a:prstGeom prst="rect">
            <a:avLst/>
          </a:prstGeom>
          <a:noFill/>
        </p:spPr>
        <p:txBody>
          <a:bodyPr wrap="square" rtlCol="0">
            <a:spAutoFit/>
          </a:bodyPr>
          <a:lstStyle/>
          <a:p>
            <a:r>
              <a:rPr lang="en-CA" sz="3000" spc="-150" dirty="0">
                <a:solidFill>
                  <a:srgbClr val="324481"/>
                </a:solidFill>
                <a:ea typeface="Kozuka Gothic Pro R" pitchFamily="34" charset="-128"/>
              </a:rPr>
              <a:t>Digital Only</a:t>
            </a:r>
          </a:p>
        </p:txBody>
      </p:sp>
      <p:sp>
        <p:nvSpPr>
          <p:cNvPr id="14" name="TextBox 13"/>
          <p:cNvSpPr txBox="1"/>
          <p:nvPr/>
        </p:nvSpPr>
        <p:spPr>
          <a:xfrm>
            <a:off x="1981200" y="3200400"/>
            <a:ext cx="1496099" cy="769441"/>
          </a:xfrm>
          <a:prstGeom prst="rect">
            <a:avLst/>
          </a:prstGeom>
          <a:noFill/>
        </p:spPr>
        <p:txBody>
          <a:bodyPr wrap="square" rtlCol="0">
            <a:spAutoFit/>
          </a:bodyPr>
          <a:lstStyle/>
          <a:p>
            <a:pPr algn="r"/>
            <a:r>
              <a:rPr lang="en-CA" sz="4400" b="1" spc="-150" dirty="0" smtClean="0">
                <a:solidFill>
                  <a:srgbClr val="324481"/>
                </a:solidFill>
                <a:ea typeface="Kozuka Gothic Pro R" pitchFamily="34" charset="-128"/>
              </a:rPr>
              <a:t>47%</a:t>
            </a:r>
            <a:endParaRPr lang="en-CA" sz="4400" b="1" spc="-150" dirty="0">
              <a:solidFill>
                <a:srgbClr val="324481"/>
              </a:solidFill>
              <a:ea typeface="Kozuka Gothic Pro R" pitchFamily="34" charset="-128"/>
            </a:endParaRPr>
          </a:p>
        </p:txBody>
      </p:sp>
      <p:sp>
        <p:nvSpPr>
          <p:cNvPr id="15" name="TextBox 14"/>
          <p:cNvSpPr txBox="1"/>
          <p:nvPr/>
        </p:nvSpPr>
        <p:spPr>
          <a:xfrm>
            <a:off x="3891444" y="3030783"/>
            <a:ext cx="1724699" cy="769441"/>
          </a:xfrm>
          <a:prstGeom prst="rect">
            <a:avLst/>
          </a:prstGeom>
          <a:noFill/>
        </p:spPr>
        <p:txBody>
          <a:bodyPr wrap="square" rtlCol="0">
            <a:spAutoFit/>
          </a:bodyPr>
          <a:lstStyle/>
          <a:p>
            <a:pPr algn="ctr"/>
            <a:r>
              <a:rPr lang="en-CA" sz="4400" b="1" spc="-150" dirty="0" smtClean="0">
                <a:solidFill>
                  <a:schemeClr val="bg1"/>
                </a:solidFill>
                <a:ea typeface="Kozuka Gothic Pro R" pitchFamily="34" charset="-128"/>
              </a:rPr>
              <a:t>25%</a:t>
            </a:r>
            <a:endParaRPr lang="en-CA" sz="4400" b="1" spc="-150" dirty="0">
              <a:solidFill>
                <a:schemeClr val="bg1"/>
              </a:solidFill>
              <a:ea typeface="Kozuka Gothic Pro R" pitchFamily="34" charset="-128"/>
            </a:endParaRPr>
          </a:p>
        </p:txBody>
      </p:sp>
      <p:sp>
        <p:nvSpPr>
          <p:cNvPr id="16" name="TextBox 15"/>
          <p:cNvSpPr txBox="1"/>
          <p:nvPr/>
        </p:nvSpPr>
        <p:spPr>
          <a:xfrm>
            <a:off x="5638800" y="3200400"/>
            <a:ext cx="1600200" cy="769441"/>
          </a:xfrm>
          <a:prstGeom prst="rect">
            <a:avLst/>
          </a:prstGeom>
          <a:noFill/>
        </p:spPr>
        <p:txBody>
          <a:bodyPr wrap="square" rtlCol="0">
            <a:spAutoFit/>
          </a:bodyPr>
          <a:lstStyle/>
          <a:p>
            <a:r>
              <a:rPr lang="en-CA" sz="4400" b="1" spc="-150" dirty="0" smtClean="0">
                <a:solidFill>
                  <a:srgbClr val="324481"/>
                </a:solidFill>
                <a:ea typeface="Kozuka Gothic Pro R" pitchFamily="34" charset="-128"/>
              </a:rPr>
              <a:t>28%</a:t>
            </a:r>
            <a:endParaRPr lang="en-CA" sz="4400" b="1" spc="-150" dirty="0">
              <a:solidFill>
                <a:srgbClr val="324481"/>
              </a:solidFill>
              <a:ea typeface="Kozuka Gothic Pro R" pitchFamily="34" charset="-128"/>
            </a:endParaRPr>
          </a:p>
        </p:txBody>
      </p:sp>
      <p:sp>
        <p:nvSpPr>
          <p:cNvPr id="18" name="Rectangle 17"/>
          <p:cNvSpPr/>
          <p:nvPr/>
        </p:nvSpPr>
        <p:spPr>
          <a:xfrm>
            <a:off x="0" y="6467522"/>
            <a:ext cx="6912770" cy="400110"/>
          </a:xfrm>
          <a:prstGeom prst="rect">
            <a:avLst/>
          </a:prstGeom>
        </p:spPr>
        <p:txBody>
          <a:bodyPr wrap="square">
            <a:spAutoFit/>
          </a:bodyPr>
          <a:lstStyle/>
          <a:p>
            <a:r>
              <a:rPr lang="en-CA" sz="1000" dirty="0" smtClean="0">
                <a:ea typeface="Kozuka Gothic Pro R" pitchFamily="34" charset="-128"/>
                <a:cs typeface="Arial" panose="020B0604020202020204" pitchFamily="34" charset="0"/>
              </a:rPr>
              <a:t>Vividata </a:t>
            </a:r>
            <a:r>
              <a:rPr lang="en-CA" sz="1000" dirty="0">
                <a:ea typeface="Kozuka Gothic Pro R" pitchFamily="34" charset="-128"/>
                <a:cs typeface="Arial" panose="020B0604020202020204" pitchFamily="34" charset="0"/>
              </a:rPr>
              <a:t>2016 </a:t>
            </a:r>
            <a:r>
              <a:rPr lang="en-CA" sz="1000" dirty="0" smtClean="0">
                <a:ea typeface="Kozuka Gothic Pro R" pitchFamily="34" charset="-128"/>
                <a:cs typeface="Arial" panose="020B0604020202020204" pitchFamily="34" charset="0"/>
              </a:rPr>
              <a:t>Q2 </a:t>
            </a:r>
            <a:r>
              <a:rPr lang="en-CA" sz="1000" dirty="0">
                <a:ea typeface="Kozuka Gothic Pro R" pitchFamily="34" charset="-128"/>
                <a:cs typeface="Arial" panose="020B0604020202020204" pitchFamily="34" charset="0"/>
              </a:rPr>
              <a:t>Readership and Product Database </a:t>
            </a:r>
            <a:r>
              <a:rPr lang="en-CA" sz="1000" dirty="0" smtClean="0">
                <a:ea typeface="Kozuka Gothic Pro R" pitchFamily="34" charset="-128"/>
                <a:cs typeface="Arial" panose="020B0604020202020204" pitchFamily="34" charset="0"/>
              </a:rPr>
              <a:t>(July 2015 </a:t>
            </a:r>
            <a:r>
              <a:rPr lang="en-CA" sz="1000" dirty="0">
                <a:ea typeface="Kozuka Gothic Pro R" pitchFamily="34" charset="-128"/>
                <a:cs typeface="Arial" panose="020B0604020202020204" pitchFamily="34" charset="0"/>
              </a:rPr>
              <a:t>– </a:t>
            </a:r>
            <a:r>
              <a:rPr lang="en-CA" sz="1000" dirty="0" smtClean="0">
                <a:ea typeface="Kozuka Gothic Pro R" pitchFamily="34" charset="-128"/>
                <a:cs typeface="Arial" panose="020B0604020202020204" pitchFamily="34" charset="0"/>
              </a:rPr>
              <a:t>June 2016)</a:t>
            </a:r>
            <a:endParaRPr lang="en-CA" sz="1000" dirty="0">
              <a:ea typeface="Kozuka Gothic Pro R" pitchFamily="34" charset="-128"/>
              <a:cs typeface="Arial" panose="020B0604020202020204" pitchFamily="34" charset="0"/>
            </a:endParaRPr>
          </a:p>
          <a:p>
            <a:r>
              <a:rPr lang="en-CA" sz="1000" dirty="0" smtClean="0">
                <a:ea typeface="Kozuka Gothic Pro R" pitchFamily="34" charset="-128"/>
                <a:cs typeface="Arial" panose="020B0604020202020204" pitchFamily="34" charset="0"/>
              </a:rPr>
              <a:t>Adults 18</a:t>
            </a:r>
            <a:r>
              <a:rPr lang="en-CA" sz="1000" dirty="0">
                <a:ea typeface="Kozuka Gothic Pro R" pitchFamily="34" charset="-128"/>
                <a:cs typeface="Arial" panose="020B0604020202020204" pitchFamily="34" charset="0"/>
              </a:rPr>
              <a:t>+ </a:t>
            </a:r>
            <a:r>
              <a:rPr lang="en-CA" sz="1000" dirty="0" smtClean="0">
                <a:ea typeface="Kozuka Gothic Pro R" pitchFamily="34" charset="-128"/>
                <a:cs typeface="Arial" panose="020B0604020202020204" pitchFamily="34" charset="0"/>
              </a:rPr>
              <a:t>20 Major Canadian </a:t>
            </a:r>
            <a:r>
              <a:rPr lang="en-CA" sz="1000" dirty="0">
                <a:ea typeface="Kozuka Gothic Pro R" pitchFamily="34" charset="-128"/>
                <a:cs typeface="Arial" panose="020B0604020202020204" pitchFamily="34" charset="0"/>
              </a:rPr>
              <a:t>markets, Unduplicated Average</a:t>
            </a:r>
            <a:r>
              <a:rPr lang="en-CA" sz="1000" b="1" dirty="0">
                <a:ea typeface="Kozuka Gothic Pro R" pitchFamily="34" charset="-128"/>
                <a:cs typeface="Arial" panose="020B0604020202020204" pitchFamily="34" charset="0"/>
              </a:rPr>
              <a:t> </a:t>
            </a:r>
            <a:r>
              <a:rPr lang="en-CA" sz="1000" dirty="0" smtClean="0">
                <a:ea typeface="Kozuka Gothic Pro R" pitchFamily="34" charset="-128"/>
                <a:cs typeface="Arial" panose="020B0604020202020204" pitchFamily="34" charset="0"/>
              </a:rPr>
              <a:t>Daily Newspaper </a:t>
            </a:r>
            <a:r>
              <a:rPr lang="en-CA" sz="1000" dirty="0">
                <a:ea typeface="Kozuka Gothic Pro R" pitchFamily="34" charset="-128"/>
                <a:cs typeface="Arial" panose="020B0604020202020204" pitchFamily="34" charset="0"/>
              </a:rPr>
              <a:t>(M-F) Readers </a:t>
            </a:r>
          </a:p>
        </p:txBody>
      </p:sp>
      <p:sp>
        <p:nvSpPr>
          <p:cNvPr id="23" name="Rectangle 22"/>
          <p:cNvSpPr/>
          <p:nvPr/>
        </p:nvSpPr>
        <p:spPr>
          <a:xfrm>
            <a:off x="6401607" y="1962091"/>
            <a:ext cx="2706190" cy="707886"/>
          </a:xfrm>
          <a:prstGeom prst="rect">
            <a:avLst/>
          </a:prstGeom>
        </p:spPr>
        <p:txBody>
          <a:bodyPr wrap="none">
            <a:spAutoFit/>
          </a:bodyPr>
          <a:lstStyle/>
          <a:p>
            <a:pPr algn="r"/>
            <a:r>
              <a:rPr lang="en-CA" sz="2000" b="1" dirty="0">
                <a:solidFill>
                  <a:srgbClr val="000000"/>
                </a:solidFill>
              </a:rPr>
              <a:t>Any Newspaper M-F </a:t>
            </a:r>
            <a:endParaRPr lang="en-CA" sz="2000" b="1" dirty="0" smtClean="0">
              <a:solidFill>
                <a:srgbClr val="000000"/>
              </a:solidFill>
            </a:endParaRPr>
          </a:p>
          <a:p>
            <a:pPr algn="r"/>
            <a:r>
              <a:rPr lang="en-CA" sz="2000" dirty="0" smtClean="0">
                <a:solidFill>
                  <a:srgbClr val="000000"/>
                </a:solidFill>
              </a:rPr>
              <a:t>Read Yesterday(18</a:t>
            </a:r>
            <a:r>
              <a:rPr lang="en-CA" sz="2000" dirty="0">
                <a:solidFill>
                  <a:srgbClr val="000000"/>
                </a:solidFill>
              </a:rPr>
              <a:t>+)</a:t>
            </a:r>
          </a:p>
        </p:txBody>
      </p:sp>
      <p:sp>
        <p:nvSpPr>
          <p:cNvPr id="3" name="TextBox 2"/>
          <p:cNvSpPr txBox="1"/>
          <p:nvPr/>
        </p:nvSpPr>
        <p:spPr>
          <a:xfrm>
            <a:off x="2134849" y="5486400"/>
            <a:ext cx="4587130" cy="307777"/>
          </a:xfrm>
          <a:prstGeom prst="rect">
            <a:avLst/>
          </a:prstGeom>
          <a:noFill/>
          <a:ln w="12700">
            <a:noFill/>
          </a:ln>
        </p:spPr>
        <p:txBody>
          <a:bodyPr wrap="square" rtlCol="0">
            <a:spAutoFit/>
          </a:bodyPr>
          <a:lstStyle/>
          <a:p>
            <a:pPr algn="ctr"/>
            <a:r>
              <a:rPr lang="en-US" sz="1400" i="1" dirty="0" smtClean="0"/>
              <a:t>based on 43 daily newspaper titles in 20 major markets</a:t>
            </a:r>
            <a:endParaRPr lang="en-US" sz="1400" i="1" dirty="0"/>
          </a:p>
        </p:txBody>
      </p:sp>
      <p:sp>
        <p:nvSpPr>
          <p:cNvPr id="17" name="Title 1"/>
          <p:cNvSpPr txBox="1">
            <a:spLocks/>
          </p:cNvSpPr>
          <p:nvPr/>
        </p:nvSpPr>
        <p:spPr>
          <a:xfrm>
            <a:off x="245660" y="196755"/>
            <a:ext cx="8593540" cy="147964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b="1" kern="1200">
                <a:solidFill>
                  <a:srgbClr val="324481"/>
                </a:solidFill>
                <a:latin typeface="+mj-lt"/>
                <a:ea typeface="+mj-ea"/>
                <a:cs typeface="+mj-cs"/>
              </a:defRPr>
            </a:lvl1pPr>
          </a:lstStyle>
          <a:p>
            <a:pPr algn="l"/>
            <a:r>
              <a:rPr lang="en-CA" sz="4000" dirty="0" smtClean="0">
                <a:latin typeface="Myriad Pro" pitchFamily="34" charset="0"/>
              </a:rPr>
              <a:t>Print Remains Dominant</a:t>
            </a:r>
            <a:r>
              <a:rPr lang="en-CA" sz="3200" dirty="0" smtClean="0">
                <a:latin typeface="Myriad Pro" pitchFamily="34" charset="0"/>
              </a:rPr>
              <a:t/>
            </a:r>
            <a:br>
              <a:rPr lang="en-CA" sz="3200" dirty="0" smtClean="0">
                <a:latin typeface="Myriad Pro" pitchFamily="34" charset="0"/>
              </a:rPr>
            </a:br>
            <a:r>
              <a:rPr lang="en-CA" sz="2800" dirty="0" smtClean="0">
                <a:latin typeface="Myriad Pro" pitchFamily="34" charset="0"/>
              </a:rPr>
              <a:t>and More Than Half of Readers are Digital</a:t>
            </a:r>
            <a:r>
              <a:rPr lang="en-CA" sz="3200" dirty="0" smtClean="0">
                <a:latin typeface="Myriad Pro" pitchFamily="34" charset="0"/>
              </a:rPr>
              <a:t/>
            </a:r>
            <a:br>
              <a:rPr lang="en-CA" sz="3200" dirty="0" smtClean="0">
                <a:latin typeface="Myriad Pro" pitchFamily="34" charset="0"/>
              </a:rPr>
            </a:br>
            <a:r>
              <a:rPr lang="en-CA" sz="2000" b="0" dirty="0" smtClean="0">
                <a:solidFill>
                  <a:srgbClr val="16A985"/>
                </a:solidFill>
                <a:latin typeface="+mn-lt"/>
              </a:rPr>
              <a:t>72% of weekday newspaper readers still read a printed edition daily </a:t>
            </a:r>
            <a:endParaRPr lang="en-CA" sz="2400" b="0" dirty="0">
              <a:solidFill>
                <a:srgbClr val="16A985"/>
              </a:solidFill>
              <a:latin typeface="+mn-lt"/>
            </a:endParaRPr>
          </a:p>
        </p:txBody>
      </p:sp>
      <p:pic>
        <p:nvPicPr>
          <p:cNvPr id="9" name="Picture 8" descr="icons copy-1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2545318"/>
            <a:ext cx="1371600" cy="807482"/>
          </a:xfrm>
          <a:prstGeom prst="rect">
            <a:avLst/>
          </a:prstGeom>
        </p:spPr>
      </p:pic>
      <p:pic>
        <p:nvPicPr>
          <p:cNvPr id="10" name="Picture 9" descr="icons copy-15.png"/>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1905000" y="2133600"/>
            <a:ext cx="1741531" cy="1262653"/>
          </a:xfrm>
          <a:prstGeom prst="rect">
            <a:avLst/>
          </a:prstGeom>
        </p:spPr>
      </p:pic>
    </p:spTree>
    <p:extLst>
      <p:ext uri="{BB962C8B-B14F-4D97-AF65-F5344CB8AC3E}">
        <p14:creationId xmlns:p14="http://schemas.microsoft.com/office/powerpoint/2010/main" val="3228647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1211710225"/>
              </p:ext>
            </p:extLst>
          </p:nvPr>
        </p:nvGraphicFramePr>
        <p:xfrm>
          <a:off x="1066800" y="2743200"/>
          <a:ext cx="8077200" cy="26335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a:xfrm>
            <a:off x="304800" y="304800"/>
            <a:ext cx="8458200" cy="1676400"/>
          </a:xfrm>
          <a:noFill/>
          <a:ln>
            <a:noFill/>
          </a:ln>
        </p:spPr>
        <p:txBody>
          <a:bodyPr>
            <a:noAutofit/>
          </a:bodyPr>
          <a:lstStyle/>
          <a:p>
            <a:pPr algn="l">
              <a:lnSpc>
                <a:spcPct val="90000"/>
              </a:lnSpc>
            </a:pPr>
            <a:r>
              <a:rPr lang="en-CA" sz="4000" dirty="0" smtClean="0">
                <a:latin typeface="Myriad Pro" pitchFamily="34" charset="0"/>
              </a:rPr>
              <a:t>Newspaper Reading Differs </a:t>
            </a:r>
            <a:br>
              <a:rPr lang="en-CA" sz="4000" dirty="0" smtClean="0">
                <a:latin typeface="Myriad Pro" pitchFamily="34" charset="0"/>
              </a:rPr>
            </a:br>
            <a:r>
              <a:rPr lang="en-CA" sz="4000" dirty="0" smtClean="0">
                <a:latin typeface="Myriad Pro" pitchFamily="34" charset="0"/>
              </a:rPr>
              <a:t>on Weekdays </a:t>
            </a:r>
            <a:r>
              <a:rPr lang="en-CA" sz="4000" dirty="0">
                <a:latin typeface="Myriad Pro" pitchFamily="34" charset="0"/>
              </a:rPr>
              <a:t>and </a:t>
            </a:r>
            <a:r>
              <a:rPr lang="en-CA" sz="4000" dirty="0" smtClean="0">
                <a:latin typeface="Myriad Pro" pitchFamily="34" charset="0"/>
              </a:rPr>
              <a:t>Weekends</a:t>
            </a:r>
            <a:br>
              <a:rPr lang="en-CA" sz="4000" dirty="0" smtClean="0">
                <a:latin typeface="Myriad Pro" pitchFamily="34" charset="0"/>
              </a:rPr>
            </a:br>
            <a:endParaRPr lang="en-CA" sz="4000" b="1" dirty="0">
              <a:latin typeface="Myriad Pro" pitchFamily="34" charset="0"/>
              <a:ea typeface="Kozuka Gothic Pro L" pitchFamily="34" charset="-128"/>
            </a:endParaRPr>
          </a:p>
        </p:txBody>
      </p:sp>
      <p:sp>
        <p:nvSpPr>
          <p:cNvPr id="13" name="Rectangle 12"/>
          <p:cNvSpPr/>
          <p:nvPr/>
        </p:nvSpPr>
        <p:spPr>
          <a:xfrm>
            <a:off x="7144216" y="2057400"/>
            <a:ext cx="1913480" cy="400110"/>
          </a:xfrm>
          <a:prstGeom prst="rect">
            <a:avLst/>
          </a:prstGeom>
        </p:spPr>
        <p:txBody>
          <a:bodyPr wrap="none">
            <a:spAutoFit/>
          </a:bodyPr>
          <a:lstStyle/>
          <a:p>
            <a:pPr algn="r"/>
            <a:r>
              <a:rPr lang="en-CA" sz="1000" dirty="0">
                <a:solidFill>
                  <a:srgbClr val="000000"/>
                </a:solidFill>
                <a:latin typeface="Arial" panose="020B0604020202020204" pitchFamily="34" charset="0"/>
                <a:cs typeface="Arial" panose="020B0604020202020204" pitchFamily="34" charset="0"/>
              </a:rPr>
              <a:t>Weekday and Weekend </a:t>
            </a:r>
            <a:endParaRPr lang="en-CA" sz="1000" dirty="0" smtClean="0">
              <a:solidFill>
                <a:srgbClr val="000000"/>
              </a:solidFill>
              <a:latin typeface="Arial" panose="020B0604020202020204" pitchFamily="34" charset="0"/>
              <a:cs typeface="Arial" panose="020B0604020202020204" pitchFamily="34" charset="0"/>
            </a:endParaRPr>
          </a:p>
          <a:p>
            <a:pPr algn="r"/>
            <a:r>
              <a:rPr lang="en-CA" sz="1000" dirty="0" smtClean="0">
                <a:solidFill>
                  <a:srgbClr val="000000"/>
                </a:solidFill>
                <a:latin typeface="Arial" panose="020B0604020202020204" pitchFamily="34" charset="0"/>
                <a:cs typeface="Arial" panose="020B0604020202020204" pitchFamily="34" charset="0"/>
              </a:rPr>
              <a:t>Average Issue Readers</a:t>
            </a:r>
            <a:r>
              <a:rPr lang="en-CA" sz="1000" dirty="0">
                <a:solidFill>
                  <a:srgbClr val="000000"/>
                </a:solidFill>
                <a:latin typeface="Arial" panose="020B0604020202020204" pitchFamily="34" charset="0"/>
                <a:cs typeface="Arial" panose="020B0604020202020204" pitchFamily="34" charset="0"/>
              </a:rPr>
              <a:t>* (18+)</a:t>
            </a:r>
          </a:p>
        </p:txBody>
      </p:sp>
      <p:sp>
        <p:nvSpPr>
          <p:cNvPr id="2" name="TextBox 1"/>
          <p:cNvSpPr txBox="1"/>
          <p:nvPr/>
        </p:nvSpPr>
        <p:spPr>
          <a:xfrm>
            <a:off x="1674257" y="5410200"/>
            <a:ext cx="6400800" cy="338554"/>
          </a:xfrm>
          <a:prstGeom prst="rect">
            <a:avLst/>
          </a:prstGeom>
          <a:noFill/>
          <a:ln w="12700">
            <a:noFill/>
          </a:ln>
        </p:spPr>
        <p:txBody>
          <a:bodyPr wrap="square" rtlCol="0">
            <a:spAutoFit/>
          </a:bodyPr>
          <a:lstStyle/>
          <a:p>
            <a:pPr algn="ctr"/>
            <a:r>
              <a:rPr lang="en-US" sz="1600" dirty="0" smtClean="0">
                <a:latin typeface="Myraiad pro"/>
                <a:cs typeface="Myraiad pro"/>
              </a:rPr>
              <a:t>Based on daily newspaper titles published weekdays and weekends</a:t>
            </a:r>
            <a:endParaRPr lang="en-US" sz="1600" dirty="0">
              <a:latin typeface="Myraiad pro"/>
              <a:cs typeface="Myraiad pro"/>
            </a:endParaRPr>
          </a:p>
        </p:txBody>
      </p:sp>
      <p:sp>
        <p:nvSpPr>
          <p:cNvPr id="9" name="Rectangle 8"/>
          <p:cNvSpPr/>
          <p:nvPr/>
        </p:nvSpPr>
        <p:spPr>
          <a:xfrm>
            <a:off x="1" y="6476999"/>
            <a:ext cx="7620000" cy="397933"/>
          </a:xfrm>
          <a:prstGeom prst="rect">
            <a:avLst/>
          </a:prstGeom>
        </p:spPr>
        <p:txBody>
          <a:bodyPr wrap="square">
            <a:spAutoFit/>
          </a:bodyPr>
          <a:lstStyle/>
          <a:p>
            <a:r>
              <a:rPr lang="en-CA" sz="1000" dirty="0" smtClean="0">
                <a:ea typeface="Kozuka Gothic Pro R" pitchFamily="34" charset="-128"/>
              </a:rPr>
              <a:t>Vividata </a:t>
            </a:r>
            <a:r>
              <a:rPr lang="en-CA" sz="1000" dirty="0">
                <a:ea typeface="Kozuka Gothic Pro R" pitchFamily="34" charset="-128"/>
              </a:rPr>
              <a:t>2016 Q1 Readership and Product </a:t>
            </a:r>
            <a:r>
              <a:rPr lang="en-CA" sz="1000" dirty="0" smtClean="0">
                <a:ea typeface="Kozuka Gothic Pro R" pitchFamily="34" charset="-128"/>
              </a:rPr>
              <a:t>Database (April 2015 – March 2016) Adults </a:t>
            </a:r>
            <a:r>
              <a:rPr lang="en-CA" sz="1000" dirty="0">
                <a:ea typeface="Kozuka Gothic Pro R" pitchFamily="34" charset="-128"/>
              </a:rPr>
              <a:t>18+ </a:t>
            </a:r>
            <a:endParaRPr lang="en-CA" sz="1000" dirty="0" smtClean="0">
              <a:ea typeface="Kozuka Gothic Pro R" pitchFamily="34" charset="-128"/>
            </a:endParaRPr>
          </a:p>
          <a:p>
            <a:r>
              <a:rPr lang="en-CA" sz="1000" dirty="0" smtClean="0">
                <a:ea typeface="Kozuka Gothic Pro R" pitchFamily="34" charset="-128"/>
              </a:rPr>
              <a:t>in top </a:t>
            </a:r>
            <a:r>
              <a:rPr lang="en-CA" sz="1000" dirty="0">
                <a:ea typeface="Kozuka Gothic Pro R" pitchFamily="34" charset="-128"/>
              </a:rPr>
              <a:t>20 Canadian markets, Unduplicated Average</a:t>
            </a:r>
            <a:r>
              <a:rPr lang="en-CA" sz="1000" b="1" dirty="0">
                <a:ea typeface="Kozuka Gothic Pro R" pitchFamily="34" charset="-128"/>
              </a:rPr>
              <a:t> </a:t>
            </a:r>
            <a:r>
              <a:rPr lang="en-CA" sz="1000" dirty="0">
                <a:ea typeface="Kozuka Gothic Pro R" pitchFamily="34" charset="-128"/>
              </a:rPr>
              <a:t>Weekly (Print/Digital ) Readers, </a:t>
            </a:r>
            <a:r>
              <a:rPr lang="en-CA" sz="1000" dirty="0" smtClean="0">
                <a:ea typeface="Kozuka Gothic Pro R" pitchFamily="34" charset="-128"/>
              </a:rPr>
              <a:t>*Any Daily </a:t>
            </a:r>
            <a:r>
              <a:rPr lang="en-CA" sz="1000" dirty="0">
                <a:ea typeface="Kozuka Gothic Pro R" pitchFamily="34" charset="-128"/>
              </a:rPr>
              <a:t>Newspaper </a:t>
            </a:r>
          </a:p>
        </p:txBody>
      </p:sp>
      <p:sp>
        <p:nvSpPr>
          <p:cNvPr id="3" name="TextBox 2"/>
          <p:cNvSpPr txBox="1"/>
          <p:nvPr/>
        </p:nvSpPr>
        <p:spPr>
          <a:xfrm>
            <a:off x="304800" y="1371600"/>
            <a:ext cx="8839200" cy="830997"/>
          </a:xfrm>
          <a:prstGeom prst="rect">
            <a:avLst/>
          </a:prstGeom>
          <a:noFill/>
        </p:spPr>
        <p:txBody>
          <a:bodyPr wrap="square" rtlCol="0">
            <a:spAutoFit/>
          </a:bodyPr>
          <a:lstStyle/>
          <a:p>
            <a:r>
              <a:rPr lang="en-CA" sz="2400" b="1" dirty="0">
                <a:latin typeface="Myriad Pro"/>
                <a:cs typeface="Myriad Pro"/>
              </a:rPr>
              <a:t>80% </a:t>
            </a:r>
            <a:r>
              <a:rPr lang="en-CA" dirty="0">
                <a:latin typeface="Myriad Pro"/>
                <a:cs typeface="Myriad Pro"/>
              </a:rPr>
              <a:t>of weekend readers are reading daily newspapers </a:t>
            </a:r>
            <a:r>
              <a:rPr lang="en-CA" dirty="0" smtClean="0">
                <a:latin typeface="Myriad Pro"/>
                <a:cs typeface="Myriad Pro"/>
              </a:rPr>
              <a:t>in </a:t>
            </a:r>
            <a:r>
              <a:rPr lang="en-CA" dirty="0">
                <a:latin typeface="Myriad Pro"/>
                <a:cs typeface="Myriad Pro"/>
              </a:rPr>
              <a:t>print compared to </a:t>
            </a:r>
            <a:br>
              <a:rPr lang="en-CA" dirty="0">
                <a:latin typeface="Myriad Pro"/>
                <a:cs typeface="Myriad Pro"/>
              </a:rPr>
            </a:br>
            <a:r>
              <a:rPr lang="en-CA" sz="2400" b="1" dirty="0">
                <a:latin typeface="Myriad Pro"/>
                <a:cs typeface="Myriad Pro"/>
              </a:rPr>
              <a:t>64% </a:t>
            </a:r>
            <a:r>
              <a:rPr lang="en-CA" dirty="0">
                <a:latin typeface="Myriad Pro"/>
                <a:cs typeface="Myriad Pro"/>
              </a:rPr>
              <a:t>readership during the week. </a:t>
            </a:r>
            <a:endParaRPr lang="en-US" dirty="0">
              <a:latin typeface="Myriad Pro"/>
              <a:cs typeface="Myriad Pro"/>
            </a:endParaRPr>
          </a:p>
        </p:txBody>
      </p:sp>
      <p:pic>
        <p:nvPicPr>
          <p:cNvPr id="4" name="Picture 3"/>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79400" y="4419600"/>
            <a:ext cx="711200" cy="711200"/>
          </a:xfrm>
          <a:prstGeom prst="rect">
            <a:avLst/>
          </a:prstGeom>
        </p:spPr>
      </p:pic>
      <p:pic>
        <p:nvPicPr>
          <p:cNvPr id="10" name="Picture 9"/>
          <p:cNvPicPr>
            <a:picLocks noChangeAspect="1"/>
          </p:cNvPicPr>
          <p:nvPr/>
        </p:nvPicPr>
        <p:blipFill>
          <a:blip r:embed="rId5" cstate="email">
            <a:grayscl/>
            <a:extLst>
              <a:ext uri="{28A0092B-C50C-407E-A947-70E740481C1C}">
                <a14:useLocalDpi xmlns:a14="http://schemas.microsoft.com/office/drawing/2010/main"/>
              </a:ext>
            </a:extLst>
          </a:blip>
          <a:stretch>
            <a:fillRect/>
          </a:stretch>
        </p:blipFill>
        <p:spPr>
          <a:xfrm>
            <a:off x="228600" y="3352800"/>
            <a:ext cx="798710" cy="685168"/>
          </a:xfrm>
          <a:prstGeom prst="rect">
            <a:avLst/>
          </a:prstGeom>
        </p:spPr>
      </p:pic>
      <p:pic>
        <p:nvPicPr>
          <p:cNvPr id="11" name="Picture 10" descr="icons copy-1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0" y="2438400"/>
            <a:ext cx="1066800" cy="628042"/>
          </a:xfrm>
          <a:prstGeom prst="rect">
            <a:avLst/>
          </a:prstGeom>
        </p:spPr>
      </p:pic>
      <p:sp>
        <p:nvSpPr>
          <p:cNvPr id="5" name="TextBox 4"/>
          <p:cNvSpPr txBox="1"/>
          <p:nvPr/>
        </p:nvSpPr>
        <p:spPr>
          <a:xfrm>
            <a:off x="2667000" y="2983468"/>
            <a:ext cx="2209800" cy="369332"/>
          </a:xfrm>
          <a:prstGeom prst="rect">
            <a:avLst/>
          </a:prstGeom>
          <a:noFill/>
        </p:spPr>
        <p:txBody>
          <a:bodyPr wrap="square" rtlCol="0">
            <a:spAutoFit/>
          </a:bodyPr>
          <a:lstStyle/>
          <a:p>
            <a:pPr algn="ctr"/>
            <a:r>
              <a:rPr lang="en-US" dirty="0" smtClean="0">
                <a:latin typeface="Myraid Pro"/>
                <a:cs typeface="Myraid Pro"/>
              </a:rPr>
              <a:t>Print</a:t>
            </a:r>
            <a:endParaRPr lang="en-US" dirty="0">
              <a:latin typeface="Myraid Pro"/>
              <a:cs typeface="Myraid Pro"/>
            </a:endParaRPr>
          </a:p>
        </p:txBody>
      </p:sp>
      <p:sp>
        <p:nvSpPr>
          <p:cNvPr id="15" name="TextBox 14"/>
          <p:cNvSpPr txBox="1"/>
          <p:nvPr/>
        </p:nvSpPr>
        <p:spPr>
          <a:xfrm>
            <a:off x="5105400" y="2983468"/>
            <a:ext cx="1143000" cy="369332"/>
          </a:xfrm>
          <a:prstGeom prst="rect">
            <a:avLst/>
          </a:prstGeom>
          <a:noFill/>
        </p:spPr>
        <p:txBody>
          <a:bodyPr wrap="square" rtlCol="0">
            <a:spAutoFit/>
          </a:bodyPr>
          <a:lstStyle/>
          <a:p>
            <a:pPr algn="ctr"/>
            <a:r>
              <a:rPr lang="en-US" dirty="0" smtClean="0">
                <a:latin typeface="Myraid Pro"/>
                <a:cs typeface="Myraid Pro"/>
              </a:rPr>
              <a:t>Both</a:t>
            </a:r>
            <a:endParaRPr lang="en-US" dirty="0">
              <a:latin typeface="Myraid Pro"/>
              <a:cs typeface="Myraid Pro"/>
            </a:endParaRPr>
          </a:p>
        </p:txBody>
      </p:sp>
      <p:sp>
        <p:nvSpPr>
          <p:cNvPr id="16" name="TextBox 15"/>
          <p:cNvSpPr txBox="1"/>
          <p:nvPr/>
        </p:nvSpPr>
        <p:spPr>
          <a:xfrm>
            <a:off x="6400800" y="2983468"/>
            <a:ext cx="2057400" cy="369332"/>
          </a:xfrm>
          <a:prstGeom prst="rect">
            <a:avLst/>
          </a:prstGeom>
          <a:noFill/>
        </p:spPr>
        <p:txBody>
          <a:bodyPr wrap="square" rtlCol="0">
            <a:spAutoFit/>
          </a:bodyPr>
          <a:lstStyle/>
          <a:p>
            <a:pPr algn="ctr"/>
            <a:r>
              <a:rPr lang="en-US" dirty="0" smtClean="0">
                <a:latin typeface="Myraid Pro"/>
                <a:cs typeface="Myraid Pro"/>
              </a:rPr>
              <a:t>Digital</a:t>
            </a:r>
            <a:endParaRPr lang="en-US" dirty="0">
              <a:latin typeface="Myraid Pro"/>
              <a:cs typeface="Myraid Pro"/>
            </a:endParaRPr>
          </a:p>
        </p:txBody>
      </p:sp>
      <p:pic>
        <p:nvPicPr>
          <p:cNvPr id="17" name="Picture 16" descr="icons copy-16.png"/>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638800" y="2648558"/>
            <a:ext cx="647171" cy="381000"/>
          </a:xfrm>
          <a:prstGeom prst="rect">
            <a:avLst/>
          </a:prstGeom>
        </p:spPr>
      </p:pic>
      <p:pic>
        <p:nvPicPr>
          <p:cNvPr id="18" name="Picture 17" descr="icons copy-15.png"/>
          <p:cNvPicPr>
            <a:picLocks noChangeAspect="1"/>
          </p:cNvPicPr>
          <p:nvPr/>
        </p:nvPicPr>
        <p:blipFill>
          <a:blip r:embed="rId8"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029200" y="2496158"/>
            <a:ext cx="785850" cy="569761"/>
          </a:xfrm>
          <a:prstGeom prst="rect">
            <a:avLst/>
          </a:prstGeom>
        </p:spPr>
      </p:pic>
      <p:pic>
        <p:nvPicPr>
          <p:cNvPr id="19" name="Picture 18" descr="newspaper icon-13.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52800" y="2402038"/>
            <a:ext cx="838200" cy="638206"/>
          </a:xfrm>
          <a:prstGeom prst="rect">
            <a:avLst/>
          </a:prstGeom>
        </p:spPr>
      </p:pic>
    </p:spTree>
    <p:extLst>
      <p:ext uri="{BB962C8B-B14F-4D97-AF65-F5344CB8AC3E}">
        <p14:creationId xmlns:p14="http://schemas.microsoft.com/office/powerpoint/2010/main" val="324028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482348"/>
            <a:ext cx="7315200" cy="1194052"/>
          </a:xfrm>
          <a:noFill/>
        </p:spPr>
        <p:txBody>
          <a:bodyPr>
            <a:noAutofit/>
          </a:bodyPr>
          <a:lstStyle/>
          <a:p>
            <a:pPr algn="l">
              <a:lnSpc>
                <a:spcPct val="90000"/>
              </a:lnSpc>
            </a:pPr>
            <a:r>
              <a:rPr lang="en-CA" sz="4000" b="1" dirty="0">
                <a:latin typeface="Myriad Pro" pitchFamily="34" charset="0"/>
              </a:rPr>
              <a:t>Readers of </a:t>
            </a:r>
            <a:r>
              <a:rPr lang="en-CA" sz="4000" b="1" dirty="0" smtClean="0">
                <a:latin typeface="Myriad Pro" pitchFamily="34" charset="0"/>
              </a:rPr>
              <a:t>All Ages Engage </a:t>
            </a:r>
            <a:r>
              <a:rPr lang="en-CA" sz="4000" b="1" dirty="0">
                <a:latin typeface="Myriad Pro" pitchFamily="34" charset="0"/>
              </a:rPr>
              <a:t>with </a:t>
            </a:r>
            <a:r>
              <a:rPr lang="en-CA" sz="4000" b="1" dirty="0" smtClean="0">
                <a:latin typeface="Myriad Pro" pitchFamily="34" charset="0"/>
              </a:rPr>
              <a:t>Newspaper Brands </a:t>
            </a:r>
            <a:r>
              <a:rPr lang="en-CA" sz="4000" b="1" dirty="0">
                <a:latin typeface="Myriad Pro" pitchFamily="34" charset="0"/>
              </a:rPr>
              <a:t>on </a:t>
            </a:r>
            <a:r>
              <a:rPr lang="en-CA" sz="4000" b="1" dirty="0" smtClean="0">
                <a:latin typeface="Myriad Pro" pitchFamily="34" charset="0"/>
              </a:rPr>
              <a:t>Multiple Platforms</a:t>
            </a:r>
            <a:endParaRPr lang="en-CA" sz="4000" b="1" dirty="0">
              <a:latin typeface="Myriad Pro" pitchFamily="34" charset="0"/>
              <a:ea typeface="Kozuka Gothic Pro L" pitchFamily="34" charset="-128"/>
            </a:endParaRPr>
          </a:p>
        </p:txBody>
      </p:sp>
      <p:sp>
        <p:nvSpPr>
          <p:cNvPr id="16" name="Rectangle 15"/>
          <p:cNvSpPr/>
          <p:nvPr/>
        </p:nvSpPr>
        <p:spPr>
          <a:xfrm>
            <a:off x="0" y="6457890"/>
            <a:ext cx="8100395" cy="400110"/>
          </a:xfrm>
          <a:prstGeom prst="rect">
            <a:avLst/>
          </a:prstGeom>
        </p:spPr>
        <p:txBody>
          <a:bodyPr wrap="square">
            <a:spAutoFit/>
          </a:bodyPr>
          <a:lstStyle/>
          <a:p>
            <a:r>
              <a:rPr lang="en-CA" sz="1000" dirty="0" smtClean="0">
                <a:ea typeface="Kozuka Gothic Pro R" pitchFamily="34" charset="-128"/>
              </a:rPr>
              <a:t>Vividata </a:t>
            </a:r>
            <a:r>
              <a:rPr lang="en-CA" sz="1000" dirty="0">
                <a:ea typeface="Kozuka Gothic Pro R" pitchFamily="34" charset="-128"/>
              </a:rPr>
              <a:t>2016 Q1 Readership and Product Database (April 2015 – March </a:t>
            </a:r>
            <a:r>
              <a:rPr lang="en-CA" sz="1000" dirty="0" smtClean="0">
                <a:ea typeface="Kozuka Gothic Pro R" pitchFamily="34" charset="-128"/>
              </a:rPr>
              <a:t>2016)</a:t>
            </a:r>
            <a:endParaRPr lang="en-CA" sz="1000" dirty="0">
              <a:ea typeface="Kozuka Gothic Pro R" pitchFamily="34" charset="-128"/>
            </a:endParaRPr>
          </a:p>
          <a:p>
            <a:r>
              <a:rPr lang="en-CA" sz="1000" dirty="0" smtClean="0">
                <a:ea typeface="Kozuka Gothic Pro R" pitchFamily="34" charset="-128"/>
              </a:rPr>
              <a:t>Adults </a:t>
            </a:r>
            <a:r>
              <a:rPr lang="en-CA" sz="1000" dirty="0">
                <a:ea typeface="Kozuka Gothic Pro R" pitchFamily="34" charset="-128"/>
              </a:rPr>
              <a:t>18+ in </a:t>
            </a:r>
            <a:r>
              <a:rPr lang="en-CA" sz="1000" dirty="0" smtClean="0">
                <a:ea typeface="Kozuka Gothic Pro R" pitchFamily="34" charset="-128"/>
              </a:rPr>
              <a:t>top </a:t>
            </a:r>
            <a:r>
              <a:rPr lang="en-CA" sz="1000" dirty="0">
                <a:ea typeface="Kozuka Gothic Pro R" pitchFamily="34" charset="-128"/>
              </a:rPr>
              <a:t>20 Canadian markets, Unduplicated Average  Weekly </a:t>
            </a:r>
            <a:r>
              <a:rPr lang="en-CA" sz="1000" dirty="0" smtClean="0">
                <a:ea typeface="Kozuka Gothic Pro R" pitchFamily="34" charset="-128"/>
              </a:rPr>
              <a:t>Daily Newspaper </a:t>
            </a:r>
            <a:r>
              <a:rPr lang="en-CA" sz="1000" dirty="0">
                <a:ea typeface="Kozuka Gothic Pro R" pitchFamily="34" charset="-128"/>
              </a:rPr>
              <a:t>Readers</a:t>
            </a:r>
            <a:endParaRPr lang="en-CA" sz="1000" dirty="0"/>
          </a:p>
        </p:txBody>
      </p:sp>
      <p:graphicFrame>
        <p:nvGraphicFramePr>
          <p:cNvPr id="12" name="Content Placeholder 5"/>
          <p:cNvGraphicFramePr>
            <a:graphicFrameLocks/>
          </p:cNvGraphicFramePr>
          <p:nvPr>
            <p:extLst>
              <p:ext uri="{D42A27DB-BD31-4B8C-83A1-F6EECF244321}">
                <p14:modId xmlns:p14="http://schemas.microsoft.com/office/powerpoint/2010/main" val="3629691898"/>
              </p:ext>
            </p:extLst>
          </p:nvPr>
        </p:nvGraphicFramePr>
        <p:xfrm>
          <a:off x="2859700" y="1905000"/>
          <a:ext cx="6247192" cy="4106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5"/>
          <p:cNvGraphicFramePr>
            <a:graphicFrameLocks noGrp="1"/>
          </p:cNvGraphicFramePr>
          <p:nvPr>
            <p:ph idx="1"/>
            <p:extLst>
              <p:ext uri="{D42A27DB-BD31-4B8C-83A1-F6EECF244321}">
                <p14:modId xmlns:p14="http://schemas.microsoft.com/office/powerpoint/2010/main" val="351969073"/>
              </p:ext>
            </p:extLst>
          </p:nvPr>
        </p:nvGraphicFramePr>
        <p:xfrm>
          <a:off x="1828800" y="1828800"/>
          <a:ext cx="1008112"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1900808" y="2438400"/>
            <a:ext cx="864096" cy="4143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2400" b="1" dirty="0">
                <a:latin typeface="Calibri" panose="020F0502020204030204" pitchFamily="34" charset="0"/>
                <a:ea typeface="Kozuka Gothic Pro R" pitchFamily="34" charset="-128"/>
              </a:rPr>
              <a:t>81%</a:t>
            </a:r>
          </a:p>
        </p:txBody>
      </p:sp>
      <p:sp>
        <p:nvSpPr>
          <p:cNvPr id="19" name="TextBox 18"/>
          <p:cNvSpPr txBox="1"/>
          <p:nvPr/>
        </p:nvSpPr>
        <p:spPr>
          <a:xfrm rot="21183522">
            <a:off x="4059334" y="3606878"/>
            <a:ext cx="4226971" cy="523220"/>
          </a:xfrm>
          <a:prstGeom prst="rect">
            <a:avLst/>
          </a:prstGeom>
          <a:noFill/>
        </p:spPr>
        <p:txBody>
          <a:bodyPr wrap="square" rtlCol="0">
            <a:spAutoFit/>
          </a:bodyPr>
          <a:lstStyle/>
          <a:p>
            <a:pPr algn="ctr"/>
            <a:r>
              <a:rPr lang="en-CA" sz="2800" b="1" dirty="0">
                <a:solidFill>
                  <a:schemeClr val="bg1"/>
                </a:solidFill>
                <a:latin typeface="Myriad Pro"/>
                <a:ea typeface="Kozuka Gothic Pro R" pitchFamily="34" charset="-128"/>
                <a:cs typeface="Myriad Pro"/>
              </a:rPr>
              <a:t>CROSS-PLATFORM</a:t>
            </a:r>
          </a:p>
        </p:txBody>
      </p:sp>
      <p:sp>
        <p:nvSpPr>
          <p:cNvPr id="20" name="TextBox 1"/>
          <p:cNvSpPr txBox="1"/>
          <p:nvPr/>
        </p:nvSpPr>
        <p:spPr>
          <a:xfrm>
            <a:off x="3048000" y="2658581"/>
            <a:ext cx="887802" cy="3986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2400" dirty="0">
                <a:solidFill>
                  <a:srgbClr val="000000"/>
                </a:solidFill>
                <a:latin typeface="Calibri" panose="020F0502020204030204" pitchFamily="34" charset="0"/>
                <a:ea typeface="Kozuka Gothic Pro R" pitchFamily="34" charset="-128"/>
              </a:rPr>
              <a:t>77%</a:t>
            </a:r>
          </a:p>
        </p:txBody>
      </p:sp>
      <p:sp>
        <p:nvSpPr>
          <p:cNvPr id="21" name="TextBox 1"/>
          <p:cNvSpPr txBox="1"/>
          <p:nvPr/>
        </p:nvSpPr>
        <p:spPr>
          <a:xfrm>
            <a:off x="6553200" y="2506181"/>
            <a:ext cx="1175542" cy="4177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2400" dirty="0">
                <a:latin typeface="Calibri" panose="020F0502020204030204" pitchFamily="34" charset="0"/>
                <a:ea typeface="Kozuka Gothic Pro R" pitchFamily="34" charset="-128"/>
              </a:rPr>
              <a:t>83%</a:t>
            </a:r>
          </a:p>
        </p:txBody>
      </p:sp>
      <p:sp>
        <p:nvSpPr>
          <p:cNvPr id="22" name="TextBox 1"/>
          <p:cNvSpPr txBox="1"/>
          <p:nvPr/>
        </p:nvSpPr>
        <p:spPr>
          <a:xfrm>
            <a:off x="8171828" y="2440838"/>
            <a:ext cx="822170" cy="4148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2400" dirty="0">
                <a:latin typeface="Calibri" panose="020F0502020204030204" pitchFamily="34" charset="0"/>
                <a:ea typeface="Kozuka Gothic Pro R" pitchFamily="34" charset="-128"/>
              </a:rPr>
              <a:t>87%</a:t>
            </a:r>
          </a:p>
        </p:txBody>
      </p:sp>
      <p:sp>
        <p:nvSpPr>
          <p:cNvPr id="23" name="TextBox 1"/>
          <p:cNvSpPr txBox="1"/>
          <p:nvPr/>
        </p:nvSpPr>
        <p:spPr>
          <a:xfrm>
            <a:off x="4495800" y="2658581"/>
            <a:ext cx="919318" cy="3986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2400" dirty="0">
                <a:latin typeface="Calibri" panose="020F0502020204030204" pitchFamily="34" charset="0"/>
                <a:ea typeface="Kozuka Gothic Pro R" pitchFamily="34" charset="-128"/>
              </a:rPr>
              <a:t>79%</a:t>
            </a:r>
          </a:p>
        </p:txBody>
      </p:sp>
      <p:sp>
        <p:nvSpPr>
          <p:cNvPr id="25" name="Rectangle 24"/>
          <p:cNvSpPr/>
          <p:nvPr/>
        </p:nvSpPr>
        <p:spPr>
          <a:xfrm>
            <a:off x="5593696" y="1676400"/>
            <a:ext cx="3571747" cy="307777"/>
          </a:xfrm>
          <a:prstGeom prst="rect">
            <a:avLst/>
          </a:prstGeom>
        </p:spPr>
        <p:txBody>
          <a:bodyPr wrap="none">
            <a:spAutoFit/>
          </a:bodyPr>
          <a:lstStyle/>
          <a:p>
            <a:pPr algn="r"/>
            <a:r>
              <a:rPr lang="en-CA" sz="1400" dirty="0">
                <a:solidFill>
                  <a:srgbClr val="000000"/>
                </a:solidFill>
                <a:latin typeface="Arial" panose="020B0604020202020204" pitchFamily="34" charset="0"/>
                <a:cs typeface="Arial" panose="020B0604020202020204" pitchFamily="34" charset="0"/>
              </a:rPr>
              <a:t>Any </a:t>
            </a:r>
            <a:r>
              <a:rPr lang="en-CA" sz="1400" dirty="0" smtClean="0">
                <a:solidFill>
                  <a:srgbClr val="000000"/>
                </a:solidFill>
                <a:latin typeface="Arial" panose="020B0604020202020204" pitchFamily="34" charset="0"/>
                <a:cs typeface="Arial" panose="020B0604020202020204" pitchFamily="34" charset="0"/>
              </a:rPr>
              <a:t>Daily Newspaper </a:t>
            </a:r>
            <a:r>
              <a:rPr lang="en-CA" sz="1400" dirty="0">
                <a:solidFill>
                  <a:srgbClr val="000000"/>
                </a:solidFill>
                <a:latin typeface="Arial" panose="020B0604020202020204" pitchFamily="34" charset="0"/>
                <a:cs typeface="Arial" panose="020B0604020202020204" pitchFamily="34" charset="0"/>
              </a:rPr>
              <a:t>Weekly Reach (18+)</a:t>
            </a:r>
          </a:p>
        </p:txBody>
      </p:sp>
      <p:pic>
        <p:nvPicPr>
          <p:cNvPr id="17" name="Picture 16" descr="icons copy-1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4495800"/>
            <a:ext cx="1066800" cy="628042"/>
          </a:xfrm>
          <a:prstGeom prst="rect">
            <a:avLst/>
          </a:prstGeom>
        </p:spPr>
      </p:pic>
      <p:pic>
        <p:nvPicPr>
          <p:cNvPr id="24" name="Picture 23" descr="icons copy-16.png"/>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5829" y="3697439"/>
            <a:ext cx="647171" cy="381000"/>
          </a:xfrm>
          <a:prstGeom prst="rect">
            <a:avLst/>
          </a:prstGeom>
        </p:spPr>
      </p:pic>
      <p:pic>
        <p:nvPicPr>
          <p:cNvPr id="26" name="Picture 25" descr="icons copy-15.png"/>
          <p:cNvPicPr>
            <a:picLocks noChangeAspect="1"/>
          </p:cNvPicPr>
          <p:nvPr/>
        </p:nvPicPr>
        <p:blipFill>
          <a:blip r:embed="rId7"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0" y="3545039"/>
            <a:ext cx="785850" cy="569761"/>
          </a:xfrm>
          <a:prstGeom prst="rect">
            <a:avLst/>
          </a:prstGeom>
        </p:spPr>
      </p:pic>
      <p:sp>
        <p:nvSpPr>
          <p:cNvPr id="27" name="TextBox 26"/>
          <p:cNvSpPr txBox="1"/>
          <p:nvPr/>
        </p:nvSpPr>
        <p:spPr>
          <a:xfrm>
            <a:off x="381000" y="2907268"/>
            <a:ext cx="2209800" cy="369332"/>
          </a:xfrm>
          <a:prstGeom prst="rect">
            <a:avLst/>
          </a:prstGeom>
          <a:noFill/>
        </p:spPr>
        <p:txBody>
          <a:bodyPr wrap="square" rtlCol="0">
            <a:spAutoFit/>
          </a:bodyPr>
          <a:lstStyle/>
          <a:p>
            <a:pPr algn="ctr"/>
            <a:r>
              <a:rPr lang="en-US" b="1" dirty="0" smtClean="0">
                <a:latin typeface="Myraid Pro"/>
                <a:cs typeface="Myraid Pro"/>
              </a:rPr>
              <a:t>Print</a:t>
            </a:r>
            <a:endParaRPr lang="en-US" b="1" dirty="0">
              <a:latin typeface="Myraid Pro"/>
              <a:cs typeface="Myraid Pro"/>
            </a:endParaRPr>
          </a:p>
        </p:txBody>
      </p:sp>
      <p:sp>
        <p:nvSpPr>
          <p:cNvPr id="28" name="TextBox 27"/>
          <p:cNvSpPr txBox="1"/>
          <p:nvPr/>
        </p:nvSpPr>
        <p:spPr>
          <a:xfrm>
            <a:off x="914400" y="3657600"/>
            <a:ext cx="1143000" cy="369332"/>
          </a:xfrm>
          <a:prstGeom prst="rect">
            <a:avLst/>
          </a:prstGeom>
          <a:noFill/>
        </p:spPr>
        <p:txBody>
          <a:bodyPr wrap="square" rtlCol="0">
            <a:spAutoFit/>
          </a:bodyPr>
          <a:lstStyle/>
          <a:p>
            <a:pPr algn="ctr"/>
            <a:r>
              <a:rPr lang="en-US" b="1" dirty="0" smtClean="0">
                <a:latin typeface="Myraid Pro"/>
                <a:cs typeface="Myraid Pro"/>
              </a:rPr>
              <a:t>Both</a:t>
            </a:r>
            <a:endParaRPr lang="en-US" b="1" dirty="0">
              <a:latin typeface="Myraid Pro"/>
              <a:cs typeface="Myraid Pro"/>
            </a:endParaRPr>
          </a:p>
        </p:txBody>
      </p:sp>
      <p:sp>
        <p:nvSpPr>
          <p:cNvPr id="29" name="TextBox 28"/>
          <p:cNvSpPr txBox="1"/>
          <p:nvPr/>
        </p:nvSpPr>
        <p:spPr>
          <a:xfrm>
            <a:off x="457200" y="4572000"/>
            <a:ext cx="2057400" cy="369332"/>
          </a:xfrm>
          <a:prstGeom prst="rect">
            <a:avLst/>
          </a:prstGeom>
          <a:noFill/>
        </p:spPr>
        <p:txBody>
          <a:bodyPr wrap="square" rtlCol="0">
            <a:spAutoFit/>
          </a:bodyPr>
          <a:lstStyle/>
          <a:p>
            <a:pPr algn="ctr"/>
            <a:r>
              <a:rPr lang="en-US" b="1" dirty="0" smtClean="0">
                <a:latin typeface="Myraid Pro"/>
                <a:cs typeface="Myraid Pro"/>
              </a:rPr>
              <a:t>Digital</a:t>
            </a:r>
            <a:endParaRPr lang="en-US" b="1" dirty="0">
              <a:latin typeface="Myraid Pro"/>
              <a:cs typeface="Myraid Pro"/>
            </a:endParaRPr>
          </a:p>
        </p:txBody>
      </p:sp>
      <p:pic>
        <p:nvPicPr>
          <p:cNvPr id="3" name="Picture 2" descr="newspaper icon-13.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00" y="2674756"/>
            <a:ext cx="990600" cy="754244"/>
          </a:xfrm>
          <a:prstGeom prst="rect">
            <a:avLst/>
          </a:prstGeom>
        </p:spPr>
      </p:pic>
    </p:spTree>
    <p:extLst>
      <p:ext uri="{BB962C8B-B14F-4D97-AF65-F5344CB8AC3E}">
        <p14:creationId xmlns:p14="http://schemas.microsoft.com/office/powerpoint/2010/main" val="1605750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ular Callout 29"/>
          <p:cNvSpPr/>
          <p:nvPr/>
        </p:nvSpPr>
        <p:spPr>
          <a:xfrm>
            <a:off x="3225442" y="4605045"/>
            <a:ext cx="3526627" cy="805155"/>
          </a:xfrm>
          <a:prstGeom prst="wedgeRectCallout">
            <a:avLst>
              <a:gd name="adj1" fmla="val -19643"/>
              <a:gd name="adj2" fmla="val -76360"/>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ular Callout 2"/>
          <p:cNvSpPr/>
          <p:nvPr/>
        </p:nvSpPr>
        <p:spPr>
          <a:xfrm>
            <a:off x="669039" y="4600067"/>
            <a:ext cx="3526627" cy="805155"/>
          </a:xfrm>
          <a:prstGeom prst="wedgeRectCallout">
            <a:avLst>
              <a:gd name="adj1" fmla="val -19868"/>
              <a:gd name="adj2" fmla="val -73397"/>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8427" y="4572000"/>
            <a:ext cx="7902645" cy="1261884"/>
          </a:xfrm>
          <a:prstGeom prst="rect">
            <a:avLst/>
          </a:prstGeom>
          <a:solidFill>
            <a:srgbClr val="16A985"/>
          </a:solidFill>
        </p:spPr>
        <p:txBody>
          <a:bodyPr wrap="square" rtlCol="0">
            <a:spAutoFit/>
          </a:bodyPr>
          <a:lstStyle/>
          <a:p>
            <a:pPr algn="ctr"/>
            <a:r>
              <a:rPr lang="en-CA" sz="2000" b="1" dirty="0" smtClean="0">
                <a:solidFill>
                  <a:schemeClr val="bg1"/>
                </a:solidFill>
              </a:rPr>
              <a:t>Printed community newspaper readers are reading for </a:t>
            </a:r>
          </a:p>
          <a:p>
            <a:pPr algn="ctr"/>
            <a:r>
              <a:rPr lang="en-CA" sz="2000" b="1" dirty="0" smtClean="0">
                <a:solidFill>
                  <a:schemeClr val="bg1"/>
                </a:solidFill>
              </a:rPr>
              <a:t>local information as well as advertising.</a:t>
            </a:r>
          </a:p>
          <a:p>
            <a:pPr algn="ctr"/>
            <a:r>
              <a:rPr lang="en-CA" dirty="0" smtClean="0">
                <a:solidFill>
                  <a:schemeClr val="bg1"/>
                </a:solidFill>
              </a:rPr>
              <a:t>Almost two thirds of readers (63%) want to see advertising in their printed community newspaper.</a:t>
            </a:r>
            <a:endParaRPr lang="en-CA" dirty="0">
              <a:solidFill>
                <a:schemeClr val="bg1"/>
              </a:solidFill>
            </a:endParaRPr>
          </a:p>
        </p:txBody>
      </p:sp>
      <p:sp>
        <p:nvSpPr>
          <p:cNvPr id="31" name="Title 1"/>
          <p:cNvSpPr txBox="1">
            <a:spLocks/>
          </p:cNvSpPr>
          <p:nvPr/>
        </p:nvSpPr>
        <p:spPr>
          <a:xfrm>
            <a:off x="304801" y="228600"/>
            <a:ext cx="7315199" cy="152400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rgbClr val="324481"/>
                </a:solidFill>
                <a:latin typeface="Myriad Pro" pitchFamily="34" charset="0"/>
                <a:ea typeface="+mj-ea"/>
                <a:cs typeface="+mj-cs"/>
              </a:defRPr>
            </a:lvl1pPr>
          </a:lstStyle>
          <a:p>
            <a:pPr algn="l"/>
            <a:r>
              <a:rPr lang="en-CA" dirty="0" smtClean="0"/>
              <a:t>91% of Readers Want Local Information</a:t>
            </a:r>
            <a:r>
              <a:rPr lang="en-CA" sz="3600" dirty="0" smtClean="0"/>
              <a:t/>
            </a:r>
            <a:br>
              <a:rPr lang="en-CA" sz="3600" dirty="0" smtClean="0"/>
            </a:br>
            <a:r>
              <a:rPr lang="en-CA" sz="2200" dirty="0" smtClean="0">
                <a:solidFill>
                  <a:srgbClr val="16A985"/>
                </a:solidFill>
                <a:latin typeface="+mn-lt"/>
              </a:rPr>
              <a:t>Reasons for Reading Printed Community Newspaper</a:t>
            </a:r>
            <a:endParaRPr lang="en-CA" sz="2700" dirty="0">
              <a:solidFill>
                <a:srgbClr val="16A985"/>
              </a:solidFill>
              <a:latin typeface="+mn-lt"/>
            </a:endParaRPr>
          </a:p>
        </p:txBody>
      </p:sp>
      <p:grpSp>
        <p:nvGrpSpPr>
          <p:cNvPr id="4" name="Group 3"/>
          <p:cNvGrpSpPr/>
          <p:nvPr/>
        </p:nvGrpSpPr>
        <p:grpSpPr>
          <a:xfrm>
            <a:off x="608427" y="1754712"/>
            <a:ext cx="7902646" cy="2600468"/>
            <a:chOff x="608427" y="1742932"/>
            <a:chExt cx="7902646" cy="2600468"/>
          </a:xfrm>
        </p:grpSpPr>
        <p:sp>
          <p:nvSpPr>
            <p:cNvPr id="10" name="TextBox 9"/>
            <p:cNvSpPr txBox="1"/>
            <p:nvPr/>
          </p:nvSpPr>
          <p:spPr>
            <a:xfrm>
              <a:off x="608427" y="3758625"/>
              <a:ext cx="2590717" cy="584775"/>
            </a:xfrm>
            <a:prstGeom prst="rect">
              <a:avLst/>
            </a:prstGeom>
            <a:solidFill>
              <a:schemeClr val="tx1">
                <a:lumMod val="75000"/>
                <a:lumOff val="25000"/>
              </a:schemeClr>
            </a:solidFill>
          </p:spPr>
          <p:txBody>
            <a:bodyPr wrap="square" rtlCol="0">
              <a:spAutoFit/>
            </a:bodyPr>
            <a:lstStyle/>
            <a:p>
              <a:pPr algn="ctr"/>
              <a:r>
                <a:rPr lang="en-CA" sz="1600" b="1" dirty="0" smtClean="0">
                  <a:solidFill>
                    <a:schemeClr val="bg1"/>
                  </a:solidFill>
                </a:rPr>
                <a:t>Local </a:t>
              </a:r>
            </a:p>
            <a:p>
              <a:pPr algn="ctr"/>
              <a:r>
                <a:rPr lang="en-CA" sz="1600" b="1" dirty="0" smtClean="0">
                  <a:solidFill>
                    <a:schemeClr val="bg1"/>
                  </a:solidFill>
                </a:rPr>
                <a:t>Information*</a:t>
              </a:r>
              <a:endParaRPr lang="en-CA" sz="1200" b="1" dirty="0">
                <a:solidFill>
                  <a:schemeClr val="bg1"/>
                </a:solidFill>
              </a:endParaRPr>
            </a:p>
          </p:txBody>
        </p:sp>
        <p:sp>
          <p:nvSpPr>
            <p:cNvPr id="11" name="TextBox 10"/>
            <p:cNvSpPr txBox="1"/>
            <p:nvPr/>
          </p:nvSpPr>
          <p:spPr>
            <a:xfrm>
              <a:off x="3255548" y="3752261"/>
              <a:ext cx="2590717" cy="584775"/>
            </a:xfrm>
            <a:prstGeom prst="rect">
              <a:avLst/>
            </a:prstGeom>
            <a:solidFill>
              <a:schemeClr val="tx1">
                <a:lumMod val="75000"/>
                <a:lumOff val="25000"/>
              </a:schemeClr>
            </a:solidFill>
          </p:spPr>
          <p:txBody>
            <a:bodyPr wrap="square" rtlCol="0">
              <a:noAutofit/>
            </a:bodyPr>
            <a:lstStyle/>
            <a:p>
              <a:pPr algn="ctr"/>
              <a:r>
                <a:rPr lang="en-CA" sz="1600" b="1" dirty="0" smtClean="0">
                  <a:solidFill>
                    <a:schemeClr val="bg1"/>
                  </a:solidFill>
                </a:rPr>
                <a:t>Advertising*</a:t>
              </a:r>
            </a:p>
            <a:p>
              <a:pPr algn="ctr"/>
              <a:endParaRPr lang="en-CA" sz="1200" b="1" dirty="0">
                <a:solidFill>
                  <a:schemeClr val="bg1"/>
                </a:solidFill>
              </a:endParaRPr>
            </a:p>
          </p:txBody>
        </p:sp>
        <p:sp>
          <p:nvSpPr>
            <p:cNvPr id="12" name="TextBox 11"/>
            <p:cNvSpPr txBox="1"/>
            <p:nvPr/>
          </p:nvSpPr>
          <p:spPr>
            <a:xfrm>
              <a:off x="5920356" y="3752262"/>
              <a:ext cx="2590717" cy="584775"/>
            </a:xfrm>
            <a:prstGeom prst="rect">
              <a:avLst/>
            </a:prstGeom>
            <a:solidFill>
              <a:schemeClr val="tx1">
                <a:lumMod val="75000"/>
                <a:lumOff val="25000"/>
              </a:schemeClr>
            </a:solidFill>
          </p:spPr>
          <p:txBody>
            <a:bodyPr wrap="square" rtlCol="0">
              <a:spAutoFit/>
            </a:bodyPr>
            <a:lstStyle/>
            <a:p>
              <a:pPr algn="ctr"/>
              <a:r>
                <a:rPr lang="en-CA" sz="1600" b="1" dirty="0" smtClean="0">
                  <a:solidFill>
                    <a:schemeClr val="bg1"/>
                  </a:solidFill>
                </a:rPr>
                <a:t>Classified/Employment/</a:t>
              </a:r>
            </a:p>
            <a:p>
              <a:pPr algn="ctr"/>
              <a:r>
                <a:rPr lang="en-CA" sz="1600" b="1" dirty="0" smtClean="0">
                  <a:solidFill>
                    <a:schemeClr val="bg1"/>
                  </a:solidFill>
                </a:rPr>
                <a:t>Real Estate</a:t>
              </a:r>
              <a:endParaRPr lang="en-CA" sz="1600" b="1" dirty="0">
                <a:solidFill>
                  <a:schemeClr val="bg1"/>
                </a:solidFill>
              </a:endParaRPr>
            </a:p>
          </p:txBody>
        </p:sp>
        <p:sp>
          <p:nvSpPr>
            <p:cNvPr id="22" name="Parallelogram 21"/>
            <p:cNvSpPr/>
            <p:nvPr/>
          </p:nvSpPr>
          <p:spPr>
            <a:xfrm rot="20772437">
              <a:off x="7203195" y="3106617"/>
              <a:ext cx="722177" cy="487916"/>
            </a:xfrm>
            <a:prstGeom prst="parallelogram">
              <a:avLst>
                <a:gd name="adj" fmla="val 24693"/>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22"/>
            <p:cNvSpPr/>
            <p:nvPr/>
          </p:nvSpPr>
          <p:spPr>
            <a:xfrm rot="978137" flipH="1">
              <a:off x="6564549" y="3094545"/>
              <a:ext cx="690126" cy="491735"/>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7"/>
            <p:cNvSpPr/>
            <p:nvPr/>
          </p:nvSpPr>
          <p:spPr>
            <a:xfrm rot="20772437">
              <a:off x="4589721" y="2911053"/>
              <a:ext cx="796918" cy="672251"/>
            </a:xfrm>
            <a:prstGeom prst="parallelogram">
              <a:avLst>
                <a:gd name="adj" fmla="val 24693"/>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arallelogram 18"/>
            <p:cNvSpPr/>
            <p:nvPr/>
          </p:nvSpPr>
          <p:spPr>
            <a:xfrm rot="978137" flipH="1">
              <a:off x="3913712" y="2926228"/>
              <a:ext cx="809214" cy="641370"/>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20550524">
              <a:off x="1752084" y="2718052"/>
              <a:ext cx="870686" cy="796217"/>
            </a:xfrm>
            <a:prstGeom prst="parallelogram">
              <a:avLst>
                <a:gd name="adj" fmla="val 26682"/>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14"/>
            <p:cNvSpPr/>
            <p:nvPr/>
          </p:nvSpPr>
          <p:spPr>
            <a:xfrm rot="978137" flipH="1">
              <a:off x="1060358" y="2712954"/>
              <a:ext cx="914144" cy="815421"/>
            </a:xfrm>
            <a:prstGeom prst="parallelogram">
              <a:avLst>
                <a:gd name="adj" fmla="val 31366"/>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548" y="1817020"/>
              <a:ext cx="1794569" cy="187217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6075" y="1817020"/>
              <a:ext cx="1794569" cy="1872172"/>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t="-3957" b="-1"/>
            <a:stretch/>
          </p:blipFill>
          <p:spPr>
            <a:xfrm>
              <a:off x="6332852" y="1742932"/>
              <a:ext cx="1794569" cy="1946260"/>
            </a:xfrm>
            <a:prstGeom prst="rect">
              <a:avLst/>
            </a:prstGeom>
          </p:spPr>
        </p:pic>
        <p:sp>
          <p:nvSpPr>
            <p:cNvPr id="17" name="TextBox 16"/>
            <p:cNvSpPr txBox="1"/>
            <p:nvPr/>
          </p:nvSpPr>
          <p:spPr>
            <a:xfrm>
              <a:off x="1232431" y="1861745"/>
              <a:ext cx="1291174" cy="400110"/>
            </a:xfrm>
            <a:prstGeom prst="rect">
              <a:avLst/>
            </a:prstGeom>
            <a:noFill/>
          </p:spPr>
          <p:txBody>
            <a:bodyPr wrap="square" rtlCol="0">
              <a:spAutoFit/>
            </a:bodyPr>
            <a:lstStyle/>
            <a:p>
              <a:pPr algn="ctr">
                <a:lnSpc>
                  <a:spcPct val="80000"/>
                </a:lnSpc>
              </a:pPr>
              <a:r>
                <a:rPr lang="en-US" sz="2400" b="1" dirty="0" smtClean="0"/>
                <a:t>91%</a:t>
              </a:r>
              <a:endParaRPr lang="en-US" sz="2400" b="1" dirty="0"/>
            </a:p>
          </p:txBody>
        </p:sp>
        <p:sp>
          <p:nvSpPr>
            <p:cNvPr id="32" name="TextBox 31"/>
            <p:cNvSpPr txBox="1"/>
            <p:nvPr/>
          </p:nvSpPr>
          <p:spPr>
            <a:xfrm>
              <a:off x="4006125" y="1883885"/>
              <a:ext cx="1291174" cy="400110"/>
            </a:xfrm>
            <a:prstGeom prst="rect">
              <a:avLst/>
            </a:prstGeom>
            <a:noFill/>
          </p:spPr>
          <p:txBody>
            <a:bodyPr wrap="square" rtlCol="0">
              <a:spAutoFit/>
            </a:bodyPr>
            <a:lstStyle/>
            <a:p>
              <a:pPr algn="ctr">
                <a:lnSpc>
                  <a:spcPct val="80000"/>
                </a:lnSpc>
              </a:pPr>
              <a:r>
                <a:rPr lang="en-US" sz="2400" b="1" dirty="0" smtClean="0"/>
                <a:t>63%</a:t>
              </a:r>
              <a:endParaRPr lang="en-US" sz="2400" b="1" dirty="0"/>
            </a:p>
          </p:txBody>
        </p:sp>
        <p:sp>
          <p:nvSpPr>
            <p:cNvPr id="33" name="TextBox 32"/>
            <p:cNvSpPr txBox="1"/>
            <p:nvPr/>
          </p:nvSpPr>
          <p:spPr>
            <a:xfrm>
              <a:off x="6608864" y="1881600"/>
              <a:ext cx="1291174" cy="400110"/>
            </a:xfrm>
            <a:prstGeom prst="rect">
              <a:avLst/>
            </a:prstGeom>
            <a:noFill/>
          </p:spPr>
          <p:txBody>
            <a:bodyPr wrap="square" rtlCol="0">
              <a:spAutoFit/>
            </a:bodyPr>
            <a:lstStyle/>
            <a:p>
              <a:pPr algn="ctr">
                <a:lnSpc>
                  <a:spcPct val="80000"/>
                </a:lnSpc>
              </a:pPr>
              <a:r>
                <a:rPr lang="en-US" sz="2400" b="1" dirty="0" smtClean="0"/>
                <a:t>55%</a:t>
              </a:r>
              <a:endParaRPr lang="en-US" sz="2400" b="1" dirty="0"/>
            </a:p>
          </p:txBody>
        </p:sp>
      </p:grpSp>
      <p:sp>
        <p:nvSpPr>
          <p:cNvPr id="24" name="TextBox 23"/>
          <p:cNvSpPr txBox="1"/>
          <p:nvPr/>
        </p:nvSpPr>
        <p:spPr>
          <a:xfrm>
            <a:off x="0" y="6304002"/>
            <a:ext cx="8458200" cy="553998"/>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Community Newspapers Drive Results 2017, Totum Research</a:t>
            </a:r>
          </a:p>
          <a:p>
            <a:r>
              <a:rPr lang="en-US" sz="1000" dirty="0">
                <a:latin typeface="Arial" panose="020B0604020202020204" pitchFamily="34" charset="0"/>
                <a:cs typeface="Arial" panose="020B0604020202020204" pitchFamily="34" charset="0"/>
              </a:rPr>
              <a:t>Base: Printed </a:t>
            </a:r>
            <a:r>
              <a:rPr lang="en-US" sz="1000" dirty="0" smtClean="0">
                <a:latin typeface="Arial" panose="020B0604020202020204" pitchFamily="34" charset="0"/>
                <a:cs typeface="Arial" panose="020B0604020202020204" pitchFamily="34" charset="0"/>
              </a:rPr>
              <a:t>community </a:t>
            </a:r>
            <a:r>
              <a:rPr lang="en-US" sz="1000" dirty="0">
                <a:latin typeface="Arial" panose="020B0604020202020204" pitchFamily="34" charset="0"/>
                <a:cs typeface="Arial" panose="020B0604020202020204" pitchFamily="34" charset="0"/>
              </a:rPr>
              <a:t>newspaper </a:t>
            </a:r>
            <a:r>
              <a:rPr lang="en-US" sz="1000" dirty="0" smtClean="0">
                <a:latin typeface="Arial" panose="020B0604020202020204" pitchFamily="34" charset="0"/>
                <a:cs typeface="Arial" panose="020B0604020202020204" pitchFamily="34" charset="0"/>
              </a:rPr>
              <a:t>readers</a:t>
            </a:r>
          </a:p>
          <a:p>
            <a:r>
              <a:rPr lang="en-CA" sz="1000" dirty="0">
                <a:latin typeface="Arial" panose="020B0604020202020204" pitchFamily="34" charset="0"/>
                <a:cs typeface="Arial" panose="020B0604020202020204" pitchFamily="34" charset="0"/>
              </a:rPr>
              <a:t>* Local Information=Local News, Editorial, Sports, Entertainment, Events; Advertising=Advertising in the paper, Flyers/Inserts</a:t>
            </a:r>
            <a:endParaRPr 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733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7315200" cy="1524000"/>
          </a:xfrm>
          <a:noFill/>
          <a:ln>
            <a:noFill/>
          </a:ln>
        </p:spPr>
        <p:txBody>
          <a:bodyPr>
            <a:normAutofit fontScale="90000"/>
          </a:bodyPr>
          <a:lstStyle/>
          <a:p>
            <a:pPr algn="l">
              <a:lnSpc>
                <a:spcPct val="90000"/>
              </a:lnSpc>
            </a:pPr>
            <a:r>
              <a:rPr lang="en-CA" b="1" dirty="0" smtClean="0">
                <a:latin typeface="Myriad Pro" pitchFamily="34" charset="0"/>
              </a:rPr>
              <a:t>Newspapers Dominate for Local Community Info</a:t>
            </a:r>
            <a:br>
              <a:rPr lang="en-CA" b="1" dirty="0" smtClean="0">
                <a:latin typeface="Myriad Pro" pitchFamily="34" charset="0"/>
              </a:rPr>
            </a:br>
            <a:r>
              <a:rPr lang="en-CA" sz="1100" b="1" dirty="0" smtClean="0">
                <a:latin typeface="Myriad Pro" pitchFamily="34" charset="0"/>
              </a:rPr>
              <a:t/>
            </a:r>
            <a:br>
              <a:rPr lang="en-CA" sz="1100" b="1" dirty="0" smtClean="0">
                <a:latin typeface="Myriad Pro" pitchFamily="34" charset="0"/>
              </a:rPr>
            </a:br>
            <a:r>
              <a:rPr lang="en-CA" sz="2200" b="0" dirty="0" smtClean="0">
                <a:solidFill>
                  <a:srgbClr val="16A985"/>
                </a:solidFill>
                <a:latin typeface="Arial" panose="020B0604020202020204" pitchFamily="34" charset="0"/>
                <a:cs typeface="Arial" panose="020B0604020202020204" pitchFamily="34" charset="0"/>
              </a:rPr>
              <a:t>Three </a:t>
            </a:r>
            <a:r>
              <a:rPr lang="en-CA" sz="2200" b="0" dirty="0">
                <a:solidFill>
                  <a:srgbClr val="16A985"/>
                </a:solidFill>
                <a:latin typeface="Arial" panose="020B0604020202020204" pitchFamily="34" charset="0"/>
                <a:cs typeface="Arial" panose="020B0604020202020204" pitchFamily="34" charset="0"/>
              </a:rPr>
              <a:t>quarters of Canadians (</a:t>
            </a:r>
            <a:r>
              <a:rPr lang="en-CA" sz="2200" dirty="0">
                <a:solidFill>
                  <a:srgbClr val="16A985"/>
                </a:solidFill>
                <a:latin typeface="Arial" panose="020B0604020202020204" pitchFamily="34" charset="0"/>
                <a:cs typeface="Arial" panose="020B0604020202020204" pitchFamily="34" charset="0"/>
              </a:rPr>
              <a:t>75%</a:t>
            </a:r>
            <a:r>
              <a:rPr lang="en-CA" sz="2200" b="0" dirty="0">
                <a:solidFill>
                  <a:srgbClr val="16A985"/>
                </a:solidFill>
                <a:latin typeface="Arial" panose="020B0604020202020204" pitchFamily="34" charset="0"/>
                <a:cs typeface="Arial" panose="020B0604020202020204" pitchFamily="34" charset="0"/>
              </a:rPr>
              <a:t>) rely on </a:t>
            </a:r>
            <a:r>
              <a:rPr lang="en-CA" sz="2200" b="0" dirty="0" smtClean="0">
                <a:solidFill>
                  <a:srgbClr val="16A985"/>
                </a:solidFill>
                <a:latin typeface="Arial" panose="020B0604020202020204" pitchFamily="34" charset="0"/>
                <a:cs typeface="Arial" panose="020B0604020202020204" pitchFamily="34" charset="0"/>
              </a:rPr>
              <a:t>newspapers for </a:t>
            </a:r>
            <a:r>
              <a:rPr lang="en-CA" sz="2200" b="0" dirty="0">
                <a:solidFill>
                  <a:srgbClr val="16A985"/>
                </a:solidFill>
                <a:latin typeface="Arial" panose="020B0604020202020204" pitchFamily="34" charset="0"/>
                <a:cs typeface="Arial" panose="020B0604020202020204" pitchFamily="34" charset="0"/>
              </a:rPr>
              <a:t>local community information</a:t>
            </a:r>
            <a:r>
              <a:rPr lang="en-CA" sz="2200" b="0" dirty="0" smtClean="0">
                <a:solidFill>
                  <a:srgbClr val="16A985"/>
                </a:solidFill>
                <a:latin typeface="Arial" panose="020B0604020202020204" pitchFamily="34" charset="0"/>
                <a:cs typeface="Arial" panose="020B0604020202020204" pitchFamily="34" charset="0"/>
              </a:rPr>
              <a:t>.</a:t>
            </a:r>
            <a:endParaRPr lang="en-CA" sz="2200" b="0" dirty="0">
              <a:solidFill>
                <a:srgbClr val="16A985"/>
              </a:solidFill>
              <a:latin typeface="Myriad Pro" pitchFamily="34" charset="0"/>
            </a:endParaRPr>
          </a:p>
        </p:txBody>
      </p:sp>
      <p:graphicFrame>
        <p:nvGraphicFramePr>
          <p:cNvPr id="2" name="Content Placeholder 1"/>
          <p:cNvGraphicFramePr>
            <a:graphicFrameLocks noGrp="1"/>
          </p:cNvGraphicFramePr>
          <p:nvPr>
            <p:ph sz="quarter" idx="4"/>
            <p:extLst>
              <p:ext uri="{D42A27DB-BD31-4B8C-83A1-F6EECF244321}">
                <p14:modId xmlns:p14="http://schemas.microsoft.com/office/powerpoint/2010/main" val="1690094180"/>
              </p:ext>
            </p:extLst>
          </p:nvPr>
        </p:nvGraphicFramePr>
        <p:xfrm>
          <a:off x="0" y="2133600"/>
          <a:ext cx="9144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6611779"/>
            <a:ext cx="9144000" cy="246221"/>
          </a:xfrm>
          <a:prstGeom prst="rect">
            <a:avLst/>
          </a:prstGeom>
          <a:noFill/>
        </p:spPr>
        <p:txBody>
          <a:bodyPr wrap="square" rtlCol="0">
            <a:spAutoFit/>
          </a:bodyPr>
          <a:lstStyle/>
          <a:p>
            <a:r>
              <a:rPr lang="en-CA" sz="1000" dirty="0" smtClean="0">
                <a:solidFill>
                  <a:schemeClr val="tx1">
                    <a:lumMod val="75000"/>
                    <a:lumOff val="25000"/>
                  </a:schemeClr>
                </a:solidFill>
              </a:rPr>
              <a:t>Vividata </a:t>
            </a:r>
            <a:r>
              <a:rPr lang="en-CA" sz="1000" dirty="0">
                <a:solidFill>
                  <a:schemeClr val="tx1">
                    <a:lumMod val="75000"/>
                    <a:lumOff val="25000"/>
                  </a:schemeClr>
                </a:solidFill>
              </a:rPr>
              <a:t>2015 </a:t>
            </a:r>
            <a:r>
              <a:rPr lang="en-CA" sz="1000" dirty="0" smtClean="0">
                <a:solidFill>
                  <a:schemeClr val="tx1">
                    <a:lumMod val="75000"/>
                    <a:lumOff val="25000"/>
                  </a:schemeClr>
                </a:solidFill>
              </a:rPr>
              <a:t>Q4 </a:t>
            </a:r>
            <a:r>
              <a:rPr lang="en-CA" sz="1000" dirty="0">
                <a:solidFill>
                  <a:schemeClr val="tx1">
                    <a:lumMod val="75000"/>
                    <a:lumOff val="25000"/>
                  </a:schemeClr>
                </a:solidFill>
              </a:rPr>
              <a:t>Readership and Product </a:t>
            </a:r>
            <a:r>
              <a:rPr lang="en-CA" sz="1000" dirty="0" smtClean="0">
                <a:solidFill>
                  <a:schemeClr val="tx1">
                    <a:lumMod val="75000"/>
                    <a:lumOff val="25000"/>
                  </a:schemeClr>
                </a:solidFill>
              </a:rPr>
              <a:t>Database   </a:t>
            </a:r>
            <a:r>
              <a:rPr lang="en-GB" sz="1000" dirty="0" smtClean="0">
                <a:solidFill>
                  <a:schemeClr val="tx1">
                    <a:lumMod val="75000"/>
                    <a:lumOff val="25000"/>
                  </a:schemeClr>
                </a:solidFill>
              </a:rPr>
              <a:t>Adults 18+ </a:t>
            </a:r>
            <a:r>
              <a:rPr lang="en-GB" sz="1000" dirty="0">
                <a:solidFill>
                  <a:schemeClr val="tx1">
                    <a:lumMod val="75000"/>
                    <a:lumOff val="25000"/>
                  </a:schemeClr>
                </a:solidFill>
              </a:rPr>
              <a:t>in </a:t>
            </a:r>
            <a:r>
              <a:rPr lang="en-GB" sz="1000" dirty="0" smtClean="0">
                <a:solidFill>
                  <a:schemeClr val="tx1">
                    <a:lumMod val="75000"/>
                    <a:lumOff val="25000"/>
                  </a:schemeClr>
                </a:solidFill>
              </a:rPr>
              <a:t>20 </a:t>
            </a:r>
            <a:r>
              <a:rPr lang="en-GB" sz="1000" dirty="0">
                <a:solidFill>
                  <a:schemeClr val="tx1">
                    <a:lumMod val="75000"/>
                    <a:lumOff val="25000"/>
                  </a:schemeClr>
                </a:solidFill>
              </a:rPr>
              <a:t>reported markets</a:t>
            </a:r>
            <a:r>
              <a:rPr lang="en-GB" sz="1000" dirty="0" smtClean="0">
                <a:solidFill>
                  <a:schemeClr val="tx1">
                    <a:lumMod val="75000"/>
                    <a:lumOff val="25000"/>
                  </a:schemeClr>
                </a:solidFill>
              </a:rPr>
              <a:t>.  </a:t>
            </a:r>
            <a:endParaRPr lang="en-GB" sz="1000" dirty="0">
              <a:solidFill>
                <a:schemeClr val="tx1">
                  <a:lumMod val="75000"/>
                  <a:lumOff val="25000"/>
                </a:schemeClr>
              </a:solidFill>
            </a:endParaRPr>
          </a:p>
        </p:txBody>
      </p:sp>
      <p:pic>
        <p:nvPicPr>
          <p:cNvPr id="4" name="Picture 3" descr="icons copy-17.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7244" y="3392442"/>
            <a:ext cx="537594" cy="2398757"/>
          </a:xfrm>
          <a:prstGeom prst="rect">
            <a:avLst/>
          </a:prstGeom>
        </p:spPr>
      </p:pic>
      <p:pic>
        <p:nvPicPr>
          <p:cNvPr id="6" name="Picture 5" descr="newspaper icon-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0" y="2217556"/>
            <a:ext cx="490207" cy="373244"/>
          </a:xfrm>
          <a:prstGeom prst="rect">
            <a:avLst/>
          </a:prstGeom>
        </p:spPr>
      </p:pic>
      <p:pic>
        <p:nvPicPr>
          <p:cNvPr id="8" name="Picture 7" descr="newspaper icon-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0" y="2590800"/>
            <a:ext cx="490207" cy="373244"/>
          </a:xfrm>
          <a:prstGeom prst="rect">
            <a:avLst/>
          </a:prstGeom>
        </p:spPr>
      </p:pic>
      <p:pic>
        <p:nvPicPr>
          <p:cNvPr id="9" name="Picture 8" descr="newspaper icon-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00" y="2971800"/>
            <a:ext cx="490207" cy="373244"/>
          </a:xfrm>
          <a:prstGeom prst="rect">
            <a:avLst/>
          </a:prstGeom>
        </p:spPr>
      </p:pic>
    </p:spTree>
    <p:extLst>
      <p:ext uri="{BB962C8B-B14F-4D97-AF65-F5344CB8AC3E}">
        <p14:creationId xmlns:p14="http://schemas.microsoft.com/office/powerpoint/2010/main" val="188824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0"/>
            <a:ext cx="9144000" cy="1251857"/>
          </a:xfrm>
          <a:prstGeom prst="rect">
            <a:avLst/>
          </a:prstGeom>
          <a:solidFill>
            <a:srgbClr val="334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8243" y="151228"/>
            <a:ext cx="7464158" cy="990600"/>
          </a:xfrm>
        </p:spPr>
        <p:txBody>
          <a:bodyPr>
            <a:noAutofit/>
          </a:bodyPr>
          <a:lstStyle/>
          <a:p>
            <a:pPr algn="l"/>
            <a:r>
              <a:rPr lang="en-CA" sz="3200" dirty="0" smtClean="0">
                <a:latin typeface="Myriad Pro" pitchFamily="34" charset="0"/>
              </a:rPr>
              <a:t>More Than Seven </a:t>
            </a:r>
            <a:r>
              <a:rPr lang="en-CA" sz="3200" dirty="0">
                <a:latin typeface="Myriad Pro" pitchFamily="34" charset="0"/>
              </a:rPr>
              <a:t>of Ten New Car Buyers Read Auto Ads in Printed Newspapers</a:t>
            </a:r>
            <a:endParaRPr lang="en-CA" sz="3200" b="1" dirty="0"/>
          </a:p>
        </p:txBody>
      </p:sp>
      <p:sp>
        <p:nvSpPr>
          <p:cNvPr id="5" name="TextBox 4"/>
          <p:cNvSpPr txBox="1"/>
          <p:nvPr/>
        </p:nvSpPr>
        <p:spPr>
          <a:xfrm>
            <a:off x="-2" y="6331016"/>
            <a:ext cx="7287905"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Community Newspapers Drive </a:t>
            </a:r>
            <a:r>
              <a:rPr lang="en-US" sz="1000" dirty="0" smtClean="0">
                <a:latin typeface="Arial" panose="020B0604020202020204" pitchFamily="34" charset="0"/>
                <a:cs typeface="Arial" panose="020B0604020202020204" pitchFamily="34" charset="0"/>
              </a:rPr>
              <a:t>Results 2017, </a:t>
            </a:r>
            <a:r>
              <a:rPr lang="en-US" sz="1000" dirty="0">
                <a:latin typeface="Arial" panose="020B0604020202020204" pitchFamily="34" charset="0"/>
                <a:cs typeface="Arial" panose="020B0604020202020204" pitchFamily="34" charset="0"/>
              </a:rPr>
              <a:t>Totum </a:t>
            </a:r>
            <a:r>
              <a:rPr lang="en-US" sz="1000" dirty="0" smtClean="0">
                <a:latin typeface="Arial" panose="020B0604020202020204" pitchFamily="34" charset="0"/>
                <a:cs typeface="Arial" panose="020B0604020202020204" pitchFamily="34" charset="0"/>
              </a:rPr>
              <a:t>Research; </a:t>
            </a:r>
          </a:p>
          <a:p>
            <a:r>
              <a:rPr lang="en-US" sz="1000" dirty="0" smtClean="0">
                <a:latin typeface="Arial" panose="020B0604020202020204" pitchFamily="34" charset="0"/>
                <a:cs typeface="Arial" panose="020B0604020202020204" pitchFamily="34" charset="0"/>
              </a:rPr>
              <a:t>Base</a:t>
            </a:r>
            <a:r>
              <a:rPr lang="en-US" sz="1000" dirty="0">
                <a:latin typeface="Arial" panose="020B0604020202020204" pitchFamily="34" charset="0"/>
                <a:cs typeface="Arial" panose="020B0604020202020204" pitchFamily="34" charset="0"/>
              </a:rPr>
              <a:t>: Printed and/or </a:t>
            </a:r>
            <a:r>
              <a:rPr lang="en-US" sz="1000" dirty="0" smtClean="0">
                <a:latin typeface="Arial" panose="020B0604020202020204" pitchFamily="34" charset="0"/>
                <a:cs typeface="Arial" panose="020B0604020202020204" pitchFamily="34" charset="0"/>
              </a:rPr>
              <a:t>digital community </a:t>
            </a:r>
            <a:r>
              <a:rPr lang="en-US" sz="1000" dirty="0">
                <a:latin typeface="Arial" panose="020B0604020202020204" pitchFamily="34" charset="0"/>
                <a:cs typeface="Arial" panose="020B0604020202020204" pitchFamily="34" charset="0"/>
              </a:rPr>
              <a:t>newspaper readers</a:t>
            </a:r>
          </a:p>
          <a:p>
            <a:r>
              <a:rPr lang="en-US" altLang="en-US" sz="1000" dirty="0">
                <a:latin typeface="Arial" panose="020B0604020202020204" pitchFamily="34" charset="0"/>
                <a:cs typeface="Arial" panose="020B0604020202020204" pitchFamily="34" charset="0"/>
              </a:rPr>
              <a:t>* Websites excluding newspaper, TV, radio, magazine, auto </a:t>
            </a:r>
            <a:r>
              <a:rPr lang="en-US" altLang="en-US" sz="1000" dirty="0" smtClean="0">
                <a:latin typeface="Arial" panose="020B0604020202020204" pitchFamily="34" charset="0"/>
                <a:cs typeface="Arial" panose="020B0604020202020204" pitchFamily="34" charset="0"/>
              </a:rPr>
              <a:t>sales media and </a:t>
            </a:r>
            <a:r>
              <a:rPr lang="en-US" altLang="en-US" sz="1000" dirty="0">
                <a:latin typeface="Arial" panose="020B0604020202020204" pitchFamily="34" charset="0"/>
                <a:cs typeface="Arial" panose="020B0604020202020204" pitchFamily="34" charset="0"/>
              </a:rPr>
              <a:t>vehicle manufacturer, model and retailer sites</a:t>
            </a:r>
            <a:endParaRPr lang="en-US" sz="1000" dirty="0">
              <a:latin typeface="Arial" panose="020B0604020202020204" pitchFamily="34" charset="0"/>
              <a:cs typeface="Arial" panose="020B0604020202020204" pitchFamily="34" charset="0"/>
            </a:endParaRPr>
          </a:p>
        </p:txBody>
      </p:sp>
      <p:pic>
        <p:nvPicPr>
          <p:cNvPr id="3" name="Picture 2" descr="Community-Newspapers-Drive-ResultsPPT-IMAGES-2017.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24661"/>
            <a:ext cx="9144000" cy="3804739"/>
          </a:xfrm>
          <a:prstGeom prst="rect">
            <a:avLst/>
          </a:prstGeom>
        </p:spPr>
      </p:pic>
      <p:sp>
        <p:nvSpPr>
          <p:cNvPr id="6" name="TextBox 5"/>
          <p:cNvSpPr txBox="1"/>
          <p:nvPr/>
        </p:nvSpPr>
        <p:spPr>
          <a:xfrm>
            <a:off x="2957286" y="1611085"/>
            <a:ext cx="5170714" cy="1015663"/>
          </a:xfrm>
          <a:prstGeom prst="rect">
            <a:avLst/>
          </a:prstGeom>
          <a:noFill/>
        </p:spPr>
        <p:txBody>
          <a:bodyPr wrap="square" rtlCol="0">
            <a:spAutoFit/>
          </a:bodyPr>
          <a:lstStyle/>
          <a:p>
            <a:r>
              <a:rPr lang="en-CA" sz="2000" b="1" dirty="0" smtClean="0">
                <a:solidFill>
                  <a:srgbClr val="FFFFFF"/>
                </a:solidFill>
              </a:rPr>
              <a:t>3 OF 4 PRINTED COMMUNITY NEWSPAPER READERS </a:t>
            </a:r>
            <a:r>
              <a:rPr lang="en-CA" sz="2000" dirty="0" smtClean="0">
                <a:solidFill>
                  <a:srgbClr val="FFFFFF"/>
                </a:solidFill>
              </a:rPr>
              <a:t>NOTICE THE VEHICLE ADS IN THEIR PAPER</a:t>
            </a:r>
            <a:endParaRPr lang="en-US" sz="2000" dirty="0">
              <a:solidFill>
                <a:srgbClr val="FFFFFF"/>
              </a:solidFill>
            </a:endParaRPr>
          </a:p>
        </p:txBody>
      </p:sp>
      <p:pic>
        <p:nvPicPr>
          <p:cNvPr id="7" name="Picture 6"/>
          <p:cNvPicPr>
            <a:picLocks noChangeAspect="1"/>
          </p:cNvPicPr>
          <p:nvPr/>
        </p:nvPicPr>
        <p:blipFill>
          <a:blip r:embed="rId4"/>
          <a:stretch>
            <a:fillRect/>
          </a:stretch>
        </p:blipFill>
        <p:spPr>
          <a:xfrm>
            <a:off x="1106714" y="1749879"/>
            <a:ext cx="1669143" cy="834572"/>
          </a:xfrm>
          <a:prstGeom prst="rect">
            <a:avLst/>
          </a:prstGeom>
        </p:spPr>
      </p:pic>
    </p:spTree>
    <p:extLst>
      <p:ext uri="{BB962C8B-B14F-4D97-AF65-F5344CB8AC3E}">
        <p14:creationId xmlns:p14="http://schemas.microsoft.com/office/powerpoint/2010/main" val="2584321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120"/>
            <a:ext cx="7239000" cy="1143000"/>
          </a:xfrm>
        </p:spPr>
        <p:txBody>
          <a:bodyPr>
            <a:noAutofit/>
          </a:bodyPr>
          <a:lstStyle/>
          <a:p>
            <a:pPr algn="l">
              <a:lnSpc>
                <a:spcPct val="80000"/>
              </a:lnSpc>
            </a:pPr>
            <a:r>
              <a:rPr lang="en-CA" sz="3600" dirty="0" smtClean="0">
                <a:latin typeface="Myriad Pro" pitchFamily="34" charset="0"/>
              </a:rPr>
              <a:t>Only 16% of New Car Buyers Look at </a:t>
            </a:r>
            <a:r>
              <a:rPr lang="en-CA" sz="3600" dirty="0">
                <a:latin typeface="Myriad Pro" pitchFamily="34" charset="0"/>
              </a:rPr>
              <a:t>A</a:t>
            </a:r>
            <a:r>
              <a:rPr lang="en-CA" sz="3600" dirty="0" smtClean="0">
                <a:latin typeface="Myriad Pro" pitchFamily="34" charset="0"/>
              </a:rPr>
              <a:t>uto Ads on Social Media</a:t>
            </a:r>
            <a:endParaRPr lang="en-CA" sz="3600" dirty="0">
              <a:latin typeface="Myriad Pro" pitchFamily="34" charset="0"/>
            </a:endParaRPr>
          </a:p>
        </p:txBody>
      </p:sp>
      <p:pic>
        <p:nvPicPr>
          <p:cNvPr id="12" name="Picture 11" descr="Newspaper Media Drive Automotive Sales - PPT images-0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1981200"/>
            <a:ext cx="3108973" cy="553734"/>
          </a:xfrm>
          <a:prstGeom prst="rect">
            <a:avLst/>
          </a:prstGeom>
        </p:spPr>
      </p:pic>
      <p:grpSp>
        <p:nvGrpSpPr>
          <p:cNvPr id="4" name="Group 3"/>
          <p:cNvGrpSpPr/>
          <p:nvPr/>
        </p:nvGrpSpPr>
        <p:grpSpPr>
          <a:xfrm>
            <a:off x="3048000" y="1600200"/>
            <a:ext cx="4592850" cy="432104"/>
            <a:chOff x="1937204" y="1217328"/>
            <a:chExt cx="5208649" cy="490040"/>
          </a:xfrm>
        </p:grpSpPr>
        <p:pic>
          <p:nvPicPr>
            <p:cNvPr id="10" name="Picture 9" descr="Screen Shot 2016-05-18 at 9.39.27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7204" y="1217328"/>
              <a:ext cx="5208649" cy="490040"/>
            </a:xfrm>
            <a:prstGeom prst="rect">
              <a:avLst/>
            </a:prstGeom>
          </p:spPr>
        </p:pic>
        <p:sp>
          <p:nvSpPr>
            <p:cNvPr id="15" name="Oval 14"/>
            <p:cNvSpPr/>
            <p:nvPr/>
          </p:nvSpPr>
          <p:spPr>
            <a:xfrm>
              <a:off x="5632011" y="1321251"/>
              <a:ext cx="243755" cy="243755"/>
            </a:xfrm>
            <a:prstGeom prst="ellipse">
              <a:avLst/>
            </a:prstGeom>
            <a:solidFill>
              <a:srgbClr val="604A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4116617" y="1319719"/>
              <a:ext cx="243755" cy="243755"/>
            </a:xfrm>
            <a:prstGeom prst="ellipse">
              <a:avLst/>
            </a:prstGeom>
            <a:solidFill>
              <a:srgbClr val="1997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2011081" y="1331014"/>
              <a:ext cx="243755" cy="243755"/>
            </a:xfrm>
            <a:prstGeom prst="ellipse">
              <a:avLst/>
            </a:prstGeom>
            <a:solidFill>
              <a:srgbClr val="AED2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0" y="6621945"/>
            <a:ext cx="9144000" cy="246221"/>
          </a:xfrm>
          <a:prstGeom prst="rect">
            <a:avLst/>
          </a:prstGeom>
          <a:noFill/>
        </p:spPr>
        <p:txBody>
          <a:bodyPr wrap="square" rtlCol="0">
            <a:spAutoFit/>
          </a:bodyPr>
          <a:lstStyle/>
          <a:p>
            <a:r>
              <a:rPr lang="en-CA" sz="1000" dirty="0" smtClean="0">
                <a:latin typeface="Arial" panose="020B0604020202020204" pitchFamily="34" charset="0"/>
                <a:cs typeface="Arial" panose="020B0604020202020204" pitchFamily="34" charset="0"/>
              </a:rPr>
              <a:t>Totum Research, February 2016; *in the past 2 years</a:t>
            </a:r>
          </a:p>
        </p:txBody>
      </p:sp>
      <p:sp>
        <p:nvSpPr>
          <p:cNvPr id="5" name="TextBox 4"/>
          <p:cNvSpPr txBox="1"/>
          <p:nvPr/>
        </p:nvSpPr>
        <p:spPr>
          <a:xfrm>
            <a:off x="0" y="5528846"/>
            <a:ext cx="9144000" cy="338554"/>
          </a:xfrm>
          <a:prstGeom prst="rect">
            <a:avLst/>
          </a:prstGeom>
          <a:solidFill>
            <a:srgbClr val="16A985"/>
          </a:solidFill>
        </p:spPr>
        <p:txBody>
          <a:bodyPr wrap="square" rtlCol="0">
            <a:spAutoFit/>
          </a:bodyPr>
          <a:lstStyle/>
          <a:p>
            <a:pPr algn="ctr"/>
            <a:r>
              <a:rPr lang="en-CA" sz="1600" b="1" dirty="0" smtClean="0">
                <a:solidFill>
                  <a:schemeClr val="bg1"/>
                </a:solidFill>
              </a:rPr>
              <a:t>Social Media is primarily used for communicating with friends, not looking at advertising.</a:t>
            </a:r>
            <a:endParaRPr lang="en-CA" sz="1600" b="1" dirty="0">
              <a:solidFill>
                <a:schemeClr val="bg1"/>
              </a:solidFill>
            </a:endParaRPr>
          </a:p>
        </p:txBody>
      </p:sp>
      <p:sp>
        <p:nvSpPr>
          <p:cNvPr id="7" name="Oval 6"/>
          <p:cNvSpPr/>
          <p:nvPr/>
        </p:nvSpPr>
        <p:spPr>
          <a:xfrm>
            <a:off x="3112331" y="1703186"/>
            <a:ext cx="213681" cy="213681"/>
          </a:xfrm>
          <a:prstGeom prst="ellipse">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ons copy-14 [Converted]-0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151" y="910705"/>
            <a:ext cx="7682057" cy="4785474"/>
          </a:xfrm>
          <a:prstGeom prst="rect">
            <a:avLst/>
          </a:prstGeom>
        </p:spPr>
      </p:pic>
    </p:spTree>
    <p:extLst>
      <p:ext uri="{BB962C8B-B14F-4D97-AF65-F5344CB8AC3E}">
        <p14:creationId xmlns:p14="http://schemas.microsoft.com/office/powerpoint/2010/main" val="790611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391400" y="3429000"/>
            <a:ext cx="0" cy="6096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990600"/>
            <a:ext cx="8458200" cy="461665"/>
          </a:xfrm>
          <a:prstGeom prst="rect">
            <a:avLst/>
          </a:prstGeom>
          <a:noFill/>
        </p:spPr>
        <p:txBody>
          <a:bodyPr wrap="square" rtlCol="0">
            <a:spAutoFit/>
          </a:bodyPr>
          <a:lstStyle/>
          <a:p>
            <a:r>
              <a:rPr lang="en-US" sz="2400" b="1" dirty="0" smtClean="0">
                <a:solidFill>
                  <a:srgbClr val="000000"/>
                </a:solidFill>
              </a:rPr>
              <a:t>In Canada, over </a:t>
            </a:r>
            <a:r>
              <a:rPr lang="en-US" sz="2400" b="1" dirty="0">
                <a:solidFill>
                  <a:srgbClr val="000000"/>
                </a:solidFill>
              </a:rPr>
              <a:t>8</a:t>
            </a:r>
            <a:r>
              <a:rPr lang="en-US" sz="2400" b="1" dirty="0" smtClean="0">
                <a:solidFill>
                  <a:srgbClr val="000000"/>
                </a:solidFill>
              </a:rPr>
              <a:t>5% of newspapers are recycled.</a:t>
            </a:r>
            <a:endParaRPr lang="en-US" sz="2400" b="1" dirty="0">
              <a:solidFill>
                <a:srgbClr val="000000"/>
              </a:solidFill>
            </a:endParaRPr>
          </a:p>
        </p:txBody>
      </p:sp>
      <p:sp>
        <p:nvSpPr>
          <p:cNvPr id="6" name="TextBox 5"/>
          <p:cNvSpPr txBox="1"/>
          <p:nvPr/>
        </p:nvSpPr>
        <p:spPr>
          <a:xfrm>
            <a:off x="304800" y="228600"/>
            <a:ext cx="7620000" cy="707886"/>
          </a:xfrm>
          <a:prstGeom prst="rect">
            <a:avLst/>
          </a:prstGeom>
          <a:noFill/>
        </p:spPr>
        <p:txBody>
          <a:bodyPr wrap="square" rtlCol="0">
            <a:spAutoFit/>
          </a:bodyPr>
          <a:lstStyle/>
          <a:p>
            <a:r>
              <a:rPr lang="en-US" sz="4000" b="1" dirty="0" smtClean="0">
                <a:solidFill>
                  <a:srgbClr val="324481"/>
                </a:solidFill>
                <a:latin typeface="Myriad Pro" pitchFamily="34" charset="0"/>
              </a:rPr>
              <a:t>Print Newspapers Are Green</a:t>
            </a:r>
            <a:endParaRPr lang="en-US" sz="4000" b="1" dirty="0">
              <a:solidFill>
                <a:srgbClr val="324481"/>
              </a:solidFill>
              <a:latin typeface="Myriad Pro" pitchFamily="34" charset="0"/>
            </a:endParaRPr>
          </a:p>
        </p:txBody>
      </p:sp>
      <p:sp>
        <p:nvSpPr>
          <p:cNvPr id="3" name="TextBox 2"/>
          <p:cNvSpPr txBox="1"/>
          <p:nvPr/>
        </p:nvSpPr>
        <p:spPr>
          <a:xfrm>
            <a:off x="-17585" y="6593919"/>
            <a:ext cx="6234002" cy="246221"/>
          </a:xfrm>
          <a:prstGeom prst="rect">
            <a:avLst/>
          </a:prstGeom>
          <a:noFill/>
        </p:spPr>
        <p:txBody>
          <a:bodyPr wrap="square" rtlCol="0">
            <a:spAutoFit/>
          </a:bodyPr>
          <a:lstStyle/>
          <a:p>
            <a:r>
              <a:rPr lang="en-US" sz="1000" dirty="0" smtClean="0"/>
              <a:t>Waste Diversion Ontario </a:t>
            </a:r>
            <a:r>
              <a:rPr lang="en-US" sz="1000" dirty="0"/>
              <a:t>2015; National Parks Service </a:t>
            </a:r>
            <a:r>
              <a:rPr lang="en-US" sz="1000" dirty="0" smtClean="0"/>
              <a:t>2015</a:t>
            </a:r>
            <a:endParaRPr lang="en-US" sz="1000" dirty="0"/>
          </a:p>
        </p:txBody>
      </p:sp>
      <p:sp>
        <p:nvSpPr>
          <p:cNvPr id="11" name="Right Arrow 10"/>
          <p:cNvSpPr/>
          <p:nvPr/>
        </p:nvSpPr>
        <p:spPr>
          <a:xfrm>
            <a:off x="304800" y="2835433"/>
            <a:ext cx="8534400" cy="937367"/>
          </a:xfrm>
          <a:prstGeom prst="rightArrow">
            <a:avLst/>
          </a:prstGeom>
          <a:gradFill flip="none" rotWithShape="1">
            <a:gsLst>
              <a:gs pos="50000">
                <a:srgbClr val="324481"/>
              </a:gs>
              <a:gs pos="100000">
                <a:schemeClr val="tx2">
                  <a:lumMod val="50000"/>
                </a:schemeClr>
              </a:gs>
              <a:gs pos="0">
                <a:schemeClr val="tx2">
                  <a:lumMod val="60000"/>
                  <a:lumOff val="40000"/>
                </a:schemeClr>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242668" y="3071288"/>
            <a:ext cx="9067801" cy="461665"/>
          </a:xfrm>
          <a:prstGeom prst="rect">
            <a:avLst/>
          </a:prstGeom>
          <a:noFill/>
        </p:spPr>
        <p:txBody>
          <a:bodyPr wrap="square" rtlCol="0">
            <a:spAutoFit/>
          </a:bodyPr>
          <a:lstStyle/>
          <a:p>
            <a:r>
              <a:rPr lang="en-US" sz="2400" b="1" dirty="0" smtClean="0">
                <a:solidFill>
                  <a:srgbClr val="FFFFFF"/>
                </a:solidFill>
              </a:rPr>
              <a:t> 6 weeks                        5,000 years	     1 million years </a:t>
            </a:r>
            <a:endParaRPr lang="en-US" sz="2400" b="1" dirty="0">
              <a:solidFill>
                <a:srgbClr val="FFFFFF"/>
              </a:solidFill>
            </a:endParaRPr>
          </a:p>
        </p:txBody>
      </p:sp>
      <p:sp>
        <p:nvSpPr>
          <p:cNvPr id="13" name="TextBox 12"/>
          <p:cNvSpPr txBox="1"/>
          <p:nvPr/>
        </p:nvSpPr>
        <p:spPr>
          <a:xfrm>
            <a:off x="3124200" y="2345632"/>
            <a:ext cx="3679854" cy="461665"/>
          </a:xfrm>
          <a:prstGeom prst="rect">
            <a:avLst/>
          </a:prstGeom>
          <a:noFill/>
        </p:spPr>
        <p:txBody>
          <a:bodyPr wrap="none" rtlCol="0">
            <a:spAutoFit/>
          </a:bodyPr>
          <a:lstStyle/>
          <a:p>
            <a:r>
              <a:rPr lang="en-US" sz="2400" dirty="0" smtClean="0"/>
              <a:t> Biodegradable Time Line</a:t>
            </a:r>
            <a:endParaRPr lang="en-US" sz="2400" dirty="0"/>
          </a:p>
        </p:txBody>
      </p:sp>
      <p:cxnSp>
        <p:nvCxnSpPr>
          <p:cNvPr id="14" name="Straight Connector 13"/>
          <p:cNvCxnSpPr/>
          <p:nvPr/>
        </p:nvCxnSpPr>
        <p:spPr>
          <a:xfrm>
            <a:off x="1143000" y="3524083"/>
            <a:ext cx="0" cy="895517"/>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5800" y="3547021"/>
            <a:ext cx="0" cy="720179"/>
          </a:xfrm>
          <a:prstGeom prst="line">
            <a:avLst/>
          </a:prstGeom>
          <a:ln w="38100">
            <a:solidFill>
              <a:srgbClr val="324481"/>
            </a:solidFill>
          </a:ln>
        </p:spPr>
        <p:style>
          <a:lnRef idx="1">
            <a:schemeClr val="accent1"/>
          </a:lnRef>
          <a:fillRef idx="0">
            <a:schemeClr val="accent1"/>
          </a:fillRef>
          <a:effectRef idx="0">
            <a:schemeClr val="accent1"/>
          </a:effectRef>
          <a:fontRef idx="minor">
            <a:schemeClr val="tx1"/>
          </a:fontRef>
        </p:style>
      </p:cxnSp>
      <p:pic>
        <p:nvPicPr>
          <p:cNvPr id="17" name="Picture 12" descr="Biodegradable Carrier Ba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0" y="2192793"/>
            <a:ext cx="7905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4343400"/>
            <a:ext cx="1371600" cy="1371600"/>
          </a:xfrm>
          <a:prstGeom prst="rect">
            <a:avLst/>
          </a:prstGeom>
        </p:spPr>
      </p:pic>
      <p:pic>
        <p:nvPicPr>
          <p:cNvPr id="4" name="Picture 3" descr="Screen Shot 2016-10-10 at 6.29.34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72" y="4191000"/>
            <a:ext cx="2227628" cy="1578399"/>
          </a:xfrm>
          <a:prstGeom prst="rect">
            <a:avLst/>
          </a:prstGeom>
        </p:spPr>
      </p:pic>
      <p:pic>
        <p:nvPicPr>
          <p:cNvPr id="5" name="Picture 4" descr="Screen Shot 2016-10-10 at 6.31.23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1095" y="4038600"/>
            <a:ext cx="665105" cy="1781003"/>
          </a:xfrm>
          <a:prstGeom prst="rect">
            <a:avLst/>
          </a:prstGeom>
        </p:spPr>
      </p:pic>
    </p:spTree>
    <p:extLst>
      <p:ext uri="{BB962C8B-B14F-4D97-AF65-F5344CB8AC3E}">
        <p14:creationId xmlns:p14="http://schemas.microsoft.com/office/powerpoint/2010/main" val="2476527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1610"/>
            <a:ext cx="9144000" cy="634020"/>
          </a:xfrm>
          <a:prstGeom prst="rect">
            <a:avLst/>
          </a:prstGeom>
          <a:solidFill>
            <a:srgbClr val="16A985"/>
          </a:solidFill>
        </p:spPr>
        <p:txBody>
          <a:bodyPr wrap="square" anchor="t">
            <a:spAutoFit/>
          </a:bodyPr>
          <a:lstStyle/>
          <a:p>
            <a:pPr algn="ctr">
              <a:lnSpc>
                <a:spcPct val="80000"/>
              </a:lnSpc>
            </a:pPr>
            <a:r>
              <a:rPr lang="en-US" sz="4400" b="1" dirty="0" smtClean="0">
                <a:solidFill>
                  <a:schemeClr val="bg1"/>
                </a:solidFill>
                <a:latin typeface="Arial" panose="020B0604020202020204" pitchFamily="34" charset="0"/>
                <a:cs typeface="Arial" panose="020B0604020202020204" pitchFamily="34" charset="0"/>
              </a:rPr>
              <a:t>www.newsmediacanada.ca</a:t>
            </a:r>
            <a:endParaRPr lang="en-US" sz="32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2667000" y="1397370"/>
            <a:ext cx="6858000" cy="1508105"/>
          </a:xfrm>
          <a:prstGeom prst="rect">
            <a:avLst/>
          </a:prstGeom>
        </p:spPr>
        <p:txBody>
          <a:bodyPr wrap="square">
            <a:spAutoFit/>
          </a:bodyPr>
          <a:lstStyle/>
          <a:p>
            <a:r>
              <a:rPr lang="en-US" sz="6000" b="1" dirty="0" smtClean="0">
                <a:solidFill>
                  <a:srgbClr val="324481"/>
                </a:solidFill>
                <a:latin typeface="Arial" panose="020B0604020202020204" pitchFamily="34" charset="0"/>
                <a:cs typeface="Arial" panose="020B0604020202020204" pitchFamily="34" charset="0"/>
              </a:rPr>
              <a:t>17 </a:t>
            </a:r>
            <a:r>
              <a:rPr lang="en-US" sz="5000" b="1" dirty="0" smtClean="0">
                <a:solidFill>
                  <a:srgbClr val="324481"/>
                </a:solidFill>
                <a:latin typeface="Arial" panose="020B0604020202020204" pitchFamily="34" charset="0"/>
                <a:cs typeface="Arial" panose="020B0604020202020204" pitchFamily="34" charset="0"/>
              </a:rPr>
              <a:t>Shareable Stats</a:t>
            </a:r>
          </a:p>
          <a:p>
            <a:r>
              <a:rPr lang="en-US" sz="3200" dirty="0" smtClean="0">
                <a:solidFill>
                  <a:srgbClr val="324481"/>
                </a:solidFill>
                <a:latin typeface="Arial" panose="020B0604020202020204" pitchFamily="34" charset="0"/>
                <a:cs typeface="Arial" panose="020B0604020202020204" pitchFamily="34" charset="0"/>
              </a:rPr>
              <a:t>on Newspapers</a:t>
            </a:r>
            <a:endParaRPr lang="en-US" sz="3200" dirty="0">
              <a:solidFill>
                <a:srgbClr val="324481"/>
              </a:solidFill>
              <a:latin typeface="Arial" panose="020B0604020202020204" pitchFamily="34" charset="0"/>
              <a:cs typeface="Arial" panose="020B0604020202020204" pitchFamily="34" charset="0"/>
            </a:endParaRPr>
          </a:p>
        </p:txBody>
      </p:sp>
      <p:sp>
        <p:nvSpPr>
          <p:cNvPr id="8" name="Oval 7"/>
          <p:cNvSpPr/>
          <p:nvPr/>
        </p:nvSpPr>
        <p:spPr>
          <a:xfrm>
            <a:off x="304800" y="958960"/>
            <a:ext cx="2209800" cy="2209800"/>
          </a:xfrm>
          <a:prstGeom prst="ellipse">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ons copy-14 [Converted]-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1187560"/>
            <a:ext cx="1828800" cy="1549028"/>
          </a:xfrm>
          <a:prstGeom prst="rect">
            <a:avLst/>
          </a:prstGeom>
        </p:spPr>
      </p:pic>
    </p:spTree>
    <p:extLst>
      <p:ext uri="{BB962C8B-B14F-4D97-AF65-F5344CB8AC3E}">
        <p14:creationId xmlns:p14="http://schemas.microsoft.com/office/powerpoint/2010/main" val="353854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duotone>
              <a:prstClr val="black"/>
              <a:srgbClr val="15A984">
                <a:tint val="45000"/>
                <a:satMod val="400000"/>
              </a:srgbClr>
            </a:duotone>
            <a:extLst>
              <a:ext uri="{28A0092B-C50C-407E-A947-70E740481C1C}">
                <a14:useLocalDpi xmlns:a14="http://schemas.microsoft.com/office/drawing/2010/main"/>
              </a:ext>
            </a:extLst>
          </a:blip>
          <a:stretch>
            <a:fillRect/>
          </a:stretch>
        </p:blipFill>
        <p:spPr>
          <a:xfrm>
            <a:off x="838200" y="4038600"/>
            <a:ext cx="798710" cy="685168"/>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b="40016"/>
          <a:stretch/>
        </p:blipFill>
        <p:spPr>
          <a:xfrm>
            <a:off x="677213" y="2286000"/>
            <a:ext cx="1075387" cy="744905"/>
          </a:xfrm>
          <a:prstGeom prst="rect">
            <a:avLst/>
          </a:prstGeom>
        </p:spPr>
      </p:pic>
      <p:sp>
        <p:nvSpPr>
          <p:cNvPr id="4" name="Title 3"/>
          <p:cNvSpPr>
            <a:spLocks noGrp="1"/>
          </p:cNvSpPr>
          <p:nvPr>
            <p:ph type="title"/>
          </p:nvPr>
        </p:nvSpPr>
        <p:spPr>
          <a:xfrm>
            <a:off x="304800" y="0"/>
            <a:ext cx="7772400" cy="1143000"/>
          </a:xfrm>
        </p:spPr>
        <p:txBody>
          <a:bodyPr>
            <a:normAutofit/>
          </a:bodyPr>
          <a:lstStyle/>
          <a:p>
            <a:pPr algn="l"/>
            <a:r>
              <a:rPr lang="en-CA" sz="4000" dirty="0" smtClean="0">
                <a:latin typeface="Myriad Pro"/>
                <a:cs typeface="Myriad Pro"/>
              </a:rPr>
              <a:t>Newspapers in Canada</a:t>
            </a:r>
            <a:endParaRPr lang="en-CA" sz="4000" dirty="0">
              <a:latin typeface="Myriad Pro"/>
              <a:cs typeface="Myriad Pro"/>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5898911"/>
              </p:ext>
            </p:extLst>
          </p:nvPr>
        </p:nvGraphicFramePr>
        <p:xfrm>
          <a:off x="381000" y="1371600"/>
          <a:ext cx="86868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81000" y="914400"/>
            <a:ext cx="7467600" cy="1371600"/>
          </a:xfrm>
          <a:prstGeom prst="rect">
            <a:avLst/>
          </a:prstGeom>
          <a:noFill/>
        </p:spPr>
        <p:txBody>
          <a:bodyPr wrap="square" rtlCol="0">
            <a:normAutofit/>
          </a:bodyPr>
          <a:lstStyle/>
          <a:p>
            <a:r>
              <a:rPr lang="en-CA" sz="2400" b="1" dirty="0" smtClean="0"/>
              <a:t>There are 1,130 newspapers publishing in 2017 </a:t>
            </a:r>
          </a:p>
          <a:p>
            <a:r>
              <a:rPr lang="en-CA" sz="2400" b="1" dirty="0" smtClean="0"/>
              <a:t>with a total weekly circulation of more than 50 million copies.</a:t>
            </a:r>
            <a:endParaRPr lang="en-CA" sz="2400" b="1" dirty="0"/>
          </a:p>
        </p:txBody>
      </p:sp>
      <p:sp>
        <p:nvSpPr>
          <p:cNvPr id="3" name="TextBox 2"/>
          <p:cNvSpPr txBox="1"/>
          <p:nvPr/>
        </p:nvSpPr>
        <p:spPr>
          <a:xfrm>
            <a:off x="381000" y="2971800"/>
            <a:ext cx="1676399" cy="584776"/>
          </a:xfrm>
          <a:prstGeom prst="rect">
            <a:avLst/>
          </a:prstGeom>
          <a:solidFill>
            <a:srgbClr val="324481"/>
          </a:solidFill>
        </p:spPr>
        <p:txBody>
          <a:bodyPr wrap="square" rtlCol="0">
            <a:spAutoFit/>
          </a:bodyPr>
          <a:lstStyle/>
          <a:p>
            <a:pPr algn="ctr"/>
            <a:r>
              <a:rPr lang="en-US" sz="1600" dirty="0" smtClean="0">
                <a:solidFill>
                  <a:srgbClr val="F3F3F3"/>
                </a:solidFill>
              </a:rPr>
              <a:t>Community Newspapers</a:t>
            </a:r>
            <a:endParaRPr lang="en-US" sz="1600" dirty="0">
              <a:solidFill>
                <a:srgbClr val="F3F3F3"/>
              </a:solidFill>
            </a:endParaRPr>
          </a:p>
        </p:txBody>
      </p:sp>
      <p:sp>
        <p:nvSpPr>
          <p:cNvPr id="10" name="TextBox 9"/>
          <p:cNvSpPr txBox="1"/>
          <p:nvPr/>
        </p:nvSpPr>
        <p:spPr>
          <a:xfrm>
            <a:off x="381000" y="4673024"/>
            <a:ext cx="1676399" cy="584776"/>
          </a:xfrm>
          <a:prstGeom prst="rect">
            <a:avLst/>
          </a:prstGeom>
          <a:solidFill>
            <a:srgbClr val="16A985"/>
          </a:solidFill>
        </p:spPr>
        <p:txBody>
          <a:bodyPr wrap="square" rtlCol="0">
            <a:spAutoFit/>
          </a:bodyPr>
          <a:lstStyle/>
          <a:p>
            <a:pPr algn="ctr"/>
            <a:r>
              <a:rPr lang="en-US" sz="1600" dirty="0" smtClean="0">
                <a:solidFill>
                  <a:srgbClr val="F3F3F3"/>
                </a:solidFill>
              </a:rPr>
              <a:t>Daily Newspapers</a:t>
            </a:r>
            <a:endParaRPr lang="en-US" sz="1600" dirty="0">
              <a:solidFill>
                <a:srgbClr val="F3F3F3"/>
              </a:solidFill>
            </a:endParaRPr>
          </a:p>
        </p:txBody>
      </p:sp>
    </p:spTree>
    <p:extLst>
      <p:ext uri="{BB962C8B-B14F-4D97-AF65-F5344CB8AC3E}">
        <p14:creationId xmlns:p14="http://schemas.microsoft.com/office/powerpoint/2010/main" val="1843626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57400"/>
            <a:ext cx="9144000" cy="2362200"/>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04800"/>
            <a:ext cx="7239000" cy="1143000"/>
          </a:xfrm>
        </p:spPr>
        <p:txBody>
          <a:bodyPr>
            <a:noAutofit/>
          </a:bodyPr>
          <a:lstStyle/>
          <a:p>
            <a:pPr algn="l">
              <a:lnSpc>
                <a:spcPct val="90000"/>
              </a:lnSpc>
            </a:pPr>
            <a:r>
              <a:rPr lang="en-CA" sz="4000" b="1" dirty="0" smtClean="0">
                <a:latin typeface="Myriad Pro" pitchFamily="34" charset="0"/>
              </a:rPr>
              <a:t>Newspapers Remain A Trusted Advertising Format</a:t>
            </a:r>
            <a:endParaRPr lang="en-CA" sz="4000" b="1" dirty="0">
              <a:latin typeface="Myriad Pro" pitchFamily="34" charset="0"/>
            </a:endParaRPr>
          </a:p>
        </p:txBody>
      </p:sp>
      <p:sp>
        <p:nvSpPr>
          <p:cNvPr id="3" name="Content Placeholder 2"/>
          <p:cNvSpPr>
            <a:spLocks noGrp="1"/>
          </p:cNvSpPr>
          <p:nvPr>
            <p:ph idx="1"/>
          </p:nvPr>
        </p:nvSpPr>
        <p:spPr>
          <a:xfrm>
            <a:off x="1028700" y="1905000"/>
            <a:ext cx="7086600" cy="1371600"/>
          </a:xfrm>
        </p:spPr>
        <p:txBody>
          <a:bodyPr>
            <a:noAutofit/>
          </a:bodyPr>
          <a:lstStyle/>
          <a:p>
            <a:pPr marL="0" indent="0" algn="ctr">
              <a:buNone/>
            </a:pPr>
            <a:r>
              <a:rPr lang="en-CA" sz="9600" b="1" dirty="0">
                <a:solidFill>
                  <a:srgbClr val="16A985"/>
                </a:solidFill>
              </a:rPr>
              <a:t>60</a:t>
            </a:r>
            <a:r>
              <a:rPr lang="en-CA" sz="9600" b="1" dirty="0" smtClean="0">
                <a:solidFill>
                  <a:srgbClr val="16A985"/>
                </a:solidFill>
              </a:rPr>
              <a:t>%</a:t>
            </a:r>
            <a:endParaRPr lang="en-CA" sz="9600" b="1" dirty="0">
              <a:solidFill>
                <a:srgbClr val="16A985"/>
              </a:solidFill>
            </a:endParaRPr>
          </a:p>
        </p:txBody>
      </p:sp>
      <p:sp>
        <p:nvSpPr>
          <p:cNvPr id="4" name="TextBox 3"/>
          <p:cNvSpPr txBox="1"/>
          <p:nvPr/>
        </p:nvSpPr>
        <p:spPr>
          <a:xfrm>
            <a:off x="0" y="6629400"/>
            <a:ext cx="3124200" cy="246221"/>
          </a:xfrm>
          <a:prstGeom prst="rect">
            <a:avLst/>
          </a:prstGeom>
          <a:noFill/>
        </p:spPr>
        <p:txBody>
          <a:bodyPr wrap="square" rtlCol="0">
            <a:spAutoFit/>
          </a:bodyPr>
          <a:lstStyle/>
          <a:p>
            <a:r>
              <a:rPr lang="en-CA" sz="1000" dirty="0" smtClean="0"/>
              <a:t>Nielsen </a:t>
            </a:r>
            <a:r>
              <a:rPr lang="en-CA" sz="1000" dirty="0"/>
              <a:t>Global Trust in Advertising Survey, Q1 </a:t>
            </a:r>
            <a:r>
              <a:rPr lang="en-CA" sz="1000" dirty="0" smtClean="0"/>
              <a:t>2015</a:t>
            </a:r>
            <a:endParaRPr lang="en-CA" sz="1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6566" y="3429000"/>
            <a:ext cx="4410869" cy="852312"/>
          </a:xfrm>
          <a:prstGeom prst="rect">
            <a:avLst/>
          </a:prstGeom>
        </p:spPr>
      </p:pic>
      <p:sp>
        <p:nvSpPr>
          <p:cNvPr id="7" name="Content Placeholder 2"/>
          <p:cNvSpPr txBox="1">
            <a:spLocks/>
          </p:cNvSpPr>
          <p:nvPr/>
        </p:nvSpPr>
        <p:spPr>
          <a:xfrm>
            <a:off x="342900" y="4648200"/>
            <a:ext cx="8458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AED24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ED24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ED2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2400" b="1" dirty="0" smtClean="0">
                <a:solidFill>
                  <a:srgbClr val="16A985"/>
                </a:solidFill>
              </a:rPr>
              <a:t>Six in 10 global respondents say they completely </a:t>
            </a:r>
          </a:p>
          <a:p>
            <a:pPr marL="0" indent="0" algn="ctr">
              <a:buFont typeface="Arial" panose="020B0604020202020204" pitchFamily="34" charset="0"/>
              <a:buNone/>
            </a:pPr>
            <a:r>
              <a:rPr lang="en-CA" sz="2400" b="1" dirty="0" smtClean="0">
                <a:solidFill>
                  <a:srgbClr val="16A985"/>
                </a:solidFill>
              </a:rPr>
              <a:t>or somewhat trust ads in newspapers.</a:t>
            </a:r>
          </a:p>
        </p:txBody>
      </p:sp>
    </p:spTree>
    <p:extLst>
      <p:ext uri="{BB962C8B-B14F-4D97-AF65-F5344CB8AC3E}">
        <p14:creationId xmlns:p14="http://schemas.microsoft.com/office/powerpoint/2010/main" val="676667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1295400"/>
          </a:xfrm>
        </p:spPr>
        <p:txBody>
          <a:bodyPr>
            <a:normAutofit/>
          </a:bodyPr>
          <a:lstStyle/>
          <a:p>
            <a:pPr algn="l">
              <a:lnSpc>
                <a:spcPct val="90000"/>
              </a:lnSpc>
            </a:pPr>
            <a:r>
              <a:rPr lang="en-CA" sz="4000" b="1" dirty="0" smtClean="0">
                <a:latin typeface="Myriad Pro" pitchFamily="34" charset="0"/>
              </a:rPr>
              <a:t>Trust In The News Media Is Still Very Strong In Canada</a:t>
            </a:r>
            <a:endParaRPr lang="en-CA" sz="4000" dirty="0">
              <a:latin typeface="Myriad Pro" pitchFamily="34" charset="0"/>
            </a:endParaRPr>
          </a:p>
        </p:txBody>
      </p:sp>
      <p:sp>
        <p:nvSpPr>
          <p:cNvPr id="3" name="Content Placeholder 2"/>
          <p:cNvSpPr>
            <a:spLocks noGrp="1"/>
          </p:cNvSpPr>
          <p:nvPr>
            <p:ph idx="1"/>
          </p:nvPr>
        </p:nvSpPr>
        <p:spPr>
          <a:xfrm>
            <a:off x="2133600" y="1981200"/>
            <a:ext cx="6592866" cy="3657600"/>
          </a:xfrm>
        </p:spPr>
        <p:txBody>
          <a:bodyPr>
            <a:normAutofit/>
          </a:bodyPr>
          <a:lstStyle/>
          <a:p>
            <a:pPr marL="0" indent="0">
              <a:lnSpc>
                <a:spcPct val="110000"/>
              </a:lnSpc>
              <a:spcBef>
                <a:spcPts val="1200"/>
              </a:spcBef>
              <a:buNone/>
            </a:pPr>
            <a:r>
              <a:rPr lang="en-CA" sz="2400" b="1" dirty="0" smtClean="0"/>
              <a:t>More </a:t>
            </a:r>
            <a:r>
              <a:rPr lang="en-CA" sz="2400" b="1" dirty="0"/>
              <a:t>than half of Canadians (54%) trust news media, second only to not-for-profit organizations (59%).</a:t>
            </a:r>
          </a:p>
          <a:p>
            <a:pPr marL="0" indent="0">
              <a:lnSpc>
                <a:spcPct val="110000"/>
              </a:lnSpc>
              <a:spcBef>
                <a:spcPts val="1200"/>
              </a:spcBef>
              <a:buNone/>
            </a:pPr>
            <a:endParaRPr lang="en-CA" sz="2400" b="1" dirty="0" smtClean="0"/>
          </a:p>
          <a:p>
            <a:pPr marL="0" indent="0">
              <a:lnSpc>
                <a:spcPct val="110000"/>
              </a:lnSpc>
              <a:spcBef>
                <a:spcPts val="1200"/>
              </a:spcBef>
              <a:buNone/>
            </a:pPr>
            <a:r>
              <a:rPr lang="en-CA" sz="2400" b="1" dirty="0" smtClean="0"/>
              <a:t>Seven </a:t>
            </a:r>
            <a:r>
              <a:rPr lang="en-CA" sz="2400" b="1" dirty="0"/>
              <a:t>out of </a:t>
            </a:r>
            <a:r>
              <a:rPr lang="en-CA" sz="2400" b="1" dirty="0" smtClean="0"/>
              <a:t>ten Canadians </a:t>
            </a:r>
            <a:r>
              <a:rPr lang="en-CA" sz="2400" b="1" dirty="0"/>
              <a:t>(69</a:t>
            </a:r>
            <a:r>
              <a:rPr lang="en-CA" sz="2400" b="1" dirty="0" smtClean="0"/>
              <a:t>%) </a:t>
            </a:r>
            <a:r>
              <a:rPr lang="en-CA" sz="2400" b="1" dirty="0"/>
              <a:t>felt that </a:t>
            </a:r>
            <a:r>
              <a:rPr lang="en-CA" sz="2400" b="1" dirty="0" smtClean="0"/>
              <a:t>       a </a:t>
            </a:r>
            <a:r>
              <a:rPr lang="en-CA" sz="2400" b="1" dirty="0"/>
              <a:t>strong presence in local communities </a:t>
            </a:r>
            <a:r>
              <a:rPr lang="en-CA" sz="2400" b="1" dirty="0" smtClean="0"/>
              <a:t>contributes </a:t>
            </a:r>
            <a:r>
              <a:rPr lang="en-CA" sz="2400" b="1" dirty="0"/>
              <a:t>to </a:t>
            </a:r>
            <a:r>
              <a:rPr lang="en-CA" sz="2400" b="1" dirty="0" smtClean="0"/>
              <a:t>increased trust.</a:t>
            </a:r>
            <a:r>
              <a:rPr lang="en-CA" sz="2400" b="1" i="1" dirty="0"/>
              <a:t> </a:t>
            </a:r>
            <a:endParaRPr lang="en-CA" sz="2400" b="1" i="1" dirty="0" smtClean="0"/>
          </a:p>
        </p:txBody>
      </p:sp>
      <p:sp>
        <p:nvSpPr>
          <p:cNvPr id="4" name="TextBox 3"/>
          <p:cNvSpPr txBox="1"/>
          <p:nvPr/>
        </p:nvSpPr>
        <p:spPr>
          <a:xfrm>
            <a:off x="0" y="6629400"/>
            <a:ext cx="9144000" cy="246221"/>
          </a:xfrm>
          <a:prstGeom prst="rect">
            <a:avLst/>
          </a:prstGeom>
          <a:noFill/>
        </p:spPr>
        <p:txBody>
          <a:bodyPr wrap="square" rtlCol="0">
            <a:spAutoFit/>
          </a:bodyPr>
          <a:lstStyle/>
          <a:p>
            <a:r>
              <a:rPr lang="en-CA" sz="1000" dirty="0" err="1" smtClean="0">
                <a:latin typeface="Arial" panose="020B0604020202020204" pitchFamily="34" charset="0"/>
                <a:cs typeface="Arial" panose="020B0604020202020204" pitchFamily="34" charset="0"/>
              </a:rPr>
              <a:t>Environics</a:t>
            </a:r>
            <a:r>
              <a:rPr lang="en-CA" sz="1000" dirty="0" smtClean="0">
                <a:latin typeface="Arial" panose="020B0604020202020204" pitchFamily="34" charset="0"/>
                <a:cs typeface="Arial" panose="020B0604020202020204" pitchFamily="34" charset="0"/>
              </a:rPr>
              <a:t> </a:t>
            </a:r>
            <a:r>
              <a:rPr lang="en-CA" sz="1000" dirty="0" err="1" smtClean="0">
                <a:latin typeface="Arial" panose="020B0604020202020204" pitchFamily="34" charset="0"/>
                <a:cs typeface="Arial" panose="020B0604020202020204" pitchFamily="34" charset="0"/>
              </a:rPr>
              <a:t>CanTrust</a:t>
            </a:r>
            <a:r>
              <a:rPr lang="en-CA" sz="1000" dirty="0" smtClean="0">
                <a:latin typeface="Arial" panose="020B0604020202020204" pitchFamily="34" charset="0"/>
                <a:cs typeface="Arial" panose="020B0604020202020204" pitchFamily="34" charset="0"/>
              </a:rPr>
              <a:t> Index, 2016</a:t>
            </a:r>
            <a:endParaRPr lang="en-US" sz="1000" dirty="0">
              <a:latin typeface="Arial" panose="020B0604020202020204" pitchFamily="34" charset="0"/>
              <a:cs typeface="Arial" panose="020B0604020202020204" pitchFamily="34" charset="0"/>
            </a:endParaRPr>
          </a:p>
        </p:txBody>
      </p:sp>
      <p:pic>
        <p:nvPicPr>
          <p:cNvPr id="5" name="Picture 4" descr="icons copy-1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7730"/>
            <a:ext cx="2172170" cy="1854983"/>
          </a:xfrm>
          <a:prstGeom prst="rect">
            <a:avLst/>
          </a:prstGeom>
        </p:spPr>
      </p:pic>
      <p:pic>
        <p:nvPicPr>
          <p:cNvPr id="10" name="Picture 9" descr="icons copy-14.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8647" y="3714976"/>
            <a:ext cx="1954953" cy="1771424"/>
          </a:xfrm>
          <a:prstGeom prst="rect">
            <a:avLst/>
          </a:prstGeom>
        </p:spPr>
      </p:pic>
    </p:spTree>
    <p:extLst>
      <p:ext uri="{BB962C8B-B14F-4D97-AF65-F5344CB8AC3E}">
        <p14:creationId xmlns:p14="http://schemas.microsoft.com/office/powerpoint/2010/main" val="3264985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733800"/>
            <a:ext cx="9144000" cy="2133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Box 2"/>
          <p:cNvSpPr txBox="1">
            <a:spLocks noChangeArrowheads="1"/>
          </p:cNvSpPr>
          <p:nvPr/>
        </p:nvSpPr>
        <p:spPr bwMode="auto">
          <a:xfrm>
            <a:off x="0" y="6477000"/>
            <a:ext cx="904704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200"/>
              </a:spcBef>
              <a:buClr>
                <a:schemeClr val="accent1"/>
              </a:buClr>
              <a:buFont typeface="Wingdings 2" panose="05020102010507070707" pitchFamily="18" charset="2"/>
              <a:buChar char=""/>
              <a:defRPr sz="2000">
                <a:solidFill>
                  <a:srgbClr val="595959"/>
                </a:solidFill>
                <a:latin typeface="Corbel" panose="020B0503020204020204" pitchFamily="34" charset="0"/>
              </a:defRPr>
            </a:lvl1pPr>
            <a:lvl2pPr marL="742950" indent="-285750">
              <a:lnSpc>
                <a:spcPct val="90000"/>
              </a:lnSpc>
              <a:spcBef>
                <a:spcPts val="250"/>
              </a:spcBef>
              <a:spcAft>
                <a:spcPts val="250"/>
              </a:spcAft>
              <a:buClr>
                <a:schemeClr val="accent1"/>
              </a:buClr>
              <a:buFont typeface="Wingdings 2" panose="05020102010507070707" pitchFamily="18" charset="2"/>
              <a:buChar char=""/>
              <a:defRPr>
                <a:solidFill>
                  <a:srgbClr val="595959"/>
                </a:solidFill>
                <a:latin typeface="Corbel" panose="020B0503020204020204" pitchFamily="34" charset="0"/>
              </a:defRPr>
            </a:lvl2pPr>
            <a:lvl3pPr marL="1143000" indent="-228600">
              <a:lnSpc>
                <a:spcPct val="90000"/>
              </a:lnSpc>
              <a:spcBef>
                <a:spcPts val="250"/>
              </a:spcBef>
              <a:spcAft>
                <a:spcPts val="250"/>
              </a:spcAft>
              <a:buClr>
                <a:schemeClr val="accent1"/>
              </a:buClr>
              <a:buFont typeface="Wingdings 2" panose="05020102010507070707" pitchFamily="18" charset="2"/>
              <a:buChar char=""/>
              <a:defRPr sz="1600">
                <a:solidFill>
                  <a:srgbClr val="595959"/>
                </a:solidFill>
                <a:latin typeface="Corbel" panose="020B0503020204020204" pitchFamily="34" charset="0"/>
              </a:defRPr>
            </a:lvl3pPr>
            <a:lvl4pPr marL="16002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4pPr>
            <a:lvl5pPr marL="2057400" indent="-22860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5pPr>
            <a:lvl6pPr marL="25146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6pPr>
            <a:lvl7pPr marL="29718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7pPr>
            <a:lvl8pPr marL="34290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8pPr>
            <a:lvl9pPr marL="3886200" indent="-228600" eaLnBrk="0" fontAlgn="base" hangingPunct="0">
              <a:lnSpc>
                <a:spcPct val="90000"/>
              </a:lnSpc>
              <a:spcBef>
                <a:spcPts val="250"/>
              </a:spcBef>
              <a:spcAft>
                <a:spcPts val="250"/>
              </a:spcAft>
              <a:buClr>
                <a:schemeClr val="accent1"/>
              </a:buClr>
              <a:buFont typeface="Wingdings 2" panose="05020102010507070707" pitchFamily="18" charset="2"/>
              <a:buChar char=""/>
              <a:defRPr sz="1400">
                <a:solidFill>
                  <a:srgbClr val="595959"/>
                </a:solidFill>
                <a:latin typeface="Corbel" panose="020B0503020204020204" pitchFamily="34" charset="0"/>
              </a:defRPr>
            </a:lvl9pPr>
          </a:lstStyle>
          <a:p>
            <a:pPr>
              <a:lnSpc>
                <a:spcPct val="100000"/>
              </a:lnSpc>
              <a:spcBef>
                <a:spcPct val="0"/>
              </a:spcBef>
              <a:buClrTx/>
              <a:buNone/>
              <a:defRPr/>
            </a:pPr>
            <a:r>
              <a:rPr lang="en-US" altLang="en-US" sz="1000" baseline="30000" dirty="0" smtClean="0">
                <a:solidFill>
                  <a:schemeClr val="tx1"/>
                </a:solidFill>
                <a:latin typeface="Arial" panose="020B0604020202020204" pitchFamily="34" charset="0"/>
                <a:cs typeface="Arial" panose="020B0604020202020204" pitchFamily="34" charset="0"/>
              </a:rPr>
              <a:t>1 </a:t>
            </a:r>
            <a:r>
              <a:rPr lang="en-US" altLang="en-US" sz="1000" dirty="0" smtClean="0">
                <a:solidFill>
                  <a:schemeClr val="tx1"/>
                </a:solidFill>
                <a:latin typeface="Arial" panose="020B0604020202020204" pitchFamily="34" charset="0"/>
                <a:cs typeface="Arial" panose="020B0604020202020204" pitchFamily="34" charset="0"/>
              </a:rPr>
              <a:t>News Media </a:t>
            </a:r>
            <a:r>
              <a:rPr lang="en-US" altLang="en-US" sz="1000" dirty="0">
                <a:solidFill>
                  <a:schemeClr val="tx1"/>
                </a:solidFill>
                <a:latin typeface="Arial" panose="020B0604020202020204" pitchFamily="34" charset="0"/>
                <a:cs typeface="Arial" panose="020B0604020202020204" pitchFamily="34" charset="0"/>
              </a:rPr>
              <a:t>Canada </a:t>
            </a:r>
            <a:r>
              <a:rPr lang="en-US" altLang="en-US" sz="1000" dirty="0" smtClean="0">
                <a:solidFill>
                  <a:schemeClr val="tx1"/>
                </a:solidFill>
                <a:latin typeface="Arial" panose="020B0604020202020204" pitchFamily="34" charset="0"/>
                <a:cs typeface="Arial" panose="020B0604020202020204" pitchFamily="34" charset="0"/>
              </a:rPr>
              <a:t>database; 2017 Snapshot</a:t>
            </a:r>
          </a:p>
          <a:p>
            <a:pPr>
              <a:lnSpc>
                <a:spcPct val="100000"/>
              </a:lnSpc>
              <a:spcBef>
                <a:spcPct val="0"/>
              </a:spcBef>
              <a:buClrTx/>
              <a:buNone/>
              <a:defRPr/>
            </a:pPr>
            <a:r>
              <a:rPr lang="en-US" altLang="en-US" sz="1000" baseline="30000" dirty="0" smtClean="0">
                <a:solidFill>
                  <a:schemeClr val="tx1"/>
                </a:solidFill>
                <a:latin typeface="Arial" panose="020B0604020202020204" pitchFamily="34" charset="0"/>
                <a:cs typeface="Arial" panose="020B0604020202020204" pitchFamily="34" charset="0"/>
              </a:rPr>
              <a:t>4</a:t>
            </a:r>
            <a:r>
              <a:rPr lang="en-US" altLang="en-US" sz="1000" dirty="0" smtClean="0">
                <a:solidFill>
                  <a:schemeClr val="tx1"/>
                </a:solidFill>
                <a:latin typeface="Arial" panose="020B0604020202020204" pitchFamily="34" charset="0"/>
                <a:cs typeface="Arial" panose="020B0604020202020204" pitchFamily="34" charset="0"/>
              </a:rPr>
              <a:t> News Media Canada Annual Revenue Survey, 2016</a:t>
            </a:r>
          </a:p>
        </p:txBody>
      </p:sp>
      <p:sp>
        <p:nvSpPr>
          <p:cNvPr id="8" name="Title 1"/>
          <p:cNvSpPr>
            <a:spLocks noGrp="1"/>
          </p:cNvSpPr>
          <p:nvPr>
            <p:ph type="title"/>
          </p:nvPr>
        </p:nvSpPr>
        <p:spPr>
          <a:xfrm>
            <a:off x="304800" y="304800"/>
            <a:ext cx="7696200" cy="1066800"/>
          </a:xfrm>
        </p:spPr>
        <p:txBody>
          <a:bodyPr>
            <a:noAutofit/>
          </a:bodyPr>
          <a:lstStyle/>
          <a:p>
            <a:pPr algn="l">
              <a:lnSpc>
                <a:spcPct val="90000"/>
              </a:lnSpc>
            </a:pPr>
            <a:r>
              <a:rPr lang="en-CA" sz="3600" b="1" dirty="0" smtClean="0">
                <a:latin typeface="Myriad Pro" pitchFamily="34" charset="0"/>
              </a:rPr>
              <a:t>More Than $2 Billion in Newspaper Advertising in Canada</a:t>
            </a:r>
            <a:endParaRPr lang="en-CA" sz="3600" dirty="0">
              <a:latin typeface="Myriad Pro" pitchFamily="34" charset="0"/>
            </a:endParaRPr>
          </a:p>
        </p:txBody>
      </p:sp>
      <p:pic>
        <p:nvPicPr>
          <p:cNvPr id="5" name="Picture 4"/>
          <p:cNvPicPr>
            <a:picLocks noChangeAspect="1"/>
          </p:cNvPicPr>
          <p:nvPr/>
        </p:nvPicPr>
        <p:blipFill>
          <a:blip r:embed="rId3"/>
          <a:stretch>
            <a:fillRect/>
          </a:stretch>
        </p:blipFill>
        <p:spPr>
          <a:xfrm>
            <a:off x="358140" y="1524000"/>
            <a:ext cx="8427720" cy="2006600"/>
          </a:xfrm>
          <a:prstGeom prst="rect">
            <a:avLst/>
          </a:prstGeom>
        </p:spPr>
      </p:pic>
      <p:pic>
        <p:nvPicPr>
          <p:cNvPr id="2" name="Picture 1" descr="icons copy-14 [Converted]-0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34250"/>
            <a:ext cx="9144000" cy="1680750"/>
          </a:xfrm>
          <a:prstGeom prst="rect">
            <a:avLst/>
          </a:prstGeom>
        </p:spPr>
      </p:pic>
    </p:spTree>
    <p:extLst>
      <p:ext uri="{BB962C8B-B14F-4D97-AF65-F5344CB8AC3E}">
        <p14:creationId xmlns:p14="http://schemas.microsoft.com/office/powerpoint/2010/main" val="428863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22425"/>
            <a:ext cx="9157512" cy="2295467"/>
          </a:xfrm>
          <a:prstGeom prst="rect">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7-PPT-image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488" y="1514345"/>
            <a:ext cx="8306279" cy="2005153"/>
          </a:xfrm>
          <a:prstGeom prst="rect">
            <a:avLst/>
          </a:prstGeom>
        </p:spPr>
      </p:pic>
      <p:sp>
        <p:nvSpPr>
          <p:cNvPr id="14" name="TextBox 13"/>
          <p:cNvSpPr txBox="1"/>
          <p:nvPr/>
        </p:nvSpPr>
        <p:spPr>
          <a:xfrm>
            <a:off x="179243" y="383087"/>
            <a:ext cx="8910709" cy="1078309"/>
          </a:xfrm>
          <a:prstGeom prst="rect">
            <a:avLst/>
          </a:prstGeom>
          <a:noFill/>
        </p:spPr>
        <p:txBody>
          <a:bodyPr wrap="square" rtlCol="0">
            <a:spAutoFit/>
          </a:bodyPr>
          <a:lstStyle/>
          <a:p>
            <a:pPr>
              <a:lnSpc>
                <a:spcPct val="80000"/>
              </a:lnSpc>
              <a:buClr>
                <a:srgbClr val="AED246"/>
              </a:buClr>
            </a:pPr>
            <a:r>
              <a:rPr lang="en-US" sz="4000" b="1" dirty="0">
                <a:solidFill>
                  <a:srgbClr val="334495"/>
                </a:solidFill>
                <a:latin typeface="Myriad Pro" pitchFamily="34" charset="0"/>
                <a:cs typeface="Century Gothic"/>
              </a:rPr>
              <a:t>Newspaper Media Reach </a:t>
            </a:r>
          </a:p>
          <a:p>
            <a:pPr>
              <a:lnSpc>
                <a:spcPct val="80000"/>
              </a:lnSpc>
              <a:buClr>
                <a:srgbClr val="AED246"/>
              </a:buClr>
            </a:pPr>
            <a:r>
              <a:rPr lang="en-US" sz="4000" b="1" dirty="0">
                <a:solidFill>
                  <a:srgbClr val="334495"/>
                </a:solidFill>
                <a:latin typeface="Myriad Pro" pitchFamily="34" charset="0"/>
                <a:cs typeface="Century Gothic"/>
              </a:rPr>
              <a:t>Nine of Ten Canadians</a:t>
            </a:r>
          </a:p>
        </p:txBody>
      </p:sp>
      <p:sp>
        <p:nvSpPr>
          <p:cNvPr id="16" name="TextBox 15"/>
          <p:cNvSpPr txBox="1"/>
          <p:nvPr/>
        </p:nvSpPr>
        <p:spPr>
          <a:xfrm>
            <a:off x="185737" y="4252953"/>
            <a:ext cx="8772575" cy="1446550"/>
          </a:xfrm>
          <a:prstGeom prst="rect">
            <a:avLst/>
          </a:prstGeom>
          <a:solidFill>
            <a:srgbClr val="1C2F42"/>
          </a:solidFill>
          <a:ln w="28575">
            <a:noFill/>
          </a:ln>
        </p:spPr>
        <p:txBody>
          <a:bodyPr wrap="square" rtlCol="0">
            <a:spAutoFit/>
          </a:bodyPr>
          <a:lstStyle/>
          <a:p>
            <a:pPr algn="ctr">
              <a:buClr>
                <a:srgbClr val="AED246"/>
              </a:buClr>
            </a:pPr>
            <a:r>
              <a:rPr lang="en-US" sz="2000" b="1" dirty="0">
                <a:solidFill>
                  <a:schemeClr val="bg1"/>
                </a:solidFill>
              </a:rPr>
              <a:t>Nine of ten</a:t>
            </a:r>
            <a:r>
              <a:rPr lang="en-US" sz="2000" dirty="0">
                <a:solidFill>
                  <a:schemeClr val="bg1"/>
                </a:solidFill>
              </a:rPr>
              <a:t> (</a:t>
            </a:r>
            <a:r>
              <a:rPr lang="en-US" sz="2000" b="1" dirty="0">
                <a:solidFill>
                  <a:schemeClr val="bg1"/>
                </a:solidFill>
              </a:rPr>
              <a:t>85%</a:t>
            </a:r>
            <a:r>
              <a:rPr lang="en-US" sz="2000" dirty="0">
                <a:solidFill>
                  <a:schemeClr val="bg1"/>
                </a:solidFill>
              </a:rPr>
              <a:t>) adults read a newspaper each week in print, on their desktop/laptop, on their phone or on their tablet.</a:t>
            </a:r>
          </a:p>
          <a:p>
            <a:pPr algn="ctr">
              <a:buClr>
                <a:srgbClr val="AED246"/>
              </a:buClr>
            </a:pPr>
            <a:endParaRPr lang="en-US" sz="800" dirty="0">
              <a:solidFill>
                <a:schemeClr val="bg1"/>
              </a:solidFill>
            </a:endParaRPr>
          </a:p>
          <a:p>
            <a:pPr algn="ctr">
              <a:buClr>
                <a:srgbClr val="AED246"/>
              </a:buClr>
            </a:pPr>
            <a:r>
              <a:rPr lang="en-US" sz="2000" dirty="0">
                <a:solidFill>
                  <a:schemeClr val="bg1"/>
                </a:solidFill>
              </a:rPr>
              <a:t>Almost a third (</a:t>
            </a:r>
            <a:r>
              <a:rPr lang="en-US" sz="2000" b="1" dirty="0">
                <a:solidFill>
                  <a:schemeClr val="bg1"/>
                </a:solidFill>
              </a:rPr>
              <a:t>30%</a:t>
            </a:r>
            <a:r>
              <a:rPr lang="en-US" sz="2000" dirty="0">
                <a:solidFill>
                  <a:schemeClr val="bg1"/>
                </a:solidFill>
              </a:rPr>
              <a:t>) of adults are reading newspaper </a:t>
            </a:r>
          </a:p>
          <a:p>
            <a:pPr algn="ctr">
              <a:buClr>
                <a:srgbClr val="AED246"/>
              </a:buClr>
            </a:pPr>
            <a:r>
              <a:rPr lang="en-US" sz="2000" dirty="0">
                <a:solidFill>
                  <a:schemeClr val="bg1"/>
                </a:solidFill>
              </a:rPr>
              <a:t>content on </a:t>
            </a:r>
            <a:r>
              <a:rPr lang="en-US" sz="2000" b="1" dirty="0">
                <a:solidFill>
                  <a:schemeClr val="bg1"/>
                </a:solidFill>
              </a:rPr>
              <a:t>ALL</a:t>
            </a:r>
            <a:r>
              <a:rPr lang="en-US" sz="2000" dirty="0">
                <a:solidFill>
                  <a:schemeClr val="bg1"/>
                </a:solidFill>
              </a:rPr>
              <a:t> four platforms.</a:t>
            </a:r>
          </a:p>
        </p:txBody>
      </p:sp>
      <p:sp>
        <p:nvSpPr>
          <p:cNvPr id="11" name="TextBox 10"/>
          <p:cNvSpPr txBox="1"/>
          <p:nvPr/>
        </p:nvSpPr>
        <p:spPr>
          <a:xfrm>
            <a:off x="3554856" y="3372025"/>
            <a:ext cx="800219" cy="461665"/>
          </a:xfrm>
          <a:prstGeom prst="rect">
            <a:avLst/>
          </a:prstGeom>
          <a:noFill/>
        </p:spPr>
        <p:txBody>
          <a:bodyPr wrap="none" rtlCol="0">
            <a:spAutoFit/>
          </a:bodyPr>
          <a:lstStyle/>
          <a:p>
            <a:r>
              <a:rPr lang="en-CA" sz="2400" b="1" dirty="0" smtClean="0">
                <a:solidFill>
                  <a:srgbClr val="1C2F42"/>
                </a:solidFill>
              </a:rPr>
              <a:t>55%</a:t>
            </a:r>
            <a:endParaRPr lang="en-CA" sz="2400" b="1" dirty="0">
              <a:solidFill>
                <a:srgbClr val="1C2F42"/>
              </a:solidFill>
            </a:endParaRPr>
          </a:p>
        </p:txBody>
      </p:sp>
      <p:sp>
        <p:nvSpPr>
          <p:cNvPr id="24" name="TextBox 23"/>
          <p:cNvSpPr txBox="1"/>
          <p:nvPr/>
        </p:nvSpPr>
        <p:spPr>
          <a:xfrm>
            <a:off x="1254241" y="3372025"/>
            <a:ext cx="800219" cy="461665"/>
          </a:xfrm>
          <a:prstGeom prst="rect">
            <a:avLst/>
          </a:prstGeom>
          <a:noFill/>
        </p:spPr>
        <p:txBody>
          <a:bodyPr wrap="none" rtlCol="0">
            <a:spAutoFit/>
          </a:bodyPr>
          <a:lstStyle/>
          <a:p>
            <a:r>
              <a:rPr lang="en-CA" sz="2400" b="1" dirty="0" smtClean="0">
                <a:solidFill>
                  <a:srgbClr val="1C2F42"/>
                </a:solidFill>
              </a:rPr>
              <a:t>57%</a:t>
            </a:r>
            <a:endParaRPr lang="en-CA" sz="2400" b="1" dirty="0">
              <a:solidFill>
                <a:srgbClr val="1C2F42"/>
              </a:solidFill>
            </a:endParaRPr>
          </a:p>
        </p:txBody>
      </p:sp>
      <p:sp>
        <p:nvSpPr>
          <p:cNvPr id="25" name="TextBox 24"/>
          <p:cNvSpPr txBox="1"/>
          <p:nvPr/>
        </p:nvSpPr>
        <p:spPr>
          <a:xfrm>
            <a:off x="7291200" y="3372025"/>
            <a:ext cx="800219" cy="461665"/>
          </a:xfrm>
          <a:prstGeom prst="rect">
            <a:avLst/>
          </a:prstGeom>
          <a:noFill/>
        </p:spPr>
        <p:txBody>
          <a:bodyPr wrap="none" rtlCol="0">
            <a:spAutoFit/>
          </a:bodyPr>
          <a:lstStyle/>
          <a:p>
            <a:r>
              <a:rPr lang="en-CA" sz="2400" b="1" dirty="0" smtClean="0">
                <a:solidFill>
                  <a:srgbClr val="1C2F42"/>
                </a:solidFill>
              </a:rPr>
              <a:t>48%</a:t>
            </a:r>
            <a:endParaRPr lang="en-CA" sz="2400" b="1" dirty="0">
              <a:solidFill>
                <a:srgbClr val="1C2F42"/>
              </a:solidFill>
            </a:endParaRPr>
          </a:p>
        </p:txBody>
      </p:sp>
      <p:sp>
        <p:nvSpPr>
          <p:cNvPr id="26" name="TextBox 25"/>
          <p:cNvSpPr txBox="1"/>
          <p:nvPr/>
        </p:nvSpPr>
        <p:spPr>
          <a:xfrm>
            <a:off x="5387403" y="3372025"/>
            <a:ext cx="800219" cy="461665"/>
          </a:xfrm>
          <a:prstGeom prst="rect">
            <a:avLst/>
          </a:prstGeom>
          <a:noFill/>
        </p:spPr>
        <p:txBody>
          <a:bodyPr wrap="none" rtlCol="0">
            <a:spAutoFit/>
          </a:bodyPr>
          <a:lstStyle/>
          <a:p>
            <a:r>
              <a:rPr lang="en-CA" sz="2400" b="1" dirty="0" smtClean="0">
                <a:solidFill>
                  <a:srgbClr val="1C2F42"/>
                </a:solidFill>
              </a:rPr>
              <a:t>59%</a:t>
            </a:r>
            <a:endParaRPr lang="en-CA" sz="2400" b="1" dirty="0">
              <a:solidFill>
                <a:srgbClr val="1C2F42"/>
              </a:solidFill>
            </a:endParaRPr>
          </a:p>
        </p:txBody>
      </p:sp>
      <p:sp>
        <p:nvSpPr>
          <p:cNvPr id="27" name="Text Box 7"/>
          <p:cNvSpPr txBox="1">
            <a:spLocks noChangeArrowheads="1"/>
          </p:cNvSpPr>
          <p:nvPr/>
        </p:nvSpPr>
        <p:spPr bwMode="auto">
          <a:xfrm>
            <a:off x="11340" y="659155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050" dirty="0"/>
              <a:t>Totum Research; Canadians 18+, weekly readership, December </a:t>
            </a:r>
            <a:r>
              <a:rPr lang="en-US" sz="1050" dirty="0" smtClean="0"/>
              <a:t>2016</a:t>
            </a:r>
            <a:endParaRPr lang="en-US" sz="1050" b="1" dirty="0"/>
          </a:p>
        </p:txBody>
      </p:sp>
    </p:spTree>
    <p:extLst>
      <p:ext uri="{BB962C8B-B14F-4D97-AF65-F5344CB8AC3E}">
        <p14:creationId xmlns:p14="http://schemas.microsoft.com/office/powerpoint/2010/main" val="65040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65608" y="4136006"/>
            <a:ext cx="7663992" cy="1295400"/>
          </a:xfrm>
          <a:prstGeom prst="wedgeRectCallout">
            <a:avLst>
              <a:gd name="adj1" fmla="val -27620"/>
              <a:gd name="adj2" fmla="val 63597"/>
            </a:avLst>
          </a:prstGeom>
          <a:solidFill>
            <a:srgbClr val="16A9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1524000"/>
            <a:ext cx="9144000" cy="1524000"/>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4166"/>
            <a:ext cx="8686800" cy="1295400"/>
          </a:xfrm>
        </p:spPr>
        <p:txBody>
          <a:bodyPr>
            <a:normAutofit/>
          </a:bodyPr>
          <a:lstStyle/>
          <a:p>
            <a:pPr marL="0" indent="0" algn="l">
              <a:spcBef>
                <a:spcPts val="0"/>
              </a:spcBef>
            </a:pPr>
            <a:r>
              <a:rPr lang="en-CA" sz="4000" dirty="0">
                <a:latin typeface="Myriad Pro" pitchFamily="34" charset="0"/>
              </a:rPr>
              <a:t>Optimized Campaign = </a:t>
            </a:r>
          </a:p>
        </p:txBody>
      </p:sp>
      <p:sp>
        <p:nvSpPr>
          <p:cNvPr id="3" name="Content Placeholder 2"/>
          <p:cNvSpPr>
            <a:spLocks noGrp="1"/>
          </p:cNvSpPr>
          <p:nvPr>
            <p:ph idx="1"/>
          </p:nvPr>
        </p:nvSpPr>
        <p:spPr>
          <a:xfrm>
            <a:off x="707010" y="4136006"/>
            <a:ext cx="7522590" cy="1143000"/>
          </a:xfrm>
        </p:spPr>
        <p:txBody>
          <a:bodyPr>
            <a:noAutofit/>
          </a:bodyPr>
          <a:lstStyle/>
          <a:p>
            <a:pPr marL="0" indent="0">
              <a:buNone/>
            </a:pPr>
            <a:r>
              <a:rPr lang="en-CA" sz="2600" dirty="0" smtClean="0">
                <a:solidFill>
                  <a:schemeClr val="bg1"/>
                </a:solidFill>
              </a:rPr>
              <a:t>“</a:t>
            </a:r>
            <a:r>
              <a:rPr lang="en-CA" sz="2600" dirty="0">
                <a:solidFill>
                  <a:schemeClr val="bg1"/>
                </a:solidFill>
              </a:rPr>
              <a:t>More is better: spending across multiple platforms delivers greater ROI than investing in single </a:t>
            </a:r>
            <a:r>
              <a:rPr lang="en-CA" sz="2600" dirty="0" smtClean="0">
                <a:solidFill>
                  <a:schemeClr val="bg1"/>
                </a:solidFill>
              </a:rPr>
              <a:t>platforms.” </a:t>
            </a:r>
          </a:p>
          <a:p>
            <a:pPr marL="0" indent="0" algn="r">
              <a:lnSpc>
                <a:spcPct val="200000"/>
              </a:lnSpc>
              <a:buNone/>
            </a:pPr>
            <a:r>
              <a:rPr lang="en-CA" sz="1800" i="1" dirty="0" smtClean="0"/>
              <a:t>Gayle </a:t>
            </a:r>
            <a:r>
              <a:rPr lang="en-CA" sz="1800" i="1" dirty="0" err="1"/>
              <a:t>Fuguitt</a:t>
            </a:r>
            <a:r>
              <a:rPr lang="en-CA" sz="1800" i="1" dirty="0"/>
              <a:t>, </a:t>
            </a:r>
            <a:r>
              <a:rPr lang="en-CA" sz="1800" i="1" dirty="0" smtClean="0"/>
              <a:t>President, CEO Advertising Research Foundation</a:t>
            </a:r>
            <a:endParaRPr lang="en-CA" sz="1800" i="1" dirty="0"/>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smtClean="0"/>
              <a:t>Media Life Magazine, April 4, 2016</a:t>
            </a:r>
            <a:endParaRPr lang="en-CA" sz="1000" dirty="0"/>
          </a:p>
        </p:txBody>
      </p:sp>
      <p:sp>
        <p:nvSpPr>
          <p:cNvPr id="7" name="TextBox 6"/>
          <p:cNvSpPr txBox="1"/>
          <p:nvPr/>
        </p:nvSpPr>
        <p:spPr>
          <a:xfrm>
            <a:off x="381000" y="3295472"/>
            <a:ext cx="8458200" cy="1200328"/>
          </a:xfrm>
          <a:prstGeom prst="rect">
            <a:avLst/>
          </a:prstGeom>
          <a:noFill/>
        </p:spPr>
        <p:txBody>
          <a:bodyPr wrap="square" rtlCol="0">
            <a:spAutoFit/>
          </a:bodyPr>
          <a:lstStyle/>
          <a:p>
            <a:r>
              <a:rPr lang="en-CA" sz="2400" dirty="0"/>
              <a:t>While ad dollars are increasingly moving to digital, it’s most effective to keep the bulk of the dollars in traditional media.</a:t>
            </a:r>
          </a:p>
          <a:p>
            <a:endParaRPr lang="en-US" sz="2400" dirty="0"/>
          </a:p>
        </p:txBody>
      </p:sp>
      <p:sp>
        <p:nvSpPr>
          <p:cNvPr id="8" name="TextBox 7"/>
          <p:cNvSpPr txBox="1"/>
          <p:nvPr/>
        </p:nvSpPr>
        <p:spPr>
          <a:xfrm>
            <a:off x="381000" y="1759160"/>
            <a:ext cx="3962400" cy="1212640"/>
          </a:xfrm>
          <a:prstGeom prst="rect">
            <a:avLst/>
          </a:prstGeom>
          <a:noFill/>
        </p:spPr>
        <p:txBody>
          <a:bodyPr wrap="square" rtlCol="0">
            <a:spAutoFit/>
          </a:bodyPr>
          <a:lstStyle/>
          <a:p>
            <a:pPr lvl="3">
              <a:lnSpc>
                <a:spcPct val="80000"/>
              </a:lnSpc>
            </a:pPr>
            <a:r>
              <a:rPr lang="en-CA" sz="6600" b="1" dirty="0" smtClean="0">
                <a:solidFill>
                  <a:schemeClr val="bg1"/>
                </a:solidFill>
                <a:latin typeface="Myriad Pro" pitchFamily="34" charset="0"/>
              </a:rPr>
              <a:t> 78</a:t>
            </a:r>
            <a:r>
              <a:rPr lang="en-CA" sz="6600" b="1" dirty="0">
                <a:solidFill>
                  <a:schemeClr val="bg1"/>
                </a:solidFill>
                <a:latin typeface="Myriad Pro" pitchFamily="34" charset="0"/>
              </a:rPr>
              <a:t>% </a:t>
            </a:r>
            <a:endParaRPr lang="en-CA" sz="6600" dirty="0" smtClean="0">
              <a:solidFill>
                <a:schemeClr val="bg1"/>
              </a:solidFill>
              <a:latin typeface="Myriad Pro" pitchFamily="34" charset="0"/>
            </a:endParaRPr>
          </a:p>
          <a:p>
            <a:pPr algn="ctr">
              <a:lnSpc>
                <a:spcPct val="80000"/>
              </a:lnSpc>
            </a:pPr>
            <a:r>
              <a:rPr lang="en-CA" sz="2400" dirty="0" smtClean="0">
                <a:solidFill>
                  <a:schemeClr val="bg1"/>
                </a:solidFill>
                <a:latin typeface="Myriad Pro" pitchFamily="34" charset="0"/>
              </a:rPr>
              <a:t>TRADITIONAL ADVERTISING</a:t>
            </a:r>
            <a:endParaRPr lang="en-US" sz="2400" dirty="0">
              <a:solidFill>
                <a:schemeClr val="bg1"/>
              </a:solidFill>
            </a:endParaRPr>
          </a:p>
        </p:txBody>
      </p:sp>
      <p:sp>
        <p:nvSpPr>
          <p:cNvPr id="9" name="TextBox 8"/>
          <p:cNvSpPr txBox="1"/>
          <p:nvPr/>
        </p:nvSpPr>
        <p:spPr>
          <a:xfrm>
            <a:off x="5410200" y="1769239"/>
            <a:ext cx="3200400" cy="1431161"/>
          </a:xfrm>
          <a:prstGeom prst="rect">
            <a:avLst/>
          </a:prstGeom>
          <a:noFill/>
        </p:spPr>
        <p:txBody>
          <a:bodyPr wrap="square" rtlCol="0">
            <a:spAutoFit/>
          </a:bodyPr>
          <a:lstStyle/>
          <a:p>
            <a:pPr lvl="2">
              <a:lnSpc>
                <a:spcPct val="80000"/>
              </a:lnSpc>
            </a:pPr>
            <a:r>
              <a:rPr lang="en-CA" sz="6600" b="1" dirty="0" smtClean="0">
                <a:solidFill>
                  <a:schemeClr val="bg1"/>
                </a:solidFill>
                <a:latin typeface="Myriad Pro" pitchFamily="34" charset="0"/>
              </a:rPr>
              <a:t>  22%</a:t>
            </a:r>
          </a:p>
          <a:p>
            <a:pPr algn="ctr">
              <a:lnSpc>
                <a:spcPct val="80000"/>
              </a:lnSpc>
            </a:pPr>
            <a:r>
              <a:rPr lang="en-CA" sz="2400" dirty="0" smtClean="0">
                <a:solidFill>
                  <a:schemeClr val="bg1"/>
                </a:solidFill>
                <a:latin typeface="Myriad Pro" pitchFamily="34" charset="0"/>
              </a:rPr>
              <a:t>DIGITAL ADVERTISING</a:t>
            </a:r>
            <a:endParaRPr lang="en-US" sz="2400" dirty="0" smtClean="0">
              <a:solidFill>
                <a:schemeClr val="bg1"/>
              </a:solidFill>
            </a:endParaRPr>
          </a:p>
          <a:p>
            <a:pPr algn="ctr">
              <a:lnSpc>
                <a:spcPct val="80000"/>
              </a:lnSpc>
            </a:pPr>
            <a:endParaRPr lang="en-US" dirty="0">
              <a:solidFill>
                <a:schemeClr val="bg1"/>
              </a:solidFill>
            </a:endParaRPr>
          </a:p>
        </p:txBody>
      </p:sp>
      <p:sp>
        <p:nvSpPr>
          <p:cNvPr id="11" name="TextBox 10"/>
          <p:cNvSpPr txBox="1"/>
          <p:nvPr/>
        </p:nvSpPr>
        <p:spPr>
          <a:xfrm>
            <a:off x="4343400" y="1601450"/>
            <a:ext cx="1600200" cy="1446550"/>
          </a:xfrm>
          <a:prstGeom prst="rect">
            <a:avLst/>
          </a:prstGeom>
          <a:noFill/>
        </p:spPr>
        <p:txBody>
          <a:bodyPr wrap="square" rtlCol="0">
            <a:spAutoFit/>
          </a:bodyPr>
          <a:lstStyle/>
          <a:p>
            <a:r>
              <a:rPr lang="en-US" sz="8800" b="1" dirty="0" smtClean="0">
                <a:solidFill>
                  <a:srgbClr val="FFFFFF"/>
                </a:solidFill>
              </a:rPr>
              <a:t>+</a:t>
            </a:r>
            <a:endParaRPr lang="en-US" sz="8800" b="1" dirty="0">
              <a:solidFill>
                <a:srgbClr val="FFFFFF"/>
              </a:solidFill>
            </a:endParaRPr>
          </a:p>
        </p:txBody>
      </p:sp>
      <p:pic>
        <p:nvPicPr>
          <p:cNvPr id="12" name="Picture 11" descr="icons copy-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877" y="1219200"/>
            <a:ext cx="2030323" cy="1472035"/>
          </a:xfrm>
          <a:prstGeom prst="rect">
            <a:avLst/>
          </a:prstGeom>
        </p:spPr>
      </p:pic>
      <p:pic>
        <p:nvPicPr>
          <p:cNvPr id="13" name="Picture 12" descr="icons copy-1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1635218"/>
            <a:ext cx="1752600" cy="1031782"/>
          </a:xfrm>
          <a:prstGeom prst="rect">
            <a:avLst/>
          </a:prstGeom>
        </p:spPr>
      </p:pic>
    </p:spTree>
    <p:extLst>
      <p:ext uri="{BB962C8B-B14F-4D97-AF65-F5344CB8AC3E}">
        <p14:creationId xmlns:p14="http://schemas.microsoft.com/office/powerpoint/2010/main" val="280085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10743"/>
          <a:stretch/>
        </p:blipFill>
        <p:spPr>
          <a:xfrm>
            <a:off x="1633293" y="4027740"/>
            <a:ext cx="1131423" cy="1009866"/>
          </a:xfrm>
          <a:prstGeom prst="rect">
            <a:avLst/>
          </a:prstGeom>
        </p:spPr>
      </p:pic>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b="47311"/>
          <a:stretch/>
        </p:blipFill>
        <p:spPr>
          <a:xfrm>
            <a:off x="147800" y="4452309"/>
            <a:ext cx="1131423" cy="596130"/>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91808" y="3488385"/>
            <a:ext cx="1131423" cy="1131423"/>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56678" y="2876014"/>
            <a:ext cx="1131423" cy="113142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6811" y="3329625"/>
            <a:ext cx="1131423" cy="11314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35291" y="2884196"/>
            <a:ext cx="690120" cy="852501"/>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721814614"/>
              </p:ext>
            </p:extLst>
          </p:nvPr>
        </p:nvGraphicFramePr>
        <p:xfrm>
          <a:off x="165730" y="2347621"/>
          <a:ext cx="8910710" cy="3887629"/>
        </p:xfrm>
        <a:graphic>
          <a:graphicData uri="http://schemas.openxmlformats.org/drawingml/2006/chart">
            <c:chart xmlns:c="http://schemas.openxmlformats.org/drawingml/2006/chart" xmlns:r="http://schemas.openxmlformats.org/officeDocument/2006/relationships" r:id="rId4"/>
          </a:graphicData>
        </a:graphic>
      </p:graphicFrame>
      <p:sp>
        <p:nvSpPr>
          <p:cNvPr id="28675" name="Text Box 7"/>
          <p:cNvSpPr txBox="1">
            <a:spLocks noChangeArrowheads="1"/>
          </p:cNvSpPr>
          <p:nvPr/>
        </p:nvSpPr>
        <p:spPr bwMode="auto">
          <a:xfrm>
            <a:off x="0" y="6596390"/>
            <a:ext cx="746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weekday readership, December 2016</a:t>
            </a:r>
            <a:endParaRPr lang="en-US" sz="1100" b="1" dirty="0"/>
          </a:p>
        </p:txBody>
      </p:sp>
      <p:pic>
        <p:nvPicPr>
          <p:cNvPr id="1030" name="Picture 6" descr="C:\Users\Kelly\Documents\A - Presentations\Presentation Images\Icons\Table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498" y="3563646"/>
            <a:ext cx="522885" cy="522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7 PPT images-29.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919" y="3962270"/>
            <a:ext cx="855850" cy="674237"/>
          </a:xfrm>
          <a:prstGeom prst="rect">
            <a:avLst/>
          </a:prstGeom>
        </p:spPr>
      </p:pic>
      <p:pic>
        <p:nvPicPr>
          <p:cNvPr id="8" name="Picture 7" descr="7 PPT images-30.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032" y="3147823"/>
            <a:ext cx="763303" cy="494021"/>
          </a:xfrm>
          <a:prstGeom prst="rect">
            <a:avLst/>
          </a:prstGeom>
        </p:spPr>
      </p:pic>
      <p:pic>
        <p:nvPicPr>
          <p:cNvPr id="9" name="Picture 8" descr="7 PPT images-31.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160" y="2611089"/>
            <a:ext cx="767057" cy="571732"/>
          </a:xfrm>
          <a:prstGeom prst="rect">
            <a:avLst/>
          </a:prstGeom>
        </p:spPr>
      </p:pic>
      <p:sp>
        <p:nvSpPr>
          <p:cNvPr id="17" name="Title 2"/>
          <p:cNvSpPr txBox="1">
            <a:spLocks/>
          </p:cNvSpPr>
          <p:nvPr/>
        </p:nvSpPr>
        <p:spPr>
          <a:xfrm>
            <a:off x="261938" y="-76200"/>
            <a:ext cx="8424862" cy="1652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324481"/>
                </a:solidFill>
                <a:latin typeface="+mj-lt"/>
                <a:ea typeface="+mj-ea"/>
                <a:cs typeface="+mj-cs"/>
              </a:defRPr>
            </a:lvl1pPr>
          </a:lstStyle>
          <a:p>
            <a:pPr algn="l">
              <a:lnSpc>
                <a:spcPct val="90000"/>
              </a:lnSpc>
            </a:pPr>
            <a:r>
              <a:rPr lang="en-US" sz="4000" smtClean="0">
                <a:latin typeface="Myriad Pro"/>
                <a:cs typeface="Myriad Pro"/>
              </a:rPr>
              <a:t>Print Access Peaks at Breakfast</a:t>
            </a:r>
            <a:r>
              <a:rPr lang="en-US" smtClean="0"/>
              <a:t/>
            </a:r>
            <a:br>
              <a:rPr lang="en-US" smtClean="0"/>
            </a:br>
            <a:r>
              <a:rPr lang="en-US" sz="2400" smtClean="0"/>
              <a:t>– Phone Access is Strong All Day</a:t>
            </a:r>
            <a:endParaRPr lang="en-CA" sz="2400" b="0" i="1" dirty="0"/>
          </a:p>
        </p:txBody>
      </p:sp>
      <p:sp>
        <p:nvSpPr>
          <p:cNvPr id="18" name="TextBox 17"/>
          <p:cNvSpPr txBox="1"/>
          <p:nvPr/>
        </p:nvSpPr>
        <p:spPr>
          <a:xfrm>
            <a:off x="1144806" y="1465794"/>
            <a:ext cx="6667500" cy="1431161"/>
          </a:xfrm>
          <a:prstGeom prst="rect">
            <a:avLst/>
          </a:prstGeom>
          <a:solidFill>
            <a:srgbClr val="16A985"/>
          </a:solidFill>
          <a:ln w="28575">
            <a:noFill/>
          </a:ln>
        </p:spPr>
        <p:txBody>
          <a:bodyPr wrap="square" rtlCol="0">
            <a:spAutoFit/>
          </a:bodyPr>
          <a:lstStyle/>
          <a:p>
            <a:pPr marL="169863" indent="-169863">
              <a:spcAft>
                <a:spcPts val="600"/>
              </a:spcAft>
              <a:buClr>
                <a:srgbClr val="AED246"/>
              </a:buClr>
              <a:buFont typeface="Arial" pitchFamily="34" charset="0"/>
              <a:buChar char="•"/>
            </a:pPr>
            <a:r>
              <a:rPr lang="en-US" b="1" dirty="0" smtClean="0">
                <a:solidFill>
                  <a:schemeClr val="bg1"/>
                </a:solidFill>
              </a:rPr>
              <a:t>Print </a:t>
            </a:r>
            <a:r>
              <a:rPr lang="en-US" dirty="0" smtClean="0">
                <a:solidFill>
                  <a:schemeClr val="bg1"/>
                </a:solidFill>
              </a:rPr>
              <a:t>– strong at </a:t>
            </a:r>
            <a:r>
              <a:rPr lang="en-US" dirty="0">
                <a:solidFill>
                  <a:schemeClr val="bg1"/>
                </a:solidFill>
              </a:rPr>
              <a:t>breakfast and in the evening</a:t>
            </a:r>
          </a:p>
          <a:p>
            <a:pPr marL="169863" indent="-169863">
              <a:spcAft>
                <a:spcPts val="600"/>
              </a:spcAft>
              <a:buClr>
                <a:srgbClr val="AED246"/>
              </a:buClr>
              <a:buFont typeface="Arial" pitchFamily="34" charset="0"/>
              <a:buChar char="•"/>
            </a:pPr>
            <a:r>
              <a:rPr lang="en-US" b="1" dirty="0">
                <a:solidFill>
                  <a:schemeClr val="bg1"/>
                </a:solidFill>
              </a:rPr>
              <a:t>Desktop/Laptop</a:t>
            </a:r>
            <a:r>
              <a:rPr lang="en-US" dirty="0">
                <a:solidFill>
                  <a:schemeClr val="bg1"/>
                </a:solidFill>
              </a:rPr>
              <a:t> – </a:t>
            </a:r>
            <a:r>
              <a:rPr lang="en-US" dirty="0" smtClean="0">
                <a:solidFill>
                  <a:schemeClr val="bg1"/>
                </a:solidFill>
              </a:rPr>
              <a:t>strong mid-morning </a:t>
            </a:r>
            <a:r>
              <a:rPr lang="en-US" dirty="0">
                <a:solidFill>
                  <a:schemeClr val="bg1"/>
                </a:solidFill>
              </a:rPr>
              <a:t>and after </a:t>
            </a:r>
            <a:r>
              <a:rPr lang="en-US" dirty="0" smtClean="0">
                <a:solidFill>
                  <a:schemeClr val="bg1"/>
                </a:solidFill>
              </a:rPr>
              <a:t>dinner</a:t>
            </a:r>
            <a:endParaRPr lang="en-US" dirty="0">
              <a:solidFill>
                <a:schemeClr val="bg1"/>
              </a:solidFill>
            </a:endParaRPr>
          </a:p>
          <a:p>
            <a:pPr marL="169863" indent="-169863">
              <a:spcAft>
                <a:spcPts val="600"/>
              </a:spcAft>
              <a:buClr>
                <a:srgbClr val="AED246"/>
              </a:buClr>
              <a:buFont typeface="Arial" pitchFamily="34" charset="0"/>
              <a:buChar char="•"/>
            </a:pPr>
            <a:r>
              <a:rPr lang="en-US" b="1" dirty="0" smtClean="0">
                <a:solidFill>
                  <a:schemeClr val="bg1"/>
                </a:solidFill>
              </a:rPr>
              <a:t>Phone</a:t>
            </a:r>
            <a:r>
              <a:rPr lang="en-US" dirty="0" smtClean="0">
                <a:solidFill>
                  <a:schemeClr val="bg1"/>
                </a:solidFill>
              </a:rPr>
              <a:t> – most popular platform throughout the day</a:t>
            </a:r>
          </a:p>
          <a:p>
            <a:pPr marL="169863" indent="-169863">
              <a:spcAft>
                <a:spcPts val="600"/>
              </a:spcAft>
              <a:buClr>
                <a:srgbClr val="AED246"/>
              </a:buClr>
              <a:buFont typeface="Arial" pitchFamily="34" charset="0"/>
              <a:buChar char="•"/>
            </a:pPr>
            <a:r>
              <a:rPr lang="en-US" b="1" dirty="0" smtClean="0">
                <a:solidFill>
                  <a:schemeClr val="bg1"/>
                </a:solidFill>
              </a:rPr>
              <a:t>Tablet</a:t>
            </a:r>
            <a:r>
              <a:rPr lang="en-US" dirty="0" smtClean="0">
                <a:solidFill>
                  <a:schemeClr val="bg1"/>
                </a:solidFill>
              </a:rPr>
              <a:t> </a:t>
            </a:r>
            <a:r>
              <a:rPr lang="en-US" dirty="0">
                <a:solidFill>
                  <a:schemeClr val="bg1"/>
                </a:solidFill>
              </a:rPr>
              <a:t>– </a:t>
            </a:r>
            <a:r>
              <a:rPr lang="en-US" dirty="0" smtClean="0">
                <a:solidFill>
                  <a:schemeClr val="bg1"/>
                </a:solidFill>
              </a:rPr>
              <a:t>peaks after dinner</a:t>
            </a:r>
          </a:p>
        </p:txBody>
      </p:sp>
    </p:spTree>
    <p:extLst>
      <p:ext uri="{BB962C8B-B14F-4D97-AF65-F5344CB8AC3E}">
        <p14:creationId xmlns:p14="http://schemas.microsoft.com/office/powerpoint/2010/main" val="2897155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1"/>
          <p:cNvGraphicFramePr>
            <a:graphicFrameLocks noGrp="1"/>
          </p:cNvGraphicFramePr>
          <p:nvPr>
            <p:ph idx="1"/>
            <p:extLst>
              <p:ext uri="{D42A27DB-BD31-4B8C-83A1-F6EECF244321}">
                <p14:modId xmlns:p14="http://schemas.microsoft.com/office/powerpoint/2010/main" val="3655625419"/>
              </p:ext>
            </p:extLst>
          </p:nvPr>
        </p:nvGraphicFramePr>
        <p:xfrm>
          <a:off x="457200" y="1654175"/>
          <a:ext cx="8229600" cy="414496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83613" y="378060"/>
            <a:ext cx="9144000" cy="1078309"/>
          </a:xfrm>
          <a:prstGeom prst="rect">
            <a:avLst/>
          </a:prstGeom>
          <a:noFill/>
        </p:spPr>
        <p:txBody>
          <a:bodyPr wrap="square" rtlCol="0">
            <a:spAutoFit/>
          </a:bodyPr>
          <a:lstStyle/>
          <a:p>
            <a:pPr>
              <a:lnSpc>
                <a:spcPct val="80000"/>
              </a:lnSpc>
              <a:buClr>
                <a:srgbClr val="AED246"/>
              </a:buClr>
            </a:pPr>
            <a:r>
              <a:rPr lang="en-US" sz="4000" b="1" dirty="0">
                <a:solidFill>
                  <a:srgbClr val="324481"/>
                </a:solidFill>
                <a:latin typeface="Myriad Pro" pitchFamily="34" charset="0"/>
              </a:rPr>
              <a:t>Newspaper Media Reach </a:t>
            </a:r>
          </a:p>
          <a:p>
            <a:pPr>
              <a:lnSpc>
                <a:spcPct val="80000"/>
              </a:lnSpc>
              <a:buClr>
                <a:srgbClr val="AED246"/>
              </a:buClr>
            </a:pPr>
            <a:r>
              <a:rPr lang="en-US" sz="4000" b="1" dirty="0">
                <a:solidFill>
                  <a:srgbClr val="324481"/>
                </a:solidFill>
                <a:latin typeface="Myriad Pro" pitchFamily="34" charset="0"/>
              </a:rPr>
              <a:t>all Target Groups</a:t>
            </a:r>
          </a:p>
        </p:txBody>
      </p:sp>
      <p:sp>
        <p:nvSpPr>
          <p:cNvPr id="16" name="TextBox 15"/>
          <p:cNvSpPr txBox="1"/>
          <p:nvPr/>
        </p:nvSpPr>
        <p:spPr>
          <a:xfrm>
            <a:off x="196704" y="1424425"/>
            <a:ext cx="8534400" cy="646331"/>
          </a:xfrm>
          <a:prstGeom prst="rect">
            <a:avLst/>
          </a:prstGeom>
          <a:noFill/>
          <a:ln w="28575">
            <a:noFill/>
          </a:ln>
        </p:spPr>
        <p:txBody>
          <a:bodyPr wrap="square" rtlCol="0">
            <a:spAutoFit/>
          </a:bodyPr>
          <a:lstStyle/>
          <a:p>
            <a:pPr>
              <a:buClr>
                <a:srgbClr val="AED246"/>
              </a:buClr>
            </a:pPr>
            <a:r>
              <a:rPr lang="en-US" b="1" dirty="0" smtClean="0">
                <a:solidFill>
                  <a:srgbClr val="1C2F42"/>
                </a:solidFill>
                <a:latin typeface="Arial" panose="020B0604020202020204" pitchFamily="34" charset="0"/>
                <a:cs typeface="Arial" panose="020B0604020202020204" pitchFamily="34" charset="0"/>
              </a:rPr>
              <a:t>Millennials </a:t>
            </a:r>
            <a:r>
              <a:rPr lang="en-US" dirty="0">
                <a:solidFill>
                  <a:srgbClr val="1C2F42"/>
                </a:solidFill>
                <a:latin typeface="Arial" panose="020B0604020202020204" pitchFamily="34" charset="0"/>
                <a:cs typeface="Arial" panose="020B0604020202020204" pitchFamily="34" charset="0"/>
              </a:rPr>
              <a:t>read most on a phone</a:t>
            </a:r>
            <a:r>
              <a:rPr lang="en-US" b="1" dirty="0">
                <a:solidFill>
                  <a:srgbClr val="1C2F42"/>
                </a:solidFill>
                <a:latin typeface="Arial" panose="020B0604020202020204" pitchFamily="34" charset="0"/>
                <a:cs typeface="Arial" panose="020B0604020202020204" pitchFamily="34" charset="0"/>
              </a:rPr>
              <a:t>. Boomers</a:t>
            </a:r>
            <a:r>
              <a:rPr lang="en-US" dirty="0">
                <a:solidFill>
                  <a:srgbClr val="1C2F42"/>
                </a:solidFill>
                <a:latin typeface="Arial" panose="020B0604020202020204" pitchFamily="34" charset="0"/>
                <a:cs typeface="Arial" panose="020B0604020202020204" pitchFamily="34" charset="0"/>
              </a:rPr>
              <a:t> prefer to read in print.  </a:t>
            </a:r>
            <a:r>
              <a:rPr lang="en-US" b="1" dirty="0" smtClean="0">
                <a:solidFill>
                  <a:srgbClr val="1C2F42"/>
                </a:solidFill>
                <a:latin typeface="Arial" panose="020B0604020202020204" pitchFamily="34" charset="0"/>
                <a:cs typeface="Arial" panose="020B0604020202020204" pitchFamily="34" charset="0"/>
              </a:rPr>
              <a:t>Adults 35-49 years old </a:t>
            </a:r>
            <a:r>
              <a:rPr lang="en-US" dirty="0" smtClean="0">
                <a:solidFill>
                  <a:srgbClr val="1C2F42"/>
                </a:solidFill>
                <a:latin typeface="Arial" panose="020B0604020202020204" pitchFamily="34" charset="0"/>
                <a:cs typeface="Arial" panose="020B0604020202020204" pitchFamily="34" charset="0"/>
              </a:rPr>
              <a:t>choose phone and then print and computer equally.</a:t>
            </a:r>
            <a:endParaRPr lang="en-US" dirty="0">
              <a:solidFill>
                <a:srgbClr val="1C2F42"/>
              </a:solidFill>
              <a:latin typeface="Arial" panose="020B0604020202020204" pitchFamily="34" charset="0"/>
              <a:cs typeface="Arial" panose="020B0604020202020204" pitchFamily="34" charset="0"/>
            </a:endParaRPr>
          </a:p>
        </p:txBody>
      </p:sp>
      <p:sp>
        <p:nvSpPr>
          <p:cNvPr id="18" name="TextBox 17"/>
          <p:cNvSpPr txBox="1"/>
          <p:nvPr/>
        </p:nvSpPr>
        <p:spPr>
          <a:xfrm>
            <a:off x="8686800" y="2450068"/>
            <a:ext cx="533400" cy="369332"/>
          </a:xfrm>
          <a:prstGeom prst="rect">
            <a:avLst/>
          </a:prstGeom>
          <a:noFill/>
        </p:spPr>
        <p:txBody>
          <a:bodyPr wrap="square" rtlCol="0">
            <a:spAutoFit/>
          </a:bodyPr>
          <a:lstStyle/>
          <a:p>
            <a:pPr algn="ctr"/>
            <a:r>
              <a:rPr lang="en-US" b="1" dirty="0"/>
              <a:t>%</a:t>
            </a:r>
          </a:p>
        </p:txBody>
      </p:sp>
      <p:sp>
        <p:nvSpPr>
          <p:cNvPr id="44" name="Text Box 7"/>
          <p:cNvSpPr txBox="1">
            <a:spLocks noChangeArrowheads="1"/>
          </p:cNvSpPr>
          <p:nvPr/>
        </p:nvSpPr>
        <p:spPr bwMode="auto">
          <a:xfrm>
            <a:off x="0" y="6438700"/>
            <a:ext cx="746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en-US" sz="1100" dirty="0"/>
              <a:t>Totum Research; Canadians 18+, weekly readership, December 2016  </a:t>
            </a:r>
          </a:p>
          <a:p>
            <a:pPr eaLnBrk="1" hangingPunct="1"/>
            <a:r>
              <a:rPr lang="en-US" sz="1100" dirty="0" smtClean="0"/>
              <a:t>Millennials=age 18-34; Boomers=age 52-70</a:t>
            </a:r>
            <a:endParaRPr lang="en-US" sz="1100" dirty="0"/>
          </a:p>
        </p:txBody>
      </p:sp>
      <p:sp>
        <p:nvSpPr>
          <p:cNvPr id="4" name="TextBox 3"/>
          <p:cNvSpPr txBox="1"/>
          <p:nvPr/>
        </p:nvSpPr>
        <p:spPr>
          <a:xfrm>
            <a:off x="918125"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85% </a:t>
            </a:r>
          </a:p>
          <a:p>
            <a:pPr algn="ctr"/>
            <a:r>
              <a:rPr lang="en-CA" sz="1600" b="1" dirty="0">
                <a:latin typeface="Arial" panose="020B0604020202020204" pitchFamily="34" charset="0"/>
                <a:cs typeface="Arial" panose="020B0604020202020204" pitchFamily="34" charset="0"/>
              </a:rPr>
              <a:t>Any Platform</a:t>
            </a:r>
          </a:p>
        </p:txBody>
      </p:sp>
      <p:sp>
        <p:nvSpPr>
          <p:cNvPr id="20" name="TextBox 19"/>
          <p:cNvSpPr txBox="1"/>
          <p:nvPr/>
        </p:nvSpPr>
        <p:spPr>
          <a:xfrm>
            <a:off x="2965018"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85% </a:t>
            </a:r>
          </a:p>
          <a:p>
            <a:pPr algn="ctr"/>
            <a:r>
              <a:rPr lang="en-CA" sz="1600" b="1" dirty="0">
                <a:latin typeface="Arial" panose="020B0604020202020204" pitchFamily="34" charset="0"/>
                <a:cs typeface="Arial" panose="020B0604020202020204" pitchFamily="34" charset="0"/>
              </a:rPr>
              <a:t>Any Platform</a:t>
            </a:r>
          </a:p>
        </p:txBody>
      </p:sp>
      <p:sp>
        <p:nvSpPr>
          <p:cNvPr id="21" name="TextBox 20"/>
          <p:cNvSpPr txBox="1"/>
          <p:nvPr/>
        </p:nvSpPr>
        <p:spPr>
          <a:xfrm>
            <a:off x="4997307"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83% </a:t>
            </a:r>
          </a:p>
          <a:p>
            <a:pPr algn="ctr"/>
            <a:r>
              <a:rPr lang="en-CA" sz="1600" b="1" dirty="0">
                <a:latin typeface="Arial" panose="020B0604020202020204" pitchFamily="34" charset="0"/>
                <a:cs typeface="Arial" panose="020B0604020202020204" pitchFamily="34" charset="0"/>
              </a:rPr>
              <a:t>Any Platform</a:t>
            </a:r>
          </a:p>
        </p:txBody>
      </p:sp>
      <p:sp>
        <p:nvSpPr>
          <p:cNvPr id="22" name="TextBox 21"/>
          <p:cNvSpPr txBox="1"/>
          <p:nvPr/>
        </p:nvSpPr>
        <p:spPr>
          <a:xfrm>
            <a:off x="7036707" y="3654851"/>
            <a:ext cx="1295400" cy="830997"/>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a:t>
            </a:r>
            <a:r>
              <a:rPr lang="en-CA" sz="1600" b="1" dirty="0" smtClean="0">
                <a:latin typeface="Arial" panose="020B0604020202020204" pitchFamily="34" charset="0"/>
                <a:cs typeface="Arial" panose="020B0604020202020204" pitchFamily="34" charset="0"/>
              </a:rPr>
              <a:t>87% </a:t>
            </a:r>
            <a:endParaRPr lang="en-CA" sz="1600" b="1" dirty="0">
              <a:latin typeface="Arial" panose="020B0604020202020204" pitchFamily="34" charset="0"/>
              <a:cs typeface="Arial" panose="020B0604020202020204" pitchFamily="34" charset="0"/>
            </a:endParaRPr>
          </a:p>
          <a:p>
            <a:pPr algn="ctr"/>
            <a:r>
              <a:rPr lang="en-CA" sz="1600" b="1" dirty="0">
                <a:latin typeface="Arial" panose="020B0604020202020204" pitchFamily="34" charset="0"/>
                <a:cs typeface="Arial" panose="020B0604020202020204" pitchFamily="34" charset="0"/>
              </a:rPr>
              <a:t>Any Platform</a:t>
            </a:r>
          </a:p>
        </p:txBody>
      </p:sp>
    </p:spTree>
    <p:extLst>
      <p:ext uri="{BB962C8B-B14F-4D97-AF65-F5344CB8AC3E}">
        <p14:creationId xmlns:p14="http://schemas.microsoft.com/office/powerpoint/2010/main" val="54708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5262</TotalTime>
  <Words>1736</Words>
  <Application>Microsoft Office PowerPoint</Application>
  <PresentationFormat>On-screen Show (4:3)</PresentationFormat>
  <Paragraphs>217</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Newspapers in Canada</vt:lpstr>
      <vt:lpstr>Newspapers Remain A Trusted Advertising Format</vt:lpstr>
      <vt:lpstr>Trust In The News Media Is Still Very Strong In Canada</vt:lpstr>
      <vt:lpstr>More Than $2 Billion in Newspaper Advertising in Canada</vt:lpstr>
      <vt:lpstr>PowerPoint Presentation</vt:lpstr>
      <vt:lpstr>Optimized Campaign = </vt:lpstr>
      <vt:lpstr>PowerPoint Presentation</vt:lpstr>
      <vt:lpstr>PowerPoint Presentation</vt:lpstr>
      <vt:lpstr>Daily Newspapers Consistently  Reach 8 of 10 Adults </vt:lpstr>
      <vt:lpstr>PowerPoint Presentation</vt:lpstr>
      <vt:lpstr>Newspaper Reading Differs  on Weekdays and Weekends </vt:lpstr>
      <vt:lpstr>Readers of All Ages Engage with Newspaper Brands on Multiple Platforms</vt:lpstr>
      <vt:lpstr>PowerPoint Presentation</vt:lpstr>
      <vt:lpstr>Newspapers Dominate for Local Community Info  Three quarters of Canadians (75%) rely on newspapers for local community information.</vt:lpstr>
      <vt:lpstr>More Than Seven of Ten New Car Buyers Read Auto Ads in Printed Newspapers</vt:lpstr>
      <vt:lpstr>Only 16% of New Car Buyers Look at Auto Ads on Social Media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Levson</dc:creator>
  <cp:lastModifiedBy>Kelly Levson</cp:lastModifiedBy>
  <cp:revision>211</cp:revision>
  <cp:lastPrinted>2016-09-12T13:06:11Z</cp:lastPrinted>
  <dcterms:created xsi:type="dcterms:W3CDTF">2014-01-08T15:24:08Z</dcterms:created>
  <dcterms:modified xsi:type="dcterms:W3CDTF">2017-09-20T00:17:06Z</dcterms:modified>
</cp:coreProperties>
</file>