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8" r:id="rId2"/>
    <p:sldMasterId id="2147483686" r:id="rId3"/>
  </p:sldMasterIdLst>
  <p:notesMasterIdLst>
    <p:notesMasterId r:id="rId16"/>
  </p:notesMasterIdLst>
  <p:sldIdLst>
    <p:sldId id="256" r:id="rId4"/>
    <p:sldId id="259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4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ira Kassam" initials="T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39"/>
    <p:restoredTop sz="87443" autoAdjust="0"/>
  </p:normalViewPr>
  <p:slideViewPr>
    <p:cSldViewPr snapToGrid="0" snapToObjects="1">
      <p:cViewPr>
        <p:scale>
          <a:sx n="70" d="100"/>
          <a:sy n="70" d="100"/>
        </p:scale>
        <p:origin x="-346" y="245"/>
      </p:cViewPr>
      <p:guideLst>
        <p:guide orient="horz" pos="434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902"/>
    </p:cViewPr>
  </p:sorterViewPr>
  <p:notesViewPr>
    <p:cSldViewPr snapToGrid="0" snapToObjects="1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14237071717397"/>
          <c:y val="5.1722382924398905E-4"/>
          <c:w val="0.64385762928282597"/>
          <c:h val="0.99204932077321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Lecteurs du journal imprimé</c:v>
                </c:pt>
              </c:strCache>
            </c:strRef>
          </c:tx>
          <c:spPr>
            <a:solidFill>
              <a:srgbClr val="E4284D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/>
                      <a:t>42 %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DC0-4485-81BC-DDE0CA5E2C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mr-IN"/>
                      <a:t>50 %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C0-4485-81BC-DDE0CA5E2C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r-IN"/>
                      <a:t>89 %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DC0-4485-81BC-DDE0CA5E2C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Petites annonces, emplois, immobilier</c:v>
                </c:pt>
                <c:pt idx="1">
                  <c:v>Publicité (à même le journal ou prospectus)</c:v>
                </c:pt>
                <c:pt idx="2">
                  <c:v>Information locale*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</c:v>
                </c:pt>
                <c:pt idx="1">
                  <c:v>0.5</c:v>
                </c:pt>
                <c:pt idx="2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E4-4BAA-A390-CAECA533F6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Lecteurs du journal numérique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DC0-4485-81BC-DDE0CA5E2C5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mr-IN"/>
                      <a:t>30 %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DC0-4485-81BC-DDE0CA5E2C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mr-IN"/>
                      <a:t>30 %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DC0-4485-81BC-DDE0CA5E2C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r-IN"/>
                      <a:t>88 %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DC0-4485-81BC-DDE0CA5E2C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Petites annonces, emplois, immobilier</c:v>
                </c:pt>
                <c:pt idx="1">
                  <c:v>Publicité (à même le journal ou prospectus)</c:v>
                </c:pt>
                <c:pt idx="2">
                  <c:v>Information locale*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</c:v>
                </c:pt>
                <c:pt idx="1">
                  <c:v>0.3</c:v>
                </c:pt>
                <c:pt idx="2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C0-4485-81BC-DDE0CA5E2C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3699328"/>
        <c:axId val="183700864"/>
      </c:barChart>
      <c:catAx>
        <c:axId val="18369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700864"/>
        <c:crosses val="autoZero"/>
        <c:auto val="1"/>
        <c:lblAlgn val="ctr"/>
        <c:lblOffset val="100"/>
        <c:noMultiLvlLbl val="0"/>
      </c:catAx>
      <c:valAx>
        <c:axId val="1837008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3699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250121613505"/>
          <c:y val="0.73484225132758296"/>
          <c:w val="0.272749878386494"/>
          <c:h val="0.26515774867241698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35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0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100" dirty="0" err="1">
                <a:solidFill>
                  <a:srgbClr val="FF0000"/>
                </a:solidFill>
                <a:effectLst/>
              </a:rPr>
              <a:t>Gestes</a:t>
            </a:r>
            <a:r>
              <a:rPr lang="en-US" sz="1100" dirty="0">
                <a:solidFill>
                  <a:srgbClr val="FF0000"/>
                </a:solidFill>
                <a:effectLst/>
              </a:rPr>
              <a:t> </a:t>
            </a:r>
            <a:r>
              <a:rPr lang="en-US" sz="1100" dirty="0" err="1">
                <a:solidFill>
                  <a:srgbClr val="FF0000"/>
                </a:solidFill>
                <a:effectLst/>
              </a:rPr>
              <a:t>posés</a:t>
            </a:r>
            <a:r>
              <a:rPr lang="en-US" sz="1100" dirty="0">
                <a:solidFill>
                  <a:srgbClr val="FF0000"/>
                </a:solidFill>
                <a:effectLst/>
              </a:rPr>
              <a:t> après </a:t>
            </a:r>
            <a:r>
              <a:rPr lang="en-US" sz="1100" dirty="0" err="1">
                <a:solidFill>
                  <a:srgbClr val="FF0000"/>
                </a:solidFill>
                <a:effectLst/>
              </a:rPr>
              <a:t>avoir</a:t>
            </a:r>
            <a:r>
              <a:rPr lang="en-US" sz="1100" dirty="0">
                <a:solidFill>
                  <a:srgbClr val="FF0000"/>
                </a:solidFill>
                <a:effectLst/>
              </a:rPr>
              <a:t> </a:t>
            </a:r>
            <a:r>
              <a:rPr lang="en-US" sz="1100" dirty="0" err="1">
                <a:solidFill>
                  <a:srgbClr val="FF0000"/>
                </a:solidFill>
                <a:effectLst/>
              </a:rPr>
              <a:t>été</a:t>
            </a:r>
            <a:r>
              <a:rPr lang="en-US" sz="1100" dirty="0">
                <a:solidFill>
                  <a:srgbClr val="FF0000"/>
                </a:solidFill>
                <a:effectLst/>
              </a:rPr>
              <a:t> exposés </a:t>
            </a:r>
            <a:r>
              <a:rPr lang="en-US" sz="1100" dirty="0" err="1">
                <a:solidFill>
                  <a:srgbClr val="FF0000"/>
                </a:solidFill>
                <a:effectLst/>
              </a:rPr>
              <a:t>à</a:t>
            </a:r>
            <a:r>
              <a:rPr lang="en-US" sz="1100" dirty="0">
                <a:solidFill>
                  <a:srgbClr val="FF0000"/>
                </a:solidFill>
                <a:effectLst/>
              </a:rPr>
              <a:t> des </a:t>
            </a:r>
            <a:r>
              <a:rPr lang="en-US" sz="1100" dirty="0" err="1">
                <a:solidFill>
                  <a:srgbClr val="FF0000"/>
                </a:solidFill>
                <a:effectLst/>
              </a:rPr>
              <a:t>publicités</a:t>
            </a:r>
            <a:r>
              <a:rPr lang="en-US" sz="1100" dirty="0">
                <a:solidFill>
                  <a:srgbClr val="FF0000"/>
                </a:solidFill>
                <a:effectLst/>
              </a:rPr>
              <a:t> </a:t>
            </a:r>
            <a:r>
              <a:rPr lang="en-US" sz="1100" dirty="0" err="1">
                <a:solidFill>
                  <a:srgbClr val="FF0000"/>
                </a:solidFill>
                <a:effectLst/>
              </a:rPr>
              <a:t>dans</a:t>
            </a:r>
            <a:r>
              <a:rPr lang="en-US" sz="1100" dirty="0">
                <a:solidFill>
                  <a:srgbClr val="FF0000"/>
                </a:solidFill>
                <a:effectLst/>
              </a:rPr>
              <a:t> les </a:t>
            </a:r>
            <a:r>
              <a:rPr lang="en-US" sz="1100" dirty="0" err="1">
                <a:solidFill>
                  <a:srgbClr val="FF0000"/>
                </a:solidFill>
                <a:effectLst/>
              </a:rPr>
              <a:t>médias</a:t>
            </a:r>
            <a:endParaRPr lang="en-US" sz="1100" dirty="0">
              <a:solidFill>
                <a:srgbClr val="FF0000"/>
              </a:solidFill>
              <a:effectLst/>
            </a:endParaRPr>
          </a:p>
          <a:p>
            <a:pPr algn="ctr">
              <a:defRPr sz="1100" b="0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100" dirty="0" err="1">
                <a:solidFill>
                  <a:srgbClr val="FF0000"/>
                </a:solidFill>
                <a:effectLst/>
              </a:rPr>
              <a:t>d’information</a:t>
            </a:r>
            <a:r>
              <a:rPr lang="en-US" sz="1100" dirty="0">
                <a:solidFill>
                  <a:srgbClr val="FF0000"/>
                </a:solidFill>
                <a:effectLst/>
              </a:rPr>
              <a:t> :</a:t>
            </a:r>
          </a:p>
        </c:rich>
      </c:tx>
      <c:layout>
        <c:manualLayout>
          <c:xMode val="edge"/>
          <c:yMode val="edge"/>
          <c:x val="4.9352333719924503E-4"/>
          <c:y val="1.0084488209671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3551520122484697"/>
          <c:y val="6.7065290659069202E-2"/>
          <c:w val="0.46448460846735201"/>
          <c:h val="0.86835556167680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Journaux imprimés</c:v>
                </c:pt>
              </c:strCache>
            </c:strRef>
          </c:tx>
          <c:spPr>
            <a:solidFill>
              <a:srgbClr val="E428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Ont référé une publicité à quelqu'un d'autre</c:v>
                </c:pt>
                <c:pt idx="1">
                  <c:v>Ont acheté un produit ou un service</c:v>
                </c:pt>
                <c:pt idx="2">
                  <c:v>Ont visité un magasin en personne ou en ligne</c:v>
                </c:pt>
                <c:pt idx="3">
                  <c:v>Se sont renseignés hors ligne sur un produit ou un_x000d_service</c:v>
                </c:pt>
                <c:pt idx="4">
                  <c:v>Sont allés en ligne pour se renseigner sur un produit_x000d_ou un service</c:v>
                </c:pt>
                <c:pt idx="5">
                  <c:v>Ont découvert un produit, un service ou un rabais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25</c:v>
                </c:pt>
                <c:pt idx="2">
                  <c:v>27</c:v>
                </c:pt>
                <c:pt idx="3">
                  <c:v>17</c:v>
                </c:pt>
                <c:pt idx="4">
                  <c:v>20</c:v>
                </c:pt>
                <c:pt idx="5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12-49A2-B717-D8250B3B54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Site Web de journal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Ont référé une publicité à quelqu'un d'autre</c:v>
                </c:pt>
                <c:pt idx="1">
                  <c:v>Ont acheté un produit ou un service</c:v>
                </c:pt>
                <c:pt idx="2">
                  <c:v>Ont visité un magasin en personne ou en ligne</c:v>
                </c:pt>
                <c:pt idx="3">
                  <c:v>Se sont renseignés hors ligne sur un produit ou un_x000d_service</c:v>
                </c:pt>
                <c:pt idx="4">
                  <c:v>Sont allés en ligne pour se renseigner sur un produit_x000d_ou un service</c:v>
                </c:pt>
                <c:pt idx="5">
                  <c:v>Ont découvert un produit, un service ou un rabais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13</c:v>
                </c:pt>
                <c:pt idx="1">
                  <c:v>15</c:v>
                </c:pt>
                <c:pt idx="2">
                  <c:v>18</c:v>
                </c:pt>
                <c:pt idx="3">
                  <c:v>14</c:v>
                </c:pt>
                <c:pt idx="4">
                  <c:v>24</c:v>
                </c:pt>
                <c:pt idx="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12-49A2-B717-D8250B3B54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Ont référé une publicité à quelqu'un d'autre</c:v>
                </c:pt>
                <c:pt idx="1">
                  <c:v>Ont acheté un produit ou un service</c:v>
                </c:pt>
                <c:pt idx="2">
                  <c:v>Ont visité un magasin en personne ou en ligne</c:v>
                </c:pt>
                <c:pt idx="3">
                  <c:v>Se sont renseignés hors ligne sur un produit ou un_x000d_service</c:v>
                </c:pt>
                <c:pt idx="4">
                  <c:v>Sont allés en ligne pour se renseigner sur un produit_x000d_ou un service</c:v>
                </c:pt>
                <c:pt idx="5">
                  <c:v>Ont découvert un produit, un service ou un rabais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9</c:v>
                </c:pt>
                <c:pt idx="3">
                  <c:v>6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12-49A2-B717-D8250B3B5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4877440"/>
        <c:axId val="184878976"/>
      </c:barChart>
      <c:catAx>
        <c:axId val="18487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878976"/>
        <c:crosses val="autoZero"/>
        <c:auto val="1"/>
        <c:lblAlgn val="ctr"/>
        <c:lblOffset val="100"/>
        <c:noMultiLvlLbl val="0"/>
      </c:catAx>
      <c:valAx>
        <c:axId val="184878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877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0520326864023601"/>
          <c:y val="0.93861272617693403"/>
          <c:w val="0.49242545023579298"/>
          <c:h val="6.0282247402756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58082457239098"/>
          <c:y val="2.3041787504325499E-2"/>
          <c:w val="0.64641917542760896"/>
          <c:h val="0.7031551749420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Aduts 18+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4284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8D-4E53-B402-29D69A3FF39C}"/>
              </c:ext>
            </c:extLst>
          </c:dPt>
          <c:dPt>
            <c:idx val="1"/>
            <c:invertIfNegative val="0"/>
            <c:bubble3D val="0"/>
            <c:spPr>
              <a:solidFill>
                <a:srgbClr val="E4284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8D-4E53-B402-29D69A3FF3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fi-FI" sz="2800"/>
                      <a:t>+102</a:t>
                    </a:r>
                    <a:endParaRPr lang="fi-FI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8D-4E53-B402-29D69A3FF39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797824684544789"/>
                  <c:y val="7.10129176047769E-7"/>
                </c:manualLayout>
              </c:layout>
              <c:tx>
                <c:rich>
                  <a:bodyPr/>
                  <a:lstStyle/>
                  <a:p>
                    <a:r>
                      <a:rPr lang="mr-IN" sz="2800"/>
                      <a:t>+33</a:t>
                    </a:r>
                    <a:endParaRPr lang="mr-IN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8D-4E53-B402-29D69A3FF39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mr-IN" sz="2800"/>
                      <a:t>+64</a:t>
                    </a:r>
                    <a:endParaRPr lang="mr-IN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18D-4E53-B402-29D69A3FF39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mr-IN" sz="2800"/>
                      <a:t>+40</a:t>
                    </a:r>
                    <a:endParaRPr lang="mr-IN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18D-4E53-B402-29D69A3FF39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mr-IN" sz="2800"/>
                      <a:t>-1</a:t>
                    </a:r>
                    <a:endParaRPr lang="mr-IN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18D-4E53-B402-29D69A3FF39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1838864215595502E-2"/>
                  <c:y val="-4.3385342010638398E-3"/>
                </c:manualLayout>
              </c:layout>
              <c:tx>
                <c:rich>
                  <a:bodyPr/>
                  <a:lstStyle/>
                  <a:p>
                    <a:r>
                      <a:rPr lang="mr-IN" sz="2800" dirty="0"/>
                      <a:t>-16</a:t>
                    </a:r>
                    <a:endParaRPr lang="mr-IN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18D-4E53-B402-29D69A3FF39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mr-IN" sz="2800"/>
                      <a:t>-15</a:t>
                    </a:r>
                    <a:endParaRPr lang="mr-IN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18D-4E53-B402-29D69A3FF39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baseline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Journaux imprimés</c:v>
                </c:pt>
                <c:pt idx="1">
                  <c:v>Journaux numériques</c:v>
                </c:pt>
                <c:pt idx="2">
                  <c:v>Télévision</c:v>
                </c:pt>
                <c:pt idx="3">
                  <c:v>Radio</c:v>
                </c:pt>
                <c:pt idx="4">
                  <c:v>Moteur de recherche</c:v>
                </c:pt>
                <c:pt idx="5">
                  <c:v>Magazine</c:v>
                </c:pt>
                <c:pt idx="6">
                  <c:v>Médias sociaux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202</c:v>
                </c:pt>
                <c:pt idx="1">
                  <c:v>133</c:v>
                </c:pt>
                <c:pt idx="2">
                  <c:v>164</c:v>
                </c:pt>
                <c:pt idx="3">
                  <c:v>140</c:v>
                </c:pt>
                <c:pt idx="4">
                  <c:v>99</c:v>
                </c:pt>
                <c:pt idx="5">
                  <c:v>84</c:v>
                </c:pt>
                <c:pt idx="6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18D-4E53-B402-29D69A3FF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185783424"/>
        <c:axId val="185784960"/>
      </c:barChart>
      <c:catAx>
        <c:axId val="185783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anchor="ctr" anchorCtr="0"/>
          <a:lstStyle/>
          <a:p>
            <a:pPr>
              <a:defRPr sz="1600" b="1" i="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5784960"/>
        <c:crosses val="autoZero"/>
        <c:auto val="0"/>
        <c:lblAlgn val="ctr"/>
        <c:lblOffset val="100"/>
        <c:noMultiLvlLbl val="0"/>
      </c:catAx>
      <c:valAx>
        <c:axId val="185784960"/>
        <c:scaling>
          <c:orientation val="minMax"/>
          <c:max val="220"/>
          <c:min val="0"/>
        </c:scaling>
        <c:delete val="1"/>
        <c:axPos val="t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 sz="1600" b="1" dirty="0" err="1">
                    <a:solidFill>
                      <a:schemeClr val="tx1"/>
                    </a:solidFill>
                  </a:rPr>
                  <a:t>Indice</a:t>
                </a:r>
                <a:r>
                  <a:rPr lang="en-CA" sz="1600" b="1" baseline="0" dirty="0">
                    <a:solidFill>
                      <a:schemeClr val="tx1"/>
                    </a:solidFill>
                  </a:rPr>
                  <a:t>  </a:t>
                </a:r>
                <a:r>
                  <a:rPr lang="en-CA" sz="1600" b="1" dirty="0">
                    <a:solidFill>
                      <a:schemeClr val="tx1"/>
                    </a:solidFill>
                  </a:rPr>
                  <a:t>100</a:t>
                </a:r>
                <a:r>
                  <a:rPr lang="en-CA" sz="1600" b="1" baseline="0" dirty="0">
                    <a:solidFill>
                      <a:schemeClr val="tx1"/>
                    </a:solidFill>
                  </a:rPr>
                  <a:t> (</a:t>
                </a:r>
                <a:r>
                  <a:rPr lang="en-CA" sz="1600" b="1" baseline="0" dirty="0" err="1">
                    <a:solidFill>
                      <a:schemeClr val="tx1"/>
                    </a:solidFill>
                  </a:rPr>
                  <a:t>moyenne</a:t>
                </a:r>
                <a:r>
                  <a:rPr lang="en-CA" sz="1600" b="1" baseline="0" dirty="0">
                    <a:solidFill>
                      <a:schemeClr val="tx1"/>
                    </a:solidFill>
                  </a:rPr>
                  <a:t>)</a:t>
                </a:r>
                <a:endParaRPr lang="en-CA" sz="16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555924761602543"/>
              <c:y val="0.723396519443868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5783424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0.64984</cdr:x>
      <cdr:y>0</cdr:y>
    </cdr:from>
    <cdr:to>
      <cdr:x>0.64984</cdr:x>
      <cdr:y>0.72985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="" xmlns:a16="http://schemas.microsoft.com/office/drawing/2014/main" id="{156A796D-322E-4D9F-AB55-5BA4F80B3189}"/>
            </a:ext>
          </a:extLst>
        </cdr:cNvPr>
        <cdr:cNvCxnSpPr/>
      </cdr:nvCxnSpPr>
      <cdr:spPr>
        <a:xfrm xmlns:a="http://schemas.openxmlformats.org/drawingml/2006/main">
          <a:off x="4101818" y="0"/>
          <a:ext cx="0" cy="4111068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21137-8A7A-654A-82C5-0BC88CB0CB96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72FE-36B2-F148-9F2E-6596BBCC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3286-0D15-4F41-A64F-3E0B05FC2E1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0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="" xmlns:a16="http://schemas.microsoft.com/office/drawing/2014/main" id="{372AB1F4-B0C5-4044-AB95-AEB35D3A6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822" indent="-276083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4340" indent="-220866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6076" indent="-220866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7814" indent="-220866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9549" indent="-22086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71288" indent="-22086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3022" indent="-22086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4760" indent="-22086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B931DCD-13E3-46F4-AB2B-FAD04DB37D25}" type="slidenum">
              <a:rPr lang="en-US" altLang="en-US"/>
              <a:pPr algn="r"/>
              <a:t>7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="" xmlns:a16="http://schemas.microsoft.com/office/drawing/2014/main" id="{92CC9B3A-4277-4939-BDBB-92EAC5CB8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="" xmlns:a16="http://schemas.microsoft.com/office/drawing/2014/main" id="{6A2B41DE-840B-4F91-A5DF-5E23382E4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041" y="4415791"/>
            <a:ext cx="5871332" cy="4183381"/>
          </a:xfrm>
          <a:noFill/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d’explorer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raisons qui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poussent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Canadiens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lire les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régionaux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chose ne change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l’information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locale (sous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continue d’être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pousse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lectorat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régionaux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haut. La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étude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répondants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lecture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imprimés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numériques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des divers types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renseignements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suivants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Nouvelles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Éditoriaux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locaux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 Sports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locaux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 Divertissements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locaux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Événements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locaux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 Crimes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locaux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Rubriques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nécrologiques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Après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l’information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locale,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près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moitié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répondants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publicité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attire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attention,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publiée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journal que les prospectus qui 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véhiculés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Beaucoup plus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lecteurs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imprimés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choisissent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publicité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probablement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 des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encarts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prospectus.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plus, nous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remarquer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lectorat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petites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annonces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concernant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l’emploi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carrières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l’immobilier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régionaux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imprimés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03286-0D15-4F41-A64F-3E0B05FC2E1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0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publicités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numérique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imprimé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attirent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l’attention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près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tiers des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lecteurs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(63 %).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trois quarts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attention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publicités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imprimées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(34 pour la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publicité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imprimée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+ 15 pour les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49 % sur un total de 63 % = 77 %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l’attention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générée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publicités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imprimés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57FB8-185C-4541-9A80-5E8F213202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8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826"/>
            <a:r>
              <a:rPr lang="fr-CA" sz="1400" dirty="0"/>
              <a:t>LES JOURNAUX LOCAUX : ENGAGÉS ET BRANCHÉS  2019</a:t>
            </a:r>
          </a:p>
          <a:p>
            <a:pPr algn="l"/>
            <a:r>
              <a:rPr lang="en-CA" sz="1400" dirty="0"/>
              <a:t>https://nmc-mic.ca/fr/ressources-publicitaires/les-journaux-locaux-engages-et-branches-2019/</a:t>
            </a:r>
          </a:p>
          <a:p>
            <a:pPr algn="l"/>
            <a:endParaRPr lang="en-US" sz="1400" dirty="0"/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demandé aux répondants d’évaluer les médias (10) en fonction de 16 caractéristiques d’engagement différentes (7 pour l’engagement général, 5 pour l’engagement médiatique et 4 pour l’engagement publicitaire).  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ont été indexés en fonction des cotes attribuées à chaque média par rapport à la cote moyenne.</a:t>
            </a:r>
          </a:p>
          <a:p>
            <a:r>
              <a:rPr lang="en-US" dirty="0">
                <a:solidFill>
                  <a:schemeClr val="bg1"/>
                </a:solidFill>
                <a:latin typeface="Myriad Pro"/>
                <a:cs typeface="Myriad Pro"/>
              </a:rPr>
              <a:t>ENGAGEMENT GÉNÉRAL</a:t>
            </a:r>
            <a:endParaRPr lang="en-US" dirty="0">
              <a:solidFill>
                <a:schemeClr val="bg1"/>
              </a:solidFill>
            </a:endParaRPr>
          </a:p>
          <a:p>
            <a:pPr marL="271463" indent="-271463">
              <a:spcBef>
                <a:spcPts val="600"/>
              </a:spcBef>
              <a:buClr>
                <a:srgbClr val="344391"/>
              </a:buClr>
              <a:buFont typeface="+mj-lt"/>
              <a:buAutoNum type="arabicPeriod"/>
            </a:pPr>
            <a:r>
              <a:rPr lang="fr-CA" sz="1400" dirty="0">
                <a:solidFill>
                  <a:prstClr val="black"/>
                </a:solidFill>
              </a:rPr>
              <a:t>Il est digne de confiance.</a:t>
            </a:r>
          </a:p>
          <a:p>
            <a:pPr marL="271463" indent="-271463">
              <a:spcBef>
                <a:spcPts val="600"/>
              </a:spcBef>
              <a:buClr>
                <a:srgbClr val="344391"/>
              </a:buClr>
              <a:buFont typeface="+mj-lt"/>
              <a:buAutoNum type="arabicPeriod"/>
            </a:pPr>
            <a:r>
              <a:rPr lang="fr-CA" sz="1400" dirty="0">
                <a:solidFill>
                  <a:prstClr val="black"/>
                </a:solidFill>
              </a:rPr>
              <a:t>Je ressens un lien personnel avec le média.</a:t>
            </a:r>
          </a:p>
          <a:p>
            <a:pPr marL="271463" indent="-271463">
              <a:spcBef>
                <a:spcPts val="600"/>
              </a:spcBef>
              <a:buClr>
                <a:srgbClr val="344391"/>
              </a:buClr>
              <a:buFont typeface="+mj-lt"/>
              <a:buAutoNum type="arabicPeriod"/>
            </a:pPr>
            <a:r>
              <a:rPr lang="fr-CA" sz="1400" dirty="0">
                <a:solidFill>
                  <a:prstClr val="black"/>
                </a:solidFill>
              </a:rPr>
              <a:t>Il m'inspire.</a:t>
            </a:r>
          </a:p>
          <a:p>
            <a:pPr marL="271463" indent="-271463">
              <a:spcBef>
                <a:spcPts val="600"/>
              </a:spcBef>
              <a:buClr>
                <a:srgbClr val="344391"/>
              </a:buClr>
              <a:buFont typeface="+mj-lt"/>
              <a:buAutoNum type="arabicPeriod"/>
            </a:pPr>
            <a:r>
              <a:rPr lang="fr-CA" sz="1400" dirty="0">
                <a:solidFill>
                  <a:prstClr val="black"/>
                </a:solidFill>
              </a:rPr>
              <a:t>Il me rend la vie meilleure.</a:t>
            </a:r>
          </a:p>
          <a:p>
            <a:pPr marL="271463" indent="-271463">
              <a:spcBef>
                <a:spcPts val="600"/>
              </a:spcBef>
              <a:buClr>
                <a:srgbClr val="344391"/>
              </a:buClr>
              <a:buFont typeface="+mj-lt"/>
              <a:buAutoNum type="arabicPeriod"/>
            </a:pPr>
            <a:r>
              <a:rPr lang="fr-CA" sz="1400" dirty="0">
                <a:solidFill>
                  <a:prstClr val="black"/>
                </a:solidFill>
              </a:rPr>
              <a:t>Il améliore mon interaction avec les autres.</a:t>
            </a:r>
          </a:p>
          <a:p>
            <a:pPr marL="271463" indent="-271463">
              <a:spcBef>
                <a:spcPts val="600"/>
              </a:spcBef>
              <a:buClr>
                <a:srgbClr val="344391"/>
              </a:buClr>
              <a:buFont typeface="+mj-lt"/>
              <a:buAutoNum type="arabicPeriod"/>
            </a:pPr>
            <a:r>
              <a:rPr lang="fr-CA" sz="1400" dirty="0">
                <a:solidFill>
                  <a:prstClr val="black"/>
                </a:solidFill>
              </a:rPr>
              <a:t>Il fonctionne de manière éthique et dans le meilleur intérêt du public.</a:t>
            </a:r>
          </a:p>
          <a:p>
            <a:pPr marL="271463" indent="-271463">
              <a:spcBef>
                <a:spcPts val="600"/>
              </a:spcBef>
              <a:buClr>
                <a:srgbClr val="344391"/>
              </a:buClr>
              <a:buFont typeface="+mj-lt"/>
              <a:buAutoNum type="arabicPeriod"/>
            </a:pPr>
            <a:r>
              <a:rPr lang="fr-CA" sz="1400" dirty="0">
                <a:solidFill>
                  <a:prstClr val="black"/>
                </a:solidFill>
              </a:rPr>
              <a:t>Je me tourne vers lui quand j'ai du temps pour moi.</a:t>
            </a:r>
            <a:endParaRPr lang="en-US" sz="1400" dirty="0"/>
          </a:p>
          <a:p>
            <a:pPr algn="l"/>
            <a:r>
              <a:rPr lang="en-US" sz="1400" dirty="0">
                <a:solidFill>
                  <a:srgbClr val="FFFFFF"/>
                </a:solidFill>
                <a:latin typeface="Myriad Pro"/>
              </a:rPr>
              <a:t>ENGAGEMENT AVEC LES NOUVELLES</a:t>
            </a:r>
            <a:endParaRPr lang="en-US" sz="1400" dirty="0">
              <a:solidFill>
                <a:srgbClr val="FFFFFF"/>
              </a:solidFill>
            </a:endParaRPr>
          </a:p>
          <a:p>
            <a:pPr marL="271463" indent="-271463">
              <a:buClr>
                <a:srgbClr val="344391"/>
              </a:buClr>
              <a:buFont typeface="+mj-lt"/>
              <a:buAutoNum type="arabicPeriod"/>
            </a:pPr>
            <a:r>
              <a:rPr lang="fr-CA" sz="1400" dirty="0">
                <a:solidFill>
                  <a:prstClr val="black"/>
                </a:solidFill>
              </a:rPr>
              <a:t>Les nouvelles qu'il contient proviennent de sources fiables.</a:t>
            </a:r>
          </a:p>
          <a:p>
            <a:pPr marL="271463" indent="-271463">
              <a:buClr>
                <a:srgbClr val="344391"/>
              </a:buClr>
              <a:buFont typeface="+mj-lt"/>
              <a:buAutoNum type="arabicPeriod"/>
            </a:pPr>
            <a:r>
              <a:rPr lang="fr-CA" sz="1400" dirty="0">
                <a:solidFill>
                  <a:prstClr val="black"/>
                </a:solidFill>
              </a:rPr>
              <a:t>Il emploie des journalistes bien formés et bien informés.</a:t>
            </a:r>
          </a:p>
          <a:p>
            <a:pPr marL="271463" indent="-271463">
              <a:buClr>
                <a:srgbClr val="344391"/>
              </a:buClr>
              <a:buFont typeface="+mj-lt"/>
              <a:buAutoNum type="arabicPeriod"/>
            </a:pPr>
            <a:r>
              <a:rPr lang="fr-CA" sz="1400" dirty="0">
                <a:solidFill>
                  <a:prstClr val="black"/>
                </a:solidFill>
              </a:rPr>
              <a:t>Il fournit les nouvelles de façon impartiale.</a:t>
            </a:r>
          </a:p>
          <a:p>
            <a:pPr marL="271463" indent="-271463">
              <a:buClr>
                <a:srgbClr val="344391"/>
              </a:buClr>
              <a:buFont typeface="+mj-lt"/>
              <a:buAutoNum type="arabicPeriod"/>
            </a:pPr>
            <a:r>
              <a:rPr lang="fr-CA" sz="1400" dirty="0">
                <a:solidFill>
                  <a:prstClr val="black"/>
                </a:solidFill>
              </a:rPr>
              <a:t>Son contenu est crédible.</a:t>
            </a:r>
          </a:p>
          <a:p>
            <a:pPr marL="271463" indent="-271463">
              <a:buClr>
                <a:srgbClr val="344391"/>
              </a:buClr>
              <a:buFont typeface="+mj-lt"/>
              <a:buAutoNum type="arabicPeriod"/>
            </a:pPr>
            <a:r>
              <a:rPr lang="fr-CA" sz="1400" dirty="0">
                <a:solidFill>
                  <a:prstClr val="black"/>
                </a:solidFill>
              </a:rPr>
              <a:t>Il contient des commentaires éclairés. </a:t>
            </a:r>
            <a:endParaRPr lang="en-CA" sz="1400" dirty="0">
              <a:solidFill>
                <a:prstClr val="black"/>
              </a:solidFill>
            </a:endParaRPr>
          </a:p>
          <a:p>
            <a:pPr algn="l"/>
            <a:r>
              <a:rPr lang="en-US" sz="1400" dirty="0">
                <a:solidFill>
                  <a:srgbClr val="FFFFFF"/>
                </a:solidFill>
                <a:latin typeface="Myriad Pro"/>
              </a:rPr>
              <a:t>ENGAGEMENT AVEC LA PUBLICITÉ</a:t>
            </a:r>
            <a:endParaRPr lang="en-US" sz="1400" dirty="0">
              <a:solidFill>
                <a:srgbClr val="FFFFFF"/>
              </a:solidFill>
            </a:endParaRPr>
          </a:p>
          <a:p>
            <a:pPr marL="271463" lvl="0" indent="-271463">
              <a:buClr>
                <a:srgbClr val="344391"/>
              </a:buClr>
              <a:buFont typeface="+mj-lt"/>
              <a:buAutoNum type="arabicPeriod"/>
            </a:pPr>
            <a:r>
              <a:rPr lang="fr-CA" sz="1400" dirty="0"/>
              <a:t>Je remarque habituellement les annonces dans ce média.</a:t>
            </a:r>
          </a:p>
          <a:p>
            <a:pPr marL="271463" lvl="0" indent="-271463">
              <a:buClr>
                <a:srgbClr val="344391"/>
              </a:buClr>
              <a:buFont typeface="+mj-lt"/>
              <a:buAutoNum type="arabicPeriod"/>
            </a:pPr>
            <a:r>
              <a:rPr lang="fr-CA" sz="1400" dirty="0"/>
              <a:t>Les annonces qu'il contient me rendent plus susceptible d'acheter.</a:t>
            </a:r>
          </a:p>
          <a:p>
            <a:pPr marL="271463" lvl="0" indent="-271463">
              <a:buClr>
                <a:srgbClr val="344391"/>
              </a:buClr>
              <a:buFont typeface="+mj-lt"/>
              <a:buAutoNum type="arabicPeriod"/>
            </a:pPr>
            <a:r>
              <a:rPr lang="fr-CA" sz="1400" dirty="0"/>
              <a:t>C'est le meilleur endroit pour obtenir de  l’information utile sur les soldes, les heures d'ouverture des magasins et les offres spéciales.</a:t>
            </a:r>
          </a:p>
          <a:p>
            <a:pPr marL="271463" lvl="0" indent="-271463">
              <a:buClr>
                <a:srgbClr val="344391"/>
              </a:buClr>
              <a:buFont typeface="+mj-lt"/>
              <a:buAutoNum type="arabicPeriod"/>
            </a:pPr>
            <a:r>
              <a:rPr lang="fr-CA" sz="1400" dirty="0"/>
              <a:t>Il contient des publicités irritantes (Note : Moins elles sont considérées irritantes, plus le pointage d'engagement est élevé).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6C7E6B-727D-462C-818A-DD74C1BC0D3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2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962"/>
            <a:ext cx="8229600" cy="473720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FF000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FF000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FF00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FF00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638925" cy="974971"/>
          </a:xfrm>
          <a:prstGeom prst="rect">
            <a:avLst/>
          </a:prstGeom>
        </p:spPr>
        <p:txBody>
          <a:bodyPr anchor="ctr"/>
          <a:lstStyle>
            <a:lvl1pPr>
              <a:defRPr lang="en-CA" sz="2800" b="1" kern="12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314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FA5-A3C2-4620-AA8E-4C30B722EBAF}" type="datetimeFigureOut">
              <a:rPr lang="en-CA" smtClean="0"/>
              <a:t>2021-02-22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C592-73C5-4717-ACAB-FAD5650F0D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514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FA5-A3C2-4620-AA8E-4C30B722EBAF}" type="datetimeFigureOut">
              <a:rPr lang="en-CA" smtClean="0"/>
              <a:t>2021-02-22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C592-73C5-4717-ACAB-FAD5650F0D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2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FA5-A3C2-4620-AA8E-4C30B722EBAF}" type="datetimeFigureOut">
              <a:rPr lang="en-CA" smtClean="0"/>
              <a:t>2021-02-22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C592-73C5-4717-ACAB-FAD5650F0D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20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FA5-A3C2-4620-AA8E-4C30B722EBAF}" type="datetimeFigureOut">
              <a:rPr lang="en-CA" smtClean="0"/>
              <a:t>2021-02-22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C592-73C5-4717-ACAB-FAD5650F0D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14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FA5-A3C2-4620-AA8E-4C30B722EBAF}" type="datetimeFigureOut">
              <a:rPr lang="en-CA" smtClean="0"/>
              <a:t>2021-02-22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C592-73C5-4717-ACAB-FAD5650F0D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94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FA5-A3C2-4620-AA8E-4C30B722EBAF}" type="datetimeFigureOut">
              <a:rPr lang="en-CA" smtClean="0"/>
              <a:t>2021-02-22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C592-73C5-4717-ACAB-FAD5650F0D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11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FA5-A3C2-4620-AA8E-4C30B722EBAF}" type="datetimeFigureOut">
              <a:rPr lang="en-CA" smtClean="0"/>
              <a:t>2021-02-22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C592-73C5-4717-ACAB-FAD5650F0D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0119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FA5-A3C2-4620-AA8E-4C30B722EBAF}" type="datetimeFigureOut">
              <a:rPr lang="en-CA" smtClean="0"/>
              <a:t>2021-02-22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C592-73C5-4717-ACAB-FAD5650F0D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099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FA5-A3C2-4620-AA8E-4C30B722EBAF}" type="datetimeFigureOut">
              <a:rPr lang="en-CA" smtClean="0"/>
              <a:t>2021-02-22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C592-73C5-4717-ACAB-FAD5650F0D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381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9829"/>
            <a:ext cx="4038600" cy="4517572"/>
          </a:xfrm>
          <a:prstGeom prst="rect">
            <a:avLst/>
          </a:prstGeom>
        </p:spPr>
        <p:txBody>
          <a:bodyPr/>
          <a:lstStyle>
            <a:lvl1pPr>
              <a:buClr>
                <a:srgbClr val="E4284D"/>
              </a:buClr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E4284D"/>
              </a:buClr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E4284D"/>
              </a:buClr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buClr>
                <a:srgbClr val="E4284D"/>
              </a:buClr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buClr>
                <a:srgbClr val="E4284D"/>
              </a:buClr>
              <a:defRPr lang="en-CA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9829"/>
            <a:ext cx="4038600" cy="4517572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CA" sz="1800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rgbClr val="E4284D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E4284D"/>
              </a:buClr>
            </a:pPr>
            <a:r>
              <a:rPr lang="en-US"/>
              <a:t>Second level</a:t>
            </a:r>
          </a:p>
          <a:p>
            <a:pPr lvl="2">
              <a:buClr>
                <a:srgbClr val="E4284D"/>
              </a:buClr>
            </a:pPr>
            <a:r>
              <a:rPr lang="en-US"/>
              <a:t>Third level</a:t>
            </a:r>
          </a:p>
          <a:p>
            <a:pPr lvl="3">
              <a:buClr>
                <a:srgbClr val="E4284D"/>
              </a:buClr>
            </a:pPr>
            <a:r>
              <a:rPr lang="en-US"/>
              <a:t>Fourth level</a:t>
            </a:r>
          </a:p>
          <a:p>
            <a:pPr lvl="4">
              <a:buClr>
                <a:srgbClr val="E4284D"/>
              </a:buClr>
            </a:pPr>
            <a:r>
              <a:rPr lang="en-US"/>
              <a:t>Fifth level</a:t>
            </a:r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6125" cy="974971"/>
          </a:xfrm>
          <a:prstGeom prst="rect">
            <a:avLst/>
          </a:prstGeom>
        </p:spPr>
        <p:txBody>
          <a:bodyPr anchor="ctr"/>
          <a:lstStyle>
            <a:lvl1pPr>
              <a:defRPr lang="en-CA" sz="2800" b="1" kern="12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FA5-A3C2-4620-AA8E-4C30B722EBAF}" type="datetimeFigureOut">
              <a:rPr lang="en-CA" smtClean="0"/>
              <a:t>2021-02-22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C592-73C5-4717-ACAB-FAD5650F0D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91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3060" cy="97497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2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30" y="1651149"/>
            <a:ext cx="7295653" cy="3237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C2C2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ewsMediaCanada-Logo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890" y="6146524"/>
            <a:ext cx="2057163" cy="422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7828"/>
            <a:ext cx="6400800" cy="12409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C2C2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NewsMediaCanada-Logo.ep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890" y="6146524"/>
            <a:ext cx="2057163" cy="4228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456" y="251722"/>
            <a:ext cx="1784419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9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32448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ED246"/>
        </a:buClr>
        <a:buFont typeface="Arial" pitchFamily="34" charset="0"/>
        <a:buChar char="•"/>
        <a:defRPr sz="32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244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C2C2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ewsMediaCanada-Logo.eps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890" y="6146524"/>
            <a:ext cx="2057163" cy="42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4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7" r:id="rId3"/>
    <p:sldLayoutId id="2147483681" r:id="rId4"/>
    <p:sldLayoutId id="214748368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FEFA5-A3C2-4620-AA8E-4C30B722EBAF}" type="datetimeFigureOut">
              <a:rPr lang="en-CA" smtClean="0"/>
              <a:t>2021-02-22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AC592-73C5-4717-ACAB-FAD5650F0D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957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1098"/>
            <a:ext cx="7772400" cy="2387600"/>
          </a:xfrm>
        </p:spPr>
        <p:txBody>
          <a:bodyPr/>
          <a:lstStyle/>
          <a:p>
            <a:r>
              <a:rPr lang="en-US" dirty="0"/>
              <a:t>Dix </a:t>
            </a:r>
            <a:r>
              <a:rPr lang="en-US" dirty="0" err="1"/>
              <a:t>vérités</a:t>
            </a:r>
            <a:r>
              <a:rPr lang="en-US" dirty="0"/>
              <a:t> à </a:t>
            </a:r>
            <a:r>
              <a:rPr lang="en-US" dirty="0" err="1"/>
              <a:t>transmettre</a:t>
            </a:r>
            <a:r>
              <a:rPr lang="en-US" dirty="0"/>
              <a:t> sur Twitter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4653022"/>
            <a:ext cx="6858000" cy="604777"/>
          </a:xfrm>
        </p:spPr>
        <p:txBody>
          <a:bodyPr/>
          <a:lstStyle/>
          <a:p>
            <a:r>
              <a:rPr lang="en-CA" b="1" dirty="0" err="1">
                <a:solidFill>
                  <a:srgbClr val="E4284D"/>
                </a:solidFill>
              </a:rPr>
              <a:t>février</a:t>
            </a:r>
            <a:r>
              <a:rPr lang="en-CA" b="1" dirty="0">
                <a:solidFill>
                  <a:srgbClr val="E4284D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86900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223931"/>
              </p:ext>
            </p:extLst>
          </p:nvPr>
        </p:nvGraphicFramePr>
        <p:xfrm>
          <a:off x="3172344" y="1532452"/>
          <a:ext cx="6091990" cy="563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926" y="247795"/>
            <a:ext cx="6590190" cy="1102033"/>
          </a:xfrm>
        </p:spPr>
        <p:txBody>
          <a:bodyPr/>
          <a:lstStyle/>
          <a:p>
            <a:r>
              <a:rPr lang="en-US" sz="2400" dirty="0" err="1"/>
              <a:t>Lorsqu’ils</a:t>
            </a:r>
            <a:r>
              <a:rPr lang="en-US" sz="2400" dirty="0"/>
              <a:t> </a:t>
            </a:r>
            <a:r>
              <a:rPr lang="en-US" sz="2400" dirty="0" err="1"/>
              <a:t>lisent</a:t>
            </a:r>
            <a:r>
              <a:rPr lang="en-US" sz="2400" dirty="0"/>
              <a:t> un journal, les </a:t>
            </a:r>
            <a:r>
              <a:rPr lang="en-US" sz="2400" dirty="0" err="1"/>
              <a:t>Canadiens</a:t>
            </a:r>
            <a:r>
              <a:rPr lang="en-US" sz="2400" dirty="0"/>
              <a:t> </a:t>
            </a:r>
            <a:r>
              <a:rPr lang="en-US" sz="2400" dirty="0" err="1"/>
              <a:t>lui</a:t>
            </a:r>
            <a:r>
              <a:rPr lang="en-US" sz="2400" dirty="0"/>
              <a:t> </a:t>
            </a:r>
            <a:r>
              <a:rPr lang="en-US" sz="2400" dirty="0" err="1"/>
              <a:t>accordent</a:t>
            </a:r>
            <a:r>
              <a:rPr lang="en-US" sz="2400" dirty="0"/>
              <a:t> </a:t>
            </a:r>
            <a:r>
              <a:rPr lang="en-US" sz="2400" dirty="0" err="1"/>
              <a:t>toute</a:t>
            </a:r>
            <a:r>
              <a:rPr lang="en-US" sz="2400" dirty="0"/>
              <a:t> </a:t>
            </a:r>
            <a:r>
              <a:rPr lang="en-US" sz="2400" dirty="0" err="1"/>
              <a:t>leur</a:t>
            </a:r>
            <a:r>
              <a:rPr lang="en-US" sz="2400" dirty="0"/>
              <a:t> attention.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0720" y="1247553"/>
            <a:ext cx="36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charset="0"/>
                <a:ea typeface="Arial" charset="0"/>
                <a:cs typeface="Arial" charset="0"/>
              </a:rPr>
              <a:t>Mobilisation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avec les </a:t>
            </a:r>
            <a:r>
              <a:rPr lang="en-US" b="1" dirty="0" err="1">
                <a:latin typeface="Arial" charset="0"/>
                <a:ea typeface="Arial" charset="0"/>
                <a:cs typeface="Arial" charset="0"/>
              </a:rPr>
              <a:t>médias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2289" y="1716177"/>
            <a:ext cx="2913481" cy="41422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ED246"/>
              </a:buClr>
              <a:buFont typeface="Arial" pitchFamily="34" charset="0"/>
              <a:buChar char="•"/>
              <a:defRPr sz="32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Les </a:t>
            </a:r>
            <a:r>
              <a:rPr lang="en-US" sz="1600" b="1" dirty="0" err="1">
                <a:solidFill>
                  <a:schemeClr val="tx1"/>
                </a:solidFill>
              </a:rPr>
              <a:t>journaux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imprimés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obtiennent</a:t>
            </a:r>
            <a:r>
              <a:rPr lang="en-US" sz="1600" b="1" dirty="0">
                <a:solidFill>
                  <a:schemeClr val="tx1"/>
                </a:solidFill>
              </a:rPr>
              <a:t> un </a:t>
            </a:r>
            <a:r>
              <a:rPr lang="en-US" sz="1600" b="1" dirty="0" err="1">
                <a:solidFill>
                  <a:schemeClr val="tx1"/>
                </a:solidFill>
              </a:rPr>
              <a:t>pointage</a:t>
            </a:r>
            <a:r>
              <a:rPr lang="en-US" sz="1600" b="1" dirty="0">
                <a:solidFill>
                  <a:schemeClr val="tx1"/>
                </a:solidFill>
              </a:rPr>
              <a:t> de 102 % au-dessus de la </a:t>
            </a:r>
            <a:r>
              <a:rPr lang="en-US" sz="1600" b="1" dirty="0" err="1">
                <a:solidFill>
                  <a:schemeClr val="tx1"/>
                </a:solidFill>
              </a:rPr>
              <a:t>moyenne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en</a:t>
            </a:r>
            <a:r>
              <a:rPr lang="en-US" sz="1600" b="1" dirty="0">
                <a:solidFill>
                  <a:schemeClr val="tx1"/>
                </a:solidFill>
              </a:rPr>
              <a:t> matière de </a:t>
            </a:r>
            <a:r>
              <a:rPr lang="en-US" sz="1600" b="1" dirty="0" err="1">
                <a:solidFill>
                  <a:schemeClr val="tx1"/>
                </a:solidFill>
              </a:rPr>
              <a:t>mobilisation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soit</a:t>
            </a:r>
            <a:r>
              <a:rPr lang="en-US" sz="1600" b="1" dirty="0">
                <a:solidFill>
                  <a:schemeClr val="tx1"/>
                </a:solidFill>
              </a:rPr>
              <a:t> le </a:t>
            </a:r>
            <a:r>
              <a:rPr lang="en-US" sz="1600" b="1" dirty="0" err="1">
                <a:solidFill>
                  <a:schemeClr val="tx1"/>
                </a:solidFill>
              </a:rPr>
              <a:t>pointage</a:t>
            </a:r>
            <a:r>
              <a:rPr lang="en-US" sz="1600" b="1" dirty="0">
                <a:solidFill>
                  <a:schemeClr val="tx1"/>
                </a:solidFill>
              </a:rPr>
              <a:t> le plus </a:t>
            </a:r>
            <a:r>
              <a:rPr lang="en-US" sz="1600" b="1" dirty="0" err="1">
                <a:solidFill>
                  <a:schemeClr val="tx1"/>
                </a:solidFill>
              </a:rPr>
              <a:t>élevé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tous</a:t>
            </a:r>
            <a:r>
              <a:rPr lang="en-US" sz="1600" b="1" dirty="0">
                <a:solidFill>
                  <a:schemeClr val="tx1"/>
                </a:solidFill>
              </a:rPr>
              <a:t> les </a:t>
            </a:r>
            <a:r>
              <a:rPr lang="en-US" sz="1600" b="1" dirty="0" err="1">
                <a:solidFill>
                  <a:schemeClr val="tx1"/>
                </a:solidFill>
              </a:rPr>
              <a:t>médias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mesurés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CA" sz="1600" dirty="0">
                <a:solidFill>
                  <a:schemeClr val="tx1"/>
                </a:solidFill>
              </a:rPr>
              <a:t>La mobilisation </a:t>
            </a:r>
            <a:r>
              <a:rPr lang="en-CA" sz="1600" dirty="0" err="1">
                <a:solidFill>
                  <a:schemeClr val="tx1"/>
                </a:solidFill>
              </a:rPr>
              <a:t>peut</a:t>
            </a:r>
            <a:r>
              <a:rPr lang="en-CA" sz="1600" dirty="0">
                <a:solidFill>
                  <a:schemeClr val="tx1"/>
                </a:solidFill>
              </a:rPr>
              <a:t> </a:t>
            </a:r>
            <a:r>
              <a:rPr lang="en-CA" sz="1600" dirty="0" err="1">
                <a:solidFill>
                  <a:schemeClr val="tx1"/>
                </a:solidFill>
              </a:rPr>
              <a:t>être</a:t>
            </a:r>
            <a:r>
              <a:rPr lang="en-CA" sz="1600" dirty="0">
                <a:solidFill>
                  <a:schemeClr val="tx1"/>
                </a:solidFill>
              </a:rPr>
              <a:t> </a:t>
            </a:r>
            <a:r>
              <a:rPr lang="en-CA" sz="1600" dirty="0" err="1">
                <a:solidFill>
                  <a:schemeClr val="tx1"/>
                </a:solidFill>
              </a:rPr>
              <a:t>divisée</a:t>
            </a:r>
            <a:r>
              <a:rPr lang="en-CA" sz="1600" dirty="0">
                <a:solidFill>
                  <a:schemeClr val="tx1"/>
                </a:solidFill>
              </a:rPr>
              <a:t> </a:t>
            </a:r>
            <a:r>
              <a:rPr lang="en-CA" sz="1600" dirty="0" err="1">
                <a:solidFill>
                  <a:schemeClr val="tx1"/>
                </a:solidFill>
              </a:rPr>
              <a:t>parmi</a:t>
            </a:r>
            <a:r>
              <a:rPr lang="en-CA" sz="1600" dirty="0">
                <a:solidFill>
                  <a:schemeClr val="tx1"/>
                </a:solidFill>
              </a:rPr>
              <a:t> </a:t>
            </a:r>
            <a:r>
              <a:rPr lang="en-CA" sz="1600" dirty="0" err="1">
                <a:solidFill>
                  <a:schemeClr val="tx1"/>
                </a:solidFill>
              </a:rPr>
              <a:t>d’autres</a:t>
            </a:r>
            <a:r>
              <a:rPr lang="en-CA" sz="1600" dirty="0">
                <a:solidFill>
                  <a:schemeClr val="tx1"/>
                </a:solidFill>
              </a:rPr>
              <a:t> </a:t>
            </a:r>
            <a:r>
              <a:rPr lang="en-CA" sz="1600" dirty="0" err="1">
                <a:solidFill>
                  <a:schemeClr val="tx1"/>
                </a:solidFill>
              </a:rPr>
              <a:t>médias</a:t>
            </a:r>
            <a:r>
              <a:rPr lang="en-CA" sz="1600" dirty="0">
                <a:solidFill>
                  <a:schemeClr val="tx1"/>
                </a:solidFill>
              </a:rPr>
              <a:t> (</a:t>
            </a:r>
            <a:r>
              <a:rPr lang="en-CA" sz="1600" i="1" dirty="0" err="1">
                <a:solidFill>
                  <a:schemeClr val="tx1"/>
                </a:solidFill>
              </a:rPr>
              <a:t>télévision</a:t>
            </a:r>
            <a:r>
              <a:rPr lang="en-CA" sz="1600" i="1" dirty="0">
                <a:solidFill>
                  <a:schemeClr val="tx1"/>
                </a:solidFill>
              </a:rPr>
              <a:t>, radio, magazines, </a:t>
            </a:r>
            <a:r>
              <a:rPr lang="en-CA" sz="1600" i="1" dirty="0" err="1">
                <a:solidFill>
                  <a:schemeClr val="tx1"/>
                </a:solidFill>
              </a:rPr>
              <a:t>moteurs</a:t>
            </a:r>
            <a:r>
              <a:rPr lang="en-CA" sz="1600" i="1" dirty="0">
                <a:solidFill>
                  <a:schemeClr val="tx1"/>
                </a:solidFill>
              </a:rPr>
              <a:t> de recherche</a:t>
            </a:r>
            <a:r>
              <a:rPr lang="en-CA" sz="1600" dirty="0">
                <a:solidFill>
                  <a:schemeClr val="tx1"/>
                </a:solidFill>
              </a:rPr>
              <a:t>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CA" sz="1600" dirty="0">
                <a:solidFill>
                  <a:schemeClr val="tx1"/>
                </a:solidFill>
              </a:rPr>
              <a:t>Les </a:t>
            </a:r>
            <a:r>
              <a:rPr lang="en-CA" sz="1600" dirty="0" err="1">
                <a:solidFill>
                  <a:schemeClr val="tx1"/>
                </a:solidFill>
              </a:rPr>
              <a:t>médias</a:t>
            </a:r>
            <a:r>
              <a:rPr lang="en-CA" sz="1600" dirty="0">
                <a:solidFill>
                  <a:schemeClr val="tx1"/>
                </a:solidFill>
              </a:rPr>
              <a:t> </a:t>
            </a:r>
            <a:r>
              <a:rPr lang="en-CA" sz="1600" dirty="0" err="1">
                <a:solidFill>
                  <a:schemeClr val="tx1"/>
                </a:solidFill>
              </a:rPr>
              <a:t>sociaux</a:t>
            </a:r>
            <a:r>
              <a:rPr lang="en-CA" sz="1600" dirty="0">
                <a:solidFill>
                  <a:schemeClr val="tx1"/>
                </a:solidFill>
              </a:rPr>
              <a:t> </a:t>
            </a:r>
            <a:r>
              <a:rPr lang="en-CA" sz="1600" dirty="0" err="1">
                <a:solidFill>
                  <a:schemeClr val="tx1"/>
                </a:solidFill>
              </a:rPr>
              <a:t>ont</a:t>
            </a:r>
            <a:r>
              <a:rPr lang="en-CA" sz="1600" dirty="0">
                <a:solidFill>
                  <a:schemeClr val="tx1"/>
                </a:solidFill>
              </a:rPr>
              <a:t> </a:t>
            </a:r>
            <a:r>
              <a:rPr lang="en-CA" sz="1600" dirty="0" err="1">
                <a:solidFill>
                  <a:schemeClr val="tx1"/>
                </a:solidFill>
              </a:rPr>
              <a:t>obtenu</a:t>
            </a:r>
            <a:r>
              <a:rPr lang="en-CA" sz="1600" dirty="0">
                <a:solidFill>
                  <a:schemeClr val="tx1"/>
                </a:solidFill>
              </a:rPr>
              <a:t> un </a:t>
            </a:r>
            <a:r>
              <a:rPr lang="en-CA" sz="1600" dirty="0" err="1">
                <a:solidFill>
                  <a:schemeClr val="tx1"/>
                </a:solidFill>
              </a:rPr>
              <a:t>pointage</a:t>
            </a:r>
            <a:r>
              <a:rPr lang="en-CA" sz="1600" dirty="0">
                <a:solidFill>
                  <a:schemeClr val="tx1"/>
                </a:solidFill>
              </a:rPr>
              <a:t> de 15 % </a:t>
            </a:r>
            <a:r>
              <a:rPr lang="en-CA" sz="1600" dirty="0" err="1">
                <a:solidFill>
                  <a:schemeClr val="tx1"/>
                </a:solidFill>
              </a:rPr>
              <a:t>en</a:t>
            </a:r>
            <a:r>
              <a:rPr lang="en-CA" sz="1600" dirty="0">
                <a:solidFill>
                  <a:schemeClr val="tx1"/>
                </a:solidFill>
              </a:rPr>
              <a:t> bas de la </a:t>
            </a:r>
            <a:r>
              <a:rPr lang="en-CA" sz="1600" dirty="0" err="1">
                <a:solidFill>
                  <a:schemeClr val="tx1"/>
                </a:solidFill>
              </a:rPr>
              <a:t>moyenne</a:t>
            </a:r>
            <a:r>
              <a:rPr lang="en-CA" sz="1600" dirty="0">
                <a:solidFill>
                  <a:schemeClr val="tx1"/>
                </a:solidFill>
              </a:rPr>
              <a:t> </a:t>
            </a:r>
            <a:r>
              <a:rPr lang="en-CA" sz="1600" dirty="0" err="1">
                <a:solidFill>
                  <a:schemeClr val="tx1"/>
                </a:solidFill>
              </a:rPr>
              <a:t>en</a:t>
            </a:r>
            <a:r>
              <a:rPr lang="en-CA" sz="1600" dirty="0">
                <a:solidFill>
                  <a:schemeClr val="tx1"/>
                </a:solidFill>
              </a:rPr>
              <a:t> </a:t>
            </a:r>
            <a:r>
              <a:rPr lang="en-CA" sz="1600" dirty="0" err="1">
                <a:solidFill>
                  <a:schemeClr val="tx1"/>
                </a:solidFill>
              </a:rPr>
              <a:t>matière</a:t>
            </a:r>
            <a:r>
              <a:rPr lang="en-CA" sz="1600" dirty="0">
                <a:solidFill>
                  <a:schemeClr val="tx1"/>
                </a:solidFill>
              </a:rPr>
              <a:t> de mobilisation.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6088559"/>
            <a:ext cx="6632294" cy="79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Totum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Research,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plus;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Engagés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branchés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2019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a demandé aux répondants d’évaluer les médias au moyen de 16 caractéristiques de mobilisation (7 pour la mobilisation générale, 5 pour celle avec les nouvelles et 4 pour celles avec la publicité). Les résultats ont été calculés selon le pointage de chaque média comparé à la moyenne</a:t>
            </a:r>
          </a:p>
        </p:txBody>
      </p:sp>
      <p:sp>
        <p:nvSpPr>
          <p:cNvPr id="10" name="Oval 9"/>
          <p:cNvSpPr/>
          <p:nvPr/>
        </p:nvSpPr>
        <p:spPr>
          <a:xfrm>
            <a:off x="394172" y="274638"/>
            <a:ext cx="519754" cy="51975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4283" y="232654"/>
            <a:ext cx="604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5686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6" y="274638"/>
            <a:ext cx="6879628" cy="974971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journaux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un service </a:t>
            </a:r>
            <a:r>
              <a:rPr lang="en-US" dirty="0" err="1"/>
              <a:t>essentiel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958" y="2616724"/>
            <a:ext cx="40034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 </a:t>
            </a:r>
            <a:r>
              <a:rPr lang="en-US" b="1" dirty="0" err="1"/>
              <a:t>pandémie</a:t>
            </a:r>
            <a:r>
              <a:rPr lang="en-US" b="1" dirty="0"/>
              <a:t> de COVID-19 a </a:t>
            </a:r>
            <a:r>
              <a:rPr lang="en-US" b="1" dirty="0" err="1"/>
              <a:t>clairement</a:t>
            </a:r>
            <a:r>
              <a:rPr lang="en-US" b="1" dirty="0"/>
              <a:t> </a:t>
            </a:r>
            <a:r>
              <a:rPr lang="en-US" b="1" dirty="0" err="1"/>
              <a:t>prouvé</a:t>
            </a:r>
            <a:r>
              <a:rPr lang="en-US" b="1" dirty="0"/>
              <a:t> aux Canadiens </a:t>
            </a:r>
            <a:r>
              <a:rPr lang="en-US" b="1" dirty="0" err="1"/>
              <a:t>quils</a:t>
            </a:r>
            <a:r>
              <a:rPr lang="en-US" b="1" dirty="0"/>
              <a:t> se </a:t>
            </a:r>
            <a:r>
              <a:rPr lang="en-US" b="1" dirty="0" err="1"/>
              <a:t>fient</a:t>
            </a:r>
            <a:r>
              <a:rPr lang="en-US" b="1" dirty="0"/>
              <a:t> aux </a:t>
            </a:r>
            <a:r>
              <a:rPr lang="en-US" b="1" dirty="0" err="1"/>
              <a:t>médias</a:t>
            </a:r>
            <a:r>
              <a:rPr lang="en-US" b="1" dirty="0"/>
              <a:t> </a:t>
            </a:r>
            <a:r>
              <a:rPr lang="en-US" b="1" dirty="0" err="1"/>
              <a:t>d’information</a:t>
            </a:r>
            <a:r>
              <a:rPr lang="en-US" b="1" dirty="0"/>
              <a:t>.</a:t>
            </a:r>
            <a:endParaRPr lang="en-US" dirty="0"/>
          </a:p>
          <a:p>
            <a:r>
              <a:rPr lang="en-US" dirty="0"/>
              <a:t>Un tiers </a:t>
            </a:r>
            <a:r>
              <a:rPr lang="en-US" dirty="0" err="1"/>
              <a:t>d’entre</a:t>
            </a:r>
            <a:r>
              <a:rPr lang="en-US" dirty="0"/>
              <a:t> </a:t>
            </a:r>
            <a:r>
              <a:rPr lang="en-US" dirty="0" err="1"/>
              <a:t>eux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commencé</a:t>
            </a:r>
            <a:r>
              <a:rPr lang="en-US" dirty="0"/>
              <a:t> à lire </a:t>
            </a:r>
            <a:r>
              <a:rPr lang="en-US" dirty="0" smtClean="0"/>
              <a:t>les </a:t>
            </a:r>
            <a:r>
              <a:rPr lang="en-US" dirty="0" err="1" smtClean="0"/>
              <a:t>journaux</a:t>
            </a:r>
            <a:r>
              <a:rPr lang="en-US" dirty="0" smtClean="0"/>
              <a:t> </a:t>
            </a:r>
            <a:r>
              <a:rPr lang="en-US" dirty="0" err="1"/>
              <a:t>imprimés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numériques</a:t>
            </a:r>
            <a:r>
              <a:rPr lang="en-US" dirty="0"/>
              <a:t>, et plus de </a:t>
            </a:r>
            <a:r>
              <a:rPr lang="en-US" dirty="0" err="1"/>
              <a:t>quatre</a:t>
            </a:r>
            <a:r>
              <a:rPr lang="en-US" dirty="0"/>
              <a:t> </a:t>
            </a:r>
            <a:r>
              <a:rPr lang="en-US" dirty="0" err="1"/>
              <a:t>d’entre</a:t>
            </a:r>
            <a:r>
              <a:rPr lang="en-US" dirty="0"/>
              <a:t> </a:t>
            </a:r>
            <a:r>
              <a:rPr lang="en-US" dirty="0" err="1"/>
              <a:t>eux</a:t>
            </a:r>
            <a:r>
              <a:rPr lang="en-US" dirty="0"/>
              <a:t> sur dix </a:t>
            </a:r>
            <a:r>
              <a:rPr lang="en-US" dirty="0" err="1"/>
              <a:t>ont</a:t>
            </a:r>
            <a:endParaRPr lang="en-US" dirty="0"/>
          </a:p>
          <a:p>
            <a:r>
              <a:rPr lang="en-US" dirty="0" err="1"/>
              <a:t>l’intention</a:t>
            </a:r>
            <a:r>
              <a:rPr lang="en-US" dirty="0"/>
              <a:t> de continuer </a:t>
            </a:r>
            <a:r>
              <a:rPr lang="en-US" dirty="0" err="1"/>
              <a:t>à</a:t>
            </a:r>
            <a:r>
              <a:rPr lang="en-US" dirty="0"/>
              <a:t> lire les </a:t>
            </a:r>
            <a:r>
              <a:rPr lang="en-US" dirty="0" err="1"/>
              <a:t>journaux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mesure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que le coronavirus aura </a:t>
            </a:r>
            <a:r>
              <a:rPr lang="en-US" dirty="0" err="1"/>
              <a:t>disparu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3771" y="1293112"/>
            <a:ext cx="4562317" cy="4574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96390"/>
            <a:ext cx="38491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Totum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Research,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plus; 2020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nTweetableTruths-2021-covid-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331" y="1293112"/>
            <a:ext cx="1267176" cy="132515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4172" y="274638"/>
            <a:ext cx="519754" cy="51975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9333" y="274638"/>
            <a:ext cx="87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pc="-150" dirty="0">
                <a:solidFill>
                  <a:schemeClr val="bg1"/>
                </a:solidFill>
                <a:latin typeface="Arial Black"/>
                <a:cs typeface="Arial Black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1612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1098"/>
            <a:ext cx="7772400" cy="2387600"/>
          </a:xfrm>
        </p:spPr>
        <p:txBody>
          <a:bodyPr/>
          <a:lstStyle/>
          <a:p>
            <a:r>
              <a:rPr lang="en-US" dirty="0"/>
              <a:t>Dix </a:t>
            </a:r>
            <a:r>
              <a:rPr lang="en-US" dirty="0" err="1"/>
              <a:t>vérités</a:t>
            </a:r>
            <a:r>
              <a:rPr lang="en-US" dirty="0"/>
              <a:t> à </a:t>
            </a:r>
            <a:r>
              <a:rPr lang="en-US" dirty="0" err="1"/>
              <a:t>transmettre</a:t>
            </a:r>
            <a:r>
              <a:rPr lang="en-US" dirty="0"/>
              <a:t> sur Twitter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266497"/>
            <a:ext cx="9144000" cy="604777"/>
          </a:xfrm>
          <a:solidFill>
            <a:schemeClr val="tx1"/>
          </a:solidFill>
        </p:spPr>
        <p:txBody>
          <a:bodyPr anchor="ctr"/>
          <a:lstStyle/>
          <a:p>
            <a:r>
              <a:rPr lang="en-CA" sz="2100" b="1" dirty="0">
                <a:solidFill>
                  <a:schemeClr val="bg1"/>
                </a:solidFill>
              </a:rPr>
              <a:t>Pour plus </a:t>
            </a:r>
            <a:r>
              <a:rPr lang="en-CA" sz="2100" b="1" dirty="0" err="1">
                <a:solidFill>
                  <a:schemeClr val="bg1"/>
                </a:solidFill>
              </a:rPr>
              <a:t>d’information</a:t>
            </a:r>
            <a:r>
              <a:rPr lang="en-CA" sz="2100" b="1" dirty="0">
                <a:solidFill>
                  <a:schemeClr val="bg1"/>
                </a:solidFill>
              </a:rPr>
              <a:t>, </a:t>
            </a:r>
            <a:r>
              <a:rPr lang="en-CA" sz="2100" b="1" dirty="0" err="1">
                <a:solidFill>
                  <a:schemeClr val="bg1"/>
                </a:solidFill>
              </a:rPr>
              <a:t>consultez</a:t>
            </a:r>
            <a:r>
              <a:rPr lang="en-CA" sz="2100" b="1" dirty="0">
                <a:solidFill>
                  <a:schemeClr val="bg1"/>
                </a:solidFill>
              </a:rPr>
              <a:t> le site </a:t>
            </a:r>
            <a:r>
              <a:rPr lang="en-CA" sz="2100" b="1" dirty="0">
                <a:solidFill>
                  <a:srgbClr val="E4284D"/>
                </a:solidFill>
              </a:rPr>
              <a:t>www.mediasdinfo.ca </a:t>
            </a:r>
          </a:p>
        </p:txBody>
      </p:sp>
    </p:spTree>
    <p:extLst>
      <p:ext uri="{BB962C8B-B14F-4D97-AF65-F5344CB8AC3E}">
        <p14:creationId xmlns:p14="http://schemas.microsoft.com/office/powerpoint/2010/main" val="113745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190671"/>
            <a:ext cx="6333542" cy="778158"/>
          </a:xfrm>
        </p:spPr>
        <p:txBody>
          <a:bodyPr>
            <a:noAutofit/>
          </a:bodyPr>
          <a:lstStyle/>
          <a:p>
            <a:r>
              <a:rPr lang="en-US" sz="2400" dirty="0" err="1"/>
              <a:t>Près</a:t>
            </a:r>
            <a:r>
              <a:rPr lang="en-US" sz="2400" dirty="0"/>
              <a:t> de </a:t>
            </a:r>
            <a:r>
              <a:rPr lang="en-US" sz="2400" dirty="0" err="1"/>
              <a:t>neuf</a:t>
            </a:r>
            <a:r>
              <a:rPr lang="en-US" sz="2400" dirty="0"/>
              <a:t> </a:t>
            </a:r>
            <a:r>
              <a:rPr lang="en-US" sz="2400" dirty="0" err="1"/>
              <a:t>Canadiens</a:t>
            </a:r>
            <a:r>
              <a:rPr lang="en-US" sz="2400" dirty="0"/>
              <a:t> sur dix </a:t>
            </a:r>
            <a:r>
              <a:rPr lang="en-US" sz="2400" dirty="0" err="1"/>
              <a:t>lisent</a:t>
            </a:r>
            <a:r>
              <a:rPr lang="en-US" sz="2400" dirty="0"/>
              <a:t> un journal </a:t>
            </a:r>
            <a:r>
              <a:rPr lang="en-US" sz="2400" dirty="0" err="1"/>
              <a:t>chaque</a:t>
            </a:r>
            <a:r>
              <a:rPr lang="en-US" sz="2400" dirty="0"/>
              <a:t> </a:t>
            </a:r>
            <a:r>
              <a:rPr lang="en-US" sz="2400" dirty="0" err="1"/>
              <a:t>semaine</a:t>
            </a:r>
            <a:r>
              <a:rPr lang="en-US" sz="24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8" y="1318842"/>
            <a:ext cx="8128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L’accès</a:t>
            </a:r>
            <a:r>
              <a:rPr lang="en-US" sz="2000" dirty="0"/>
              <a:t> aux </a:t>
            </a:r>
            <a:r>
              <a:rPr lang="en-US" sz="2000" dirty="0" err="1"/>
              <a:t>plateformes</a:t>
            </a:r>
            <a:r>
              <a:rPr lang="en-US" sz="2000" dirty="0"/>
              <a:t> </a:t>
            </a:r>
            <a:r>
              <a:rPr lang="en-US" sz="2000" dirty="0" err="1"/>
              <a:t>numériques</a:t>
            </a:r>
            <a:r>
              <a:rPr lang="en-US" sz="2000" dirty="0"/>
              <a:t> </a:t>
            </a:r>
            <a:r>
              <a:rPr lang="en-US" sz="2000" dirty="0" err="1"/>
              <a:t>n’a</a:t>
            </a:r>
            <a:r>
              <a:rPr lang="en-US" sz="2000" dirty="0"/>
              <a:t> fait </a:t>
            </a:r>
            <a:r>
              <a:rPr lang="en-US" sz="2000" dirty="0" err="1"/>
              <a:t>qu’accroître</a:t>
            </a:r>
            <a:r>
              <a:rPr lang="en-US" sz="2000" dirty="0"/>
              <a:t> </a:t>
            </a:r>
            <a:r>
              <a:rPr lang="en-US" sz="2000" dirty="0" err="1"/>
              <a:t>l’accès</a:t>
            </a:r>
            <a:r>
              <a:rPr lang="en-US" sz="2000" dirty="0"/>
              <a:t> au </a:t>
            </a:r>
            <a:r>
              <a:rPr lang="en-US" sz="2000" dirty="0" err="1"/>
              <a:t>contenu</a:t>
            </a:r>
            <a:r>
              <a:rPr lang="en-US" sz="2000" dirty="0"/>
              <a:t> de </a:t>
            </a:r>
            <a:r>
              <a:rPr lang="en-US" sz="2000" dirty="0" err="1"/>
              <a:t>nouvelles</a:t>
            </a:r>
            <a:r>
              <a:rPr lang="en-US" sz="2000" dirty="0"/>
              <a:t>. Plus de </a:t>
            </a:r>
            <a:r>
              <a:rPr lang="en-US" sz="2000" dirty="0" err="1"/>
              <a:t>Canadiens</a:t>
            </a:r>
            <a:r>
              <a:rPr lang="en-US" sz="2000" dirty="0"/>
              <a:t> que </a:t>
            </a:r>
            <a:r>
              <a:rPr lang="en-US" sz="2000" dirty="0" err="1"/>
              <a:t>jamais</a:t>
            </a:r>
            <a:r>
              <a:rPr lang="en-US" sz="2000" dirty="0"/>
              <a:t> </a:t>
            </a:r>
            <a:r>
              <a:rPr lang="en-US" sz="2000" dirty="0" err="1"/>
              <a:t>lisent</a:t>
            </a:r>
            <a:r>
              <a:rPr lang="en-US" sz="2000" dirty="0"/>
              <a:t> les </a:t>
            </a:r>
            <a:r>
              <a:rPr lang="en-US" sz="2000" dirty="0" err="1"/>
              <a:t>journaux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format </a:t>
            </a:r>
            <a:r>
              <a:rPr lang="en-US" sz="2000" dirty="0" err="1"/>
              <a:t>imprimé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numérique</a:t>
            </a:r>
            <a:r>
              <a:rPr lang="en-US" sz="20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581001"/>
            <a:ext cx="76338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Totum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Research,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plus;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Lectorat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hebdomadaire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(un journal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régional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quotidien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); 2020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4172" y="274638"/>
            <a:ext cx="519754" cy="51975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788" y="232654"/>
            <a:ext cx="604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25" name="Up Arrow 24"/>
          <p:cNvSpPr/>
          <p:nvPr/>
        </p:nvSpPr>
        <p:spPr bwMode="auto">
          <a:xfrm>
            <a:off x="775217" y="2798350"/>
            <a:ext cx="1001889" cy="308481"/>
          </a:xfrm>
          <a:prstGeom prst="upArrow">
            <a:avLst>
              <a:gd name="adj1" fmla="val 78186"/>
              <a:gd name="adj2" fmla="val 56383"/>
            </a:avLst>
          </a:prstGeom>
          <a:solidFill>
            <a:srgbClr val="E4284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334495"/>
              </a:solidFill>
              <a:effectLst/>
              <a:latin typeface="Myriad Pro"/>
              <a:cs typeface="Myriad Pro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89201" y="3107865"/>
            <a:ext cx="779412" cy="2757601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yriad Pro"/>
              <a:cs typeface="Myriad Pro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43297" y="4119383"/>
            <a:ext cx="262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yriad Pro"/>
                <a:cs typeface="Myriad Pro"/>
              </a:rPr>
              <a:t>LECTORAT</a:t>
            </a:r>
          </a:p>
        </p:txBody>
      </p:sp>
      <p:sp>
        <p:nvSpPr>
          <p:cNvPr id="28" name="Left Bracket 27"/>
          <p:cNvSpPr/>
          <p:nvPr/>
        </p:nvSpPr>
        <p:spPr bwMode="auto">
          <a:xfrm flipH="1">
            <a:off x="1799254" y="2787716"/>
            <a:ext cx="141119" cy="306667"/>
          </a:xfrm>
          <a:prstGeom prst="leftBracket">
            <a:avLst>
              <a:gd name="adj" fmla="val 66503"/>
            </a:avLst>
          </a:prstGeom>
          <a:noFill/>
          <a:ln w="25400" cap="flat" cmpd="sng" algn="ctr">
            <a:solidFill>
              <a:srgbClr val="E428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yriad Pro"/>
              <a:cs typeface="Myriad Pro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 flipV="1">
            <a:off x="1951655" y="2921821"/>
            <a:ext cx="468178" cy="48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E428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Left Bracket 29"/>
          <p:cNvSpPr/>
          <p:nvPr/>
        </p:nvSpPr>
        <p:spPr bwMode="auto">
          <a:xfrm flipH="1">
            <a:off x="1796086" y="3130536"/>
            <a:ext cx="153832" cy="2724298"/>
          </a:xfrm>
          <a:prstGeom prst="leftBracket">
            <a:avLst>
              <a:gd name="adj" fmla="val 52335"/>
            </a:avLst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yriad Pro"/>
              <a:cs typeface="Myriad Pro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H="1" flipV="1">
            <a:off x="1940373" y="4721065"/>
            <a:ext cx="468178" cy="48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2358938" y="2789469"/>
            <a:ext cx="1852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Arial" charset="0"/>
                <a:ea typeface="Arial" charset="0"/>
                <a:cs typeface="Arial" charset="0"/>
              </a:rPr>
              <a:t>Lectorat hebdomadaire en </a:t>
            </a:r>
            <a:r>
              <a:rPr lang="fr-CA" b="1" dirty="0">
                <a:latin typeface="Arial" charset="0"/>
                <a:ea typeface="Arial" charset="0"/>
                <a:cs typeface="Arial" charset="0"/>
              </a:rPr>
              <a:t>2020  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86 %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58938" y="4295337"/>
            <a:ext cx="1852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charset="0"/>
                <a:ea typeface="Arial" charset="0"/>
                <a:cs typeface="Arial" charset="0"/>
              </a:rPr>
              <a:t>Lectorat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hebdomadaire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2012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 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85 %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4517016" y="3906550"/>
            <a:ext cx="2730452" cy="163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E428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Près</a:t>
            </a:r>
            <a:r>
              <a:rPr lang="en-US" sz="2400" dirty="0">
                <a:solidFill>
                  <a:srgbClr val="E428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E428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neuf</a:t>
            </a:r>
            <a:r>
              <a:rPr lang="en-US" sz="2400" dirty="0">
                <a:solidFill>
                  <a:srgbClr val="E428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428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Canadiens</a:t>
            </a:r>
            <a:r>
              <a:rPr lang="en-US" sz="2400" dirty="0">
                <a:solidFill>
                  <a:srgbClr val="E4284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sur dix</a:t>
            </a:r>
          </a:p>
          <a:p>
            <a:pPr algn="ctr"/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(86 %)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lisent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samaine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2020. </a:t>
            </a:r>
          </a:p>
        </p:txBody>
      </p:sp>
      <p:pic>
        <p:nvPicPr>
          <p:cNvPr id="37" name="Picture 36" descr="247-0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801" y="1980101"/>
            <a:ext cx="4817944" cy="388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97079" y="3557932"/>
            <a:ext cx="3423683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700" b="1" dirty="0"/>
              <a:t>82 %</a:t>
            </a:r>
            <a:r>
              <a:rPr lang="en-US" sz="2700" dirty="0"/>
              <a:t> des lecteurs de </a:t>
            </a:r>
            <a:r>
              <a:rPr lang="en-US" sz="2700" dirty="0" err="1"/>
              <a:t>journaux</a:t>
            </a:r>
            <a:r>
              <a:rPr lang="en-US" sz="2700" dirty="0"/>
              <a:t> </a:t>
            </a:r>
            <a:r>
              <a:rPr lang="en-US" sz="2700" dirty="0" err="1"/>
              <a:t>imprimés</a:t>
            </a:r>
            <a:r>
              <a:rPr lang="en-US" sz="2700" dirty="0"/>
              <a:t> les lisent aussi sur </a:t>
            </a:r>
            <a:r>
              <a:rPr lang="en-US" sz="2700" dirty="0" err="1"/>
              <a:t>une</a:t>
            </a:r>
            <a:r>
              <a:rPr lang="en-US" sz="2700" dirty="0"/>
              <a:t> </a:t>
            </a:r>
            <a:r>
              <a:rPr lang="en-US" sz="2700" dirty="0" err="1"/>
              <a:t>plateforme</a:t>
            </a:r>
            <a:r>
              <a:rPr lang="en-US" sz="2700" dirty="0"/>
              <a:t> numérique.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36800" y="3557258"/>
            <a:ext cx="3278845" cy="2438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700" b="1" dirty="0"/>
              <a:t>70 %</a:t>
            </a:r>
            <a:r>
              <a:rPr lang="en-US" sz="2700" dirty="0"/>
              <a:t> des lecteurs sur </a:t>
            </a:r>
            <a:r>
              <a:rPr lang="en-US" sz="2700" dirty="0" err="1"/>
              <a:t>une</a:t>
            </a:r>
            <a:r>
              <a:rPr lang="en-US" sz="2700" dirty="0"/>
              <a:t> </a:t>
            </a:r>
            <a:r>
              <a:rPr lang="en-US" sz="2700" dirty="0" err="1"/>
              <a:t>plateforme</a:t>
            </a:r>
            <a:r>
              <a:rPr lang="en-US" sz="2700" dirty="0"/>
              <a:t> </a:t>
            </a:r>
            <a:r>
              <a:rPr lang="en-US" sz="2700" dirty="0" err="1"/>
              <a:t>numérique</a:t>
            </a:r>
            <a:r>
              <a:rPr lang="en-US" sz="2700" dirty="0"/>
              <a:t> </a:t>
            </a:r>
            <a:r>
              <a:rPr lang="en-US" sz="2700" dirty="0" err="1"/>
              <a:t>lisent</a:t>
            </a:r>
            <a:r>
              <a:rPr lang="en-US" sz="2700" dirty="0"/>
              <a:t> </a:t>
            </a:r>
            <a:r>
              <a:rPr lang="en-US" sz="2700" dirty="0" err="1"/>
              <a:t>aussi</a:t>
            </a:r>
            <a:r>
              <a:rPr lang="en-US" sz="2700" dirty="0"/>
              <a:t> le journal imprimé.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926" y="274638"/>
            <a:ext cx="6825817" cy="966334"/>
          </a:xfrm>
        </p:spPr>
        <p:txBody>
          <a:bodyPr/>
          <a:lstStyle/>
          <a:p>
            <a:r>
              <a:rPr lang="en-CA" sz="2400" dirty="0"/>
              <a:t>Les </a:t>
            </a:r>
            <a:r>
              <a:rPr lang="en-CA" sz="2400" dirty="0" err="1"/>
              <a:t>lecteurs</a:t>
            </a:r>
            <a:r>
              <a:rPr lang="en-CA" sz="2400" dirty="0"/>
              <a:t> </a:t>
            </a:r>
            <a:r>
              <a:rPr lang="en-CA" sz="2400" dirty="0" err="1"/>
              <a:t>choisissent</a:t>
            </a:r>
            <a:r>
              <a:rPr lang="en-CA" sz="2400" dirty="0"/>
              <a:t> de lire leur contenu de nouvelles sur </a:t>
            </a:r>
            <a:r>
              <a:rPr lang="en-CA" sz="2400" dirty="0" err="1"/>
              <a:t>diverses</a:t>
            </a:r>
            <a:r>
              <a:rPr lang="en-CA" sz="2400" dirty="0"/>
              <a:t> </a:t>
            </a:r>
            <a:r>
              <a:rPr lang="en-CA" sz="2400" dirty="0" err="1"/>
              <a:t>plateformes</a:t>
            </a:r>
            <a:r>
              <a:rPr lang="en-CA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1001"/>
            <a:ext cx="38491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1100" dirty="0" err="1"/>
              <a:t>Totum</a:t>
            </a:r>
            <a:r>
              <a:rPr lang="en-US" sz="1100" dirty="0"/>
              <a:t> Research, </a:t>
            </a:r>
            <a:r>
              <a:rPr lang="en-US" sz="1100" dirty="0" err="1"/>
              <a:t>Canadiens</a:t>
            </a:r>
            <a:r>
              <a:rPr lang="en-US" sz="1100" dirty="0"/>
              <a:t> 18 </a:t>
            </a:r>
            <a:r>
              <a:rPr lang="en-US" sz="1100" dirty="0" err="1"/>
              <a:t>ans</a:t>
            </a:r>
            <a:r>
              <a:rPr lang="en-US" sz="1100" dirty="0"/>
              <a:t> et plus; 2020</a:t>
            </a:r>
          </a:p>
        </p:txBody>
      </p:sp>
      <p:pic>
        <p:nvPicPr>
          <p:cNvPr id="7" name="Picture 6" descr="TenTweetableTruths-2021-icon-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121" y="1406698"/>
            <a:ext cx="2214079" cy="2150560"/>
          </a:xfrm>
          <a:prstGeom prst="rect">
            <a:avLst/>
          </a:prstGeom>
        </p:spPr>
      </p:pic>
      <p:pic>
        <p:nvPicPr>
          <p:cNvPr id="8" name="Picture 7" descr="TenTweetableTruths-2021-icons-newspaper-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690" y="1451006"/>
            <a:ext cx="2168463" cy="210625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4172" y="274638"/>
            <a:ext cx="519754" cy="51975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4283" y="232654"/>
            <a:ext cx="604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534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6" y="274638"/>
            <a:ext cx="6486334" cy="974971"/>
          </a:xfrm>
        </p:spPr>
        <p:txBody>
          <a:bodyPr/>
          <a:lstStyle/>
          <a:p>
            <a:r>
              <a:rPr lang="en-US" sz="2400" dirty="0" err="1"/>
              <a:t>Chaque</a:t>
            </a:r>
            <a:r>
              <a:rPr lang="en-US" sz="2400" dirty="0"/>
              <a:t> </a:t>
            </a:r>
            <a:r>
              <a:rPr lang="en-US" sz="2400" dirty="0" err="1"/>
              <a:t>semaine</a:t>
            </a:r>
            <a:r>
              <a:rPr lang="en-US" sz="2400" dirty="0"/>
              <a:t>, les </a:t>
            </a:r>
            <a:r>
              <a:rPr lang="en-US" sz="2400" dirty="0" err="1"/>
              <a:t>quotidiens</a:t>
            </a:r>
            <a:r>
              <a:rPr lang="en-US" sz="2400" dirty="0"/>
              <a:t> </a:t>
            </a:r>
            <a:r>
              <a:rPr lang="en-US" sz="2400" dirty="0" err="1"/>
              <a:t>rejoignent</a:t>
            </a:r>
            <a:r>
              <a:rPr lang="en-US" sz="2400" dirty="0"/>
              <a:t> 3 </a:t>
            </a:r>
            <a:r>
              <a:rPr lang="en-US" sz="2400" dirty="0" err="1"/>
              <a:t>adultes</a:t>
            </a:r>
            <a:r>
              <a:rPr lang="en-US" sz="2400" dirty="0"/>
              <a:t> sur 5 partout au Canada.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3926" y="1326882"/>
            <a:ext cx="758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 </a:t>
            </a:r>
            <a:r>
              <a:rPr lang="en-US" sz="2000" dirty="0" err="1"/>
              <a:t>portée</a:t>
            </a:r>
            <a:r>
              <a:rPr lang="en-US" sz="2000" dirty="0"/>
              <a:t> la plus </a:t>
            </a:r>
            <a:r>
              <a:rPr lang="en-US" sz="2000" dirty="0" err="1"/>
              <a:t>élevée</a:t>
            </a:r>
            <a:r>
              <a:rPr lang="en-US" sz="2000" dirty="0"/>
              <a:t> se </a:t>
            </a:r>
            <a:r>
              <a:rPr lang="en-US" sz="2000" dirty="0" err="1"/>
              <a:t>trouve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la </a:t>
            </a:r>
            <a:r>
              <a:rPr lang="en-US" sz="2000" dirty="0" err="1"/>
              <a:t>ville</a:t>
            </a:r>
            <a:r>
              <a:rPr lang="en-US" sz="2000" dirty="0"/>
              <a:t> de</a:t>
            </a:r>
          </a:p>
          <a:p>
            <a:r>
              <a:rPr lang="en-US" sz="2000" dirty="0"/>
              <a:t>Québec </a:t>
            </a:r>
            <a:r>
              <a:rPr lang="en-US" sz="2000" dirty="0" smtClean="0"/>
              <a:t>(78 </a:t>
            </a:r>
            <a:r>
              <a:rPr lang="en-US" sz="2000" dirty="0"/>
              <a:t>%), à </a:t>
            </a:r>
            <a:r>
              <a:rPr lang="en-US" sz="2000" dirty="0" smtClean="0"/>
              <a:t>Victoria </a:t>
            </a:r>
            <a:r>
              <a:rPr lang="en-US" sz="2000" dirty="0"/>
              <a:t>(</a:t>
            </a:r>
            <a:r>
              <a:rPr lang="en-US" sz="2000" dirty="0" smtClean="0"/>
              <a:t>73 </a:t>
            </a:r>
            <a:r>
              <a:rPr lang="en-US" sz="2000" dirty="0"/>
              <a:t>%) et à </a:t>
            </a:r>
            <a:r>
              <a:rPr lang="en-US" sz="2000" dirty="0" smtClean="0"/>
              <a:t>Regina (71 </a:t>
            </a:r>
            <a:r>
              <a:rPr lang="en-US" sz="2000" dirty="0"/>
              <a:t>%).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01284"/>
            <a:ext cx="6792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Source: Étude </a:t>
            </a:r>
            <a:r>
              <a:rPr lang="fr-FR" sz="1100" dirty="0" err="1"/>
              <a:t>Vividata</a:t>
            </a:r>
            <a:r>
              <a:rPr lang="fr-FR" sz="1100" dirty="0"/>
              <a:t> Hiver 2021 Base: Répondants âgés de 18+, LMÉ </a:t>
            </a:r>
            <a:r>
              <a:rPr lang="fr-FR" sz="1100" dirty="0" err="1"/>
              <a:t>hebdomaire</a:t>
            </a:r>
            <a:r>
              <a:rPr lang="fr-FR" sz="1100" dirty="0"/>
              <a:t> imprimé/numérique </a:t>
            </a:r>
            <a:endParaRPr lang="en-US" sz="1100" dirty="0"/>
          </a:p>
        </p:txBody>
      </p:sp>
      <p:sp>
        <p:nvSpPr>
          <p:cNvPr id="7" name="Oval 6"/>
          <p:cNvSpPr/>
          <p:nvPr/>
        </p:nvSpPr>
        <p:spPr>
          <a:xfrm>
            <a:off x="394172" y="274638"/>
            <a:ext cx="519754" cy="51975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4283" y="232654"/>
            <a:ext cx="604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</a:p>
        </p:txBody>
      </p:sp>
      <p:pic>
        <p:nvPicPr>
          <p:cNvPr id="1028" name="Picture 4" descr="C:\Users\Kelly\AppData\Local\Temp\SNAGHTML2bf0b7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3" y="2081359"/>
            <a:ext cx="6700154" cy="37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9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6" y="274638"/>
            <a:ext cx="6486334" cy="974971"/>
          </a:xfrm>
        </p:spPr>
        <p:txBody>
          <a:bodyPr/>
          <a:lstStyle/>
          <a:p>
            <a:r>
              <a:rPr lang="en-US" sz="2400" dirty="0"/>
              <a:t>Les </a:t>
            </a:r>
            <a:r>
              <a:rPr lang="en-US" sz="2400" dirty="0" err="1"/>
              <a:t>jeunes</a:t>
            </a:r>
            <a:r>
              <a:rPr lang="en-US" sz="2400" dirty="0"/>
              <a:t> </a:t>
            </a:r>
            <a:r>
              <a:rPr lang="en-US" sz="2400" dirty="0" err="1"/>
              <a:t>adultes</a:t>
            </a:r>
            <a:r>
              <a:rPr lang="en-US" sz="2400" dirty="0"/>
              <a:t> </a:t>
            </a:r>
            <a:r>
              <a:rPr lang="en-US" sz="2400" dirty="0" err="1"/>
              <a:t>lisent</a:t>
            </a:r>
            <a:r>
              <a:rPr lang="en-US" sz="2400" dirty="0"/>
              <a:t> les </a:t>
            </a:r>
            <a:r>
              <a:rPr lang="en-US" sz="2400" dirty="0" err="1"/>
              <a:t>journaux</a:t>
            </a:r>
            <a:r>
              <a:rPr lang="en-US" sz="2400" dirty="0"/>
              <a:t> </a:t>
            </a:r>
            <a:r>
              <a:rPr lang="en-US" sz="2400" dirty="0" err="1"/>
              <a:t>différemment</a:t>
            </a:r>
            <a:r>
              <a:rPr lang="en-US" sz="2400" dirty="0"/>
              <a:t> des </a:t>
            </a:r>
            <a:r>
              <a:rPr lang="en-US" sz="2400" dirty="0" err="1"/>
              <a:t>adultes</a:t>
            </a:r>
            <a:r>
              <a:rPr lang="en-US" sz="2400" dirty="0"/>
              <a:t> plus </a:t>
            </a:r>
            <a:r>
              <a:rPr lang="en-US" sz="2400" dirty="0" err="1"/>
              <a:t>âgés</a:t>
            </a:r>
            <a:r>
              <a:rPr lang="en-US" sz="24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210" y="1534405"/>
            <a:ext cx="3735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Huit</a:t>
            </a:r>
            <a:r>
              <a:rPr lang="en-US" sz="2400" dirty="0"/>
              <a:t> </a:t>
            </a:r>
            <a:r>
              <a:rPr lang="en-US" sz="2400" dirty="0" err="1"/>
              <a:t>milléniaux</a:t>
            </a:r>
            <a:r>
              <a:rPr lang="en-US" sz="2400" dirty="0"/>
              <a:t> sur </a:t>
            </a:r>
            <a:r>
              <a:rPr lang="en-US" sz="2400" dirty="0" smtClean="0"/>
              <a:t>dix (79 </a:t>
            </a:r>
            <a:r>
              <a:rPr lang="en-US" sz="2400" dirty="0"/>
              <a:t>%) </a:t>
            </a:r>
            <a:r>
              <a:rPr lang="en-US" sz="2400" dirty="0" err="1"/>
              <a:t>utilisent</a:t>
            </a:r>
            <a:r>
              <a:rPr lang="en-US" sz="2400" dirty="0"/>
              <a:t> </a:t>
            </a:r>
            <a:r>
              <a:rPr lang="en-US" sz="2400" dirty="0" err="1"/>
              <a:t>leur</a:t>
            </a:r>
            <a:r>
              <a:rPr lang="en-US" sz="2400" dirty="0"/>
              <a:t> </a:t>
            </a:r>
            <a:r>
              <a:rPr lang="en-US" sz="2400" dirty="0" err="1"/>
              <a:t>téléphone</a:t>
            </a:r>
            <a:r>
              <a:rPr lang="en-US" sz="2400" dirty="0"/>
              <a:t> pour lire les </a:t>
            </a:r>
            <a:r>
              <a:rPr lang="en-US" sz="2400" dirty="0" err="1"/>
              <a:t>nouvelles</a:t>
            </a:r>
            <a:r>
              <a:rPr lang="en-US" sz="2400" dirty="0"/>
              <a:t> et se </a:t>
            </a:r>
            <a:r>
              <a:rPr lang="en-US" sz="2400" dirty="0" err="1"/>
              <a:t>tenir</a:t>
            </a:r>
            <a:r>
              <a:rPr lang="en-US" sz="2400" dirty="0"/>
              <a:t> </a:t>
            </a:r>
            <a:r>
              <a:rPr lang="en-US" sz="2400" dirty="0" smtClean="0"/>
              <a:t>au courant </a:t>
            </a:r>
            <a:r>
              <a:rPr lang="en-US" sz="2400" dirty="0"/>
              <a:t>de </a:t>
            </a:r>
            <a:r>
              <a:rPr lang="en-US" sz="2400" dirty="0" err="1"/>
              <a:t>l’actualité</a:t>
            </a:r>
            <a:r>
              <a:rPr lang="en-US" sz="2400" dirty="0"/>
              <a:t>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Et </a:t>
            </a:r>
            <a:r>
              <a:rPr lang="en-US" sz="2400" dirty="0" err="1"/>
              <a:t>près</a:t>
            </a:r>
            <a:r>
              <a:rPr lang="en-US" sz="2400" dirty="0"/>
              <a:t> de la </a:t>
            </a:r>
            <a:r>
              <a:rPr lang="en-US" sz="2400" dirty="0" err="1"/>
              <a:t>moitié</a:t>
            </a:r>
            <a:r>
              <a:rPr lang="en-US" sz="2400" dirty="0"/>
              <a:t> </a:t>
            </a:r>
            <a:r>
              <a:rPr lang="en-US" sz="2400" dirty="0" err="1"/>
              <a:t>d’entre</a:t>
            </a:r>
            <a:r>
              <a:rPr lang="en-US" sz="2400" dirty="0"/>
              <a:t> </a:t>
            </a:r>
            <a:r>
              <a:rPr lang="en-US" sz="2400" dirty="0" err="1"/>
              <a:t>eux</a:t>
            </a:r>
            <a:r>
              <a:rPr lang="en-US" sz="2400" dirty="0"/>
              <a:t> </a:t>
            </a:r>
            <a:r>
              <a:rPr lang="en-US" sz="2400" dirty="0" err="1"/>
              <a:t>lisent</a:t>
            </a:r>
            <a:r>
              <a:rPr lang="en-US" sz="2400" dirty="0"/>
              <a:t> </a:t>
            </a:r>
            <a:r>
              <a:rPr lang="en-US" sz="2400" dirty="0" err="1"/>
              <a:t>aussi</a:t>
            </a:r>
            <a:r>
              <a:rPr lang="en-US" sz="2400" dirty="0"/>
              <a:t> les </a:t>
            </a:r>
            <a:r>
              <a:rPr lang="en-US" sz="2400" dirty="0" err="1"/>
              <a:t>journaux</a:t>
            </a:r>
            <a:r>
              <a:rPr lang="en-US" sz="2400" dirty="0"/>
              <a:t> </a:t>
            </a:r>
            <a:r>
              <a:rPr lang="en-US" sz="2400" dirty="0" err="1"/>
              <a:t>imprimés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4215" y="1297417"/>
            <a:ext cx="4717247" cy="4570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10" y="5060748"/>
            <a:ext cx="3735900" cy="753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81001"/>
            <a:ext cx="52196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Totum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Research,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plus;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Engagés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branchés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2019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4172" y="274638"/>
            <a:ext cx="519754" cy="51975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788" y="232654"/>
            <a:ext cx="604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0374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72" y="1250508"/>
            <a:ext cx="3914937" cy="3631583"/>
          </a:xfrm>
        </p:spPr>
        <p:txBody>
          <a:bodyPr/>
          <a:lstStyle/>
          <a:p>
            <a:r>
              <a:rPr lang="en-US" sz="2200" b="0" dirty="0" err="1">
                <a:latin typeface="+mn-lt"/>
              </a:rPr>
              <a:t>Huit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Canadiens</a:t>
            </a:r>
            <a:r>
              <a:rPr lang="en-US" sz="2200" b="0" dirty="0">
                <a:latin typeface="+mn-lt"/>
              </a:rPr>
              <a:t> sur dix (82 %) </a:t>
            </a:r>
            <a:r>
              <a:rPr lang="en-US" sz="2200" b="0" dirty="0" err="1">
                <a:latin typeface="+mn-lt"/>
              </a:rPr>
              <a:t>croient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qu’un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journalisme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fiable</a:t>
            </a:r>
            <a:r>
              <a:rPr lang="en-US" sz="2200" b="0" dirty="0">
                <a:latin typeface="+mn-lt"/>
              </a:rPr>
              <a:t> fait </a:t>
            </a:r>
            <a:r>
              <a:rPr lang="en-US" sz="2200" b="0" dirty="0" err="1" smtClean="0">
                <a:latin typeface="+mn-lt"/>
              </a:rPr>
              <a:t>partie</a:t>
            </a:r>
            <a:r>
              <a:rPr lang="en-US" sz="2200" b="0" dirty="0" smtClean="0">
                <a:latin typeface="+mn-lt"/>
              </a:rPr>
              <a:t> </a:t>
            </a:r>
            <a:r>
              <a:rPr lang="en-US" sz="2200" b="0" dirty="0" err="1" smtClean="0">
                <a:latin typeface="+mn-lt"/>
              </a:rPr>
              <a:t>essentielle</a:t>
            </a:r>
            <a:r>
              <a:rPr lang="en-US" sz="2200" b="0" dirty="0" smtClean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d’une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société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démocratique</a:t>
            </a:r>
            <a:r>
              <a:rPr lang="en-US" sz="2200" b="0" dirty="0">
                <a:latin typeface="+mn-lt"/>
              </a:rPr>
              <a:t>; </a:t>
            </a:r>
            <a:r>
              <a:rPr lang="en-US" sz="2200" b="0" dirty="0" err="1">
                <a:latin typeface="+mn-lt"/>
              </a:rPr>
              <a:t>ils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s’inquiètent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aussi</a:t>
            </a:r>
            <a:r>
              <a:rPr lang="en-US" sz="2200" b="0" dirty="0">
                <a:latin typeface="+mn-lt"/>
              </a:rPr>
              <a:t> des </a:t>
            </a:r>
            <a:r>
              <a:rPr lang="en-US" sz="2200" b="0" dirty="0" err="1" smtClean="0">
                <a:latin typeface="+mn-lt"/>
              </a:rPr>
              <a:t>répercussions</a:t>
            </a:r>
            <a:r>
              <a:rPr lang="en-US" sz="2200" b="0" dirty="0" smtClean="0">
                <a:latin typeface="+mn-lt"/>
              </a:rPr>
              <a:t> des </a:t>
            </a:r>
            <a:r>
              <a:rPr lang="en-US" sz="2200" b="0" dirty="0" err="1">
                <a:latin typeface="+mn-lt"/>
              </a:rPr>
              <a:t>fausses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nouvelles</a:t>
            </a:r>
            <a:r>
              <a:rPr lang="en-US" sz="2200" b="0" dirty="0">
                <a:latin typeface="+mn-lt"/>
              </a:rPr>
              <a:t> et du fait que </a:t>
            </a:r>
            <a:r>
              <a:rPr lang="en-US" sz="2200" b="0" dirty="0" err="1">
                <a:latin typeface="+mn-lt"/>
              </a:rPr>
              <a:t>celles</a:t>
            </a:r>
            <a:r>
              <a:rPr lang="en-US" sz="2200" b="0" dirty="0">
                <a:latin typeface="+mn-lt"/>
              </a:rPr>
              <a:t>-ci </a:t>
            </a:r>
            <a:r>
              <a:rPr lang="en-US" sz="2200" b="0" dirty="0" err="1">
                <a:latin typeface="+mn-lt"/>
              </a:rPr>
              <a:t>puissent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être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utilisées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comme</a:t>
            </a:r>
            <a:r>
              <a:rPr lang="en-US" sz="2200" b="0" dirty="0">
                <a:latin typeface="+mn-lt"/>
              </a:rPr>
              <a:t> </a:t>
            </a:r>
            <a:r>
              <a:rPr lang="en-US" sz="2200" b="0" dirty="0" err="1">
                <a:latin typeface="+mn-lt"/>
              </a:rPr>
              <a:t>armes</a:t>
            </a:r>
            <a:r>
              <a:rPr lang="en-US" sz="2200" b="0" dirty="0"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823" y="1212464"/>
            <a:ext cx="4757195" cy="4655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81001"/>
            <a:ext cx="38491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Totum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Research,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plus; 2020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3925" y="140916"/>
            <a:ext cx="6906141" cy="97497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Un </a:t>
            </a:r>
            <a:r>
              <a:rPr lang="en-US" dirty="0" err="1"/>
              <a:t>journalisme</a:t>
            </a:r>
            <a:r>
              <a:rPr lang="en-US" dirty="0"/>
              <a:t> </a:t>
            </a:r>
            <a:r>
              <a:rPr lang="en-US" dirty="0" err="1"/>
              <a:t>fiable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essentiel</a:t>
            </a:r>
            <a:r>
              <a:rPr lang="en-US" dirty="0"/>
              <a:t>. </a:t>
            </a:r>
          </a:p>
        </p:txBody>
      </p:sp>
      <p:sp>
        <p:nvSpPr>
          <p:cNvPr id="6" name="Oval 5"/>
          <p:cNvSpPr/>
          <p:nvPr/>
        </p:nvSpPr>
        <p:spPr>
          <a:xfrm>
            <a:off x="394172" y="274638"/>
            <a:ext cx="519754" cy="51975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3788" y="232654"/>
            <a:ext cx="604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  <a:t>5</a:t>
            </a:r>
          </a:p>
        </p:txBody>
      </p:sp>
      <p:pic>
        <p:nvPicPr>
          <p:cNvPr id="8" name="Picture 7" descr="TenTweetableTruths-2021-r1-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87" y="5025642"/>
            <a:ext cx="3473933" cy="787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628" y="1095211"/>
            <a:ext cx="6247583" cy="47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4A667050-781F-4EDF-9559-6D436ECC3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926" y="296411"/>
            <a:ext cx="6945560" cy="8683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err="1"/>
              <a:t>L’information</a:t>
            </a:r>
            <a:r>
              <a:rPr lang="en-US" sz="2400" dirty="0"/>
              <a:t> locale </a:t>
            </a:r>
            <a:r>
              <a:rPr lang="en-US" sz="2400" dirty="0" err="1"/>
              <a:t>est</a:t>
            </a:r>
            <a:r>
              <a:rPr lang="en-US" sz="2400" dirty="0"/>
              <a:t> la </a:t>
            </a:r>
            <a:r>
              <a:rPr lang="en-US" sz="2400" dirty="0" err="1"/>
              <a:t>principale</a:t>
            </a:r>
            <a:r>
              <a:rPr lang="en-US" sz="2400" dirty="0"/>
              <a:t> raison qui </a:t>
            </a:r>
            <a:r>
              <a:rPr lang="en-US" sz="2400" dirty="0" err="1"/>
              <a:t>pousse</a:t>
            </a:r>
            <a:r>
              <a:rPr lang="en-US" sz="2400" dirty="0"/>
              <a:t> les </a:t>
            </a:r>
            <a:r>
              <a:rPr lang="en-US" sz="2400" dirty="0" err="1"/>
              <a:t>lecteurs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se</a:t>
            </a:r>
            <a:br>
              <a:rPr lang="en-US" sz="2400" dirty="0"/>
            </a:br>
            <a:r>
              <a:rPr lang="en-US" sz="2400" dirty="0" err="1"/>
              <a:t>tourner</a:t>
            </a:r>
            <a:r>
              <a:rPr lang="en-US" sz="2400" dirty="0"/>
              <a:t> </a:t>
            </a:r>
            <a:r>
              <a:rPr lang="en-US" sz="2400" dirty="0" err="1"/>
              <a:t>vers</a:t>
            </a:r>
            <a:r>
              <a:rPr lang="en-US" sz="2400" dirty="0"/>
              <a:t> les </a:t>
            </a:r>
            <a:r>
              <a:rPr lang="en-US" sz="2400" dirty="0" err="1"/>
              <a:t>journaux</a:t>
            </a:r>
            <a:r>
              <a:rPr lang="en-US" sz="2400" dirty="0"/>
              <a:t> </a:t>
            </a:r>
            <a:r>
              <a:rPr lang="en-US" sz="2400" dirty="0" err="1"/>
              <a:t>régionaux</a:t>
            </a:r>
            <a:r>
              <a:rPr lang="en-US" sz="2400" dirty="0"/>
              <a:t>.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="" xmlns:a16="http://schemas.microsoft.com/office/drawing/2014/main" id="{4D2BF3CB-5708-4C48-B43E-4EC2FC89BC5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7684869"/>
              </p:ext>
            </p:extLst>
          </p:nvPr>
        </p:nvGraphicFramePr>
        <p:xfrm>
          <a:off x="4223657" y="1411691"/>
          <a:ext cx="4835341" cy="43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AA5F950-265E-4B42-B5F0-80A0317D69AD}"/>
              </a:ext>
            </a:extLst>
          </p:cNvPr>
          <p:cNvSpPr txBox="1"/>
          <p:nvPr/>
        </p:nvSpPr>
        <p:spPr>
          <a:xfrm>
            <a:off x="0" y="6123001"/>
            <a:ext cx="6699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Totum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Research,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plus;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Lecteurs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régionaux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imprimée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numérique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2020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Information locale =Nouvelles locales,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éditoriaux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sports, divertissements,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événements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reportages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policiers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rubriques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nécrologiques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57200" y="1524000"/>
            <a:ext cx="3929822" cy="4434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ED246"/>
              </a:buClr>
              <a:buFont typeface="Arial" pitchFamily="34" charset="0"/>
              <a:buChar char="•"/>
              <a:defRPr sz="32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Neuf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lecteurs</a:t>
            </a:r>
            <a:r>
              <a:rPr lang="en-US" sz="2000" b="1" dirty="0">
                <a:solidFill>
                  <a:schemeClr val="tx1"/>
                </a:solidFill>
              </a:rPr>
              <a:t> de </a:t>
            </a:r>
            <a:r>
              <a:rPr lang="en-US" sz="2000" b="1" dirty="0" err="1">
                <a:solidFill>
                  <a:schemeClr val="tx1"/>
                </a:solidFill>
              </a:rPr>
              <a:t>journaux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imprimés</a:t>
            </a:r>
            <a:r>
              <a:rPr lang="en-US" sz="2000" b="1" dirty="0">
                <a:solidFill>
                  <a:schemeClr val="tx1"/>
                </a:solidFill>
              </a:rPr>
              <a:t> sur dix (89 %) les </a:t>
            </a:r>
            <a:r>
              <a:rPr lang="en-US" sz="2000" b="1" dirty="0" err="1">
                <a:solidFill>
                  <a:schemeClr val="tx1"/>
                </a:solidFill>
              </a:rPr>
              <a:t>lisent</a:t>
            </a:r>
            <a:r>
              <a:rPr lang="en-US" sz="2000" b="1" dirty="0">
                <a:solidFill>
                  <a:schemeClr val="tx1"/>
                </a:solidFill>
              </a:rPr>
              <a:t> pour </a:t>
            </a:r>
            <a:r>
              <a:rPr lang="en-US" sz="2000" b="1" dirty="0" err="1">
                <a:solidFill>
                  <a:schemeClr val="tx1"/>
                </a:solidFill>
              </a:rPr>
              <a:t>l’information</a:t>
            </a:r>
            <a:r>
              <a:rPr lang="en-US" sz="2000" b="1" dirty="0">
                <a:solidFill>
                  <a:schemeClr val="tx1"/>
                </a:solidFill>
              </a:rPr>
              <a:t> locale.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La </a:t>
            </a:r>
            <a:r>
              <a:rPr lang="en-US" sz="2000" dirty="0" err="1">
                <a:solidFill>
                  <a:schemeClr val="tx1"/>
                </a:solidFill>
              </a:rPr>
              <a:t>publicité</a:t>
            </a:r>
            <a:r>
              <a:rPr lang="en-US" sz="2000" dirty="0">
                <a:solidFill>
                  <a:schemeClr val="tx1"/>
                </a:solidFill>
              </a:rPr>
              <a:t> incite à la lecture chez les </a:t>
            </a:r>
            <a:r>
              <a:rPr lang="en-US" sz="2000" dirty="0" err="1">
                <a:solidFill>
                  <a:schemeClr val="tx1"/>
                </a:solidFill>
              </a:rPr>
              <a:t>lecteurs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journaux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imprimés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en-US" sz="1800" dirty="0">
                <a:solidFill>
                  <a:schemeClr val="tx1"/>
                </a:solidFill>
              </a:rPr>
              <a:t>La </a:t>
            </a:r>
            <a:r>
              <a:rPr lang="en-US" sz="1800" dirty="0" err="1">
                <a:solidFill>
                  <a:schemeClr val="tx1"/>
                </a:solidFill>
              </a:rPr>
              <a:t>moitié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d’entre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eux</a:t>
            </a:r>
            <a:r>
              <a:rPr lang="en-US" sz="1800" dirty="0">
                <a:solidFill>
                  <a:schemeClr val="tx1"/>
                </a:solidFill>
              </a:rPr>
              <a:t> (50 %) les </a:t>
            </a:r>
            <a:r>
              <a:rPr lang="en-US" sz="1800" dirty="0" err="1">
                <a:solidFill>
                  <a:schemeClr val="tx1"/>
                </a:solidFill>
              </a:rPr>
              <a:t>lisent</a:t>
            </a:r>
            <a:r>
              <a:rPr lang="en-US" sz="1800" dirty="0">
                <a:solidFill>
                  <a:schemeClr val="tx1"/>
                </a:solidFill>
              </a:rPr>
              <a:t> pour la </a:t>
            </a:r>
            <a:r>
              <a:rPr lang="en-US" sz="1800" dirty="0" err="1">
                <a:solidFill>
                  <a:schemeClr val="tx1"/>
                </a:solidFill>
              </a:rPr>
              <a:t>publicité</a:t>
            </a:r>
            <a:r>
              <a:rPr lang="en-US" sz="1800" dirty="0">
                <a:solidFill>
                  <a:schemeClr val="tx1"/>
                </a:solidFill>
              </a:rPr>
              <a:t> à </a:t>
            </a:r>
            <a:r>
              <a:rPr lang="en-US" sz="1800" dirty="0" err="1">
                <a:solidFill>
                  <a:schemeClr val="tx1"/>
                </a:solidFill>
              </a:rPr>
              <a:t>même</a:t>
            </a:r>
            <a:r>
              <a:rPr lang="en-US" sz="1800" dirty="0">
                <a:solidFill>
                  <a:schemeClr val="tx1"/>
                </a:solidFill>
              </a:rPr>
              <a:t> le journal </a:t>
            </a:r>
            <a:r>
              <a:rPr lang="en-US" sz="1800" dirty="0" err="1">
                <a:solidFill>
                  <a:schemeClr val="tx1"/>
                </a:solidFill>
              </a:rPr>
              <a:t>ou</a:t>
            </a:r>
            <a:r>
              <a:rPr lang="en-US" sz="1800" dirty="0">
                <a:solidFill>
                  <a:schemeClr val="tx1"/>
                </a:solidFill>
              </a:rPr>
              <a:t> les prospectus; </a:t>
            </a:r>
          </a:p>
          <a:p>
            <a:pPr>
              <a:buClr>
                <a:srgbClr val="FF0000"/>
              </a:buClr>
            </a:pPr>
            <a:r>
              <a:rPr lang="en-US" sz="1800" dirty="0">
                <a:solidFill>
                  <a:schemeClr val="tx1"/>
                </a:solidFill>
              </a:rPr>
              <a:t>42 % les </a:t>
            </a:r>
            <a:r>
              <a:rPr lang="en-US" sz="1800" dirty="0" err="1">
                <a:solidFill>
                  <a:schemeClr val="tx1"/>
                </a:solidFill>
              </a:rPr>
              <a:t>lisent</a:t>
            </a:r>
            <a:r>
              <a:rPr lang="en-US" sz="1800" dirty="0">
                <a:solidFill>
                  <a:schemeClr val="tx1"/>
                </a:solidFill>
              </a:rPr>
              <a:t> pour les petites </a:t>
            </a:r>
            <a:r>
              <a:rPr lang="en-US" sz="1800" dirty="0" err="1">
                <a:solidFill>
                  <a:schemeClr val="tx1"/>
                </a:solidFill>
              </a:rPr>
              <a:t>annonces</a:t>
            </a:r>
            <a:r>
              <a:rPr lang="en-US" sz="1800" dirty="0">
                <a:solidFill>
                  <a:schemeClr val="tx1"/>
                </a:solidFill>
              </a:rPr>
              <a:t>, les </a:t>
            </a:r>
            <a:r>
              <a:rPr lang="en-US" sz="1800" dirty="0" err="1">
                <a:solidFill>
                  <a:schemeClr val="tx1"/>
                </a:solidFill>
              </a:rPr>
              <a:t>offres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d’emplois</a:t>
            </a:r>
            <a:r>
              <a:rPr lang="en-US" sz="1800" dirty="0">
                <a:solidFill>
                  <a:schemeClr val="tx1"/>
                </a:solidFill>
              </a:rPr>
              <a:t> et </a:t>
            </a:r>
            <a:r>
              <a:rPr lang="en-US" sz="1800" dirty="0" err="1">
                <a:solidFill>
                  <a:schemeClr val="tx1"/>
                </a:solidFill>
              </a:rPr>
              <a:t>l’immobilier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94172" y="274638"/>
            <a:ext cx="519754" cy="51975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788" y="232654"/>
            <a:ext cx="604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20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 animBg="0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6" y="274638"/>
            <a:ext cx="6455704" cy="974971"/>
          </a:xfrm>
        </p:spPr>
        <p:txBody>
          <a:bodyPr>
            <a:noAutofit/>
          </a:bodyPr>
          <a:lstStyle/>
          <a:p>
            <a:r>
              <a:rPr lang="en-US" sz="2400" dirty="0" err="1"/>
              <a:t>Près</a:t>
            </a:r>
            <a:r>
              <a:rPr lang="en-US" sz="2400" dirty="0"/>
              <a:t> de la </a:t>
            </a:r>
            <a:r>
              <a:rPr lang="en-US" sz="2400" dirty="0" err="1"/>
              <a:t>moitié</a:t>
            </a:r>
            <a:r>
              <a:rPr lang="en-US" sz="2400" dirty="0"/>
              <a:t> des </a:t>
            </a:r>
            <a:r>
              <a:rPr lang="en-US" sz="2400" dirty="0" err="1"/>
              <a:t>lecteurs</a:t>
            </a:r>
            <a:r>
              <a:rPr lang="en-US" sz="2400" dirty="0"/>
              <a:t> de </a:t>
            </a:r>
            <a:r>
              <a:rPr lang="en-US" sz="2400" dirty="0" err="1"/>
              <a:t>journaux</a:t>
            </a:r>
            <a:r>
              <a:rPr lang="en-US" sz="2400" dirty="0"/>
              <a:t> </a:t>
            </a:r>
            <a:r>
              <a:rPr lang="en-US" sz="2400" dirty="0" err="1"/>
              <a:t>régionaux</a:t>
            </a:r>
            <a:r>
              <a:rPr lang="en-US" sz="2400" dirty="0"/>
              <a:t> </a:t>
            </a:r>
            <a:r>
              <a:rPr lang="en-US" sz="2400" dirty="0" err="1"/>
              <a:t>imprimés</a:t>
            </a:r>
            <a:r>
              <a:rPr lang="en-US" sz="2400" dirty="0"/>
              <a:t> les </a:t>
            </a:r>
            <a:r>
              <a:rPr lang="en-US" sz="2400" dirty="0" err="1"/>
              <a:t>lisent</a:t>
            </a:r>
            <a:r>
              <a:rPr lang="en-US" sz="2400" dirty="0"/>
              <a:t> pour les prospectus.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8415" y="1732967"/>
            <a:ext cx="4601341" cy="25786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ED246"/>
              </a:buClr>
              <a:buFont typeface="Arial" pitchFamily="34" charset="0"/>
              <a:buChar char="•"/>
              <a:defRPr sz="32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>
                <a:solidFill>
                  <a:schemeClr val="tx1"/>
                </a:solidFill>
              </a:rPr>
              <a:t>Huit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lecteurs</a:t>
            </a:r>
            <a:r>
              <a:rPr lang="en-US" sz="1800" b="1" dirty="0">
                <a:solidFill>
                  <a:schemeClr val="tx1"/>
                </a:solidFill>
              </a:rPr>
              <a:t> de </a:t>
            </a:r>
            <a:r>
              <a:rPr lang="en-US" sz="1800" b="1" dirty="0" err="1">
                <a:solidFill>
                  <a:schemeClr val="tx1"/>
                </a:solidFill>
              </a:rPr>
              <a:t>journaux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imprimés</a:t>
            </a:r>
            <a:r>
              <a:rPr lang="en-US" sz="1800" b="1" dirty="0">
                <a:solidFill>
                  <a:schemeClr val="tx1"/>
                </a:solidFill>
              </a:rPr>
              <a:t> sur dix (77 %) </a:t>
            </a:r>
            <a:r>
              <a:rPr lang="en-US" sz="1800" b="1" dirty="0" err="1">
                <a:solidFill>
                  <a:schemeClr val="tx1"/>
                </a:solidFill>
              </a:rPr>
              <a:t>utilisent</a:t>
            </a:r>
            <a:r>
              <a:rPr lang="en-US" sz="1800" b="1" dirty="0">
                <a:solidFill>
                  <a:schemeClr val="tx1"/>
                </a:solidFill>
              </a:rPr>
              <a:t> les prospectus pour </a:t>
            </a:r>
            <a:r>
              <a:rPr lang="en-US" sz="1800" b="1" dirty="0" err="1">
                <a:solidFill>
                  <a:schemeClr val="tx1"/>
                </a:solidFill>
              </a:rPr>
              <a:t>planifier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leurs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achats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d’épicerie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Les prospectus </a:t>
            </a:r>
            <a:r>
              <a:rPr lang="en-US" sz="1800" dirty="0" err="1">
                <a:solidFill>
                  <a:schemeClr val="tx1"/>
                </a:solidFill>
              </a:rPr>
              <a:t>sont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aussi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utilisés</a:t>
            </a:r>
            <a:r>
              <a:rPr lang="en-US" sz="1800" dirty="0">
                <a:solidFill>
                  <a:schemeClr val="tx1"/>
                </a:solidFill>
              </a:rPr>
              <a:t> pour se </a:t>
            </a:r>
            <a:r>
              <a:rPr lang="en-US" sz="1800" dirty="0" err="1">
                <a:solidFill>
                  <a:schemeClr val="tx1"/>
                </a:solidFill>
              </a:rPr>
              <a:t>renseigner</a:t>
            </a:r>
            <a:r>
              <a:rPr lang="en-US" sz="1800" dirty="0">
                <a:solidFill>
                  <a:schemeClr val="tx1"/>
                </a:solidFill>
              </a:rPr>
              <a:t> sur les divertissements et les restaurants (56 %), la santé et les </a:t>
            </a:r>
            <a:r>
              <a:rPr lang="en-US" sz="1800" dirty="0" err="1">
                <a:solidFill>
                  <a:schemeClr val="tx1"/>
                </a:solidFill>
              </a:rPr>
              <a:t>soins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personnels</a:t>
            </a:r>
            <a:r>
              <a:rPr lang="en-US" sz="1800" dirty="0">
                <a:solidFill>
                  <a:schemeClr val="tx1"/>
                </a:solidFill>
              </a:rPr>
              <a:t> (53 %) et pour les </a:t>
            </a:r>
            <a:r>
              <a:rPr lang="en-US" sz="1800" dirty="0" err="1">
                <a:solidFill>
                  <a:schemeClr val="tx1"/>
                </a:solidFill>
              </a:rPr>
              <a:t>achats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vêtements</a:t>
            </a:r>
            <a:r>
              <a:rPr lang="en-US" sz="1800" dirty="0">
                <a:solidFill>
                  <a:schemeClr val="tx1"/>
                </a:solidFill>
              </a:rPr>
              <a:t> (51 %).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27113"/>
            <a:ext cx="52196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Totum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Research,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plus;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Engagés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branchés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2019</a:t>
            </a:r>
          </a:p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Vividata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étude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l’automne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172" y="4374377"/>
            <a:ext cx="8170466" cy="1287584"/>
            <a:chOff x="402034" y="2779177"/>
            <a:chExt cx="8170466" cy="12875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0317"/>
            <a:stretch/>
          </p:blipFill>
          <p:spPr>
            <a:xfrm>
              <a:off x="402034" y="2793318"/>
              <a:ext cx="4179922" cy="12713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9683"/>
            <a:stretch/>
          </p:blipFill>
          <p:spPr>
            <a:xfrm>
              <a:off x="4392577" y="2779177"/>
              <a:ext cx="4179923" cy="1287584"/>
            </a:xfrm>
            <a:prstGeom prst="rect">
              <a:avLst/>
            </a:prstGeom>
          </p:spPr>
        </p:pic>
      </p:grpSp>
      <p:pic>
        <p:nvPicPr>
          <p:cNvPr id="4" name="Picture 3" descr="FlyerImage-blan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894" y="1732967"/>
            <a:ext cx="3492744" cy="232849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4172" y="274638"/>
            <a:ext cx="519754" cy="51975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3788" y="232654"/>
            <a:ext cx="604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6063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6" y="232197"/>
            <a:ext cx="6643906" cy="807900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publicités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médias</a:t>
            </a:r>
            <a:r>
              <a:rPr lang="en-US" dirty="0"/>
              <a:t> </a:t>
            </a:r>
            <a:r>
              <a:rPr lang="en-US" dirty="0" err="1"/>
              <a:t>d’information</a:t>
            </a:r>
            <a:r>
              <a:rPr lang="en-US" dirty="0"/>
              <a:t> </a:t>
            </a:r>
            <a:r>
              <a:rPr lang="en-US" dirty="0" err="1"/>
              <a:t>incitent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l’action</a:t>
            </a:r>
            <a:r>
              <a:rPr lang="en-US" dirty="0"/>
              <a:t>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759E943F-0BF1-4711-BADC-2578CACD6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584177"/>
              </p:ext>
            </p:extLst>
          </p:nvPr>
        </p:nvGraphicFramePr>
        <p:xfrm>
          <a:off x="165190" y="1951460"/>
          <a:ext cx="8273165" cy="391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8037067" y="2281053"/>
            <a:ext cx="768159" cy="400110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63 %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740728" y="2836975"/>
            <a:ext cx="768159" cy="400110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57 %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604365" y="3384385"/>
            <a:ext cx="768159" cy="400110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37 %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522241" y="3941906"/>
            <a:ext cx="768159" cy="400110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54 %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391914" y="4574999"/>
            <a:ext cx="768159" cy="400110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359724" y="5090856"/>
            <a:ext cx="768159" cy="400110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32 %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3926" y="1066800"/>
            <a:ext cx="7820768" cy="8955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ED246"/>
              </a:buClr>
              <a:buFont typeface="Arial" pitchFamily="34" charset="0"/>
              <a:buChar char="•"/>
              <a:defRPr sz="32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2448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Après </a:t>
            </a:r>
            <a:r>
              <a:rPr lang="en-US" sz="1600" dirty="0" err="1">
                <a:solidFill>
                  <a:schemeClr val="tx1"/>
                </a:solidFill>
              </a:rPr>
              <a:t>avoir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été</a:t>
            </a:r>
            <a:r>
              <a:rPr lang="en-US" sz="1600" dirty="0">
                <a:solidFill>
                  <a:schemeClr val="tx1"/>
                </a:solidFill>
              </a:rPr>
              <a:t> exposés </a:t>
            </a:r>
            <a:r>
              <a:rPr lang="en-US" sz="1600" dirty="0" err="1">
                <a:solidFill>
                  <a:schemeClr val="tx1"/>
                </a:solidFill>
              </a:rPr>
              <a:t>à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publicité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dans</a:t>
            </a:r>
            <a:r>
              <a:rPr lang="en-US" sz="1600" dirty="0">
                <a:solidFill>
                  <a:schemeClr val="tx1"/>
                </a:solidFill>
              </a:rPr>
              <a:t> un </a:t>
            </a:r>
            <a:r>
              <a:rPr lang="en-US" sz="1600" dirty="0" err="1">
                <a:solidFill>
                  <a:schemeClr val="tx1"/>
                </a:solidFill>
              </a:rPr>
              <a:t>média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d’information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57 % des </a:t>
            </a:r>
            <a:r>
              <a:rPr lang="en-US" sz="1600" b="1" dirty="0" err="1">
                <a:solidFill>
                  <a:schemeClr val="tx1"/>
                </a:solidFill>
              </a:rPr>
              <a:t>Canadiens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allés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ligne</a:t>
            </a:r>
            <a:r>
              <a:rPr lang="en-US" sz="1600" dirty="0">
                <a:solidFill>
                  <a:schemeClr val="tx1"/>
                </a:solidFill>
              </a:rPr>
              <a:t> pour </a:t>
            </a:r>
            <a:r>
              <a:rPr lang="en-US" sz="1600" dirty="0" err="1">
                <a:solidFill>
                  <a:schemeClr val="tx1"/>
                </a:solidFill>
              </a:rPr>
              <a:t>trouver</a:t>
            </a:r>
            <a:r>
              <a:rPr lang="en-US" sz="1600" dirty="0">
                <a:solidFill>
                  <a:schemeClr val="tx1"/>
                </a:solidFill>
              </a:rPr>
              <a:t> plus </a:t>
            </a:r>
            <a:r>
              <a:rPr lang="en-US" sz="1600" dirty="0" err="1">
                <a:solidFill>
                  <a:schemeClr val="tx1"/>
                </a:solidFill>
              </a:rPr>
              <a:t>d’information</a:t>
            </a:r>
            <a:r>
              <a:rPr lang="en-US" sz="1600" dirty="0">
                <a:solidFill>
                  <a:schemeClr val="tx1"/>
                </a:solidFill>
              </a:rPr>
              <a:t> sur un </a:t>
            </a:r>
            <a:r>
              <a:rPr lang="en-US" sz="1600" dirty="0" err="1">
                <a:solidFill>
                  <a:schemeClr val="tx1"/>
                </a:solidFill>
              </a:rPr>
              <a:t>produit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ou</a:t>
            </a:r>
            <a:r>
              <a:rPr lang="en-US" sz="1600" dirty="0">
                <a:solidFill>
                  <a:schemeClr val="tx1"/>
                </a:solidFill>
              </a:rPr>
              <a:t> un service et plus de la </a:t>
            </a:r>
            <a:r>
              <a:rPr lang="en-US" sz="1600" dirty="0" err="1">
                <a:solidFill>
                  <a:schemeClr val="tx1"/>
                </a:solidFill>
              </a:rPr>
              <a:t>moitié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d’entre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eux</a:t>
            </a:r>
            <a:r>
              <a:rPr lang="en-US" sz="1600" dirty="0">
                <a:solidFill>
                  <a:schemeClr val="tx1"/>
                </a:solidFill>
              </a:rPr>
              <a:t> (54 %) </a:t>
            </a:r>
            <a:r>
              <a:rPr lang="en-US" sz="1600" dirty="0" err="1">
                <a:solidFill>
                  <a:schemeClr val="tx1"/>
                </a:solidFill>
              </a:rPr>
              <a:t>ont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visité</a:t>
            </a:r>
            <a:r>
              <a:rPr lang="en-US" sz="1600" dirty="0">
                <a:solidFill>
                  <a:schemeClr val="tx1"/>
                </a:solidFill>
              </a:rPr>
              <a:t> un </a:t>
            </a:r>
            <a:r>
              <a:rPr lang="en-US" sz="1600" dirty="0" err="1">
                <a:solidFill>
                  <a:schemeClr val="tx1"/>
                </a:solidFill>
              </a:rPr>
              <a:t>magasin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81001"/>
            <a:ext cx="52196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Totum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Research,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plus;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Engagés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branchés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2019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4172" y="274638"/>
            <a:ext cx="519754" cy="51975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4283" y="232654"/>
            <a:ext cx="604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 Black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77015829"/>
      </p:ext>
    </p:extLst>
  </p:cSld>
  <p:clrMapOvr>
    <a:masterClrMapping/>
  </p:clrMapOvr>
</p:sld>
</file>

<file path=ppt/theme/theme1.xml><?xml version="1.0" encoding="utf-8"?>
<a:theme xmlns:a="http://schemas.openxmlformats.org/drawingml/2006/main" name="Champion the Truth">
  <a:themeElements>
    <a:clrScheme name="NMC 20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4495"/>
      </a:accent1>
      <a:accent2>
        <a:srgbClr val="31859B"/>
      </a:accent2>
      <a:accent3>
        <a:srgbClr val="FFC000"/>
      </a:accent3>
      <a:accent4>
        <a:srgbClr val="AB73D5"/>
      </a:accent4>
      <a:accent5>
        <a:srgbClr val="0070C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ampion the Truth" id="{7EBC7A1E-109B-5D4D-87A7-F3575C154FB3}" vid="{846AD24A-68F6-CA4B-810C-D4B2FF4D57B3}"/>
    </a:ext>
  </a:extLst>
</a:theme>
</file>

<file path=ppt/theme/theme2.xml><?xml version="1.0" encoding="utf-8"?>
<a:theme xmlns:a="http://schemas.openxmlformats.org/drawingml/2006/main" name="Custom Design">
  <a:themeElements>
    <a:clrScheme name="Champion the Trut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284D"/>
      </a:accent1>
      <a:accent2>
        <a:srgbClr val="000000"/>
      </a:accent2>
      <a:accent3>
        <a:srgbClr val="334495"/>
      </a:accent3>
      <a:accent4>
        <a:srgbClr val="16A985"/>
      </a:accent4>
      <a:accent5>
        <a:srgbClr val="7030A0"/>
      </a:accent5>
      <a:accent6>
        <a:srgbClr val="F79646"/>
      </a:accent6>
      <a:hlink>
        <a:srgbClr val="A5A5A5"/>
      </a:hlink>
      <a:folHlink>
        <a:srgbClr val="1F49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Champion the Truth</Template>
  <TotalTime>3800</TotalTime>
  <Words>1045</Words>
  <Application>Microsoft Office PowerPoint</Application>
  <PresentationFormat>On-screen Show (4:3)</PresentationFormat>
  <Paragraphs>127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Champion the Truth</vt:lpstr>
      <vt:lpstr>Custom Design</vt:lpstr>
      <vt:lpstr>1_Custom Design</vt:lpstr>
      <vt:lpstr>Dix vérités à transmettre sur Twitter</vt:lpstr>
      <vt:lpstr>Près de neuf Canadiens sur dix lisent un journal chaque semaine.</vt:lpstr>
      <vt:lpstr>Les lecteurs choisissent de lire leur contenu de nouvelles sur diverses plateformes.</vt:lpstr>
      <vt:lpstr>Chaque semaine, les quotidiens rejoignent 3 adultes sur 5 partout au Canada.</vt:lpstr>
      <vt:lpstr>Les jeunes adultes lisent les journaux différemment des adultes plus âgés.</vt:lpstr>
      <vt:lpstr>Huit Canadiens sur dix (82 %) croient qu’un journalisme fiable fait partie essentielle d’une société démocratique; ils s’inquiètent aussi des répercussions des fausses nouvelles et du fait que celles-ci puissent être utilisées comme armes.</vt:lpstr>
      <vt:lpstr>L’information locale est la principale raison qui pousse les lecteurs à se tourner vers les journaux régionaux.</vt:lpstr>
      <vt:lpstr>Près de la moitié des lecteurs de journaux régionaux imprimés les lisent pour les prospectus.</vt:lpstr>
      <vt:lpstr>Les publicités dans les médias d’information incitent à l’action.</vt:lpstr>
      <vt:lpstr>Lorsqu’ils lisent un journal, les Canadiens lui accordent toute leur attention.</vt:lpstr>
      <vt:lpstr>Les journaux sont un service essentiel.</vt:lpstr>
      <vt:lpstr>Dix vérités à transmettre sur Twitter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Tahira Kassam</dc:creator>
  <cp:lastModifiedBy>Kelly Levson</cp:lastModifiedBy>
  <cp:revision>136</cp:revision>
  <cp:lastPrinted>2021-02-02T14:25:41Z</cp:lastPrinted>
  <dcterms:created xsi:type="dcterms:W3CDTF">2021-02-02T14:25:13Z</dcterms:created>
  <dcterms:modified xsi:type="dcterms:W3CDTF">2021-02-22T17:55:54Z</dcterms:modified>
</cp:coreProperties>
</file>