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8.xml" ContentType="application/vnd.openxmlformats-officedocument.presentationml.notesSlide+xml"/>
  <Override PartName="/ppt/charts/chart4.xml" ContentType="application/vnd.openxmlformats-officedocument.drawingml.chart+xml"/>
  <Override PartName="/ppt/drawings/drawing3.xml" ContentType="application/vnd.openxmlformats-officedocument.drawingml.chartshapes+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charts/chart6.xml" ContentType="application/vnd.openxmlformats-officedocument.drawingml.chart+xml"/>
  <Override PartName="/ppt/notesSlides/notesSlide13.xml" ContentType="application/vnd.openxmlformats-officedocument.presentationml.notesSlide+xml"/>
  <Override PartName="/ppt/charts/chart7.xml" ContentType="application/vnd.openxmlformats-officedocument.drawingml.chart+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charts/chart8.xml" ContentType="application/vnd.openxmlformats-officedocument.drawingml.chart+xml"/>
  <Override PartName="/ppt/charts/style2.xml" ContentType="application/vnd.ms-office.chartstyle+xml"/>
  <Override PartName="/ppt/charts/colors2.xml" ContentType="application/vnd.ms-office.chartcolorstyle+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4.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3"/>
  </p:notesMasterIdLst>
  <p:sldIdLst>
    <p:sldId id="256" r:id="rId2"/>
    <p:sldId id="359" r:id="rId3"/>
    <p:sldId id="354" r:id="rId4"/>
    <p:sldId id="355" r:id="rId5"/>
    <p:sldId id="342" r:id="rId6"/>
    <p:sldId id="360" r:id="rId7"/>
    <p:sldId id="322" r:id="rId8"/>
    <p:sldId id="357" r:id="rId9"/>
    <p:sldId id="356" r:id="rId10"/>
    <p:sldId id="265" r:id="rId11"/>
    <p:sldId id="361" r:id="rId12"/>
    <p:sldId id="346" r:id="rId13"/>
    <p:sldId id="353" r:id="rId14"/>
    <p:sldId id="351" r:id="rId15"/>
    <p:sldId id="362" r:id="rId16"/>
    <p:sldId id="352" r:id="rId17"/>
    <p:sldId id="358" r:id="rId18"/>
    <p:sldId id="338" r:id="rId19"/>
    <p:sldId id="340" r:id="rId20"/>
    <p:sldId id="337" r:id="rId21"/>
    <p:sldId id="339" r:id="rId22"/>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3">
          <p15:clr>
            <a:srgbClr val="A4A3A4"/>
          </p15:clr>
        </p15:guide>
        <p15:guide id="2" pos="197">
          <p15:clr>
            <a:srgbClr val="A4A3A4"/>
          </p15:clr>
        </p15:guide>
        <p15:guide id="3" orient="horz" pos="16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F1FD"/>
    <a:srgbClr val="369337"/>
    <a:srgbClr val="74539F"/>
    <a:srgbClr val="334495"/>
    <a:srgbClr val="E3E416"/>
    <a:srgbClr val="3E993F"/>
    <a:srgbClr val="5ABB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354" autoAdjust="0"/>
    <p:restoredTop sz="93090" autoAdjust="0"/>
  </p:normalViewPr>
  <p:slideViewPr>
    <p:cSldViewPr snapToGrid="0">
      <p:cViewPr varScale="1">
        <p:scale>
          <a:sx n="76" d="100"/>
          <a:sy n="76" d="100"/>
        </p:scale>
        <p:origin x="1214" y="67"/>
      </p:cViewPr>
      <p:guideLst>
        <p:guide orient="horz" pos="2063"/>
        <p:guide pos="197"/>
        <p:guide orient="horz" pos="166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0" d="100"/>
          <a:sy n="60" d="100"/>
        </p:scale>
        <p:origin x="3101" y="3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image" Target="../media/image32.jpeg"/><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480916447943999E-2"/>
          <c:y val="0.156185009961578"/>
          <c:w val="0.98951908355205598"/>
          <c:h val="0.68646890385921699"/>
        </c:manualLayout>
      </c:layout>
      <c:barChart>
        <c:barDir val="col"/>
        <c:grouping val="clustered"/>
        <c:varyColors val="0"/>
        <c:ser>
          <c:idx val="0"/>
          <c:order val="0"/>
          <c:tx>
            <c:strRef>
              <c:f>Sheet1!$B$1</c:f>
              <c:strCache>
                <c:ptCount val="1"/>
                <c:pt idx="0">
                  <c:v>Imprimés</c:v>
                </c:pt>
              </c:strCache>
            </c:strRef>
          </c:tx>
          <c:spPr>
            <a:solidFill>
              <a:srgbClr val="E3E416"/>
            </a:solidFill>
          </c:spPr>
          <c:invertIfNegative val="0"/>
          <c:dPt>
            <c:idx val="0"/>
            <c:invertIfNegative val="0"/>
            <c:bubble3D val="0"/>
            <c:extLst>
              <c:ext xmlns:c16="http://schemas.microsoft.com/office/drawing/2014/chart" uri="{C3380CC4-5D6E-409C-BE32-E72D297353CC}">
                <c16:uniqueId val="{00000000-D3A2-4113-9784-116191EEAC96}"/>
              </c:ext>
            </c:extLst>
          </c:dPt>
          <c:dPt>
            <c:idx val="1"/>
            <c:invertIfNegative val="0"/>
            <c:bubble3D val="0"/>
            <c:extLst>
              <c:ext xmlns:c16="http://schemas.microsoft.com/office/drawing/2014/chart" uri="{C3380CC4-5D6E-409C-BE32-E72D297353CC}">
                <c16:uniqueId val="{00000001-D3A2-4113-9784-116191EEAC96}"/>
              </c:ext>
            </c:extLst>
          </c:dPt>
          <c:dPt>
            <c:idx val="2"/>
            <c:invertIfNegative val="0"/>
            <c:bubble3D val="0"/>
            <c:extLst>
              <c:ext xmlns:c16="http://schemas.microsoft.com/office/drawing/2014/chart" uri="{C3380CC4-5D6E-409C-BE32-E72D297353CC}">
                <c16:uniqueId val="{00000002-D3A2-4113-9784-116191EEAC96}"/>
              </c:ext>
            </c:extLst>
          </c:dPt>
          <c:dPt>
            <c:idx val="3"/>
            <c:invertIfNegative val="0"/>
            <c:bubble3D val="0"/>
            <c:extLst>
              <c:ext xmlns:c16="http://schemas.microsoft.com/office/drawing/2014/chart" uri="{C3380CC4-5D6E-409C-BE32-E72D297353CC}">
                <c16:uniqueId val="{00000003-D3A2-4113-9784-116191EEAC96}"/>
              </c:ext>
            </c:extLst>
          </c:dPt>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Sheet1!$B$2</c:f>
              <c:numCache>
                <c:formatCode>General</c:formatCode>
                <c:ptCount val="1"/>
                <c:pt idx="0">
                  <c:v>39</c:v>
                </c:pt>
              </c:numCache>
            </c:numRef>
          </c:val>
          <c:extLst>
            <c:ext xmlns:c16="http://schemas.microsoft.com/office/drawing/2014/chart" uri="{C3380CC4-5D6E-409C-BE32-E72D297353CC}">
              <c16:uniqueId val="{00000004-D3A2-4113-9784-116191EEAC96}"/>
            </c:ext>
          </c:extLst>
        </c:ser>
        <c:ser>
          <c:idx val="1"/>
          <c:order val="1"/>
          <c:tx>
            <c:strRef>
              <c:f>Sheet1!$C$1</c:f>
              <c:strCache>
                <c:ptCount val="1"/>
                <c:pt idx="0">
                  <c:v>Ordinateur</c:v>
                </c:pt>
              </c:strCache>
            </c:strRef>
          </c:tx>
          <c:spPr>
            <a:solidFill>
              <a:srgbClr val="334495"/>
            </a:solidFill>
          </c:spPr>
          <c:invertIfNegative val="0"/>
          <c:dPt>
            <c:idx val="0"/>
            <c:invertIfNegative val="0"/>
            <c:bubble3D val="0"/>
            <c:extLst>
              <c:ext xmlns:c16="http://schemas.microsoft.com/office/drawing/2014/chart" uri="{C3380CC4-5D6E-409C-BE32-E72D297353CC}">
                <c16:uniqueId val="{00000005-D3A2-4113-9784-116191EEAC96}"/>
              </c:ext>
            </c:extLst>
          </c:dPt>
          <c:dPt>
            <c:idx val="1"/>
            <c:invertIfNegative val="0"/>
            <c:bubble3D val="0"/>
            <c:extLst>
              <c:ext xmlns:c16="http://schemas.microsoft.com/office/drawing/2014/chart" uri="{C3380CC4-5D6E-409C-BE32-E72D297353CC}">
                <c16:uniqueId val="{00000006-D3A2-4113-9784-116191EEAC96}"/>
              </c:ext>
            </c:extLst>
          </c:dPt>
          <c:dPt>
            <c:idx val="2"/>
            <c:invertIfNegative val="0"/>
            <c:bubble3D val="0"/>
            <c:extLst>
              <c:ext xmlns:c16="http://schemas.microsoft.com/office/drawing/2014/chart" uri="{C3380CC4-5D6E-409C-BE32-E72D297353CC}">
                <c16:uniqueId val="{00000007-D3A2-4113-9784-116191EEAC96}"/>
              </c:ext>
            </c:extLst>
          </c:dPt>
          <c:dPt>
            <c:idx val="3"/>
            <c:invertIfNegative val="0"/>
            <c:bubble3D val="0"/>
            <c:extLst>
              <c:ext xmlns:c16="http://schemas.microsoft.com/office/drawing/2014/chart" uri="{C3380CC4-5D6E-409C-BE32-E72D297353CC}">
                <c16:uniqueId val="{00000008-D3A2-4113-9784-116191EEAC96}"/>
              </c:ext>
            </c:extLst>
          </c:dPt>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Sheet1!$C$2</c:f>
              <c:numCache>
                <c:formatCode>General</c:formatCode>
                <c:ptCount val="1"/>
                <c:pt idx="0">
                  <c:v>52</c:v>
                </c:pt>
              </c:numCache>
            </c:numRef>
          </c:val>
          <c:extLst>
            <c:ext xmlns:c16="http://schemas.microsoft.com/office/drawing/2014/chart" uri="{C3380CC4-5D6E-409C-BE32-E72D297353CC}">
              <c16:uniqueId val="{00000009-D3A2-4113-9784-116191EEAC96}"/>
            </c:ext>
          </c:extLst>
        </c:ser>
        <c:ser>
          <c:idx val="2"/>
          <c:order val="2"/>
          <c:tx>
            <c:strRef>
              <c:f>Sheet1!$D$1</c:f>
              <c:strCache>
                <c:ptCount val="1"/>
                <c:pt idx="0">
                  <c:v>Téléphone</c:v>
                </c:pt>
              </c:strCache>
            </c:strRef>
          </c:tx>
          <c:spPr>
            <a:solidFill>
              <a:srgbClr val="369337"/>
            </a:solidFill>
          </c:spPr>
          <c:invertIfNegative val="0"/>
          <c:dPt>
            <c:idx val="0"/>
            <c:invertIfNegative val="0"/>
            <c:bubble3D val="0"/>
            <c:extLst>
              <c:ext xmlns:c16="http://schemas.microsoft.com/office/drawing/2014/chart" uri="{C3380CC4-5D6E-409C-BE32-E72D297353CC}">
                <c16:uniqueId val="{0000000A-D3A2-4113-9784-116191EEAC96}"/>
              </c:ext>
            </c:extLst>
          </c:dPt>
          <c:dPt>
            <c:idx val="1"/>
            <c:invertIfNegative val="0"/>
            <c:bubble3D val="0"/>
            <c:extLst>
              <c:ext xmlns:c16="http://schemas.microsoft.com/office/drawing/2014/chart" uri="{C3380CC4-5D6E-409C-BE32-E72D297353CC}">
                <c16:uniqueId val="{0000000B-D3A2-4113-9784-116191EEAC96}"/>
              </c:ext>
            </c:extLst>
          </c:dPt>
          <c:dPt>
            <c:idx val="2"/>
            <c:invertIfNegative val="0"/>
            <c:bubble3D val="0"/>
            <c:extLst>
              <c:ext xmlns:c16="http://schemas.microsoft.com/office/drawing/2014/chart" uri="{C3380CC4-5D6E-409C-BE32-E72D297353CC}">
                <c16:uniqueId val="{0000000C-D3A2-4113-9784-116191EEAC96}"/>
              </c:ext>
            </c:extLst>
          </c:dPt>
          <c:dPt>
            <c:idx val="3"/>
            <c:invertIfNegative val="0"/>
            <c:bubble3D val="0"/>
            <c:extLst>
              <c:ext xmlns:c16="http://schemas.microsoft.com/office/drawing/2014/chart" uri="{C3380CC4-5D6E-409C-BE32-E72D297353CC}">
                <c16:uniqueId val="{0000000D-D3A2-4113-9784-116191EEAC96}"/>
              </c:ext>
            </c:extLst>
          </c:dPt>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Sheet1!$D$2</c:f>
              <c:numCache>
                <c:formatCode>General</c:formatCode>
                <c:ptCount val="1"/>
                <c:pt idx="0">
                  <c:v>69</c:v>
                </c:pt>
              </c:numCache>
            </c:numRef>
          </c:val>
          <c:extLst>
            <c:ext xmlns:c16="http://schemas.microsoft.com/office/drawing/2014/chart" uri="{C3380CC4-5D6E-409C-BE32-E72D297353CC}">
              <c16:uniqueId val="{0000000E-D3A2-4113-9784-116191EEAC96}"/>
            </c:ext>
          </c:extLst>
        </c:ser>
        <c:ser>
          <c:idx val="3"/>
          <c:order val="3"/>
          <c:tx>
            <c:strRef>
              <c:f>Sheet1!$E$1</c:f>
              <c:strCache>
                <c:ptCount val="1"/>
                <c:pt idx="0">
                  <c:v>Tablette</c:v>
                </c:pt>
              </c:strCache>
            </c:strRef>
          </c:tx>
          <c:spPr>
            <a:solidFill>
              <a:srgbClr val="74539F"/>
            </a:solidFill>
            <a:ln>
              <a:noFill/>
            </a:ln>
          </c:spPr>
          <c:invertIfNegative val="0"/>
          <c:dPt>
            <c:idx val="0"/>
            <c:invertIfNegative val="0"/>
            <c:bubble3D val="0"/>
            <c:extLst>
              <c:ext xmlns:c16="http://schemas.microsoft.com/office/drawing/2014/chart" uri="{C3380CC4-5D6E-409C-BE32-E72D297353CC}">
                <c16:uniqueId val="{0000000F-D3A2-4113-9784-116191EEAC96}"/>
              </c:ext>
            </c:extLst>
          </c:dPt>
          <c:dPt>
            <c:idx val="1"/>
            <c:invertIfNegative val="0"/>
            <c:bubble3D val="0"/>
            <c:extLst>
              <c:ext xmlns:c16="http://schemas.microsoft.com/office/drawing/2014/chart" uri="{C3380CC4-5D6E-409C-BE32-E72D297353CC}">
                <c16:uniqueId val="{00000010-D3A2-4113-9784-116191EEAC96}"/>
              </c:ext>
            </c:extLst>
          </c:dPt>
          <c:dPt>
            <c:idx val="2"/>
            <c:invertIfNegative val="0"/>
            <c:bubble3D val="0"/>
            <c:extLst>
              <c:ext xmlns:c16="http://schemas.microsoft.com/office/drawing/2014/chart" uri="{C3380CC4-5D6E-409C-BE32-E72D297353CC}">
                <c16:uniqueId val="{00000011-D3A2-4113-9784-116191EEAC96}"/>
              </c:ext>
            </c:extLst>
          </c:dPt>
          <c:dPt>
            <c:idx val="3"/>
            <c:invertIfNegative val="0"/>
            <c:bubble3D val="0"/>
            <c:extLst>
              <c:ext xmlns:c16="http://schemas.microsoft.com/office/drawing/2014/chart" uri="{C3380CC4-5D6E-409C-BE32-E72D297353CC}">
                <c16:uniqueId val="{00000012-D3A2-4113-9784-116191EEAC96}"/>
              </c:ext>
            </c:extLst>
          </c:dPt>
          <c:dLbls>
            <c:spPr>
              <a:noFill/>
              <a:ln>
                <a:noFill/>
              </a:ln>
              <a:effectLst/>
            </c:spPr>
            <c:txPr>
              <a:bodyPr/>
              <a:lstStyle/>
              <a:p>
                <a:pPr>
                  <a:defRPr sz="1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Sheet1!$E$2</c:f>
              <c:numCache>
                <c:formatCode>General</c:formatCode>
                <c:ptCount val="1"/>
                <c:pt idx="0">
                  <c:v>39</c:v>
                </c:pt>
              </c:numCache>
            </c:numRef>
          </c:val>
          <c:extLst>
            <c:ext xmlns:c16="http://schemas.microsoft.com/office/drawing/2014/chart" uri="{C3380CC4-5D6E-409C-BE32-E72D297353CC}">
              <c16:uniqueId val="{00000013-D3A2-4113-9784-116191EEAC96}"/>
            </c:ext>
          </c:extLst>
        </c:ser>
        <c:dLbls>
          <c:showLegendKey val="0"/>
          <c:showVal val="0"/>
          <c:showCatName val="0"/>
          <c:showSerName val="0"/>
          <c:showPercent val="0"/>
          <c:showBubbleSize val="0"/>
        </c:dLbls>
        <c:gapWidth val="150"/>
        <c:overlap val="-28"/>
        <c:axId val="-2130040360"/>
        <c:axId val="2144287080"/>
      </c:barChart>
      <c:catAx>
        <c:axId val="-2130040360"/>
        <c:scaling>
          <c:orientation val="minMax"/>
        </c:scaling>
        <c:delete val="0"/>
        <c:axPos val="b"/>
        <c:numFmt formatCode="General" sourceLinked="0"/>
        <c:majorTickMark val="none"/>
        <c:minorTickMark val="none"/>
        <c:tickLblPos val="nextTo"/>
        <c:spPr>
          <a:ln w="25400" cmpd="sng">
            <a:noFill/>
          </a:ln>
        </c:spPr>
        <c:txPr>
          <a:bodyPr/>
          <a:lstStyle/>
          <a:p>
            <a:pPr>
              <a:defRPr sz="1600" b="1">
                <a:latin typeface="Arial Narrow" panose="020B0606020202030204" pitchFamily="34" charset="0"/>
                <a:cs typeface="Arial" panose="020B0604020202020204" pitchFamily="34" charset="0"/>
              </a:defRPr>
            </a:pPr>
            <a:endParaRPr lang="en-US"/>
          </a:p>
        </c:txPr>
        <c:crossAx val="2144287080"/>
        <c:crosses val="autoZero"/>
        <c:auto val="1"/>
        <c:lblAlgn val="ctr"/>
        <c:lblOffset val="100"/>
        <c:noMultiLvlLbl val="0"/>
      </c:catAx>
      <c:valAx>
        <c:axId val="2144287080"/>
        <c:scaling>
          <c:orientation val="minMax"/>
        </c:scaling>
        <c:delete val="1"/>
        <c:axPos val="l"/>
        <c:numFmt formatCode="General" sourceLinked="1"/>
        <c:majorTickMark val="out"/>
        <c:minorTickMark val="none"/>
        <c:tickLblPos val="nextTo"/>
        <c:crossAx val="-2130040360"/>
        <c:crosses val="autoZero"/>
        <c:crossBetween val="between"/>
      </c:valAx>
      <c:spPr>
        <a:ln>
          <a:noFill/>
        </a:ln>
      </c:spPr>
    </c:plotArea>
    <c:legend>
      <c:legendPos val="b"/>
      <c:layout>
        <c:manualLayout>
          <c:xMode val="edge"/>
          <c:yMode val="edge"/>
          <c:x val="0"/>
          <c:y val="0.93105144504608495"/>
          <c:w val="0.99308769806194297"/>
          <c:h val="6.4027882152721399E-2"/>
        </c:manualLayout>
      </c:layout>
      <c:overlay val="0"/>
      <c:txPr>
        <a:bodyPr/>
        <a:lstStyle/>
        <a:p>
          <a:pPr>
            <a:defRPr sz="1200">
              <a:latin typeface="Arial Narrow" panose="020B0606020202030204" pitchFamily="34" charset="0"/>
              <a:cs typeface="Arial" panose="020B0604020202020204" pitchFamily="34" charset="0"/>
            </a:defRPr>
          </a:pPr>
          <a:endParaRPr lang="en-US"/>
        </a:p>
      </c:txPr>
    </c:legend>
    <c:plotVisOnly val="1"/>
    <c:dispBlanksAs val="gap"/>
    <c:showDLblsOverMax val="0"/>
  </c:chart>
  <c:spPr>
    <a:ln>
      <a:noFill/>
    </a:ln>
  </c:spPr>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4.0237121391984702E-2"/>
          <c:w val="0.99398380240037199"/>
          <c:h val="0.76351627174300796"/>
        </c:manualLayout>
      </c:layout>
      <c:lineChart>
        <c:grouping val="standard"/>
        <c:varyColors val="0"/>
        <c:ser>
          <c:idx val="0"/>
          <c:order val="0"/>
          <c:tx>
            <c:strRef>
              <c:f>Sheet1!$B$1</c:f>
              <c:strCache>
                <c:ptCount val="1"/>
                <c:pt idx="0">
                  <c:v>Print</c:v>
                </c:pt>
              </c:strCache>
            </c:strRef>
          </c:tx>
          <c:spPr>
            <a:ln w="76200">
              <a:solidFill>
                <a:srgbClr val="E3E416"/>
              </a:solidFill>
            </a:ln>
          </c:spPr>
          <c:marker>
            <c:symbol val="none"/>
          </c:marker>
          <c:cat>
            <c:strRef>
              <c:f>Sheet1!$A$2:$A$7</c:f>
              <c:strCache>
                <c:ptCount val="6"/>
                <c:pt idx="0">
                  <c:v>Tôt le matin</c:v>
                </c:pt>
                <c:pt idx="1">
                  <c:v>Au petit-déjeuner</c:v>
                </c:pt>
                <c:pt idx="2">
                  <c:v>En matinée</c:v>
                </c:pt>
                <c:pt idx="3">
                  <c:v>Le midi</c:v>
                </c:pt>
                <c:pt idx="4">
                  <c:v>En après-midi</c:v>
                </c:pt>
                <c:pt idx="5">
                  <c:v>En soirée</c:v>
                </c:pt>
              </c:strCache>
            </c:strRef>
          </c:cat>
          <c:val>
            <c:numRef>
              <c:f>Sheet1!$B$2:$B$7</c:f>
              <c:numCache>
                <c:formatCode>General</c:formatCode>
                <c:ptCount val="6"/>
                <c:pt idx="0">
                  <c:v>7</c:v>
                </c:pt>
                <c:pt idx="1">
                  <c:v>10</c:v>
                </c:pt>
                <c:pt idx="2">
                  <c:v>6</c:v>
                </c:pt>
                <c:pt idx="3">
                  <c:v>6</c:v>
                </c:pt>
                <c:pt idx="4">
                  <c:v>8</c:v>
                </c:pt>
                <c:pt idx="5">
                  <c:v>9</c:v>
                </c:pt>
              </c:numCache>
            </c:numRef>
          </c:val>
          <c:smooth val="0"/>
          <c:extLst>
            <c:ext xmlns:c16="http://schemas.microsoft.com/office/drawing/2014/chart" uri="{C3380CC4-5D6E-409C-BE32-E72D297353CC}">
              <c16:uniqueId val="{00000000-BE2C-4FB5-B424-70ADBC510032}"/>
            </c:ext>
          </c:extLst>
        </c:ser>
        <c:ser>
          <c:idx val="1"/>
          <c:order val="1"/>
          <c:tx>
            <c:strRef>
              <c:f>Sheet1!$C$1</c:f>
              <c:strCache>
                <c:ptCount val="1"/>
                <c:pt idx="0">
                  <c:v>Desktop/Laptop</c:v>
                </c:pt>
              </c:strCache>
            </c:strRef>
          </c:tx>
          <c:spPr>
            <a:ln w="76200">
              <a:solidFill>
                <a:srgbClr val="334495"/>
              </a:solidFill>
            </a:ln>
          </c:spPr>
          <c:marker>
            <c:symbol val="none"/>
          </c:marker>
          <c:cat>
            <c:strRef>
              <c:f>Sheet1!$A$2:$A$7</c:f>
              <c:strCache>
                <c:ptCount val="6"/>
                <c:pt idx="0">
                  <c:v>Tôt le matin</c:v>
                </c:pt>
                <c:pt idx="1">
                  <c:v>Au petit-déjeuner</c:v>
                </c:pt>
                <c:pt idx="2">
                  <c:v>En matinée</c:v>
                </c:pt>
                <c:pt idx="3">
                  <c:v>Le midi</c:v>
                </c:pt>
                <c:pt idx="4">
                  <c:v>En après-midi</c:v>
                </c:pt>
                <c:pt idx="5">
                  <c:v>En soirée</c:v>
                </c:pt>
              </c:strCache>
            </c:strRef>
          </c:cat>
          <c:val>
            <c:numRef>
              <c:f>Sheet1!$C$2:$C$7</c:f>
              <c:numCache>
                <c:formatCode>General</c:formatCode>
                <c:ptCount val="6"/>
                <c:pt idx="0">
                  <c:v>19</c:v>
                </c:pt>
                <c:pt idx="1">
                  <c:v>12</c:v>
                </c:pt>
                <c:pt idx="2">
                  <c:v>14</c:v>
                </c:pt>
                <c:pt idx="3">
                  <c:v>12</c:v>
                </c:pt>
                <c:pt idx="4">
                  <c:v>12</c:v>
                </c:pt>
                <c:pt idx="5">
                  <c:v>17</c:v>
                </c:pt>
              </c:numCache>
            </c:numRef>
          </c:val>
          <c:smooth val="0"/>
          <c:extLst>
            <c:ext xmlns:c16="http://schemas.microsoft.com/office/drawing/2014/chart" uri="{C3380CC4-5D6E-409C-BE32-E72D297353CC}">
              <c16:uniqueId val="{00000001-BE2C-4FB5-B424-70ADBC510032}"/>
            </c:ext>
          </c:extLst>
        </c:ser>
        <c:ser>
          <c:idx val="2"/>
          <c:order val="2"/>
          <c:tx>
            <c:strRef>
              <c:f>Sheet1!$D$1</c:f>
              <c:strCache>
                <c:ptCount val="1"/>
                <c:pt idx="0">
                  <c:v>Phone</c:v>
                </c:pt>
              </c:strCache>
            </c:strRef>
          </c:tx>
          <c:spPr>
            <a:ln w="76200">
              <a:solidFill>
                <a:srgbClr val="369337"/>
              </a:solidFill>
            </a:ln>
          </c:spPr>
          <c:marker>
            <c:symbol val="none"/>
          </c:marker>
          <c:cat>
            <c:strRef>
              <c:f>Sheet1!$A$2:$A$7</c:f>
              <c:strCache>
                <c:ptCount val="6"/>
                <c:pt idx="0">
                  <c:v>Tôt le matin</c:v>
                </c:pt>
                <c:pt idx="1">
                  <c:v>Au petit-déjeuner</c:v>
                </c:pt>
                <c:pt idx="2">
                  <c:v>En matinée</c:v>
                </c:pt>
                <c:pt idx="3">
                  <c:v>Le midi</c:v>
                </c:pt>
                <c:pt idx="4">
                  <c:v>En après-midi</c:v>
                </c:pt>
                <c:pt idx="5">
                  <c:v>En soirée</c:v>
                </c:pt>
              </c:strCache>
            </c:strRef>
          </c:cat>
          <c:val>
            <c:numRef>
              <c:f>Sheet1!$D$2:$D$7</c:f>
              <c:numCache>
                <c:formatCode>General</c:formatCode>
                <c:ptCount val="6"/>
                <c:pt idx="0">
                  <c:v>36</c:v>
                </c:pt>
                <c:pt idx="1">
                  <c:v>26</c:v>
                </c:pt>
                <c:pt idx="2">
                  <c:v>27</c:v>
                </c:pt>
                <c:pt idx="3">
                  <c:v>29</c:v>
                </c:pt>
                <c:pt idx="4">
                  <c:v>28</c:v>
                </c:pt>
                <c:pt idx="5">
                  <c:v>36</c:v>
                </c:pt>
              </c:numCache>
            </c:numRef>
          </c:val>
          <c:smooth val="0"/>
          <c:extLst>
            <c:ext xmlns:c16="http://schemas.microsoft.com/office/drawing/2014/chart" uri="{C3380CC4-5D6E-409C-BE32-E72D297353CC}">
              <c16:uniqueId val="{00000002-BE2C-4FB5-B424-70ADBC510032}"/>
            </c:ext>
          </c:extLst>
        </c:ser>
        <c:ser>
          <c:idx val="3"/>
          <c:order val="3"/>
          <c:tx>
            <c:strRef>
              <c:f>Sheet1!$E$1</c:f>
              <c:strCache>
                <c:ptCount val="1"/>
                <c:pt idx="0">
                  <c:v>Tablet</c:v>
                </c:pt>
              </c:strCache>
            </c:strRef>
          </c:tx>
          <c:spPr>
            <a:ln w="76200">
              <a:solidFill>
                <a:srgbClr val="74539F"/>
              </a:solidFill>
            </a:ln>
          </c:spPr>
          <c:marker>
            <c:symbol val="none"/>
          </c:marker>
          <c:cat>
            <c:strRef>
              <c:f>Sheet1!$A$2:$A$7</c:f>
              <c:strCache>
                <c:ptCount val="6"/>
                <c:pt idx="0">
                  <c:v>Tôt le matin</c:v>
                </c:pt>
                <c:pt idx="1">
                  <c:v>Au petit-déjeuner</c:v>
                </c:pt>
                <c:pt idx="2">
                  <c:v>En matinée</c:v>
                </c:pt>
                <c:pt idx="3">
                  <c:v>Le midi</c:v>
                </c:pt>
                <c:pt idx="4">
                  <c:v>En après-midi</c:v>
                </c:pt>
                <c:pt idx="5">
                  <c:v>En soirée</c:v>
                </c:pt>
              </c:strCache>
            </c:strRef>
          </c:cat>
          <c:val>
            <c:numRef>
              <c:f>Sheet1!$E$2:$E$7</c:f>
              <c:numCache>
                <c:formatCode>General</c:formatCode>
                <c:ptCount val="6"/>
                <c:pt idx="0">
                  <c:v>13</c:v>
                </c:pt>
                <c:pt idx="1">
                  <c:v>10</c:v>
                </c:pt>
                <c:pt idx="2">
                  <c:v>10</c:v>
                </c:pt>
                <c:pt idx="3">
                  <c:v>8</c:v>
                </c:pt>
                <c:pt idx="4">
                  <c:v>8</c:v>
                </c:pt>
                <c:pt idx="5">
                  <c:v>13</c:v>
                </c:pt>
              </c:numCache>
            </c:numRef>
          </c:val>
          <c:smooth val="0"/>
          <c:extLst>
            <c:ext xmlns:c16="http://schemas.microsoft.com/office/drawing/2014/chart" uri="{C3380CC4-5D6E-409C-BE32-E72D297353CC}">
              <c16:uniqueId val="{00000003-BE2C-4FB5-B424-70ADBC510032}"/>
            </c:ext>
          </c:extLst>
        </c:ser>
        <c:dLbls>
          <c:showLegendKey val="0"/>
          <c:showVal val="0"/>
          <c:showCatName val="0"/>
          <c:showSerName val="0"/>
          <c:showPercent val="0"/>
          <c:showBubbleSize val="0"/>
        </c:dLbls>
        <c:smooth val="0"/>
        <c:axId val="-2142739432"/>
        <c:axId val="-2130555768"/>
      </c:lineChart>
      <c:catAx>
        <c:axId val="-2142739432"/>
        <c:scaling>
          <c:orientation val="minMax"/>
        </c:scaling>
        <c:delete val="0"/>
        <c:axPos val="b"/>
        <c:numFmt formatCode="General" sourceLinked="0"/>
        <c:majorTickMark val="none"/>
        <c:minorTickMark val="none"/>
        <c:tickLblPos val="nextTo"/>
        <c:spPr>
          <a:ln w="25400" cmpd="sng">
            <a:noFill/>
          </a:ln>
        </c:spPr>
        <c:txPr>
          <a:bodyPr/>
          <a:lstStyle/>
          <a:p>
            <a:pPr>
              <a:defRPr sz="1200" baseline="0">
                <a:latin typeface="Arial Narrow" panose="020B0606020202030204" pitchFamily="34" charset="0"/>
              </a:defRPr>
            </a:pPr>
            <a:endParaRPr lang="en-US"/>
          </a:p>
        </c:txPr>
        <c:crossAx val="-2130555768"/>
        <c:crosses val="autoZero"/>
        <c:auto val="1"/>
        <c:lblAlgn val="ctr"/>
        <c:lblOffset val="100"/>
        <c:noMultiLvlLbl val="0"/>
      </c:catAx>
      <c:valAx>
        <c:axId val="-2130555768"/>
        <c:scaling>
          <c:orientation val="minMax"/>
        </c:scaling>
        <c:delete val="1"/>
        <c:axPos val="l"/>
        <c:numFmt formatCode="General" sourceLinked="1"/>
        <c:majorTickMark val="out"/>
        <c:minorTickMark val="none"/>
        <c:tickLblPos val="nextTo"/>
        <c:crossAx val="-2142739432"/>
        <c:crosses val="autoZero"/>
        <c:crossBetween val="between"/>
      </c:valAx>
      <c:spPr>
        <a:ln>
          <a:noFill/>
        </a:ln>
      </c:spPr>
    </c:plotArea>
    <c:plotVisOnly val="1"/>
    <c:dispBlanksAs val="gap"/>
    <c:showDLblsOverMax val="0"/>
  </c:chart>
  <c:spPr>
    <a:ln>
      <a:noFill/>
    </a:ln>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475340431438845"/>
          <c:y val="2.907167301547333E-2"/>
          <c:w val="0.54005637210389279"/>
          <c:h val="0.94185665396905338"/>
        </c:manualLayout>
      </c:layout>
      <c:barChart>
        <c:barDir val="bar"/>
        <c:grouping val="clustered"/>
        <c:varyColors val="0"/>
        <c:ser>
          <c:idx val="0"/>
          <c:order val="0"/>
          <c:tx>
            <c:strRef>
              <c:f>Sheet1!$B$1</c:f>
              <c:strCache>
                <c:ptCount val="1"/>
                <c:pt idx="0">
                  <c:v>Completely/</c:v>
                </c:pt>
              </c:strCache>
            </c:strRef>
          </c:tx>
          <c:spPr>
            <a:solidFill>
              <a:srgbClr val="334495"/>
            </a:solidFill>
          </c:spPr>
          <c:invertIfNegative val="0"/>
          <c:dPt>
            <c:idx val="5"/>
            <c:invertIfNegative val="0"/>
            <c:bubble3D val="0"/>
            <c:spPr>
              <a:solidFill>
                <a:srgbClr val="E3E416"/>
              </a:solidFill>
            </c:spPr>
            <c:extLst>
              <c:ext xmlns:c16="http://schemas.microsoft.com/office/drawing/2014/chart" uri="{C3380CC4-5D6E-409C-BE32-E72D297353CC}">
                <c16:uniqueId val="{00000001-321D-4213-A953-40087060CF92}"/>
              </c:ext>
            </c:extLst>
          </c:dPt>
          <c:dPt>
            <c:idx val="8"/>
            <c:invertIfNegative val="0"/>
            <c:bubble3D val="0"/>
            <c:extLst>
              <c:ext xmlns:c16="http://schemas.microsoft.com/office/drawing/2014/chart" uri="{C3380CC4-5D6E-409C-BE32-E72D297353CC}">
                <c16:uniqueId val="{00000002-321D-4213-A953-40087060CF92}"/>
              </c:ext>
            </c:extLst>
          </c:dPt>
          <c:dPt>
            <c:idx val="10"/>
            <c:invertIfNegative val="0"/>
            <c:bubble3D val="0"/>
            <c:extLst>
              <c:ext xmlns:c16="http://schemas.microsoft.com/office/drawing/2014/chart" uri="{C3380CC4-5D6E-409C-BE32-E72D297353CC}">
                <c16:uniqueId val="{00000004-321D-4213-A953-40087060CF92}"/>
              </c:ext>
            </c:extLst>
          </c:dPt>
          <c:dPt>
            <c:idx val="11"/>
            <c:invertIfNegative val="0"/>
            <c:bubble3D val="0"/>
            <c:spPr>
              <a:solidFill>
                <a:srgbClr val="E3E416"/>
              </a:solidFill>
            </c:spPr>
            <c:extLst>
              <c:ext xmlns:c16="http://schemas.microsoft.com/office/drawing/2014/chart" uri="{C3380CC4-5D6E-409C-BE32-E72D297353CC}">
                <c16:uniqueId val="{00000006-2D45-4F7F-966B-B50E6ADD23EB}"/>
              </c:ext>
            </c:extLst>
          </c:dPt>
          <c:dPt>
            <c:idx val="14"/>
            <c:invertIfNegative val="0"/>
            <c:bubble3D val="0"/>
            <c:extLst>
              <c:ext xmlns:c16="http://schemas.microsoft.com/office/drawing/2014/chart" uri="{C3380CC4-5D6E-409C-BE32-E72D297353CC}">
                <c16:uniqueId val="{00000005-321D-4213-A953-40087060CF92}"/>
              </c:ext>
            </c:extLst>
          </c:dPt>
          <c:dLbls>
            <c:dLbl>
              <c:idx val="5"/>
              <c:spPr>
                <a:noFill/>
                <a:ln>
                  <a:noFill/>
                </a:ln>
                <a:effectLst/>
              </c:spPr>
              <c:txPr>
                <a:bodyPr/>
                <a:lstStyle/>
                <a:p>
                  <a:pPr>
                    <a:defRPr sz="1800" b="1">
                      <a:solidFill>
                        <a:schemeClr val="tx1"/>
                      </a:solidFill>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321D-4213-A953-40087060CF92}"/>
                </c:ext>
              </c:extLst>
            </c:dLbl>
            <c:dLbl>
              <c:idx val="11"/>
              <c:spPr>
                <a:noFill/>
                <a:ln>
                  <a:noFill/>
                </a:ln>
                <a:effectLst/>
              </c:spPr>
              <c:txPr>
                <a:bodyPr/>
                <a:lstStyle/>
                <a:p>
                  <a:pPr>
                    <a:defRPr sz="1800" b="1">
                      <a:solidFill>
                        <a:schemeClr val="tx1"/>
                      </a:solidFill>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6-2D45-4F7F-966B-B50E6ADD23EB}"/>
                </c:ext>
              </c:extLst>
            </c:dLbl>
            <c:spPr>
              <a:noFill/>
              <a:ln>
                <a:noFill/>
              </a:ln>
              <a:effectLst/>
            </c:spPr>
            <c:txPr>
              <a:bodyPr/>
              <a:lstStyle/>
              <a:p>
                <a:pPr>
                  <a:defRPr sz="1800" b="1">
                    <a:solidFill>
                      <a:schemeClr val="bg1"/>
                    </a:solidFill>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Réseaux sociaux</c:v>
                </c:pt>
                <c:pt idx="1">
                  <c:v>Résultats de moteurs de recherche</c:v>
                </c:pt>
                <c:pt idx="2">
                  <c:v>Sites Web de magazines</c:v>
                </c:pt>
                <c:pt idx="3">
                  <c:v>Sites Web de chaînes de télévision</c:v>
                </c:pt>
                <c:pt idx="4">
                  <c:v>Sites Web de chaînes de radio</c:v>
                </c:pt>
                <c:pt idx="5">
                  <c:v>Sites Web de médias d'information</c:v>
                </c:pt>
                <c:pt idx="7">
                  <c:v>Magazines</c:v>
                </c:pt>
                <c:pt idx="8">
                  <c:v>Panneaux d'affichage/ Sites extérieurs</c:v>
                </c:pt>
                <c:pt idx="9">
                  <c:v>Émissions de télévision</c:v>
                </c:pt>
                <c:pt idx="10">
                  <c:v>Émissions de radio</c:v>
                </c:pt>
                <c:pt idx="11">
                  <c:v>Journaux imprimés</c:v>
                </c:pt>
              </c:strCache>
            </c:strRef>
          </c:cat>
          <c:val>
            <c:numRef>
              <c:f>Sheet1!$B$2:$B$13</c:f>
              <c:numCache>
                <c:formatCode>General</c:formatCode>
                <c:ptCount val="12"/>
                <c:pt idx="0">
                  <c:v>21</c:v>
                </c:pt>
                <c:pt idx="1">
                  <c:v>30</c:v>
                </c:pt>
                <c:pt idx="2">
                  <c:v>32</c:v>
                </c:pt>
                <c:pt idx="3">
                  <c:v>37</c:v>
                </c:pt>
                <c:pt idx="4">
                  <c:v>37</c:v>
                </c:pt>
                <c:pt idx="5">
                  <c:v>44</c:v>
                </c:pt>
                <c:pt idx="7">
                  <c:v>34</c:v>
                </c:pt>
                <c:pt idx="8">
                  <c:v>35</c:v>
                </c:pt>
                <c:pt idx="9">
                  <c:v>43</c:v>
                </c:pt>
                <c:pt idx="10">
                  <c:v>44</c:v>
                </c:pt>
                <c:pt idx="11">
                  <c:v>48</c:v>
                </c:pt>
              </c:numCache>
            </c:numRef>
          </c:val>
          <c:extLst>
            <c:ext xmlns:c16="http://schemas.microsoft.com/office/drawing/2014/chart" uri="{C3380CC4-5D6E-409C-BE32-E72D297353CC}">
              <c16:uniqueId val="{00000006-321D-4213-A953-40087060CF92}"/>
            </c:ext>
          </c:extLst>
        </c:ser>
        <c:dLbls>
          <c:showLegendKey val="0"/>
          <c:showVal val="0"/>
          <c:showCatName val="0"/>
          <c:showSerName val="0"/>
          <c:showPercent val="0"/>
          <c:showBubbleSize val="0"/>
        </c:dLbls>
        <c:gapWidth val="30"/>
        <c:axId val="-2068236744"/>
        <c:axId val="-2068233704"/>
      </c:barChart>
      <c:catAx>
        <c:axId val="-2068236744"/>
        <c:scaling>
          <c:orientation val="minMax"/>
        </c:scaling>
        <c:delete val="0"/>
        <c:axPos val="l"/>
        <c:numFmt formatCode="General" sourceLinked="0"/>
        <c:majorTickMark val="none"/>
        <c:minorTickMark val="none"/>
        <c:tickLblPos val="nextTo"/>
        <c:txPr>
          <a:bodyPr/>
          <a:lstStyle/>
          <a:p>
            <a:pPr>
              <a:defRPr sz="1300">
                <a:latin typeface="Arial" panose="020B0604020202020204" pitchFamily="34" charset="0"/>
                <a:cs typeface="Arial" panose="020B0604020202020204" pitchFamily="34" charset="0"/>
              </a:defRPr>
            </a:pPr>
            <a:endParaRPr lang="en-US"/>
          </a:p>
        </c:txPr>
        <c:crossAx val="-2068233704"/>
        <c:crosses val="autoZero"/>
        <c:auto val="1"/>
        <c:lblAlgn val="ctr"/>
        <c:lblOffset val="700"/>
        <c:tickLblSkip val="1"/>
        <c:tickMarkSkip val="10"/>
        <c:noMultiLvlLbl val="0"/>
      </c:catAx>
      <c:valAx>
        <c:axId val="-2068233704"/>
        <c:scaling>
          <c:orientation val="minMax"/>
        </c:scaling>
        <c:delete val="1"/>
        <c:axPos val="b"/>
        <c:numFmt formatCode="General" sourceLinked="1"/>
        <c:majorTickMark val="out"/>
        <c:minorTickMark val="none"/>
        <c:tickLblPos val="nextTo"/>
        <c:crossAx val="-2068236744"/>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155575504928133"/>
          <c:y val="2.907167301547333E-2"/>
          <c:w val="0.44095080544694759"/>
          <c:h val="0.94185665396905338"/>
        </c:manualLayout>
      </c:layout>
      <c:barChart>
        <c:barDir val="bar"/>
        <c:grouping val="clustered"/>
        <c:varyColors val="0"/>
        <c:ser>
          <c:idx val="0"/>
          <c:order val="0"/>
          <c:tx>
            <c:strRef>
              <c:f>Sheet1!$B$1</c:f>
              <c:strCache>
                <c:ptCount val="1"/>
                <c:pt idx="0">
                  <c:v>Completely/</c:v>
                </c:pt>
              </c:strCache>
            </c:strRef>
          </c:tx>
          <c:spPr>
            <a:solidFill>
              <a:srgbClr val="369337"/>
            </a:solidFill>
          </c:spPr>
          <c:invertIfNegative val="0"/>
          <c:dPt>
            <c:idx val="5"/>
            <c:invertIfNegative val="0"/>
            <c:bubble3D val="0"/>
            <c:spPr>
              <a:solidFill>
                <a:srgbClr val="74539F"/>
              </a:solidFill>
            </c:spPr>
            <c:extLst>
              <c:ext xmlns:c16="http://schemas.microsoft.com/office/drawing/2014/chart" uri="{C3380CC4-5D6E-409C-BE32-E72D297353CC}">
                <c16:uniqueId val="{00000001-321D-4213-A953-40087060CF92}"/>
              </c:ext>
            </c:extLst>
          </c:dPt>
          <c:dPt>
            <c:idx val="9"/>
            <c:invertIfNegative val="0"/>
            <c:bubble3D val="0"/>
            <c:extLst>
              <c:ext xmlns:c16="http://schemas.microsoft.com/office/drawing/2014/chart" uri="{C3380CC4-5D6E-409C-BE32-E72D297353CC}">
                <c16:uniqueId val="{00000003-7881-438E-8996-52C92233E7BB}"/>
              </c:ext>
            </c:extLst>
          </c:dPt>
          <c:dPt>
            <c:idx val="10"/>
            <c:invertIfNegative val="0"/>
            <c:bubble3D val="0"/>
            <c:spPr>
              <a:solidFill>
                <a:srgbClr val="74539F"/>
              </a:solidFill>
            </c:spPr>
            <c:extLst>
              <c:ext xmlns:c16="http://schemas.microsoft.com/office/drawing/2014/chart" uri="{C3380CC4-5D6E-409C-BE32-E72D297353CC}">
                <c16:uniqueId val="{00000004-321D-4213-A953-40087060CF92}"/>
              </c:ext>
            </c:extLst>
          </c:dPt>
          <c:dPt>
            <c:idx val="14"/>
            <c:invertIfNegative val="0"/>
            <c:bubble3D val="0"/>
            <c:extLst>
              <c:ext xmlns:c16="http://schemas.microsoft.com/office/drawing/2014/chart" uri="{C3380CC4-5D6E-409C-BE32-E72D297353CC}">
                <c16:uniqueId val="{00000005-321D-4213-A953-40087060CF92}"/>
              </c:ext>
            </c:extLst>
          </c:dPt>
          <c:dLbls>
            <c:spPr>
              <a:noFill/>
              <a:ln>
                <a:noFill/>
              </a:ln>
              <a:effectLst/>
            </c:spPr>
            <c:txPr>
              <a:bodyPr/>
              <a:lstStyle/>
              <a:p>
                <a:pPr>
                  <a:defRPr sz="1800" b="1">
                    <a:solidFill>
                      <a:schemeClr val="bg1"/>
                    </a:solidFill>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Réseaux sociaux</c:v>
                </c:pt>
                <c:pt idx="1">
                  <c:v>Résultats de moteurs de recherche</c:v>
                </c:pt>
                <c:pt idx="2">
                  <c:v>Sites Web de magazines</c:v>
                </c:pt>
                <c:pt idx="3">
                  <c:v>Sites Web de chaînes de radio</c:v>
                </c:pt>
                <c:pt idx="4">
                  <c:v>Sites Web de chaînes de télévision</c:v>
                </c:pt>
                <c:pt idx="5">
                  <c:v>Sites Web de médias d'information</c:v>
                </c:pt>
                <c:pt idx="7">
                  <c:v>Magazines</c:v>
                </c:pt>
                <c:pt idx="8">
                  <c:v>Émissions de télévision</c:v>
                </c:pt>
                <c:pt idx="9">
                  <c:v>Émissions de radio</c:v>
                </c:pt>
                <c:pt idx="10">
                  <c:v>Journaux imprimés</c:v>
                </c:pt>
              </c:strCache>
            </c:strRef>
          </c:cat>
          <c:val>
            <c:numRef>
              <c:f>Sheet1!$B$2:$B$12</c:f>
              <c:numCache>
                <c:formatCode>General</c:formatCode>
                <c:ptCount val="11"/>
                <c:pt idx="0">
                  <c:v>23</c:v>
                </c:pt>
                <c:pt idx="1">
                  <c:v>40</c:v>
                </c:pt>
                <c:pt idx="2">
                  <c:v>32</c:v>
                </c:pt>
                <c:pt idx="3">
                  <c:v>44</c:v>
                </c:pt>
                <c:pt idx="4">
                  <c:v>45</c:v>
                </c:pt>
                <c:pt idx="5">
                  <c:v>54</c:v>
                </c:pt>
                <c:pt idx="7">
                  <c:v>36</c:v>
                </c:pt>
                <c:pt idx="8">
                  <c:v>47</c:v>
                </c:pt>
                <c:pt idx="9">
                  <c:v>50</c:v>
                </c:pt>
                <c:pt idx="10">
                  <c:v>57</c:v>
                </c:pt>
              </c:numCache>
            </c:numRef>
          </c:val>
          <c:extLst>
            <c:ext xmlns:c16="http://schemas.microsoft.com/office/drawing/2014/chart" uri="{C3380CC4-5D6E-409C-BE32-E72D297353CC}">
              <c16:uniqueId val="{00000006-321D-4213-A953-40087060CF92}"/>
            </c:ext>
          </c:extLst>
        </c:ser>
        <c:dLbls>
          <c:showLegendKey val="0"/>
          <c:showVal val="0"/>
          <c:showCatName val="0"/>
          <c:showSerName val="0"/>
          <c:showPercent val="0"/>
          <c:showBubbleSize val="0"/>
        </c:dLbls>
        <c:gapWidth val="30"/>
        <c:axId val="-2068236744"/>
        <c:axId val="-2068233704"/>
      </c:barChart>
      <c:catAx>
        <c:axId val="-2068236744"/>
        <c:scaling>
          <c:orientation val="minMax"/>
        </c:scaling>
        <c:delete val="0"/>
        <c:axPos val="l"/>
        <c:numFmt formatCode="General" sourceLinked="0"/>
        <c:majorTickMark val="none"/>
        <c:minorTickMark val="none"/>
        <c:tickLblPos val="nextTo"/>
        <c:txPr>
          <a:bodyPr/>
          <a:lstStyle/>
          <a:p>
            <a:pPr>
              <a:defRPr sz="1200">
                <a:latin typeface="Arial" panose="020B0604020202020204" pitchFamily="34" charset="0"/>
                <a:cs typeface="Arial" panose="020B0604020202020204" pitchFamily="34" charset="0"/>
              </a:defRPr>
            </a:pPr>
            <a:endParaRPr lang="en-US"/>
          </a:p>
        </c:txPr>
        <c:crossAx val="-2068233704"/>
        <c:crosses val="autoZero"/>
        <c:auto val="1"/>
        <c:lblAlgn val="ctr"/>
        <c:lblOffset val="700"/>
        <c:tickLblSkip val="1"/>
        <c:tickMarkSkip val="10"/>
        <c:noMultiLvlLbl val="0"/>
      </c:catAx>
      <c:valAx>
        <c:axId val="-2068233704"/>
        <c:scaling>
          <c:orientation val="minMax"/>
        </c:scaling>
        <c:delete val="1"/>
        <c:axPos val="b"/>
        <c:numFmt formatCode="General" sourceLinked="1"/>
        <c:majorTickMark val="out"/>
        <c:minorTickMark val="none"/>
        <c:tickLblPos val="nextTo"/>
        <c:crossAx val="-2068236744"/>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094645203949774"/>
          <c:y val="3.2105067452815661E-2"/>
          <c:w val="0.47798681398277532"/>
          <c:h val="0.93578986509436868"/>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E3E416"/>
              </a:solidFill>
              <a:ln>
                <a:noFill/>
              </a:ln>
              <a:effectLst/>
            </c:spPr>
            <c:extLst>
              <c:ext xmlns:c16="http://schemas.microsoft.com/office/drawing/2014/chart" uri="{C3380CC4-5D6E-409C-BE32-E72D297353CC}">
                <c16:uniqueId val="{00000006-D8EC-4AC7-96F4-463D657A6869}"/>
              </c:ext>
            </c:extLst>
          </c:dPt>
          <c:dPt>
            <c:idx val="1"/>
            <c:invertIfNegative val="0"/>
            <c:bubble3D val="0"/>
            <c:spPr>
              <a:solidFill>
                <a:srgbClr val="369337"/>
              </a:solidFill>
              <a:ln>
                <a:noFill/>
              </a:ln>
              <a:effectLst/>
            </c:spPr>
            <c:extLst>
              <c:ext xmlns:c16="http://schemas.microsoft.com/office/drawing/2014/chart" uri="{C3380CC4-5D6E-409C-BE32-E72D297353CC}">
                <c16:uniqueId val="{00000005-D8EC-4AC7-96F4-463D657A6869}"/>
              </c:ext>
            </c:extLst>
          </c:dPt>
          <c:dPt>
            <c:idx val="2"/>
            <c:invertIfNegative val="0"/>
            <c:bubble3D val="0"/>
            <c:spPr>
              <a:solidFill>
                <a:srgbClr val="334495"/>
              </a:solidFill>
              <a:ln>
                <a:noFill/>
              </a:ln>
              <a:effectLst/>
            </c:spPr>
            <c:extLst>
              <c:ext xmlns:c16="http://schemas.microsoft.com/office/drawing/2014/chart" uri="{C3380CC4-5D6E-409C-BE32-E72D297353CC}">
                <c16:uniqueId val="{00000004-D8EC-4AC7-96F4-463D657A6869}"/>
              </c:ext>
            </c:extLst>
          </c:dPt>
          <c:dLbls>
            <c:dLbl>
              <c:idx val="0"/>
              <c:tx>
                <c:rich>
                  <a:bodyPr/>
                  <a:lstStyle/>
                  <a:p>
                    <a:r>
                      <a:rPr lang="en-US"/>
                      <a:t>44 %</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D8EC-4AC7-96F4-463D657A6869}"/>
                </c:ext>
              </c:extLst>
            </c:dLbl>
            <c:dLbl>
              <c:idx val="1"/>
              <c:tx>
                <c:rich>
                  <a:bodyPr/>
                  <a:lstStyle/>
                  <a:p>
                    <a:r>
                      <a:rPr lang="en-US"/>
                      <a:t>51 %</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D8EC-4AC7-96F4-463D657A6869}"/>
                </c:ext>
              </c:extLst>
            </c:dLbl>
            <c:dLbl>
              <c:idx val="2"/>
              <c:tx>
                <c:rich>
                  <a:bodyPr/>
                  <a:lstStyle/>
                  <a:p>
                    <a:r>
                      <a:rPr lang="en-US"/>
                      <a:t>82 %</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D8EC-4AC7-96F4-463D657A6869}"/>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Petites annonces, emplois, immobilier</c:v>
                </c:pt>
                <c:pt idx="1">
                  <c:v>Publicité</c:v>
                </c:pt>
                <c:pt idx="2">
                  <c:v>Information locale</c:v>
                </c:pt>
              </c:strCache>
            </c:strRef>
          </c:cat>
          <c:val>
            <c:numRef>
              <c:f>Sheet1!$B$2:$B$4</c:f>
              <c:numCache>
                <c:formatCode>0%</c:formatCode>
                <c:ptCount val="3"/>
                <c:pt idx="0">
                  <c:v>0.44</c:v>
                </c:pt>
                <c:pt idx="1">
                  <c:v>0.51</c:v>
                </c:pt>
                <c:pt idx="2">
                  <c:v>0.82</c:v>
                </c:pt>
              </c:numCache>
            </c:numRef>
          </c:val>
          <c:extLst>
            <c:ext xmlns:c16="http://schemas.microsoft.com/office/drawing/2014/chart" uri="{C3380CC4-5D6E-409C-BE32-E72D297353CC}">
              <c16:uniqueId val="{00000000-D8EC-4AC7-96F4-463D657A6869}"/>
            </c:ext>
          </c:extLst>
        </c:ser>
        <c:dLbls>
          <c:showLegendKey val="0"/>
          <c:showVal val="0"/>
          <c:showCatName val="0"/>
          <c:showSerName val="0"/>
          <c:showPercent val="0"/>
          <c:showBubbleSize val="0"/>
        </c:dLbls>
        <c:gapWidth val="75"/>
        <c:axId val="88335152"/>
        <c:axId val="88325168"/>
      </c:barChart>
      <c:catAx>
        <c:axId val="883351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88325168"/>
        <c:crosses val="autoZero"/>
        <c:auto val="1"/>
        <c:lblAlgn val="ctr"/>
        <c:lblOffset val="100"/>
        <c:noMultiLvlLbl val="0"/>
      </c:catAx>
      <c:valAx>
        <c:axId val="88325168"/>
        <c:scaling>
          <c:orientation val="minMax"/>
        </c:scaling>
        <c:delete val="1"/>
        <c:axPos val="b"/>
        <c:numFmt formatCode="0%" sourceLinked="1"/>
        <c:majorTickMark val="none"/>
        <c:minorTickMark val="none"/>
        <c:tickLblPos val="nextTo"/>
        <c:crossAx val="88335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480916447943999E-2"/>
          <c:y val="0.132064524032491"/>
          <c:w val="0.98951908355205598"/>
          <c:h val="0.61885578773471994"/>
        </c:manualLayout>
      </c:layout>
      <c:barChart>
        <c:barDir val="col"/>
        <c:grouping val="clustered"/>
        <c:varyColors val="0"/>
        <c:ser>
          <c:idx val="0"/>
          <c:order val="0"/>
          <c:tx>
            <c:strRef>
              <c:f>Sheet1!$B$1</c:f>
              <c:strCache>
                <c:ptCount val="1"/>
                <c:pt idx="0">
                  <c:v>Imprimés</c:v>
                </c:pt>
              </c:strCache>
            </c:strRef>
          </c:tx>
          <c:spPr>
            <a:solidFill>
              <a:srgbClr val="E3E416"/>
            </a:solidFill>
          </c:spPr>
          <c:invertIfNegative val="0"/>
          <c:dPt>
            <c:idx val="0"/>
            <c:invertIfNegative val="0"/>
            <c:bubble3D val="0"/>
            <c:extLst>
              <c:ext xmlns:c16="http://schemas.microsoft.com/office/drawing/2014/chart" uri="{C3380CC4-5D6E-409C-BE32-E72D297353CC}">
                <c16:uniqueId val="{00000000-D3A2-4113-9784-116191EEAC96}"/>
              </c:ext>
            </c:extLst>
          </c:dPt>
          <c:dPt>
            <c:idx val="1"/>
            <c:invertIfNegative val="0"/>
            <c:bubble3D val="0"/>
            <c:extLst>
              <c:ext xmlns:c16="http://schemas.microsoft.com/office/drawing/2014/chart" uri="{C3380CC4-5D6E-409C-BE32-E72D297353CC}">
                <c16:uniqueId val="{00000001-D3A2-4113-9784-116191EEAC96}"/>
              </c:ext>
            </c:extLst>
          </c:dPt>
          <c:dPt>
            <c:idx val="2"/>
            <c:invertIfNegative val="0"/>
            <c:bubble3D val="0"/>
            <c:extLst>
              <c:ext xmlns:c16="http://schemas.microsoft.com/office/drawing/2014/chart" uri="{C3380CC4-5D6E-409C-BE32-E72D297353CC}">
                <c16:uniqueId val="{00000002-D3A2-4113-9784-116191EEAC96}"/>
              </c:ext>
            </c:extLst>
          </c:dPt>
          <c:dPt>
            <c:idx val="3"/>
            <c:invertIfNegative val="0"/>
            <c:bubble3D val="0"/>
            <c:extLst>
              <c:ext xmlns:c16="http://schemas.microsoft.com/office/drawing/2014/chart" uri="{C3380CC4-5D6E-409C-BE32-E72D297353CC}">
                <c16:uniqueId val="{00000003-D3A2-4113-9784-116191EEAC96}"/>
              </c:ext>
            </c:extLst>
          </c:dPt>
          <c:dLbls>
            <c:dLbl>
              <c:idx val="0"/>
              <c:spPr>
                <a:noFill/>
                <a:ln>
                  <a:noFill/>
                </a:ln>
                <a:effectLst/>
              </c:spPr>
              <c:txPr>
                <a:bodyPr/>
                <a:lstStyle/>
                <a:p>
                  <a:pPr>
                    <a:defRPr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0-D3A2-4113-9784-116191EEAC96}"/>
                </c:ext>
              </c:extLst>
            </c:dLbl>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Adultes 18+</c:v>
                </c:pt>
                <c:pt idx="1">
                  <c:v>Gen-Y/Milléniaux</c:v>
                </c:pt>
                <c:pt idx="2">
                  <c:v>Gen-X</c:v>
                </c:pt>
                <c:pt idx="3">
                  <c:v>Baby-Boomers</c:v>
                </c:pt>
              </c:strCache>
            </c:strRef>
          </c:cat>
          <c:val>
            <c:numRef>
              <c:f>Sheet1!$B$2:$B$5</c:f>
              <c:numCache>
                <c:formatCode>General</c:formatCode>
                <c:ptCount val="4"/>
                <c:pt idx="0">
                  <c:v>39</c:v>
                </c:pt>
                <c:pt idx="1">
                  <c:v>27</c:v>
                </c:pt>
                <c:pt idx="2">
                  <c:v>37</c:v>
                </c:pt>
                <c:pt idx="3">
                  <c:v>42</c:v>
                </c:pt>
              </c:numCache>
            </c:numRef>
          </c:val>
          <c:extLst>
            <c:ext xmlns:c16="http://schemas.microsoft.com/office/drawing/2014/chart" uri="{C3380CC4-5D6E-409C-BE32-E72D297353CC}">
              <c16:uniqueId val="{00000004-D3A2-4113-9784-116191EEAC96}"/>
            </c:ext>
          </c:extLst>
        </c:ser>
        <c:ser>
          <c:idx val="1"/>
          <c:order val="1"/>
          <c:tx>
            <c:strRef>
              <c:f>Sheet1!$C$1</c:f>
              <c:strCache>
                <c:ptCount val="1"/>
                <c:pt idx="0">
                  <c:v>Ordinateur</c:v>
                </c:pt>
              </c:strCache>
            </c:strRef>
          </c:tx>
          <c:spPr>
            <a:solidFill>
              <a:srgbClr val="334495"/>
            </a:solidFill>
          </c:spPr>
          <c:invertIfNegative val="0"/>
          <c:dPt>
            <c:idx val="0"/>
            <c:invertIfNegative val="0"/>
            <c:bubble3D val="0"/>
            <c:extLst>
              <c:ext xmlns:c16="http://schemas.microsoft.com/office/drawing/2014/chart" uri="{C3380CC4-5D6E-409C-BE32-E72D297353CC}">
                <c16:uniqueId val="{00000005-D3A2-4113-9784-116191EEAC96}"/>
              </c:ext>
            </c:extLst>
          </c:dPt>
          <c:dPt>
            <c:idx val="1"/>
            <c:invertIfNegative val="0"/>
            <c:bubble3D val="0"/>
            <c:extLst>
              <c:ext xmlns:c16="http://schemas.microsoft.com/office/drawing/2014/chart" uri="{C3380CC4-5D6E-409C-BE32-E72D297353CC}">
                <c16:uniqueId val="{00000006-D3A2-4113-9784-116191EEAC96}"/>
              </c:ext>
            </c:extLst>
          </c:dPt>
          <c:dPt>
            <c:idx val="2"/>
            <c:invertIfNegative val="0"/>
            <c:bubble3D val="0"/>
            <c:extLst>
              <c:ext xmlns:c16="http://schemas.microsoft.com/office/drawing/2014/chart" uri="{C3380CC4-5D6E-409C-BE32-E72D297353CC}">
                <c16:uniqueId val="{00000007-D3A2-4113-9784-116191EEAC96}"/>
              </c:ext>
            </c:extLst>
          </c:dPt>
          <c:dPt>
            <c:idx val="3"/>
            <c:invertIfNegative val="0"/>
            <c:bubble3D val="0"/>
            <c:extLst>
              <c:ext xmlns:c16="http://schemas.microsoft.com/office/drawing/2014/chart" uri="{C3380CC4-5D6E-409C-BE32-E72D297353CC}">
                <c16:uniqueId val="{00000008-D3A2-4113-9784-116191EEAC96}"/>
              </c:ext>
            </c:extLst>
          </c:dPt>
          <c:dLbls>
            <c:spPr>
              <a:noFill/>
              <a:ln>
                <a:noFill/>
              </a:ln>
              <a:effectLst/>
            </c:spPr>
            <c:txPr>
              <a:bodyPr/>
              <a:lstStyle/>
              <a:p>
                <a:pPr>
                  <a:defRPr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Adultes 18+</c:v>
                </c:pt>
                <c:pt idx="1">
                  <c:v>Gen-Y/Milléniaux</c:v>
                </c:pt>
                <c:pt idx="2">
                  <c:v>Gen-X</c:v>
                </c:pt>
                <c:pt idx="3">
                  <c:v>Baby-Boomers</c:v>
                </c:pt>
              </c:strCache>
            </c:strRef>
          </c:cat>
          <c:val>
            <c:numRef>
              <c:f>Sheet1!$C$2:$C$5</c:f>
              <c:numCache>
                <c:formatCode>General</c:formatCode>
                <c:ptCount val="4"/>
                <c:pt idx="0">
                  <c:v>52</c:v>
                </c:pt>
                <c:pt idx="1">
                  <c:v>52</c:v>
                </c:pt>
                <c:pt idx="2">
                  <c:v>57</c:v>
                </c:pt>
                <c:pt idx="3">
                  <c:v>51</c:v>
                </c:pt>
              </c:numCache>
            </c:numRef>
          </c:val>
          <c:extLst>
            <c:ext xmlns:c16="http://schemas.microsoft.com/office/drawing/2014/chart" uri="{C3380CC4-5D6E-409C-BE32-E72D297353CC}">
              <c16:uniqueId val="{00000009-D3A2-4113-9784-116191EEAC96}"/>
            </c:ext>
          </c:extLst>
        </c:ser>
        <c:ser>
          <c:idx val="2"/>
          <c:order val="2"/>
          <c:tx>
            <c:strRef>
              <c:f>Sheet1!$D$1</c:f>
              <c:strCache>
                <c:ptCount val="1"/>
                <c:pt idx="0">
                  <c:v>Téléphone</c:v>
                </c:pt>
              </c:strCache>
            </c:strRef>
          </c:tx>
          <c:spPr>
            <a:solidFill>
              <a:srgbClr val="369337"/>
            </a:solidFill>
          </c:spPr>
          <c:invertIfNegative val="0"/>
          <c:dPt>
            <c:idx val="0"/>
            <c:invertIfNegative val="0"/>
            <c:bubble3D val="0"/>
            <c:extLst>
              <c:ext xmlns:c16="http://schemas.microsoft.com/office/drawing/2014/chart" uri="{C3380CC4-5D6E-409C-BE32-E72D297353CC}">
                <c16:uniqueId val="{0000000A-D3A2-4113-9784-116191EEAC96}"/>
              </c:ext>
            </c:extLst>
          </c:dPt>
          <c:dPt>
            <c:idx val="1"/>
            <c:invertIfNegative val="0"/>
            <c:bubble3D val="0"/>
            <c:extLst>
              <c:ext xmlns:c16="http://schemas.microsoft.com/office/drawing/2014/chart" uri="{C3380CC4-5D6E-409C-BE32-E72D297353CC}">
                <c16:uniqueId val="{0000000B-D3A2-4113-9784-116191EEAC96}"/>
              </c:ext>
            </c:extLst>
          </c:dPt>
          <c:dPt>
            <c:idx val="2"/>
            <c:invertIfNegative val="0"/>
            <c:bubble3D val="0"/>
            <c:extLst>
              <c:ext xmlns:c16="http://schemas.microsoft.com/office/drawing/2014/chart" uri="{C3380CC4-5D6E-409C-BE32-E72D297353CC}">
                <c16:uniqueId val="{0000000C-D3A2-4113-9784-116191EEAC96}"/>
              </c:ext>
            </c:extLst>
          </c:dPt>
          <c:dPt>
            <c:idx val="3"/>
            <c:invertIfNegative val="0"/>
            <c:bubble3D val="0"/>
            <c:extLst>
              <c:ext xmlns:c16="http://schemas.microsoft.com/office/drawing/2014/chart" uri="{C3380CC4-5D6E-409C-BE32-E72D297353CC}">
                <c16:uniqueId val="{0000000D-D3A2-4113-9784-116191EEAC96}"/>
              </c:ext>
            </c:extLst>
          </c:dPt>
          <c:dLbls>
            <c:spPr>
              <a:noFill/>
              <a:ln>
                <a:noFill/>
              </a:ln>
              <a:effectLst/>
            </c:spPr>
            <c:txPr>
              <a:bodyPr/>
              <a:lstStyle/>
              <a:p>
                <a:pPr>
                  <a:defRPr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Adultes 18+</c:v>
                </c:pt>
                <c:pt idx="1">
                  <c:v>Gen-Y/Milléniaux</c:v>
                </c:pt>
                <c:pt idx="2">
                  <c:v>Gen-X</c:v>
                </c:pt>
                <c:pt idx="3">
                  <c:v>Baby-Boomers</c:v>
                </c:pt>
              </c:strCache>
            </c:strRef>
          </c:cat>
          <c:val>
            <c:numRef>
              <c:f>Sheet1!$D$2:$D$5</c:f>
              <c:numCache>
                <c:formatCode>General</c:formatCode>
                <c:ptCount val="4"/>
                <c:pt idx="0">
                  <c:v>69</c:v>
                </c:pt>
                <c:pt idx="1">
                  <c:v>79</c:v>
                </c:pt>
                <c:pt idx="2">
                  <c:v>76</c:v>
                </c:pt>
                <c:pt idx="3">
                  <c:v>56</c:v>
                </c:pt>
              </c:numCache>
            </c:numRef>
          </c:val>
          <c:extLst>
            <c:ext xmlns:c16="http://schemas.microsoft.com/office/drawing/2014/chart" uri="{C3380CC4-5D6E-409C-BE32-E72D297353CC}">
              <c16:uniqueId val="{0000000E-D3A2-4113-9784-116191EEAC96}"/>
            </c:ext>
          </c:extLst>
        </c:ser>
        <c:ser>
          <c:idx val="3"/>
          <c:order val="3"/>
          <c:tx>
            <c:strRef>
              <c:f>Sheet1!$E$1</c:f>
              <c:strCache>
                <c:ptCount val="1"/>
                <c:pt idx="0">
                  <c:v>Tablette</c:v>
                </c:pt>
              </c:strCache>
            </c:strRef>
          </c:tx>
          <c:spPr>
            <a:solidFill>
              <a:srgbClr val="74539F"/>
            </a:solidFill>
            <a:ln>
              <a:noFill/>
            </a:ln>
          </c:spPr>
          <c:invertIfNegative val="0"/>
          <c:dPt>
            <c:idx val="0"/>
            <c:invertIfNegative val="0"/>
            <c:bubble3D val="0"/>
            <c:extLst>
              <c:ext xmlns:c16="http://schemas.microsoft.com/office/drawing/2014/chart" uri="{C3380CC4-5D6E-409C-BE32-E72D297353CC}">
                <c16:uniqueId val="{0000000F-D3A2-4113-9784-116191EEAC96}"/>
              </c:ext>
            </c:extLst>
          </c:dPt>
          <c:dPt>
            <c:idx val="1"/>
            <c:invertIfNegative val="0"/>
            <c:bubble3D val="0"/>
            <c:extLst>
              <c:ext xmlns:c16="http://schemas.microsoft.com/office/drawing/2014/chart" uri="{C3380CC4-5D6E-409C-BE32-E72D297353CC}">
                <c16:uniqueId val="{00000010-D3A2-4113-9784-116191EEAC96}"/>
              </c:ext>
            </c:extLst>
          </c:dPt>
          <c:dPt>
            <c:idx val="2"/>
            <c:invertIfNegative val="0"/>
            <c:bubble3D val="0"/>
            <c:extLst>
              <c:ext xmlns:c16="http://schemas.microsoft.com/office/drawing/2014/chart" uri="{C3380CC4-5D6E-409C-BE32-E72D297353CC}">
                <c16:uniqueId val="{00000011-D3A2-4113-9784-116191EEAC96}"/>
              </c:ext>
            </c:extLst>
          </c:dPt>
          <c:dPt>
            <c:idx val="3"/>
            <c:invertIfNegative val="0"/>
            <c:bubble3D val="0"/>
            <c:extLst>
              <c:ext xmlns:c16="http://schemas.microsoft.com/office/drawing/2014/chart" uri="{C3380CC4-5D6E-409C-BE32-E72D297353CC}">
                <c16:uniqueId val="{00000012-D3A2-4113-9784-116191EEAC96}"/>
              </c:ext>
            </c:extLst>
          </c:dPt>
          <c:dLbls>
            <c:spPr>
              <a:noFill/>
              <a:ln>
                <a:noFill/>
              </a:ln>
              <a:effectLst/>
            </c:spPr>
            <c:txPr>
              <a:bodyPr/>
              <a:lstStyle/>
              <a:p>
                <a:pPr>
                  <a:defRPr sz="18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Adultes 18+</c:v>
                </c:pt>
                <c:pt idx="1">
                  <c:v>Gen-Y/Milléniaux</c:v>
                </c:pt>
                <c:pt idx="2">
                  <c:v>Gen-X</c:v>
                </c:pt>
                <c:pt idx="3">
                  <c:v>Baby-Boomers</c:v>
                </c:pt>
              </c:strCache>
            </c:strRef>
          </c:cat>
          <c:val>
            <c:numRef>
              <c:f>Sheet1!$E$2:$E$5</c:f>
              <c:numCache>
                <c:formatCode>General</c:formatCode>
                <c:ptCount val="4"/>
                <c:pt idx="0">
                  <c:v>39</c:v>
                </c:pt>
                <c:pt idx="1">
                  <c:v>41</c:v>
                </c:pt>
                <c:pt idx="2">
                  <c:v>43</c:v>
                </c:pt>
                <c:pt idx="3">
                  <c:v>35</c:v>
                </c:pt>
              </c:numCache>
            </c:numRef>
          </c:val>
          <c:extLst>
            <c:ext xmlns:c16="http://schemas.microsoft.com/office/drawing/2014/chart" uri="{C3380CC4-5D6E-409C-BE32-E72D297353CC}">
              <c16:uniqueId val="{00000013-D3A2-4113-9784-116191EEAC96}"/>
            </c:ext>
          </c:extLst>
        </c:ser>
        <c:dLbls>
          <c:showLegendKey val="0"/>
          <c:showVal val="0"/>
          <c:showCatName val="0"/>
          <c:showSerName val="0"/>
          <c:showPercent val="0"/>
          <c:showBubbleSize val="0"/>
        </c:dLbls>
        <c:gapWidth val="150"/>
        <c:overlap val="-28"/>
        <c:axId val="-2142060168"/>
        <c:axId val="-2142758536"/>
      </c:barChart>
      <c:catAx>
        <c:axId val="-2142060168"/>
        <c:scaling>
          <c:orientation val="minMax"/>
        </c:scaling>
        <c:delete val="0"/>
        <c:axPos val="b"/>
        <c:numFmt formatCode="General" sourceLinked="0"/>
        <c:majorTickMark val="out"/>
        <c:minorTickMark val="none"/>
        <c:tickLblPos val="nextTo"/>
        <c:spPr>
          <a:ln>
            <a:noFill/>
          </a:ln>
        </c:spPr>
        <c:txPr>
          <a:bodyPr/>
          <a:lstStyle/>
          <a:p>
            <a:pPr>
              <a:defRPr sz="1600" b="1">
                <a:latin typeface="Arial" panose="020B0604020202020204" pitchFamily="34" charset="0"/>
                <a:cs typeface="Arial" panose="020B0604020202020204" pitchFamily="34" charset="0"/>
              </a:defRPr>
            </a:pPr>
            <a:endParaRPr lang="en-US"/>
          </a:p>
        </c:txPr>
        <c:crossAx val="-2142758536"/>
        <c:crosses val="autoZero"/>
        <c:auto val="1"/>
        <c:lblAlgn val="ctr"/>
        <c:lblOffset val="100"/>
        <c:noMultiLvlLbl val="0"/>
      </c:catAx>
      <c:valAx>
        <c:axId val="-2142758536"/>
        <c:scaling>
          <c:orientation val="minMax"/>
        </c:scaling>
        <c:delete val="1"/>
        <c:axPos val="l"/>
        <c:numFmt formatCode="General" sourceLinked="1"/>
        <c:majorTickMark val="out"/>
        <c:minorTickMark val="none"/>
        <c:tickLblPos val="nextTo"/>
        <c:crossAx val="-2142060168"/>
        <c:crosses val="autoZero"/>
        <c:crossBetween val="between"/>
      </c:valAx>
    </c:plotArea>
    <c:legend>
      <c:legendPos val="b"/>
      <c:layout>
        <c:manualLayout>
          <c:xMode val="edge"/>
          <c:yMode val="edge"/>
          <c:x val="0.21669680178866529"/>
          <c:y val="0.86771722698410469"/>
          <c:w val="0.56259394138232699"/>
          <c:h val="6.4027882152721399E-2"/>
        </c:manualLayout>
      </c:layout>
      <c:overlay val="0"/>
      <c:txPr>
        <a:bodyPr/>
        <a:lstStyle/>
        <a:p>
          <a:pPr>
            <a:defRPr sz="1400">
              <a:latin typeface="Arial" panose="020B0604020202020204" pitchFamily="34" charset="0"/>
              <a:cs typeface="Arial" panose="020B0604020202020204" pitchFamily="34" charset="0"/>
            </a:defRPr>
          </a:pPr>
          <a:endParaRPr lang="en-US"/>
        </a:p>
      </c:txPr>
    </c:legend>
    <c:plotVisOnly val="1"/>
    <c:dispBlanksAs val="gap"/>
    <c:showDLblsOverMax val="0"/>
  </c:chart>
  <c:spPr>
    <a:ln>
      <a:noFill/>
    </a:ln>
  </c:spPr>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480916447943999E-2"/>
          <c:y val="0.168832146390692"/>
          <c:w val="0.98951908355205598"/>
          <c:h val="0.58208813738474685"/>
        </c:manualLayout>
      </c:layout>
      <c:barChart>
        <c:barDir val="col"/>
        <c:grouping val="clustered"/>
        <c:varyColors val="0"/>
        <c:ser>
          <c:idx val="0"/>
          <c:order val="0"/>
          <c:tx>
            <c:strRef>
              <c:f>Sheet1!$B$1</c:f>
              <c:strCache>
                <c:ptCount val="1"/>
                <c:pt idx="0">
                  <c:v>Imprimés</c:v>
                </c:pt>
              </c:strCache>
            </c:strRef>
          </c:tx>
          <c:spPr>
            <a:solidFill>
              <a:srgbClr val="E3E416"/>
            </a:solidFill>
          </c:spPr>
          <c:invertIfNegative val="0"/>
          <c:dPt>
            <c:idx val="0"/>
            <c:invertIfNegative val="0"/>
            <c:bubble3D val="0"/>
            <c:extLst>
              <c:ext xmlns:c16="http://schemas.microsoft.com/office/drawing/2014/chart" uri="{C3380CC4-5D6E-409C-BE32-E72D297353CC}">
                <c16:uniqueId val="{00000000-D3A2-4113-9784-116191EEAC96}"/>
              </c:ext>
            </c:extLst>
          </c:dPt>
          <c:dPt>
            <c:idx val="1"/>
            <c:invertIfNegative val="0"/>
            <c:bubble3D val="0"/>
            <c:extLst>
              <c:ext xmlns:c16="http://schemas.microsoft.com/office/drawing/2014/chart" uri="{C3380CC4-5D6E-409C-BE32-E72D297353CC}">
                <c16:uniqueId val="{00000001-D3A2-4113-9784-116191EEAC96}"/>
              </c:ext>
            </c:extLst>
          </c:dPt>
          <c:dPt>
            <c:idx val="2"/>
            <c:invertIfNegative val="0"/>
            <c:bubble3D val="0"/>
            <c:extLst>
              <c:ext xmlns:c16="http://schemas.microsoft.com/office/drawing/2014/chart" uri="{C3380CC4-5D6E-409C-BE32-E72D297353CC}">
                <c16:uniqueId val="{00000002-D3A2-4113-9784-116191EEAC96}"/>
              </c:ext>
            </c:extLst>
          </c:dPt>
          <c:dPt>
            <c:idx val="3"/>
            <c:invertIfNegative val="0"/>
            <c:bubble3D val="0"/>
            <c:extLst>
              <c:ext xmlns:c16="http://schemas.microsoft.com/office/drawing/2014/chart" uri="{C3380CC4-5D6E-409C-BE32-E72D297353CC}">
                <c16:uniqueId val="{00000003-D3A2-4113-9784-116191EEAC96}"/>
              </c:ext>
            </c:extLst>
          </c:dPt>
          <c:dLbls>
            <c:spPr>
              <a:noFill/>
              <a:ln>
                <a:noFill/>
              </a:ln>
              <a:effectLst/>
            </c:spPr>
            <c:txPr>
              <a:bodyPr/>
              <a:lstStyle/>
              <a:p>
                <a:pPr>
                  <a:defRPr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4"/>
                <c:pt idx="0">
                  <c:v>Adultes 18+</c:v>
                </c:pt>
                <c:pt idx="1">
                  <c:v>Décideurs en entreprise*</c:v>
                </c:pt>
                <c:pt idx="2">
                  <c:v>Influenceurs</c:v>
                </c:pt>
                <c:pt idx="3">
                  <c:v>Rev. foyer 100 000+ $</c:v>
                </c:pt>
              </c:strCache>
            </c:strRef>
          </c:cat>
          <c:val>
            <c:numRef>
              <c:f>Sheet1!$B$2:$B$6</c:f>
              <c:numCache>
                <c:formatCode>General</c:formatCode>
                <c:ptCount val="4"/>
                <c:pt idx="0">
                  <c:v>39</c:v>
                </c:pt>
                <c:pt idx="1">
                  <c:v>41</c:v>
                </c:pt>
                <c:pt idx="2">
                  <c:v>43</c:v>
                </c:pt>
                <c:pt idx="3">
                  <c:v>43</c:v>
                </c:pt>
              </c:numCache>
            </c:numRef>
          </c:val>
          <c:extLst>
            <c:ext xmlns:c16="http://schemas.microsoft.com/office/drawing/2014/chart" uri="{C3380CC4-5D6E-409C-BE32-E72D297353CC}">
              <c16:uniqueId val="{00000004-D3A2-4113-9784-116191EEAC96}"/>
            </c:ext>
          </c:extLst>
        </c:ser>
        <c:ser>
          <c:idx val="1"/>
          <c:order val="1"/>
          <c:tx>
            <c:strRef>
              <c:f>Sheet1!$C$1</c:f>
              <c:strCache>
                <c:ptCount val="1"/>
                <c:pt idx="0">
                  <c:v>Ordinateur</c:v>
                </c:pt>
              </c:strCache>
            </c:strRef>
          </c:tx>
          <c:spPr>
            <a:solidFill>
              <a:srgbClr val="334495"/>
            </a:solidFill>
          </c:spPr>
          <c:invertIfNegative val="0"/>
          <c:dPt>
            <c:idx val="0"/>
            <c:invertIfNegative val="0"/>
            <c:bubble3D val="0"/>
            <c:extLst>
              <c:ext xmlns:c16="http://schemas.microsoft.com/office/drawing/2014/chart" uri="{C3380CC4-5D6E-409C-BE32-E72D297353CC}">
                <c16:uniqueId val="{00000005-D3A2-4113-9784-116191EEAC96}"/>
              </c:ext>
            </c:extLst>
          </c:dPt>
          <c:dPt>
            <c:idx val="1"/>
            <c:invertIfNegative val="0"/>
            <c:bubble3D val="0"/>
            <c:extLst>
              <c:ext xmlns:c16="http://schemas.microsoft.com/office/drawing/2014/chart" uri="{C3380CC4-5D6E-409C-BE32-E72D297353CC}">
                <c16:uniqueId val="{00000006-D3A2-4113-9784-116191EEAC96}"/>
              </c:ext>
            </c:extLst>
          </c:dPt>
          <c:dPt>
            <c:idx val="2"/>
            <c:invertIfNegative val="0"/>
            <c:bubble3D val="0"/>
            <c:extLst>
              <c:ext xmlns:c16="http://schemas.microsoft.com/office/drawing/2014/chart" uri="{C3380CC4-5D6E-409C-BE32-E72D297353CC}">
                <c16:uniqueId val="{00000007-D3A2-4113-9784-116191EEAC96}"/>
              </c:ext>
            </c:extLst>
          </c:dPt>
          <c:dPt>
            <c:idx val="3"/>
            <c:invertIfNegative val="0"/>
            <c:bubble3D val="0"/>
            <c:extLst>
              <c:ext xmlns:c16="http://schemas.microsoft.com/office/drawing/2014/chart" uri="{C3380CC4-5D6E-409C-BE32-E72D297353CC}">
                <c16:uniqueId val="{00000008-D3A2-4113-9784-116191EEAC96}"/>
              </c:ext>
            </c:extLst>
          </c:dPt>
          <c:dLbls>
            <c:spPr>
              <a:noFill/>
              <a:ln>
                <a:noFill/>
              </a:ln>
              <a:effectLst/>
            </c:spPr>
            <c:txPr>
              <a:bodyPr/>
              <a:lstStyle/>
              <a:p>
                <a:pPr>
                  <a:defRPr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4"/>
                <c:pt idx="0">
                  <c:v>Adultes 18+</c:v>
                </c:pt>
                <c:pt idx="1">
                  <c:v>Décideurs en entreprise*</c:v>
                </c:pt>
                <c:pt idx="2">
                  <c:v>Influenceurs</c:v>
                </c:pt>
                <c:pt idx="3">
                  <c:v>Rev. foyer 100 000+ $</c:v>
                </c:pt>
              </c:strCache>
            </c:strRef>
          </c:cat>
          <c:val>
            <c:numRef>
              <c:f>Sheet1!$C$2:$C$6</c:f>
              <c:numCache>
                <c:formatCode>General</c:formatCode>
                <c:ptCount val="4"/>
                <c:pt idx="0">
                  <c:v>52</c:v>
                </c:pt>
                <c:pt idx="1">
                  <c:v>63</c:v>
                </c:pt>
                <c:pt idx="2">
                  <c:v>57</c:v>
                </c:pt>
                <c:pt idx="3">
                  <c:v>59</c:v>
                </c:pt>
              </c:numCache>
            </c:numRef>
          </c:val>
          <c:extLst>
            <c:ext xmlns:c16="http://schemas.microsoft.com/office/drawing/2014/chart" uri="{C3380CC4-5D6E-409C-BE32-E72D297353CC}">
              <c16:uniqueId val="{00000009-D3A2-4113-9784-116191EEAC96}"/>
            </c:ext>
          </c:extLst>
        </c:ser>
        <c:ser>
          <c:idx val="2"/>
          <c:order val="2"/>
          <c:tx>
            <c:strRef>
              <c:f>Sheet1!$D$1</c:f>
              <c:strCache>
                <c:ptCount val="1"/>
                <c:pt idx="0">
                  <c:v>Téléphone</c:v>
                </c:pt>
              </c:strCache>
            </c:strRef>
          </c:tx>
          <c:spPr>
            <a:solidFill>
              <a:srgbClr val="369337"/>
            </a:solidFill>
          </c:spPr>
          <c:invertIfNegative val="0"/>
          <c:dPt>
            <c:idx val="0"/>
            <c:invertIfNegative val="0"/>
            <c:bubble3D val="0"/>
            <c:extLst>
              <c:ext xmlns:c16="http://schemas.microsoft.com/office/drawing/2014/chart" uri="{C3380CC4-5D6E-409C-BE32-E72D297353CC}">
                <c16:uniqueId val="{0000000A-D3A2-4113-9784-116191EEAC96}"/>
              </c:ext>
            </c:extLst>
          </c:dPt>
          <c:dPt>
            <c:idx val="1"/>
            <c:invertIfNegative val="0"/>
            <c:bubble3D val="0"/>
            <c:extLst>
              <c:ext xmlns:c16="http://schemas.microsoft.com/office/drawing/2014/chart" uri="{C3380CC4-5D6E-409C-BE32-E72D297353CC}">
                <c16:uniqueId val="{0000000B-D3A2-4113-9784-116191EEAC96}"/>
              </c:ext>
            </c:extLst>
          </c:dPt>
          <c:dPt>
            <c:idx val="2"/>
            <c:invertIfNegative val="0"/>
            <c:bubble3D val="0"/>
            <c:extLst>
              <c:ext xmlns:c16="http://schemas.microsoft.com/office/drawing/2014/chart" uri="{C3380CC4-5D6E-409C-BE32-E72D297353CC}">
                <c16:uniqueId val="{0000000C-D3A2-4113-9784-116191EEAC96}"/>
              </c:ext>
            </c:extLst>
          </c:dPt>
          <c:dPt>
            <c:idx val="3"/>
            <c:invertIfNegative val="0"/>
            <c:bubble3D val="0"/>
            <c:extLst>
              <c:ext xmlns:c16="http://schemas.microsoft.com/office/drawing/2014/chart" uri="{C3380CC4-5D6E-409C-BE32-E72D297353CC}">
                <c16:uniqueId val="{0000000D-D3A2-4113-9784-116191EEAC96}"/>
              </c:ext>
            </c:extLst>
          </c:dPt>
          <c:dLbls>
            <c:spPr>
              <a:noFill/>
              <a:ln>
                <a:noFill/>
              </a:ln>
              <a:effectLst/>
            </c:spPr>
            <c:txPr>
              <a:bodyPr/>
              <a:lstStyle/>
              <a:p>
                <a:pPr>
                  <a:defRPr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4"/>
                <c:pt idx="0">
                  <c:v>Adultes 18+</c:v>
                </c:pt>
                <c:pt idx="1">
                  <c:v>Décideurs en entreprise*</c:v>
                </c:pt>
                <c:pt idx="2">
                  <c:v>Influenceurs</c:v>
                </c:pt>
                <c:pt idx="3">
                  <c:v>Rev. foyer 100 000+ $</c:v>
                </c:pt>
              </c:strCache>
            </c:strRef>
          </c:cat>
          <c:val>
            <c:numRef>
              <c:f>Sheet1!$D$2:$D$6</c:f>
              <c:numCache>
                <c:formatCode>General</c:formatCode>
                <c:ptCount val="4"/>
                <c:pt idx="0">
                  <c:v>69</c:v>
                </c:pt>
                <c:pt idx="1">
                  <c:v>77</c:v>
                </c:pt>
                <c:pt idx="2">
                  <c:v>79</c:v>
                </c:pt>
                <c:pt idx="3">
                  <c:v>75</c:v>
                </c:pt>
              </c:numCache>
            </c:numRef>
          </c:val>
          <c:extLst>
            <c:ext xmlns:c16="http://schemas.microsoft.com/office/drawing/2014/chart" uri="{C3380CC4-5D6E-409C-BE32-E72D297353CC}">
              <c16:uniqueId val="{0000000E-D3A2-4113-9784-116191EEAC96}"/>
            </c:ext>
          </c:extLst>
        </c:ser>
        <c:ser>
          <c:idx val="3"/>
          <c:order val="3"/>
          <c:tx>
            <c:strRef>
              <c:f>Sheet1!$E$1</c:f>
              <c:strCache>
                <c:ptCount val="1"/>
                <c:pt idx="0">
                  <c:v>Tablette</c:v>
                </c:pt>
              </c:strCache>
            </c:strRef>
          </c:tx>
          <c:spPr>
            <a:solidFill>
              <a:srgbClr val="74539F"/>
            </a:solidFill>
            <a:ln>
              <a:noFill/>
            </a:ln>
          </c:spPr>
          <c:invertIfNegative val="0"/>
          <c:dPt>
            <c:idx val="0"/>
            <c:invertIfNegative val="0"/>
            <c:bubble3D val="0"/>
            <c:extLst>
              <c:ext xmlns:c16="http://schemas.microsoft.com/office/drawing/2014/chart" uri="{C3380CC4-5D6E-409C-BE32-E72D297353CC}">
                <c16:uniqueId val="{0000000F-D3A2-4113-9784-116191EEAC96}"/>
              </c:ext>
            </c:extLst>
          </c:dPt>
          <c:dPt>
            <c:idx val="1"/>
            <c:invertIfNegative val="0"/>
            <c:bubble3D val="0"/>
            <c:extLst>
              <c:ext xmlns:c16="http://schemas.microsoft.com/office/drawing/2014/chart" uri="{C3380CC4-5D6E-409C-BE32-E72D297353CC}">
                <c16:uniqueId val="{00000010-D3A2-4113-9784-116191EEAC96}"/>
              </c:ext>
            </c:extLst>
          </c:dPt>
          <c:dPt>
            <c:idx val="2"/>
            <c:invertIfNegative val="0"/>
            <c:bubble3D val="0"/>
            <c:extLst>
              <c:ext xmlns:c16="http://schemas.microsoft.com/office/drawing/2014/chart" uri="{C3380CC4-5D6E-409C-BE32-E72D297353CC}">
                <c16:uniqueId val="{00000011-D3A2-4113-9784-116191EEAC96}"/>
              </c:ext>
            </c:extLst>
          </c:dPt>
          <c:dPt>
            <c:idx val="3"/>
            <c:invertIfNegative val="0"/>
            <c:bubble3D val="0"/>
            <c:extLst>
              <c:ext xmlns:c16="http://schemas.microsoft.com/office/drawing/2014/chart" uri="{C3380CC4-5D6E-409C-BE32-E72D297353CC}">
                <c16:uniqueId val="{00000012-D3A2-4113-9784-116191EEAC96}"/>
              </c:ext>
            </c:extLst>
          </c:dPt>
          <c:dLbls>
            <c:spPr>
              <a:noFill/>
              <a:ln>
                <a:noFill/>
              </a:ln>
              <a:effectLst/>
            </c:spPr>
            <c:txPr>
              <a:bodyPr/>
              <a:lstStyle/>
              <a:p>
                <a:pPr>
                  <a:defRPr sz="18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4"/>
                <c:pt idx="0">
                  <c:v>Adultes 18+</c:v>
                </c:pt>
                <c:pt idx="1">
                  <c:v>Décideurs en entreprise*</c:v>
                </c:pt>
                <c:pt idx="2">
                  <c:v>Influenceurs</c:v>
                </c:pt>
                <c:pt idx="3">
                  <c:v>Rev. foyer 100 000+ $</c:v>
                </c:pt>
              </c:strCache>
            </c:strRef>
          </c:cat>
          <c:val>
            <c:numRef>
              <c:f>Sheet1!$E$2:$E$6</c:f>
              <c:numCache>
                <c:formatCode>General</c:formatCode>
                <c:ptCount val="4"/>
                <c:pt idx="0">
                  <c:v>39</c:v>
                </c:pt>
                <c:pt idx="1">
                  <c:v>46</c:v>
                </c:pt>
                <c:pt idx="2">
                  <c:v>48</c:v>
                </c:pt>
                <c:pt idx="3">
                  <c:v>43</c:v>
                </c:pt>
              </c:numCache>
            </c:numRef>
          </c:val>
          <c:extLst>
            <c:ext xmlns:c16="http://schemas.microsoft.com/office/drawing/2014/chart" uri="{C3380CC4-5D6E-409C-BE32-E72D297353CC}">
              <c16:uniqueId val="{00000013-D3A2-4113-9784-116191EEAC96}"/>
            </c:ext>
          </c:extLst>
        </c:ser>
        <c:dLbls>
          <c:showLegendKey val="0"/>
          <c:showVal val="0"/>
          <c:showCatName val="0"/>
          <c:showSerName val="0"/>
          <c:showPercent val="0"/>
          <c:showBubbleSize val="0"/>
        </c:dLbls>
        <c:gapWidth val="150"/>
        <c:overlap val="-28"/>
        <c:axId val="-2130472104"/>
        <c:axId val="-2130468648"/>
      </c:barChart>
      <c:catAx>
        <c:axId val="-2130472104"/>
        <c:scaling>
          <c:orientation val="minMax"/>
        </c:scaling>
        <c:delete val="0"/>
        <c:axPos val="b"/>
        <c:numFmt formatCode="General" sourceLinked="0"/>
        <c:majorTickMark val="out"/>
        <c:minorTickMark val="none"/>
        <c:tickLblPos val="nextTo"/>
        <c:spPr>
          <a:ln>
            <a:noFill/>
          </a:ln>
        </c:spPr>
        <c:txPr>
          <a:bodyPr/>
          <a:lstStyle/>
          <a:p>
            <a:pPr>
              <a:defRPr sz="1500" b="1">
                <a:latin typeface="Arial" panose="020B0604020202020204" pitchFamily="34" charset="0"/>
                <a:cs typeface="Arial" panose="020B0604020202020204" pitchFamily="34" charset="0"/>
              </a:defRPr>
            </a:pPr>
            <a:endParaRPr lang="en-US"/>
          </a:p>
        </c:txPr>
        <c:crossAx val="-2130468648"/>
        <c:crosses val="autoZero"/>
        <c:auto val="1"/>
        <c:lblAlgn val="ctr"/>
        <c:lblOffset val="100"/>
        <c:noMultiLvlLbl val="0"/>
      </c:catAx>
      <c:valAx>
        <c:axId val="-2130468648"/>
        <c:scaling>
          <c:orientation val="minMax"/>
        </c:scaling>
        <c:delete val="1"/>
        <c:axPos val="l"/>
        <c:numFmt formatCode="General" sourceLinked="1"/>
        <c:majorTickMark val="out"/>
        <c:minorTickMark val="none"/>
        <c:tickLblPos val="nextTo"/>
        <c:crossAx val="-2130472104"/>
        <c:crosses val="autoZero"/>
        <c:crossBetween val="between"/>
      </c:valAx>
    </c:plotArea>
    <c:legend>
      <c:legendPos val="b"/>
      <c:layout>
        <c:manualLayout>
          <c:xMode val="edge"/>
          <c:yMode val="edge"/>
          <c:x val="0.21669680178866529"/>
          <c:y val="0.88495683536897962"/>
          <c:w val="0.56259394138232699"/>
          <c:h val="6.4027882152721399E-2"/>
        </c:manualLayout>
      </c:layout>
      <c:overlay val="0"/>
      <c:txPr>
        <a:bodyPr/>
        <a:lstStyle/>
        <a:p>
          <a:pPr>
            <a:defRPr sz="1400">
              <a:latin typeface="Arial" panose="020B0604020202020204" pitchFamily="34" charset="0"/>
              <a:cs typeface="Arial" panose="020B0604020202020204" pitchFamily="34" charset="0"/>
            </a:defRPr>
          </a:pPr>
          <a:endParaRPr lang="en-US"/>
        </a:p>
      </c:txPr>
    </c:legend>
    <c:plotVisOnly val="1"/>
    <c:dispBlanksAs val="gap"/>
    <c:showDLblsOverMax val="0"/>
  </c:chart>
  <c:spPr>
    <a:ln>
      <a:noFill/>
    </a:ln>
  </c:spPr>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405063692679983E-2"/>
          <c:y val="8.7036345449652094E-2"/>
          <c:w val="0.98033156496041507"/>
          <c:h val="0.89723254014909126"/>
        </c:manualLayout>
      </c:layout>
      <c:pieChart>
        <c:varyColors val="1"/>
        <c:ser>
          <c:idx val="0"/>
          <c:order val="0"/>
          <c:tx>
            <c:strRef>
              <c:f>Sheet1!$B$1</c:f>
              <c:strCache>
                <c:ptCount val="1"/>
                <c:pt idx="0">
                  <c:v>Column1</c:v>
                </c:pt>
              </c:strCache>
            </c:strRef>
          </c:tx>
          <c:spPr>
            <a:solidFill>
              <a:srgbClr val="334495"/>
            </a:solidFill>
            <a:ln>
              <a:solidFill>
                <a:schemeClr val="tx1"/>
              </a:solidFill>
            </a:ln>
          </c:spPr>
          <c:explosion val="11"/>
          <c:dPt>
            <c:idx val="0"/>
            <c:bubble3D val="0"/>
            <c:explosion val="10"/>
            <c:spPr>
              <a:blipFill dpi="0" rotWithShape="1">
                <a:blip xmlns:r="http://schemas.openxmlformats.org/officeDocument/2006/relationships" r:embed="rId3">
                  <a:alphaModFix amt="30000"/>
                  <a:extLst>
                    <a:ext uri="{28A0092B-C50C-407E-A947-70E740481C1C}">
                      <a14:useLocalDpi xmlns:a14="http://schemas.microsoft.com/office/drawing/2010/main" val="0"/>
                    </a:ext>
                  </a:extLst>
                </a:blip>
                <a:srcRect/>
                <a:stretch>
                  <a:fillRect/>
                </a:stretch>
              </a:blipFill>
              <a:ln w="57150">
                <a:solidFill>
                  <a:schemeClr val="tx1"/>
                </a:solidFill>
              </a:ln>
              <a:effectLst/>
            </c:spPr>
            <c:extLst>
              <c:ext xmlns:c16="http://schemas.microsoft.com/office/drawing/2014/chart" uri="{C3380CC4-5D6E-409C-BE32-E72D297353CC}">
                <c16:uniqueId val="{00000002-A945-4810-AC8C-338F2DF16B3E}"/>
              </c:ext>
            </c:extLst>
          </c:dPt>
          <c:dPt>
            <c:idx val="1"/>
            <c:bubble3D val="0"/>
            <c:spPr>
              <a:solidFill>
                <a:schemeClr val="bg1">
                  <a:lumMod val="75000"/>
                </a:schemeClr>
              </a:solidFill>
              <a:ln w="19050">
                <a:solidFill>
                  <a:schemeClr val="tx1"/>
                </a:solidFill>
              </a:ln>
              <a:effectLst/>
            </c:spPr>
            <c:extLst>
              <c:ext xmlns:c16="http://schemas.microsoft.com/office/drawing/2014/chart" uri="{C3380CC4-5D6E-409C-BE32-E72D297353CC}">
                <c16:uniqueId val="{00000003-A945-4810-AC8C-338F2DF16B3E}"/>
              </c:ext>
            </c:extLst>
          </c:dPt>
          <c:dLbls>
            <c:dLbl>
              <c:idx val="0"/>
              <c:layout>
                <c:manualLayout>
                  <c:x val="-0.15884095636450976"/>
                  <c:y val="-0.14492429163675064"/>
                </c:manualLayout>
              </c:layout>
              <c:tx>
                <c:rich>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fld id="{C0AEA66F-D921-43AD-BF67-7B52DDF21F49}" type="CATEGORYNAME">
                      <a:rPr lang="en-US" dirty="0"/>
                      <a:pPr>
                        <a:defRPr sz="2400" b="1">
                          <a:solidFill>
                            <a:schemeClr val="tx1"/>
                          </a:solidFill>
                        </a:defRPr>
                      </a:pPr>
                      <a:t>[CATEGORY NAME]</a:t>
                    </a:fld>
                    <a:r>
                      <a:rPr lang="en-US" baseline="0" dirty="0"/>
                      <a:t>
86 %</a:t>
                    </a:r>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61848052081725069"/>
                      <c:h val="0.2772710370924989"/>
                    </c:manualLayout>
                  </c15:layout>
                  <c15:dlblFieldTable/>
                  <c15:showDataLabelsRange val="0"/>
                </c:ext>
                <c:ext xmlns:c16="http://schemas.microsoft.com/office/drawing/2014/chart" uri="{C3380CC4-5D6E-409C-BE32-E72D297353CC}">
                  <c16:uniqueId val="{00000002-A945-4810-AC8C-338F2DF16B3E}"/>
                </c:ext>
              </c:extLst>
            </c:dLbl>
            <c:dLbl>
              <c:idx val="1"/>
              <c:layout>
                <c:manualLayout>
                  <c:x val="0.15870625235080596"/>
                  <c:y val="0.17231608329322612"/>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fld id="{8F79545A-2F89-4498-9CD0-EE2F84EC06AE}" type="CATEGORYNAME">
                      <a:rPr lang="en-US"/>
                      <a:pPr>
                        <a:defRPr sz="1200" b="1">
                          <a:solidFill>
                            <a:schemeClr val="tx1"/>
                          </a:solidFill>
                        </a:defRPr>
                      </a:pPr>
                      <a:t>[CATEGORY NAME]</a:t>
                    </a:fld>
                    <a:r>
                      <a:rPr lang="en-US" baseline="0" dirty="0"/>
                      <a:t>
14 %</a:t>
                    </a: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A945-4810-AC8C-338F2DF16B3E}"/>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eparator>
</c:separator>
            <c:showLeaderLines val="0"/>
            <c:extLst>
              <c:ext xmlns:c15="http://schemas.microsoft.com/office/drawing/2012/chart" uri="{CE6537A1-D6FC-4f65-9D91-7224C49458BB}"/>
            </c:extLst>
          </c:dLbls>
          <c:cat>
            <c:strRef>
              <c:f>Sheet1!$A$2:$A$3</c:f>
              <c:strCache>
                <c:ptCount val="2"/>
                <c:pt idx="0">
                  <c:v>Lecteurs de journaux</c:v>
                </c:pt>
                <c:pt idx="1">
                  <c:v>Non-lecteurs</c:v>
                </c:pt>
              </c:strCache>
            </c:strRef>
          </c:cat>
          <c:val>
            <c:numRef>
              <c:f>Sheet1!$B$2:$B$3</c:f>
              <c:numCache>
                <c:formatCode>General</c:formatCode>
                <c:ptCount val="2"/>
                <c:pt idx="0">
                  <c:v>86</c:v>
                </c:pt>
                <c:pt idx="1">
                  <c:v>14</c:v>
                </c:pt>
              </c:numCache>
            </c:numRef>
          </c:val>
          <c:extLst>
            <c:ext xmlns:c16="http://schemas.microsoft.com/office/drawing/2014/chart" uri="{C3380CC4-5D6E-409C-BE32-E72D297353CC}">
              <c16:uniqueId val="{00000000-A945-4810-AC8C-338F2DF16B3E}"/>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247629818634753"/>
          <c:y val="4.5785144768891534E-2"/>
          <c:w val="0.52808420008955048"/>
          <c:h val="0.90842971046221688"/>
        </c:manualLayout>
      </c:layout>
      <c:barChart>
        <c:barDir val="bar"/>
        <c:grouping val="clustered"/>
        <c:varyColors val="0"/>
        <c:ser>
          <c:idx val="0"/>
          <c:order val="0"/>
          <c:tx>
            <c:strRef>
              <c:f>Sheet1!$B$1</c:f>
              <c:strCache>
                <c:ptCount val="1"/>
                <c:pt idx="0">
                  <c:v>Column1</c:v>
                </c:pt>
              </c:strCache>
            </c:strRef>
          </c:tx>
          <c:spPr>
            <a:solidFill>
              <a:schemeClr val="accent1">
                <a:lumMod val="40000"/>
                <a:lumOff val="60000"/>
              </a:schemeClr>
            </a:solidFill>
            <a:ln>
              <a:noFill/>
            </a:ln>
            <a:effectLst/>
          </c:spPr>
          <c:invertIfNegative val="0"/>
          <c:dPt>
            <c:idx val="0"/>
            <c:invertIfNegative val="0"/>
            <c:bubble3D val="0"/>
            <c:spPr>
              <a:solidFill>
                <a:schemeClr val="accent1">
                  <a:lumMod val="40000"/>
                  <a:lumOff val="60000"/>
                </a:schemeClr>
              </a:solidFill>
              <a:ln w="76200">
                <a:solidFill>
                  <a:srgbClr val="E3E416"/>
                </a:solidFill>
              </a:ln>
              <a:effectLst/>
            </c:spPr>
            <c:extLst>
              <c:ext xmlns:c16="http://schemas.microsoft.com/office/drawing/2014/chart" uri="{C3380CC4-5D6E-409C-BE32-E72D297353CC}">
                <c16:uniqueId val="{00000004-6B7B-43B6-A4AA-E657AF500643}"/>
              </c:ext>
            </c:extLst>
          </c:dPt>
          <c:dPt>
            <c:idx val="1"/>
            <c:invertIfNegative val="0"/>
            <c:bubble3D val="0"/>
            <c:spPr>
              <a:solidFill>
                <a:schemeClr val="accent1">
                  <a:lumMod val="40000"/>
                  <a:lumOff val="60000"/>
                </a:schemeClr>
              </a:solidFill>
              <a:ln w="76200">
                <a:solidFill>
                  <a:srgbClr val="334495"/>
                </a:solidFill>
              </a:ln>
              <a:effectLst/>
            </c:spPr>
            <c:extLst>
              <c:ext xmlns:c16="http://schemas.microsoft.com/office/drawing/2014/chart" uri="{C3380CC4-5D6E-409C-BE32-E72D297353CC}">
                <c16:uniqueId val="{00000005-6B7B-43B6-A4AA-E657AF500643}"/>
              </c:ext>
            </c:extLst>
          </c:dPt>
          <c:dPt>
            <c:idx val="2"/>
            <c:invertIfNegative val="0"/>
            <c:bubble3D val="0"/>
            <c:spPr>
              <a:solidFill>
                <a:schemeClr val="accent1">
                  <a:lumMod val="40000"/>
                  <a:lumOff val="60000"/>
                </a:schemeClr>
              </a:solidFill>
              <a:ln w="76200">
                <a:solidFill>
                  <a:srgbClr val="74539F"/>
                </a:solidFill>
              </a:ln>
              <a:effectLst/>
            </c:spPr>
            <c:extLst>
              <c:ext xmlns:c16="http://schemas.microsoft.com/office/drawing/2014/chart" uri="{C3380CC4-5D6E-409C-BE32-E72D297353CC}">
                <c16:uniqueId val="{00000006-6B7B-43B6-A4AA-E657AF500643}"/>
              </c:ext>
            </c:extLst>
          </c:dPt>
          <c:dPt>
            <c:idx val="3"/>
            <c:invertIfNegative val="0"/>
            <c:bubble3D val="0"/>
            <c:spPr>
              <a:solidFill>
                <a:schemeClr val="accent1">
                  <a:lumMod val="40000"/>
                  <a:lumOff val="60000"/>
                </a:schemeClr>
              </a:solidFill>
              <a:ln w="76200">
                <a:solidFill>
                  <a:srgbClr val="369337"/>
                </a:solidFill>
              </a:ln>
              <a:effectLst/>
            </c:spPr>
            <c:extLst>
              <c:ext xmlns:c16="http://schemas.microsoft.com/office/drawing/2014/chart" uri="{C3380CC4-5D6E-409C-BE32-E72D297353CC}">
                <c16:uniqueId val="{00000007-6B7B-43B6-A4AA-E657AF500643}"/>
              </c:ext>
            </c:extLst>
          </c:dPt>
          <c:dLbls>
            <c:dLbl>
              <c:idx val="0"/>
              <c:tx>
                <c:rich>
                  <a:bodyPr/>
                  <a:lstStyle/>
                  <a:p>
                    <a:r>
                      <a:rPr lang="en-US"/>
                      <a:t>46 %</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6B7B-43B6-A4AA-E657AF500643}"/>
                </c:ext>
              </c:extLst>
            </c:dLbl>
            <c:dLbl>
              <c:idx val="1"/>
              <c:tx>
                <c:rich>
                  <a:bodyPr/>
                  <a:lstStyle/>
                  <a:p>
                    <a:r>
                      <a:rPr lang="en-US"/>
                      <a:t>61 %</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6B7B-43B6-A4AA-E657AF500643}"/>
                </c:ext>
              </c:extLst>
            </c:dLbl>
            <c:dLbl>
              <c:idx val="2"/>
              <c:tx>
                <c:rich>
                  <a:bodyPr/>
                  <a:lstStyle/>
                  <a:p>
                    <a:r>
                      <a:rPr lang="en-US"/>
                      <a:t>46 %</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6B7B-43B6-A4AA-E657AF500643}"/>
                </c:ext>
              </c:extLst>
            </c:dLbl>
            <c:dLbl>
              <c:idx val="3"/>
              <c:tx>
                <c:rich>
                  <a:bodyPr/>
                  <a:lstStyle/>
                  <a:p>
                    <a:r>
                      <a:rPr lang="en-US" dirty="0"/>
                      <a:t>80 %</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6B7B-43B6-A4AA-E657AF50064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Imprimés</c:v>
                </c:pt>
                <c:pt idx="1">
                  <c:v>Ordinateur</c:v>
                </c:pt>
                <c:pt idx="2">
                  <c:v>Tablette</c:v>
                </c:pt>
                <c:pt idx="3">
                  <c:v>Téléphone</c:v>
                </c:pt>
              </c:strCache>
            </c:strRef>
          </c:cat>
          <c:val>
            <c:numRef>
              <c:f>Sheet1!$B$2:$B$5</c:f>
              <c:numCache>
                <c:formatCode>0%</c:formatCode>
                <c:ptCount val="4"/>
                <c:pt idx="0">
                  <c:v>0.46</c:v>
                </c:pt>
                <c:pt idx="1">
                  <c:v>0.61</c:v>
                </c:pt>
                <c:pt idx="2">
                  <c:v>0.46</c:v>
                </c:pt>
                <c:pt idx="3">
                  <c:v>0.8</c:v>
                </c:pt>
              </c:numCache>
            </c:numRef>
          </c:val>
          <c:extLst>
            <c:ext xmlns:c16="http://schemas.microsoft.com/office/drawing/2014/chart" uri="{C3380CC4-5D6E-409C-BE32-E72D297353CC}">
              <c16:uniqueId val="{00000000-6B7B-43B6-A4AA-E657AF500643}"/>
            </c:ext>
          </c:extLst>
        </c:ser>
        <c:dLbls>
          <c:showLegendKey val="0"/>
          <c:showVal val="0"/>
          <c:showCatName val="0"/>
          <c:showSerName val="0"/>
          <c:showPercent val="0"/>
          <c:showBubbleSize val="0"/>
        </c:dLbls>
        <c:gapWidth val="75"/>
        <c:axId val="1971995872"/>
        <c:axId val="1971996288"/>
      </c:barChart>
      <c:catAx>
        <c:axId val="19719958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971996288"/>
        <c:crosses val="autoZero"/>
        <c:auto val="1"/>
        <c:lblAlgn val="ctr"/>
        <c:lblOffset val="100"/>
        <c:noMultiLvlLbl val="0"/>
      </c:catAx>
      <c:valAx>
        <c:axId val="1971996288"/>
        <c:scaling>
          <c:orientation val="minMax"/>
        </c:scaling>
        <c:delete val="1"/>
        <c:axPos val="b"/>
        <c:numFmt formatCode="0%" sourceLinked="1"/>
        <c:majorTickMark val="none"/>
        <c:minorTickMark val="none"/>
        <c:tickLblPos val="nextTo"/>
        <c:crossAx val="1971995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E01707-8F18-4CB0-A0DD-DF0CC3B940C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B3AC8E4-189E-454C-99F9-4E3FF93A646A}">
      <dgm:prSet/>
      <dgm:spPr>
        <a:solidFill>
          <a:srgbClr val="369337"/>
        </a:solidFill>
      </dgm:spPr>
      <dgm:t>
        <a:bodyPr/>
        <a:lstStyle/>
        <a:p>
          <a:r>
            <a:rPr lang="fr-FR" spc="-10" dirty="0">
              <a:solidFill>
                <a:srgbClr val="FFFFFF"/>
              </a:solidFill>
              <a:latin typeface="Arial"/>
              <a:cs typeface="Arial"/>
            </a:rPr>
            <a:t>Le </a:t>
          </a:r>
          <a:r>
            <a:rPr lang="fr-FR" spc="-15" dirty="0">
              <a:solidFill>
                <a:srgbClr val="FFFFFF"/>
              </a:solidFill>
              <a:latin typeface="Arial"/>
              <a:cs typeface="Arial"/>
            </a:rPr>
            <a:t>lectorat </a:t>
          </a:r>
          <a:r>
            <a:rPr lang="fr-FR" spc="-10" dirty="0">
              <a:solidFill>
                <a:srgbClr val="FFFFFF"/>
              </a:solidFill>
              <a:latin typeface="Arial"/>
              <a:cs typeface="Arial"/>
            </a:rPr>
            <a:t>sur les </a:t>
          </a:r>
          <a:r>
            <a:rPr lang="fr-FR" b="1" spc="-15" dirty="0">
              <a:solidFill>
                <a:srgbClr val="FFFFFF"/>
              </a:solidFill>
              <a:latin typeface="Arial"/>
              <a:cs typeface="Arial"/>
            </a:rPr>
            <a:t>téléphones </a:t>
          </a:r>
          <a:r>
            <a:rPr lang="fr-FR" b="1" spc="-10" dirty="0">
              <a:solidFill>
                <a:srgbClr val="FFFFFF"/>
              </a:solidFill>
              <a:latin typeface="Arial"/>
              <a:cs typeface="Arial"/>
            </a:rPr>
            <a:t> </a:t>
          </a:r>
          <a:r>
            <a:rPr lang="fr-FR" b="1" spc="-15" dirty="0">
              <a:solidFill>
                <a:srgbClr val="FFFFFF"/>
              </a:solidFill>
              <a:latin typeface="Arial"/>
              <a:cs typeface="Arial"/>
            </a:rPr>
            <a:t>intelligents </a:t>
          </a:r>
          <a:r>
            <a:rPr lang="fr-FR" spc="-10" dirty="0">
              <a:solidFill>
                <a:srgbClr val="FFFFFF"/>
              </a:solidFill>
              <a:latin typeface="Arial"/>
              <a:cs typeface="Arial"/>
            </a:rPr>
            <a:t>est </a:t>
          </a:r>
          <a:r>
            <a:rPr lang="fr-FR" spc="-15" dirty="0">
              <a:solidFill>
                <a:srgbClr val="FFFFFF"/>
              </a:solidFill>
              <a:latin typeface="Arial"/>
              <a:cs typeface="Arial"/>
            </a:rPr>
            <a:t>constant </a:t>
          </a:r>
          <a:r>
            <a:rPr lang="fr-FR" spc="-10" dirty="0">
              <a:solidFill>
                <a:srgbClr val="FFFFFF"/>
              </a:solidFill>
              <a:latin typeface="Arial"/>
              <a:cs typeface="Arial"/>
            </a:rPr>
            <a:t>tout au </a:t>
          </a:r>
          <a:r>
            <a:rPr lang="fr-FR" spc="-15" dirty="0">
              <a:solidFill>
                <a:srgbClr val="FFFFFF"/>
              </a:solidFill>
              <a:latin typeface="Arial"/>
              <a:cs typeface="Arial"/>
            </a:rPr>
            <a:t>long </a:t>
          </a:r>
          <a:r>
            <a:rPr lang="fr-FR" spc="-570" dirty="0">
              <a:solidFill>
                <a:srgbClr val="FFFFFF"/>
              </a:solidFill>
              <a:latin typeface="Arial"/>
              <a:cs typeface="Arial"/>
            </a:rPr>
            <a:t> </a:t>
          </a:r>
          <a:r>
            <a:rPr lang="fr-FR" spc="-10" dirty="0">
              <a:solidFill>
                <a:srgbClr val="FFFFFF"/>
              </a:solidFill>
              <a:latin typeface="Arial"/>
              <a:cs typeface="Arial"/>
            </a:rPr>
            <a:t>de </a:t>
          </a:r>
          <a:r>
            <a:rPr lang="fr-FR" spc="-5" dirty="0">
              <a:solidFill>
                <a:srgbClr val="FFFFFF"/>
              </a:solidFill>
              <a:latin typeface="Arial"/>
              <a:cs typeface="Arial"/>
            </a:rPr>
            <a:t>la </a:t>
          </a:r>
          <a:r>
            <a:rPr lang="fr-FR" spc="-15" dirty="0">
              <a:solidFill>
                <a:srgbClr val="FFFFFF"/>
              </a:solidFill>
              <a:latin typeface="Arial"/>
              <a:cs typeface="Arial"/>
            </a:rPr>
            <a:t>journée pour </a:t>
          </a:r>
          <a:r>
            <a:rPr lang="fr-FR" spc="-10" dirty="0">
              <a:solidFill>
                <a:srgbClr val="FFFFFF"/>
              </a:solidFill>
              <a:latin typeface="Arial"/>
              <a:cs typeface="Arial"/>
            </a:rPr>
            <a:t>un </a:t>
          </a:r>
          <a:r>
            <a:rPr lang="fr-FR" spc="-15" dirty="0">
              <a:solidFill>
                <a:srgbClr val="FFFFFF"/>
              </a:solidFill>
              <a:latin typeface="Arial"/>
              <a:cs typeface="Arial"/>
            </a:rPr>
            <a:t>accès </a:t>
          </a:r>
          <a:r>
            <a:rPr lang="fr-FR" dirty="0">
              <a:solidFill>
                <a:srgbClr val="FFFFFF"/>
              </a:solidFill>
              <a:latin typeface="Arial"/>
              <a:cs typeface="Arial"/>
            </a:rPr>
            <a:t>à </a:t>
          </a:r>
          <a:r>
            <a:rPr lang="fr-FR" spc="5" dirty="0">
              <a:solidFill>
                <a:srgbClr val="FFFFFF"/>
              </a:solidFill>
              <a:latin typeface="Arial"/>
              <a:cs typeface="Arial"/>
            </a:rPr>
            <a:t> </a:t>
          </a:r>
          <a:r>
            <a:rPr lang="fr-FR" spc="-15" dirty="0">
              <a:solidFill>
                <a:srgbClr val="FFFFFF"/>
              </a:solidFill>
              <a:latin typeface="Arial"/>
              <a:cs typeface="Arial"/>
            </a:rPr>
            <a:t>l'information</a:t>
          </a:r>
          <a:r>
            <a:rPr lang="fr-FR" spc="-30" dirty="0">
              <a:solidFill>
                <a:srgbClr val="FFFFFF"/>
              </a:solidFill>
              <a:latin typeface="Arial"/>
              <a:cs typeface="Arial"/>
            </a:rPr>
            <a:t> </a:t>
          </a:r>
          <a:r>
            <a:rPr lang="fr-FR" spc="-10" dirty="0">
              <a:solidFill>
                <a:srgbClr val="FFFFFF"/>
              </a:solidFill>
              <a:latin typeface="Arial"/>
              <a:cs typeface="Arial"/>
            </a:rPr>
            <a:t>lors</a:t>
          </a:r>
          <a:r>
            <a:rPr lang="fr-FR" spc="-20" dirty="0">
              <a:solidFill>
                <a:srgbClr val="FFFFFF"/>
              </a:solidFill>
              <a:latin typeface="Arial"/>
              <a:cs typeface="Arial"/>
            </a:rPr>
            <a:t> </a:t>
          </a:r>
          <a:r>
            <a:rPr lang="fr-FR" spc="-10" dirty="0">
              <a:solidFill>
                <a:srgbClr val="FFFFFF"/>
              </a:solidFill>
              <a:latin typeface="Arial"/>
              <a:cs typeface="Arial"/>
            </a:rPr>
            <a:t>de</a:t>
          </a:r>
          <a:r>
            <a:rPr lang="fr-FR" spc="-30" dirty="0">
              <a:solidFill>
                <a:srgbClr val="FFFFFF"/>
              </a:solidFill>
              <a:latin typeface="Arial"/>
              <a:cs typeface="Arial"/>
            </a:rPr>
            <a:t> </a:t>
          </a:r>
          <a:r>
            <a:rPr lang="fr-FR" spc="-15" dirty="0">
              <a:solidFill>
                <a:srgbClr val="FFFFFF"/>
              </a:solidFill>
              <a:latin typeface="Arial"/>
              <a:cs typeface="Arial"/>
            </a:rPr>
            <a:t>déplacement.</a:t>
          </a:r>
          <a:r>
            <a:rPr lang="en-US" dirty="0">
              <a:solidFill>
                <a:schemeClr val="tx1"/>
              </a:solidFill>
              <a:latin typeface="Arial" panose="020B0604020202020204" pitchFamily="34" charset="0"/>
              <a:cs typeface="Arial" panose="020B0604020202020204" pitchFamily="34" charset="0"/>
            </a:rPr>
            <a:t> </a:t>
          </a:r>
          <a:endParaRPr lang="en-US" dirty="0">
            <a:solidFill>
              <a:schemeClr val="tx1"/>
            </a:solidFill>
          </a:endParaRPr>
        </a:p>
      </dgm:t>
    </dgm:pt>
    <dgm:pt modelId="{77E99414-98E5-4E35-A1B2-F0197C84BD78}" type="parTrans" cxnId="{F9BD1CF7-59CB-4B1D-8FFF-232C5E814D18}">
      <dgm:prSet/>
      <dgm:spPr/>
      <dgm:t>
        <a:bodyPr/>
        <a:lstStyle/>
        <a:p>
          <a:endParaRPr lang="en-US"/>
        </a:p>
      </dgm:t>
    </dgm:pt>
    <dgm:pt modelId="{23434430-8900-45EB-A96B-62E04A034E4C}" type="sibTrans" cxnId="{F9BD1CF7-59CB-4B1D-8FFF-232C5E814D18}">
      <dgm:prSet/>
      <dgm:spPr/>
      <dgm:t>
        <a:bodyPr/>
        <a:lstStyle/>
        <a:p>
          <a:endParaRPr lang="en-US"/>
        </a:p>
      </dgm:t>
    </dgm:pt>
    <dgm:pt modelId="{3332786C-7A9A-4306-8316-ECFC255B403A}">
      <dgm:prSet/>
      <dgm:spPr>
        <a:solidFill>
          <a:schemeClr val="accent1">
            <a:lumMod val="75000"/>
          </a:schemeClr>
        </a:solidFill>
      </dgm:spPr>
      <dgm:t>
        <a:bodyPr/>
        <a:lstStyle/>
        <a:p>
          <a:r>
            <a:rPr lang="fr-FR" spc="-10" dirty="0">
              <a:solidFill>
                <a:srgbClr val="FFFFFF"/>
              </a:solidFill>
              <a:latin typeface="Arial"/>
              <a:cs typeface="Arial"/>
            </a:rPr>
            <a:t>La lecture sur </a:t>
          </a:r>
          <a:r>
            <a:rPr lang="fr-FR" spc="-15" dirty="0">
              <a:solidFill>
                <a:srgbClr val="FFFFFF"/>
              </a:solidFill>
              <a:latin typeface="Arial"/>
              <a:cs typeface="Arial"/>
            </a:rPr>
            <a:t>ordinateur </a:t>
          </a:r>
          <a:r>
            <a:rPr lang="fr-FR" b="1" spc="-10" dirty="0">
              <a:solidFill>
                <a:srgbClr val="FFFFFF"/>
              </a:solidFill>
              <a:latin typeface="Arial"/>
              <a:cs typeface="Arial"/>
            </a:rPr>
            <a:t>de </a:t>
          </a:r>
          <a:r>
            <a:rPr lang="fr-FR" b="1" spc="-15" dirty="0">
              <a:solidFill>
                <a:srgbClr val="FFFFFF"/>
              </a:solidFill>
              <a:latin typeface="Arial"/>
              <a:cs typeface="Arial"/>
            </a:rPr>
            <a:t>bureau </a:t>
          </a:r>
          <a:r>
            <a:rPr lang="fr-FR" b="1" spc="-10" dirty="0">
              <a:solidFill>
                <a:srgbClr val="FFFFFF"/>
              </a:solidFill>
              <a:latin typeface="Arial"/>
              <a:cs typeface="Arial"/>
            </a:rPr>
            <a:t> ou</a:t>
          </a:r>
          <a:r>
            <a:rPr lang="fr-FR" b="1" spc="-30" dirty="0">
              <a:solidFill>
                <a:srgbClr val="FFFFFF"/>
              </a:solidFill>
              <a:latin typeface="Arial"/>
              <a:cs typeface="Arial"/>
            </a:rPr>
            <a:t> </a:t>
          </a:r>
          <a:r>
            <a:rPr lang="fr-FR" b="1" spc="-15" dirty="0">
              <a:solidFill>
                <a:srgbClr val="FFFFFF"/>
              </a:solidFill>
              <a:latin typeface="Arial"/>
              <a:cs typeface="Arial"/>
            </a:rPr>
            <a:t>portable</a:t>
          </a:r>
          <a:r>
            <a:rPr lang="fr-FR" b="1" spc="-30" dirty="0">
              <a:solidFill>
                <a:srgbClr val="FFFFFF"/>
              </a:solidFill>
              <a:latin typeface="Arial"/>
              <a:cs typeface="Arial"/>
            </a:rPr>
            <a:t> </a:t>
          </a:r>
          <a:r>
            <a:rPr lang="fr-FR" spc="-10" dirty="0">
              <a:solidFill>
                <a:srgbClr val="FFFFFF"/>
              </a:solidFill>
              <a:latin typeface="Arial"/>
              <a:cs typeface="Arial"/>
            </a:rPr>
            <a:t>est</a:t>
          </a:r>
          <a:r>
            <a:rPr lang="fr-FR" spc="-20" dirty="0">
              <a:solidFill>
                <a:srgbClr val="FFFFFF"/>
              </a:solidFill>
              <a:latin typeface="Arial"/>
              <a:cs typeface="Arial"/>
            </a:rPr>
            <a:t> </a:t>
          </a:r>
          <a:r>
            <a:rPr lang="fr-FR" spc="-5" dirty="0">
              <a:solidFill>
                <a:srgbClr val="FFFFFF"/>
              </a:solidFill>
              <a:latin typeface="Arial"/>
              <a:cs typeface="Arial"/>
            </a:rPr>
            <a:t>la</a:t>
          </a:r>
          <a:r>
            <a:rPr lang="fr-FR" spc="-30" dirty="0">
              <a:solidFill>
                <a:srgbClr val="FFFFFF"/>
              </a:solidFill>
              <a:latin typeface="Arial"/>
              <a:cs typeface="Arial"/>
            </a:rPr>
            <a:t> </a:t>
          </a:r>
          <a:r>
            <a:rPr lang="fr-FR" spc="-10" dirty="0">
              <a:solidFill>
                <a:srgbClr val="FFFFFF"/>
              </a:solidFill>
              <a:latin typeface="Arial"/>
              <a:cs typeface="Arial"/>
            </a:rPr>
            <a:t>plus</a:t>
          </a:r>
          <a:r>
            <a:rPr lang="fr-FR" spc="-25" dirty="0">
              <a:solidFill>
                <a:srgbClr val="FFFFFF"/>
              </a:solidFill>
              <a:latin typeface="Arial"/>
              <a:cs typeface="Arial"/>
            </a:rPr>
            <a:t> </a:t>
          </a:r>
          <a:r>
            <a:rPr lang="fr-FR" spc="-10" dirty="0">
              <a:solidFill>
                <a:srgbClr val="FFFFFF"/>
              </a:solidFill>
              <a:latin typeface="Arial"/>
              <a:cs typeface="Arial"/>
            </a:rPr>
            <a:t>forte</a:t>
          </a:r>
          <a:r>
            <a:rPr lang="fr-FR" spc="-25" dirty="0">
              <a:solidFill>
                <a:srgbClr val="FFFFFF"/>
              </a:solidFill>
              <a:latin typeface="Arial"/>
              <a:cs typeface="Arial"/>
            </a:rPr>
            <a:t> </a:t>
          </a:r>
          <a:r>
            <a:rPr lang="fr-FR" spc="-10" dirty="0">
              <a:solidFill>
                <a:srgbClr val="FFFFFF"/>
              </a:solidFill>
              <a:latin typeface="Arial"/>
              <a:cs typeface="Arial"/>
            </a:rPr>
            <a:t>en</a:t>
          </a:r>
          <a:r>
            <a:rPr lang="fr-FR" spc="-25" dirty="0">
              <a:solidFill>
                <a:srgbClr val="FFFFFF"/>
              </a:solidFill>
              <a:latin typeface="Arial"/>
              <a:cs typeface="Arial"/>
            </a:rPr>
            <a:t> </a:t>
          </a:r>
          <a:r>
            <a:rPr lang="fr-FR" spc="-15" dirty="0">
              <a:solidFill>
                <a:srgbClr val="FFFFFF"/>
              </a:solidFill>
              <a:latin typeface="Arial"/>
              <a:cs typeface="Arial"/>
            </a:rPr>
            <a:t>début </a:t>
          </a:r>
          <a:r>
            <a:rPr lang="fr-FR" spc="-570" dirty="0">
              <a:solidFill>
                <a:srgbClr val="FFFFFF"/>
              </a:solidFill>
              <a:latin typeface="Arial"/>
              <a:cs typeface="Arial"/>
            </a:rPr>
            <a:t> </a:t>
          </a:r>
          <a:r>
            <a:rPr lang="fr-FR" spc="-10" dirty="0">
              <a:solidFill>
                <a:srgbClr val="FFFFFF"/>
              </a:solidFill>
              <a:latin typeface="Arial"/>
              <a:cs typeface="Arial"/>
            </a:rPr>
            <a:t>de</a:t>
          </a:r>
          <a:r>
            <a:rPr lang="fr-FR" spc="-25" dirty="0">
              <a:solidFill>
                <a:srgbClr val="FFFFFF"/>
              </a:solidFill>
              <a:latin typeface="Arial"/>
              <a:cs typeface="Arial"/>
            </a:rPr>
            <a:t> </a:t>
          </a:r>
          <a:r>
            <a:rPr lang="fr-FR" spc="-15" dirty="0">
              <a:solidFill>
                <a:srgbClr val="FFFFFF"/>
              </a:solidFill>
              <a:latin typeface="Arial"/>
              <a:cs typeface="Arial"/>
            </a:rPr>
            <a:t>journée, </a:t>
          </a:r>
          <a:r>
            <a:rPr lang="fr-FR" spc="-10" dirty="0">
              <a:solidFill>
                <a:srgbClr val="FFFFFF"/>
              </a:solidFill>
              <a:latin typeface="Arial"/>
              <a:cs typeface="Arial"/>
            </a:rPr>
            <a:t>puis</a:t>
          </a:r>
          <a:r>
            <a:rPr lang="fr-FR" spc="-25" dirty="0">
              <a:solidFill>
                <a:srgbClr val="FFFFFF"/>
              </a:solidFill>
              <a:latin typeface="Arial"/>
              <a:cs typeface="Arial"/>
            </a:rPr>
            <a:t> </a:t>
          </a:r>
          <a:r>
            <a:rPr lang="fr-FR" spc="-10" dirty="0">
              <a:solidFill>
                <a:srgbClr val="FFFFFF"/>
              </a:solidFill>
              <a:latin typeface="Arial"/>
              <a:cs typeface="Arial"/>
            </a:rPr>
            <a:t>en</a:t>
          </a:r>
          <a:r>
            <a:rPr lang="fr-FR" spc="-20" dirty="0">
              <a:solidFill>
                <a:srgbClr val="FFFFFF"/>
              </a:solidFill>
              <a:latin typeface="Arial"/>
              <a:cs typeface="Arial"/>
            </a:rPr>
            <a:t> </a:t>
          </a:r>
          <a:r>
            <a:rPr lang="fr-FR" spc="-15" dirty="0">
              <a:solidFill>
                <a:srgbClr val="FFFFFF"/>
              </a:solidFill>
              <a:latin typeface="Arial"/>
              <a:cs typeface="Arial"/>
            </a:rPr>
            <a:t>soirée.</a:t>
          </a:r>
          <a:endParaRPr lang="en-US" dirty="0">
            <a:solidFill>
              <a:schemeClr val="tx1"/>
            </a:solidFill>
          </a:endParaRPr>
        </a:p>
      </dgm:t>
    </dgm:pt>
    <dgm:pt modelId="{4390D55D-67EF-49C9-9047-B00050C7FE0E}" type="parTrans" cxnId="{18443AC1-11F7-4CF7-8B2E-6AE3F5C4912F}">
      <dgm:prSet/>
      <dgm:spPr/>
      <dgm:t>
        <a:bodyPr/>
        <a:lstStyle/>
        <a:p>
          <a:endParaRPr lang="en-US"/>
        </a:p>
      </dgm:t>
    </dgm:pt>
    <dgm:pt modelId="{F149483C-CAA3-474B-B25E-7EA82D374F97}" type="sibTrans" cxnId="{18443AC1-11F7-4CF7-8B2E-6AE3F5C4912F}">
      <dgm:prSet/>
      <dgm:spPr/>
      <dgm:t>
        <a:bodyPr/>
        <a:lstStyle/>
        <a:p>
          <a:endParaRPr lang="en-US"/>
        </a:p>
      </dgm:t>
    </dgm:pt>
    <dgm:pt modelId="{F62D6E26-5886-48E4-B987-2D0D3D1726C3}">
      <dgm:prSet/>
      <dgm:spPr>
        <a:solidFill>
          <a:srgbClr val="7030A0"/>
        </a:solidFill>
      </dgm:spPr>
      <dgm:t>
        <a:bodyPr/>
        <a:lstStyle/>
        <a:p>
          <a:r>
            <a:rPr lang="fr-FR" spc="-10" dirty="0">
              <a:solidFill>
                <a:srgbClr val="FFFFFF"/>
              </a:solidFill>
              <a:latin typeface="Arial"/>
              <a:cs typeface="Arial"/>
            </a:rPr>
            <a:t>La</a:t>
          </a:r>
          <a:r>
            <a:rPr lang="fr-FR" spc="-30" dirty="0">
              <a:solidFill>
                <a:srgbClr val="FFFFFF"/>
              </a:solidFill>
              <a:latin typeface="Arial"/>
              <a:cs typeface="Arial"/>
            </a:rPr>
            <a:t> </a:t>
          </a:r>
          <a:r>
            <a:rPr lang="fr-FR" spc="-10" dirty="0">
              <a:solidFill>
                <a:srgbClr val="FFFFFF"/>
              </a:solidFill>
              <a:latin typeface="Arial"/>
              <a:cs typeface="Arial"/>
            </a:rPr>
            <a:t>lecture</a:t>
          </a:r>
          <a:r>
            <a:rPr lang="fr-FR" spc="-25" dirty="0">
              <a:solidFill>
                <a:srgbClr val="FFFFFF"/>
              </a:solidFill>
              <a:latin typeface="Arial"/>
              <a:cs typeface="Arial"/>
            </a:rPr>
            <a:t> </a:t>
          </a:r>
          <a:r>
            <a:rPr lang="fr-FR" spc="-10" dirty="0">
              <a:solidFill>
                <a:srgbClr val="FFFFFF"/>
              </a:solidFill>
              <a:latin typeface="Arial"/>
              <a:cs typeface="Arial"/>
            </a:rPr>
            <a:t>sur</a:t>
          </a:r>
          <a:r>
            <a:rPr lang="fr-FR" spc="-20" dirty="0">
              <a:solidFill>
                <a:srgbClr val="FFFFFF"/>
              </a:solidFill>
              <a:latin typeface="Arial"/>
              <a:cs typeface="Arial"/>
            </a:rPr>
            <a:t> </a:t>
          </a:r>
          <a:r>
            <a:rPr lang="fr-FR" b="1" spc="-15" dirty="0">
              <a:solidFill>
                <a:srgbClr val="FFFFFF"/>
              </a:solidFill>
              <a:latin typeface="Arial"/>
              <a:cs typeface="Arial"/>
            </a:rPr>
            <a:t>tablette</a:t>
          </a:r>
          <a:r>
            <a:rPr lang="fr-FR" b="1" spc="-35" dirty="0">
              <a:solidFill>
                <a:srgbClr val="FFFFFF"/>
              </a:solidFill>
              <a:latin typeface="Arial"/>
              <a:cs typeface="Arial"/>
            </a:rPr>
            <a:t> </a:t>
          </a:r>
          <a:r>
            <a:rPr lang="fr-FR" spc="-10" dirty="0">
              <a:solidFill>
                <a:srgbClr val="FFFFFF"/>
              </a:solidFill>
              <a:latin typeface="Arial"/>
              <a:cs typeface="Arial"/>
            </a:rPr>
            <a:t>est</a:t>
          </a:r>
          <a:r>
            <a:rPr lang="fr-FR" spc="-20" dirty="0">
              <a:solidFill>
                <a:srgbClr val="FFFFFF"/>
              </a:solidFill>
              <a:latin typeface="Arial"/>
              <a:cs typeface="Arial"/>
            </a:rPr>
            <a:t> </a:t>
          </a:r>
          <a:r>
            <a:rPr lang="fr-FR" spc="-5" dirty="0">
              <a:solidFill>
                <a:srgbClr val="FFFFFF"/>
              </a:solidFill>
              <a:latin typeface="Arial"/>
              <a:cs typeface="Arial"/>
            </a:rPr>
            <a:t>la</a:t>
          </a:r>
          <a:r>
            <a:rPr lang="fr-FR" spc="-25" dirty="0">
              <a:solidFill>
                <a:srgbClr val="FFFFFF"/>
              </a:solidFill>
              <a:latin typeface="Arial"/>
              <a:cs typeface="Arial"/>
            </a:rPr>
            <a:t> </a:t>
          </a:r>
          <a:r>
            <a:rPr lang="fr-FR" spc="-10" dirty="0">
              <a:solidFill>
                <a:srgbClr val="FFFFFF"/>
              </a:solidFill>
              <a:latin typeface="Arial"/>
              <a:cs typeface="Arial"/>
            </a:rPr>
            <a:t>plus</a:t>
          </a:r>
          <a:r>
            <a:rPr lang="fr-FR" spc="-25" dirty="0">
              <a:solidFill>
                <a:srgbClr val="FFFFFF"/>
              </a:solidFill>
              <a:latin typeface="Arial"/>
              <a:cs typeface="Arial"/>
            </a:rPr>
            <a:t> </a:t>
          </a:r>
          <a:r>
            <a:rPr lang="fr-FR" spc="-10" dirty="0">
              <a:solidFill>
                <a:srgbClr val="FFFFFF"/>
              </a:solidFill>
              <a:latin typeface="Arial"/>
              <a:cs typeface="Arial"/>
            </a:rPr>
            <a:t>forte </a:t>
          </a:r>
          <a:r>
            <a:rPr lang="fr-FR" spc="-570" dirty="0">
              <a:solidFill>
                <a:srgbClr val="FFFFFF"/>
              </a:solidFill>
              <a:latin typeface="Arial"/>
              <a:cs typeface="Arial"/>
            </a:rPr>
            <a:t> </a:t>
          </a:r>
          <a:r>
            <a:rPr lang="fr-FR" spc="-10" dirty="0">
              <a:solidFill>
                <a:srgbClr val="FFFFFF"/>
              </a:solidFill>
              <a:latin typeface="Arial"/>
              <a:cs typeface="Arial"/>
            </a:rPr>
            <a:t>en</a:t>
          </a:r>
          <a:r>
            <a:rPr lang="fr-FR" spc="-25" dirty="0">
              <a:solidFill>
                <a:srgbClr val="FFFFFF"/>
              </a:solidFill>
              <a:latin typeface="Arial"/>
              <a:cs typeface="Arial"/>
            </a:rPr>
            <a:t> </a:t>
          </a:r>
          <a:r>
            <a:rPr lang="fr-FR" spc="-15" dirty="0">
              <a:solidFill>
                <a:srgbClr val="FFFFFF"/>
              </a:solidFill>
              <a:latin typeface="Arial"/>
              <a:cs typeface="Arial"/>
            </a:rPr>
            <a:t>début </a:t>
          </a:r>
          <a:r>
            <a:rPr lang="fr-FR" spc="-10" dirty="0">
              <a:solidFill>
                <a:srgbClr val="FFFFFF"/>
              </a:solidFill>
              <a:latin typeface="Arial"/>
              <a:cs typeface="Arial"/>
            </a:rPr>
            <a:t>de</a:t>
          </a:r>
          <a:r>
            <a:rPr lang="fr-FR" spc="-20" dirty="0">
              <a:solidFill>
                <a:srgbClr val="FFFFFF"/>
              </a:solidFill>
              <a:latin typeface="Arial"/>
              <a:cs typeface="Arial"/>
            </a:rPr>
            <a:t> </a:t>
          </a:r>
          <a:r>
            <a:rPr lang="fr-FR" spc="-15" dirty="0">
              <a:solidFill>
                <a:srgbClr val="FFFFFF"/>
              </a:solidFill>
              <a:latin typeface="Arial"/>
              <a:cs typeface="Arial"/>
            </a:rPr>
            <a:t>journée</a:t>
          </a:r>
          <a:r>
            <a:rPr lang="fr-FR" spc="-25" dirty="0">
              <a:solidFill>
                <a:srgbClr val="FFFFFF"/>
              </a:solidFill>
              <a:latin typeface="Arial"/>
              <a:cs typeface="Arial"/>
            </a:rPr>
            <a:t> </a:t>
          </a:r>
          <a:r>
            <a:rPr lang="fr-FR" spc="-10" dirty="0">
              <a:solidFill>
                <a:srgbClr val="FFFFFF"/>
              </a:solidFill>
              <a:latin typeface="Arial"/>
              <a:cs typeface="Arial"/>
            </a:rPr>
            <a:t>et</a:t>
          </a:r>
          <a:r>
            <a:rPr lang="fr-FR" spc="-15" dirty="0">
              <a:solidFill>
                <a:srgbClr val="FFFFFF"/>
              </a:solidFill>
              <a:latin typeface="Arial"/>
              <a:cs typeface="Arial"/>
            </a:rPr>
            <a:t> </a:t>
          </a:r>
          <a:r>
            <a:rPr lang="fr-FR" spc="-10" dirty="0">
              <a:solidFill>
                <a:srgbClr val="FFFFFF"/>
              </a:solidFill>
              <a:latin typeface="Arial"/>
              <a:cs typeface="Arial"/>
            </a:rPr>
            <a:t>en</a:t>
          </a:r>
          <a:r>
            <a:rPr lang="fr-FR" spc="-20" dirty="0">
              <a:solidFill>
                <a:srgbClr val="FFFFFF"/>
              </a:solidFill>
              <a:latin typeface="Arial"/>
              <a:cs typeface="Arial"/>
            </a:rPr>
            <a:t> </a:t>
          </a:r>
          <a:r>
            <a:rPr lang="fr-FR" spc="-15" dirty="0">
              <a:solidFill>
                <a:srgbClr val="FFFFFF"/>
              </a:solidFill>
              <a:latin typeface="Arial"/>
              <a:cs typeface="Arial"/>
            </a:rPr>
            <a:t>soirée.</a:t>
          </a:r>
          <a:endParaRPr lang="en-US" dirty="0">
            <a:solidFill>
              <a:schemeClr val="tx1"/>
            </a:solidFill>
          </a:endParaRPr>
        </a:p>
      </dgm:t>
    </dgm:pt>
    <dgm:pt modelId="{4DBACAB6-CE87-47E3-83B2-2E5C2DB7D03A}" type="parTrans" cxnId="{40D1A381-CC26-4831-90F1-6F5D5FF3BFD5}">
      <dgm:prSet/>
      <dgm:spPr/>
      <dgm:t>
        <a:bodyPr/>
        <a:lstStyle/>
        <a:p>
          <a:endParaRPr lang="en-US"/>
        </a:p>
      </dgm:t>
    </dgm:pt>
    <dgm:pt modelId="{03B62F50-1BBD-41EE-AB52-195FD111C0E3}" type="sibTrans" cxnId="{40D1A381-CC26-4831-90F1-6F5D5FF3BFD5}">
      <dgm:prSet/>
      <dgm:spPr/>
      <dgm:t>
        <a:bodyPr/>
        <a:lstStyle/>
        <a:p>
          <a:endParaRPr lang="en-US"/>
        </a:p>
      </dgm:t>
    </dgm:pt>
    <dgm:pt modelId="{8843E6FF-882F-4F6B-8405-14ED0123B00B}">
      <dgm:prSet/>
      <dgm:spPr>
        <a:solidFill>
          <a:srgbClr val="FFC000"/>
        </a:solidFill>
      </dgm:spPr>
      <dgm:t>
        <a:bodyPr/>
        <a:lstStyle/>
        <a:p>
          <a:r>
            <a:rPr lang="fr-FR" spc="-10" dirty="0">
              <a:solidFill>
                <a:schemeClr val="bg1"/>
              </a:solidFill>
              <a:latin typeface="Arial"/>
              <a:cs typeface="Arial"/>
            </a:rPr>
            <a:t>Le </a:t>
          </a:r>
          <a:r>
            <a:rPr lang="fr-FR" spc="-15" dirty="0">
              <a:solidFill>
                <a:schemeClr val="bg1"/>
              </a:solidFill>
              <a:latin typeface="Arial"/>
              <a:cs typeface="Arial"/>
            </a:rPr>
            <a:t>lectorat </a:t>
          </a:r>
          <a:r>
            <a:rPr lang="fr-FR" spc="-10" dirty="0">
              <a:solidFill>
                <a:schemeClr val="bg1"/>
              </a:solidFill>
              <a:latin typeface="Arial"/>
              <a:cs typeface="Arial"/>
            </a:rPr>
            <a:t>des </a:t>
          </a:r>
          <a:r>
            <a:rPr lang="fr-FR" b="1" spc="-15" dirty="0">
              <a:solidFill>
                <a:schemeClr val="bg1"/>
              </a:solidFill>
              <a:latin typeface="Arial"/>
              <a:cs typeface="Arial"/>
            </a:rPr>
            <a:t>imprimés </a:t>
          </a:r>
          <a:r>
            <a:rPr lang="fr-FR" spc="-10" dirty="0">
              <a:solidFill>
                <a:schemeClr val="bg1"/>
              </a:solidFill>
              <a:latin typeface="Arial"/>
              <a:cs typeface="Arial"/>
            </a:rPr>
            <a:t>atteint </a:t>
          </a:r>
          <a:r>
            <a:rPr lang="fr-FR" spc="-15" dirty="0">
              <a:solidFill>
                <a:schemeClr val="bg1"/>
              </a:solidFill>
              <a:latin typeface="Arial"/>
              <a:cs typeface="Arial"/>
            </a:rPr>
            <a:t>son </a:t>
          </a:r>
          <a:r>
            <a:rPr lang="fr-FR" spc="-10" dirty="0">
              <a:solidFill>
                <a:schemeClr val="bg1"/>
              </a:solidFill>
              <a:latin typeface="Arial"/>
              <a:cs typeface="Arial"/>
            </a:rPr>
            <a:t> </a:t>
          </a:r>
          <a:r>
            <a:rPr lang="fr-FR" spc="-15" dirty="0">
              <a:solidFill>
                <a:schemeClr val="bg1"/>
              </a:solidFill>
              <a:latin typeface="Arial"/>
              <a:cs typeface="Arial"/>
            </a:rPr>
            <a:t>maximum </a:t>
          </a:r>
          <a:r>
            <a:rPr lang="fr-FR" spc="-10" dirty="0">
              <a:solidFill>
                <a:schemeClr val="bg1"/>
              </a:solidFill>
              <a:latin typeface="Arial"/>
              <a:cs typeface="Arial"/>
            </a:rPr>
            <a:t>au </a:t>
          </a:r>
          <a:r>
            <a:rPr lang="fr-FR" spc="-20" dirty="0">
              <a:solidFill>
                <a:schemeClr val="bg1"/>
              </a:solidFill>
              <a:latin typeface="Arial"/>
              <a:cs typeface="Arial"/>
            </a:rPr>
            <a:t>petit-déjeuner, </a:t>
          </a:r>
          <a:r>
            <a:rPr lang="fr-FR" spc="-15" dirty="0">
              <a:solidFill>
                <a:schemeClr val="bg1"/>
              </a:solidFill>
              <a:latin typeface="Arial"/>
              <a:cs typeface="Arial"/>
            </a:rPr>
            <a:t>lorsque </a:t>
          </a:r>
          <a:r>
            <a:rPr lang="fr-FR" spc="-5" dirty="0">
              <a:solidFill>
                <a:schemeClr val="bg1"/>
              </a:solidFill>
              <a:latin typeface="Arial"/>
              <a:cs typeface="Arial"/>
            </a:rPr>
            <a:t>la </a:t>
          </a:r>
          <a:r>
            <a:rPr lang="fr-FR" spc="-570" dirty="0">
              <a:solidFill>
                <a:schemeClr val="bg1"/>
              </a:solidFill>
              <a:latin typeface="Arial"/>
              <a:cs typeface="Arial"/>
            </a:rPr>
            <a:t> </a:t>
          </a:r>
          <a:r>
            <a:rPr lang="fr-FR" spc="-15" dirty="0">
              <a:solidFill>
                <a:schemeClr val="bg1"/>
              </a:solidFill>
              <a:latin typeface="Arial"/>
              <a:cs typeface="Arial"/>
            </a:rPr>
            <a:t>journée</a:t>
          </a:r>
          <a:r>
            <a:rPr lang="fr-FR" spc="-30" dirty="0">
              <a:solidFill>
                <a:schemeClr val="bg1"/>
              </a:solidFill>
              <a:latin typeface="Arial"/>
              <a:cs typeface="Arial"/>
            </a:rPr>
            <a:t> </a:t>
          </a:r>
          <a:r>
            <a:rPr lang="fr-FR" spc="-15" dirty="0">
              <a:solidFill>
                <a:schemeClr val="bg1"/>
              </a:solidFill>
              <a:latin typeface="Arial"/>
              <a:cs typeface="Arial"/>
            </a:rPr>
            <a:t>débute.</a:t>
          </a:r>
          <a:endParaRPr lang="en-US" dirty="0">
            <a:solidFill>
              <a:schemeClr val="bg1"/>
            </a:solidFill>
          </a:endParaRPr>
        </a:p>
      </dgm:t>
    </dgm:pt>
    <dgm:pt modelId="{A01E507D-84CB-4B4B-AA6A-BE06A4714BBA}" type="parTrans" cxnId="{6DA6262F-BF8D-4C33-B31F-BF79548883D7}">
      <dgm:prSet/>
      <dgm:spPr/>
      <dgm:t>
        <a:bodyPr/>
        <a:lstStyle/>
        <a:p>
          <a:endParaRPr lang="en-US"/>
        </a:p>
      </dgm:t>
    </dgm:pt>
    <dgm:pt modelId="{F4B07F72-A1B2-4A47-B6C8-4BDD06F3D215}" type="sibTrans" cxnId="{6DA6262F-BF8D-4C33-B31F-BF79548883D7}">
      <dgm:prSet/>
      <dgm:spPr/>
      <dgm:t>
        <a:bodyPr/>
        <a:lstStyle/>
        <a:p>
          <a:endParaRPr lang="en-US"/>
        </a:p>
      </dgm:t>
    </dgm:pt>
    <dgm:pt modelId="{83B5EDDB-BBB1-495D-8B45-B2AC4DA6B8DC}" type="pres">
      <dgm:prSet presAssocID="{7EE01707-8F18-4CB0-A0DD-DF0CC3B940C5}" presName="linear" presStyleCnt="0">
        <dgm:presLayoutVars>
          <dgm:animLvl val="lvl"/>
          <dgm:resizeHandles val="exact"/>
        </dgm:presLayoutVars>
      </dgm:prSet>
      <dgm:spPr/>
    </dgm:pt>
    <dgm:pt modelId="{6994B8F0-643A-4AFE-AAF7-8EE430703897}" type="pres">
      <dgm:prSet presAssocID="{BB3AC8E4-189E-454C-99F9-4E3FF93A646A}" presName="parentText" presStyleLbl="node1" presStyleIdx="0" presStyleCnt="4">
        <dgm:presLayoutVars>
          <dgm:chMax val="0"/>
          <dgm:bulletEnabled val="1"/>
        </dgm:presLayoutVars>
      </dgm:prSet>
      <dgm:spPr/>
    </dgm:pt>
    <dgm:pt modelId="{04EBDDCA-F364-45E4-B600-1BFC87896E4B}" type="pres">
      <dgm:prSet presAssocID="{23434430-8900-45EB-A96B-62E04A034E4C}" presName="spacer" presStyleCnt="0"/>
      <dgm:spPr/>
    </dgm:pt>
    <dgm:pt modelId="{7C368AFB-C3EA-4BC8-B6FA-15BF0624F321}" type="pres">
      <dgm:prSet presAssocID="{3332786C-7A9A-4306-8316-ECFC255B403A}" presName="parentText" presStyleLbl="node1" presStyleIdx="1" presStyleCnt="4">
        <dgm:presLayoutVars>
          <dgm:chMax val="0"/>
          <dgm:bulletEnabled val="1"/>
        </dgm:presLayoutVars>
      </dgm:prSet>
      <dgm:spPr/>
    </dgm:pt>
    <dgm:pt modelId="{1116C504-2646-44D2-8E2D-36CBCDF73AD7}" type="pres">
      <dgm:prSet presAssocID="{F149483C-CAA3-474B-B25E-7EA82D374F97}" presName="spacer" presStyleCnt="0"/>
      <dgm:spPr/>
    </dgm:pt>
    <dgm:pt modelId="{3954DF3A-3C9D-4401-9AC9-6AA134D7147B}" type="pres">
      <dgm:prSet presAssocID="{F62D6E26-5886-48E4-B987-2D0D3D1726C3}" presName="parentText" presStyleLbl="node1" presStyleIdx="2" presStyleCnt="4">
        <dgm:presLayoutVars>
          <dgm:chMax val="0"/>
          <dgm:bulletEnabled val="1"/>
        </dgm:presLayoutVars>
      </dgm:prSet>
      <dgm:spPr/>
    </dgm:pt>
    <dgm:pt modelId="{349B1A82-1345-48F2-AE29-49216F76EE0E}" type="pres">
      <dgm:prSet presAssocID="{03B62F50-1BBD-41EE-AB52-195FD111C0E3}" presName="spacer" presStyleCnt="0"/>
      <dgm:spPr/>
    </dgm:pt>
    <dgm:pt modelId="{47D64CAA-0A82-4446-908E-128414FFF90C}" type="pres">
      <dgm:prSet presAssocID="{8843E6FF-882F-4F6B-8405-14ED0123B00B}" presName="parentText" presStyleLbl="node1" presStyleIdx="3" presStyleCnt="4">
        <dgm:presLayoutVars>
          <dgm:chMax val="0"/>
          <dgm:bulletEnabled val="1"/>
        </dgm:presLayoutVars>
      </dgm:prSet>
      <dgm:spPr/>
    </dgm:pt>
  </dgm:ptLst>
  <dgm:cxnLst>
    <dgm:cxn modelId="{6DA6262F-BF8D-4C33-B31F-BF79548883D7}" srcId="{7EE01707-8F18-4CB0-A0DD-DF0CC3B940C5}" destId="{8843E6FF-882F-4F6B-8405-14ED0123B00B}" srcOrd="3" destOrd="0" parTransId="{A01E507D-84CB-4B4B-AA6A-BE06A4714BBA}" sibTransId="{F4B07F72-A1B2-4A47-B6C8-4BDD06F3D215}"/>
    <dgm:cxn modelId="{40D1A381-CC26-4831-90F1-6F5D5FF3BFD5}" srcId="{7EE01707-8F18-4CB0-A0DD-DF0CC3B940C5}" destId="{F62D6E26-5886-48E4-B987-2D0D3D1726C3}" srcOrd="2" destOrd="0" parTransId="{4DBACAB6-CE87-47E3-83B2-2E5C2DB7D03A}" sibTransId="{03B62F50-1BBD-41EE-AB52-195FD111C0E3}"/>
    <dgm:cxn modelId="{8D15D784-3E0E-43F7-83D1-60CFF51F860F}" type="presOf" srcId="{3332786C-7A9A-4306-8316-ECFC255B403A}" destId="{7C368AFB-C3EA-4BC8-B6FA-15BF0624F321}" srcOrd="0" destOrd="0" presId="urn:microsoft.com/office/officeart/2005/8/layout/vList2"/>
    <dgm:cxn modelId="{21BEB987-8943-4F67-840A-FC31D64D8424}" type="presOf" srcId="{BB3AC8E4-189E-454C-99F9-4E3FF93A646A}" destId="{6994B8F0-643A-4AFE-AAF7-8EE430703897}" srcOrd="0" destOrd="0" presId="urn:microsoft.com/office/officeart/2005/8/layout/vList2"/>
    <dgm:cxn modelId="{18443AC1-11F7-4CF7-8B2E-6AE3F5C4912F}" srcId="{7EE01707-8F18-4CB0-A0DD-DF0CC3B940C5}" destId="{3332786C-7A9A-4306-8316-ECFC255B403A}" srcOrd="1" destOrd="0" parTransId="{4390D55D-67EF-49C9-9047-B00050C7FE0E}" sibTransId="{F149483C-CAA3-474B-B25E-7EA82D374F97}"/>
    <dgm:cxn modelId="{38AE65DB-34E0-47E9-BDE6-EDFA048EC3C6}" type="presOf" srcId="{7EE01707-8F18-4CB0-A0DD-DF0CC3B940C5}" destId="{83B5EDDB-BBB1-495D-8B45-B2AC4DA6B8DC}" srcOrd="0" destOrd="0" presId="urn:microsoft.com/office/officeart/2005/8/layout/vList2"/>
    <dgm:cxn modelId="{16A500F0-CD58-441E-81D5-3E0BDF2A9949}" type="presOf" srcId="{F62D6E26-5886-48E4-B987-2D0D3D1726C3}" destId="{3954DF3A-3C9D-4401-9AC9-6AA134D7147B}" srcOrd="0" destOrd="0" presId="urn:microsoft.com/office/officeart/2005/8/layout/vList2"/>
    <dgm:cxn modelId="{12F818F5-5C9C-44F9-8D89-B448BDA47A16}" type="presOf" srcId="{8843E6FF-882F-4F6B-8405-14ED0123B00B}" destId="{47D64CAA-0A82-4446-908E-128414FFF90C}" srcOrd="0" destOrd="0" presId="urn:microsoft.com/office/officeart/2005/8/layout/vList2"/>
    <dgm:cxn modelId="{F9BD1CF7-59CB-4B1D-8FFF-232C5E814D18}" srcId="{7EE01707-8F18-4CB0-A0DD-DF0CC3B940C5}" destId="{BB3AC8E4-189E-454C-99F9-4E3FF93A646A}" srcOrd="0" destOrd="0" parTransId="{77E99414-98E5-4E35-A1B2-F0197C84BD78}" sibTransId="{23434430-8900-45EB-A96B-62E04A034E4C}"/>
    <dgm:cxn modelId="{35638E02-A6EF-46F7-BA35-573FF353E3B5}" type="presParOf" srcId="{83B5EDDB-BBB1-495D-8B45-B2AC4DA6B8DC}" destId="{6994B8F0-643A-4AFE-AAF7-8EE430703897}" srcOrd="0" destOrd="0" presId="urn:microsoft.com/office/officeart/2005/8/layout/vList2"/>
    <dgm:cxn modelId="{F6D6F8A7-2F11-4CDB-BE82-BF618092D9F1}" type="presParOf" srcId="{83B5EDDB-BBB1-495D-8B45-B2AC4DA6B8DC}" destId="{04EBDDCA-F364-45E4-B600-1BFC87896E4B}" srcOrd="1" destOrd="0" presId="urn:microsoft.com/office/officeart/2005/8/layout/vList2"/>
    <dgm:cxn modelId="{FEDFA5EB-851F-4804-986B-ED5858A0036E}" type="presParOf" srcId="{83B5EDDB-BBB1-495D-8B45-B2AC4DA6B8DC}" destId="{7C368AFB-C3EA-4BC8-B6FA-15BF0624F321}" srcOrd="2" destOrd="0" presId="urn:microsoft.com/office/officeart/2005/8/layout/vList2"/>
    <dgm:cxn modelId="{82D4890D-C86E-4A8D-ADC7-557D16231CF6}" type="presParOf" srcId="{83B5EDDB-BBB1-495D-8B45-B2AC4DA6B8DC}" destId="{1116C504-2646-44D2-8E2D-36CBCDF73AD7}" srcOrd="3" destOrd="0" presId="urn:microsoft.com/office/officeart/2005/8/layout/vList2"/>
    <dgm:cxn modelId="{3B6054F7-E8C8-4203-827E-1BBBEFEBCC7A}" type="presParOf" srcId="{83B5EDDB-BBB1-495D-8B45-B2AC4DA6B8DC}" destId="{3954DF3A-3C9D-4401-9AC9-6AA134D7147B}" srcOrd="4" destOrd="0" presId="urn:microsoft.com/office/officeart/2005/8/layout/vList2"/>
    <dgm:cxn modelId="{70A11694-37B2-40EB-9BA4-85EDFD0F31B0}" type="presParOf" srcId="{83B5EDDB-BBB1-495D-8B45-B2AC4DA6B8DC}" destId="{349B1A82-1345-48F2-AE29-49216F76EE0E}" srcOrd="5" destOrd="0" presId="urn:microsoft.com/office/officeart/2005/8/layout/vList2"/>
    <dgm:cxn modelId="{BC539110-F251-4E3F-BF33-E9819FFF98BE}" type="presParOf" srcId="{83B5EDDB-BBB1-495D-8B45-B2AC4DA6B8DC}" destId="{47D64CAA-0A82-4446-908E-128414FFF90C}"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E01707-8F18-4CB0-A0DD-DF0CC3B940C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B3AC8E4-189E-454C-99F9-4E3FF93A646A}">
      <dgm:prSet/>
      <dgm:spPr>
        <a:solidFill>
          <a:srgbClr val="369337"/>
        </a:solidFill>
      </dgm:spPr>
      <dgm:t>
        <a:bodyPr/>
        <a:lstStyle/>
        <a:p>
          <a:r>
            <a:rPr lang="fr-FR" spc="-10" dirty="0">
              <a:solidFill>
                <a:srgbClr val="FFFFFF"/>
              </a:solidFill>
              <a:latin typeface="Arial"/>
              <a:cs typeface="Arial"/>
            </a:rPr>
            <a:t>Le </a:t>
          </a:r>
          <a:r>
            <a:rPr lang="fr-FR" b="1" spc="-15" dirty="0">
              <a:solidFill>
                <a:srgbClr val="FFFFFF"/>
              </a:solidFill>
              <a:latin typeface="Arial"/>
              <a:cs typeface="Arial"/>
            </a:rPr>
            <a:t>contenu éditorial </a:t>
          </a:r>
          <a:r>
            <a:rPr lang="fr-FR" b="1" spc="-10" dirty="0">
              <a:solidFill>
                <a:srgbClr val="FFFFFF"/>
              </a:solidFill>
              <a:latin typeface="Arial"/>
              <a:cs typeface="Arial"/>
            </a:rPr>
            <a:t>des </a:t>
          </a:r>
          <a:r>
            <a:rPr lang="fr-FR" b="1" spc="-15" dirty="0">
              <a:solidFill>
                <a:srgbClr val="FFFFFF"/>
              </a:solidFill>
              <a:latin typeface="Arial"/>
              <a:cs typeface="Arial"/>
            </a:rPr>
            <a:t>journaux </a:t>
          </a:r>
          <a:r>
            <a:rPr lang="fr-FR" b="1" spc="-10" dirty="0">
              <a:solidFill>
                <a:srgbClr val="FFFFFF"/>
              </a:solidFill>
              <a:latin typeface="Arial"/>
              <a:cs typeface="Arial"/>
            </a:rPr>
            <a:t>et de </a:t>
          </a:r>
          <a:r>
            <a:rPr lang="fr-FR" b="1" spc="-5" dirty="0">
              <a:solidFill>
                <a:srgbClr val="FFFFFF"/>
              </a:solidFill>
              <a:latin typeface="Arial"/>
              <a:cs typeface="Arial"/>
            </a:rPr>
            <a:t> </a:t>
          </a:r>
          <a:r>
            <a:rPr lang="fr-FR" b="1" spc="-10" dirty="0">
              <a:solidFill>
                <a:srgbClr val="FFFFFF"/>
              </a:solidFill>
              <a:latin typeface="Arial"/>
              <a:cs typeface="Arial"/>
            </a:rPr>
            <a:t>leurs </a:t>
          </a:r>
          <a:r>
            <a:rPr lang="fr-FR" b="1" spc="-15" dirty="0">
              <a:solidFill>
                <a:srgbClr val="FFFFFF"/>
              </a:solidFill>
              <a:latin typeface="Arial"/>
              <a:cs typeface="Arial"/>
            </a:rPr>
            <a:t>produits numériques </a:t>
          </a:r>
          <a:r>
            <a:rPr lang="fr-FR" spc="-10" dirty="0">
              <a:solidFill>
                <a:srgbClr val="FFFFFF"/>
              </a:solidFill>
              <a:latin typeface="Arial"/>
              <a:cs typeface="Arial"/>
            </a:rPr>
            <a:t>est </a:t>
          </a:r>
          <a:r>
            <a:rPr lang="fr-FR" spc="-5" dirty="0">
              <a:solidFill>
                <a:srgbClr val="FFFFFF"/>
              </a:solidFill>
              <a:latin typeface="Arial"/>
              <a:cs typeface="Arial"/>
            </a:rPr>
            <a:t>le </a:t>
          </a:r>
          <a:r>
            <a:rPr lang="fr-FR" spc="-15" dirty="0">
              <a:solidFill>
                <a:srgbClr val="FFFFFF"/>
              </a:solidFill>
              <a:latin typeface="Arial"/>
              <a:cs typeface="Arial"/>
            </a:rPr>
            <a:t>plus </a:t>
          </a:r>
          <a:r>
            <a:rPr lang="fr-FR" spc="-10" dirty="0">
              <a:solidFill>
                <a:srgbClr val="FFFFFF"/>
              </a:solidFill>
              <a:latin typeface="Arial"/>
              <a:cs typeface="Arial"/>
            </a:rPr>
            <a:t> digne de </a:t>
          </a:r>
          <a:r>
            <a:rPr lang="fr-FR" spc="-15" dirty="0">
              <a:solidFill>
                <a:srgbClr val="FFFFFF"/>
              </a:solidFill>
              <a:latin typeface="Arial"/>
              <a:cs typeface="Arial"/>
            </a:rPr>
            <a:t>confiance. </a:t>
          </a:r>
          <a:r>
            <a:rPr lang="fr-FR" spc="-10" dirty="0">
              <a:solidFill>
                <a:srgbClr val="FFFFFF"/>
              </a:solidFill>
              <a:latin typeface="Arial"/>
              <a:cs typeface="Arial"/>
            </a:rPr>
            <a:t>Ce niveau de </a:t>
          </a:r>
          <a:r>
            <a:rPr lang="fr-FR" spc="-15" dirty="0">
              <a:solidFill>
                <a:srgbClr val="FFFFFF"/>
              </a:solidFill>
              <a:latin typeface="Arial"/>
              <a:cs typeface="Arial"/>
            </a:rPr>
            <a:t>confiance </a:t>
          </a:r>
          <a:r>
            <a:rPr lang="fr-FR" spc="-490" dirty="0">
              <a:solidFill>
                <a:srgbClr val="FFFFFF"/>
              </a:solidFill>
              <a:latin typeface="Arial"/>
              <a:cs typeface="Arial"/>
            </a:rPr>
            <a:t> </a:t>
          </a:r>
          <a:r>
            <a:rPr lang="fr-FR" spc="-15" dirty="0">
              <a:solidFill>
                <a:srgbClr val="FFFFFF"/>
              </a:solidFill>
              <a:latin typeface="Arial"/>
              <a:cs typeface="Arial"/>
            </a:rPr>
            <a:t>s'étend </a:t>
          </a:r>
          <a:r>
            <a:rPr lang="fr-FR" dirty="0">
              <a:solidFill>
                <a:srgbClr val="FFFFFF"/>
              </a:solidFill>
              <a:latin typeface="Arial"/>
              <a:cs typeface="Arial"/>
            </a:rPr>
            <a:t>à </a:t>
          </a:r>
          <a:r>
            <a:rPr lang="fr-FR" spc="-5" dirty="0">
              <a:solidFill>
                <a:srgbClr val="FFFFFF"/>
              </a:solidFill>
              <a:latin typeface="Arial"/>
              <a:cs typeface="Arial"/>
            </a:rPr>
            <a:t>la </a:t>
          </a:r>
          <a:r>
            <a:rPr lang="fr-FR" spc="-10" dirty="0">
              <a:solidFill>
                <a:srgbClr val="FFFFFF"/>
              </a:solidFill>
              <a:latin typeface="Arial"/>
              <a:cs typeface="Arial"/>
            </a:rPr>
            <a:t>publicité, </a:t>
          </a:r>
          <a:r>
            <a:rPr lang="fr-FR" spc="-15" dirty="0">
              <a:solidFill>
                <a:srgbClr val="FFFFFF"/>
              </a:solidFill>
              <a:latin typeface="Arial"/>
              <a:cs typeface="Arial"/>
            </a:rPr>
            <a:t>créant </a:t>
          </a:r>
          <a:r>
            <a:rPr lang="fr-FR" spc="-10" dirty="0">
              <a:solidFill>
                <a:srgbClr val="FFFFFF"/>
              </a:solidFill>
              <a:latin typeface="Arial"/>
              <a:cs typeface="Arial"/>
            </a:rPr>
            <a:t>ainsi un </a:t>
          </a:r>
          <a:r>
            <a:rPr lang="fr-FR" spc="-15" dirty="0">
              <a:solidFill>
                <a:srgbClr val="FFFFFF"/>
              </a:solidFill>
              <a:latin typeface="Arial"/>
              <a:cs typeface="Arial"/>
            </a:rPr>
            <a:t>espace </a:t>
          </a:r>
          <a:r>
            <a:rPr lang="fr-FR" spc="-490" dirty="0">
              <a:solidFill>
                <a:srgbClr val="FFFFFF"/>
              </a:solidFill>
              <a:latin typeface="Arial"/>
              <a:cs typeface="Arial"/>
            </a:rPr>
            <a:t> </a:t>
          </a:r>
          <a:r>
            <a:rPr lang="fr-FR" spc="-10" dirty="0">
              <a:solidFill>
                <a:srgbClr val="FFFFFF"/>
              </a:solidFill>
              <a:latin typeface="Arial"/>
              <a:cs typeface="Arial"/>
            </a:rPr>
            <a:t>"sûr"</a:t>
          </a:r>
          <a:r>
            <a:rPr lang="fr-FR" spc="-20" dirty="0">
              <a:solidFill>
                <a:srgbClr val="FFFFFF"/>
              </a:solidFill>
              <a:latin typeface="Arial"/>
              <a:cs typeface="Arial"/>
            </a:rPr>
            <a:t> </a:t>
          </a:r>
          <a:r>
            <a:rPr lang="fr-FR" spc="-15" dirty="0">
              <a:solidFill>
                <a:srgbClr val="FFFFFF"/>
              </a:solidFill>
              <a:latin typeface="Arial"/>
              <a:cs typeface="Arial"/>
            </a:rPr>
            <a:t>pour </a:t>
          </a:r>
          <a:r>
            <a:rPr lang="fr-FR" spc="-10" dirty="0">
              <a:solidFill>
                <a:srgbClr val="FFFFFF"/>
              </a:solidFill>
              <a:latin typeface="Arial"/>
              <a:cs typeface="Arial"/>
            </a:rPr>
            <a:t>les</a:t>
          </a:r>
          <a:r>
            <a:rPr lang="fr-FR" spc="-20" dirty="0">
              <a:solidFill>
                <a:srgbClr val="FFFFFF"/>
              </a:solidFill>
              <a:latin typeface="Arial"/>
              <a:cs typeface="Arial"/>
            </a:rPr>
            <a:t> </a:t>
          </a:r>
          <a:r>
            <a:rPr lang="fr-FR" spc="-15" dirty="0">
              <a:solidFill>
                <a:srgbClr val="FFFFFF"/>
              </a:solidFill>
              <a:latin typeface="Arial"/>
              <a:cs typeface="Arial"/>
            </a:rPr>
            <a:t>lecteurs.</a:t>
          </a:r>
          <a:endParaRPr lang="en-US" b="0" dirty="0"/>
        </a:p>
      </dgm:t>
    </dgm:pt>
    <dgm:pt modelId="{77E99414-98E5-4E35-A1B2-F0197C84BD78}" type="parTrans" cxnId="{F9BD1CF7-59CB-4B1D-8FFF-232C5E814D18}">
      <dgm:prSet/>
      <dgm:spPr/>
      <dgm:t>
        <a:bodyPr/>
        <a:lstStyle/>
        <a:p>
          <a:endParaRPr lang="en-US"/>
        </a:p>
      </dgm:t>
    </dgm:pt>
    <dgm:pt modelId="{23434430-8900-45EB-A96B-62E04A034E4C}" type="sibTrans" cxnId="{F9BD1CF7-59CB-4B1D-8FFF-232C5E814D18}">
      <dgm:prSet/>
      <dgm:spPr/>
      <dgm:t>
        <a:bodyPr/>
        <a:lstStyle/>
        <a:p>
          <a:endParaRPr lang="en-US"/>
        </a:p>
      </dgm:t>
    </dgm:pt>
    <dgm:pt modelId="{3332786C-7A9A-4306-8316-ECFC255B403A}">
      <dgm:prSet/>
      <dgm:spPr>
        <a:solidFill>
          <a:schemeClr val="accent1">
            <a:lumMod val="75000"/>
          </a:schemeClr>
        </a:solidFill>
      </dgm:spPr>
      <dgm:t>
        <a:bodyPr/>
        <a:lstStyle/>
        <a:p>
          <a:r>
            <a:rPr lang="fr-FR" spc="-15" dirty="0">
              <a:solidFill>
                <a:srgbClr val="FFFFFF"/>
              </a:solidFill>
              <a:latin typeface="Arial"/>
              <a:cs typeface="Arial"/>
            </a:rPr>
            <a:t>Cherchez-vous </a:t>
          </a:r>
          <a:r>
            <a:rPr lang="fr-FR" spc="-10" dirty="0">
              <a:solidFill>
                <a:srgbClr val="FFFFFF"/>
              </a:solidFill>
              <a:latin typeface="Arial"/>
              <a:cs typeface="Arial"/>
            </a:rPr>
            <a:t>un </a:t>
          </a:r>
          <a:r>
            <a:rPr lang="fr-FR" spc="-15" dirty="0">
              <a:solidFill>
                <a:srgbClr val="FFFFFF"/>
              </a:solidFill>
              <a:latin typeface="Arial"/>
              <a:cs typeface="Arial"/>
            </a:rPr>
            <a:t>environnement </a:t>
          </a:r>
          <a:r>
            <a:rPr lang="fr-FR" spc="-10" dirty="0">
              <a:solidFill>
                <a:srgbClr val="FFFFFF"/>
              </a:solidFill>
              <a:latin typeface="Arial"/>
              <a:cs typeface="Arial"/>
            </a:rPr>
            <a:t>fiable </a:t>
          </a:r>
          <a:r>
            <a:rPr lang="fr-FR" spc="-5" dirty="0">
              <a:solidFill>
                <a:srgbClr val="FFFFFF"/>
              </a:solidFill>
              <a:latin typeface="Arial"/>
              <a:cs typeface="Arial"/>
            </a:rPr>
            <a:t> </a:t>
          </a:r>
          <a:r>
            <a:rPr lang="fr-FR" spc="-15" dirty="0">
              <a:solidFill>
                <a:srgbClr val="FFFFFF"/>
              </a:solidFill>
              <a:latin typeface="Arial"/>
              <a:cs typeface="Arial"/>
            </a:rPr>
            <a:t>pour </a:t>
          </a:r>
          <a:r>
            <a:rPr lang="fr-FR" spc="-10" dirty="0">
              <a:solidFill>
                <a:srgbClr val="FFFFFF"/>
              </a:solidFill>
              <a:latin typeface="Arial"/>
              <a:cs typeface="Arial"/>
            </a:rPr>
            <a:t>vos </a:t>
          </a:r>
          <a:r>
            <a:rPr lang="fr-FR" spc="-15" dirty="0">
              <a:solidFill>
                <a:srgbClr val="FFFFFF"/>
              </a:solidFill>
              <a:latin typeface="Arial"/>
              <a:cs typeface="Arial"/>
            </a:rPr>
            <a:t>annonces </a:t>
          </a:r>
          <a:r>
            <a:rPr lang="fr-FR" dirty="0">
              <a:solidFill>
                <a:srgbClr val="FFFFFF"/>
              </a:solidFill>
              <a:latin typeface="Arial"/>
              <a:cs typeface="Arial"/>
            </a:rPr>
            <a:t>? </a:t>
          </a:r>
          <a:r>
            <a:rPr lang="fr-FR" spc="-10" dirty="0">
              <a:solidFill>
                <a:srgbClr val="FFFFFF"/>
              </a:solidFill>
              <a:latin typeface="Arial"/>
              <a:cs typeface="Arial"/>
            </a:rPr>
            <a:t>Les </a:t>
          </a:r>
          <a:r>
            <a:rPr lang="fr-FR" spc="-15" dirty="0">
              <a:solidFill>
                <a:srgbClr val="FFFFFF"/>
              </a:solidFill>
              <a:latin typeface="Arial"/>
              <a:cs typeface="Arial"/>
            </a:rPr>
            <a:t>annonces dans </a:t>
          </a:r>
          <a:r>
            <a:rPr lang="fr-FR" spc="-10" dirty="0">
              <a:solidFill>
                <a:srgbClr val="FFFFFF"/>
              </a:solidFill>
              <a:latin typeface="Arial"/>
              <a:cs typeface="Arial"/>
            </a:rPr>
            <a:t> les </a:t>
          </a:r>
          <a:r>
            <a:rPr lang="fr-FR" b="1" spc="-15" dirty="0">
              <a:solidFill>
                <a:srgbClr val="FFFFFF"/>
              </a:solidFill>
              <a:latin typeface="Arial"/>
              <a:cs typeface="Arial"/>
            </a:rPr>
            <a:t>journaux imprimés </a:t>
          </a:r>
          <a:r>
            <a:rPr lang="fr-FR" spc="-10" dirty="0">
              <a:solidFill>
                <a:srgbClr val="FFFFFF"/>
              </a:solidFill>
              <a:latin typeface="Arial"/>
              <a:cs typeface="Arial"/>
            </a:rPr>
            <a:t>ont </a:t>
          </a:r>
          <a:r>
            <a:rPr lang="fr-FR" spc="-15" dirty="0">
              <a:solidFill>
                <a:srgbClr val="FFFFFF"/>
              </a:solidFill>
              <a:latin typeface="Arial"/>
              <a:cs typeface="Arial"/>
            </a:rPr>
            <a:t>toujours </a:t>
          </a:r>
          <a:r>
            <a:rPr lang="fr-FR" spc="-5" dirty="0">
              <a:solidFill>
                <a:srgbClr val="FFFFFF"/>
              </a:solidFill>
              <a:latin typeface="Arial"/>
              <a:cs typeface="Arial"/>
            </a:rPr>
            <a:t>la </a:t>
          </a:r>
          <a:r>
            <a:rPr lang="fr-FR" spc="-10" dirty="0">
              <a:solidFill>
                <a:srgbClr val="FFFFFF"/>
              </a:solidFill>
              <a:latin typeface="Arial"/>
              <a:cs typeface="Arial"/>
            </a:rPr>
            <a:t>cote </a:t>
          </a:r>
          <a:r>
            <a:rPr lang="fr-FR" spc="-490" dirty="0">
              <a:solidFill>
                <a:srgbClr val="FFFFFF"/>
              </a:solidFill>
              <a:latin typeface="Arial"/>
              <a:cs typeface="Arial"/>
            </a:rPr>
            <a:t> </a:t>
          </a:r>
          <a:r>
            <a:rPr lang="fr-FR" spc="-15" dirty="0">
              <a:solidFill>
                <a:srgbClr val="FFFFFF"/>
              </a:solidFill>
              <a:latin typeface="Arial"/>
              <a:cs typeface="Arial"/>
            </a:rPr>
            <a:t>auprès </a:t>
          </a:r>
          <a:r>
            <a:rPr lang="fr-FR" spc="-10" dirty="0">
              <a:solidFill>
                <a:srgbClr val="FFFFFF"/>
              </a:solidFill>
              <a:latin typeface="Arial"/>
              <a:cs typeface="Arial"/>
            </a:rPr>
            <a:t>des </a:t>
          </a:r>
          <a:r>
            <a:rPr lang="fr-FR" spc="-15" dirty="0">
              <a:solidFill>
                <a:srgbClr val="FFFFFF"/>
              </a:solidFill>
              <a:latin typeface="Arial"/>
              <a:cs typeface="Arial"/>
            </a:rPr>
            <a:t>Canadiens. </a:t>
          </a:r>
          <a:r>
            <a:rPr lang="fr-FR" spc="-10" dirty="0">
              <a:solidFill>
                <a:srgbClr val="FFFFFF"/>
              </a:solidFill>
              <a:latin typeface="Arial"/>
              <a:cs typeface="Arial"/>
            </a:rPr>
            <a:t>Près de </a:t>
          </a:r>
          <a:r>
            <a:rPr lang="fr-FR" spc="-5" dirty="0">
              <a:solidFill>
                <a:srgbClr val="FFFFFF"/>
              </a:solidFill>
              <a:latin typeface="Arial"/>
              <a:cs typeface="Arial"/>
            </a:rPr>
            <a:t>la </a:t>
          </a:r>
          <a:r>
            <a:rPr lang="fr-FR" spc="-10" dirty="0">
              <a:solidFill>
                <a:srgbClr val="FFFFFF"/>
              </a:solidFill>
              <a:latin typeface="Arial"/>
              <a:cs typeface="Arial"/>
            </a:rPr>
            <a:t>moitié </a:t>
          </a:r>
          <a:r>
            <a:rPr lang="fr-FR" spc="-5" dirty="0">
              <a:solidFill>
                <a:srgbClr val="FFFFFF"/>
              </a:solidFill>
              <a:latin typeface="Arial"/>
              <a:cs typeface="Arial"/>
            </a:rPr>
            <a:t> </a:t>
          </a:r>
          <a:r>
            <a:rPr lang="fr-FR" spc="-10" dirty="0">
              <a:solidFill>
                <a:srgbClr val="FFFFFF"/>
              </a:solidFill>
              <a:latin typeface="Arial"/>
              <a:cs typeface="Arial"/>
            </a:rPr>
            <a:t>d'entre eux (48 %) font </a:t>
          </a:r>
          <a:r>
            <a:rPr lang="fr-FR" spc="-15" dirty="0">
              <a:solidFill>
                <a:srgbClr val="FFFFFF"/>
              </a:solidFill>
              <a:latin typeface="Arial"/>
              <a:cs typeface="Arial"/>
            </a:rPr>
            <a:t>confiance aux </a:t>
          </a:r>
          <a:r>
            <a:rPr lang="fr-FR" spc="-10" dirty="0">
              <a:solidFill>
                <a:srgbClr val="FFFFFF"/>
              </a:solidFill>
              <a:latin typeface="Arial"/>
              <a:cs typeface="Arial"/>
            </a:rPr>
            <a:t> </a:t>
          </a:r>
          <a:r>
            <a:rPr lang="fr-FR" spc="-15" dirty="0">
              <a:solidFill>
                <a:srgbClr val="FFFFFF"/>
              </a:solidFill>
              <a:latin typeface="Arial"/>
              <a:cs typeface="Arial"/>
            </a:rPr>
            <a:t>annonces dans </a:t>
          </a:r>
          <a:r>
            <a:rPr lang="fr-FR" spc="-10" dirty="0">
              <a:solidFill>
                <a:srgbClr val="FFFFFF"/>
              </a:solidFill>
              <a:latin typeface="Arial"/>
              <a:cs typeface="Arial"/>
            </a:rPr>
            <a:t>les</a:t>
          </a:r>
          <a:r>
            <a:rPr lang="fr-FR" spc="-15" dirty="0">
              <a:solidFill>
                <a:srgbClr val="FFFFFF"/>
              </a:solidFill>
              <a:latin typeface="Arial"/>
              <a:cs typeface="Arial"/>
            </a:rPr>
            <a:t> journaux imprimés.</a:t>
          </a:r>
          <a:endParaRPr lang="en-US" b="0" dirty="0"/>
        </a:p>
      </dgm:t>
    </dgm:pt>
    <dgm:pt modelId="{4390D55D-67EF-49C9-9047-B00050C7FE0E}" type="parTrans" cxnId="{18443AC1-11F7-4CF7-8B2E-6AE3F5C4912F}">
      <dgm:prSet/>
      <dgm:spPr/>
      <dgm:t>
        <a:bodyPr/>
        <a:lstStyle/>
        <a:p>
          <a:endParaRPr lang="en-US"/>
        </a:p>
      </dgm:t>
    </dgm:pt>
    <dgm:pt modelId="{F149483C-CAA3-474B-B25E-7EA82D374F97}" type="sibTrans" cxnId="{18443AC1-11F7-4CF7-8B2E-6AE3F5C4912F}">
      <dgm:prSet/>
      <dgm:spPr/>
      <dgm:t>
        <a:bodyPr/>
        <a:lstStyle/>
        <a:p>
          <a:endParaRPr lang="en-US"/>
        </a:p>
      </dgm:t>
    </dgm:pt>
    <dgm:pt modelId="{F62D6E26-5886-48E4-B987-2D0D3D1726C3}">
      <dgm:prSet/>
      <dgm:spPr>
        <a:solidFill>
          <a:srgbClr val="7030A0"/>
        </a:solidFill>
      </dgm:spPr>
      <dgm:t>
        <a:bodyPr/>
        <a:lstStyle/>
        <a:p>
          <a:pPr>
            <a:lnSpc>
              <a:spcPct val="100000"/>
            </a:lnSpc>
          </a:pPr>
          <a:r>
            <a:rPr lang="fr-FR" spc="-10" dirty="0">
              <a:solidFill>
                <a:srgbClr val="FFFFFF"/>
              </a:solidFill>
              <a:latin typeface="Arial"/>
              <a:cs typeface="Arial"/>
            </a:rPr>
            <a:t>Les </a:t>
          </a:r>
          <a:r>
            <a:rPr lang="fr-FR" b="1" spc="-15" dirty="0">
              <a:solidFill>
                <a:srgbClr val="FFFFFF"/>
              </a:solidFill>
              <a:latin typeface="Arial"/>
              <a:cs typeface="Arial"/>
            </a:rPr>
            <a:t>annonces dans </a:t>
          </a:r>
          <a:r>
            <a:rPr lang="fr-FR" b="1" spc="-10" dirty="0">
              <a:solidFill>
                <a:srgbClr val="FFFFFF"/>
              </a:solidFill>
              <a:latin typeface="Arial"/>
              <a:cs typeface="Arial"/>
            </a:rPr>
            <a:t>les </a:t>
          </a:r>
          <a:r>
            <a:rPr lang="fr-FR" b="1" spc="-15" dirty="0">
              <a:solidFill>
                <a:srgbClr val="FFFFFF"/>
              </a:solidFill>
              <a:latin typeface="Arial"/>
              <a:cs typeface="Arial"/>
            </a:rPr>
            <a:t>journaux </a:t>
          </a:r>
          <a:r>
            <a:rPr lang="fr-FR" b="1" spc="-10" dirty="0">
              <a:solidFill>
                <a:srgbClr val="FFFFFF"/>
              </a:solidFill>
              <a:latin typeface="Arial"/>
              <a:cs typeface="Arial"/>
            </a:rPr>
            <a:t> </a:t>
          </a:r>
          <a:r>
            <a:rPr lang="fr-FR" b="1" spc="-15" dirty="0">
              <a:solidFill>
                <a:srgbClr val="FFFFFF"/>
              </a:solidFill>
              <a:latin typeface="Arial"/>
              <a:cs typeface="Arial"/>
            </a:rPr>
            <a:t>numériques</a:t>
          </a:r>
          <a:r>
            <a:rPr lang="fr-FR" b="1" spc="-10" dirty="0">
              <a:solidFill>
                <a:srgbClr val="FFFFFF"/>
              </a:solidFill>
              <a:latin typeface="Arial"/>
              <a:cs typeface="Arial"/>
            </a:rPr>
            <a:t> </a:t>
          </a:r>
          <a:r>
            <a:rPr lang="fr-FR" spc="-15" dirty="0">
              <a:solidFill>
                <a:srgbClr val="FFFFFF"/>
              </a:solidFill>
              <a:latin typeface="Arial"/>
              <a:cs typeface="Arial"/>
            </a:rPr>
            <a:t>sont</a:t>
          </a:r>
          <a:r>
            <a:rPr lang="fr-FR" dirty="0">
              <a:solidFill>
                <a:srgbClr val="FFFFFF"/>
              </a:solidFill>
              <a:latin typeface="Arial"/>
              <a:cs typeface="Arial"/>
            </a:rPr>
            <a:t> </a:t>
          </a:r>
          <a:r>
            <a:rPr lang="fr-FR" spc="-10" dirty="0">
              <a:solidFill>
                <a:srgbClr val="FFFFFF"/>
              </a:solidFill>
              <a:latin typeface="Arial"/>
              <a:cs typeface="Arial"/>
            </a:rPr>
            <a:t>les</a:t>
          </a:r>
          <a:r>
            <a:rPr lang="fr-FR" spc="-5" dirty="0">
              <a:solidFill>
                <a:srgbClr val="FFFFFF"/>
              </a:solidFill>
              <a:latin typeface="Arial"/>
              <a:cs typeface="Arial"/>
            </a:rPr>
            <a:t> </a:t>
          </a:r>
          <a:r>
            <a:rPr lang="fr-FR" spc="-10" dirty="0">
              <a:solidFill>
                <a:srgbClr val="FFFFFF"/>
              </a:solidFill>
              <a:latin typeface="Arial"/>
              <a:cs typeface="Arial"/>
            </a:rPr>
            <a:t>plus</a:t>
          </a:r>
          <a:r>
            <a:rPr lang="fr-FR" spc="-5" dirty="0">
              <a:solidFill>
                <a:srgbClr val="FFFFFF"/>
              </a:solidFill>
              <a:latin typeface="Arial"/>
              <a:cs typeface="Arial"/>
            </a:rPr>
            <a:t> </a:t>
          </a:r>
          <a:r>
            <a:rPr lang="fr-FR" spc="-10" dirty="0">
              <a:solidFill>
                <a:srgbClr val="FFFFFF"/>
              </a:solidFill>
              <a:latin typeface="Arial"/>
              <a:cs typeface="Arial"/>
            </a:rPr>
            <a:t>fiables de</a:t>
          </a:r>
          <a:r>
            <a:rPr lang="fr-FR" spc="-5" dirty="0">
              <a:solidFill>
                <a:srgbClr val="FFFFFF"/>
              </a:solidFill>
              <a:latin typeface="Arial"/>
              <a:cs typeface="Arial"/>
            </a:rPr>
            <a:t> </a:t>
          </a:r>
          <a:r>
            <a:rPr lang="fr-FR" spc="-10" dirty="0">
              <a:solidFill>
                <a:srgbClr val="FFFFFF"/>
              </a:solidFill>
              <a:latin typeface="Arial"/>
              <a:cs typeface="Arial"/>
            </a:rPr>
            <a:t>tous </a:t>
          </a:r>
          <a:r>
            <a:rPr lang="fr-FR" spc="-5" dirty="0">
              <a:solidFill>
                <a:srgbClr val="FFFFFF"/>
              </a:solidFill>
              <a:latin typeface="Arial"/>
              <a:cs typeface="Arial"/>
            </a:rPr>
            <a:t> </a:t>
          </a:r>
          <a:r>
            <a:rPr lang="fr-FR" spc="-10" dirty="0">
              <a:solidFill>
                <a:srgbClr val="FFFFFF"/>
              </a:solidFill>
              <a:latin typeface="Arial"/>
              <a:cs typeface="Arial"/>
            </a:rPr>
            <a:t>les </a:t>
          </a:r>
          <a:r>
            <a:rPr lang="fr-FR" spc="-15" dirty="0">
              <a:solidFill>
                <a:srgbClr val="FFFFFF"/>
              </a:solidFill>
              <a:latin typeface="Arial"/>
              <a:cs typeface="Arial"/>
            </a:rPr>
            <a:t>formats </a:t>
          </a:r>
          <a:r>
            <a:rPr lang="fr-FR" spc="-10" dirty="0">
              <a:solidFill>
                <a:srgbClr val="FFFFFF"/>
              </a:solidFill>
              <a:latin typeface="Arial"/>
              <a:cs typeface="Arial"/>
            </a:rPr>
            <a:t>publicitaires </a:t>
          </a:r>
          <a:r>
            <a:rPr lang="fr-FR" spc="-15" dirty="0">
              <a:solidFill>
                <a:srgbClr val="FFFFFF"/>
              </a:solidFill>
              <a:latin typeface="Arial"/>
              <a:cs typeface="Arial"/>
            </a:rPr>
            <a:t>numériques. </a:t>
          </a:r>
          <a:r>
            <a:rPr lang="fr-FR" spc="-10" dirty="0">
              <a:solidFill>
                <a:srgbClr val="FFFFFF"/>
              </a:solidFill>
              <a:latin typeface="Arial"/>
              <a:cs typeface="Arial"/>
            </a:rPr>
            <a:t>Les </a:t>
          </a:r>
          <a:r>
            <a:rPr lang="fr-FR" spc="-5" dirty="0">
              <a:solidFill>
                <a:srgbClr val="FFFFFF"/>
              </a:solidFill>
              <a:latin typeface="Arial"/>
              <a:cs typeface="Arial"/>
            </a:rPr>
            <a:t> </a:t>
          </a:r>
          <a:r>
            <a:rPr lang="fr-FR" spc="-10" dirty="0">
              <a:solidFill>
                <a:srgbClr val="FFFFFF"/>
              </a:solidFill>
              <a:latin typeface="Arial"/>
              <a:cs typeface="Arial"/>
            </a:rPr>
            <a:t>publicités sur les </a:t>
          </a:r>
          <a:r>
            <a:rPr lang="fr-FR" spc="-15" dirty="0">
              <a:solidFill>
                <a:srgbClr val="FFFFFF"/>
              </a:solidFill>
              <a:latin typeface="Arial"/>
              <a:cs typeface="Arial"/>
            </a:rPr>
            <a:t>médias </a:t>
          </a:r>
          <a:r>
            <a:rPr lang="fr-FR" spc="-10" dirty="0">
              <a:solidFill>
                <a:srgbClr val="FFFFFF"/>
              </a:solidFill>
              <a:latin typeface="Arial"/>
              <a:cs typeface="Arial"/>
            </a:rPr>
            <a:t>sociaux </a:t>
          </a:r>
          <a:r>
            <a:rPr lang="fr-FR" spc="-15" dirty="0">
              <a:solidFill>
                <a:srgbClr val="FFFFFF"/>
              </a:solidFill>
              <a:latin typeface="Arial"/>
              <a:cs typeface="Arial"/>
            </a:rPr>
            <a:t>continuent </a:t>
          </a:r>
          <a:r>
            <a:rPr lang="fr-FR" spc="-490" dirty="0">
              <a:solidFill>
                <a:srgbClr val="FFFFFF"/>
              </a:solidFill>
              <a:latin typeface="Arial"/>
              <a:cs typeface="Arial"/>
            </a:rPr>
            <a:t> </a:t>
          </a:r>
          <a:r>
            <a:rPr lang="fr-FR" spc="-15" dirty="0">
              <a:solidFill>
                <a:srgbClr val="FFFFFF"/>
              </a:solidFill>
              <a:latin typeface="Arial"/>
              <a:cs typeface="Arial"/>
            </a:rPr>
            <a:t>d'occuper</a:t>
          </a:r>
          <a:r>
            <a:rPr lang="fr-FR" spc="-20" dirty="0">
              <a:solidFill>
                <a:srgbClr val="FFFFFF"/>
              </a:solidFill>
              <a:latin typeface="Arial"/>
              <a:cs typeface="Arial"/>
            </a:rPr>
            <a:t> </a:t>
          </a:r>
          <a:r>
            <a:rPr lang="fr-FR" spc="-5" dirty="0">
              <a:solidFill>
                <a:srgbClr val="FFFFFF"/>
              </a:solidFill>
              <a:latin typeface="Arial"/>
              <a:cs typeface="Arial"/>
            </a:rPr>
            <a:t>le</a:t>
          </a:r>
          <a:r>
            <a:rPr lang="fr-FR" spc="-20" dirty="0">
              <a:solidFill>
                <a:srgbClr val="FFFFFF"/>
              </a:solidFill>
              <a:latin typeface="Arial"/>
              <a:cs typeface="Arial"/>
            </a:rPr>
            <a:t> </a:t>
          </a:r>
          <a:r>
            <a:rPr lang="fr-FR" spc="-15" dirty="0">
              <a:solidFill>
                <a:srgbClr val="FFFFFF"/>
              </a:solidFill>
              <a:latin typeface="Arial"/>
              <a:cs typeface="Arial"/>
            </a:rPr>
            <a:t>dernier rang.</a:t>
          </a:r>
          <a:endParaRPr lang="en-US" b="0" dirty="0"/>
        </a:p>
      </dgm:t>
    </dgm:pt>
    <dgm:pt modelId="{4DBACAB6-CE87-47E3-83B2-2E5C2DB7D03A}" type="parTrans" cxnId="{40D1A381-CC26-4831-90F1-6F5D5FF3BFD5}">
      <dgm:prSet/>
      <dgm:spPr/>
      <dgm:t>
        <a:bodyPr/>
        <a:lstStyle/>
        <a:p>
          <a:endParaRPr lang="en-US"/>
        </a:p>
      </dgm:t>
    </dgm:pt>
    <dgm:pt modelId="{03B62F50-1BBD-41EE-AB52-195FD111C0E3}" type="sibTrans" cxnId="{40D1A381-CC26-4831-90F1-6F5D5FF3BFD5}">
      <dgm:prSet/>
      <dgm:spPr/>
      <dgm:t>
        <a:bodyPr/>
        <a:lstStyle/>
        <a:p>
          <a:endParaRPr lang="en-US"/>
        </a:p>
      </dgm:t>
    </dgm:pt>
    <dgm:pt modelId="{83B5EDDB-BBB1-495D-8B45-B2AC4DA6B8DC}" type="pres">
      <dgm:prSet presAssocID="{7EE01707-8F18-4CB0-A0DD-DF0CC3B940C5}" presName="linear" presStyleCnt="0">
        <dgm:presLayoutVars>
          <dgm:animLvl val="lvl"/>
          <dgm:resizeHandles val="exact"/>
        </dgm:presLayoutVars>
      </dgm:prSet>
      <dgm:spPr/>
    </dgm:pt>
    <dgm:pt modelId="{6994B8F0-643A-4AFE-AAF7-8EE430703897}" type="pres">
      <dgm:prSet presAssocID="{BB3AC8E4-189E-454C-99F9-4E3FF93A646A}" presName="parentText" presStyleLbl="node1" presStyleIdx="0" presStyleCnt="3">
        <dgm:presLayoutVars>
          <dgm:chMax val="0"/>
          <dgm:bulletEnabled val="1"/>
        </dgm:presLayoutVars>
      </dgm:prSet>
      <dgm:spPr/>
    </dgm:pt>
    <dgm:pt modelId="{04EBDDCA-F364-45E4-B600-1BFC87896E4B}" type="pres">
      <dgm:prSet presAssocID="{23434430-8900-45EB-A96B-62E04A034E4C}" presName="spacer" presStyleCnt="0"/>
      <dgm:spPr/>
    </dgm:pt>
    <dgm:pt modelId="{7C368AFB-C3EA-4BC8-B6FA-15BF0624F321}" type="pres">
      <dgm:prSet presAssocID="{3332786C-7A9A-4306-8316-ECFC255B403A}" presName="parentText" presStyleLbl="node1" presStyleIdx="1" presStyleCnt="3">
        <dgm:presLayoutVars>
          <dgm:chMax val="0"/>
          <dgm:bulletEnabled val="1"/>
        </dgm:presLayoutVars>
      </dgm:prSet>
      <dgm:spPr/>
    </dgm:pt>
    <dgm:pt modelId="{1116C504-2646-44D2-8E2D-36CBCDF73AD7}" type="pres">
      <dgm:prSet presAssocID="{F149483C-CAA3-474B-B25E-7EA82D374F97}" presName="spacer" presStyleCnt="0"/>
      <dgm:spPr/>
    </dgm:pt>
    <dgm:pt modelId="{3954DF3A-3C9D-4401-9AC9-6AA134D7147B}" type="pres">
      <dgm:prSet presAssocID="{F62D6E26-5886-48E4-B987-2D0D3D1726C3}" presName="parentText" presStyleLbl="node1" presStyleIdx="2" presStyleCnt="3">
        <dgm:presLayoutVars>
          <dgm:chMax val="0"/>
          <dgm:bulletEnabled val="1"/>
        </dgm:presLayoutVars>
      </dgm:prSet>
      <dgm:spPr/>
    </dgm:pt>
  </dgm:ptLst>
  <dgm:cxnLst>
    <dgm:cxn modelId="{40D1A381-CC26-4831-90F1-6F5D5FF3BFD5}" srcId="{7EE01707-8F18-4CB0-A0DD-DF0CC3B940C5}" destId="{F62D6E26-5886-48E4-B987-2D0D3D1726C3}" srcOrd="2" destOrd="0" parTransId="{4DBACAB6-CE87-47E3-83B2-2E5C2DB7D03A}" sibTransId="{03B62F50-1BBD-41EE-AB52-195FD111C0E3}"/>
    <dgm:cxn modelId="{8D15D784-3E0E-43F7-83D1-60CFF51F860F}" type="presOf" srcId="{3332786C-7A9A-4306-8316-ECFC255B403A}" destId="{7C368AFB-C3EA-4BC8-B6FA-15BF0624F321}" srcOrd="0" destOrd="0" presId="urn:microsoft.com/office/officeart/2005/8/layout/vList2"/>
    <dgm:cxn modelId="{21BEB987-8943-4F67-840A-FC31D64D8424}" type="presOf" srcId="{BB3AC8E4-189E-454C-99F9-4E3FF93A646A}" destId="{6994B8F0-643A-4AFE-AAF7-8EE430703897}" srcOrd="0" destOrd="0" presId="urn:microsoft.com/office/officeart/2005/8/layout/vList2"/>
    <dgm:cxn modelId="{18443AC1-11F7-4CF7-8B2E-6AE3F5C4912F}" srcId="{7EE01707-8F18-4CB0-A0DD-DF0CC3B940C5}" destId="{3332786C-7A9A-4306-8316-ECFC255B403A}" srcOrd="1" destOrd="0" parTransId="{4390D55D-67EF-49C9-9047-B00050C7FE0E}" sibTransId="{F149483C-CAA3-474B-B25E-7EA82D374F97}"/>
    <dgm:cxn modelId="{38AE65DB-34E0-47E9-BDE6-EDFA048EC3C6}" type="presOf" srcId="{7EE01707-8F18-4CB0-A0DD-DF0CC3B940C5}" destId="{83B5EDDB-BBB1-495D-8B45-B2AC4DA6B8DC}" srcOrd="0" destOrd="0" presId="urn:microsoft.com/office/officeart/2005/8/layout/vList2"/>
    <dgm:cxn modelId="{16A500F0-CD58-441E-81D5-3E0BDF2A9949}" type="presOf" srcId="{F62D6E26-5886-48E4-B987-2D0D3D1726C3}" destId="{3954DF3A-3C9D-4401-9AC9-6AA134D7147B}" srcOrd="0" destOrd="0" presId="urn:microsoft.com/office/officeart/2005/8/layout/vList2"/>
    <dgm:cxn modelId="{F9BD1CF7-59CB-4B1D-8FFF-232C5E814D18}" srcId="{7EE01707-8F18-4CB0-A0DD-DF0CC3B940C5}" destId="{BB3AC8E4-189E-454C-99F9-4E3FF93A646A}" srcOrd="0" destOrd="0" parTransId="{77E99414-98E5-4E35-A1B2-F0197C84BD78}" sibTransId="{23434430-8900-45EB-A96B-62E04A034E4C}"/>
    <dgm:cxn modelId="{35638E02-A6EF-46F7-BA35-573FF353E3B5}" type="presParOf" srcId="{83B5EDDB-BBB1-495D-8B45-B2AC4DA6B8DC}" destId="{6994B8F0-643A-4AFE-AAF7-8EE430703897}" srcOrd="0" destOrd="0" presId="urn:microsoft.com/office/officeart/2005/8/layout/vList2"/>
    <dgm:cxn modelId="{F6D6F8A7-2F11-4CDB-BE82-BF618092D9F1}" type="presParOf" srcId="{83B5EDDB-BBB1-495D-8B45-B2AC4DA6B8DC}" destId="{04EBDDCA-F364-45E4-B600-1BFC87896E4B}" srcOrd="1" destOrd="0" presId="urn:microsoft.com/office/officeart/2005/8/layout/vList2"/>
    <dgm:cxn modelId="{FEDFA5EB-851F-4804-986B-ED5858A0036E}" type="presParOf" srcId="{83B5EDDB-BBB1-495D-8B45-B2AC4DA6B8DC}" destId="{7C368AFB-C3EA-4BC8-B6FA-15BF0624F321}" srcOrd="2" destOrd="0" presId="urn:microsoft.com/office/officeart/2005/8/layout/vList2"/>
    <dgm:cxn modelId="{82D4890D-C86E-4A8D-ADC7-557D16231CF6}" type="presParOf" srcId="{83B5EDDB-BBB1-495D-8B45-B2AC4DA6B8DC}" destId="{1116C504-2646-44D2-8E2D-36CBCDF73AD7}" srcOrd="3" destOrd="0" presId="urn:microsoft.com/office/officeart/2005/8/layout/vList2"/>
    <dgm:cxn modelId="{3B6054F7-E8C8-4203-827E-1BBBEFEBCC7A}" type="presParOf" srcId="{83B5EDDB-BBB1-495D-8B45-B2AC4DA6B8DC}" destId="{3954DF3A-3C9D-4401-9AC9-6AA134D7147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E01707-8F18-4CB0-A0DD-DF0CC3B940C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B3AC8E4-189E-454C-99F9-4E3FF93A646A}">
      <dgm:prSet/>
      <dgm:spPr>
        <a:solidFill>
          <a:srgbClr val="369337"/>
        </a:solidFill>
      </dgm:spPr>
      <dgm:t>
        <a:bodyPr/>
        <a:lstStyle/>
        <a:p>
          <a:r>
            <a:rPr lang="fr-FR" spc="-10" dirty="0">
              <a:solidFill>
                <a:srgbClr val="FFFFFF"/>
              </a:solidFill>
              <a:latin typeface="Arial"/>
              <a:cs typeface="Arial"/>
            </a:rPr>
            <a:t>Les lecteurs des </a:t>
          </a:r>
          <a:r>
            <a:rPr lang="fr-FR" spc="-15" dirty="0">
              <a:solidFill>
                <a:srgbClr val="FFFFFF"/>
              </a:solidFill>
              <a:latin typeface="Arial"/>
              <a:cs typeface="Arial"/>
            </a:rPr>
            <a:t>journaux locaux </a:t>
          </a:r>
          <a:r>
            <a:rPr lang="fr-FR" spc="-10" dirty="0">
              <a:solidFill>
                <a:srgbClr val="FFFFFF"/>
              </a:solidFill>
              <a:latin typeface="Arial"/>
              <a:cs typeface="Arial"/>
            </a:rPr>
            <a:t> </a:t>
          </a:r>
          <a:r>
            <a:rPr lang="fr-FR" spc="-15" dirty="0">
              <a:solidFill>
                <a:srgbClr val="FFFFFF"/>
              </a:solidFill>
              <a:latin typeface="Arial"/>
              <a:cs typeface="Arial"/>
            </a:rPr>
            <a:t>imprimés recherchent </a:t>
          </a:r>
          <a:r>
            <a:rPr lang="fr-FR" spc="-10" dirty="0">
              <a:solidFill>
                <a:srgbClr val="FFFFFF"/>
              </a:solidFill>
              <a:latin typeface="Arial"/>
              <a:cs typeface="Arial"/>
            </a:rPr>
            <a:t>des </a:t>
          </a:r>
          <a:r>
            <a:rPr lang="fr-FR" spc="-15" dirty="0">
              <a:solidFill>
                <a:srgbClr val="FFFFFF"/>
              </a:solidFill>
              <a:latin typeface="Arial"/>
              <a:cs typeface="Arial"/>
            </a:rPr>
            <a:t>informations </a:t>
          </a:r>
          <a:r>
            <a:rPr lang="fr-FR" spc="-10" dirty="0">
              <a:solidFill>
                <a:srgbClr val="FFFFFF"/>
              </a:solidFill>
              <a:latin typeface="Arial"/>
              <a:cs typeface="Arial"/>
            </a:rPr>
            <a:t> </a:t>
          </a:r>
          <a:r>
            <a:rPr lang="fr-FR" spc="-15" dirty="0">
              <a:solidFill>
                <a:srgbClr val="FFFFFF"/>
              </a:solidFill>
              <a:latin typeface="Arial"/>
              <a:cs typeface="Arial"/>
            </a:rPr>
            <a:t>LOCALES (éditoriaux, événements, </a:t>
          </a:r>
          <a:r>
            <a:rPr lang="fr-FR" spc="-10" dirty="0">
              <a:solidFill>
                <a:srgbClr val="FFFFFF"/>
              </a:solidFill>
              <a:latin typeface="Arial"/>
              <a:cs typeface="Arial"/>
            </a:rPr>
            <a:t> </a:t>
          </a:r>
          <a:r>
            <a:rPr lang="fr-FR" spc="-15" dirty="0">
              <a:solidFill>
                <a:srgbClr val="FFFFFF"/>
              </a:solidFill>
              <a:latin typeface="Arial"/>
              <a:cs typeface="Arial"/>
            </a:rPr>
            <a:t>divertissements, </a:t>
          </a:r>
          <a:r>
            <a:rPr lang="fr-FR" spc="-10" dirty="0">
              <a:solidFill>
                <a:srgbClr val="FFFFFF"/>
              </a:solidFill>
              <a:latin typeface="Arial"/>
              <a:cs typeface="Arial"/>
            </a:rPr>
            <a:t>sports, </a:t>
          </a:r>
          <a:r>
            <a:rPr lang="fr-FR" spc="-15" dirty="0">
              <a:solidFill>
                <a:srgbClr val="FFFFFF"/>
              </a:solidFill>
              <a:latin typeface="Arial"/>
              <a:cs typeface="Arial"/>
            </a:rPr>
            <a:t>nouvelles) pour </a:t>
          </a:r>
          <a:r>
            <a:rPr lang="fr-FR" spc="-509" dirty="0">
              <a:solidFill>
                <a:srgbClr val="FFFFFF"/>
              </a:solidFill>
              <a:latin typeface="Arial"/>
              <a:cs typeface="Arial"/>
            </a:rPr>
            <a:t> </a:t>
          </a:r>
          <a:r>
            <a:rPr lang="fr-FR" b="1" spc="-15" dirty="0">
              <a:solidFill>
                <a:srgbClr val="FFFFFF"/>
              </a:solidFill>
              <a:latin typeface="Arial"/>
              <a:cs typeface="Arial"/>
            </a:rPr>
            <a:t>rester</a:t>
          </a:r>
          <a:r>
            <a:rPr lang="fr-FR" b="1" spc="-30" dirty="0">
              <a:solidFill>
                <a:srgbClr val="FFFFFF"/>
              </a:solidFill>
              <a:latin typeface="Arial"/>
              <a:cs typeface="Arial"/>
            </a:rPr>
            <a:t> </a:t>
          </a:r>
          <a:r>
            <a:rPr lang="fr-FR" b="1" spc="-15" dirty="0">
              <a:solidFill>
                <a:srgbClr val="FFFFFF"/>
              </a:solidFill>
              <a:latin typeface="Arial"/>
              <a:cs typeface="Arial"/>
            </a:rPr>
            <a:t>connectés</a:t>
          </a:r>
          <a:r>
            <a:rPr lang="fr-FR" b="1" spc="-30" dirty="0">
              <a:solidFill>
                <a:srgbClr val="FFFFFF"/>
              </a:solidFill>
              <a:latin typeface="Arial"/>
              <a:cs typeface="Arial"/>
            </a:rPr>
            <a:t> </a:t>
          </a:r>
          <a:r>
            <a:rPr lang="fr-FR" b="1" dirty="0">
              <a:solidFill>
                <a:srgbClr val="FFFFFF"/>
              </a:solidFill>
              <a:latin typeface="Arial"/>
              <a:cs typeface="Arial"/>
            </a:rPr>
            <a:t>à</a:t>
          </a:r>
          <a:r>
            <a:rPr lang="fr-FR" b="1" spc="-30" dirty="0">
              <a:solidFill>
                <a:srgbClr val="FFFFFF"/>
              </a:solidFill>
              <a:latin typeface="Arial"/>
              <a:cs typeface="Arial"/>
            </a:rPr>
            <a:t> </a:t>
          </a:r>
          <a:r>
            <a:rPr lang="fr-FR" b="1" spc="-10" dirty="0">
              <a:solidFill>
                <a:srgbClr val="FFFFFF"/>
              </a:solidFill>
              <a:latin typeface="Arial"/>
              <a:cs typeface="Arial"/>
            </a:rPr>
            <a:t>leur</a:t>
          </a:r>
          <a:r>
            <a:rPr lang="fr-FR" b="1" spc="-25" dirty="0">
              <a:solidFill>
                <a:srgbClr val="FFFFFF"/>
              </a:solidFill>
              <a:latin typeface="Arial"/>
              <a:cs typeface="Arial"/>
            </a:rPr>
            <a:t> </a:t>
          </a:r>
          <a:r>
            <a:rPr lang="fr-FR" b="1" spc="-15" dirty="0">
              <a:solidFill>
                <a:srgbClr val="FFFFFF"/>
              </a:solidFill>
              <a:latin typeface="Arial"/>
              <a:cs typeface="Arial"/>
            </a:rPr>
            <a:t>communauté.</a:t>
          </a:r>
          <a:endParaRPr lang="en-US" b="0" dirty="0"/>
        </a:p>
      </dgm:t>
    </dgm:pt>
    <dgm:pt modelId="{77E99414-98E5-4E35-A1B2-F0197C84BD78}" type="parTrans" cxnId="{F9BD1CF7-59CB-4B1D-8FFF-232C5E814D18}">
      <dgm:prSet/>
      <dgm:spPr/>
      <dgm:t>
        <a:bodyPr/>
        <a:lstStyle/>
        <a:p>
          <a:endParaRPr lang="en-US"/>
        </a:p>
      </dgm:t>
    </dgm:pt>
    <dgm:pt modelId="{23434430-8900-45EB-A96B-62E04A034E4C}" type="sibTrans" cxnId="{F9BD1CF7-59CB-4B1D-8FFF-232C5E814D18}">
      <dgm:prSet/>
      <dgm:spPr/>
      <dgm:t>
        <a:bodyPr/>
        <a:lstStyle/>
        <a:p>
          <a:endParaRPr lang="en-US"/>
        </a:p>
      </dgm:t>
    </dgm:pt>
    <dgm:pt modelId="{3332786C-7A9A-4306-8316-ECFC255B403A}">
      <dgm:prSet/>
      <dgm:spPr>
        <a:solidFill>
          <a:schemeClr val="accent1">
            <a:lumMod val="75000"/>
          </a:schemeClr>
        </a:solidFill>
      </dgm:spPr>
      <dgm:t>
        <a:bodyPr/>
        <a:lstStyle/>
        <a:p>
          <a:r>
            <a:rPr lang="fr-FR" spc="-10" dirty="0">
              <a:solidFill>
                <a:srgbClr val="FFFFFF"/>
              </a:solidFill>
              <a:latin typeface="Arial"/>
              <a:cs typeface="Arial"/>
            </a:rPr>
            <a:t>La moitié des lecteurs de </a:t>
          </a:r>
          <a:r>
            <a:rPr lang="fr-FR" spc="-15" dirty="0">
              <a:solidFill>
                <a:srgbClr val="FFFFFF"/>
              </a:solidFill>
              <a:latin typeface="Arial"/>
              <a:cs typeface="Arial"/>
            </a:rPr>
            <a:t>journaux </a:t>
          </a:r>
          <a:r>
            <a:rPr lang="fr-FR" spc="-10" dirty="0">
              <a:solidFill>
                <a:srgbClr val="FFFFFF"/>
              </a:solidFill>
              <a:latin typeface="Arial"/>
              <a:cs typeface="Arial"/>
            </a:rPr>
            <a:t> </a:t>
          </a:r>
          <a:r>
            <a:rPr lang="fr-FR" spc="-15" dirty="0">
              <a:solidFill>
                <a:srgbClr val="FFFFFF"/>
              </a:solidFill>
              <a:latin typeface="Arial"/>
              <a:cs typeface="Arial"/>
            </a:rPr>
            <a:t>communautaires imprimés </a:t>
          </a:r>
          <a:r>
            <a:rPr lang="fr-FR" b="1" spc="-15" dirty="0">
              <a:solidFill>
                <a:srgbClr val="FFFFFF"/>
              </a:solidFill>
              <a:latin typeface="Arial"/>
              <a:cs typeface="Arial"/>
            </a:rPr>
            <a:t>s'intéressent </a:t>
          </a:r>
          <a:r>
            <a:rPr lang="fr-FR" b="1" spc="-515" dirty="0">
              <a:solidFill>
                <a:srgbClr val="FFFFFF"/>
              </a:solidFill>
              <a:latin typeface="Arial"/>
              <a:cs typeface="Arial"/>
            </a:rPr>
            <a:t> </a:t>
          </a:r>
          <a:r>
            <a:rPr lang="fr-FR" b="1" spc="-10" dirty="0">
              <a:solidFill>
                <a:srgbClr val="FFFFFF"/>
              </a:solidFill>
              <a:latin typeface="Arial"/>
              <a:cs typeface="Arial"/>
            </a:rPr>
            <a:t>aux </a:t>
          </a:r>
          <a:r>
            <a:rPr lang="fr-FR" b="1" spc="-15" dirty="0">
              <a:solidFill>
                <a:srgbClr val="FFFFFF"/>
              </a:solidFill>
              <a:latin typeface="Arial"/>
              <a:cs typeface="Arial"/>
            </a:rPr>
            <a:t>annonces </a:t>
          </a:r>
          <a:r>
            <a:rPr lang="fr-FR" spc="-15" dirty="0">
              <a:solidFill>
                <a:srgbClr val="FFFFFF"/>
              </a:solidFill>
              <a:latin typeface="Arial"/>
              <a:cs typeface="Arial"/>
            </a:rPr>
            <a:t>dans </a:t>
          </a:r>
          <a:r>
            <a:rPr lang="fr-FR" spc="-10" dirty="0">
              <a:solidFill>
                <a:srgbClr val="FFFFFF"/>
              </a:solidFill>
              <a:latin typeface="Arial"/>
              <a:cs typeface="Arial"/>
            </a:rPr>
            <a:t>leur </a:t>
          </a:r>
          <a:r>
            <a:rPr lang="fr-FR" spc="-15" dirty="0">
              <a:solidFill>
                <a:srgbClr val="FFFFFF"/>
              </a:solidFill>
              <a:latin typeface="Arial"/>
              <a:cs typeface="Arial"/>
            </a:rPr>
            <a:t>journal </a:t>
          </a:r>
          <a:r>
            <a:rPr lang="fr-FR" dirty="0">
              <a:solidFill>
                <a:srgbClr val="FFFFFF"/>
              </a:solidFill>
              <a:latin typeface="Arial"/>
              <a:cs typeface="Arial"/>
            </a:rPr>
            <a:t>- </a:t>
          </a:r>
          <a:r>
            <a:rPr lang="fr-FR" spc="-5" dirty="0">
              <a:solidFill>
                <a:srgbClr val="FFFFFF"/>
              </a:solidFill>
              <a:latin typeface="Arial"/>
              <a:cs typeface="Arial"/>
            </a:rPr>
            <a:t>ils </a:t>
          </a:r>
          <a:r>
            <a:rPr lang="fr-FR" dirty="0">
              <a:solidFill>
                <a:srgbClr val="FFFFFF"/>
              </a:solidFill>
              <a:latin typeface="Arial"/>
              <a:cs typeface="Arial"/>
            </a:rPr>
            <a:t> </a:t>
          </a:r>
          <a:r>
            <a:rPr lang="fr-FR" spc="-15" dirty="0">
              <a:solidFill>
                <a:srgbClr val="FFFFFF"/>
              </a:solidFill>
              <a:latin typeface="Arial"/>
              <a:cs typeface="Arial"/>
            </a:rPr>
            <a:t>consultent </a:t>
          </a:r>
          <a:r>
            <a:rPr lang="fr-FR" spc="-10" dirty="0">
              <a:solidFill>
                <a:srgbClr val="FFFFFF"/>
              </a:solidFill>
              <a:latin typeface="Arial"/>
              <a:cs typeface="Arial"/>
            </a:rPr>
            <a:t>les </a:t>
          </a:r>
          <a:r>
            <a:rPr lang="fr-FR" spc="-15" dirty="0">
              <a:solidFill>
                <a:srgbClr val="FFFFFF"/>
              </a:solidFill>
              <a:latin typeface="Arial"/>
              <a:cs typeface="Arial"/>
            </a:rPr>
            <a:t>circulaires, </a:t>
          </a:r>
          <a:r>
            <a:rPr lang="fr-FR" spc="-10" dirty="0">
              <a:solidFill>
                <a:srgbClr val="FFFFFF"/>
              </a:solidFill>
              <a:latin typeface="Arial"/>
              <a:cs typeface="Arial"/>
            </a:rPr>
            <a:t>les </a:t>
          </a:r>
          <a:r>
            <a:rPr lang="fr-FR" spc="-15" dirty="0">
              <a:solidFill>
                <a:srgbClr val="FFFFFF"/>
              </a:solidFill>
              <a:latin typeface="Arial"/>
              <a:cs typeface="Arial"/>
            </a:rPr>
            <a:t>encarts </a:t>
          </a:r>
          <a:r>
            <a:rPr lang="fr-FR" spc="-10" dirty="0">
              <a:solidFill>
                <a:srgbClr val="FFFFFF"/>
              </a:solidFill>
              <a:latin typeface="Arial"/>
              <a:cs typeface="Arial"/>
            </a:rPr>
            <a:t>et </a:t>
          </a:r>
          <a:r>
            <a:rPr lang="fr-FR" spc="-5" dirty="0">
              <a:solidFill>
                <a:srgbClr val="FFFFFF"/>
              </a:solidFill>
              <a:latin typeface="Arial"/>
              <a:cs typeface="Arial"/>
            </a:rPr>
            <a:t> </a:t>
          </a:r>
          <a:r>
            <a:rPr lang="fr-FR" spc="-10" dirty="0">
              <a:solidFill>
                <a:srgbClr val="FFFFFF"/>
              </a:solidFill>
              <a:latin typeface="Arial"/>
              <a:cs typeface="Arial"/>
            </a:rPr>
            <a:t>les</a:t>
          </a:r>
          <a:r>
            <a:rPr lang="fr-FR" spc="-25" dirty="0">
              <a:solidFill>
                <a:srgbClr val="FFFFFF"/>
              </a:solidFill>
              <a:latin typeface="Arial"/>
              <a:cs typeface="Arial"/>
            </a:rPr>
            <a:t> </a:t>
          </a:r>
          <a:r>
            <a:rPr lang="fr-FR" spc="-15" dirty="0">
              <a:solidFill>
                <a:srgbClr val="FFFFFF"/>
              </a:solidFill>
              <a:latin typeface="Arial"/>
              <a:cs typeface="Arial"/>
            </a:rPr>
            <a:t>annonces</a:t>
          </a:r>
          <a:r>
            <a:rPr lang="fr-FR" spc="-25" dirty="0">
              <a:solidFill>
                <a:srgbClr val="FFFFFF"/>
              </a:solidFill>
              <a:latin typeface="Arial"/>
              <a:cs typeface="Arial"/>
            </a:rPr>
            <a:t> </a:t>
          </a:r>
          <a:r>
            <a:rPr lang="fr-FR" spc="-15" dirty="0">
              <a:solidFill>
                <a:srgbClr val="FFFFFF"/>
              </a:solidFill>
              <a:latin typeface="Arial"/>
              <a:cs typeface="Arial"/>
            </a:rPr>
            <a:t>“ROP”</a:t>
          </a:r>
          <a:r>
            <a:rPr lang="fr-FR" spc="-20" dirty="0">
              <a:solidFill>
                <a:srgbClr val="FFFFFF"/>
              </a:solidFill>
              <a:latin typeface="Arial"/>
              <a:cs typeface="Arial"/>
            </a:rPr>
            <a:t> </a:t>
          </a:r>
          <a:r>
            <a:rPr lang="fr-FR" spc="-10" dirty="0">
              <a:solidFill>
                <a:srgbClr val="FFFFFF"/>
              </a:solidFill>
              <a:latin typeface="Arial"/>
              <a:cs typeface="Arial"/>
            </a:rPr>
            <a:t>(Run</a:t>
          </a:r>
          <a:r>
            <a:rPr lang="fr-FR" spc="-20" dirty="0">
              <a:solidFill>
                <a:srgbClr val="FFFFFF"/>
              </a:solidFill>
              <a:latin typeface="Arial"/>
              <a:cs typeface="Arial"/>
            </a:rPr>
            <a:t> </a:t>
          </a:r>
          <a:r>
            <a:rPr lang="fr-FR" spc="-10" dirty="0">
              <a:solidFill>
                <a:srgbClr val="FFFFFF"/>
              </a:solidFill>
              <a:latin typeface="Arial"/>
              <a:cs typeface="Arial"/>
            </a:rPr>
            <a:t>of</a:t>
          </a:r>
          <a:r>
            <a:rPr lang="fr-FR" spc="-20" dirty="0">
              <a:solidFill>
                <a:srgbClr val="FFFFFF"/>
              </a:solidFill>
              <a:latin typeface="Arial"/>
              <a:cs typeface="Arial"/>
            </a:rPr>
            <a:t> </a:t>
          </a:r>
          <a:r>
            <a:rPr lang="fr-FR" spc="-15" dirty="0">
              <a:solidFill>
                <a:srgbClr val="FFFFFF"/>
              </a:solidFill>
              <a:latin typeface="Arial"/>
              <a:cs typeface="Arial"/>
            </a:rPr>
            <a:t>Press).</a:t>
          </a:r>
          <a:endParaRPr lang="en-US" b="0" dirty="0"/>
        </a:p>
      </dgm:t>
    </dgm:pt>
    <dgm:pt modelId="{4390D55D-67EF-49C9-9047-B00050C7FE0E}" type="parTrans" cxnId="{18443AC1-11F7-4CF7-8B2E-6AE3F5C4912F}">
      <dgm:prSet/>
      <dgm:spPr/>
      <dgm:t>
        <a:bodyPr/>
        <a:lstStyle/>
        <a:p>
          <a:endParaRPr lang="en-US"/>
        </a:p>
      </dgm:t>
    </dgm:pt>
    <dgm:pt modelId="{F149483C-CAA3-474B-B25E-7EA82D374F97}" type="sibTrans" cxnId="{18443AC1-11F7-4CF7-8B2E-6AE3F5C4912F}">
      <dgm:prSet/>
      <dgm:spPr/>
      <dgm:t>
        <a:bodyPr/>
        <a:lstStyle/>
        <a:p>
          <a:endParaRPr lang="en-US"/>
        </a:p>
      </dgm:t>
    </dgm:pt>
    <dgm:pt modelId="{F62D6E26-5886-48E4-B987-2D0D3D1726C3}">
      <dgm:prSet/>
      <dgm:spPr>
        <a:solidFill>
          <a:srgbClr val="7030A0"/>
        </a:solidFill>
      </dgm:spPr>
      <dgm:t>
        <a:bodyPr/>
        <a:lstStyle/>
        <a:p>
          <a:pPr>
            <a:lnSpc>
              <a:spcPct val="100000"/>
            </a:lnSpc>
          </a:pPr>
          <a:r>
            <a:rPr lang="fr-FR" spc="-10" dirty="0">
              <a:solidFill>
                <a:srgbClr val="FFFFFF"/>
              </a:solidFill>
              <a:latin typeface="Arial"/>
              <a:cs typeface="Arial"/>
            </a:rPr>
            <a:t>Les</a:t>
          </a:r>
          <a:r>
            <a:rPr lang="fr-FR" spc="-30" dirty="0">
              <a:solidFill>
                <a:srgbClr val="FFFFFF"/>
              </a:solidFill>
              <a:latin typeface="Arial"/>
              <a:cs typeface="Arial"/>
            </a:rPr>
            <a:t> </a:t>
          </a:r>
          <a:r>
            <a:rPr lang="fr-FR" spc="-10" dirty="0">
              <a:solidFill>
                <a:srgbClr val="FFFFFF"/>
              </a:solidFill>
              <a:latin typeface="Arial"/>
              <a:cs typeface="Arial"/>
            </a:rPr>
            <a:t>lecteurs</a:t>
          </a:r>
          <a:r>
            <a:rPr lang="fr-FR" spc="-30" dirty="0">
              <a:solidFill>
                <a:srgbClr val="FFFFFF"/>
              </a:solidFill>
              <a:latin typeface="Arial"/>
              <a:cs typeface="Arial"/>
            </a:rPr>
            <a:t> </a:t>
          </a:r>
          <a:r>
            <a:rPr lang="fr-FR" spc="-10" dirty="0">
              <a:solidFill>
                <a:srgbClr val="FFFFFF"/>
              </a:solidFill>
              <a:latin typeface="Arial"/>
              <a:cs typeface="Arial"/>
            </a:rPr>
            <a:t>de</a:t>
          </a:r>
          <a:r>
            <a:rPr lang="fr-FR" spc="-30" dirty="0">
              <a:solidFill>
                <a:srgbClr val="FFFFFF"/>
              </a:solidFill>
              <a:latin typeface="Arial"/>
              <a:cs typeface="Arial"/>
            </a:rPr>
            <a:t> </a:t>
          </a:r>
          <a:r>
            <a:rPr lang="fr-FR" spc="-15" dirty="0">
              <a:solidFill>
                <a:srgbClr val="FFFFFF"/>
              </a:solidFill>
              <a:latin typeface="Arial"/>
              <a:cs typeface="Arial"/>
            </a:rPr>
            <a:t>journaux</a:t>
          </a:r>
          <a:r>
            <a:rPr lang="fr-FR" spc="-30" dirty="0">
              <a:solidFill>
                <a:srgbClr val="FFFFFF"/>
              </a:solidFill>
              <a:latin typeface="Arial"/>
              <a:cs typeface="Arial"/>
            </a:rPr>
            <a:t> </a:t>
          </a:r>
          <a:r>
            <a:rPr lang="fr-FR" spc="-10" dirty="0">
              <a:solidFill>
                <a:srgbClr val="FFFFFF"/>
              </a:solidFill>
              <a:latin typeface="Arial"/>
              <a:cs typeface="Arial"/>
            </a:rPr>
            <a:t>locaux</a:t>
          </a:r>
          <a:r>
            <a:rPr lang="fr-FR" spc="-30" dirty="0">
              <a:solidFill>
                <a:srgbClr val="FFFFFF"/>
              </a:solidFill>
              <a:latin typeface="Arial"/>
              <a:cs typeface="Arial"/>
            </a:rPr>
            <a:t> </a:t>
          </a:r>
          <a:r>
            <a:rPr lang="fr-FR" spc="-15" dirty="0">
              <a:solidFill>
                <a:srgbClr val="FFFFFF"/>
              </a:solidFill>
              <a:latin typeface="Arial"/>
              <a:cs typeface="Arial"/>
            </a:rPr>
            <a:t>imprimés </a:t>
          </a:r>
          <a:r>
            <a:rPr lang="fr-FR" spc="-515" dirty="0">
              <a:solidFill>
                <a:srgbClr val="FFFFFF"/>
              </a:solidFill>
              <a:latin typeface="Arial"/>
              <a:cs typeface="Arial"/>
            </a:rPr>
            <a:t> </a:t>
          </a:r>
          <a:r>
            <a:rPr lang="fr-FR" spc="-15" dirty="0">
              <a:solidFill>
                <a:srgbClr val="FFFFFF"/>
              </a:solidFill>
              <a:latin typeface="Arial"/>
              <a:cs typeface="Arial"/>
            </a:rPr>
            <a:t>sont </a:t>
          </a:r>
          <a:r>
            <a:rPr lang="fr-FR" spc="-10" dirty="0">
              <a:solidFill>
                <a:srgbClr val="FFFFFF"/>
              </a:solidFill>
              <a:latin typeface="Arial"/>
              <a:cs typeface="Arial"/>
            </a:rPr>
            <a:t>plus </a:t>
          </a:r>
          <a:r>
            <a:rPr lang="fr-FR" spc="-15" dirty="0">
              <a:solidFill>
                <a:srgbClr val="FFFFFF"/>
              </a:solidFill>
              <a:latin typeface="Arial"/>
              <a:cs typeface="Arial"/>
            </a:rPr>
            <a:t>susceptibles </a:t>
          </a:r>
          <a:r>
            <a:rPr lang="fr-FR" spc="-10" dirty="0">
              <a:solidFill>
                <a:srgbClr val="FFFFFF"/>
              </a:solidFill>
              <a:latin typeface="Arial"/>
              <a:cs typeface="Arial"/>
            </a:rPr>
            <a:t>de lire les </a:t>
          </a:r>
          <a:r>
            <a:rPr lang="fr-FR" b="1" spc="-15" dirty="0">
              <a:solidFill>
                <a:srgbClr val="FFFFFF"/>
              </a:solidFill>
              <a:latin typeface="Arial"/>
              <a:cs typeface="Arial"/>
            </a:rPr>
            <a:t>petites </a:t>
          </a:r>
          <a:r>
            <a:rPr lang="fr-FR" b="1" spc="-10" dirty="0">
              <a:solidFill>
                <a:srgbClr val="FFFFFF"/>
              </a:solidFill>
              <a:latin typeface="Arial"/>
              <a:cs typeface="Arial"/>
            </a:rPr>
            <a:t> </a:t>
          </a:r>
          <a:r>
            <a:rPr lang="fr-FR" b="1" spc="-15" dirty="0">
              <a:solidFill>
                <a:srgbClr val="FFFFFF"/>
              </a:solidFill>
              <a:latin typeface="Arial"/>
              <a:cs typeface="Arial"/>
            </a:rPr>
            <a:t>annonces, </a:t>
          </a:r>
          <a:r>
            <a:rPr lang="fr-FR" b="1" spc="-10" dirty="0">
              <a:solidFill>
                <a:srgbClr val="FFFFFF"/>
              </a:solidFill>
              <a:latin typeface="Arial"/>
              <a:cs typeface="Arial"/>
            </a:rPr>
            <a:t>les offres </a:t>
          </a:r>
          <a:r>
            <a:rPr lang="fr-FR" b="1" spc="-15" dirty="0">
              <a:solidFill>
                <a:srgbClr val="FFFFFF"/>
              </a:solidFill>
              <a:latin typeface="Arial"/>
              <a:cs typeface="Arial"/>
            </a:rPr>
            <a:t>d'emploi </a:t>
          </a:r>
          <a:r>
            <a:rPr lang="fr-FR" b="1" spc="-10" dirty="0">
              <a:solidFill>
                <a:srgbClr val="FFFFFF"/>
              </a:solidFill>
              <a:latin typeface="Arial"/>
              <a:cs typeface="Arial"/>
            </a:rPr>
            <a:t>et </a:t>
          </a:r>
          <a:r>
            <a:rPr lang="fr-FR" b="1" spc="-15" dirty="0">
              <a:solidFill>
                <a:srgbClr val="FFFFFF"/>
              </a:solidFill>
              <a:latin typeface="Arial"/>
              <a:cs typeface="Arial"/>
            </a:rPr>
            <a:t>les </a:t>
          </a:r>
          <a:r>
            <a:rPr lang="fr-FR" b="1" spc="-10" dirty="0">
              <a:solidFill>
                <a:srgbClr val="FFFFFF"/>
              </a:solidFill>
              <a:latin typeface="Arial"/>
              <a:cs typeface="Arial"/>
            </a:rPr>
            <a:t> </a:t>
          </a:r>
          <a:r>
            <a:rPr lang="fr-FR" b="1" spc="-15" dirty="0">
              <a:solidFill>
                <a:srgbClr val="FFFFFF"/>
              </a:solidFill>
              <a:latin typeface="Arial"/>
              <a:cs typeface="Arial"/>
            </a:rPr>
            <a:t>annonces</a:t>
          </a:r>
          <a:r>
            <a:rPr lang="fr-FR" b="1" spc="-25" dirty="0">
              <a:solidFill>
                <a:srgbClr val="FFFFFF"/>
              </a:solidFill>
              <a:latin typeface="Arial"/>
              <a:cs typeface="Arial"/>
            </a:rPr>
            <a:t> </a:t>
          </a:r>
          <a:r>
            <a:rPr lang="fr-FR" b="1" spc="-15" dirty="0">
              <a:solidFill>
                <a:srgbClr val="FFFFFF"/>
              </a:solidFill>
              <a:latin typeface="Arial"/>
              <a:cs typeface="Arial"/>
            </a:rPr>
            <a:t>immobilières</a:t>
          </a:r>
          <a:r>
            <a:rPr lang="fr-FR" spc="-15" dirty="0">
              <a:solidFill>
                <a:srgbClr val="FFFFFF"/>
              </a:solidFill>
              <a:latin typeface="Arial"/>
              <a:cs typeface="Arial"/>
            </a:rPr>
            <a:t>.</a:t>
          </a:r>
          <a:endParaRPr lang="fr-FR" dirty="0">
            <a:latin typeface="Arial"/>
            <a:cs typeface="Arial"/>
          </a:endParaRPr>
        </a:p>
      </dgm:t>
    </dgm:pt>
    <dgm:pt modelId="{4DBACAB6-CE87-47E3-83B2-2E5C2DB7D03A}" type="parTrans" cxnId="{40D1A381-CC26-4831-90F1-6F5D5FF3BFD5}">
      <dgm:prSet/>
      <dgm:spPr/>
      <dgm:t>
        <a:bodyPr/>
        <a:lstStyle/>
        <a:p>
          <a:endParaRPr lang="en-US"/>
        </a:p>
      </dgm:t>
    </dgm:pt>
    <dgm:pt modelId="{03B62F50-1BBD-41EE-AB52-195FD111C0E3}" type="sibTrans" cxnId="{40D1A381-CC26-4831-90F1-6F5D5FF3BFD5}">
      <dgm:prSet/>
      <dgm:spPr/>
      <dgm:t>
        <a:bodyPr/>
        <a:lstStyle/>
        <a:p>
          <a:endParaRPr lang="en-US"/>
        </a:p>
      </dgm:t>
    </dgm:pt>
    <dgm:pt modelId="{83B5EDDB-BBB1-495D-8B45-B2AC4DA6B8DC}" type="pres">
      <dgm:prSet presAssocID="{7EE01707-8F18-4CB0-A0DD-DF0CC3B940C5}" presName="linear" presStyleCnt="0">
        <dgm:presLayoutVars>
          <dgm:animLvl val="lvl"/>
          <dgm:resizeHandles val="exact"/>
        </dgm:presLayoutVars>
      </dgm:prSet>
      <dgm:spPr/>
    </dgm:pt>
    <dgm:pt modelId="{6994B8F0-643A-4AFE-AAF7-8EE430703897}" type="pres">
      <dgm:prSet presAssocID="{BB3AC8E4-189E-454C-99F9-4E3FF93A646A}" presName="parentText" presStyleLbl="node1" presStyleIdx="0" presStyleCnt="3">
        <dgm:presLayoutVars>
          <dgm:chMax val="0"/>
          <dgm:bulletEnabled val="1"/>
        </dgm:presLayoutVars>
      </dgm:prSet>
      <dgm:spPr/>
    </dgm:pt>
    <dgm:pt modelId="{04EBDDCA-F364-45E4-B600-1BFC87896E4B}" type="pres">
      <dgm:prSet presAssocID="{23434430-8900-45EB-A96B-62E04A034E4C}" presName="spacer" presStyleCnt="0"/>
      <dgm:spPr/>
    </dgm:pt>
    <dgm:pt modelId="{7C368AFB-C3EA-4BC8-B6FA-15BF0624F321}" type="pres">
      <dgm:prSet presAssocID="{3332786C-7A9A-4306-8316-ECFC255B403A}" presName="parentText" presStyleLbl="node1" presStyleIdx="1" presStyleCnt="3">
        <dgm:presLayoutVars>
          <dgm:chMax val="0"/>
          <dgm:bulletEnabled val="1"/>
        </dgm:presLayoutVars>
      </dgm:prSet>
      <dgm:spPr/>
    </dgm:pt>
    <dgm:pt modelId="{1116C504-2646-44D2-8E2D-36CBCDF73AD7}" type="pres">
      <dgm:prSet presAssocID="{F149483C-CAA3-474B-B25E-7EA82D374F97}" presName="spacer" presStyleCnt="0"/>
      <dgm:spPr/>
    </dgm:pt>
    <dgm:pt modelId="{3954DF3A-3C9D-4401-9AC9-6AA134D7147B}" type="pres">
      <dgm:prSet presAssocID="{F62D6E26-5886-48E4-B987-2D0D3D1726C3}" presName="parentText" presStyleLbl="node1" presStyleIdx="2" presStyleCnt="3">
        <dgm:presLayoutVars>
          <dgm:chMax val="0"/>
          <dgm:bulletEnabled val="1"/>
        </dgm:presLayoutVars>
      </dgm:prSet>
      <dgm:spPr/>
    </dgm:pt>
  </dgm:ptLst>
  <dgm:cxnLst>
    <dgm:cxn modelId="{40D1A381-CC26-4831-90F1-6F5D5FF3BFD5}" srcId="{7EE01707-8F18-4CB0-A0DD-DF0CC3B940C5}" destId="{F62D6E26-5886-48E4-B987-2D0D3D1726C3}" srcOrd="2" destOrd="0" parTransId="{4DBACAB6-CE87-47E3-83B2-2E5C2DB7D03A}" sibTransId="{03B62F50-1BBD-41EE-AB52-195FD111C0E3}"/>
    <dgm:cxn modelId="{8D15D784-3E0E-43F7-83D1-60CFF51F860F}" type="presOf" srcId="{3332786C-7A9A-4306-8316-ECFC255B403A}" destId="{7C368AFB-C3EA-4BC8-B6FA-15BF0624F321}" srcOrd="0" destOrd="0" presId="urn:microsoft.com/office/officeart/2005/8/layout/vList2"/>
    <dgm:cxn modelId="{21BEB987-8943-4F67-840A-FC31D64D8424}" type="presOf" srcId="{BB3AC8E4-189E-454C-99F9-4E3FF93A646A}" destId="{6994B8F0-643A-4AFE-AAF7-8EE430703897}" srcOrd="0" destOrd="0" presId="urn:microsoft.com/office/officeart/2005/8/layout/vList2"/>
    <dgm:cxn modelId="{18443AC1-11F7-4CF7-8B2E-6AE3F5C4912F}" srcId="{7EE01707-8F18-4CB0-A0DD-DF0CC3B940C5}" destId="{3332786C-7A9A-4306-8316-ECFC255B403A}" srcOrd="1" destOrd="0" parTransId="{4390D55D-67EF-49C9-9047-B00050C7FE0E}" sibTransId="{F149483C-CAA3-474B-B25E-7EA82D374F97}"/>
    <dgm:cxn modelId="{38AE65DB-34E0-47E9-BDE6-EDFA048EC3C6}" type="presOf" srcId="{7EE01707-8F18-4CB0-A0DD-DF0CC3B940C5}" destId="{83B5EDDB-BBB1-495D-8B45-B2AC4DA6B8DC}" srcOrd="0" destOrd="0" presId="urn:microsoft.com/office/officeart/2005/8/layout/vList2"/>
    <dgm:cxn modelId="{16A500F0-CD58-441E-81D5-3E0BDF2A9949}" type="presOf" srcId="{F62D6E26-5886-48E4-B987-2D0D3D1726C3}" destId="{3954DF3A-3C9D-4401-9AC9-6AA134D7147B}" srcOrd="0" destOrd="0" presId="urn:microsoft.com/office/officeart/2005/8/layout/vList2"/>
    <dgm:cxn modelId="{F9BD1CF7-59CB-4B1D-8FFF-232C5E814D18}" srcId="{7EE01707-8F18-4CB0-A0DD-DF0CC3B940C5}" destId="{BB3AC8E4-189E-454C-99F9-4E3FF93A646A}" srcOrd="0" destOrd="0" parTransId="{77E99414-98E5-4E35-A1B2-F0197C84BD78}" sibTransId="{23434430-8900-45EB-A96B-62E04A034E4C}"/>
    <dgm:cxn modelId="{35638E02-A6EF-46F7-BA35-573FF353E3B5}" type="presParOf" srcId="{83B5EDDB-BBB1-495D-8B45-B2AC4DA6B8DC}" destId="{6994B8F0-643A-4AFE-AAF7-8EE430703897}" srcOrd="0" destOrd="0" presId="urn:microsoft.com/office/officeart/2005/8/layout/vList2"/>
    <dgm:cxn modelId="{F6D6F8A7-2F11-4CDB-BE82-BF618092D9F1}" type="presParOf" srcId="{83B5EDDB-BBB1-495D-8B45-B2AC4DA6B8DC}" destId="{04EBDDCA-F364-45E4-B600-1BFC87896E4B}" srcOrd="1" destOrd="0" presId="urn:microsoft.com/office/officeart/2005/8/layout/vList2"/>
    <dgm:cxn modelId="{FEDFA5EB-851F-4804-986B-ED5858A0036E}" type="presParOf" srcId="{83B5EDDB-BBB1-495D-8B45-B2AC4DA6B8DC}" destId="{7C368AFB-C3EA-4BC8-B6FA-15BF0624F321}" srcOrd="2" destOrd="0" presId="urn:microsoft.com/office/officeart/2005/8/layout/vList2"/>
    <dgm:cxn modelId="{82D4890D-C86E-4A8D-ADC7-557D16231CF6}" type="presParOf" srcId="{83B5EDDB-BBB1-495D-8B45-B2AC4DA6B8DC}" destId="{1116C504-2646-44D2-8E2D-36CBCDF73AD7}" srcOrd="3" destOrd="0" presId="urn:microsoft.com/office/officeart/2005/8/layout/vList2"/>
    <dgm:cxn modelId="{3B6054F7-E8C8-4203-827E-1BBBEFEBCC7A}" type="presParOf" srcId="{83B5EDDB-BBB1-495D-8B45-B2AC4DA6B8DC}" destId="{3954DF3A-3C9D-4401-9AC9-6AA134D7147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E01707-8F18-4CB0-A0DD-DF0CC3B940C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B3AC8E4-189E-454C-99F9-4E3FF93A646A}">
      <dgm:prSet/>
      <dgm:spPr>
        <a:solidFill>
          <a:srgbClr val="369337"/>
        </a:solidFill>
      </dgm:spPr>
      <dgm:t>
        <a:bodyPr/>
        <a:lstStyle/>
        <a:p>
          <a:r>
            <a:rPr lang="fr-FR" spc="-10" dirty="0">
              <a:solidFill>
                <a:srgbClr val="FFFFFF"/>
              </a:solidFill>
              <a:latin typeface="Arial"/>
              <a:cs typeface="Arial"/>
            </a:rPr>
            <a:t>Les </a:t>
          </a:r>
          <a:r>
            <a:rPr lang="fr-FR" spc="-15" dirty="0">
              <a:solidFill>
                <a:srgbClr val="FFFFFF"/>
              </a:solidFill>
              <a:latin typeface="Arial"/>
              <a:cs typeface="Arial"/>
            </a:rPr>
            <a:t>membres </a:t>
          </a:r>
          <a:r>
            <a:rPr lang="fr-FR" spc="-10" dirty="0">
              <a:solidFill>
                <a:srgbClr val="FFFFFF"/>
              </a:solidFill>
              <a:latin typeface="Arial"/>
              <a:cs typeface="Arial"/>
            </a:rPr>
            <a:t>de </a:t>
          </a:r>
          <a:r>
            <a:rPr lang="fr-FR" spc="-5" dirty="0">
              <a:solidFill>
                <a:srgbClr val="FFFFFF"/>
              </a:solidFill>
              <a:latin typeface="Arial"/>
              <a:cs typeface="Arial"/>
            </a:rPr>
            <a:t>la </a:t>
          </a:r>
          <a:r>
            <a:rPr lang="fr-FR" b="1" spc="-15" dirty="0">
              <a:solidFill>
                <a:srgbClr val="FFFFFF"/>
              </a:solidFill>
              <a:latin typeface="Arial"/>
              <a:cs typeface="Arial"/>
            </a:rPr>
            <a:t>génération </a:t>
          </a:r>
          <a:r>
            <a:rPr lang="fr-FR" b="1" dirty="0">
              <a:solidFill>
                <a:srgbClr val="FFFFFF"/>
              </a:solidFill>
              <a:latin typeface="Arial"/>
              <a:cs typeface="Arial"/>
            </a:rPr>
            <a:t>Y </a:t>
          </a:r>
          <a:r>
            <a:rPr lang="fr-FR" b="1" spc="-10" dirty="0">
              <a:solidFill>
                <a:srgbClr val="FFFFFF"/>
              </a:solidFill>
              <a:latin typeface="Arial"/>
              <a:cs typeface="Arial"/>
            </a:rPr>
            <a:t>et les </a:t>
          </a:r>
          <a:r>
            <a:rPr lang="fr-FR" b="1" spc="-5" dirty="0">
              <a:solidFill>
                <a:srgbClr val="FFFFFF"/>
              </a:solidFill>
              <a:latin typeface="Arial"/>
              <a:cs typeface="Arial"/>
            </a:rPr>
            <a:t> </a:t>
          </a:r>
          <a:r>
            <a:rPr lang="fr-FR" b="1" spc="-15" dirty="0">
              <a:solidFill>
                <a:srgbClr val="FFFFFF"/>
              </a:solidFill>
              <a:latin typeface="Arial"/>
              <a:cs typeface="Arial"/>
            </a:rPr>
            <a:t>milléniaux </a:t>
          </a:r>
          <a:r>
            <a:rPr lang="fr-FR" spc="-15" dirty="0">
              <a:solidFill>
                <a:srgbClr val="FFFFFF"/>
              </a:solidFill>
              <a:latin typeface="Arial"/>
              <a:cs typeface="Arial"/>
            </a:rPr>
            <a:t>préfèrent accéder </a:t>
          </a:r>
          <a:r>
            <a:rPr lang="fr-FR" spc="-10" dirty="0">
              <a:solidFill>
                <a:srgbClr val="FFFFFF"/>
              </a:solidFill>
              <a:latin typeface="Arial"/>
              <a:cs typeface="Arial"/>
            </a:rPr>
            <a:t>au </a:t>
          </a:r>
          <a:r>
            <a:rPr lang="fr-FR" spc="-15" dirty="0">
              <a:solidFill>
                <a:srgbClr val="FFFFFF"/>
              </a:solidFill>
              <a:latin typeface="Arial"/>
              <a:cs typeface="Arial"/>
            </a:rPr>
            <a:t>contenu </a:t>
          </a:r>
          <a:r>
            <a:rPr lang="fr-FR" spc="-10" dirty="0">
              <a:solidFill>
                <a:srgbClr val="FFFFFF"/>
              </a:solidFill>
              <a:latin typeface="Arial"/>
              <a:cs typeface="Arial"/>
            </a:rPr>
            <a:t> des </a:t>
          </a:r>
          <a:r>
            <a:rPr lang="fr-FR" spc="-15" dirty="0">
              <a:solidFill>
                <a:srgbClr val="FFFFFF"/>
              </a:solidFill>
              <a:latin typeface="Arial"/>
              <a:cs typeface="Arial"/>
            </a:rPr>
            <a:t>journaux </a:t>
          </a:r>
          <a:r>
            <a:rPr lang="fr-FR" spc="-10" dirty="0">
              <a:solidFill>
                <a:srgbClr val="FFFFFF"/>
              </a:solidFill>
              <a:latin typeface="Arial"/>
              <a:cs typeface="Arial"/>
            </a:rPr>
            <a:t>sur leur </a:t>
          </a:r>
          <a:r>
            <a:rPr lang="fr-FR" spc="-15" dirty="0">
              <a:solidFill>
                <a:srgbClr val="FFFFFF"/>
              </a:solidFill>
              <a:latin typeface="Arial"/>
              <a:cs typeface="Arial"/>
            </a:rPr>
            <a:t>téléphone, </a:t>
          </a:r>
          <a:r>
            <a:rPr lang="fr-FR" spc="-10" dirty="0">
              <a:solidFill>
                <a:srgbClr val="FFFFFF"/>
              </a:solidFill>
              <a:latin typeface="Arial"/>
              <a:cs typeface="Arial"/>
            </a:rPr>
            <a:t>mais </a:t>
          </a:r>
          <a:r>
            <a:rPr lang="fr-FR" spc="-5" dirty="0">
              <a:solidFill>
                <a:srgbClr val="FFFFFF"/>
              </a:solidFill>
              <a:latin typeface="Arial"/>
              <a:cs typeface="Arial"/>
            </a:rPr>
            <a:t> </a:t>
          </a:r>
          <a:r>
            <a:rPr lang="fr-FR" spc="-10" dirty="0">
              <a:solidFill>
                <a:srgbClr val="FFFFFF"/>
              </a:solidFill>
              <a:latin typeface="Arial"/>
              <a:cs typeface="Arial"/>
            </a:rPr>
            <a:t>utilisent tout de </a:t>
          </a:r>
          <a:r>
            <a:rPr lang="fr-FR" spc="-15" dirty="0">
              <a:solidFill>
                <a:srgbClr val="FFFFFF"/>
              </a:solidFill>
              <a:latin typeface="Arial"/>
              <a:cs typeface="Arial"/>
            </a:rPr>
            <a:t>même d'autres plateformes. </a:t>
          </a:r>
          <a:r>
            <a:rPr lang="fr-FR" spc="-490" dirty="0">
              <a:solidFill>
                <a:srgbClr val="FFFFFF"/>
              </a:solidFill>
              <a:latin typeface="Arial"/>
              <a:cs typeface="Arial"/>
            </a:rPr>
            <a:t> </a:t>
          </a:r>
          <a:r>
            <a:rPr lang="fr-FR" b="1" spc="-10" dirty="0">
              <a:solidFill>
                <a:srgbClr val="FFFFFF"/>
              </a:solidFill>
              <a:latin typeface="Arial"/>
              <a:cs typeface="Arial"/>
            </a:rPr>
            <a:t>22%</a:t>
          </a:r>
          <a:r>
            <a:rPr lang="fr-FR" b="1" spc="-30" dirty="0">
              <a:solidFill>
                <a:srgbClr val="FFFFFF"/>
              </a:solidFill>
              <a:latin typeface="Arial"/>
              <a:cs typeface="Arial"/>
            </a:rPr>
            <a:t> </a:t>
          </a:r>
          <a:r>
            <a:rPr lang="fr-FR" b="1" spc="-15" dirty="0">
              <a:solidFill>
                <a:srgbClr val="FFFFFF"/>
              </a:solidFill>
              <a:latin typeface="Arial"/>
              <a:cs typeface="Arial"/>
            </a:rPr>
            <a:t>utilisent </a:t>
          </a:r>
          <a:r>
            <a:rPr lang="fr-FR" b="1" spc="-10" dirty="0">
              <a:solidFill>
                <a:srgbClr val="FFFFFF"/>
              </a:solidFill>
              <a:latin typeface="Arial"/>
              <a:cs typeface="Arial"/>
            </a:rPr>
            <a:t>les</a:t>
          </a:r>
          <a:r>
            <a:rPr lang="fr-FR" b="1" spc="-20" dirty="0">
              <a:solidFill>
                <a:srgbClr val="FFFFFF"/>
              </a:solidFill>
              <a:latin typeface="Arial"/>
              <a:cs typeface="Arial"/>
            </a:rPr>
            <a:t> </a:t>
          </a:r>
          <a:r>
            <a:rPr lang="fr-FR" b="1" spc="-15" dirty="0">
              <a:solidFill>
                <a:srgbClr val="FFFFFF"/>
              </a:solidFill>
              <a:latin typeface="Arial"/>
              <a:cs typeface="Arial"/>
            </a:rPr>
            <a:t>quatre</a:t>
          </a:r>
          <a:r>
            <a:rPr lang="fr-FR" b="1" spc="-20" dirty="0">
              <a:solidFill>
                <a:srgbClr val="FFFFFF"/>
              </a:solidFill>
              <a:latin typeface="Arial"/>
              <a:cs typeface="Arial"/>
            </a:rPr>
            <a:t> </a:t>
          </a:r>
          <a:r>
            <a:rPr lang="fr-FR" b="1" spc="-15" dirty="0">
              <a:solidFill>
                <a:srgbClr val="FFFFFF"/>
              </a:solidFill>
              <a:latin typeface="Arial"/>
              <a:cs typeface="Arial"/>
            </a:rPr>
            <a:t>plateformes</a:t>
          </a:r>
          <a:r>
            <a:rPr lang="en-CA" b="1" dirty="0">
              <a:solidFill>
                <a:srgbClr val="FFFFFF"/>
              </a:solidFill>
              <a:latin typeface="Arial"/>
              <a:cs typeface="Arial"/>
            </a:rPr>
            <a:t>.</a:t>
          </a:r>
          <a:endParaRPr lang="en-US" b="1" dirty="0"/>
        </a:p>
      </dgm:t>
    </dgm:pt>
    <dgm:pt modelId="{77E99414-98E5-4E35-A1B2-F0197C84BD78}" type="parTrans" cxnId="{F9BD1CF7-59CB-4B1D-8FFF-232C5E814D18}">
      <dgm:prSet/>
      <dgm:spPr/>
      <dgm:t>
        <a:bodyPr/>
        <a:lstStyle/>
        <a:p>
          <a:endParaRPr lang="en-US"/>
        </a:p>
      </dgm:t>
    </dgm:pt>
    <dgm:pt modelId="{23434430-8900-45EB-A96B-62E04A034E4C}" type="sibTrans" cxnId="{F9BD1CF7-59CB-4B1D-8FFF-232C5E814D18}">
      <dgm:prSet/>
      <dgm:spPr/>
      <dgm:t>
        <a:bodyPr/>
        <a:lstStyle/>
        <a:p>
          <a:endParaRPr lang="en-US"/>
        </a:p>
      </dgm:t>
    </dgm:pt>
    <dgm:pt modelId="{3332786C-7A9A-4306-8316-ECFC255B403A}">
      <dgm:prSet/>
      <dgm:spPr>
        <a:solidFill>
          <a:schemeClr val="accent1">
            <a:lumMod val="75000"/>
          </a:schemeClr>
        </a:solidFill>
      </dgm:spPr>
      <dgm:t>
        <a:bodyPr/>
        <a:lstStyle/>
        <a:p>
          <a:r>
            <a:rPr lang="fr-FR" spc="-10" dirty="0">
              <a:solidFill>
                <a:srgbClr val="FFFFFF"/>
              </a:solidFill>
              <a:latin typeface="Arial"/>
              <a:cs typeface="Arial"/>
            </a:rPr>
            <a:t>Les </a:t>
          </a:r>
          <a:r>
            <a:rPr lang="fr-FR" b="1" spc="-15" dirty="0">
              <a:solidFill>
                <a:srgbClr val="FFFFFF"/>
              </a:solidFill>
              <a:latin typeface="Arial"/>
              <a:cs typeface="Arial"/>
            </a:rPr>
            <a:t>baby-boomers </a:t>
          </a:r>
          <a:r>
            <a:rPr lang="fr-FR" spc="-15" dirty="0">
              <a:solidFill>
                <a:srgbClr val="FFFFFF"/>
              </a:solidFill>
              <a:latin typeface="Arial"/>
              <a:cs typeface="Arial"/>
            </a:rPr>
            <a:t>sont </a:t>
          </a:r>
          <a:r>
            <a:rPr lang="fr-FR" spc="-10" dirty="0">
              <a:solidFill>
                <a:srgbClr val="FFFFFF"/>
              </a:solidFill>
              <a:latin typeface="Arial"/>
              <a:cs typeface="Arial"/>
            </a:rPr>
            <a:t>les </a:t>
          </a:r>
          <a:r>
            <a:rPr lang="fr-FR" b="1" spc="-10" dirty="0">
              <a:solidFill>
                <a:srgbClr val="FFFFFF"/>
              </a:solidFill>
              <a:latin typeface="Arial"/>
              <a:cs typeface="Arial"/>
            </a:rPr>
            <a:t>plus </a:t>
          </a:r>
          <a:r>
            <a:rPr lang="fr-FR" b="1" spc="-15" dirty="0">
              <a:solidFill>
                <a:srgbClr val="FFFFFF"/>
              </a:solidFill>
              <a:latin typeface="Arial"/>
              <a:cs typeface="Arial"/>
            </a:rPr>
            <a:t>grands </a:t>
          </a:r>
          <a:r>
            <a:rPr lang="fr-FR" b="1" spc="-10" dirty="0">
              <a:solidFill>
                <a:srgbClr val="FFFFFF"/>
              </a:solidFill>
              <a:latin typeface="Arial"/>
              <a:cs typeface="Arial"/>
            </a:rPr>
            <a:t> </a:t>
          </a:r>
          <a:r>
            <a:rPr lang="fr-FR" b="1" spc="-15" dirty="0">
              <a:solidFill>
                <a:srgbClr val="FFFFFF"/>
              </a:solidFill>
              <a:latin typeface="Arial"/>
              <a:cs typeface="Arial"/>
            </a:rPr>
            <a:t>lecteurs d'imprimés, </a:t>
          </a:r>
          <a:r>
            <a:rPr lang="fr-FR" spc="-10" dirty="0">
              <a:solidFill>
                <a:srgbClr val="FFFFFF"/>
              </a:solidFill>
              <a:latin typeface="Arial"/>
              <a:cs typeface="Arial"/>
            </a:rPr>
            <a:t>mais </a:t>
          </a:r>
          <a:r>
            <a:rPr lang="fr-FR" spc="-5" dirty="0">
              <a:solidFill>
                <a:srgbClr val="FFFFFF"/>
              </a:solidFill>
              <a:latin typeface="Arial"/>
              <a:cs typeface="Arial"/>
            </a:rPr>
            <a:t>ils </a:t>
          </a:r>
          <a:r>
            <a:rPr lang="fr-FR" spc="-10" dirty="0">
              <a:solidFill>
                <a:srgbClr val="FFFFFF"/>
              </a:solidFill>
              <a:latin typeface="Arial"/>
              <a:cs typeface="Arial"/>
            </a:rPr>
            <a:t>ont </a:t>
          </a:r>
          <a:r>
            <a:rPr lang="fr-FR" spc="-15" dirty="0">
              <a:solidFill>
                <a:srgbClr val="FFFFFF"/>
              </a:solidFill>
              <a:latin typeface="Arial"/>
              <a:cs typeface="Arial"/>
            </a:rPr>
            <a:t>recours </a:t>
          </a:r>
          <a:r>
            <a:rPr lang="fr-FR" dirty="0">
              <a:solidFill>
                <a:srgbClr val="FFFFFF"/>
              </a:solidFill>
              <a:latin typeface="Arial"/>
              <a:cs typeface="Arial"/>
            </a:rPr>
            <a:t>à </a:t>
          </a:r>
          <a:r>
            <a:rPr lang="fr-FR" spc="-490" dirty="0">
              <a:solidFill>
                <a:srgbClr val="FFFFFF"/>
              </a:solidFill>
              <a:latin typeface="Arial"/>
              <a:cs typeface="Arial"/>
            </a:rPr>
            <a:t> </a:t>
          </a:r>
          <a:r>
            <a:rPr lang="fr-FR" spc="-15" dirty="0">
              <a:solidFill>
                <a:srgbClr val="FFFFFF"/>
              </a:solidFill>
              <a:latin typeface="Arial"/>
              <a:cs typeface="Arial"/>
            </a:rPr>
            <a:t>toutes </a:t>
          </a:r>
          <a:r>
            <a:rPr lang="fr-FR" spc="-10" dirty="0">
              <a:solidFill>
                <a:srgbClr val="FFFFFF"/>
              </a:solidFill>
              <a:latin typeface="Arial"/>
              <a:cs typeface="Arial"/>
            </a:rPr>
            <a:t>les </a:t>
          </a:r>
          <a:r>
            <a:rPr lang="fr-FR" spc="-15" dirty="0">
              <a:solidFill>
                <a:srgbClr val="FFFFFF"/>
              </a:solidFill>
              <a:latin typeface="Arial"/>
              <a:cs typeface="Arial"/>
            </a:rPr>
            <a:t>plateformes </a:t>
          </a:r>
          <a:r>
            <a:rPr lang="fr-FR" spc="-10" dirty="0">
              <a:solidFill>
                <a:srgbClr val="FFFFFF"/>
              </a:solidFill>
              <a:latin typeface="Arial"/>
              <a:cs typeface="Arial"/>
            </a:rPr>
            <a:t>tout au long de </a:t>
          </a:r>
          <a:r>
            <a:rPr lang="fr-FR" spc="-5" dirty="0">
              <a:solidFill>
                <a:srgbClr val="FFFFFF"/>
              </a:solidFill>
              <a:latin typeface="Arial"/>
              <a:cs typeface="Arial"/>
            </a:rPr>
            <a:t>la </a:t>
          </a:r>
          <a:r>
            <a:rPr lang="fr-FR" dirty="0">
              <a:solidFill>
                <a:srgbClr val="FFFFFF"/>
              </a:solidFill>
              <a:latin typeface="Arial"/>
              <a:cs typeface="Arial"/>
            </a:rPr>
            <a:t> </a:t>
          </a:r>
          <a:r>
            <a:rPr lang="fr-FR" spc="-15" dirty="0">
              <a:solidFill>
                <a:srgbClr val="FFFFFF"/>
              </a:solidFill>
              <a:latin typeface="Arial"/>
              <a:cs typeface="Arial"/>
            </a:rPr>
            <a:t>journée.</a:t>
          </a:r>
          <a:endParaRPr lang="en-US" dirty="0"/>
        </a:p>
      </dgm:t>
    </dgm:pt>
    <dgm:pt modelId="{4390D55D-67EF-49C9-9047-B00050C7FE0E}" type="parTrans" cxnId="{18443AC1-11F7-4CF7-8B2E-6AE3F5C4912F}">
      <dgm:prSet/>
      <dgm:spPr/>
      <dgm:t>
        <a:bodyPr/>
        <a:lstStyle/>
        <a:p>
          <a:endParaRPr lang="en-US"/>
        </a:p>
      </dgm:t>
    </dgm:pt>
    <dgm:pt modelId="{F149483C-CAA3-474B-B25E-7EA82D374F97}" type="sibTrans" cxnId="{18443AC1-11F7-4CF7-8B2E-6AE3F5C4912F}">
      <dgm:prSet/>
      <dgm:spPr/>
      <dgm:t>
        <a:bodyPr/>
        <a:lstStyle/>
        <a:p>
          <a:endParaRPr lang="en-US"/>
        </a:p>
      </dgm:t>
    </dgm:pt>
    <dgm:pt modelId="{F62D6E26-5886-48E4-B987-2D0D3D1726C3}">
      <dgm:prSet/>
      <dgm:spPr>
        <a:solidFill>
          <a:srgbClr val="7030A0"/>
        </a:solidFill>
      </dgm:spPr>
      <dgm:t>
        <a:bodyPr/>
        <a:lstStyle/>
        <a:p>
          <a:pPr>
            <a:lnSpc>
              <a:spcPct val="100000"/>
            </a:lnSpc>
          </a:pPr>
          <a:r>
            <a:rPr lang="fr-FR" spc="-10" dirty="0">
              <a:solidFill>
                <a:srgbClr val="FFFFFF"/>
              </a:solidFill>
              <a:latin typeface="Arial"/>
              <a:cs typeface="Arial"/>
            </a:rPr>
            <a:t>Les </a:t>
          </a:r>
          <a:r>
            <a:rPr lang="fr-FR" b="1" spc="-15" dirty="0">
              <a:solidFill>
                <a:srgbClr val="FFFFFF"/>
              </a:solidFill>
              <a:latin typeface="Arial"/>
              <a:cs typeface="Arial"/>
            </a:rPr>
            <a:t>personnes </a:t>
          </a:r>
          <a:r>
            <a:rPr lang="fr-FR" b="1" dirty="0">
              <a:solidFill>
                <a:srgbClr val="FFFFFF"/>
              </a:solidFill>
              <a:latin typeface="Arial"/>
              <a:cs typeface="Arial"/>
            </a:rPr>
            <a:t>à </a:t>
          </a:r>
          <a:r>
            <a:rPr lang="fr-FR" b="1" spc="-15" dirty="0">
              <a:solidFill>
                <a:srgbClr val="FFFFFF"/>
              </a:solidFill>
              <a:latin typeface="Arial"/>
              <a:cs typeface="Arial"/>
            </a:rPr>
            <a:t>hauts revenus, </a:t>
          </a:r>
          <a:r>
            <a:rPr lang="fr-FR" b="1" spc="-10" dirty="0">
              <a:solidFill>
                <a:srgbClr val="FFFFFF"/>
              </a:solidFill>
              <a:latin typeface="Arial"/>
              <a:cs typeface="Arial"/>
            </a:rPr>
            <a:t>les </a:t>
          </a:r>
          <a:r>
            <a:rPr lang="fr-FR" b="1" spc="-5" dirty="0">
              <a:solidFill>
                <a:srgbClr val="FFFFFF"/>
              </a:solidFill>
              <a:latin typeface="Arial"/>
              <a:cs typeface="Arial"/>
            </a:rPr>
            <a:t> </a:t>
          </a:r>
          <a:r>
            <a:rPr lang="fr-FR" b="1" spc="-15" dirty="0">
              <a:solidFill>
                <a:srgbClr val="FFFFFF"/>
              </a:solidFill>
              <a:latin typeface="Arial"/>
              <a:cs typeface="Arial"/>
            </a:rPr>
            <a:t>influenceurs** </a:t>
          </a:r>
          <a:r>
            <a:rPr lang="fr-FR" b="1" spc="-10" dirty="0">
              <a:solidFill>
                <a:srgbClr val="FFFFFF"/>
              </a:solidFill>
              <a:latin typeface="Arial"/>
              <a:cs typeface="Arial"/>
            </a:rPr>
            <a:t>et les </a:t>
          </a:r>
          <a:r>
            <a:rPr lang="fr-FR" b="1" spc="-15" dirty="0">
              <a:solidFill>
                <a:srgbClr val="FFFFFF"/>
              </a:solidFill>
              <a:latin typeface="Arial"/>
              <a:cs typeface="Arial"/>
            </a:rPr>
            <a:t>décideurs en </a:t>
          </a:r>
          <a:r>
            <a:rPr lang="fr-FR" b="1" spc="-10" dirty="0">
              <a:solidFill>
                <a:srgbClr val="FFFFFF"/>
              </a:solidFill>
              <a:latin typeface="Arial"/>
              <a:cs typeface="Arial"/>
            </a:rPr>
            <a:t> </a:t>
          </a:r>
          <a:r>
            <a:rPr lang="fr-FR" b="1" spc="-15" dirty="0">
              <a:solidFill>
                <a:srgbClr val="FFFFFF"/>
              </a:solidFill>
              <a:latin typeface="Arial"/>
              <a:cs typeface="Arial"/>
            </a:rPr>
            <a:t>entreprise* </a:t>
          </a:r>
          <a:r>
            <a:rPr lang="fr-FR" spc="-15" dirty="0">
              <a:solidFill>
                <a:srgbClr val="FFFFFF"/>
              </a:solidFill>
              <a:latin typeface="Arial"/>
              <a:cs typeface="Arial"/>
            </a:rPr>
            <a:t>sont </a:t>
          </a:r>
          <a:r>
            <a:rPr lang="fr-FR" spc="-10" dirty="0">
              <a:solidFill>
                <a:srgbClr val="FFFFFF"/>
              </a:solidFill>
              <a:latin typeface="Arial"/>
              <a:cs typeface="Arial"/>
            </a:rPr>
            <a:t>des lecteurs assidus </a:t>
          </a:r>
          <a:r>
            <a:rPr lang="fr-FR" spc="-15" dirty="0">
              <a:solidFill>
                <a:srgbClr val="FFFFFF"/>
              </a:solidFill>
              <a:latin typeface="Arial"/>
              <a:cs typeface="Arial"/>
            </a:rPr>
            <a:t>de </a:t>
          </a:r>
          <a:r>
            <a:rPr lang="fr-FR" spc="-490" dirty="0">
              <a:solidFill>
                <a:srgbClr val="FFFFFF"/>
              </a:solidFill>
              <a:latin typeface="Arial"/>
              <a:cs typeface="Arial"/>
            </a:rPr>
            <a:t> </a:t>
          </a:r>
          <a:r>
            <a:rPr lang="fr-FR" spc="-15" dirty="0">
              <a:solidFill>
                <a:srgbClr val="FFFFFF"/>
              </a:solidFill>
              <a:latin typeface="Arial"/>
              <a:cs typeface="Arial"/>
            </a:rPr>
            <a:t>journaux </a:t>
          </a:r>
          <a:r>
            <a:rPr lang="fr-FR" dirty="0">
              <a:solidFill>
                <a:srgbClr val="FFFFFF"/>
              </a:solidFill>
              <a:latin typeface="Arial"/>
              <a:cs typeface="Arial"/>
            </a:rPr>
            <a:t>- </a:t>
          </a:r>
          <a:r>
            <a:rPr lang="fr-FR" b="1" spc="-10" dirty="0">
              <a:solidFill>
                <a:srgbClr val="FFFFFF"/>
              </a:solidFill>
              <a:latin typeface="Arial"/>
              <a:cs typeface="Arial"/>
            </a:rPr>
            <a:t>90% </a:t>
          </a:r>
          <a:r>
            <a:rPr lang="fr-FR" spc="-10" dirty="0">
              <a:solidFill>
                <a:srgbClr val="FFFFFF"/>
              </a:solidFill>
              <a:latin typeface="Arial"/>
              <a:cs typeface="Arial"/>
            </a:rPr>
            <a:t>ou plus </a:t>
          </a:r>
          <a:r>
            <a:rPr lang="fr-FR" spc="-15" dirty="0">
              <a:solidFill>
                <a:srgbClr val="FFFFFF"/>
              </a:solidFill>
              <a:latin typeface="Arial"/>
              <a:cs typeface="Arial"/>
            </a:rPr>
            <a:t>accèdent aux </a:t>
          </a:r>
          <a:r>
            <a:rPr lang="fr-FR" spc="-10" dirty="0">
              <a:solidFill>
                <a:srgbClr val="FFFFFF"/>
              </a:solidFill>
              <a:latin typeface="Arial"/>
              <a:cs typeface="Arial"/>
            </a:rPr>
            <a:t> </a:t>
          </a:r>
          <a:r>
            <a:rPr lang="fr-FR" spc="-15" dirty="0">
              <a:solidFill>
                <a:srgbClr val="FFFFFF"/>
              </a:solidFill>
              <a:latin typeface="Arial"/>
              <a:cs typeface="Arial"/>
            </a:rPr>
            <a:t>informations </a:t>
          </a:r>
          <a:r>
            <a:rPr lang="fr-FR" spc="-10" dirty="0">
              <a:solidFill>
                <a:srgbClr val="FFFFFF"/>
              </a:solidFill>
              <a:latin typeface="Arial"/>
              <a:cs typeface="Arial"/>
            </a:rPr>
            <a:t>sur une </a:t>
          </a:r>
          <a:r>
            <a:rPr lang="fr-FR" spc="-15" dirty="0">
              <a:solidFill>
                <a:srgbClr val="FFFFFF"/>
              </a:solidFill>
              <a:latin typeface="Arial"/>
              <a:cs typeface="Arial"/>
            </a:rPr>
            <a:t>combinaison de </a:t>
          </a:r>
          <a:r>
            <a:rPr lang="fr-FR" spc="-10" dirty="0">
              <a:solidFill>
                <a:srgbClr val="FFFFFF"/>
              </a:solidFill>
              <a:latin typeface="Arial"/>
              <a:cs typeface="Arial"/>
            </a:rPr>
            <a:t> </a:t>
          </a:r>
          <a:r>
            <a:rPr lang="fr-FR" spc="-15" dirty="0">
              <a:solidFill>
                <a:srgbClr val="FFFFFF"/>
              </a:solidFill>
              <a:latin typeface="Arial"/>
              <a:cs typeface="Arial"/>
            </a:rPr>
            <a:t>plateformes imprimées</a:t>
          </a:r>
          <a:r>
            <a:rPr lang="fr-FR" spc="-20" dirty="0">
              <a:solidFill>
                <a:srgbClr val="FFFFFF"/>
              </a:solidFill>
              <a:latin typeface="Arial"/>
              <a:cs typeface="Arial"/>
            </a:rPr>
            <a:t> </a:t>
          </a:r>
          <a:r>
            <a:rPr lang="fr-FR" spc="-10" dirty="0">
              <a:solidFill>
                <a:srgbClr val="FFFFFF"/>
              </a:solidFill>
              <a:latin typeface="Arial"/>
              <a:cs typeface="Arial"/>
            </a:rPr>
            <a:t>et</a:t>
          </a:r>
          <a:r>
            <a:rPr lang="fr-FR" spc="-15" dirty="0">
              <a:solidFill>
                <a:srgbClr val="FFFFFF"/>
              </a:solidFill>
              <a:latin typeface="Arial"/>
              <a:cs typeface="Arial"/>
            </a:rPr>
            <a:t> numériques.</a:t>
          </a:r>
          <a:endParaRPr lang="en-US" dirty="0"/>
        </a:p>
      </dgm:t>
    </dgm:pt>
    <dgm:pt modelId="{4DBACAB6-CE87-47E3-83B2-2E5C2DB7D03A}" type="parTrans" cxnId="{40D1A381-CC26-4831-90F1-6F5D5FF3BFD5}">
      <dgm:prSet/>
      <dgm:spPr/>
      <dgm:t>
        <a:bodyPr/>
        <a:lstStyle/>
        <a:p>
          <a:endParaRPr lang="en-US"/>
        </a:p>
      </dgm:t>
    </dgm:pt>
    <dgm:pt modelId="{03B62F50-1BBD-41EE-AB52-195FD111C0E3}" type="sibTrans" cxnId="{40D1A381-CC26-4831-90F1-6F5D5FF3BFD5}">
      <dgm:prSet/>
      <dgm:spPr/>
      <dgm:t>
        <a:bodyPr/>
        <a:lstStyle/>
        <a:p>
          <a:endParaRPr lang="en-US"/>
        </a:p>
      </dgm:t>
    </dgm:pt>
    <dgm:pt modelId="{83B5EDDB-BBB1-495D-8B45-B2AC4DA6B8DC}" type="pres">
      <dgm:prSet presAssocID="{7EE01707-8F18-4CB0-A0DD-DF0CC3B940C5}" presName="linear" presStyleCnt="0">
        <dgm:presLayoutVars>
          <dgm:animLvl val="lvl"/>
          <dgm:resizeHandles val="exact"/>
        </dgm:presLayoutVars>
      </dgm:prSet>
      <dgm:spPr/>
    </dgm:pt>
    <dgm:pt modelId="{6994B8F0-643A-4AFE-AAF7-8EE430703897}" type="pres">
      <dgm:prSet presAssocID="{BB3AC8E4-189E-454C-99F9-4E3FF93A646A}" presName="parentText" presStyleLbl="node1" presStyleIdx="0" presStyleCnt="3">
        <dgm:presLayoutVars>
          <dgm:chMax val="0"/>
          <dgm:bulletEnabled val="1"/>
        </dgm:presLayoutVars>
      </dgm:prSet>
      <dgm:spPr/>
    </dgm:pt>
    <dgm:pt modelId="{04EBDDCA-F364-45E4-B600-1BFC87896E4B}" type="pres">
      <dgm:prSet presAssocID="{23434430-8900-45EB-A96B-62E04A034E4C}" presName="spacer" presStyleCnt="0"/>
      <dgm:spPr/>
    </dgm:pt>
    <dgm:pt modelId="{7C368AFB-C3EA-4BC8-B6FA-15BF0624F321}" type="pres">
      <dgm:prSet presAssocID="{3332786C-7A9A-4306-8316-ECFC255B403A}" presName="parentText" presStyleLbl="node1" presStyleIdx="1" presStyleCnt="3">
        <dgm:presLayoutVars>
          <dgm:chMax val="0"/>
          <dgm:bulletEnabled val="1"/>
        </dgm:presLayoutVars>
      </dgm:prSet>
      <dgm:spPr/>
    </dgm:pt>
    <dgm:pt modelId="{1116C504-2646-44D2-8E2D-36CBCDF73AD7}" type="pres">
      <dgm:prSet presAssocID="{F149483C-CAA3-474B-B25E-7EA82D374F97}" presName="spacer" presStyleCnt="0"/>
      <dgm:spPr/>
    </dgm:pt>
    <dgm:pt modelId="{3954DF3A-3C9D-4401-9AC9-6AA134D7147B}" type="pres">
      <dgm:prSet presAssocID="{F62D6E26-5886-48E4-B987-2D0D3D1726C3}" presName="parentText" presStyleLbl="node1" presStyleIdx="2" presStyleCnt="3">
        <dgm:presLayoutVars>
          <dgm:chMax val="0"/>
          <dgm:bulletEnabled val="1"/>
        </dgm:presLayoutVars>
      </dgm:prSet>
      <dgm:spPr/>
    </dgm:pt>
  </dgm:ptLst>
  <dgm:cxnLst>
    <dgm:cxn modelId="{40D1A381-CC26-4831-90F1-6F5D5FF3BFD5}" srcId="{7EE01707-8F18-4CB0-A0DD-DF0CC3B940C5}" destId="{F62D6E26-5886-48E4-B987-2D0D3D1726C3}" srcOrd="2" destOrd="0" parTransId="{4DBACAB6-CE87-47E3-83B2-2E5C2DB7D03A}" sibTransId="{03B62F50-1BBD-41EE-AB52-195FD111C0E3}"/>
    <dgm:cxn modelId="{8D15D784-3E0E-43F7-83D1-60CFF51F860F}" type="presOf" srcId="{3332786C-7A9A-4306-8316-ECFC255B403A}" destId="{7C368AFB-C3EA-4BC8-B6FA-15BF0624F321}" srcOrd="0" destOrd="0" presId="urn:microsoft.com/office/officeart/2005/8/layout/vList2"/>
    <dgm:cxn modelId="{21BEB987-8943-4F67-840A-FC31D64D8424}" type="presOf" srcId="{BB3AC8E4-189E-454C-99F9-4E3FF93A646A}" destId="{6994B8F0-643A-4AFE-AAF7-8EE430703897}" srcOrd="0" destOrd="0" presId="urn:microsoft.com/office/officeart/2005/8/layout/vList2"/>
    <dgm:cxn modelId="{18443AC1-11F7-4CF7-8B2E-6AE3F5C4912F}" srcId="{7EE01707-8F18-4CB0-A0DD-DF0CC3B940C5}" destId="{3332786C-7A9A-4306-8316-ECFC255B403A}" srcOrd="1" destOrd="0" parTransId="{4390D55D-67EF-49C9-9047-B00050C7FE0E}" sibTransId="{F149483C-CAA3-474B-B25E-7EA82D374F97}"/>
    <dgm:cxn modelId="{38AE65DB-34E0-47E9-BDE6-EDFA048EC3C6}" type="presOf" srcId="{7EE01707-8F18-4CB0-A0DD-DF0CC3B940C5}" destId="{83B5EDDB-BBB1-495D-8B45-B2AC4DA6B8DC}" srcOrd="0" destOrd="0" presId="urn:microsoft.com/office/officeart/2005/8/layout/vList2"/>
    <dgm:cxn modelId="{16A500F0-CD58-441E-81D5-3E0BDF2A9949}" type="presOf" srcId="{F62D6E26-5886-48E4-B987-2D0D3D1726C3}" destId="{3954DF3A-3C9D-4401-9AC9-6AA134D7147B}" srcOrd="0" destOrd="0" presId="urn:microsoft.com/office/officeart/2005/8/layout/vList2"/>
    <dgm:cxn modelId="{F9BD1CF7-59CB-4B1D-8FFF-232C5E814D18}" srcId="{7EE01707-8F18-4CB0-A0DD-DF0CC3B940C5}" destId="{BB3AC8E4-189E-454C-99F9-4E3FF93A646A}" srcOrd="0" destOrd="0" parTransId="{77E99414-98E5-4E35-A1B2-F0197C84BD78}" sibTransId="{23434430-8900-45EB-A96B-62E04A034E4C}"/>
    <dgm:cxn modelId="{35638E02-A6EF-46F7-BA35-573FF353E3B5}" type="presParOf" srcId="{83B5EDDB-BBB1-495D-8B45-B2AC4DA6B8DC}" destId="{6994B8F0-643A-4AFE-AAF7-8EE430703897}" srcOrd="0" destOrd="0" presId="urn:microsoft.com/office/officeart/2005/8/layout/vList2"/>
    <dgm:cxn modelId="{F6D6F8A7-2F11-4CDB-BE82-BF618092D9F1}" type="presParOf" srcId="{83B5EDDB-BBB1-495D-8B45-B2AC4DA6B8DC}" destId="{04EBDDCA-F364-45E4-B600-1BFC87896E4B}" srcOrd="1" destOrd="0" presId="urn:microsoft.com/office/officeart/2005/8/layout/vList2"/>
    <dgm:cxn modelId="{FEDFA5EB-851F-4804-986B-ED5858A0036E}" type="presParOf" srcId="{83B5EDDB-BBB1-495D-8B45-B2AC4DA6B8DC}" destId="{7C368AFB-C3EA-4BC8-B6FA-15BF0624F321}" srcOrd="2" destOrd="0" presId="urn:microsoft.com/office/officeart/2005/8/layout/vList2"/>
    <dgm:cxn modelId="{82D4890D-C86E-4A8D-ADC7-557D16231CF6}" type="presParOf" srcId="{83B5EDDB-BBB1-495D-8B45-B2AC4DA6B8DC}" destId="{1116C504-2646-44D2-8E2D-36CBCDF73AD7}" srcOrd="3" destOrd="0" presId="urn:microsoft.com/office/officeart/2005/8/layout/vList2"/>
    <dgm:cxn modelId="{3B6054F7-E8C8-4203-827E-1BBBEFEBCC7A}" type="presParOf" srcId="{83B5EDDB-BBB1-495D-8B45-B2AC4DA6B8DC}" destId="{3954DF3A-3C9D-4401-9AC9-6AA134D7147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EE01707-8F18-4CB0-A0DD-DF0CC3B940C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B3AC8E4-189E-454C-99F9-4E3FF93A646A}">
      <dgm:prSet custT="1"/>
      <dgm:spPr>
        <a:solidFill>
          <a:srgbClr val="369337"/>
        </a:solidFill>
      </dgm:spPr>
      <dgm:t>
        <a:bodyPr/>
        <a:lstStyle/>
        <a:p>
          <a:pPr>
            <a:lnSpc>
              <a:spcPct val="100000"/>
            </a:lnSpc>
          </a:pPr>
          <a:r>
            <a:rPr lang="fr-FR" sz="2000" b="1" spc="-10" dirty="0">
              <a:solidFill>
                <a:srgbClr val="FFFFFF"/>
              </a:solidFill>
              <a:latin typeface="Arial"/>
              <a:cs typeface="Arial"/>
            </a:rPr>
            <a:t>86 </a:t>
          </a:r>
          <a:r>
            <a:rPr lang="fr-FR" sz="2000" b="1" dirty="0">
              <a:solidFill>
                <a:srgbClr val="FFFFFF"/>
              </a:solidFill>
              <a:latin typeface="Arial"/>
              <a:cs typeface="Arial"/>
            </a:rPr>
            <a:t>% </a:t>
          </a:r>
          <a:r>
            <a:rPr lang="fr-FR" sz="2000" spc="-10" dirty="0">
              <a:solidFill>
                <a:srgbClr val="FFFFFF"/>
              </a:solidFill>
              <a:latin typeface="Arial"/>
              <a:cs typeface="Arial"/>
            </a:rPr>
            <a:t>des </a:t>
          </a:r>
          <a:r>
            <a:rPr lang="fr-FR" sz="2000" spc="-15" dirty="0">
              <a:solidFill>
                <a:srgbClr val="FFFFFF"/>
              </a:solidFill>
              <a:latin typeface="Arial"/>
              <a:cs typeface="Arial"/>
            </a:rPr>
            <a:t>adultes canadiens </a:t>
          </a:r>
          <a:r>
            <a:rPr lang="fr-FR" sz="2000" spc="-10" dirty="0">
              <a:solidFill>
                <a:srgbClr val="FFFFFF"/>
              </a:solidFill>
              <a:latin typeface="Arial"/>
              <a:cs typeface="Arial"/>
            </a:rPr>
            <a:t>lisent </a:t>
          </a:r>
          <a:r>
            <a:rPr lang="fr-FR" sz="2000" spc="-5" dirty="0">
              <a:solidFill>
                <a:srgbClr val="FFFFFF"/>
              </a:solidFill>
              <a:latin typeface="Arial"/>
              <a:cs typeface="Arial"/>
            </a:rPr>
            <a:t>le </a:t>
          </a:r>
          <a:r>
            <a:rPr lang="fr-FR" sz="2000" dirty="0">
              <a:solidFill>
                <a:srgbClr val="FFFFFF"/>
              </a:solidFill>
              <a:latin typeface="Arial"/>
              <a:cs typeface="Arial"/>
            </a:rPr>
            <a:t> </a:t>
          </a:r>
          <a:r>
            <a:rPr lang="fr-FR" sz="2000" spc="-15" dirty="0">
              <a:solidFill>
                <a:srgbClr val="FFFFFF"/>
              </a:solidFill>
              <a:latin typeface="Arial"/>
              <a:cs typeface="Arial"/>
            </a:rPr>
            <a:t>contenu dans </a:t>
          </a:r>
          <a:r>
            <a:rPr lang="fr-FR" sz="2000" spc="-10" dirty="0">
              <a:solidFill>
                <a:srgbClr val="FFFFFF"/>
              </a:solidFill>
              <a:latin typeface="Arial"/>
              <a:cs typeface="Arial"/>
            </a:rPr>
            <a:t>les </a:t>
          </a:r>
          <a:r>
            <a:rPr lang="fr-FR" sz="2000" spc="-15" dirty="0">
              <a:solidFill>
                <a:srgbClr val="FFFFFF"/>
              </a:solidFill>
              <a:latin typeface="Arial"/>
              <a:cs typeface="Arial"/>
            </a:rPr>
            <a:t>imprimés, </a:t>
          </a:r>
          <a:r>
            <a:rPr lang="fr-FR" sz="2000" spc="-10" dirty="0">
              <a:solidFill>
                <a:srgbClr val="FFFFFF"/>
              </a:solidFill>
              <a:latin typeface="Arial"/>
              <a:cs typeface="Arial"/>
            </a:rPr>
            <a:t>sur </a:t>
          </a:r>
          <a:r>
            <a:rPr lang="fr-FR" sz="2000" spc="-15" dirty="0">
              <a:solidFill>
                <a:srgbClr val="FFFFFF"/>
              </a:solidFill>
              <a:latin typeface="Arial"/>
              <a:cs typeface="Arial"/>
            </a:rPr>
            <a:t>leur </a:t>
          </a:r>
          <a:r>
            <a:rPr lang="fr-FR" sz="2000" spc="-10" dirty="0">
              <a:solidFill>
                <a:srgbClr val="FFFFFF"/>
              </a:solidFill>
              <a:latin typeface="Arial"/>
              <a:cs typeface="Arial"/>
            </a:rPr>
            <a:t> </a:t>
          </a:r>
          <a:r>
            <a:rPr lang="fr-FR" sz="2000" spc="-15" dirty="0">
              <a:solidFill>
                <a:srgbClr val="FFFFFF"/>
              </a:solidFill>
              <a:latin typeface="Arial"/>
              <a:cs typeface="Arial"/>
            </a:rPr>
            <a:t>ordinateur </a:t>
          </a:r>
          <a:r>
            <a:rPr lang="fr-FR" sz="2000" spc="-10" dirty="0">
              <a:solidFill>
                <a:srgbClr val="FFFFFF"/>
              </a:solidFill>
              <a:latin typeface="Arial"/>
              <a:cs typeface="Arial"/>
            </a:rPr>
            <a:t>de </a:t>
          </a:r>
          <a:r>
            <a:rPr lang="fr-FR" sz="2000" spc="-15" dirty="0">
              <a:solidFill>
                <a:srgbClr val="FFFFFF"/>
              </a:solidFill>
              <a:latin typeface="Arial"/>
              <a:cs typeface="Arial"/>
            </a:rPr>
            <a:t>bureau/portable, </a:t>
          </a:r>
          <a:r>
            <a:rPr lang="fr-FR" sz="2000" spc="-10" dirty="0">
              <a:solidFill>
                <a:srgbClr val="FFFFFF"/>
              </a:solidFill>
              <a:latin typeface="Arial"/>
              <a:cs typeface="Arial"/>
            </a:rPr>
            <a:t>sur </a:t>
          </a:r>
          <a:r>
            <a:rPr lang="fr-FR" sz="2000" spc="-15" dirty="0">
              <a:solidFill>
                <a:srgbClr val="FFFFFF"/>
              </a:solidFill>
              <a:latin typeface="Arial"/>
              <a:cs typeface="Arial"/>
            </a:rPr>
            <a:t>leur </a:t>
          </a:r>
          <a:r>
            <a:rPr lang="fr-FR" sz="2000" spc="-545" dirty="0">
              <a:solidFill>
                <a:srgbClr val="FFFFFF"/>
              </a:solidFill>
              <a:latin typeface="Arial"/>
              <a:cs typeface="Arial"/>
            </a:rPr>
            <a:t> </a:t>
          </a:r>
          <a:r>
            <a:rPr lang="fr-FR" sz="2000" spc="-15" dirty="0">
              <a:solidFill>
                <a:srgbClr val="FFFFFF"/>
              </a:solidFill>
              <a:latin typeface="Arial"/>
              <a:cs typeface="Arial"/>
            </a:rPr>
            <a:t>téléphone</a:t>
          </a:r>
          <a:r>
            <a:rPr lang="fr-FR" sz="2000" spc="-25" dirty="0">
              <a:solidFill>
                <a:srgbClr val="FFFFFF"/>
              </a:solidFill>
              <a:latin typeface="Arial"/>
              <a:cs typeface="Arial"/>
            </a:rPr>
            <a:t> </a:t>
          </a:r>
          <a:r>
            <a:rPr lang="fr-FR" sz="2000" spc="-10" dirty="0">
              <a:solidFill>
                <a:srgbClr val="FFFFFF"/>
              </a:solidFill>
              <a:latin typeface="Arial"/>
              <a:cs typeface="Arial"/>
            </a:rPr>
            <a:t>ou</a:t>
          </a:r>
          <a:r>
            <a:rPr lang="fr-FR" sz="2000" spc="-20" dirty="0">
              <a:solidFill>
                <a:srgbClr val="FFFFFF"/>
              </a:solidFill>
              <a:latin typeface="Arial"/>
              <a:cs typeface="Arial"/>
            </a:rPr>
            <a:t> </a:t>
          </a:r>
          <a:r>
            <a:rPr lang="fr-FR" sz="2000" spc="-10" dirty="0">
              <a:solidFill>
                <a:srgbClr val="FFFFFF"/>
              </a:solidFill>
              <a:latin typeface="Arial"/>
              <a:cs typeface="Arial"/>
            </a:rPr>
            <a:t>sur</a:t>
          </a:r>
          <a:r>
            <a:rPr lang="fr-FR" sz="2000" spc="-15" dirty="0">
              <a:solidFill>
                <a:srgbClr val="FFFFFF"/>
              </a:solidFill>
              <a:latin typeface="Arial"/>
              <a:cs typeface="Arial"/>
            </a:rPr>
            <a:t> </a:t>
          </a:r>
          <a:r>
            <a:rPr lang="fr-FR" sz="2000" spc="-10" dirty="0">
              <a:solidFill>
                <a:srgbClr val="FFFFFF"/>
              </a:solidFill>
              <a:latin typeface="Arial"/>
              <a:cs typeface="Arial"/>
            </a:rPr>
            <a:t>leur</a:t>
          </a:r>
          <a:r>
            <a:rPr lang="fr-FR" sz="2000" spc="-15" dirty="0">
              <a:solidFill>
                <a:srgbClr val="FFFFFF"/>
              </a:solidFill>
              <a:latin typeface="Arial"/>
              <a:cs typeface="Arial"/>
            </a:rPr>
            <a:t> tablette.</a:t>
          </a:r>
          <a:endParaRPr lang="en-US" sz="2000" dirty="0"/>
        </a:p>
      </dgm:t>
    </dgm:pt>
    <dgm:pt modelId="{77E99414-98E5-4E35-A1B2-F0197C84BD78}" type="parTrans" cxnId="{F9BD1CF7-59CB-4B1D-8FFF-232C5E814D18}">
      <dgm:prSet/>
      <dgm:spPr/>
      <dgm:t>
        <a:bodyPr/>
        <a:lstStyle/>
        <a:p>
          <a:endParaRPr lang="en-US"/>
        </a:p>
      </dgm:t>
    </dgm:pt>
    <dgm:pt modelId="{23434430-8900-45EB-A96B-62E04A034E4C}" type="sibTrans" cxnId="{F9BD1CF7-59CB-4B1D-8FFF-232C5E814D18}">
      <dgm:prSet/>
      <dgm:spPr/>
      <dgm:t>
        <a:bodyPr/>
        <a:lstStyle/>
        <a:p>
          <a:endParaRPr lang="en-US"/>
        </a:p>
      </dgm:t>
    </dgm:pt>
    <dgm:pt modelId="{3332786C-7A9A-4306-8316-ECFC255B403A}">
      <dgm:prSet custT="1"/>
      <dgm:spPr>
        <a:solidFill>
          <a:schemeClr val="accent1">
            <a:lumMod val="75000"/>
          </a:schemeClr>
        </a:solidFill>
      </dgm:spPr>
      <dgm:t>
        <a:bodyPr/>
        <a:lstStyle/>
        <a:p>
          <a:r>
            <a:rPr lang="fr-FR" sz="2000" b="1" spc="-10" dirty="0">
              <a:solidFill>
                <a:srgbClr val="FFFFFF"/>
              </a:solidFill>
              <a:latin typeface="Arial"/>
              <a:cs typeface="Arial"/>
            </a:rPr>
            <a:t>95</a:t>
          </a:r>
          <a:r>
            <a:rPr lang="fr-FR" sz="2000" b="1" spc="-30" dirty="0">
              <a:solidFill>
                <a:srgbClr val="FFFFFF"/>
              </a:solidFill>
              <a:latin typeface="Arial"/>
              <a:cs typeface="Arial"/>
            </a:rPr>
            <a:t> </a:t>
          </a:r>
          <a:r>
            <a:rPr lang="fr-FR" sz="2000" b="1" dirty="0">
              <a:solidFill>
                <a:srgbClr val="FFFFFF"/>
              </a:solidFill>
              <a:latin typeface="Arial"/>
              <a:cs typeface="Arial"/>
            </a:rPr>
            <a:t>%</a:t>
          </a:r>
          <a:r>
            <a:rPr lang="fr-FR" sz="2000" b="1" spc="-40" dirty="0">
              <a:solidFill>
                <a:srgbClr val="FFFFFF"/>
              </a:solidFill>
              <a:latin typeface="Arial"/>
              <a:cs typeface="Arial"/>
            </a:rPr>
            <a:t> </a:t>
          </a:r>
          <a:r>
            <a:rPr lang="fr-FR" sz="2000" spc="-10" dirty="0">
              <a:solidFill>
                <a:srgbClr val="FFFFFF"/>
              </a:solidFill>
              <a:latin typeface="Arial"/>
              <a:cs typeface="Arial"/>
            </a:rPr>
            <a:t>des</a:t>
          </a:r>
          <a:r>
            <a:rPr lang="fr-FR" sz="2000" spc="-30" dirty="0">
              <a:solidFill>
                <a:srgbClr val="FFFFFF"/>
              </a:solidFill>
              <a:latin typeface="Arial"/>
              <a:cs typeface="Arial"/>
            </a:rPr>
            <a:t> </a:t>
          </a:r>
          <a:r>
            <a:rPr lang="fr-FR" sz="2000" spc="-15" dirty="0">
              <a:solidFill>
                <a:srgbClr val="FFFFFF"/>
              </a:solidFill>
              <a:latin typeface="Arial"/>
              <a:cs typeface="Arial"/>
            </a:rPr>
            <a:t>lecteurs</a:t>
          </a:r>
          <a:r>
            <a:rPr lang="fr-FR" sz="2000" spc="-25" dirty="0">
              <a:solidFill>
                <a:srgbClr val="FFFFFF"/>
              </a:solidFill>
              <a:latin typeface="Arial"/>
              <a:cs typeface="Arial"/>
            </a:rPr>
            <a:t> </a:t>
          </a:r>
          <a:r>
            <a:rPr lang="fr-FR" sz="2000" spc="-10" dirty="0">
              <a:solidFill>
                <a:srgbClr val="FFFFFF"/>
              </a:solidFill>
              <a:latin typeface="Arial"/>
              <a:cs typeface="Arial"/>
            </a:rPr>
            <a:t>lisent</a:t>
          </a:r>
          <a:r>
            <a:rPr lang="fr-FR" sz="2000" spc="-25" dirty="0">
              <a:solidFill>
                <a:srgbClr val="FFFFFF"/>
              </a:solidFill>
              <a:latin typeface="Arial"/>
              <a:cs typeface="Arial"/>
            </a:rPr>
            <a:t> </a:t>
          </a:r>
          <a:r>
            <a:rPr lang="fr-FR" sz="2000" spc="-10" dirty="0">
              <a:solidFill>
                <a:srgbClr val="FFFFFF"/>
              </a:solidFill>
              <a:latin typeface="Arial"/>
              <a:cs typeface="Arial"/>
            </a:rPr>
            <a:t>sur</a:t>
          </a:r>
          <a:r>
            <a:rPr lang="fr-FR" sz="2000" spc="-25" dirty="0">
              <a:solidFill>
                <a:srgbClr val="FFFFFF"/>
              </a:solidFill>
              <a:latin typeface="Arial"/>
              <a:cs typeface="Arial"/>
            </a:rPr>
            <a:t> </a:t>
          </a:r>
          <a:r>
            <a:rPr lang="fr-FR" sz="2000" spc="-15" dirty="0">
              <a:solidFill>
                <a:srgbClr val="FFFFFF"/>
              </a:solidFill>
              <a:latin typeface="Arial"/>
              <a:cs typeface="Arial"/>
            </a:rPr>
            <a:t>des </a:t>
          </a:r>
          <a:r>
            <a:rPr lang="en-CA" sz="2000" b="1" spc="-15" dirty="0" err="1">
              <a:solidFill>
                <a:srgbClr val="FFFFFF"/>
              </a:solidFill>
              <a:latin typeface="Arial"/>
              <a:cs typeface="Arial"/>
            </a:rPr>
            <a:t>plateformes</a:t>
          </a:r>
          <a:r>
            <a:rPr lang="en-CA" sz="2000" b="1" spc="-45" dirty="0">
              <a:solidFill>
                <a:srgbClr val="FFFFFF"/>
              </a:solidFill>
              <a:latin typeface="Arial"/>
              <a:cs typeface="Arial"/>
            </a:rPr>
            <a:t> </a:t>
          </a:r>
          <a:r>
            <a:rPr lang="en-CA" sz="2000" b="1" spc="-15" dirty="0" err="1">
              <a:solidFill>
                <a:srgbClr val="FFFFFF"/>
              </a:solidFill>
              <a:latin typeface="Arial"/>
              <a:cs typeface="Arial"/>
            </a:rPr>
            <a:t>numériques</a:t>
          </a:r>
          <a:r>
            <a:rPr lang="en-CA" sz="2000" spc="-15" dirty="0">
              <a:solidFill>
                <a:srgbClr val="FFFFFF"/>
              </a:solidFill>
              <a:latin typeface="Arial"/>
              <a:cs typeface="Arial"/>
            </a:rPr>
            <a:t>.</a:t>
          </a:r>
          <a:endParaRPr lang="en-US" sz="2000" dirty="0"/>
        </a:p>
      </dgm:t>
    </dgm:pt>
    <dgm:pt modelId="{4390D55D-67EF-49C9-9047-B00050C7FE0E}" type="parTrans" cxnId="{18443AC1-11F7-4CF7-8B2E-6AE3F5C4912F}">
      <dgm:prSet/>
      <dgm:spPr/>
      <dgm:t>
        <a:bodyPr/>
        <a:lstStyle/>
        <a:p>
          <a:endParaRPr lang="en-US"/>
        </a:p>
      </dgm:t>
    </dgm:pt>
    <dgm:pt modelId="{F149483C-CAA3-474B-B25E-7EA82D374F97}" type="sibTrans" cxnId="{18443AC1-11F7-4CF7-8B2E-6AE3F5C4912F}">
      <dgm:prSet/>
      <dgm:spPr/>
      <dgm:t>
        <a:bodyPr/>
        <a:lstStyle/>
        <a:p>
          <a:endParaRPr lang="en-US"/>
        </a:p>
      </dgm:t>
    </dgm:pt>
    <dgm:pt modelId="{F62D6E26-5886-48E4-B987-2D0D3D1726C3}">
      <dgm:prSet custT="1"/>
      <dgm:spPr>
        <a:solidFill>
          <a:srgbClr val="7030A0"/>
        </a:solidFill>
      </dgm:spPr>
      <dgm:t>
        <a:bodyPr/>
        <a:lstStyle/>
        <a:p>
          <a:r>
            <a:rPr lang="fr-FR" sz="2000" b="1" spc="-10" dirty="0">
              <a:solidFill>
                <a:srgbClr val="FFFFFF"/>
              </a:solidFill>
              <a:latin typeface="Arial"/>
              <a:cs typeface="Arial"/>
            </a:rPr>
            <a:t>46</a:t>
          </a:r>
          <a:r>
            <a:rPr lang="fr-FR" sz="2000" b="1" spc="-25" dirty="0">
              <a:solidFill>
                <a:srgbClr val="FFFFFF"/>
              </a:solidFill>
              <a:latin typeface="Arial"/>
              <a:cs typeface="Arial"/>
            </a:rPr>
            <a:t> </a:t>
          </a:r>
          <a:r>
            <a:rPr lang="fr-FR" sz="2000" b="1" dirty="0">
              <a:solidFill>
                <a:srgbClr val="FFFFFF"/>
              </a:solidFill>
              <a:latin typeface="Arial"/>
              <a:cs typeface="Arial"/>
            </a:rPr>
            <a:t>%</a:t>
          </a:r>
          <a:r>
            <a:rPr lang="fr-FR" sz="2000" b="1" spc="-35" dirty="0">
              <a:solidFill>
                <a:srgbClr val="FFFFFF"/>
              </a:solidFill>
              <a:latin typeface="Arial"/>
              <a:cs typeface="Arial"/>
            </a:rPr>
            <a:t> </a:t>
          </a:r>
          <a:r>
            <a:rPr lang="fr-FR" sz="2000" spc="-10" dirty="0">
              <a:solidFill>
                <a:srgbClr val="FFFFFF"/>
              </a:solidFill>
              <a:latin typeface="Arial"/>
              <a:cs typeface="Arial"/>
            </a:rPr>
            <a:t>des</a:t>
          </a:r>
          <a:r>
            <a:rPr lang="fr-FR" sz="2000" spc="-25" dirty="0">
              <a:solidFill>
                <a:srgbClr val="FFFFFF"/>
              </a:solidFill>
              <a:latin typeface="Arial"/>
              <a:cs typeface="Arial"/>
            </a:rPr>
            <a:t> </a:t>
          </a:r>
          <a:r>
            <a:rPr lang="fr-FR" sz="2000" spc="-15" dirty="0">
              <a:solidFill>
                <a:srgbClr val="FFFFFF"/>
              </a:solidFill>
              <a:latin typeface="Arial"/>
              <a:cs typeface="Arial"/>
            </a:rPr>
            <a:t>lecteurs</a:t>
          </a:r>
          <a:r>
            <a:rPr lang="fr-FR" sz="2000" spc="-25" dirty="0">
              <a:solidFill>
                <a:srgbClr val="FFFFFF"/>
              </a:solidFill>
              <a:latin typeface="Arial"/>
              <a:cs typeface="Arial"/>
            </a:rPr>
            <a:t> </a:t>
          </a:r>
          <a:r>
            <a:rPr lang="fr-FR" sz="2000" spc="-15" dirty="0">
              <a:solidFill>
                <a:srgbClr val="FFFFFF"/>
              </a:solidFill>
              <a:latin typeface="Arial"/>
              <a:cs typeface="Arial"/>
            </a:rPr>
            <a:t>continuent</a:t>
          </a:r>
          <a:r>
            <a:rPr lang="fr-FR" sz="2000" spc="-20" dirty="0">
              <a:solidFill>
                <a:srgbClr val="FFFFFF"/>
              </a:solidFill>
              <a:latin typeface="Arial"/>
              <a:cs typeface="Arial"/>
            </a:rPr>
            <a:t> </a:t>
          </a:r>
          <a:r>
            <a:rPr lang="fr-FR" sz="2000" dirty="0">
              <a:solidFill>
                <a:srgbClr val="FFFFFF"/>
              </a:solidFill>
              <a:latin typeface="Arial"/>
              <a:cs typeface="Arial"/>
            </a:rPr>
            <a:t>à</a:t>
          </a:r>
          <a:r>
            <a:rPr lang="fr-FR" sz="2000" spc="-20" dirty="0">
              <a:solidFill>
                <a:srgbClr val="FFFFFF"/>
              </a:solidFill>
              <a:latin typeface="Arial"/>
              <a:cs typeface="Arial"/>
            </a:rPr>
            <a:t> </a:t>
          </a:r>
          <a:r>
            <a:rPr lang="fr-FR" sz="2000" spc="-5" dirty="0">
              <a:solidFill>
                <a:srgbClr val="FFFFFF"/>
              </a:solidFill>
              <a:latin typeface="Arial"/>
              <a:cs typeface="Arial"/>
            </a:rPr>
            <a:t>lire</a:t>
          </a:r>
          <a:r>
            <a:rPr lang="fr-FR" sz="2000" spc="-25" dirty="0">
              <a:solidFill>
                <a:srgbClr val="FFFFFF"/>
              </a:solidFill>
              <a:latin typeface="Arial"/>
              <a:cs typeface="Arial"/>
            </a:rPr>
            <a:t> </a:t>
          </a:r>
          <a:r>
            <a:rPr lang="fr-FR" sz="2000" spc="-15" dirty="0">
              <a:solidFill>
                <a:srgbClr val="FFFFFF"/>
              </a:solidFill>
              <a:latin typeface="Arial"/>
              <a:cs typeface="Arial"/>
            </a:rPr>
            <a:t>des </a:t>
          </a:r>
          <a:r>
            <a:rPr lang="en-CA" sz="2000" b="1" spc="-15" dirty="0" err="1">
              <a:solidFill>
                <a:srgbClr val="FFFFFF"/>
              </a:solidFill>
              <a:latin typeface="Arial"/>
              <a:cs typeface="Arial"/>
            </a:rPr>
            <a:t>éditions</a:t>
          </a:r>
          <a:r>
            <a:rPr lang="en-CA" sz="2000" b="1" spc="-50" dirty="0">
              <a:solidFill>
                <a:srgbClr val="FFFFFF"/>
              </a:solidFill>
              <a:latin typeface="Arial"/>
              <a:cs typeface="Arial"/>
            </a:rPr>
            <a:t> </a:t>
          </a:r>
          <a:r>
            <a:rPr lang="en-CA" sz="2000" b="1" spc="-15" dirty="0" err="1">
              <a:solidFill>
                <a:srgbClr val="FFFFFF"/>
              </a:solidFill>
              <a:latin typeface="Arial"/>
              <a:cs typeface="Arial"/>
            </a:rPr>
            <a:t>imprimées</a:t>
          </a:r>
          <a:r>
            <a:rPr lang="en-CA" sz="2000" spc="-15" dirty="0">
              <a:solidFill>
                <a:srgbClr val="FFFFFF"/>
              </a:solidFill>
              <a:latin typeface="Arial"/>
              <a:cs typeface="Arial"/>
            </a:rPr>
            <a:t>.</a:t>
          </a:r>
          <a:endParaRPr lang="en-US" sz="2000" dirty="0"/>
        </a:p>
      </dgm:t>
    </dgm:pt>
    <dgm:pt modelId="{4DBACAB6-CE87-47E3-83B2-2E5C2DB7D03A}" type="parTrans" cxnId="{40D1A381-CC26-4831-90F1-6F5D5FF3BFD5}">
      <dgm:prSet/>
      <dgm:spPr/>
      <dgm:t>
        <a:bodyPr/>
        <a:lstStyle/>
        <a:p>
          <a:endParaRPr lang="en-US"/>
        </a:p>
      </dgm:t>
    </dgm:pt>
    <dgm:pt modelId="{03B62F50-1BBD-41EE-AB52-195FD111C0E3}" type="sibTrans" cxnId="{40D1A381-CC26-4831-90F1-6F5D5FF3BFD5}">
      <dgm:prSet/>
      <dgm:spPr/>
      <dgm:t>
        <a:bodyPr/>
        <a:lstStyle/>
        <a:p>
          <a:endParaRPr lang="en-US"/>
        </a:p>
      </dgm:t>
    </dgm:pt>
    <dgm:pt modelId="{8843E6FF-882F-4F6B-8405-14ED0123B00B}">
      <dgm:prSet custT="1"/>
      <dgm:spPr>
        <a:solidFill>
          <a:srgbClr val="FFC000"/>
        </a:solidFill>
      </dgm:spPr>
      <dgm:t>
        <a:bodyPr/>
        <a:lstStyle/>
        <a:p>
          <a:r>
            <a:rPr lang="fr-FR" sz="2000" b="1" spc="-10" dirty="0">
              <a:solidFill>
                <a:schemeClr val="bg1"/>
              </a:solidFill>
              <a:latin typeface="Arial"/>
              <a:cs typeface="Arial"/>
            </a:rPr>
            <a:t>25</a:t>
          </a:r>
          <a:r>
            <a:rPr lang="fr-FR" sz="2000" b="1" spc="-25" dirty="0">
              <a:solidFill>
                <a:schemeClr val="bg1"/>
              </a:solidFill>
              <a:latin typeface="Arial"/>
              <a:cs typeface="Arial"/>
            </a:rPr>
            <a:t> </a:t>
          </a:r>
          <a:r>
            <a:rPr lang="fr-FR" sz="2000" b="1" dirty="0">
              <a:solidFill>
                <a:schemeClr val="bg1"/>
              </a:solidFill>
              <a:latin typeface="Arial"/>
              <a:cs typeface="Arial"/>
            </a:rPr>
            <a:t>%</a:t>
          </a:r>
          <a:r>
            <a:rPr lang="fr-FR" sz="2000" b="1" spc="-35" dirty="0">
              <a:solidFill>
                <a:schemeClr val="bg1"/>
              </a:solidFill>
              <a:latin typeface="Arial"/>
              <a:cs typeface="Arial"/>
            </a:rPr>
            <a:t> </a:t>
          </a:r>
          <a:r>
            <a:rPr lang="fr-FR" sz="2000" spc="-10" dirty="0">
              <a:solidFill>
                <a:schemeClr val="bg1"/>
              </a:solidFill>
              <a:latin typeface="Arial"/>
              <a:cs typeface="Arial"/>
            </a:rPr>
            <a:t>des</a:t>
          </a:r>
          <a:r>
            <a:rPr lang="fr-FR" sz="2000" spc="-25" dirty="0">
              <a:solidFill>
                <a:schemeClr val="bg1"/>
              </a:solidFill>
              <a:latin typeface="Arial"/>
              <a:cs typeface="Arial"/>
            </a:rPr>
            <a:t> </a:t>
          </a:r>
          <a:r>
            <a:rPr lang="fr-FR" sz="2000" spc="-15" dirty="0">
              <a:solidFill>
                <a:schemeClr val="bg1"/>
              </a:solidFill>
              <a:latin typeface="Arial"/>
              <a:cs typeface="Arial"/>
            </a:rPr>
            <a:t>lecteurs</a:t>
          </a:r>
          <a:r>
            <a:rPr lang="fr-FR" sz="2000" spc="-25" dirty="0">
              <a:solidFill>
                <a:schemeClr val="bg1"/>
              </a:solidFill>
              <a:latin typeface="Arial"/>
              <a:cs typeface="Arial"/>
            </a:rPr>
            <a:t> </a:t>
          </a:r>
          <a:r>
            <a:rPr lang="fr-FR" sz="2000" spc="-10" dirty="0">
              <a:solidFill>
                <a:schemeClr val="bg1"/>
              </a:solidFill>
              <a:latin typeface="Arial"/>
              <a:cs typeface="Arial"/>
            </a:rPr>
            <a:t>lisent</a:t>
          </a:r>
          <a:r>
            <a:rPr lang="fr-FR" sz="2000" spc="-20" dirty="0">
              <a:solidFill>
                <a:schemeClr val="bg1"/>
              </a:solidFill>
              <a:latin typeface="Arial"/>
              <a:cs typeface="Arial"/>
            </a:rPr>
            <a:t> </a:t>
          </a:r>
          <a:r>
            <a:rPr lang="fr-FR" sz="2000" spc="-5" dirty="0">
              <a:solidFill>
                <a:schemeClr val="bg1"/>
              </a:solidFill>
              <a:latin typeface="Arial"/>
              <a:cs typeface="Arial"/>
            </a:rPr>
            <a:t>le</a:t>
          </a:r>
          <a:r>
            <a:rPr lang="fr-FR" sz="2000" spc="-25" dirty="0">
              <a:solidFill>
                <a:schemeClr val="bg1"/>
              </a:solidFill>
              <a:latin typeface="Arial"/>
              <a:cs typeface="Arial"/>
            </a:rPr>
            <a:t> </a:t>
          </a:r>
          <a:r>
            <a:rPr lang="fr-FR" sz="2000" spc="-15" dirty="0">
              <a:solidFill>
                <a:schemeClr val="bg1"/>
              </a:solidFill>
              <a:latin typeface="Arial"/>
              <a:cs typeface="Arial"/>
            </a:rPr>
            <a:t>contenu</a:t>
          </a:r>
          <a:r>
            <a:rPr lang="fr-FR" sz="2000" spc="-20" dirty="0">
              <a:solidFill>
                <a:schemeClr val="bg1"/>
              </a:solidFill>
              <a:latin typeface="Arial"/>
              <a:cs typeface="Arial"/>
            </a:rPr>
            <a:t> </a:t>
          </a:r>
          <a:r>
            <a:rPr lang="fr-FR" sz="2000" spc="-15" dirty="0">
              <a:solidFill>
                <a:schemeClr val="bg1"/>
              </a:solidFill>
              <a:latin typeface="Arial"/>
              <a:cs typeface="Arial"/>
            </a:rPr>
            <a:t>des </a:t>
          </a:r>
          <a:r>
            <a:rPr lang="fr-FR" sz="2000" spc="-540" dirty="0">
              <a:solidFill>
                <a:schemeClr val="bg1"/>
              </a:solidFill>
              <a:latin typeface="Arial"/>
              <a:cs typeface="Arial"/>
            </a:rPr>
            <a:t> </a:t>
          </a:r>
          <a:r>
            <a:rPr lang="fr-FR" sz="2000" spc="-15" dirty="0">
              <a:solidFill>
                <a:schemeClr val="bg1"/>
              </a:solidFill>
              <a:latin typeface="Arial"/>
              <a:cs typeface="Arial"/>
            </a:rPr>
            <a:t>journaux</a:t>
          </a:r>
          <a:r>
            <a:rPr lang="fr-FR" sz="2000" spc="-25" dirty="0">
              <a:solidFill>
                <a:schemeClr val="bg1"/>
              </a:solidFill>
              <a:latin typeface="Arial"/>
              <a:cs typeface="Arial"/>
            </a:rPr>
            <a:t> </a:t>
          </a:r>
          <a:r>
            <a:rPr lang="fr-FR" sz="2000" spc="-10" dirty="0">
              <a:solidFill>
                <a:schemeClr val="bg1"/>
              </a:solidFill>
              <a:latin typeface="Arial"/>
              <a:cs typeface="Arial"/>
            </a:rPr>
            <a:t>sur</a:t>
          </a:r>
          <a:r>
            <a:rPr lang="fr-FR" sz="2000" spc="-15" dirty="0">
              <a:solidFill>
                <a:schemeClr val="bg1"/>
              </a:solidFill>
              <a:latin typeface="Arial"/>
              <a:cs typeface="Arial"/>
            </a:rPr>
            <a:t> </a:t>
          </a:r>
          <a:r>
            <a:rPr lang="fr-FR" sz="2000" spc="-10" dirty="0">
              <a:solidFill>
                <a:schemeClr val="bg1"/>
              </a:solidFill>
              <a:latin typeface="Arial"/>
              <a:cs typeface="Arial"/>
            </a:rPr>
            <a:t>les</a:t>
          </a:r>
          <a:r>
            <a:rPr lang="fr-FR" sz="2000" spc="-15" dirty="0">
              <a:solidFill>
                <a:schemeClr val="bg1"/>
              </a:solidFill>
              <a:latin typeface="Arial"/>
              <a:cs typeface="Arial"/>
            </a:rPr>
            <a:t> </a:t>
          </a:r>
          <a:r>
            <a:rPr lang="fr-FR" sz="2000" b="1" spc="-15" dirty="0">
              <a:solidFill>
                <a:schemeClr val="bg1"/>
              </a:solidFill>
              <a:latin typeface="Arial"/>
              <a:cs typeface="Arial"/>
            </a:rPr>
            <a:t>quatre</a:t>
          </a:r>
          <a:r>
            <a:rPr lang="fr-FR" sz="2000" b="1" spc="-25" dirty="0">
              <a:solidFill>
                <a:schemeClr val="bg1"/>
              </a:solidFill>
              <a:latin typeface="Arial"/>
              <a:cs typeface="Arial"/>
            </a:rPr>
            <a:t> </a:t>
          </a:r>
          <a:r>
            <a:rPr lang="fr-FR" sz="2000" b="1" spc="-15" dirty="0">
              <a:solidFill>
                <a:schemeClr val="bg1"/>
              </a:solidFill>
              <a:latin typeface="Arial"/>
              <a:cs typeface="Arial"/>
            </a:rPr>
            <a:t>plateformes</a:t>
          </a:r>
          <a:r>
            <a:rPr lang="fr-FR" sz="2000" spc="-15" dirty="0">
              <a:solidFill>
                <a:schemeClr val="bg1"/>
              </a:solidFill>
              <a:latin typeface="Arial"/>
              <a:cs typeface="Arial"/>
            </a:rPr>
            <a:t>.</a:t>
          </a:r>
          <a:endParaRPr lang="en-US" sz="2000" dirty="0">
            <a:solidFill>
              <a:schemeClr val="bg1"/>
            </a:solidFill>
          </a:endParaRPr>
        </a:p>
      </dgm:t>
    </dgm:pt>
    <dgm:pt modelId="{A01E507D-84CB-4B4B-AA6A-BE06A4714BBA}" type="parTrans" cxnId="{6DA6262F-BF8D-4C33-B31F-BF79548883D7}">
      <dgm:prSet/>
      <dgm:spPr/>
      <dgm:t>
        <a:bodyPr/>
        <a:lstStyle/>
        <a:p>
          <a:endParaRPr lang="en-US"/>
        </a:p>
      </dgm:t>
    </dgm:pt>
    <dgm:pt modelId="{F4B07F72-A1B2-4A47-B6C8-4BDD06F3D215}" type="sibTrans" cxnId="{6DA6262F-BF8D-4C33-B31F-BF79548883D7}">
      <dgm:prSet/>
      <dgm:spPr/>
      <dgm:t>
        <a:bodyPr/>
        <a:lstStyle/>
        <a:p>
          <a:endParaRPr lang="en-US"/>
        </a:p>
      </dgm:t>
    </dgm:pt>
    <dgm:pt modelId="{83B5EDDB-BBB1-495D-8B45-B2AC4DA6B8DC}" type="pres">
      <dgm:prSet presAssocID="{7EE01707-8F18-4CB0-A0DD-DF0CC3B940C5}" presName="linear" presStyleCnt="0">
        <dgm:presLayoutVars>
          <dgm:animLvl val="lvl"/>
          <dgm:resizeHandles val="exact"/>
        </dgm:presLayoutVars>
      </dgm:prSet>
      <dgm:spPr/>
    </dgm:pt>
    <dgm:pt modelId="{6994B8F0-643A-4AFE-AAF7-8EE430703897}" type="pres">
      <dgm:prSet presAssocID="{BB3AC8E4-189E-454C-99F9-4E3FF93A646A}" presName="parentText" presStyleLbl="node1" presStyleIdx="0" presStyleCnt="4">
        <dgm:presLayoutVars>
          <dgm:chMax val="0"/>
          <dgm:bulletEnabled val="1"/>
        </dgm:presLayoutVars>
      </dgm:prSet>
      <dgm:spPr/>
    </dgm:pt>
    <dgm:pt modelId="{04EBDDCA-F364-45E4-B600-1BFC87896E4B}" type="pres">
      <dgm:prSet presAssocID="{23434430-8900-45EB-A96B-62E04A034E4C}" presName="spacer" presStyleCnt="0"/>
      <dgm:spPr/>
    </dgm:pt>
    <dgm:pt modelId="{7C368AFB-C3EA-4BC8-B6FA-15BF0624F321}" type="pres">
      <dgm:prSet presAssocID="{3332786C-7A9A-4306-8316-ECFC255B403A}" presName="parentText" presStyleLbl="node1" presStyleIdx="1" presStyleCnt="4">
        <dgm:presLayoutVars>
          <dgm:chMax val="0"/>
          <dgm:bulletEnabled val="1"/>
        </dgm:presLayoutVars>
      </dgm:prSet>
      <dgm:spPr/>
    </dgm:pt>
    <dgm:pt modelId="{1116C504-2646-44D2-8E2D-36CBCDF73AD7}" type="pres">
      <dgm:prSet presAssocID="{F149483C-CAA3-474B-B25E-7EA82D374F97}" presName="spacer" presStyleCnt="0"/>
      <dgm:spPr/>
    </dgm:pt>
    <dgm:pt modelId="{3954DF3A-3C9D-4401-9AC9-6AA134D7147B}" type="pres">
      <dgm:prSet presAssocID="{F62D6E26-5886-48E4-B987-2D0D3D1726C3}" presName="parentText" presStyleLbl="node1" presStyleIdx="2" presStyleCnt="4">
        <dgm:presLayoutVars>
          <dgm:chMax val="0"/>
          <dgm:bulletEnabled val="1"/>
        </dgm:presLayoutVars>
      </dgm:prSet>
      <dgm:spPr/>
    </dgm:pt>
    <dgm:pt modelId="{349B1A82-1345-48F2-AE29-49216F76EE0E}" type="pres">
      <dgm:prSet presAssocID="{03B62F50-1BBD-41EE-AB52-195FD111C0E3}" presName="spacer" presStyleCnt="0"/>
      <dgm:spPr/>
    </dgm:pt>
    <dgm:pt modelId="{47D64CAA-0A82-4446-908E-128414FFF90C}" type="pres">
      <dgm:prSet presAssocID="{8843E6FF-882F-4F6B-8405-14ED0123B00B}" presName="parentText" presStyleLbl="node1" presStyleIdx="3" presStyleCnt="4">
        <dgm:presLayoutVars>
          <dgm:chMax val="0"/>
          <dgm:bulletEnabled val="1"/>
        </dgm:presLayoutVars>
      </dgm:prSet>
      <dgm:spPr/>
    </dgm:pt>
  </dgm:ptLst>
  <dgm:cxnLst>
    <dgm:cxn modelId="{6DA6262F-BF8D-4C33-B31F-BF79548883D7}" srcId="{7EE01707-8F18-4CB0-A0DD-DF0CC3B940C5}" destId="{8843E6FF-882F-4F6B-8405-14ED0123B00B}" srcOrd="3" destOrd="0" parTransId="{A01E507D-84CB-4B4B-AA6A-BE06A4714BBA}" sibTransId="{F4B07F72-A1B2-4A47-B6C8-4BDD06F3D215}"/>
    <dgm:cxn modelId="{40D1A381-CC26-4831-90F1-6F5D5FF3BFD5}" srcId="{7EE01707-8F18-4CB0-A0DD-DF0CC3B940C5}" destId="{F62D6E26-5886-48E4-B987-2D0D3D1726C3}" srcOrd="2" destOrd="0" parTransId="{4DBACAB6-CE87-47E3-83B2-2E5C2DB7D03A}" sibTransId="{03B62F50-1BBD-41EE-AB52-195FD111C0E3}"/>
    <dgm:cxn modelId="{8D15D784-3E0E-43F7-83D1-60CFF51F860F}" type="presOf" srcId="{3332786C-7A9A-4306-8316-ECFC255B403A}" destId="{7C368AFB-C3EA-4BC8-B6FA-15BF0624F321}" srcOrd="0" destOrd="0" presId="urn:microsoft.com/office/officeart/2005/8/layout/vList2"/>
    <dgm:cxn modelId="{21BEB987-8943-4F67-840A-FC31D64D8424}" type="presOf" srcId="{BB3AC8E4-189E-454C-99F9-4E3FF93A646A}" destId="{6994B8F0-643A-4AFE-AAF7-8EE430703897}" srcOrd="0" destOrd="0" presId="urn:microsoft.com/office/officeart/2005/8/layout/vList2"/>
    <dgm:cxn modelId="{18443AC1-11F7-4CF7-8B2E-6AE3F5C4912F}" srcId="{7EE01707-8F18-4CB0-A0DD-DF0CC3B940C5}" destId="{3332786C-7A9A-4306-8316-ECFC255B403A}" srcOrd="1" destOrd="0" parTransId="{4390D55D-67EF-49C9-9047-B00050C7FE0E}" sibTransId="{F149483C-CAA3-474B-B25E-7EA82D374F97}"/>
    <dgm:cxn modelId="{38AE65DB-34E0-47E9-BDE6-EDFA048EC3C6}" type="presOf" srcId="{7EE01707-8F18-4CB0-A0DD-DF0CC3B940C5}" destId="{83B5EDDB-BBB1-495D-8B45-B2AC4DA6B8DC}" srcOrd="0" destOrd="0" presId="urn:microsoft.com/office/officeart/2005/8/layout/vList2"/>
    <dgm:cxn modelId="{16A500F0-CD58-441E-81D5-3E0BDF2A9949}" type="presOf" srcId="{F62D6E26-5886-48E4-B987-2D0D3D1726C3}" destId="{3954DF3A-3C9D-4401-9AC9-6AA134D7147B}" srcOrd="0" destOrd="0" presId="urn:microsoft.com/office/officeart/2005/8/layout/vList2"/>
    <dgm:cxn modelId="{12F818F5-5C9C-44F9-8D89-B448BDA47A16}" type="presOf" srcId="{8843E6FF-882F-4F6B-8405-14ED0123B00B}" destId="{47D64CAA-0A82-4446-908E-128414FFF90C}" srcOrd="0" destOrd="0" presId="urn:microsoft.com/office/officeart/2005/8/layout/vList2"/>
    <dgm:cxn modelId="{F9BD1CF7-59CB-4B1D-8FFF-232C5E814D18}" srcId="{7EE01707-8F18-4CB0-A0DD-DF0CC3B940C5}" destId="{BB3AC8E4-189E-454C-99F9-4E3FF93A646A}" srcOrd="0" destOrd="0" parTransId="{77E99414-98E5-4E35-A1B2-F0197C84BD78}" sibTransId="{23434430-8900-45EB-A96B-62E04A034E4C}"/>
    <dgm:cxn modelId="{35638E02-A6EF-46F7-BA35-573FF353E3B5}" type="presParOf" srcId="{83B5EDDB-BBB1-495D-8B45-B2AC4DA6B8DC}" destId="{6994B8F0-643A-4AFE-AAF7-8EE430703897}" srcOrd="0" destOrd="0" presId="urn:microsoft.com/office/officeart/2005/8/layout/vList2"/>
    <dgm:cxn modelId="{F6D6F8A7-2F11-4CDB-BE82-BF618092D9F1}" type="presParOf" srcId="{83B5EDDB-BBB1-495D-8B45-B2AC4DA6B8DC}" destId="{04EBDDCA-F364-45E4-B600-1BFC87896E4B}" srcOrd="1" destOrd="0" presId="urn:microsoft.com/office/officeart/2005/8/layout/vList2"/>
    <dgm:cxn modelId="{FEDFA5EB-851F-4804-986B-ED5858A0036E}" type="presParOf" srcId="{83B5EDDB-BBB1-495D-8B45-B2AC4DA6B8DC}" destId="{7C368AFB-C3EA-4BC8-B6FA-15BF0624F321}" srcOrd="2" destOrd="0" presId="urn:microsoft.com/office/officeart/2005/8/layout/vList2"/>
    <dgm:cxn modelId="{82D4890D-C86E-4A8D-ADC7-557D16231CF6}" type="presParOf" srcId="{83B5EDDB-BBB1-495D-8B45-B2AC4DA6B8DC}" destId="{1116C504-2646-44D2-8E2D-36CBCDF73AD7}" srcOrd="3" destOrd="0" presId="urn:microsoft.com/office/officeart/2005/8/layout/vList2"/>
    <dgm:cxn modelId="{3B6054F7-E8C8-4203-827E-1BBBEFEBCC7A}" type="presParOf" srcId="{83B5EDDB-BBB1-495D-8B45-B2AC4DA6B8DC}" destId="{3954DF3A-3C9D-4401-9AC9-6AA134D7147B}" srcOrd="4" destOrd="0" presId="urn:microsoft.com/office/officeart/2005/8/layout/vList2"/>
    <dgm:cxn modelId="{70A11694-37B2-40EB-9BA4-85EDFD0F31B0}" type="presParOf" srcId="{83B5EDDB-BBB1-495D-8B45-B2AC4DA6B8DC}" destId="{349B1A82-1345-48F2-AE29-49216F76EE0E}" srcOrd="5" destOrd="0" presId="urn:microsoft.com/office/officeart/2005/8/layout/vList2"/>
    <dgm:cxn modelId="{BC539110-F251-4E3F-BF33-E9819FFF98BE}" type="presParOf" srcId="{83B5EDDB-BBB1-495D-8B45-B2AC4DA6B8DC}" destId="{47D64CAA-0A82-4446-908E-128414FFF90C}"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94B8F0-643A-4AFE-AAF7-8EE430703897}">
      <dsp:nvSpPr>
        <dsp:cNvPr id="0" name=""/>
        <dsp:cNvSpPr/>
      </dsp:nvSpPr>
      <dsp:spPr>
        <a:xfrm>
          <a:off x="0" y="102075"/>
          <a:ext cx="4858996" cy="1425059"/>
        </a:xfrm>
        <a:prstGeom prst="roundRect">
          <a:avLst/>
        </a:prstGeom>
        <a:solidFill>
          <a:srgbClr val="36933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fr-FR" sz="2100" kern="1200" spc="-10" dirty="0">
              <a:solidFill>
                <a:srgbClr val="FFFFFF"/>
              </a:solidFill>
              <a:latin typeface="Arial"/>
              <a:cs typeface="Arial"/>
            </a:rPr>
            <a:t>Le </a:t>
          </a:r>
          <a:r>
            <a:rPr lang="fr-FR" sz="2100" kern="1200" spc="-15" dirty="0">
              <a:solidFill>
                <a:srgbClr val="FFFFFF"/>
              </a:solidFill>
              <a:latin typeface="Arial"/>
              <a:cs typeface="Arial"/>
            </a:rPr>
            <a:t>lectorat </a:t>
          </a:r>
          <a:r>
            <a:rPr lang="fr-FR" sz="2100" kern="1200" spc="-10" dirty="0">
              <a:solidFill>
                <a:srgbClr val="FFFFFF"/>
              </a:solidFill>
              <a:latin typeface="Arial"/>
              <a:cs typeface="Arial"/>
            </a:rPr>
            <a:t>sur les </a:t>
          </a:r>
          <a:r>
            <a:rPr lang="fr-FR" sz="2100" b="1" kern="1200" spc="-15" dirty="0">
              <a:solidFill>
                <a:srgbClr val="FFFFFF"/>
              </a:solidFill>
              <a:latin typeface="Arial"/>
              <a:cs typeface="Arial"/>
            </a:rPr>
            <a:t>téléphones </a:t>
          </a:r>
          <a:r>
            <a:rPr lang="fr-FR" sz="2100" b="1" kern="1200" spc="-10" dirty="0">
              <a:solidFill>
                <a:srgbClr val="FFFFFF"/>
              </a:solidFill>
              <a:latin typeface="Arial"/>
              <a:cs typeface="Arial"/>
            </a:rPr>
            <a:t> </a:t>
          </a:r>
          <a:r>
            <a:rPr lang="fr-FR" sz="2100" b="1" kern="1200" spc="-15" dirty="0">
              <a:solidFill>
                <a:srgbClr val="FFFFFF"/>
              </a:solidFill>
              <a:latin typeface="Arial"/>
              <a:cs typeface="Arial"/>
            </a:rPr>
            <a:t>intelligents </a:t>
          </a:r>
          <a:r>
            <a:rPr lang="fr-FR" sz="2100" kern="1200" spc="-10" dirty="0">
              <a:solidFill>
                <a:srgbClr val="FFFFFF"/>
              </a:solidFill>
              <a:latin typeface="Arial"/>
              <a:cs typeface="Arial"/>
            </a:rPr>
            <a:t>est </a:t>
          </a:r>
          <a:r>
            <a:rPr lang="fr-FR" sz="2100" kern="1200" spc="-15" dirty="0">
              <a:solidFill>
                <a:srgbClr val="FFFFFF"/>
              </a:solidFill>
              <a:latin typeface="Arial"/>
              <a:cs typeface="Arial"/>
            </a:rPr>
            <a:t>constant </a:t>
          </a:r>
          <a:r>
            <a:rPr lang="fr-FR" sz="2100" kern="1200" spc="-10" dirty="0">
              <a:solidFill>
                <a:srgbClr val="FFFFFF"/>
              </a:solidFill>
              <a:latin typeface="Arial"/>
              <a:cs typeface="Arial"/>
            </a:rPr>
            <a:t>tout au </a:t>
          </a:r>
          <a:r>
            <a:rPr lang="fr-FR" sz="2100" kern="1200" spc="-15" dirty="0">
              <a:solidFill>
                <a:srgbClr val="FFFFFF"/>
              </a:solidFill>
              <a:latin typeface="Arial"/>
              <a:cs typeface="Arial"/>
            </a:rPr>
            <a:t>long </a:t>
          </a:r>
          <a:r>
            <a:rPr lang="fr-FR" sz="2100" kern="1200" spc="-570" dirty="0">
              <a:solidFill>
                <a:srgbClr val="FFFFFF"/>
              </a:solidFill>
              <a:latin typeface="Arial"/>
              <a:cs typeface="Arial"/>
            </a:rPr>
            <a:t> </a:t>
          </a:r>
          <a:r>
            <a:rPr lang="fr-FR" sz="2100" kern="1200" spc="-10" dirty="0">
              <a:solidFill>
                <a:srgbClr val="FFFFFF"/>
              </a:solidFill>
              <a:latin typeface="Arial"/>
              <a:cs typeface="Arial"/>
            </a:rPr>
            <a:t>de </a:t>
          </a:r>
          <a:r>
            <a:rPr lang="fr-FR" sz="2100" kern="1200" spc="-5" dirty="0">
              <a:solidFill>
                <a:srgbClr val="FFFFFF"/>
              </a:solidFill>
              <a:latin typeface="Arial"/>
              <a:cs typeface="Arial"/>
            </a:rPr>
            <a:t>la </a:t>
          </a:r>
          <a:r>
            <a:rPr lang="fr-FR" sz="2100" kern="1200" spc="-15" dirty="0">
              <a:solidFill>
                <a:srgbClr val="FFFFFF"/>
              </a:solidFill>
              <a:latin typeface="Arial"/>
              <a:cs typeface="Arial"/>
            </a:rPr>
            <a:t>journée pour </a:t>
          </a:r>
          <a:r>
            <a:rPr lang="fr-FR" sz="2100" kern="1200" spc="-10" dirty="0">
              <a:solidFill>
                <a:srgbClr val="FFFFFF"/>
              </a:solidFill>
              <a:latin typeface="Arial"/>
              <a:cs typeface="Arial"/>
            </a:rPr>
            <a:t>un </a:t>
          </a:r>
          <a:r>
            <a:rPr lang="fr-FR" sz="2100" kern="1200" spc="-15" dirty="0">
              <a:solidFill>
                <a:srgbClr val="FFFFFF"/>
              </a:solidFill>
              <a:latin typeface="Arial"/>
              <a:cs typeface="Arial"/>
            </a:rPr>
            <a:t>accès </a:t>
          </a:r>
          <a:r>
            <a:rPr lang="fr-FR" sz="2100" kern="1200" dirty="0">
              <a:solidFill>
                <a:srgbClr val="FFFFFF"/>
              </a:solidFill>
              <a:latin typeface="Arial"/>
              <a:cs typeface="Arial"/>
            </a:rPr>
            <a:t>à </a:t>
          </a:r>
          <a:r>
            <a:rPr lang="fr-FR" sz="2100" kern="1200" spc="5" dirty="0">
              <a:solidFill>
                <a:srgbClr val="FFFFFF"/>
              </a:solidFill>
              <a:latin typeface="Arial"/>
              <a:cs typeface="Arial"/>
            </a:rPr>
            <a:t> </a:t>
          </a:r>
          <a:r>
            <a:rPr lang="fr-FR" sz="2100" kern="1200" spc="-15" dirty="0">
              <a:solidFill>
                <a:srgbClr val="FFFFFF"/>
              </a:solidFill>
              <a:latin typeface="Arial"/>
              <a:cs typeface="Arial"/>
            </a:rPr>
            <a:t>l'information</a:t>
          </a:r>
          <a:r>
            <a:rPr lang="fr-FR" sz="2100" kern="1200" spc="-30" dirty="0">
              <a:solidFill>
                <a:srgbClr val="FFFFFF"/>
              </a:solidFill>
              <a:latin typeface="Arial"/>
              <a:cs typeface="Arial"/>
            </a:rPr>
            <a:t> </a:t>
          </a:r>
          <a:r>
            <a:rPr lang="fr-FR" sz="2100" kern="1200" spc="-10" dirty="0">
              <a:solidFill>
                <a:srgbClr val="FFFFFF"/>
              </a:solidFill>
              <a:latin typeface="Arial"/>
              <a:cs typeface="Arial"/>
            </a:rPr>
            <a:t>lors</a:t>
          </a:r>
          <a:r>
            <a:rPr lang="fr-FR" sz="2100" kern="1200" spc="-20" dirty="0">
              <a:solidFill>
                <a:srgbClr val="FFFFFF"/>
              </a:solidFill>
              <a:latin typeface="Arial"/>
              <a:cs typeface="Arial"/>
            </a:rPr>
            <a:t> </a:t>
          </a:r>
          <a:r>
            <a:rPr lang="fr-FR" sz="2100" kern="1200" spc="-10" dirty="0">
              <a:solidFill>
                <a:srgbClr val="FFFFFF"/>
              </a:solidFill>
              <a:latin typeface="Arial"/>
              <a:cs typeface="Arial"/>
            </a:rPr>
            <a:t>de</a:t>
          </a:r>
          <a:r>
            <a:rPr lang="fr-FR" sz="2100" kern="1200" spc="-30" dirty="0">
              <a:solidFill>
                <a:srgbClr val="FFFFFF"/>
              </a:solidFill>
              <a:latin typeface="Arial"/>
              <a:cs typeface="Arial"/>
            </a:rPr>
            <a:t> </a:t>
          </a:r>
          <a:r>
            <a:rPr lang="fr-FR" sz="2100" kern="1200" spc="-15" dirty="0">
              <a:solidFill>
                <a:srgbClr val="FFFFFF"/>
              </a:solidFill>
              <a:latin typeface="Arial"/>
              <a:cs typeface="Arial"/>
            </a:rPr>
            <a:t>déplacement.</a:t>
          </a:r>
          <a:r>
            <a:rPr lang="en-US" sz="2100" kern="1200" dirty="0">
              <a:solidFill>
                <a:schemeClr val="tx1"/>
              </a:solidFill>
              <a:latin typeface="Arial" panose="020B0604020202020204" pitchFamily="34" charset="0"/>
              <a:cs typeface="Arial" panose="020B0604020202020204" pitchFamily="34" charset="0"/>
            </a:rPr>
            <a:t> </a:t>
          </a:r>
          <a:endParaRPr lang="en-US" sz="2100" kern="1200" dirty="0">
            <a:solidFill>
              <a:schemeClr val="tx1"/>
            </a:solidFill>
          </a:endParaRPr>
        </a:p>
      </dsp:txBody>
      <dsp:txXfrm>
        <a:off x="69566" y="171641"/>
        <a:ext cx="4719864" cy="1285927"/>
      </dsp:txXfrm>
    </dsp:sp>
    <dsp:sp modelId="{7C368AFB-C3EA-4BC8-B6FA-15BF0624F321}">
      <dsp:nvSpPr>
        <dsp:cNvPr id="0" name=""/>
        <dsp:cNvSpPr/>
      </dsp:nvSpPr>
      <dsp:spPr>
        <a:xfrm>
          <a:off x="0" y="1587615"/>
          <a:ext cx="4858996" cy="1425059"/>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fr-FR" sz="2100" kern="1200" spc="-10" dirty="0">
              <a:solidFill>
                <a:srgbClr val="FFFFFF"/>
              </a:solidFill>
              <a:latin typeface="Arial"/>
              <a:cs typeface="Arial"/>
            </a:rPr>
            <a:t>La lecture sur </a:t>
          </a:r>
          <a:r>
            <a:rPr lang="fr-FR" sz="2100" kern="1200" spc="-15" dirty="0">
              <a:solidFill>
                <a:srgbClr val="FFFFFF"/>
              </a:solidFill>
              <a:latin typeface="Arial"/>
              <a:cs typeface="Arial"/>
            </a:rPr>
            <a:t>ordinateur </a:t>
          </a:r>
          <a:r>
            <a:rPr lang="fr-FR" sz="2100" b="1" kern="1200" spc="-10" dirty="0">
              <a:solidFill>
                <a:srgbClr val="FFFFFF"/>
              </a:solidFill>
              <a:latin typeface="Arial"/>
              <a:cs typeface="Arial"/>
            </a:rPr>
            <a:t>de </a:t>
          </a:r>
          <a:r>
            <a:rPr lang="fr-FR" sz="2100" b="1" kern="1200" spc="-15" dirty="0">
              <a:solidFill>
                <a:srgbClr val="FFFFFF"/>
              </a:solidFill>
              <a:latin typeface="Arial"/>
              <a:cs typeface="Arial"/>
            </a:rPr>
            <a:t>bureau </a:t>
          </a:r>
          <a:r>
            <a:rPr lang="fr-FR" sz="2100" b="1" kern="1200" spc="-10" dirty="0">
              <a:solidFill>
                <a:srgbClr val="FFFFFF"/>
              </a:solidFill>
              <a:latin typeface="Arial"/>
              <a:cs typeface="Arial"/>
            </a:rPr>
            <a:t> ou</a:t>
          </a:r>
          <a:r>
            <a:rPr lang="fr-FR" sz="2100" b="1" kern="1200" spc="-30" dirty="0">
              <a:solidFill>
                <a:srgbClr val="FFFFFF"/>
              </a:solidFill>
              <a:latin typeface="Arial"/>
              <a:cs typeface="Arial"/>
            </a:rPr>
            <a:t> </a:t>
          </a:r>
          <a:r>
            <a:rPr lang="fr-FR" sz="2100" b="1" kern="1200" spc="-15" dirty="0">
              <a:solidFill>
                <a:srgbClr val="FFFFFF"/>
              </a:solidFill>
              <a:latin typeface="Arial"/>
              <a:cs typeface="Arial"/>
            </a:rPr>
            <a:t>portable</a:t>
          </a:r>
          <a:r>
            <a:rPr lang="fr-FR" sz="2100" b="1" kern="1200" spc="-30" dirty="0">
              <a:solidFill>
                <a:srgbClr val="FFFFFF"/>
              </a:solidFill>
              <a:latin typeface="Arial"/>
              <a:cs typeface="Arial"/>
            </a:rPr>
            <a:t> </a:t>
          </a:r>
          <a:r>
            <a:rPr lang="fr-FR" sz="2100" kern="1200" spc="-10" dirty="0">
              <a:solidFill>
                <a:srgbClr val="FFFFFF"/>
              </a:solidFill>
              <a:latin typeface="Arial"/>
              <a:cs typeface="Arial"/>
            </a:rPr>
            <a:t>est</a:t>
          </a:r>
          <a:r>
            <a:rPr lang="fr-FR" sz="2100" kern="1200" spc="-20" dirty="0">
              <a:solidFill>
                <a:srgbClr val="FFFFFF"/>
              </a:solidFill>
              <a:latin typeface="Arial"/>
              <a:cs typeface="Arial"/>
            </a:rPr>
            <a:t> </a:t>
          </a:r>
          <a:r>
            <a:rPr lang="fr-FR" sz="2100" kern="1200" spc="-5" dirty="0">
              <a:solidFill>
                <a:srgbClr val="FFFFFF"/>
              </a:solidFill>
              <a:latin typeface="Arial"/>
              <a:cs typeface="Arial"/>
            </a:rPr>
            <a:t>la</a:t>
          </a:r>
          <a:r>
            <a:rPr lang="fr-FR" sz="2100" kern="1200" spc="-30" dirty="0">
              <a:solidFill>
                <a:srgbClr val="FFFFFF"/>
              </a:solidFill>
              <a:latin typeface="Arial"/>
              <a:cs typeface="Arial"/>
            </a:rPr>
            <a:t> </a:t>
          </a:r>
          <a:r>
            <a:rPr lang="fr-FR" sz="2100" kern="1200" spc="-10" dirty="0">
              <a:solidFill>
                <a:srgbClr val="FFFFFF"/>
              </a:solidFill>
              <a:latin typeface="Arial"/>
              <a:cs typeface="Arial"/>
            </a:rPr>
            <a:t>plus</a:t>
          </a:r>
          <a:r>
            <a:rPr lang="fr-FR" sz="2100" kern="1200" spc="-25" dirty="0">
              <a:solidFill>
                <a:srgbClr val="FFFFFF"/>
              </a:solidFill>
              <a:latin typeface="Arial"/>
              <a:cs typeface="Arial"/>
            </a:rPr>
            <a:t> </a:t>
          </a:r>
          <a:r>
            <a:rPr lang="fr-FR" sz="2100" kern="1200" spc="-10" dirty="0">
              <a:solidFill>
                <a:srgbClr val="FFFFFF"/>
              </a:solidFill>
              <a:latin typeface="Arial"/>
              <a:cs typeface="Arial"/>
            </a:rPr>
            <a:t>forte</a:t>
          </a:r>
          <a:r>
            <a:rPr lang="fr-FR" sz="2100" kern="1200" spc="-25" dirty="0">
              <a:solidFill>
                <a:srgbClr val="FFFFFF"/>
              </a:solidFill>
              <a:latin typeface="Arial"/>
              <a:cs typeface="Arial"/>
            </a:rPr>
            <a:t> </a:t>
          </a:r>
          <a:r>
            <a:rPr lang="fr-FR" sz="2100" kern="1200" spc="-10" dirty="0">
              <a:solidFill>
                <a:srgbClr val="FFFFFF"/>
              </a:solidFill>
              <a:latin typeface="Arial"/>
              <a:cs typeface="Arial"/>
            </a:rPr>
            <a:t>en</a:t>
          </a:r>
          <a:r>
            <a:rPr lang="fr-FR" sz="2100" kern="1200" spc="-25" dirty="0">
              <a:solidFill>
                <a:srgbClr val="FFFFFF"/>
              </a:solidFill>
              <a:latin typeface="Arial"/>
              <a:cs typeface="Arial"/>
            </a:rPr>
            <a:t> </a:t>
          </a:r>
          <a:r>
            <a:rPr lang="fr-FR" sz="2100" kern="1200" spc="-15" dirty="0">
              <a:solidFill>
                <a:srgbClr val="FFFFFF"/>
              </a:solidFill>
              <a:latin typeface="Arial"/>
              <a:cs typeface="Arial"/>
            </a:rPr>
            <a:t>début </a:t>
          </a:r>
          <a:r>
            <a:rPr lang="fr-FR" sz="2100" kern="1200" spc="-570" dirty="0">
              <a:solidFill>
                <a:srgbClr val="FFFFFF"/>
              </a:solidFill>
              <a:latin typeface="Arial"/>
              <a:cs typeface="Arial"/>
            </a:rPr>
            <a:t> </a:t>
          </a:r>
          <a:r>
            <a:rPr lang="fr-FR" sz="2100" kern="1200" spc="-10" dirty="0">
              <a:solidFill>
                <a:srgbClr val="FFFFFF"/>
              </a:solidFill>
              <a:latin typeface="Arial"/>
              <a:cs typeface="Arial"/>
            </a:rPr>
            <a:t>de</a:t>
          </a:r>
          <a:r>
            <a:rPr lang="fr-FR" sz="2100" kern="1200" spc="-25" dirty="0">
              <a:solidFill>
                <a:srgbClr val="FFFFFF"/>
              </a:solidFill>
              <a:latin typeface="Arial"/>
              <a:cs typeface="Arial"/>
            </a:rPr>
            <a:t> </a:t>
          </a:r>
          <a:r>
            <a:rPr lang="fr-FR" sz="2100" kern="1200" spc="-15" dirty="0">
              <a:solidFill>
                <a:srgbClr val="FFFFFF"/>
              </a:solidFill>
              <a:latin typeface="Arial"/>
              <a:cs typeface="Arial"/>
            </a:rPr>
            <a:t>journée, </a:t>
          </a:r>
          <a:r>
            <a:rPr lang="fr-FR" sz="2100" kern="1200" spc="-10" dirty="0">
              <a:solidFill>
                <a:srgbClr val="FFFFFF"/>
              </a:solidFill>
              <a:latin typeface="Arial"/>
              <a:cs typeface="Arial"/>
            </a:rPr>
            <a:t>puis</a:t>
          </a:r>
          <a:r>
            <a:rPr lang="fr-FR" sz="2100" kern="1200" spc="-25" dirty="0">
              <a:solidFill>
                <a:srgbClr val="FFFFFF"/>
              </a:solidFill>
              <a:latin typeface="Arial"/>
              <a:cs typeface="Arial"/>
            </a:rPr>
            <a:t> </a:t>
          </a:r>
          <a:r>
            <a:rPr lang="fr-FR" sz="2100" kern="1200" spc="-10" dirty="0">
              <a:solidFill>
                <a:srgbClr val="FFFFFF"/>
              </a:solidFill>
              <a:latin typeface="Arial"/>
              <a:cs typeface="Arial"/>
            </a:rPr>
            <a:t>en</a:t>
          </a:r>
          <a:r>
            <a:rPr lang="fr-FR" sz="2100" kern="1200" spc="-20" dirty="0">
              <a:solidFill>
                <a:srgbClr val="FFFFFF"/>
              </a:solidFill>
              <a:latin typeface="Arial"/>
              <a:cs typeface="Arial"/>
            </a:rPr>
            <a:t> </a:t>
          </a:r>
          <a:r>
            <a:rPr lang="fr-FR" sz="2100" kern="1200" spc="-15" dirty="0">
              <a:solidFill>
                <a:srgbClr val="FFFFFF"/>
              </a:solidFill>
              <a:latin typeface="Arial"/>
              <a:cs typeface="Arial"/>
            </a:rPr>
            <a:t>soirée.</a:t>
          </a:r>
          <a:endParaRPr lang="en-US" sz="2100" kern="1200" dirty="0">
            <a:solidFill>
              <a:schemeClr val="tx1"/>
            </a:solidFill>
          </a:endParaRPr>
        </a:p>
      </dsp:txBody>
      <dsp:txXfrm>
        <a:off x="69566" y="1657181"/>
        <a:ext cx="4719864" cy="1285927"/>
      </dsp:txXfrm>
    </dsp:sp>
    <dsp:sp modelId="{3954DF3A-3C9D-4401-9AC9-6AA134D7147B}">
      <dsp:nvSpPr>
        <dsp:cNvPr id="0" name=""/>
        <dsp:cNvSpPr/>
      </dsp:nvSpPr>
      <dsp:spPr>
        <a:xfrm>
          <a:off x="0" y="3073155"/>
          <a:ext cx="4858996" cy="1425059"/>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fr-FR" sz="2100" kern="1200" spc="-10" dirty="0">
              <a:solidFill>
                <a:srgbClr val="FFFFFF"/>
              </a:solidFill>
              <a:latin typeface="Arial"/>
              <a:cs typeface="Arial"/>
            </a:rPr>
            <a:t>La</a:t>
          </a:r>
          <a:r>
            <a:rPr lang="fr-FR" sz="2100" kern="1200" spc="-30" dirty="0">
              <a:solidFill>
                <a:srgbClr val="FFFFFF"/>
              </a:solidFill>
              <a:latin typeface="Arial"/>
              <a:cs typeface="Arial"/>
            </a:rPr>
            <a:t> </a:t>
          </a:r>
          <a:r>
            <a:rPr lang="fr-FR" sz="2100" kern="1200" spc="-10" dirty="0">
              <a:solidFill>
                <a:srgbClr val="FFFFFF"/>
              </a:solidFill>
              <a:latin typeface="Arial"/>
              <a:cs typeface="Arial"/>
            </a:rPr>
            <a:t>lecture</a:t>
          </a:r>
          <a:r>
            <a:rPr lang="fr-FR" sz="2100" kern="1200" spc="-25" dirty="0">
              <a:solidFill>
                <a:srgbClr val="FFFFFF"/>
              </a:solidFill>
              <a:latin typeface="Arial"/>
              <a:cs typeface="Arial"/>
            </a:rPr>
            <a:t> </a:t>
          </a:r>
          <a:r>
            <a:rPr lang="fr-FR" sz="2100" kern="1200" spc="-10" dirty="0">
              <a:solidFill>
                <a:srgbClr val="FFFFFF"/>
              </a:solidFill>
              <a:latin typeface="Arial"/>
              <a:cs typeface="Arial"/>
            </a:rPr>
            <a:t>sur</a:t>
          </a:r>
          <a:r>
            <a:rPr lang="fr-FR" sz="2100" kern="1200" spc="-20" dirty="0">
              <a:solidFill>
                <a:srgbClr val="FFFFFF"/>
              </a:solidFill>
              <a:latin typeface="Arial"/>
              <a:cs typeface="Arial"/>
            </a:rPr>
            <a:t> </a:t>
          </a:r>
          <a:r>
            <a:rPr lang="fr-FR" sz="2100" b="1" kern="1200" spc="-15" dirty="0">
              <a:solidFill>
                <a:srgbClr val="FFFFFF"/>
              </a:solidFill>
              <a:latin typeface="Arial"/>
              <a:cs typeface="Arial"/>
            </a:rPr>
            <a:t>tablette</a:t>
          </a:r>
          <a:r>
            <a:rPr lang="fr-FR" sz="2100" b="1" kern="1200" spc="-35" dirty="0">
              <a:solidFill>
                <a:srgbClr val="FFFFFF"/>
              </a:solidFill>
              <a:latin typeface="Arial"/>
              <a:cs typeface="Arial"/>
            </a:rPr>
            <a:t> </a:t>
          </a:r>
          <a:r>
            <a:rPr lang="fr-FR" sz="2100" kern="1200" spc="-10" dirty="0">
              <a:solidFill>
                <a:srgbClr val="FFFFFF"/>
              </a:solidFill>
              <a:latin typeface="Arial"/>
              <a:cs typeface="Arial"/>
            </a:rPr>
            <a:t>est</a:t>
          </a:r>
          <a:r>
            <a:rPr lang="fr-FR" sz="2100" kern="1200" spc="-20" dirty="0">
              <a:solidFill>
                <a:srgbClr val="FFFFFF"/>
              </a:solidFill>
              <a:latin typeface="Arial"/>
              <a:cs typeface="Arial"/>
            </a:rPr>
            <a:t> </a:t>
          </a:r>
          <a:r>
            <a:rPr lang="fr-FR" sz="2100" kern="1200" spc="-5" dirty="0">
              <a:solidFill>
                <a:srgbClr val="FFFFFF"/>
              </a:solidFill>
              <a:latin typeface="Arial"/>
              <a:cs typeface="Arial"/>
            </a:rPr>
            <a:t>la</a:t>
          </a:r>
          <a:r>
            <a:rPr lang="fr-FR" sz="2100" kern="1200" spc="-25" dirty="0">
              <a:solidFill>
                <a:srgbClr val="FFFFFF"/>
              </a:solidFill>
              <a:latin typeface="Arial"/>
              <a:cs typeface="Arial"/>
            </a:rPr>
            <a:t> </a:t>
          </a:r>
          <a:r>
            <a:rPr lang="fr-FR" sz="2100" kern="1200" spc="-10" dirty="0">
              <a:solidFill>
                <a:srgbClr val="FFFFFF"/>
              </a:solidFill>
              <a:latin typeface="Arial"/>
              <a:cs typeface="Arial"/>
            </a:rPr>
            <a:t>plus</a:t>
          </a:r>
          <a:r>
            <a:rPr lang="fr-FR" sz="2100" kern="1200" spc="-25" dirty="0">
              <a:solidFill>
                <a:srgbClr val="FFFFFF"/>
              </a:solidFill>
              <a:latin typeface="Arial"/>
              <a:cs typeface="Arial"/>
            </a:rPr>
            <a:t> </a:t>
          </a:r>
          <a:r>
            <a:rPr lang="fr-FR" sz="2100" kern="1200" spc="-10" dirty="0">
              <a:solidFill>
                <a:srgbClr val="FFFFFF"/>
              </a:solidFill>
              <a:latin typeface="Arial"/>
              <a:cs typeface="Arial"/>
            </a:rPr>
            <a:t>forte </a:t>
          </a:r>
          <a:r>
            <a:rPr lang="fr-FR" sz="2100" kern="1200" spc="-570" dirty="0">
              <a:solidFill>
                <a:srgbClr val="FFFFFF"/>
              </a:solidFill>
              <a:latin typeface="Arial"/>
              <a:cs typeface="Arial"/>
            </a:rPr>
            <a:t> </a:t>
          </a:r>
          <a:r>
            <a:rPr lang="fr-FR" sz="2100" kern="1200" spc="-10" dirty="0">
              <a:solidFill>
                <a:srgbClr val="FFFFFF"/>
              </a:solidFill>
              <a:latin typeface="Arial"/>
              <a:cs typeface="Arial"/>
            </a:rPr>
            <a:t>en</a:t>
          </a:r>
          <a:r>
            <a:rPr lang="fr-FR" sz="2100" kern="1200" spc="-25" dirty="0">
              <a:solidFill>
                <a:srgbClr val="FFFFFF"/>
              </a:solidFill>
              <a:latin typeface="Arial"/>
              <a:cs typeface="Arial"/>
            </a:rPr>
            <a:t> </a:t>
          </a:r>
          <a:r>
            <a:rPr lang="fr-FR" sz="2100" kern="1200" spc="-15" dirty="0">
              <a:solidFill>
                <a:srgbClr val="FFFFFF"/>
              </a:solidFill>
              <a:latin typeface="Arial"/>
              <a:cs typeface="Arial"/>
            </a:rPr>
            <a:t>début </a:t>
          </a:r>
          <a:r>
            <a:rPr lang="fr-FR" sz="2100" kern="1200" spc="-10" dirty="0">
              <a:solidFill>
                <a:srgbClr val="FFFFFF"/>
              </a:solidFill>
              <a:latin typeface="Arial"/>
              <a:cs typeface="Arial"/>
            </a:rPr>
            <a:t>de</a:t>
          </a:r>
          <a:r>
            <a:rPr lang="fr-FR" sz="2100" kern="1200" spc="-20" dirty="0">
              <a:solidFill>
                <a:srgbClr val="FFFFFF"/>
              </a:solidFill>
              <a:latin typeface="Arial"/>
              <a:cs typeface="Arial"/>
            </a:rPr>
            <a:t> </a:t>
          </a:r>
          <a:r>
            <a:rPr lang="fr-FR" sz="2100" kern="1200" spc="-15" dirty="0">
              <a:solidFill>
                <a:srgbClr val="FFFFFF"/>
              </a:solidFill>
              <a:latin typeface="Arial"/>
              <a:cs typeface="Arial"/>
            </a:rPr>
            <a:t>journée</a:t>
          </a:r>
          <a:r>
            <a:rPr lang="fr-FR" sz="2100" kern="1200" spc="-25" dirty="0">
              <a:solidFill>
                <a:srgbClr val="FFFFFF"/>
              </a:solidFill>
              <a:latin typeface="Arial"/>
              <a:cs typeface="Arial"/>
            </a:rPr>
            <a:t> </a:t>
          </a:r>
          <a:r>
            <a:rPr lang="fr-FR" sz="2100" kern="1200" spc="-10" dirty="0">
              <a:solidFill>
                <a:srgbClr val="FFFFFF"/>
              </a:solidFill>
              <a:latin typeface="Arial"/>
              <a:cs typeface="Arial"/>
            </a:rPr>
            <a:t>et</a:t>
          </a:r>
          <a:r>
            <a:rPr lang="fr-FR" sz="2100" kern="1200" spc="-15" dirty="0">
              <a:solidFill>
                <a:srgbClr val="FFFFFF"/>
              </a:solidFill>
              <a:latin typeface="Arial"/>
              <a:cs typeface="Arial"/>
            </a:rPr>
            <a:t> </a:t>
          </a:r>
          <a:r>
            <a:rPr lang="fr-FR" sz="2100" kern="1200" spc="-10" dirty="0">
              <a:solidFill>
                <a:srgbClr val="FFFFFF"/>
              </a:solidFill>
              <a:latin typeface="Arial"/>
              <a:cs typeface="Arial"/>
            </a:rPr>
            <a:t>en</a:t>
          </a:r>
          <a:r>
            <a:rPr lang="fr-FR" sz="2100" kern="1200" spc="-20" dirty="0">
              <a:solidFill>
                <a:srgbClr val="FFFFFF"/>
              </a:solidFill>
              <a:latin typeface="Arial"/>
              <a:cs typeface="Arial"/>
            </a:rPr>
            <a:t> </a:t>
          </a:r>
          <a:r>
            <a:rPr lang="fr-FR" sz="2100" kern="1200" spc="-15" dirty="0">
              <a:solidFill>
                <a:srgbClr val="FFFFFF"/>
              </a:solidFill>
              <a:latin typeface="Arial"/>
              <a:cs typeface="Arial"/>
            </a:rPr>
            <a:t>soirée.</a:t>
          </a:r>
          <a:endParaRPr lang="en-US" sz="2100" kern="1200" dirty="0">
            <a:solidFill>
              <a:schemeClr val="tx1"/>
            </a:solidFill>
          </a:endParaRPr>
        </a:p>
      </dsp:txBody>
      <dsp:txXfrm>
        <a:off x="69566" y="3142721"/>
        <a:ext cx="4719864" cy="1285927"/>
      </dsp:txXfrm>
    </dsp:sp>
    <dsp:sp modelId="{47D64CAA-0A82-4446-908E-128414FFF90C}">
      <dsp:nvSpPr>
        <dsp:cNvPr id="0" name=""/>
        <dsp:cNvSpPr/>
      </dsp:nvSpPr>
      <dsp:spPr>
        <a:xfrm>
          <a:off x="0" y="4558695"/>
          <a:ext cx="4858996" cy="1425059"/>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fr-FR" sz="2100" kern="1200" spc="-10" dirty="0">
              <a:solidFill>
                <a:schemeClr val="bg1"/>
              </a:solidFill>
              <a:latin typeface="Arial"/>
              <a:cs typeface="Arial"/>
            </a:rPr>
            <a:t>Le </a:t>
          </a:r>
          <a:r>
            <a:rPr lang="fr-FR" sz="2100" kern="1200" spc="-15" dirty="0">
              <a:solidFill>
                <a:schemeClr val="bg1"/>
              </a:solidFill>
              <a:latin typeface="Arial"/>
              <a:cs typeface="Arial"/>
            </a:rPr>
            <a:t>lectorat </a:t>
          </a:r>
          <a:r>
            <a:rPr lang="fr-FR" sz="2100" kern="1200" spc="-10" dirty="0">
              <a:solidFill>
                <a:schemeClr val="bg1"/>
              </a:solidFill>
              <a:latin typeface="Arial"/>
              <a:cs typeface="Arial"/>
            </a:rPr>
            <a:t>des </a:t>
          </a:r>
          <a:r>
            <a:rPr lang="fr-FR" sz="2100" b="1" kern="1200" spc="-15" dirty="0">
              <a:solidFill>
                <a:schemeClr val="bg1"/>
              </a:solidFill>
              <a:latin typeface="Arial"/>
              <a:cs typeface="Arial"/>
            </a:rPr>
            <a:t>imprimés </a:t>
          </a:r>
          <a:r>
            <a:rPr lang="fr-FR" sz="2100" kern="1200" spc="-10" dirty="0">
              <a:solidFill>
                <a:schemeClr val="bg1"/>
              </a:solidFill>
              <a:latin typeface="Arial"/>
              <a:cs typeface="Arial"/>
            </a:rPr>
            <a:t>atteint </a:t>
          </a:r>
          <a:r>
            <a:rPr lang="fr-FR" sz="2100" kern="1200" spc="-15" dirty="0">
              <a:solidFill>
                <a:schemeClr val="bg1"/>
              </a:solidFill>
              <a:latin typeface="Arial"/>
              <a:cs typeface="Arial"/>
            </a:rPr>
            <a:t>son </a:t>
          </a:r>
          <a:r>
            <a:rPr lang="fr-FR" sz="2100" kern="1200" spc="-10" dirty="0">
              <a:solidFill>
                <a:schemeClr val="bg1"/>
              </a:solidFill>
              <a:latin typeface="Arial"/>
              <a:cs typeface="Arial"/>
            </a:rPr>
            <a:t> </a:t>
          </a:r>
          <a:r>
            <a:rPr lang="fr-FR" sz="2100" kern="1200" spc="-15" dirty="0">
              <a:solidFill>
                <a:schemeClr val="bg1"/>
              </a:solidFill>
              <a:latin typeface="Arial"/>
              <a:cs typeface="Arial"/>
            </a:rPr>
            <a:t>maximum </a:t>
          </a:r>
          <a:r>
            <a:rPr lang="fr-FR" sz="2100" kern="1200" spc="-10" dirty="0">
              <a:solidFill>
                <a:schemeClr val="bg1"/>
              </a:solidFill>
              <a:latin typeface="Arial"/>
              <a:cs typeface="Arial"/>
            </a:rPr>
            <a:t>au </a:t>
          </a:r>
          <a:r>
            <a:rPr lang="fr-FR" sz="2100" kern="1200" spc="-20" dirty="0">
              <a:solidFill>
                <a:schemeClr val="bg1"/>
              </a:solidFill>
              <a:latin typeface="Arial"/>
              <a:cs typeface="Arial"/>
            </a:rPr>
            <a:t>petit-déjeuner, </a:t>
          </a:r>
          <a:r>
            <a:rPr lang="fr-FR" sz="2100" kern="1200" spc="-15" dirty="0">
              <a:solidFill>
                <a:schemeClr val="bg1"/>
              </a:solidFill>
              <a:latin typeface="Arial"/>
              <a:cs typeface="Arial"/>
            </a:rPr>
            <a:t>lorsque </a:t>
          </a:r>
          <a:r>
            <a:rPr lang="fr-FR" sz="2100" kern="1200" spc="-5" dirty="0">
              <a:solidFill>
                <a:schemeClr val="bg1"/>
              </a:solidFill>
              <a:latin typeface="Arial"/>
              <a:cs typeface="Arial"/>
            </a:rPr>
            <a:t>la </a:t>
          </a:r>
          <a:r>
            <a:rPr lang="fr-FR" sz="2100" kern="1200" spc="-570" dirty="0">
              <a:solidFill>
                <a:schemeClr val="bg1"/>
              </a:solidFill>
              <a:latin typeface="Arial"/>
              <a:cs typeface="Arial"/>
            </a:rPr>
            <a:t> </a:t>
          </a:r>
          <a:r>
            <a:rPr lang="fr-FR" sz="2100" kern="1200" spc="-15" dirty="0">
              <a:solidFill>
                <a:schemeClr val="bg1"/>
              </a:solidFill>
              <a:latin typeface="Arial"/>
              <a:cs typeface="Arial"/>
            </a:rPr>
            <a:t>journée</a:t>
          </a:r>
          <a:r>
            <a:rPr lang="fr-FR" sz="2100" kern="1200" spc="-30" dirty="0">
              <a:solidFill>
                <a:schemeClr val="bg1"/>
              </a:solidFill>
              <a:latin typeface="Arial"/>
              <a:cs typeface="Arial"/>
            </a:rPr>
            <a:t> </a:t>
          </a:r>
          <a:r>
            <a:rPr lang="fr-FR" sz="2100" kern="1200" spc="-15" dirty="0">
              <a:solidFill>
                <a:schemeClr val="bg1"/>
              </a:solidFill>
              <a:latin typeface="Arial"/>
              <a:cs typeface="Arial"/>
            </a:rPr>
            <a:t>débute.</a:t>
          </a:r>
          <a:endParaRPr lang="en-US" sz="2100" kern="1200" dirty="0">
            <a:solidFill>
              <a:schemeClr val="bg1"/>
            </a:solidFill>
          </a:endParaRPr>
        </a:p>
      </dsp:txBody>
      <dsp:txXfrm>
        <a:off x="69566" y="4628261"/>
        <a:ext cx="4719864" cy="12859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94B8F0-643A-4AFE-AAF7-8EE430703897}">
      <dsp:nvSpPr>
        <dsp:cNvPr id="0" name=""/>
        <dsp:cNvSpPr/>
      </dsp:nvSpPr>
      <dsp:spPr>
        <a:xfrm>
          <a:off x="0" y="290687"/>
          <a:ext cx="4810494" cy="1750612"/>
        </a:xfrm>
        <a:prstGeom prst="roundRect">
          <a:avLst/>
        </a:prstGeom>
        <a:solidFill>
          <a:srgbClr val="36933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kern="1200" spc="-10" dirty="0">
              <a:solidFill>
                <a:srgbClr val="FFFFFF"/>
              </a:solidFill>
              <a:latin typeface="Arial"/>
              <a:cs typeface="Arial"/>
            </a:rPr>
            <a:t>Le </a:t>
          </a:r>
          <a:r>
            <a:rPr lang="fr-FR" sz="1800" b="1" kern="1200" spc="-15" dirty="0">
              <a:solidFill>
                <a:srgbClr val="FFFFFF"/>
              </a:solidFill>
              <a:latin typeface="Arial"/>
              <a:cs typeface="Arial"/>
            </a:rPr>
            <a:t>contenu éditorial </a:t>
          </a:r>
          <a:r>
            <a:rPr lang="fr-FR" sz="1800" b="1" kern="1200" spc="-10" dirty="0">
              <a:solidFill>
                <a:srgbClr val="FFFFFF"/>
              </a:solidFill>
              <a:latin typeface="Arial"/>
              <a:cs typeface="Arial"/>
            </a:rPr>
            <a:t>des </a:t>
          </a:r>
          <a:r>
            <a:rPr lang="fr-FR" sz="1800" b="1" kern="1200" spc="-15" dirty="0">
              <a:solidFill>
                <a:srgbClr val="FFFFFF"/>
              </a:solidFill>
              <a:latin typeface="Arial"/>
              <a:cs typeface="Arial"/>
            </a:rPr>
            <a:t>journaux </a:t>
          </a:r>
          <a:r>
            <a:rPr lang="fr-FR" sz="1800" b="1" kern="1200" spc="-10" dirty="0">
              <a:solidFill>
                <a:srgbClr val="FFFFFF"/>
              </a:solidFill>
              <a:latin typeface="Arial"/>
              <a:cs typeface="Arial"/>
            </a:rPr>
            <a:t>et de </a:t>
          </a:r>
          <a:r>
            <a:rPr lang="fr-FR" sz="1800" b="1" kern="1200" spc="-5" dirty="0">
              <a:solidFill>
                <a:srgbClr val="FFFFFF"/>
              </a:solidFill>
              <a:latin typeface="Arial"/>
              <a:cs typeface="Arial"/>
            </a:rPr>
            <a:t> </a:t>
          </a:r>
          <a:r>
            <a:rPr lang="fr-FR" sz="1800" b="1" kern="1200" spc="-10" dirty="0">
              <a:solidFill>
                <a:srgbClr val="FFFFFF"/>
              </a:solidFill>
              <a:latin typeface="Arial"/>
              <a:cs typeface="Arial"/>
            </a:rPr>
            <a:t>leurs </a:t>
          </a:r>
          <a:r>
            <a:rPr lang="fr-FR" sz="1800" b="1" kern="1200" spc="-15" dirty="0">
              <a:solidFill>
                <a:srgbClr val="FFFFFF"/>
              </a:solidFill>
              <a:latin typeface="Arial"/>
              <a:cs typeface="Arial"/>
            </a:rPr>
            <a:t>produits numériques </a:t>
          </a:r>
          <a:r>
            <a:rPr lang="fr-FR" sz="1800" kern="1200" spc="-10" dirty="0">
              <a:solidFill>
                <a:srgbClr val="FFFFFF"/>
              </a:solidFill>
              <a:latin typeface="Arial"/>
              <a:cs typeface="Arial"/>
            </a:rPr>
            <a:t>est </a:t>
          </a:r>
          <a:r>
            <a:rPr lang="fr-FR" sz="1800" kern="1200" spc="-5" dirty="0">
              <a:solidFill>
                <a:srgbClr val="FFFFFF"/>
              </a:solidFill>
              <a:latin typeface="Arial"/>
              <a:cs typeface="Arial"/>
            </a:rPr>
            <a:t>le </a:t>
          </a:r>
          <a:r>
            <a:rPr lang="fr-FR" sz="1800" kern="1200" spc="-15" dirty="0">
              <a:solidFill>
                <a:srgbClr val="FFFFFF"/>
              </a:solidFill>
              <a:latin typeface="Arial"/>
              <a:cs typeface="Arial"/>
            </a:rPr>
            <a:t>plus </a:t>
          </a:r>
          <a:r>
            <a:rPr lang="fr-FR" sz="1800" kern="1200" spc="-10" dirty="0">
              <a:solidFill>
                <a:srgbClr val="FFFFFF"/>
              </a:solidFill>
              <a:latin typeface="Arial"/>
              <a:cs typeface="Arial"/>
            </a:rPr>
            <a:t> digne de </a:t>
          </a:r>
          <a:r>
            <a:rPr lang="fr-FR" sz="1800" kern="1200" spc="-15" dirty="0">
              <a:solidFill>
                <a:srgbClr val="FFFFFF"/>
              </a:solidFill>
              <a:latin typeface="Arial"/>
              <a:cs typeface="Arial"/>
            </a:rPr>
            <a:t>confiance. </a:t>
          </a:r>
          <a:r>
            <a:rPr lang="fr-FR" sz="1800" kern="1200" spc="-10" dirty="0">
              <a:solidFill>
                <a:srgbClr val="FFFFFF"/>
              </a:solidFill>
              <a:latin typeface="Arial"/>
              <a:cs typeface="Arial"/>
            </a:rPr>
            <a:t>Ce niveau de </a:t>
          </a:r>
          <a:r>
            <a:rPr lang="fr-FR" sz="1800" kern="1200" spc="-15" dirty="0">
              <a:solidFill>
                <a:srgbClr val="FFFFFF"/>
              </a:solidFill>
              <a:latin typeface="Arial"/>
              <a:cs typeface="Arial"/>
            </a:rPr>
            <a:t>confiance </a:t>
          </a:r>
          <a:r>
            <a:rPr lang="fr-FR" sz="1800" kern="1200" spc="-490" dirty="0">
              <a:solidFill>
                <a:srgbClr val="FFFFFF"/>
              </a:solidFill>
              <a:latin typeface="Arial"/>
              <a:cs typeface="Arial"/>
            </a:rPr>
            <a:t> </a:t>
          </a:r>
          <a:r>
            <a:rPr lang="fr-FR" sz="1800" kern="1200" spc="-15" dirty="0">
              <a:solidFill>
                <a:srgbClr val="FFFFFF"/>
              </a:solidFill>
              <a:latin typeface="Arial"/>
              <a:cs typeface="Arial"/>
            </a:rPr>
            <a:t>s'étend </a:t>
          </a:r>
          <a:r>
            <a:rPr lang="fr-FR" sz="1800" kern="1200" dirty="0">
              <a:solidFill>
                <a:srgbClr val="FFFFFF"/>
              </a:solidFill>
              <a:latin typeface="Arial"/>
              <a:cs typeface="Arial"/>
            </a:rPr>
            <a:t>à </a:t>
          </a:r>
          <a:r>
            <a:rPr lang="fr-FR" sz="1800" kern="1200" spc="-5" dirty="0">
              <a:solidFill>
                <a:srgbClr val="FFFFFF"/>
              </a:solidFill>
              <a:latin typeface="Arial"/>
              <a:cs typeface="Arial"/>
            </a:rPr>
            <a:t>la </a:t>
          </a:r>
          <a:r>
            <a:rPr lang="fr-FR" sz="1800" kern="1200" spc="-10" dirty="0">
              <a:solidFill>
                <a:srgbClr val="FFFFFF"/>
              </a:solidFill>
              <a:latin typeface="Arial"/>
              <a:cs typeface="Arial"/>
            </a:rPr>
            <a:t>publicité, </a:t>
          </a:r>
          <a:r>
            <a:rPr lang="fr-FR" sz="1800" kern="1200" spc="-15" dirty="0">
              <a:solidFill>
                <a:srgbClr val="FFFFFF"/>
              </a:solidFill>
              <a:latin typeface="Arial"/>
              <a:cs typeface="Arial"/>
            </a:rPr>
            <a:t>créant </a:t>
          </a:r>
          <a:r>
            <a:rPr lang="fr-FR" sz="1800" kern="1200" spc="-10" dirty="0">
              <a:solidFill>
                <a:srgbClr val="FFFFFF"/>
              </a:solidFill>
              <a:latin typeface="Arial"/>
              <a:cs typeface="Arial"/>
            </a:rPr>
            <a:t>ainsi un </a:t>
          </a:r>
          <a:r>
            <a:rPr lang="fr-FR" sz="1800" kern="1200" spc="-15" dirty="0">
              <a:solidFill>
                <a:srgbClr val="FFFFFF"/>
              </a:solidFill>
              <a:latin typeface="Arial"/>
              <a:cs typeface="Arial"/>
            </a:rPr>
            <a:t>espace </a:t>
          </a:r>
          <a:r>
            <a:rPr lang="fr-FR" sz="1800" kern="1200" spc="-490" dirty="0">
              <a:solidFill>
                <a:srgbClr val="FFFFFF"/>
              </a:solidFill>
              <a:latin typeface="Arial"/>
              <a:cs typeface="Arial"/>
            </a:rPr>
            <a:t> </a:t>
          </a:r>
          <a:r>
            <a:rPr lang="fr-FR" sz="1800" kern="1200" spc="-10" dirty="0">
              <a:solidFill>
                <a:srgbClr val="FFFFFF"/>
              </a:solidFill>
              <a:latin typeface="Arial"/>
              <a:cs typeface="Arial"/>
            </a:rPr>
            <a:t>"sûr"</a:t>
          </a:r>
          <a:r>
            <a:rPr lang="fr-FR" sz="1800" kern="1200" spc="-20" dirty="0">
              <a:solidFill>
                <a:srgbClr val="FFFFFF"/>
              </a:solidFill>
              <a:latin typeface="Arial"/>
              <a:cs typeface="Arial"/>
            </a:rPr>
            <a:t> </a:t>
          </a:r>
          <a:r>
            <a:rPr lang="fr-FR" sz="1800" kern="1200" spc="-15" dirty="0">
              <a:solidFill>
                <a:srgbClr val="FFFFFF"/>
              </a:solidFill>
              <a:latin typeface="Arial"/>
              <a:cs typeface="Arial"/>
            </a:rPr>
            <a:t>pour </a:t>
          </a:r>
          <a:r>
            <a:rPr lang="fr-FR" sz="1800" kern="1200" spc="-10" dirty="0">
              <a:solidFill>
                <a:srgbClr val="FFFFFF"/>
              </a:solidFill>
              <a:latin typeface="Arial"/>
              <a:cs typeface="Arial"/>
            </a:rPr>
            <a:t>les</a:t>
          </a:r>
          <a:r>
            <a:rPr lang="fr-FR" sz="1800" kern="1200" spc="-20" dirty="0">
              <a:solidFill>
                <a:srgbClr val="FFFFFF"/>
              </a:solidFill>
              <a:latin typeface="Arial"/>
              <a:cs typeface="Arial"/>
            </a:rPr>
            <a:t> </a:t>
          </a:r>
          <a:r>
            <a:rPr lang="fr-FR" sz="1800" kern="1200" spc="-15" dirty="0">
              <a:solidFill>
                <a:srgbClr val="FFFFFF"/>
              </a:solidFill>
              <a:latin typeface="Arial"/>
              <a:cs typeface="Arial"/>
            </a:rPr>
            <a:t>lecteurs.</a:t>
          </a:r>
          <a:endParaRPr lang="en-US" sz="1800" b="0" kern="1200" dirty="0"/>
        </a:p>
      </dsp:txBody>
      <dsp:txXfrm>
        <a:off x="85458" y="376145"/>
        <a:ext cx="4639578" cy="1579696"/>
      </dsp:txXfrm>
    </dsp:sp>
    <dsp:sp modelId="{7C368AFB-C3EA-4BC8-B6FA-15BF0624F321}">
      <dsp:nvSpPr>
        <dsp:cNvPr id="0" name=""/>
        <dsp:cNvSpPr/>
      </dsp:nvSpPr>
      <dsp:spPr>
        <a:xfrm>
          <a:off x="0" y="2093139"/>
          <a:ext cx="4810494" cy="1750612"/>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kern="1200" spc="-15" dirty="0">
              <a:solidFill>
                <a:srgbClr val="FFFFFF"/>
              </a:solidFill>
              <a:latin typeface="Arial"/>
              <a:cs typeface="Arial"/>
            </a:rPr>
            <a:t>Cherchez-vous </a:t>
          </a:r>
          <a:r>
            <a:rPr lang="fr-FR" sz="1800" kern="1200" spc="-10" dirty="0">
              <a:solidFill>
                <a:srgbClr val="FFFFFF"/>
              </a:solidFill>
              <a:latin typeface="Arial"/>
              <a:cs typeface="Arial"/>
            </a:rPr>
            <a:t>un </a:t>
          </a:r>
          <a:r>
            <a:rPr lang="fr-FR" sz="1800" kern="1200" spc="-15" dirty="0">
              <a:solidFill>
                <a:srgbClr val="FFFFFF"/>
              </a:solidFill>
              <a:latin typeface="Arial"/>
              <a:cs typeface="Arial"/>
            </a:rPr>
            <a:t>environnement </a:t>
          </a:r>
          <a:r>
            <a:rPr lang="fr-FR" sz="1800" kern="1200" spc="-10" dirty="0">
              <a:solidFill>
                <a:srgbClr val="FFFFFF"/>
              </a:solidFill>
              <a:latin typeface="Arial"/>
              <a:cs typeface="Arial"/>
            </a:rPr>
            <a:t>fiable </a:t>
          </a:r>
          <a:r>
            <a:rPr lang="fr-FR" sz="1800" kern="1200" spc="-5" dirty="0">
              <a:solidFill>
                <a:srgbClr val="FFFFFF"/>
              </a:solidFill>
              <a:latin typeface="Arial"/>
              <a:cs typeface="Arial"/>
            </a:rPr>
            <a:t> </a:t>
          </a:r>
          <a:r>
            <a:rPr lang="fr-FR" sz="1800" kern="1200" spc="-15" dirty="0">
              <a:solidFill>
                <a:srgbClr val="FFFFFF"/>
              </a:solidFill>
              <a:latin typeface="Arial"/>
              <a:cs typeface="Arial"/>
            </a:rPr>
            <a:t>pour </a:t>
          </a:r>
          <a:r>
            <a:rPr lang="fr-FR" sz="1800" kern="1200" spc="-10" dirty="0">
              <a:solidFill>
                <a:srgbClr val="FFFFFF"/>
              </a:solidFill>
              <a:latin typeface="Arial"/>
              <a:cs typeface="Arial"/>
            </a:rPr>
            <a:t>vos </a:t>
          </a:r>
          <a:r>
            <a:rPr lang="fr-FR" sz="1800" kern="1200" spc="-15" dirty="0">
              <a:solidFill>
                <a:srgbClr val="FFFFFF"/>
              </a:solidFill>
              <a:latin typeface="Arial"/>
              <a:cs typeface="Arial"/>
            </a:rPr>
            <a:t>annonces </a:t>
          </a:r>
          <a:r>
            <a:rPr lang="fr-FR" sz="1800" kern="1200" dirty="0">
              <a:solidFill>
                <a:srgbClr val="FFFFFF"/>
              </a:solidFill>
              <a:latin typeface="Arial"/>
              <a:cs typeface="Arial"/>
            </a:rPr>
            <a:t>? </a:t>
          </a:r>
          <a:r>
            <a:rPr lang="fr-FR" sz="1800" kern="1200" spc="-10" dirty="0">
              <a:solidFill>
                <a:srgbClr val="FFFFFF"/>
              </a:solidFill>
              <a:latin typeface="Arial"/>
              <a:cs typeface="Arial"/>
            </a:rPr>
            <a:t>Les </a:t>
          </a:r>
          <a:r>
            <a:rPr lang="fr-FR" sz="1800" kern="1200" spc="-15" dirty="0">
              <a:solidFill>
                <a:srgbClr val="FFFFFF"/>
              </a:solidFill>
              <a:latin typeface="Arial"/>
              <a:cs typeface="Arial"/>
            </a:rPr>
            <a:t>annonces dans </a:t>
          </a:r>
          <a:r>
            <a:rPr lang="fr-FR" sz="1800" kern="1200" spc="-10" dirty="0">
              <a:solidFill>
                <a:srgbClr val="FFFFFF"/>
              </a:solidFill>
              <a:latin typeface="Arial"/>
              <a:cs typeface="Arial"/>
            </a:rPr>
            <a:t> les </a:t>
          </a:r>
          <a:r>
            <a:rPr lang="fr-FR" sz="1800" b="1" kern="1200" spc="-15" dirty="0">
              <a:solidFill>
                <a:srgbClr val="FFFFFF"/>
              </a:solidFill>
              <a:latin typeface="Arial"/>
              <a:cs typeface="Arial"/>
            </a:rPr>
            <a:t>journaux imprimés </a:t>
          </a:r>
          <a:r>
            <a:rPr lang="fr-FR" sz="1800" kern="1200" spc="-10" dirty="0">
              <a:solidFill>
                <a:srgbClr val="FFFFFF"/>
              </a:solidFill>
              <a:latin typeface="Arial"/>
              <a:cs typeface="Arial"/>
            </a:rPr>
            <a:t>ont </a:t>
          </a:r>
          <a:r>
            <a:rPr lang="fr-FR" sz="1800" kern="1200" spc="-15" dirty="0">
              <a:solidFill>
                <a:srgbClr val="FFFFFF"/>
              </a:solidFill>
              <a:latin typeface="Arial"/>
              <a:cs typeface="Arial"/>
            </a:rPr>
            <a:t>toujours </a:t>
          </a:r>
          <a:r>
            <a:rPr lang="fr-FR" sz="1800" kern="1200" spc="-5" dirty="0">
              <a:solidFill>
                <a:srgbClr val="FFFFFF"/>
              </a:solidFill>
              <a:latin typeface="Arial"/>
              <a:cs typeface="Arial"/>
            </a:rPr>
            <a:t>la </a:t>
          </a:r>
          <a:r>
            <a:rPr lang="fr-FR" sz="1800" kern="1200" spc="-10" dirty="0">
              <a:solidFill>
                <a:srgbClr val="FFFFFF"/>
              </a:solidFill>
              <a:latin typeface="Arial"/>
              <a:cs typeface="Arial"/>
            </a:rPr>
            <a:t>cote </a:t>
          </a:r>
          <a:r>
            <a:rPr lang="fr-FR" sz="1800" kern="1200" spc="-490" dirty="0">
              <a:solidFill>
                <a:srgbClr val="FFFFFF"/>
              </a:solidFill>
              <a:latin typeface="Arial"/>
              <a:cs typeface="Arial"/>
            </a:rPr>
            <a:t> </a:t>
          </a:r>
          <a:r>
            <a:rPr lang="fr-FR" sz="1800" kern="1200" spc="-15" dirty="0">
              <a:solidFill>
                <a:srgbClr val="FFFFFF"/>
              </a:solidFill>
              <a:latin typeface="Arial"/>
              <a:cs typeface="Arial"/>
            </a:rPr>
            <a:t>auprès </a:t>
          </a:r>
          <a:r>
            <a:rPr lang="fr-FR" sz="1800" kern="1200" spc="-10" dirty="0">
              <a:solidFill>
                <a:srgbClr val="FFFFFF"/>
              </a:solidFill>
              <a:latin typeface="Arial"/>
              <a:cs typeface="Arial"/>
            </a:rPr>
            <a:t>des </a:t>
          </a:r>
          <a:r>
            <a:rPr lang="fr-FR" sz="1800" kern="1200" spc="-15" dirty="0">
              <a:solidFill>
                <a:srgbClr val="FFFFFF"/>
              </a:solidFill>
              <a:latin typeface="Arial"/>
              <a:cs typeface="Arial"/>
            </a:rPr>
            <a:t>Canadiens. </a:t>
          </a:r>
          <a:r>
            <a:rPr lang="fr-FR" sz="1800" kern="1200" spc="-10" dirty="0">
              <a:solidFill>
                <a:srgbClr val="FFFFFF"/>
              </a:solidFill>
              <a:latin typeface="Arial"/>
              <a:cs typeface="Arial"/>
            </a:rPr>
            <a:t>Près de </a:t>
          </a:r>
          <a:r>
            <a:rPr lang="fr-FR" sz="1800" kern="1200" spc="-5" dirty="0">
              <a:solidFill>
                <a:srgbClr val="FFFFFF"/>
              </a:solidFill>
              <a:latin typeface="Arial"/>
              <a:cs typeface="Arial"/>
            </a:rPr>
            <a:t>la </a:t>
          </a:r>
          <a:r>
            <a:rPr lang="fr-FR" sz="1800" kern="1200" spc="-10" dirty="0">
              <a:solidFill>
                <a:srgbClr val="FFFFFF"/>
              </a:solidFill>
              <a:latin typeface="Arial"/>
              <a:cs typeface="Arial"/>
            </a:rPr>
            <a:t>moitié </a:t>
          </a:r>
          <a:r>
            <a:rPr lang="fr-FR" sz="1800" kern="1200" spc="-5" dirty="0">
              <a:solidFill>
                <a:srgbClr val="FFFFFF"/>
              </a:solidFill>
              <a:latin typeface="Arial"/>
              <a:cs typeface="Arial"/>
            </a:rPr>
            <a:t> </a:t>
          </a:r>
          <a:r>
            <a:rPr lang="fr-FR" sz="1800" kern="1200" spc="-10" dirty="0">
              <a:solidFill>
                <a:srgbClr val="FFFFFF"/>
              </a:solidFill>
              <a:latin typeface="Arial"/>
              <a:cs typeface="Arial"/>
            </a:rPr>
            <a:t>d'entre eux (48 %) font </a:t>
          </a:r>
          <a:r>
            <a:rPr lang="fr-FR" sz="1800" kern="1200" spc="-15" dirty="0">
              <a:solidFill>
                <a:srgbClr val="FFFFFF"/>
              </a:solidFill>
              <a:latin typeface="Arial"/>
              <a:cs typeface="Arial"/>
            </a:rPr>
            <a:t>confiance aux </a:t>
          </a:r>
          <a:r>
            <a:rPr lang="fr-FR" sz="1800" kern="1200" spc="-10" dirty="0">
              <a:solidFill>
                <a:srgbClr val="FFFFFF"/>
              </a:solidFill>
              <a:latin typeface="Arial"/>
              <a:cs typeface="Arial"/>
            </a:rPr>
            <a:t> </a:t>
          </a:r>
          <a:r>
            <a:rPr lang="fr-FR" sz="1800" kern="1200" spc="-15" dirty="0">
              <a:solidFill>
                <a:srgbClr val="FFFFFF"/>
              </a:solidFill>
              <a:latin typeface="Arial"/>
              <a:cs typeface="Arial"/>
            </a:rPr>
            <a:t>annonces dans </a:t>
          </a:r>
          <a:r>
            <a:rPr lang="fr-FR" sz="1800" kern="1200" spc="-10" dirty="0">
              <a:solidFill>
                <a:srgbClr val="FFFFFF"/>
              </a:solidFill>
              <a:latin typeface="Arial"/>
              <a:cs typeface="Arial"/>
            </a:rPr>
            <a:t>les</a:t>
          </a:r>
          <a:r>
            <a:rPr lang="fr-FR" sz="1800" kern="1200" spc="-15" dirty="0">
              <a:solidFill>
                <a:srgbClr val="FFFFFF"/>
              </a:solidFill>
              <a:latin typeface="Arial"/>
              <a:cs typeface="Arial"/>
            </a:rPr>
            <a:t> journaux imprimés.</a:t>
          </a:r>
          <a:endParaRPr lang="en-US" sz="1800" b="0" kern="1200" dirty="0"/>
        </a:p>
      </dsp:txBody>
      <dsp:txXfrm>
        <a:off x="85458" y="2178597"/>
        <a:ext cx="4639578" cy="1579696"/>
      </dsp:txXfrm>
    </dsp:sp>
    <dsp:sp modelId="{3954DF3A-3C9D-4401-9AC9-6AA134D7147B}">
      <dsp:nvSpPr>
        <dsp:cNvPr id="0" name=""/>
        <dsp:cNvSpPr/>
      </dsp:nvSpPr>
      <dsp:spPr>
        <a:xfrm>
          <a:off x="0" y="3895592"/>
          <a:ext cx="4810494" cy="1750612"/>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00000"/>
            </a:lnSpc>
            <a:spcBef>
              <a:spcPct val="0"/>
            </a:spcBef>
            <a:spcAft>
              <a:spcPct val="35000"/>
            </a:spcAft>
            <a:buNone/>
          </a:pPr>
          <a:r>
            <a:rPr lang="fr-FR" sz="1800" kern="1200" spc="-10" dirty="0">
              <a:solidFill>
                <a:srgbClr val="FFFFFF"/>
              </a:solidFill>
              <a:latin typeface="Arial"/>
              <a:cs typeface="Arial"/>
            </a:rPr>
            <a:t>Les </a:t>
          </a:r>
          <a:r>
            <a:rPr lang="fr-FR" sz="1800" b="1" kern="1200" spc="-15" dirty="0">
              <a:solidFill>
                <a:srgbClr val="FFFFFF"/>
              </a:solidFill>
              <a:latin typeface="Arial"/>
              <a:cs typeface="Arial"/>
            </a:rPr>
            <a:t>annonces dans </a:t>
          </a:r>
          <a:r>
            <a:rPr lang="fr-FR" sz="1800" b="1" kern="1200" spc="-10" dirty="0">
              <a:solidFill>
                <a:srgbClr val="FFFFFF"/>
              </a:solidFill>
              <a:latin typeface="Arial"/>
              <a:cs typeface="Arial"/>
            </a:rPr>
            <a:t>les </a:t>
          </a:r>
          <a:r>
            <a:rPr lang="fr-FR" sz="1800" b="1" kern="1200" spc="-15" dirty="0">
              <a:solidFill>
                <a:srgbClr val="FFFFFF"/>
              </a:solidFill>
              <a:latin typeface="Arial"/>
              <a:cs typeface="Arial"/>
            </a:rPr>
            <a:t>journaux </a:t>
          </a:r>
          <a:r>
            <a:rPr lang="fr-FR" sz="1800" b="1" kern="1200" spc="-10" dirty="0">
              <a:solidFill>
                <a:srgbClr val="FFFFFF"/>
              </a:solidFill>
              <a:latin typeface="Arial"/>
              <a:cs typeface="Arial"/>
            </a:rPr>
            <a:t> </a:t>
          </a:r>
          <a:r>
            <a:rPr lang="fr-FR" sz="1800" b="1" kern="1200" spc="-15" dirty="0">
              <a:solidFill>
                <a:srgbClr val="FFFFFF"/>
              </a:solidFill>
              <a:latin typeface="Arial"/>
              <a:cs typeface="Arial"/>
            </a:rPr>
            <a:t>numériques</a:t>
          </a:r>
          <a:r>
            <a:rPr lang="fr-FR" sz="1800" b="1" kern="1200" spc="-10" dirty="0">
              <a:solidFill>
                <a:srgbClr val="FFFFFF"/>
              </a:solidFill>
              <a:latin typeface="Arial"/>
              <a:cs typeface="Arial"/>
            </a:rPr>
            <a:t> </a:t>
          </a:r>
          <a:r>
            <a:rPr lang="fr-FR" sz="1800" kern="1200" spc="-15" dirty="0">
              <a:solidFill>
                <a:srgbClr val="FFFFFF"/>
              </a:solidFill>
              <a:latin typeface="Arial"/>
              <a:cs typeface="Arial"/>
            </a:rPr>
            <a:t>sont</a:t>
          </a:r>
          <a:r>
            <a:rPr lang="fr-FR" sz="1800" kern="1200" dirty="0">
              <a:solidFill>
                <a:srgbClr val="FFFFFF"/>
              </a:solidFill>
              <a:latin typeface="Arial"/>
              <a:cs typeface="Arial"/>
            </a:rPr>
            <a:t> </a:t>
          </a:r>
          <a:r>
            <a:rPr lang="fr-FR" sz="1800" kern="1200" spc="-10" dirty="0">
              <a:solidFill>
                <a:srgbClr val="FFFFFF"/>
              </a:solidFill>
              <a:latin typeface="Arial"/>
              <a:cs typeface="Arial"/>
            </a:rPr>
            <a:t>les</a:t>
          </a:r>
          <a:r>
            <a:rPr lang="fr-FR" sz="1800" kern="1200" spc="-5" dirty="0">
              <a:solidFill>
                <a:srgbClr val="FFFFFF"/>
              </a:solidFill>
              <a:latin typeface="Arial"/>
              <a:cs typeface="Arial"/>
            </a:rPr>
            <a:t> </a:t>
          </a:r>
          <a:r>
            <a:rPr lang="fr-FR" sz="1800" kern="1200" spc="-10" dirty="0">
              <a:solidFill>
                <a:srgbClr val="FFFFFF"/>
              </a:solidFill>
              <a:latin typeface="Arial"/>
              <a:cs typeface="Arial"/>
            </a:rPr>
            <a:t>plus</a:t>
          </a:r>
          <a:r>
            <a:rPr lang="fr-FR" sz="1800" kern="1200" spc="-5" dirty="0">
              <a:solidFill>
                <a:srgbClr val="FFFFFF"/>
              </a:solidFill>
              <a:latin typeface="Arial"/>
              <a:cs typeface="Arial"/>
            </a:rPr>
            <a:t> </a:t>
          </a:r>
          <a:r>
            <a:rPr lang="fr-FR" sz="1800" kern="1200" spc="-10" dirty="0">
              <a:solidFill>
                <a:srgbClr val="FFFFFF"/>
              </a:solidFill>
              <a:latin typeface="Arial"/>
              <a:cs typeface="Arial"/>
            </a:rPr>
            <a:t>fiables de</a:t>
          </a:r>
          <a:r>
            <a:rPr lang="fr-FR" sz="1800" kern="1200" spc="-5" dirty="0">
              <a:solidFill>
                <a:srgbClr val="FFFFFF"/>
              </a:solidFill>
              <a:latin typeface="Arial"/>
              <a:cs typeface="Arial"/>
            </a:rPr>
            <a:t> </a:t>
          </a:r>
          <a:r>
            <a:rPr lang="fr-FR" sz="1800" kern="1200" spc="-10" dirty="0">
              <a:solidFill>
                <a:srgbClr val="FFFFFF"/>
              </a:solidFill>
              <a:latin typeface="Arial"/>
              <a:cs typeface="Arial"/>
            </a:rPr>
            <a:t>tous </a:t>
          </a:r>
          <a:r>
            <a:rPr lang="fr-FR" sz="1800" kern="1200" spc="-5" dirty="0">
              <a:solidFill>
                <a:srgbClr val="FFFFFF"/>
              </a:solidFill>
              <a:latin typeface="Arial"/>
              <a:cs typeface="Arial"/>
            </a:rPr>
            <a:t> </a:t>
          </a:r>
          <a:r>
            <a:rPr lang="fr-FR" sz="1800" kern="1200" spc="-10" dirty="0">
              <a:solidFill>
                <a:srgbClr val="FFFFFF"/>
              </a:solidFill>
              <a:latin typeface="Arial"/>
              <a:cs typeface="Arial"/>
            </a:rPr>
            <a:t>les </a:t>
          </a:r>
          <a:r>
            <a:rPr lang="fr-FR" sz="1800" kern="1200" spc="-15" dirty="0">
              <a:solidFill>
                <a:srgbClr val="FFFFFF"/>
              </a:solidFill>
              <a:latin typeface="Arial"/>
              <a:cs typeface="Arial"/>
            </a:rPr>
            <a:t>formats </a:t>
          </a:r>
          <a:r>
            <a:rPr lang="fr-FR" sz="1800" kern="1200" spc="-10" dirty="0">
              <a:solidFill>
                <a:srgbClr val="FFFFFF"/>
              </a:solidFill>
              <a:latin typeface="Arial"/>
              <a:cs typeface="Arial"/>
            </a:rPr>
            <a:t>publicitaires </a:t>
          </a:r>
          <a:r>
            <a:rPr lang="fr-FR" sz="1800" kern="1200" spc="-15" dirty="0">
              <a:solidFill>
                <a:srgbClr val="FFFFFF"/>
              </a:solidFill>
              <a:latin typeface="Arial"/>
              <a:cs typeface="Arial"/>
            </a:rPr>
            <a:t>numériques. </a:t>
          </a:r>
          <a:r>
            <a:rPr lang="fr-FR" sz="1800" kern="1200" spc="-10" dirty="0">
              <a:solidFill>
                <a:srgbClr val="FFFFFF"/>
              </a:solidFill>
              <a:latin typeface="Arial"/>
              <a:cs typeface="Arial"/>
            </a:rPr>
            <a:t>Les </a:t>
          </a:r>
          <a:r>
            <a:rPr lang="fr-FR" sz="1800" kern="1200" spc="-5" dirty="0">
              <a:solidFill>
                <a:srgbClr val="FFFFFF"/>
              </a:solidFill>
              <a:latin typeface="Arial"/>
              <a:cs typeface="Arial"/>
            </a:rPr>
            <a:t> </a:t>
          </a:r>
          <a:r>
            <a:rPr lang="fr-FR" sz="1800" kern="1200" spc="-10" dirty="0">
              <a:solidFill>
                <a:srgbClr val="FFFFFF"/>
              </a:solidFill>
              <a:latin typeface="Arial"/>
              <a:cs typeface="Arial"/>
            </a:rPr>
            <a:t>publicités sur les </a:t>
          </a:r>
          <a:r>
            <a:rPr lang="fr-FR" sz="1800" kern="1200" spc="-15" dirty="0">
              <a:solidFill>
                <a:srgbClr val="FFFFFF"/>
              </a:solidFill>
              <a:latin typeface="Arial"/>
              <a:cs typeface="Arial"/>
            </a:rPr>
            <a:t>médias </a:t>
          </a:r>
          <a:r>
            <a:rPr lang="fr-FR" sz="1800" kern="1200" spc="-10" dirty="0">
              <a:solidFill>
                <a:srgbClr val="FFFFFF"/>
              </a:solidFill>
              <a:latin typeface="Arial"/>
              <a:cs typeface="Arial"/>
            </a:rPr>
            <a:t>sociaux </a:t>
          </a:r>
          <a:r>
            <a:rPr lang="fr-FR" sz="1800" kern="1200" spc="-15" dirty="0">
              <a:solidFill>
                <a:srgbClr val="FFFFFF"/>
              </a:solidFill>
              <a:latin typeface="Arial"/>
              <a:cs typeface="Arial"/>
            </a:rPr>
            <a:t>continuent </a:t>
          </a:r>
          <a:r>
            <a:rPr lang="fr-FR" sz="1800" kern="1200" spc="-490" dirty="0">
              <a:solidFill>
                <a:srgbClr val="FFFFFF"/>
              </a:solidFill>
              <a:latin typeface="Arial"/>
              <a:cs typeface="Arial"/>
            </a:rPr>
            <a:t> </a:t>
          </a:r>
          <a:r>
            <a:rPr lang="fr-FR" sz="1800" kern="1200" spc="-15" dirty="0">
              <a:solidFill>
                <a:srgbClr val="FFFFFF"/>
              </a:solidFill>
              <a:latin typeface="Arial"/>
              <a:cs typeface="Arial"/>
            </a:rPr>
            <a:t>d'occuper</a:t>
          </a:r>
          <a:r>
            <a:rPr lang="fr-FR" sz="1800" kern="1200" spc="-20" dirty="0">
              <a:solidFill>
                <a:srgbClr val="FFFFFF"/>
              </a:solidFill>
              <a:latin typeface="Arial"/>
              <a:cs typeface="Arial"/>
            </a:rPr>
            <a:t> </a:t>
          </a:r>
          <a:r>
            <a:rPr lang="fr-FR" sz="1800" kern="1200" spc="-5" dirty="0">
              <a:solidFill>
                <a:srgbClr val="FFFFFF"/>
              </a:solidFill>
              <a:latin typeface="Arial"/>
              <a:cs typeface="Arial"/>
            </a:rPr>
            <a:t>le</a:t>
          </a:r>
          <a:r>
            <a:rPr lang="fr-FR" sz="1800" kern="1200" spc="-20" dirty="0">
              <a:solidFill>
                <a:srgbClr val="FFFFFF"/>
              </a:solidFill>
              <a:latin typeface="Arial"/>
              <a:cs typeface="Arial"/>
            </a:rPr>
            <a:t> </a:t>
          </a:r>
          <a:r>
            <a:rPr lang="fr-FR" sz="1800" kern="1200" spc="-15" dirty="0">
              <a:solidFill>
                <a:srgbClr val="FFFFFF"/>
              </a:solidFill>
              <a:latin typeface="Arial"/>
              <a:cs typeface="Arial"/>
            </a:rPr>
            <a:t>dernier rang.</a:t>
          </a:r>
          <a:endParaRPr lang="en-US" sz="1800" b="0" kern="1200" dirty="0"/>
        </a:p>
      </dsp:txBody>
      <dsp:txXfrm>
        <a:off x="85458" y="3981050"/>
        <a:ext cx="4639578" cy="15796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94B8F0-643A-4AFE-AAF7-8EE430703897}">
      <dsp:nvSpPr>
        <dsp:cNvPr id="0" name=""/>
        <dsp:cNvSpPr/>
      </dsp:nvSpPr>
      <dsp:spPr>
        <a:xfrm>
          <a:off x="0" y="579576"/>
          <a:ext cx="4810494" cy="1556100"/>
        </a:xfrm>
        <a:prstGeom prst="roundRect">
          <a:avLst/>
        </a:prstGeom>
        <a:solidFill>
          <a:srgbClr val="36933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r-FR" sz="1900" kern="1200" spc="-10" dirty="0">
              <a:solidFill>
                <a:srgbClr val="FFFFFF"/>
              </a:solidFill>
              <a:latin typeface="Arial"/>
              <a:cs typeface="Arial"/>
            </a:rPr>
            <a:t>Les lecteurs des </a:t>
          </a:r>
          <a:r>
            <a:rPr lang="fr-FR" sz="1900" kern="1200" spc="-15" dirty="0">
              <a:solidFill>
                <a:srgbClr val="FFFFFF"/>
              </a:solidFill>
              <a:latin typeface="Arial"/>
              <a:cs typeface="Arial"/>
            </a:rPr>
            <a:t>journaux locaux </a:t>
          </a:r>
          <a:r>
            <a:rPr lang="fr-FR" sz="1900" kern="1200" spc="-10" dirty="0">
              <a:solidFill>
                <a:srgbClr val="FFFFFF"/>
              </a:solidFill>
              <a:latin typeface="Arial"/>
              <a:cs typeface="Arial"/>
            </a:rPr>
            <a:t> </a:t>
          </a:r>
          <a:r>
            <a:rPr lang="fr-FR" sz="1900" kern="1200" spc="-15" dirty="0">
              <a:solidFill>
                <a:srgbClr val="FFFFFF"/>
              </a:solidFill>
              <a:latin typeface="Arial"/>
              <a:cs typeface="Arial"/>
            </a:rPr>
            <a:t>imprimés recherchent </a:t>
          </a:r>
          <a:r>
            <a:rPr lang="fr-FR" sz="1900" kern="1200" spc="-10" dirty="0">
              <a:solidFill>
                <a:srgbClr val="FFFFFF"/>
              </a:solidFill>
              <a:latin typeface="Arial"/>
              <a:cs typeface="Arial"/>
            </a:rPr>
            <a:t>des </a:t>
          </a:r>
          <a:r>
            <a:rPr lang="fr-FR" sz="1900" kern="1200" spc="-15" dirty="0">
              <a:solidFill>
                <a:srgbClr val="FFFFFF"/>
              </a:solidFill>
              <a:latin typeface="Arial"/>
              <a:cs typeface="Arial"/>
            </a:rPr>
            <a:t>informations </a:t>
          </a:r>
          <a:r>
            <a:rPr lang="fr-FR" sz="1900" kern="1200" spc="-10" dirty="0">
              <a:solidFill>
                <a:srgbClr val="FFFFFF"/>
              </a:solidFill>
              <a:latin typeface="Arial"/>
              <a:cs typeface="Arial"/>
            </a:rPr>
            <a:t> </a:t>
          </a:r>
          <a:r>
            <a:rPr lang="fr-FR" sz="1900" kern="1200" spc="-15" dirty="0">
              <a:solidFill>
                <a:srgbClr val="FFFFFF"/>
              </a:solidFill>
              <a:latin typeface="Arial"/>
              <a:cs typeface="Arial"/>
            </a:rPr>
            <a:t>LOCALES (éditoriaux, événements, </a:t>
          </a:r>
          <a:r>
            <a:rPr lang="fr-FR" sz="1900" kern="1200" spc="-10" dirty="0">
              <a:solidFill>
                <a:srgbClr val="FFFFFF"/>
              </a:solidFill>
              <a:latin typeface="Arial"/>
              <a:cs typeface="Arial"/>
            </a:rPr>
            <a:t> </a:t>
          </a:r>
          <a:r>
            <a:rPr lang="fr-FR" sz="1900" kern="1200" spc="-15" dirty="0">
              <a:solidFill>
                <a:srgbClr val="FFFFFF"/>
              </a:solidFill>
              <a:latin typeface="Arial"/>
              <a:cs typeface="Arial"/>
            </a:rPr>
            <a:t>divertissements, </a:t>
          </a:r>
          <a:r>
            <a:rPr lang="fr-FR" sz="1900" kern="1200" spc="-10" dirty="0">
              <a:solidFill>
                <a:srgbClr val="FFFFFF"/>
              </a:solidFill>
              <a:latin typeface="Arial"/>
              <a:cs typeface="Arial"/>
            </a:rPr>
            <a:t>sports, </a:t>
          </a:r>
          <a:r>
            <a:rPr lang="fr-FR" sz="1900" kern="1200" spc="-15" dirty="0">
              <a:solidFill>
                <a:srgbClr val="FFFFFF"/>
              </a:solidFill>
              <a:latin typeface="Arial"/>
              <a:cs typeface="Arial"/>
            </a:rPr>
            <a:t>nouvelles) pour </a:t>
          </a:r>
          <a:r>
            <a:rPr lang="fr-FR" sz="1900" kern="1200" spc="-509" dirty="0">
              <a:solidFill>
                <a:srgbClr val="FFFFFF"/>
              </a:solidFill>
              <a:latin typeface="Arial"/>
              <a:cs typeface="Arial"/>
            </a:rPr>
            <a:t> </a:t>
          </a:r>
          <a:r>
            <a:rPr lang="fr-FR" sz="1900" b="1" kern="1200" spc="-15" dirty="0">
              <a:solidFill>
                <a:srgbClr val="FFFFFF"/>
              </a:solidFill>
              <a:latin typeface="Arial"/>
              <a:cs typeface="Arial"/>
            </a:rPr>
            <a:t>rester</a:t>
          </a:r>
          <a:r>
            <a:rPr lang="fr-FR" sz="1900" b="1" kern="1200" spc="-30" dirty="0">
              <a:solidFill>
                <a:srgbClr val="FFFFFF"/>
              </a:solidFill>
              <a:latin typeface="Arial"/>
              <a:cs typeface="Arial"/>
            </a:rPr>
            <a:t> </a:t>
          </a:r>
          <a:r>
            <a:rPr lang="fr-FR" sz="1900" b="1" kern="1200" spc="-15" dirty="0">
              <a:solidFill>
                <a:srgbClr val="FFFFFF"/>
              </a:solidFill>
              <a:latin typeface="Arial"/>
              <a:cs typeface="Arial"/>
            </a:rPr>
            <a:t>connectés</a:t>
          </a:r>
          <a:r>
            <a:rPr lang="fr-FR" sz="1900" b="1" kern="1200" spc="-30" dirty="0">
              <a:solidFill>
                <a:srgbClr val="FFFFFF"/>
              </a:solidFill>
              <a:latin typeface="Arial"/>
              <a:cs typeface="Arial"/>
            </a:rPr>
            <a:t> </a:t>
          </a:r>
          <a:r>
            <a:rPr lang="fr-FR" sz="1900" b="1" kern="1200" dirty="0">
              <a:solidFill>
                <a:srgbClr val="FFFFFF"/>
              </a:solidFill>
              <a:latin typeface="Arial"/>
              <a:cs typeface="Arial"/>
            </a:rPr>
            <a:t>à</a:t>
          </a:r>
          <a:r>
            <a:rPr lang="fr-FR" sz="1900" b="1" kern="1200" spc="-30" dirty="0">
              <a:solidFill>
                <a:srgbClr val="FFFFFF"/>
              </a:solidFill>
              <a:latin typeface="Arial"/>
              <a:cs typeface="Arial"/>
            </a:rPr>
            <a:t> </a:t>
          </a:r>
          <a:r>
            <a:rPr lang="fr-FR" sz="1900" b="1" kern="1200" spc="-10" dirty="0">
              <a:solidFill>
                <a:srgbClr val="FFFFFF"/>
              </a:solidFill>
              <a:latin typeface="Arial"/>
              <a:cs typeface="Arial"/>
            </a:rPr>
            <a:t>leur</a:t>
          </a:r>
          <a:r>
            <a:rPr lang="fr-FR" sz="1900" b="1" kern="1200" spc="-25" dirty="0">
              <a:solidFill>
                <a:srgbClr val="FFFFFF"/>
              </a:solidFill>
              <a:latin typeface="Arial"/>
              <a:cs typeface="Arial"/>
            </a:rPr>
            <a:t> </a:t>
          </a:r>
          <a:r>
            <a:rPr lang="fr-FR" sz="1900" b="1" kern="1200" spc="-15" dirty="0">
              <a:solidFill>
                <a:srgbClr val="FFFFFF"/>
              </a:solidFill>
              <a:latin typeface="Arial"/>
              <a:cs typeface="Arial"/>
            </a:rPr>
            <a:t>communauté.</a:t>
          </a:r>
          <a:endParaRPr lang="en-US" sz="1900" b="0" kern="1200" dirty="0"/>
        </a:p>
      </dsp:txBody>
      <dsp:txXfrm>
        <a:off x="75963" y="655539"/>
        <a:ext cx="4658568" cy="1404174"/>
      </dsp:txXfrm>
    </dsp:sp>
    <dsp:sp modelId="{7C368AFB-C3EA-4BC8-B6FA-15BF0624F321}">
      <dsp:nvSpPr>
        <dsp:cNvPr id="0" name=""/>
        <dsp:cNvSpPr/>
      </dsp:nvSpPr>
      <dsp:spPr>
        <a:xfrm>
          <a:off x="0" y="2190396"/>
          <a:ext cx="4810494" cy="1556100"/>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r-FR" sz="1900" kern="1200" spc="-10" dirty="0">
              <a:solidFill>
                <a:srgbClr val="FFFFFF"/>
              </a:solidFill>
              <a:latin typeface="Arial"/>
              <a:cs typeface="Arial"/>
            </a:rPr>
            <a:t>La moitié des lecteurs de </a:t>
          </a:r>
          <a:r>
            <a:rPr lang="fr-FR" sz="1900" kern="1200" spc="-15" dirty="0">
              <a:solidFill>
                <a:srgbClr val="FFFFFF"/>
              </a:solidFill>
              <a:latin typeface="Arial"/>
              <a:cs typeface="Arial"/>
            </a:rPr>
            <a:t>journaux </a:t>
          </a:r>
          <a:r>
            <a:rPr lang="fr-FR" sz="1900" kern="1200" spc="-10" dirty="0">
              <a:solidFill>
                <a:srgbClr val="FFFFFF"/>
              </a:solidFill>
              <a:latin typeface="Arial"/>
              <a:cs typeface="Arial"/>
            </a:rPr>
            <a:t> </a:t>
          </a:r>
          <a:r>
            <a:rPr lang="fr-FR" sz="1900" kern="1200" spc="-15" dirty="0">
              <a:solidFill>
                <a:srgbClr val="FFFFFF"/>
              </a:solidFill>
              <a:latin typeface="Arial"/>
              <a:cs typeface="Arial"/>
            </a:rPr>
            <a:t>communautaires imprimés </a:t>
          </a:r>
          <a:r>
            <a:rPr lang="fr-FR" sz="1900" b="1" kern="1200" spc="-15" dirty="0">
              <a:solidFill>
                <a:srgbClr val="FFFFFF"/>
              </a:solidFill>
              <a:latin typeface="Arial"/>
              <a:cs typeface="Arial"/>
            </a:rPr>
            <a:t>s'intéressent </a:t>
          </a:r>
          <a:r>
            <a:rPr lang="fr-FR" sz="1900" b="1" kern="1200" spc="-515" dirty="0">
              <a:solidFill>
                <a:srgbClr val="FFFFFF"/>
              </a:solidFill>
              <a:latin typeface="Arial"/>
              <a:cs typeface="Arial"/>
            </a:rPr>
            <a:t> </a:t>
          </a:r>
          <a:r>
            <a:rPr lang="fr-FR" sz="1900" b="1" kern="1200" spc="-10" dirty="0">
              <a:solidFill>
                <a:srgbClr val="FFFFFF"/>
              </a:solidFill>
              <a:latin typeface="Arial"/>
              <a:cs typeface="Arial"/>
            </a:rPr>
            <a:t>aux </a:t>
          </a:r>
          <a:r>
            <a:rPr lang="fr-FR" sz="1900" b="1" kern="1200" spc="-15" dirty="0">
              <a:solidFill>
                <a:srgbClr val="FFFFFF"/>
              </a:solidFill>
              <a:latin typeface="Arial"/>
              <a:cs typeface="Arial"/>
            </a:rPr>
            <a:t>annonces </a:t>
          </a:r>
          <a:r>
            <a:rPr lang="fr-FR" sz="1900" kern="1200" spc="-15" dirty="0">
              <a:solidFill>
                <a:srgbClr val="FFFFFF"/>
              </a:solidFill>
              <a:latin typeface="Arial"/>
              <a:cs typeface="Arial"/>
            </a:rPr>
            <a:t>dans </a:t>
          </a:r>
          <a:r>
            <a:rPr lang="fr-FR" sz="1900" kern="1200" spc="-10" dirty="0">
              <a:solidFill>
                <a:srgbClr val="FFFFFF"/>
              </a:solidFill>
              <a:latin typeface="Arial"/>
              <a:cs typeface="Arial"/>
            </a:rPr>
            <a:t>leur </a:t>
          </a:r>
          <a:r>
            <a:rPr lang="fr-FR" sz="1900" kern="1200" spc="-15" dirty="0">
              <a:solidFill>
                <a:srgbClr val="FFFFFF"/>
              </a:solidFill>
              <a:latin typeface="Arial"/>
              <a:cs typeface="Arial"/>
            </a:rPr>
            <a:t>journal </a:t>
          </a:r>
          <a:r>
            <a:rPr lang="fr-FR" sz="1900" kern="1200" dirty="0">
              <a:solidFill>
                <a:srgbClr val="FFFFFF"/>
              </a:solidFill>
              <a:latin typeface="Arial"/>
              <a:cs typeface="Arial"/>
            </a:rPr>
            <a:t>- </a:t>
          </a:r>
          <a:r>
            <a:rPr lang="fr-FR" sz="1900" kern="1200" spc="-5" dirty="0">
              <a:solidFill>
                <a:srgbClr val="FFFFFF"/>
              </a:solidFill>
              <a:latin typeface="Arial"/>
              <a:cs typeface="Arial"/>
            </a:rPr>
            <a:t>ils </a:t>
          </a:r>
          <a:r>
            <a:rPr lang="fr-FR" sz="1900" kern="1200" dirty="0">
              <a:solidFill>
                <a:srgbClr val="FFFFFF"/>
              </a:solidFill>
              <a:latin typeface="Arial"/>
              <a:cs typeface="Arial"/>
            </a:rPr>
            <a:t> </a:t>
          </a:r>
          <a:r>
            <a:rPr lang="fr-FR" sz="1900" kern="1200" spc="-15" dirty="0">
              <a:solidFill>
                <a:srgbClr val="FFFFFF"/>
              </a:solidFill>
              <a:latin typeface="Arial"/>
              <a:cs typeface="Arial"/>
            </a:rPr>
            <a:t>consultent </a:t>
          </a:r>
          <a:r>
            <a:rPr lang="fr-FR" sz="1900" kern="1200" spc="-10" dirty="0">
              <a:solidFill>
                <a:srgbClr val="FFFFFF"/>
              </a:solidFill>
              <a:latin typeface="Arial"/>
              <a:cs typeface="Arial"/>
            </a:rPr>
            <a:t>les </a:t>
          </a:r>
          <a:r>
            <a:rPr lang="fr-FR" sz="1900" kern="1200" spc="-15" dirty="0">
              <a:solidFill>
                <a:srgbClr val="FFFFFF"/>
              </a:solidFill>
              <a:latin typeface="Arial"/>
              <a:cs typeface="Arial"/>
            </a:rPr>
            <a:t>circulaires, </a:t>
          </a:r>
          <a:r>
            <a:rPr lang="fr-FR" sz="1900" kern="1200" spc="-10" dirty="0">
              <a:solidFill>
                <a:srgbClr val="FFFFFF"/>
              </a:solidFill>
              <a:latin typeface="Arial"/>
              <a:cs typeface="Arial"/>
            </a:rPr>
            <a:t>les </a:t>
          </a:r>
          <a:r>
            <a:rPr lang="fr-FR" sz="1900" kern="1200" spc="-15" dirty="0">
              <a:solidFill>
                <a:srgbClr val="FFFFFF"/>
              </a:solidFill>
              <a:latin typeface="Arial"/>
              <a:cs typeface="Arial"/>
            </a:rPr>
            <a:t>encarts </a:t>
          </a:r>
          <a:r>
            <a:rPr lang="fr-FR" sz="1900" kern="1200" spc="-10" dirty="0">
              <a:solidFill>
                <a:srgbClr val="FFFFFF"/>
              </a:solidFill>
              <a:latin typeface="Arial"/>
              <a:cs typeface="Arial"/>
            </a:rPr>
            <a:t>et </a:t>
          </a:r>
          <a:r>
            <a:rPr lang="fr-FR" sz="1900" kern="1200" spc="-5" dirty="0">
              <a:solidFill>
                <a:srgbClr val="FFFFFF"/>
              </a:solidFill>
              <a:latin typeface="Arial"/>
              <a:cs typeface="Arial"/>
            </a:rPr>
            <a:t> </a:t>
          </a:r>
          <a:r>
            <a:rPr lang="fr-FR" sz="1900" kern="1200" spc="-10" dirty="0">
              <a:solidFill>
                <a:srgbClr val="FFFFFF"/>
              </a:solidFill>
              <a:latin typeface="Arial"/>
              <a:cs typeface="Arial"/>
            </a:rPr>
            <a:t>les</a:t>
          </a:r>
          <a:r>
            <a:rPr lang="fr-FR" sz="1900" kern="1200" spc="-25" dirty="0">
              <a:solidFill>
                <a:srgbClr val="FFFFFF"/>
              </a:solidFill>
              <a:latin typeface="Arial"/>
              <a:cs typeface="Arial"/>
            </a:rPr>
            <a:t> </a:t>
          </a:r>
          <a:r>
            <a:rPr lang="fr-FR" sz="1900" kern="1200" spc="-15" dirty="0">
              <a:solidFill>
                <a:srgbClr val="FFFFFF"/>
              </a:solidFill>
              <a:latin typeface="Arial"/>
              <a:cs typeface="Arial"/>
            </a:rPr>
            <a:t>annonces</a:t>
          </a:r>
          <a:r>
            <a:rPr lang="fr-FR" sz="1900" kern="1200" spc="-25" dirty="0">
              <a:solidFill>
                <a:srgbClr val="FFFFFF"/>
              </a:solidFill>
              <a:latin typeface="Arial"/>
              <a:cs typeface="Arial"/>
            </a:rPr>
            <a:t> </a:t>
          </a:r>
          <a:r>
            <a:rPr lang="fr-FR" sz="1900" kern="1200" spc="-15" dirty="0">
              <a:solidFill>
                <a:srgbClr val="FFFFFF"/>
              </a:solidFill>
              <a:latin typeface="Arial"/>
              <a:cs typeface="Arial"/>
            </a:rPr>
            <a:t>“ROP”</a:t>
          </a:r>
          <a:r>
            <a:rPr lang="fr-FR" sz="1900" kern="1200" spc="-20" dirty="0">
              <a:solidFill>
                <a:srgbClr val="FFFFFF"/>
              </a:solidFill>
              <a:latin typeface="Arial"/>
              <a:cs typeface="Arial"/>
            </a:rPr>
            <a:t> </a:t>
          </a:r>
          <a:r>
            <a:rPr lang="fr-FR" sz="1900" kern="1200" spc="-10" dirty="0">
              <a:solidFill>
                <a:srgbClr val="FFFFFF"/>
              </a:solidFill>
              <a:latin typeface="Arial"/>
              <a:cs typeface="Arial"/>
            </a:rPr>
            <a:t>(Run</a:t>
          </a:r>
          <a:r>
            <a:rPr lang="fr-FR" sz="1900" kern="1200" spc="-20" dirty="0">
              <a:solidFill>
                <a:srgbClr val="FFFFFF"/>
              </a:solidFill>
              <a:latin typeface="Arial"/>
              <a:cs typeface="Arial"/>
            </a:rPr>
            <a:t> </a:t>
          </a:r>
          <a:r>
            <a:rPr lang="fr-FR" sz="1900" kern="1200" spc="-10" dirty="0">
              <a:solidFill>
                <a:srgbClr val="FFFFFF"/>
              </a:solidFill>
              <a:latin typeface="Arial"/>
              <a:cs typeface="Arial"/>
            </a:rPr>
            <a:t>of</a:t>
          </a:r>
          <a:r>
            <a:rPr lang="fr-FR" sz="1900" kern="1200" spc="-20" dirty="0">
              <a:solidFill>
                <a:srgbClr val="FFFFFF"/>
              </a:solidFill>
              <a:latin typeface="Arial"/>
              <a:cs typeface="Arial"/>
            </a:rPr>
            <a:t> </a:t>
          </a:r>
          <a:r>
            <a:rPr lang="fr-FR" sz="1900" kern="1200" spc="-15" dirty="0">
              <a:solidFill>
                <a:srgbClr val="FFFFFF"/>
              </a:solidFill>
              <a:latin typeface="Arial"/>
              <a:cs typeface="Arial"/>
            </a:rPr>
            <a:t>Press).</a:t>
          </a:r>
          <a:endParaRPr lang="en-US" sz="1900" b="0" kern="1200" dirty="0"/>
        </a:p>
      </dsp:txBody>
      <dsp:txXfrm>
        <a:off x="75963" y="2266359"/>
        <a:ext cx="4658568" cy="1404174"/>
      </dsp:txXfrm>
    </dsp:sp>
    <dsp:sp modelId="{3954DF3A-3C9D-4401-9AC9-6AA134D7147B}">
      <dsp:nvSpPr>
        <dsp:cNvPr id="0" name=""/>
        <dsp:cNvSpPr/>
      </dsp:nvSpPr>
      <dsp:spPr>
        <a:xfrm>
          <a:off x="0" y="3801216"/>
          <a:ext cx="4810494" cy="1556100"/>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100000"/>
            </a:lnSpc>
            <a:spcBef>
              <a:spcPct val="0"/>
            </a:spcBef>
            <a:spcAft>
              <a:spcPct val="35000"/>
            </a:spcAft>
            <a:buNone/>
          </a:pPr>
          <a:r>
            <a:rPr lang="fr-FR" sz="1900" kern="1200" spc="-10" dirty="0">
              <a:solidFill>
                <a:srgbClr val="FFFFFF"/>
              </a:solidFill>
              <a:latin typeface="Arial"/>
              <a:cs typeface="Arial"/>
            </a:rPr>
            <a:t>Les</a:t>
          </a:r>
          <a:r>
            <a:rPr lang="fr-FR" sz="1900" kern="1200" spc="-30" dirty="0">
              <a:solidFill>
                <a:srgbClr val="FFFFFF"/>
              </a:solidFill>
              <a:latin typeface="Arial"/>
              <a:cs typeface="Arial"/>
            </a:rPr>
            <a:t> </a:t>
          </a:r>
          <a:r>
            <a:rPr lang="fr-FR" sz="1900" kern="1200" spc="-10" dirty="0">
              <a:solidFill>
                <a:srgbClr val="FFFFFF"/>
              </a:solidFill>
              <a:latin typeface="Arial"/>
              <a:cs typeface="Arial"/>
            </a:rPr>
            <a:t>lecteurs</a:t>
          </a:r>
          <a:r>
            <a:rPr lang="fr-FR" sz="1900" kern="1200" spc="-30" dirty="0">
              <a:solidFill>
                <a:srgbClr val="FFFFFF"/>
              </a:solidFill>
              <a:latin typeface="Arial"/>
              <a:cs typeface="Arial"/>
            </a:rPr>
            <a:t> </a:t>
          </a:r>
          <a:r>
            <a:rPr lang="fr-FR" sz="1900" kern="1200" spc="-10" dirty="0">
              <a:solidFill>
                <a:srgbClr val="FFFFFF"/>
              </a:solidFill>
              <a:latin typeface="Arial"/>
              <a:cs typeface="Arial"/>
            </a:rPr>
            <a:t>de</a:t>
          </a:r>
          <a:r>
            <a:rPr lang="fr-FR" sz="1900" kern="1200" spc="-30" dirty="0">
              <a:solidFill>
                <a:srgbClr val="FFFFFF"/>
              </a:solidFill>
              <a:latin typeface="Arial"/>
              <a:cs typeface="Arial"/>
            </a:rPr>
            <a:t> </a:t>
          </a:r>
          <a:r>
            <a:rPr lang="fr-FR" sz="1900" kern="1200" spc="-15" dirty="0">
              <a:solidFill>
                <a:srgbClr val="FFFFFF"/>
              </a:solidFill>
              <a:latin typeface="Arial"/>
              <a:cs typeface="Arial"/>
            </a:rPr>
            <a:t>journaux</a:t>
          </a:r>
          <a:r>
            <a:rPr lang="fr-FR" sz="1900" kern="1200" spc="-30" dirty="0">
              <a:solidFill>
                <a:srgbClr val="FFFFFF"/>
              </a:solidFill>
              <a:latin typeface="Arial"/>
              <a:cs typeface="Arial"/>
            </a:rPr>
            <a:t> </a:t>
          </a:r>
          <a:r>
            <a:rPr lang="fr-FR" sz="1900" kern="1200" spc="-10" dirty="0">
              <a:solidFill>
                <a:srgbClr val="FFFFFF"/>
              </a:solidFill>
              <a:latin typeface="Arial"/>
              <a:cs typeface="Arial"/>
            </a:rPr>
            <a:t>locaux</a:t>
          </a:r>
          <a:r>
            <a:rPr lang="fr-FR" sz="1900" kern="1200" spc="-30" dirty="0">
              <a:solidFill>
                <a:srgbClr val="FFFFFF"/>
              </a:solidFill>
              <a:latin typeface="Arial"/>
              <a:cs typeface="Arial"/>
            </a:rPr>
            <a:t> </a:t>
          </a:r>
          <a:r>
            <a:rPr lang="fr-FR" sz="1900" kern="1200" spc="-15" dirty="0">
              <a:solidFill>
                <a:srgbClr val="FFFFFF"/>
              </a:solidFill>
              <a:latin typeface="Arial"/>
              <a:cs typeface="Arial"/>
            </a:rPr>
            <a:t>imprimés </a:t>
          </a:r>
          <a:r>
            <a:rPr lang="fr-FR" sz="1900" kern="1200" spc="-515" dirty="0">
              <a:solidFill>
                <a:srgbClr val="FFFFFF"/>
              </a:solidFill>
              <a:latin typeface="Arial"/>
              <a:cs typeface="Arial"/>
            </a:rPr>
            <a:t> </a:t>
          </a:r>
          <a:r>
            <a:rPr lang="fr-FR" sz="1900" kern="1200" spc="-15" dirty="0">
              <a:solidFill>
                <a:srgbClr val="FFFFFF"/>
              </a:solidFill>
              <a:latin typeface="Arial"/>
              <a:cs typeface="Arial"/>
            </a:rPr>
            <a:t>sont </a:t>
          </a:r>
          <a:r>
            <a:rPr lang="fr-FR" sz="1900" kern="1200" spc="-10" dirty="0">
              <a:solidFill>
                <a:srgbClr val="FFFFFF"/>
              </a:solidFill>
              <a:latin typeface="Arial"/>
              <a:cs typeface="Arial"/>
            </a:rPr>
            <a:t>plus </a:t>
          </a:r>
          <a:r>
            <a:rPr lang="fr-FR" sz="1900" kern="1200" spc="-15" dirty="0">
              <a:solidFill>
                <a:srgbClr val="FFFFFF"/>
              </a:solidFill>
              <a:latin typeface="Arial"/>
              <a:cs typeface="Arial"/>
            </a:rPr>
            <a:t>susceptibles </a:t>
          </a:r>
          <a:r>
            <a:rPr lang="fr-FR" sz="1900" kern="1200" spc="-10" dirty="0">
              <a:solidFill>
                <a:srgbClr val="FFFFFF"/>
              </a:solidFill>
              <a:latin typeface="Arial"/>
              <a:cs typeface="Arial"/>
            </a:rPr>
            <a:t>de lire les </a:t>
          </a:r>
          <a:r>
            <a:rPr lang="fr-FR" sz="1900" b="1" kern="1200" spc="-15" dirty="0">
              <a:solidFill>
                <a:srgbClr val="FFFFFF"/>
              </a:solidFill>
              <a:latin typeface="Arial"/>
              <a:cs typeface="Arial"/>
            </a:rPr>
            <a:t>petites </a:t>
          </a:r>
          <a:r>
            <a:rPr lang="fr-FR" sz="1900" b="1" kern="1200" spc="-10" dirty="0">
              <a:solidFill>
                <a:srgbClr val="FFFFFF"/>
              </a:solidFill>
              <a:latin typeface="Arial"/>
              <a:cs typeface="Arial"/>
            </a:rPr>
            <a:t> </a:t>
          </a:r>
          <a:r>
            <a:rPr lang="fr-FR" sz="1900" b="1" kern="1200" spc="-15" dirty="0">
              <a:solidFill>
                <a:srgbClr val="FFFFFF"/>
              </a:solidFill>
              <a:latin typeface="Arial"/>
              <a:cs typeface="Arial"/>
            </a:rPr>
            <a:t>annonces, </a:t>
          </a:r>
          <a:r>
            <a:rPr lang="fr-FR" sz="1900" b="1" kern="1200" spc="-10" dirty="0">
              <a:solidFill>
                <a:srgbClr val="FFFFFF"/>
              </a:solidFill>
              <a:latin typeface="Arial"/>
              <a:cs typeface="Arial"/>
            </a:rPr>
            <a:t>les offres </a:t>
          </a:r>
          <a:r>
            <a:rPr lang="fr-FR" sz="1900" b="1" kern="1200" spc="-15" dirty="0">
              <a:solidFill>
                <a:srgbClr val="FFFFFF"/>
              </a:solidFill>
              <a:latin typeface="Arial"/>
              <a:cs typeface="Arial"/>
            </a:rPr>
            <a:t>d'emploi </a:t>
          </a:r>
          <a:r>
            <a:rPr lang="fr-FR" sz="1900" b="1" kern="1200" spc="-10" dirty="0">
              <a:solidFill>
                <a:srgbClr val="FFFFFF"/>
              </a:solidFill>
              <a:latin typeface="Arial"/>
              <a:cs typeface="Arial"/>
            </a:rPr>
            <a:t>et </a:t>
          </a:r>
          <a:r>
            <a:rPr lang="fr-FR" sz="1900" b="1" kern="1200" spc="-15" dirty="0">
              <a:solidFill>
                <a:srgbClr val="FFFFFF"/>
              </a:solidFill>
              <a:latin typeface="Arial"/>
              <a:cs typeface="Arial"/>
            </a:rPr>
            <a:t>les </a:t>
          </a:r>
          <a:r>
            <a:rPr lang="fr-FR" sz="1900" b="1" kern="1200" spc="-10" dirty="0">
              <a:solidFill>
                <a:srgbClr val="FFFFFF"/>
              </a:solidFill>
              <a:latin typeface="Arial"/>
              <a:cs typeface="Arial"/>
            </a:rPr>
            <a:t> </a:t>
          </a:r>
          <a:r>
            <a:rPr lang="fr-FR" sz="1900" b="1" kern="1200" spc="-15" dirty="0">
              <a:solidFill>
                <a:srgbClr val="FFFFFF"/>
              </a:solidFill>
              <a:latin typeface="Arial"/>
              <a:cs typeface="Arial"/>
            </a:rPr>
            <a:t>annonces</a:t>
          </a:r>
          <a:r>
            <a:rPr lang="fr-FR" sz="1900" b="1" kern="1200" spc="-25" dirty="0">
              <a:solidFill>
                <a:srgbClr val="FFFFFF"/>
              </a:solidFill>
              <a:latin typeface="Arial"/>
              <a:cs typeface="Arial"/>
            </a:rPr>
            <a:t> </a:t>
          </a:r>
          <a:r>
            <a:rPr lang="fr-FR" sz="1900" b="1" kern="1200" spc="-15" dirty="0">
              <a:solidFill>
                <a:srgbClr val="FFFFFF"/>
              </a:solidFill>
              <a:latin typeface="Arial"/>
              <a:cs typeface="Arial"/>
            </a:rPr>
            <a:t>immobilières</a:t>
          </a:r>
          <a:r>
            <a:rPr lang="fr-FR" sz="1900" kern="1200" spc="-15" dirty="0">
              <a:solidFill>
                <a:srgbClr val="FFFFFF"/>
              </a:solidFill>
              <a:latin typeface="Arial"/>
              <a:cs typeface="Arial"/>
            </a:rPr>
            <a:t>.</a:t>
          </a:r>
          <a:endParaRPr lang="fr-FR" sz="1900" kern="1200" dirty="0">
            <a:latin typeface="Arial"/>
            <a:cs typeface="Arial"/>
          </a:endParaRPr>
        </a:p>
      </dsp:txBody>
      <dsp:txXfrm>
        <a:off x="75963" y="3877179"/>
        <a:ext cx="4658568" cy="14041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94B8F0-643A-4AFE-AAF7-8EE430703897}">
      <dsp:nvSpPr>
        <dsp:cNvPr id="0" name=""/>
        <dsp:cNvSpPr/>
      </dsp:nvSpPr>
      <dsp:spPr>
        <a:xfrm>
          <a:off x="0" y="66499"/>
          <a:ext cx="4810494" cy="1827393"/>
        </a:xfrm>
        <a:prstGeom prst="roundRect">
          <a:avLst/>
        </a:prstGeom>
        <a:solidFill>
          <a:srgbClr val="36933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fr-FR" sz="1700" kern="1200" spc="-10" dirty="0">
              <a:solidFill>
                <a:srgbClr val="FFFFFF"/>
              </a:solidFill>
              <a:latin typeface="Arial"/>
              <a:cs typeface="Arial"/>
            </a:rPr>
            <a:t>Les </a:t>
          </a:r>
          <a:r>
            <a:rPr lang="fr-FR" sz="1700" kern="1200" spc="-15" dirty="0">
              <a:solidFill>
                <a:srgbClr val="FFFFFF"/>
              </a:solidFill>
              <a:latin typeface="Arial"/>
              <a:cs typeface="Arial"/>
            </a:rPr>
            <a:t>membres </a:t>
          </a:r>
          <a:r>
            <a:rPr lang="fr-FR" sz="1700" kern="1200" spc="-10" dirty="0">
              <a:solidFill>
                <a:srgbClr val="FFFFFF"/>
              </a:solidFill>
              <a:latin typeface="Arial"/>
              <a:cs typeface="Arial"/>
            </a:rPr>
            <a:t>de </a:t>
          </a:r>
          <a:r>
            <a:rPr lang="fr-FR" sz="1700" kern="1200" spc="-5" dirty="0">
              <a:solidFill>
                <a:srgbClr val="FFFFFF"/>
              </a:solidFill>
              <a:latin typeface="Arial"/>
              <a:cs typeface="Arial"/>
            </a:rPr>
            <a:t>la </a:t>
          </a:r>
          <a:r>
            <a:rPr lang="fr-FR" sz="1700" b="1" kern="1200" spc="-15" dirty="0">
              <a:solidFill>
                <a:srgbClr val="FFFFFF"/>
              </a:solidFill>
              <a:latin typeface="Arial"/>
              <a:cs typeface="Arial"/>
            </a:rPr>
            <a:t>génération </a:t>
          </a:r>
          <a:r>
            <a:rPr lang="fr-FR" sz="1700" b="1" kern="1200" dirty="0">
              <a:solidFill>
                <a:srgbClr val="FFFFFF"/>
              </a:solidFill>
              <a:latin typeface="Arial"/>
              <a:cs typeface="Arial"/>
            </a:rPr>
            <a:t>Y </a:t>
          </a:r>
          <a:r>
            <a:rPr lang="fr-FR" sz="1700" b="1" kern="1200" spc="-10" dirty="0">
              <a:solidFill>
                <a:srgbClr val="FFFFFF"/>
              </a:solidFill>
              <a:latin typeface="Arial"/>
              <a:cs typeface="Arial"/>
            </a:rPr>
            <a:t>et les </a:t>
          </a:r>
          <a:r>
            <a:rPr lang="fr-FR" sz="1700" b="1" kern="1200" spc="-5" dirty="0">
              <a:solidFill>
                <a:srgbClr val="FFFFFF"/>
              </a:solidFill>
              <a:latin typeface="Arial"/>
              <a:cs typeface="Arial"/>
            </a:rPr>
            <a:t> </a:t>
          </a:r>
          <a:r>
            <a:rPr lang="fr-FR" sz="1700" b="1" kern="1200" spc="-15" dirty="0">
              <a:solidFill>
                <a:srgbClr val="FFFFFF"/>
              </a:solidFill>
              <a:latin typeface="Arial"/>
              <a:cs typeface="Arial"/>
            </a:rPr>
            <a:t>milléniaux </a:t>
          </a:r>
          <a:r>
            <a:rPr lang="fr-FR" sz="1700" kern="1200" spc="-15" dirty="0">
              <a:solidFill>
                <a:srgbClr val="FFFFFF"/>
              </a:solidFill>
              <a:latin typeface="Arial"/>
              <a:cs typeface="Arial"/>
            </a:rPr>
            <a:t>préfèrent accéder </a:t>
          </a:r>
          <a:r>
            <a:rPr lang="fr-FR" sz="1700" kern="1200" spc="-10" dirty="0">
              <a:solidFill>
                <a:srgbClr val="FFFFFF"/>
              </a:solidFill>
              <a:latin typeface="Arial"/>
              <a:cs typeface="Arial"/>
            </a:rPr>
            <a:t>au </a:t>
          </a:r>
          <a:r>
            <a:rPr lang="fr-FR" sz="1700" kern="1200" spc="-15" dirty="0">
              <a:solidFill>
                <a:srgbClr val="FFFFFF"/>
              </a:solidFill>
              <a:latin typeface="Arial"/>
              <a:cs typeface="Arial"/>
            </a:rPr>
            <a:t>contenu </a:t>
          </a:r>
          <a:r>
            <a:rPr lang="fr-FR" sz="1700" kern="1200" spc="-10" dirty="0">
              <a:solidFill>
                <a:srgbClr val="FFFFFF"/>
              </a:solidFill>
              <a:latin typeface="Arial"/>
              <a:cs typeface="Arial"/>
            </a:rPr>
            <a:t> des </a:t>
          </a:r>
          <a:r>
            <a:rPr lang="fr-FR" sz="1700" kern="1200" spc="-15" dirty="0">
              <a:solidFill>
                <a:srgbClr val="FFFFFF"/>
              </a:solidFill>
              <a:latin typeface="Arial"/>
              <a:cs typeface="Arial"/>
            </a:rPr>
            <a:t>journaux </a:t>
          </a:r>
          <a:r>
            <a:rPr lang="fr-FR" sz="1700" kern="1200" spc="-10" dirty="0">
              <a:solidFill>
                <a:srgbClr val="FFFFFF"/>
              </a:solidFill>
              <a:latin typeface="Arial"/>
              <a:cs typeface="Arial"/>
            </a:rPr>
            <a:t>sur leur </a:t>
          </a:r>
          <a:r>
            <a:rPr lang="fr-FR" sz="1700" kern="1200" spc="-15" dirty="0">
              <a:solidFill>
                <a:srgbClr val="FFFFFF"/>
              </a:solidFill>
              <a:latin typeface="Arial"/>
              <a:cs typeface="Arial"/>
            </a:rPr>
            <a:t>téléphone, </a:t>
          </a:r>
          <a:r>
            <a:rPr lang="fr-FR" sz="1700" kern="1200" spc="-10" dirty="0">
              <a:solidFill>
                <a:srgbClr val="FFFFFF"/>
              </a:solidFill>
              <a:latin typeface="Arial"/>
              <a:cs typeface="Arial"/>
            </a:rPr>
            <a:t>mais </a:t>
          </a:r>
          <a:r>
            <a:rPr lang="fr-FR" sz="1700" kern="1200" spc="-5" dirty="0">
              <a:solidFill>
                <a:srgbClr val="FFFFFF"/>
              </a:solidFill>
              <a:latin typeface="Arial"/>
              <a:cs typeface="Arial"/>
            </a:rPr>
            <a:t> </a:t>
          </a:r>
          <a:r>
            <a:rPr lang="fr-FR" sz="1700" kern="1200" spc="-10" dirty="0">
              <a:solidFill>
                <a:srgbClr val="FFFFFF"/>
              </a:solidFill>
              <a:latin typeface="Arial"/>
              <a:cs typeface="Arial"/>
            </a:rPr>
            <a:t>utilisent tout de </a:t>
          </a:r>
          <a:r>
            <a:rPr lang="fr-FR" sz="1700" kern="1200" spc="-15" dirty="0">
              <a:solidFill>
                <a:srgbClr val="FFFFFF"/>
              </a:solidFill>
              <a:latin typeface="Arial"/>
              <a:cs typeface="Arial"/>
            </a:rPr>
            <a:t>même d'autres plateformes. </a:t>
          </a:r>
          <a:r>
            <a:rPr lang="fr-FR" sz="1700" kern="1200" spc="-490" dirty="0">
              <a:solidFill>
                <a:srgbClr val="FFFFFF"/>
              </a:solidFill>
              <a:latin typeface="Arial"/>
              <a:cs typeface="Arial"/>
            </a:rPr>
            <a:t> </a:t>
          </a:r>
          <a:r>
            <a:rPr lang="fr-FR" sz="1700" b="1" kern="1200" spc="-10" dirty="0">
              <a:solidFill>
                <a:srgbClr val="FFFFFF"/>
              </a:solidFill>
              <a:latin typeface="Arial"/>
              <a:cs typeface="Arial"/>
            </a:rPr>
            <a:t>22%</a:t>
          </a:r>
          <a:r>
            <a:rPr lang="fr-FR" sz="1700" b="1" kern="1200" spc="-30" dirty="0">
              <a:solidFill>
                <a:srgbClr val="FFFFFF"/>
              </a:solidFill>
              <a:latin typeface="Arial"/>
              <a:cs typeface="Arial"/>
            </a:rPr>
            <a:t> </a:t>
          </a:r>
          <a:r>
            <a:rPr lang="fr-FR" sz="1700" b="1" kern="1200" spc="-15" dirty="0">
              <a:solidFill>
                <a:srgbClr val="FFFFFF"/>
              </a:solidFill>
              <a:latin typeface="Arial"/>
              <a:cs typeface="Arial"/>
            </a:rPr>
            <a:t>utilisent </a:t>
          </a:r>
          <a:r>
            <a:rPr lang="fr-FR" sz="1700" b="1" kern="1200" spc="-10" dirty="0">
              <a:solidFill>
                <a:srgbClr val="FFFFFF"/>
              </a:solidFill>
              <a:latin typeface="Arial"/>
              <a:cs typeface="Arial"/>
            </a:rPr>
            <a:t>les</a:t>
          </a:r>
          <a:r>
            <a:rPr lang="fr-FR" sz="1700" b="1" kern="1200" spc="-20" dirty="0">
              <a:solidFill>
                <a:srgbClr val="FFFFFF"/>
              </a:solidFill>
              <a:latin typeface="Arial"/>
              <a:cs typeface="Arial"/>
            </a:rPr>
            <a:t> </a:t>
          </a:r>
          <a:r>
            <a:rPr lang="fr-FR" sz="1700" b="1" kern="1200" spc="-15" dirty="0">
              <a:solidFill>
                <a:srgbClr val="FFFFFF"/>
              </a:solidFill>
              <a:latin typeface="Arial"/>
              <a:cs typeface="Arial"/>
            </a:rPr>
            <a:t>quatre</a:t>
          </a:r>
          <a:r>
            <a:rPr lang="fr-FR" sz="1700" b="1" kern="1200" spc="-20" dirty="0">
              <a:solidFill>
                <a:srgbClr val="FFFFFF"/>
              </a:solidFill>
              <a:latin typeface="Arial"/>
              <a:cs typeface="Arial"/>
            </a:rPr>
            <a:t> </a:t>
          </a:r>
          <a:r>
            <a:rPr lang="fr-FR" sz="1700" b="1" kern="1200" spc="-15" dirty="0">
              <a:solidFill>
                <a:srgbClr val="FFFFFF"/>
              </a:solidFill>
              <a:latin typeface="Arial"/>
              <a:cs typeface="Arial"/>
            </a:rPr>
            <a:t>plateformes</a:t>
          </a:r>
          <a:r>
            <a:rPr lang="en-CA" sz="1700" b="1" kern="1200" dirty="0">
              <a:solidFill>
                <a:srgbClr val="FFFFFF"/>
              </a:solidFill>
              <a:latin typeface="Arial"/>
              <a:cs typeface="Arial"/>
            </a:rPr>
            <a:t>.</a:t>
          </a:r>
          <a:endParaRPr lang="en-US" sz="1700" b="1" kern="1200" dirty="0"/>
        </a:p>
      </dsp:txBody>
      <dsp:txXfrm>
        <a:off x="89206" y="155705"/>
        <a:ext cx="4632082" cy="1648981"/>
      </dsp:txXfrm>
    </dsp:sp>
    <dsp:sp modelId="{7C368AFB-C3EA-4BC8-B6FA-15BF0624F321}">
      <dsp:nvSpPr>
        <dsp:cNvPr id="0" name=""/>
        <dsp:cNvSpPr/>
      </dsp:nvSpPr>
      <dsp:spPr>
        <a:xfrm>
          <a:off x="0" y="1942853"/>
          <a:ext cx="4810494" cy="1827393"/>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fr-FR" sz="1700" kern="1200" spc="-10" dirty="0">
              <a:solidFill>
                <a:srgbClr val="FFFFFF"/>
              </a:solidFill>
              <a:latin typeface="Arial"/>
              <a:cs typeface="Arial"/>
            </a:rPr>
            <a:t>Les </a:t>
          </a:r>
          <a:r>
            <a:rPr lang="fr-FR" sz="1700" b="1" kern="1200" spc="-15" dirty="0">
              <a:solidFill>
                <a:srgbClr val="FFFFFF"/>
              </a:solidFill>
              <a:latin typeface="Arial"/>
              <a:cs typeface="Arial"/>
            </a:rPr>
            <a:t>baby-boomers </a:t>
          </a:r>
          <a:r>
            <a:rPr lang="fr-FR" sz="1700" kern="1200" spc="-15" dirty="0">
              <a:solidFill>
                <a:srgbClr val="FFFFFF"/>
              </a:solidFill>
              <a:latin typeface="Arial"/>
              <a:cs typeface="Arial"/>
            </a:rPr>
            <a:t>sont </a:t>
          </a:r>
          <a:r>
            <a:rPr lang="fr-FR" sz="1700" kern="1200" spc="-10" dirty="0">
              <a:solidFill>
                <a:srgbClr val="FFFFFF"/>
              </a:solidFill>
              <a:latin typeface="Arial"/>
              <a:cs typeface="Arial"/>
            </a:rPr>
            <a:t>les </a:t>
          </a:r>
          <a:r>
            <a:rPr lang="fr-FR" sz="1700" b="1" kern="1200" spc="-10" dirty="0">
              <a:solidFill>
                <a:srgbClr val="FFFFFF"/>
              </a:solidFill>
              <a:latin typeface="Arial"/>
              <a:cs typeface="Arial"/>
            </a:rPr>
            <a:t>plus </a:t>
          </a:r>
          <a:r>
            <a:rPr lang="fr-FR" sz="1700" b="1" kern="1200" spc="-15" dirty="0">
              <a:solidFill>
                <a:srgbClr val="FFFFFF"/>
              </a:solidFill>
              <a:latin typeface="Arial"/>
              <a:cs typeface="Arial"/>
            </a:rPr>
            <a:t>grands </a:t>
          </a:r>
          <a:r>
            <a:rPr lang="fr-FR" sz="1700" b="1" kern="1200" spc="-10" dirty="0">
              <a:solidFill>
                <a:srgbClr val="FFFFFF"/>
              </a:solidFill>
              <a:latin typeface="Arial"/>
              <a:cs typeface="Arial"/>
            </a:rPr>
            <a:t> </a:t>
          </a:r>
          <a:r>
            <a:rPr lang="fr-FR" sz="1700" b="1" kern="1200" spc="-15" dirty="0">
              <a:solidFill>
                <a:srgbClr val="FFFFFF"/>
              </a:solidFill>
              <a:latin typeface="Arial"/>
              <a:cs typeface="Arial"/>
            </a:rPr>
            <a:t>lecteurs d'imprimés, </a:t>
          </a:r>
          <a:r>
            <a:rPr lang="fr-FR" sz="1700" kern="1200" spc="-10" dirty="0">
              <a:solidFill>
                <a:srgbClr val="FFFFFF"/>
              </a:solidFill>
              <a:latin typeface="Arial"/>
              <a:cs typeface="Arial"/>
            </a:rPr>
            <a:t>mais </a:t>
          </a:r>
          <a:r>
            <a:rPr lang="fr-FR" sz="1700" kern="1200" spc="-5" dirty="0">
              <a:solidFill>
                <a:srgbClr val="FFFFFF"/>
              </a:solidFill>
              <a:latin typeface="Arial"/>
              <a:cs typeface="Arial"/>
            </a:rPr>
            <a:t>ils </a:t>
          </a:r>
          <a:r>
            <a:rPr lang="fr-FR" sz="1700" kern="1200" spc="-10" dirty="0">
              <a:solidFill>
                <a:srgbClr val="FFFFFF"/>
              </a:solidFill>
              <a:latin typeface="Arial"/>
              <a:cs typeface="Arial"/>
            </a:rPr>
            <a:t>ont </a:t>
          </a:r>
          <a:r>
            <a:rPr lang="fr-FR" sz="1700" kern="1200" spc="-15" dirty="0">
              <a:solidFill>
                <a:srgbClr val="FFFFFF"/>
              </a:solidFill>
              <a:latin typeface="Arial"/>
              <a:cs typeface="Arial"/>
            </a:rPr>
            <a:t>recours </a:t>
          </a:r>
          <a:r>
            <a:rPr lang="fr-FR" sz="1700" kern="1200" dirty="0">
              <a:solidFill>
                <a:srgbClr val="FFFFFF"/>
              </a:solidFill>
              <a:latin typeface="Arial"/>
              <a:cs typeface="Arial"/>
            </a:rPr>
            <a:t>à </a:t>
          </a:r>
          <a:r>
            <a:rPr lang="fr-FR" sz="1700" kern="1200" spc="-490" dirty="0">
              <a:solidFill>
                <a:srgbClr val="FFFFFF"/>
              </a:solidFill>
              <a:latin typeface="Arial"/>
              <a:cs typeface="Arial"/>
            </a:rPr>
            <a:t> </a:t>
          </a:r>
          <a:r>
            <a:rPr lang="fr-FR" sz="1700" kern="1200" spc="-15" dirty="0">
              <a:solidFill>
                <a:srgbClr val="FFFFFF"/>
              </a:solidFill>
              <a:latin typeface="Arial"/>
              <a:cs typeface="Arial"/>
            </a:rPr>
            <a:t>toutes </a:t>
          </a:r>
          <a:r>
            <a:rPr lang="fr-FR" sz="1700" kern="1200" spc="-10" dirty="0">
              <a:solidFill>
                <a:srgbClr val="FFFFFF"/>
              </a:solidFill>
              <a:latin typeface="Arial"/>
              <a:cs typeface="Arial"/>
            </a:rPr>
            <a:t>les </a:t>
          </a:r>
          <a:r>
            <a:rPr lang="fr-FR" sz="1700" kern="1200" spc="-15" dirty="0">
              <a:solidFill>
                <a:srgbClr val="FFFFFF"/>
              </a:solidFill>
              <a:latin typeface="Arial"/>
              <a:cs typeface="Arial"/>
            </a:rPr>
            <a:t>plateformes </a:t>
          </a:r>
          <a:r>
            <a:rPr lang="fr-FR" sz="1700" kern="1200" spc="-10" dirty="0">
              <a:solidFill>
                <a:srgbClr val="FFFFFF"/>
              </a:solidFill>
              <a:latin typeface="Arial"/>
              <a:cs typeface="Arial"/>
            </a:rPr>
            <a:t>tout au long de </a:t>
          </a:r>
          <a:r>
            <a:rPr lang="fr-FR" sz="1700" kern="1200" spc="-5" dirty="0">
              <a:solidFill>
                <a:srgbClr val="FFFFFF"/>
              </a:solidFill>
              <a:latin typeface="Arial"/>
              <a:cs typeface="Arial"/>
            </a:rPr>
            <a:t>la </a:t>
          </a:r>
          <a:r>
            <a:rPr lang="fr-FR" sz="1700" kern="1200" dirty="0">
              <a:solidFill>
                <a:srgbClr val="FFFFFF"/>
              </a:solidFill>
              <a:latin typeface="Arial"/>
              <a:cs typeface="Arial"/>
            </a:rPr>
            <a:t> </a:t>
          </a:r>
          <a:r>
            <a:rPr lang="fr-FR" sz="1700" kern="1200" spc="-15" dirty="0">
              <a:solidFill>
                <a:srgbClr val="FFFFFF"/>
              </a:solidFill>
              <a:latin typeface="Arial"/>
              <a:cs typeface="Arial"/>
            </a:rPr>
            <a:t>journée.</a:t>
          </a:r>
          <a:endParaRPr lang="en-US" sz="1700" kern="1200" dirty="0"/>
        </a:p>
      </dsp:txBody>
      <dsp:txXfrm>
        <a:off x="89206" y="2032059"/>
        <a:ext cx="4632082" cy="1648981"/>
      </dsp:txXfrm>
    </dsp:sp>
    <dsp:sp modelId="{3954DF3A-3C9D-4401-9AC9-6AA134D7147B}">
      <dsp:nvSpPr>
        <dsp:cNvPr id="0" name=""/>
        <dsp:cNvSpPr/>
      </dsp:nvSpPr>
      <dsp:spPr>
        <a:xfrm>
          <a:off x="0" y="3819207"/>
          <a:ext cx="4810494" cy="1827393"/>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100000"/>
            </a:lnSpc>
            <a:spcBef>
              <a:spcPct val="0"/>
            </a:spcBef>
            <a:spcAft>
              <a:spcPct val="35000"/>
            </a:spcAft>
            <a:buNone/>
          </a:pPr>
          <a:r>
            <a:rPr lang="fr-FR" sz="1700" kern="1200" spc="-10" dirty="0">
              <a:solidFill>
                <a:srgbClr val="FFFFFF"/>
              </a:solidFill>
              <a:latin typeface="Arial"/>
              <a:cs typeface="Arial"/>
            </a:rPr>
            <a:t>Les </a:t>
          </a:r>
          <a:r>
            <a:rPr lang="fr-FR" sz="1700" b="1" kern="1200" spc="-15" dirty="0">
              <a:solidFill>
                <a:srgbClr val="FFFFFF"/>
              </a:solidFill>
              <a:latin typeface="Arial"/>
              <a:cs typeface="Arial"/>
            </a:rPr>
            <a:t>personnes </a:t>
          </a:r>
          <a:r>
            <a:rPr lang="fr-FR" sz="1700" b="1" kern="1200" dirty="0">
              <a:solidFill>
                <a:srgbClr val="FFFFFF"/>
              </a:solidFill>
              <a:latin typeface="Arial"/>
              <a:cs typeface="Arial"/>
            </a:rPr>
            <a:t>à </a:t>
          </a:r>
          <a:r>
            <a:rPr lang="fr-FR" sz="1700" b="1" kern="1200" spc="-15" dirty="0">
              <a:solidFill>
                <a:srgbClr val="FFFFFF"/>
              </a:solidFill>
              <a:latin typeface="Arial"/>
              <a:cs typeface="Arial"/>
            </a:rPr>
            <a:t>hauts revenus, </a:t>
          </a:r>
          <a:r>
            <a:rPr lang="fr-FR" sz="1700" b="1" kern="1200" spc="-10" dirty="0">
              <a:solidFill>
                <a:srgbClr val="FFFFFF"/>
              </a:solidFill>
              <a:latin typeface="Arial"/>
              <a:cs typeface="Arial"/>
            </a:rPr>
            <a:t>les </a:t>
          </a:r>
          <a:r>
            <a:rPr lang="fr-FR" sz="1700" b="1" kern="1200" spc="-5" dirty="0">
              <a:solidFill>
                <a:srgbClr val="FFFFFF"/>
              </a:solidFill>
              <a:latin typeface="Arial"/>
              <a:cs typeface="Arial"/>
            </a:rPr>
            <a:t> </a:t>
          </a:r>
          <a:r>
            <a:rPr lang="fr-FR" sz="1700" b="1" kern="1200" spc="-15" dirty="0">
              <a:solidFill>
                <a:srgbClr val="FFFFFF"/>
              </a:solidFill>
              <a:latin typeface="Arial"/>
              <a:cs typeface="Arial"/>
            </a:rPr>
            <a:t>influenceurs** </a:t>
          </a:r>
          <a:r>
            <a:rPr lang="fr-FR" sz="1700" b="1" kern="1200" spc="-10" dirty="0">
              <a:solidFill>
                <a:srgbClr val="FFFFFF"/>
              </a:solidFill>
              <a:latin typeface="Arial"/>
              <a:cs typeface="Arial"/>
            </a:rPr>
            <a:t>et les </a:t>
          </a:r>
          <a:r>
            <a:rPr lang="fr-FR" sz="1700" b="1" kern="1200" spc="-15" dirty="0">
              <a:solidFill>
                <a:srgbClr val="FFFFFF"/>
              </a:solidFill>
              <a:latin typeface="Arial"/>
              <a:cs typeface="Arial"/>
            </a:rPr>
            <a:t>décideurs en </a:t>
          </a:r>
          <a:r>
            <a:rPr lang="fr-FR" sz="1700" b="1" kern="1200" spc="-10" dirty="0">
              <a:solidFill>
                <a:srgbClr val="FFFFFF"/>
              </a:solidFill>
              <a:latin typeface="Arial"/>
              <a:cs typeface="Arial"/>
            </a:rPr>
            <a:t> </a:t>
          </a:r>
          <a:r>
            <a:rPr lang="fr-FR" sz="1700" b="1" kern="1200" spc="-15" dirty="0">
              <a:solidFill>
                <a:srgbClr val="FFFFFF"/>
              </a:solidFill>
              <a:latin typeface="Arial"/>
              <a:cs typeface="Arial"/>
            </a:rPr>
            <a:t>entreprise* </a:t>
          </a:r>
          <a:r>
            <a:rPr lang="fr-FR" sz="1700" kern="1200" spc="-15" dirty="0">
              <a:solidFill>
                <a:srgbClr val="FFFFFF"/>
              </a:solidFill>
              <a:latin typeface="Arial"/>
              <a:cs typeface="Arial"/>
            </a:rPr>
            <a:t>sont </a:t>
          </a:r>
          <a:r>
            <a:rPr lang="fr-FR" sz="1700" kern="1200" spc="-10" dirty="0">
              <a:solidFill>
                <a:srgbClr val="FFFFFF"/>
              </a:solidFill>
              <a:latin typeface="Arial"/>
              <a:cs typeface="Arial"/>
            </a:rPr>
            <a:t>des lecteurs assidus </a:t>
          </a:r>
          <a:r>
            <a:rPr lang="fr-FR" sz="1700" kern="1200" spc="-15" dirty="0">
              <a:solidFill>
                <a:srgbClr val="FFFFFF"/>
              </a:solidFill>
              <a:latin typeface="Arial"/>
              <a:cs typeface="Arial"/>
            </a:rPr>
            <a:t>de </a:t>
          </a:r>
          <a:r>
            <a:rPr lang="fr-FR" sz="1700" kern="1200" spc="-490" dirty="0">
              <a:solidFill>
                <a:srgbClr val="FFFFFF"/>
              </a:solidFill>
              <a:latin typeface="Arial"/>
              <a:cs typeface="Arial"/>
            </a:rPr>
            <a:t> </a:t>
          </a:r>
          <a:r>
            <a:rPr lang="fr-FR" sz="1700" kern="1200" spc="-15" dirty="0">
              <a:solidFill>
                <a:srgbClr val="FFFFFF"/>
              </a:solidFill>
              <a:latin typeface="Arial"/>
              <a:cs typeface="Arial"/>
            </a:rPr>
            <a:t>journaux </a:t>
          </a:r>
          <a:r>
            <a:rPr lang="fr-FR" sz="1700" kern="1200" dirty="0">
              <a:solidFill>
                <a:srgbClr val="FFFFFF"/>
              </a:solidFill>
              <a:latin typeface="Arial"/>
              <a:cs typeface="Arial"/>
            </a:rPr>
            <a:t>- </a:t>
          </a:r>
          <a:r>
            <a:rPr lang="fr-FR" sz="1700" b="1" kern="1200" spc="-10" dirty="0">
              <a:solidFill>
                <a:srgbClr val="FFFFFF"/>
              </a:solidFill>
              <a:latin typeface="Arial"/>
              <a:cs typeface="Arial"/>
            </a:rPr>
            <a:t>90% </a:t>
          </a:r>
          <a:r>
            <a:rPr lang="fr-FR" sz="1700" kern="1200" spc="-10" dirty="0">
              <a:solidFill>
                <a:srgbClr val="FFFFFF"/>
              </a:solidFill>
              <a:latin typeface="Arial"/>
              <a:cs typeface="Arial"/>
            </a:rPr>
            <a:t>ou plus </a:t>
          </a:r>
          <a:r>
            <a:rPr lang="fr-FR" sz="1700" kern="1200" spc="-15" dirty="0">
              <a:solidFill>
                <a:srgbClr val="FFFFFF"/>
              </a:solidFill>
              <a:latin typeface="Arial"/>
              <a:cs typeface="Arial"/>
            </a:rPr>
            <a:t>accèdent aux </a:t>
          </a:r>
          <a:r>
            <a:rPr lang="fr-FR" sz="1700" kern="1200" spc="-10" dirty="0">
              <a:solidFill>
                <a:srgbClr val="FFFFFF"/>
              </a:solidFill>
              <a:latin typeface="Arial"/>
              <a:cs typeface="Arial"/>
            </a:rPr>
            <a:t> </a:t>
          </a:r>
          <a:r>
            <a:rPr lang="fr-FR" sz="1700" kern="1200" spc="-15" dirty="0">
              <a:solidFill>
                <a:srgbClr val="FFFFFF"/>
              </a:solidFill>
              <a:latin typeface="Arial"/>
              <a:cs typeface="Arial"/>
            </a:rPr>
            <a:t>informations </a:t>
          </a:r>
          <a:r>
            <a:rPr lang="fr-FR" sz="1700" kern="1200" spc="-10" dirty="0">
              <a:solidFill>
                <a:srgbClr val="FFFFFF"/>
              </a:solidFill>
              <a:latin typeface="Arial"/>
              <a:cs typeface="Arial"/>
            </a:rPr>
            <a:t>sur une </a:t>
          </a:r>
          <a:r>
            <a:rPr lang="fr-FR" sz="1700" kern="1200" spc="-15" dirty="0">
              <a:solidFill>
                <a:srgbClr val="FFFFFF"/>
              </a:solidFill>
              <a:latin typeface="Arial"/>
              <a:cs typeface="Arial"/>
            </a:rPr>
            <a:t>combinaison de </a:t>
          </a:r>
          <a:r>
            <a:rPr lang="fr-FR" sz="1700" kern="1200" spc="-10" dirty="0">
              <a:solidFill>
                <a:srgbClr val="FFFFFF"/>
              </a:solidFill>
              <a:latin typeface="Arial"/>
              <a:cs typeface="Arial"/>
            </a:rPr>
            <a:t> </a:t>
          </a:r>
          <a:r>
            <a:rPr lang="fr-FR" sz="1700" kern="1200" spc="-15" dirty="0">
              <a:solidFill>
                <a:srgbClr val="FFFFFF"/>
              </a:solidFill>
              <a:latin typeface="Arial"/>
              <a:cs typeface="Arial"/>
            </a:rPr>
            <a:t>plateformes imprimées</a:t>
          </a:r>
          <a:r>
            <a:rPr lang="fr-FR" sz="1700" kern="1200" spc="-20" dirty="0">
              <a:solidFill>
                <a:srgbClr val="FFFFFF"/>
              </a:solidFill>
              <a:latin typeface="Arial"/>
              <a:cs typeface="Arial"/>
            </a:rPr>
            <a:t> </a:t>
          </a:r>
          <a:r>
            <a:rPr lang="fr-FR" sz="1700" kern="1200" spc="-10" dirty="0">
              <a:solidFill>
                <a:srgbClr val="FFFFFF"/>
              </a:solidFill>
              <a:latin typeface="Arial"/>
              <a:cs typeface="Arial"/>
            </a:rPr>
            <a:t>et</a:t>
          </a:r>
          <a:r>
            <a:rPr lang="fr-FR" sz="1700" kern="1200" spc="-15" dirty="0">
              <a:solidFill>
                <a:srgbClr val="FFFFFF"/>
              </a:solidFill>
              <a:latin typeface="Arial"/>
              <a:cs typeface="Arial"/>
            </a:rPr>
            <a:t> numériques.</a:t>
          </a:r>
          <a:endParaRPr lang="en-US" sz="1700" kern="1200" dirty="0"/>
        </a:p>
      </dsp:txBody>
      <dsp:txXfrm>
        <a:off x="89206" y="3908413"/>
        <a:ext cx="4632082" cy="16489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94B8F0-643A-4AFE-AAF7-8EE430703897}">
      <dsp:nvSpPr>
        <dsp:cNvPr id="0" name=""/>
        <dsp:cNvSpPr/>
      </dsp:nvSpPr>
      <dsp:spPr>
        <a:xfrm>
          <a:off x="0" y="2616"/>
          <a:ext cx="4713436" cy="1418053"/>
        </a:xfrm>
        <a:prstGeom prst="roundRect">
          <a:avLst/>
        </a:prstGeom>
        <a:solidFill>
          <a:srgbClr val="36933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ct val="35000"/>
            </a:spcAft>
            <a:buNone/>
          </a:pPr>
          <a:r>
            <a:rPr lang="fr-FR" sz="2000" b="1" kern="1200" spc="-10" dirty="0">
              <a:solidFill>
                <a:srgbClr val="FFFFFF"/>
              </a:solidFill>
              <a:latin typeface="Arial"/>
              <a:cs typeface="Arial"/>
            </a:rPr>
            <a:t>86 </a:t>
          </a:r>
          <a:r>
            <a:rPr lang="fr-FR" sz="2000" b="1" kern="1200" dirty="0">
              <a:solidFill>
                <a:srgbClr val="FFFFFF"/>
              </a:solidFill>
              <a:latin typeface="Arial"/>
              <a:cs typeface="Arial"/>
            </a:rPr>
            <a:t>% </a:t>
          </a:r>
          <a:r>
            <a:rPr lang="fr-FR" sz="2000" kern="1200" spc="-10" dirty="0">
              <a:solidFill>
                <a:srgbClr val="FFFFFF"/>
              </a:solidFill>
              <a:latin typeface="Arial"/>
              <a:cs typeface="Arial"/>
            </a:rPr>
            <a:t>des </a:t>
          </a:r>
          <a:r>
            <a:rPr lang="fr-FR" sz="2000" kern="1200" spc="-15" dirty="0">
              <a:solidFill>
                <a:srgbClr val="FFFFFF"/>
              </a:solidFill>
              <a:latin typeface="Arial"/>
              <a:cs typeface="Arial"/>
            </a:rPr>
            <a:t>adultes canadiens </a:t>
          </a:r>
          <a:r>
            <a:rPr lang="fr-FR" sz="2000" kern="1200" spc="-10" dirty="0">
              <a:solidFill>
                <a:srgbClr val="FFFFFF"/>
              </a:solidFill>
              <a:latin typeface="Arial"/>
              <a:cs typeface="Arial"/>
            </a:rPr>
            <a:t>lisent </a:t>
          </a:r>
          <a:r>
            <a:rPr lang="fr-FR" sz="2000" kern="1200" spc="-5" dirty="0">
              <a:solidFill>
                <a:srgbClr val="FFFFFF"/>
              </a:solidFill>
              <a:latin typeface="Arial"/>
              <a:cs typeface="Arial"/>
            </a:rPr>
            <a:t>le </a:t>
          </a:r>
          <a:r>
            <a:rPr lang="fr-FR" sz="2000" kern="1200" dirty="0">
              <a:solidFill>
                <a:srgbClr val="FFFFFF"/>
              </a:solidFill>
              <a:latin typeface="Arial"/>
              <a:cs typeface="Arial"/>
            </a:rPr>
            <a:t> </a:t>
          </a:r>
          <a:r>
            <a:rPr lang="fr-FR" sz="2000" kern="1200" spc="-15" dirty="0">
              <a:solidFill>
                <a:srgbClr val="FFFFFF"/>
              </a:solidFill>
              <a:latin typeface="Arial"/>
              <a:cs typeface="Arial"/>
            </a:rPr>
            <a:t>contenu dans </a:t>
          </a:r>
          <a:r>
            <a:rPr lang="fr-FR" sz="2000" kern="1200" spc="-10" dirty="0">
              <a:solidFill>
                <a:srgbClr val="FFFFFF"/>
              </a:solidFill>
              <a:latin typeface="Arial"/>
              <a:cs typeface="Arial"/>
            </a:rPr>
            <a:t>les </a:t>
          </a:r>
          <a:r>
            <a:rPr lang="fr-FR" sz="2000" kern="1200" spc="-15" dirty="0">
              <a:solidFill>
                <a:srgbClr val="FFFFFF"/>
              </a:solidFill>
              <a:latin typeface="Arial"/>
              <a:cs typeface="Arial"/>
            </a:rPr>
            <a:t>imprimés, </a:t>
          </a:r>
          <a:r>
            <a:rPr lang="fr-FR" sz="2000" kern="1200" spc="-10" dirty="0">
              <a:solidFill>
                <a:srgbClr val="FFFFFF"/>
              </a:solidFill>
              <a:latin typeface="Arial"/>
              <a:cs typeface="Arial"/>
            </a:rPr>
            <a:t>sur </a:t>
          </a:r>
          <a:r>
            <a:rPr lang="fr-FR" sz="2000" kern="1200" spc="-15" dirty="0">
              <a:solidFill>
                <a:srgbClr val="FFFFFF"/>
              </a:solidFill>
              <a:latin typeface="Arial"/>
              <a:cs typeface="Arial"/>
            </a:rPr>
            <a:t>leur </a:t>
          </a:r>
          <a:r>
            <a:rPr lang="fr-FR" sz="2000" kern="1200" spc="-10" dirty="0">
              <a:solidFill>
                <a:srgbClr val="FFFFFF"/>
              </a:solidFill>
              <a:latin typeface="Arial"/>
              <a:cs typeface="Arial"/>
            </a:rPr>
            <a:t> </a:t>
          </a:r>
          <a:r>
            <a:rPr lang="fr-FR" sz="2000" kern="1200" spc="-15" dirty="0">
              <a:solidFill>
                <a:srgbClr val="FFFFFF"/>
              </a:solidFill>
              <a:latin typeface="Arial"/>
              <a:cs typeface="Arial"/>
            </a:rPr>
            <a:t>ordinateur </a:t>
          </a:r>
          <a:r>
            <a:rPr lang="fr-FR" sz="2000" kern="1200" spc="-10" dirty="0">
              <a:solidFill>
                <a:srgbClr val="FFFFFF"/>
              </a:solidFill>
              <a:latin typeface="Arial"/>
              <a:cs typeface="Arial"/>
            </a:rPr>
            <a:t>de </a:t>
          </a:r>
          <a:r>
            <a:rPr lang="fr-FR" sz="2000" kern="1200" spc="-15" dirty="0">
              <a:solidFill>
                <a:srgbClr val="FFFFFF"/>
              </a:solidFill>
              <a:latin typeface="Arial"/>
              <a:cs typeface="Arial"/>
            </a:rPr>
            <a:t>bureau/portable, </a:t>
          </a:r>
          <a:r>
            <a:rPr lang="fr-FR" sz="2000" kern="1200" spc="-10" dirty="0">
              <a:solidFill>
                <a:srgbClr val="FFFFFF"/>
              </a:solidFill>
              <a:latin typeface="Arial"/>
              <a:cs typeface="Arial"/>
            </a:rPr>
            <a:t>sur </a:t>
          </a:r>
          <a:r>
            <a:rPr lang="fr-FR" sz="2000" kern="1200" spc="-15" dirty="0">
              <a:solidFill>
                <a:srgbClr val="FFFFFF"/>
              </a:solidFill>
              <a:latin typeface="Arial"/>
              <a:cs typeface="Arial"/>
            </a:rPr>
            <a:t>leur </a:t>
          </a:r>
          <a:r>
            <a:rPr lang="fr-FR" sz="2000" kern="1200" spc="-545" dirty="0">
              <a:solidFill>
                <a:srgbClr val="FFFFFF"/>
              </a:solidFill>
              <a:latin typeface="Arial"/>
              <a:cs typeface="Arial"/>
            </a:rPr>
            <a:t> </a:t>
          </a:r>
          <a:r>
            <a:rPr lang="fr-FR" sz="2000" kern="1200" spc="-15" dirty="0">
              <a:solidFill>
                <a:srgbClr val="FFFFFF"/>
              </a:solidFill>
              <a:latin typeface="Arial"/>
              <a:cs typeface="Arial"/>
            </a:rPr>
            <a:t>téléphone</a:t>
          </a:r>
          <a:r>
            <a:rPr lang="fr-FR" sz="2000" kern="1200" spc="-25" dirty="0">
              <a:solidFill>
                <a:srgbClr val="FFFFFF"/>
              </a:solidFill>
              <a:latin typeface="Arial"/>
              <a:cs typeface="Arial"/>
            </a:rPr>
            <a:t> </a:t>
          </a:r>
          <a:r>
            <a:rPr lang="fr-FR" sz="2000" kern="1200" spc="-10" dirty="0">
              <a:solidFill>
                <a:srgbClr val="FFFFFF"/>
              </a:solidFill>
              <a:latin typeface="Arial"/>
              <a:cs typeface="Arial"/>
            </a:rPr>
            <a:t>ou</a:t>
          </a:r>
          <a:r>
            <a:rPr lang="fr-FR" sz="2000" kern="1200" spc="-20" dirty="0">
              <a:solidFill>
                <a:srgbClr val="FFFFFF"/>
              </a:solidFill>
              <a:latin typeface="Arial"/>
              <a:cs typeface="Arial"/>
            </a:rPr>
            <a:t> </a:t>
          </a:r>
          <a:r>
            <a:rPr lang="fr-FR" sz="2000" kern="1200" spc="-10" dirty="0">
              <a:solidFill>
                <a:srgbClr val="FFFFFF"/>
              </a:solidFill>
              <a:latin typeface="Arial"/>
              <a:cs typeface="Arial"/>
            </a:rPr>
            <a:t>sur</a:t>
          </a:r>
          <a:r>
            <a:rPr lang="fr-FR" sz="2000" kern="1200" spc="-15" dirty="0">
              <a:solidFill>
                <a:srgbClr val="FFFFFF"/>
              </a:solidFill>
              <a:latin typeface="Arial"/>
              <a:cs typeface="Arial"/>
            </a:rPr>
            <a:t> </a:t>
          </a:r>
          <a:r>
            <a:rPr lang="fr-FR" sz="2000" kern="1200" spc="-10" dirty="0">
              <a:solidFill>
                <a:srgbClr val="FFFFFF"/>
              </a:solidFill>
              <a:latin typeface="Arial"/>
              <a:cs typeface="Arial"/>
            </a:rPr>
            <a:t>leur</a:t>
          </a:r>
          <a:r>
            <a:rPr lang="fr-FR" sz="2000" kern="1200" spc="-15" dirty="0">
              <a:solidFill>
                <a:srgbClr val="FFFFFF"/>
              </a:solidFill>
              <a:latin typeface="Arial"/>
              <a:cs typeface="Arial"/>
            </a:rPr>
            <a:t> tablette.</a:t>
          </a:r>
          <a:endParaRPr lang="en-US" sz="2000" kern="1200" dirty="0"/>
        </a:p>
      </dsp:txBody>
      <dsp:txXfrm>
        <a:off x="69224" y="71840"/>
        <a:ext cx="4574988" cy="1279605"/>
      </dsp:txXfrm>
    </dsp:sp>
    <dsp:sp modelId="{7C368AFB-C3EA-4BC8-B6FA-15BF0624F321}">
      <dsp:nvSpPr>
        <dsp:cNvPr id="0" name=""/>
        <dsp:cNvSpPr/>
      </dsp:nvSpPr>
      <dsp:spPr>
        <a:xfrm>
          <a:off x="0" y="1434522"/>
          <a:ext cx="4713436" cy="1418053"/>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b="1" kern="1200" spc="-10" dirty="0">
              <a:solidFill>
                <a:srgbClr val="FFFFFF"/>
              </a:solidFill>
              <a:latin typeface="Arial"/>
              <a:cs typeface="Arial"/>
            </a:rPr>
            <a:t>95</a:t>
          </a:r>
          <a:r>
            <a:rPr lang="fr-FR" sz="2000" b="1" kern="1200" spc="-30" dirty="0">
              <a:solidFill>
                <a:srgbClr val="FFFFFF"/>
              </a:solidFill>
              <a:latin typeface="Arial"/>
              <a:cs typeface="Arial"/>
            </a:rPr>
            <a:t> </a:t>
          </a:r>
          <a:r>
            <a:rPr lang="fr-FR" sz="2000" b="1" kern="1200" dirty="0">
              <a:solidFill>
                <a:srgbClr val="FFFFFF"/>
              </a:solidFill>
              <a:latin typeface="Arial"/>
              <a:cs typeface="Arial"/>
            </a:rPr>
            <a:t>%</a:t>
          </a:r>
          <a:r>
            <a:rPr lang="fr-FR" sz="2000" b="1" kern="1200" spc="-40" dirty="0">
              <a:solidFill>
                <a:srgbClr val="FFFFFF"/>
              </a:solidFill>
              <a:latin typeface="Arial"/>
              <a:cs typeface="Arial"/>
            </a:rPr>
            <a:t> </a:t>
          </a:r>
          <a:r>
            <a:rPr lang="fr-FR" sz="2000" kern="1200" spc="-10" dirty="0">
              <a:solidFill>
                <a:srgbClr val="FFFFFF"/>
              </a:solidFill>
              <a:latin typeface="Arial"/>
              <a:cs typeface="Arial"/>
            </a:rPr>
            <a:t>des</a:t>
          </a:r>
          <a:r>
            <a:rPr lang="fr-FR" sz="2000" kern="1200" spc="-30" dirty="0">
              <a:solidFill>
                <a:srgbClr val="FFFFFF"/>
              </a:solidFill>
              <a:latin typeface="Arial"/>
              <a:cs typeface="Arial"/>
            </a:rPr>
            <a:t> </a:t>
          </a:r>
          <a:r>
            <a:rPr lang="fr-FR" sz="2000" kern="1200" spc="-15" dirty="0">
              <a:solidFill>
                <a:srgbClr val="FFFFFF"/>
              </a:solidFill>
              <a:latin typeface="Arial"/>
              <a:cs typeface="Arial"/>
            </a:rPr>
            <a:t>lecteurs</a:t>
          </a:r>
          <a:r>
            <a:rPr lang="fr-FR" sz="2000" kern="1200" spc="-25" dirty="0">
              <a:solidFill>
                <a:srgbClr val="FFFFFF"/>
              </a:solidFill>
              <a:latin typeface="Arial"/>
              <a:cs typeface="Arial"/>
            </a:rPr>
            <a:t> </a:t>
          </a:r>
          <a:r>
            <a:rPr lang="fr-FR" sz="2000" kern="1200" spc="-10" dirty="0">
              <a:solidFill>
                <a:srgbClr val="FFFFFF"/>
              </a:solidFill>
              <a:latin typeface="Arial"/>
              <a:cs typeface="Arial"/>
            </a:rPr>
            <a:t>lisent</a:t>
          </a:r>
          <a:r>
            <a:rPr lang="fr-FR" sz="2000" kern="1200" spc="-25" dirty="0">
              <a:solidFill>
                <a:srgbClr val="FFFFFF"/>
              </a:solidFill>
              <a:latin typeface="Arial"/>
              <a:cs typeface="Arial"/>
            </a:rPr>
            <a:t> </a:t>
          </a:r>
          <a:r>
            <a:rPr lang="fr-FR" sz="2000" kern="1200" spc="-10" dirty="0">
              <a:solidFill>
                <a:srgbClr val="FFFFFF"/>
              </a:solidFill>
              <a:latin typeface="Arial"/>
              <a:cs typeface="Arial"/>
            </a:rPr>
            <a:t>sur</a:t>
          </a:r>
          <a:r>
            <a:rPr lang="fr-FR" sz="2000" kern="1200" spc="-25" dirty="0">
              <a:solidFill>
                <a:srgbClr val="FFFFFF"/>
              </a:solidFill>
              <a:latin typeface="Arial"/>
              <a:cs typeface="Arial"/>
            </a:rPr>
            <a:t> </a:t>
          </a:r>
          <a:r>
            <a:rPr lang="fr-FR" sz="2000" kern="1200" spc="-15" dirty="0">
              <a:solidFill>
                <a:srgbClr val="FFFFFF"/>
              </a:solidFill>
              <a:latin typeface="Arial"/>
              <a:cs typeface="Arial"/>
            </a:rPr>
            <a:t>des </a:t>
          </a:r>
          <a:r>
            <a:rPr lang="en-CA" sz="2000" b="1" kern="1200" spc="-15" dirty="0" err="1">
              <a:solidFill>
                <a:srgbClr val="FFFFFF"/>
              </a:solidFill>
              <a:latin typeface="Arial"/>
              <a:cs typeface="Arial"/>
            </a:rPr>
            <a:t>plateformes</a:t>
          </a:r>
          <a:r>
            <a:rPr lang="en-CA" sz="2000" b="1" kern="1200" spc="-45" dirty="0">
              <a:solidFill>
                <a:srgbClr val="FFFFFF"/>
              </a:solidFill>
              <a:latin typeface="Arial"/>
              <a:cs typeface="Arial"/>
            </a:rPr>
            <a:t> </a:t>
          </a:r>
          <a:r>
            <a:rPr lang="en-CA" sz="2000" b="1" kern="1200" spc="-15" dirty="0" err="1">
              <a:solidFill>
                <a:srgbClr val="FFFFFF"/>
              </a:solidFill>
              <a:latin typeface="Arial"/>
              <a:cs typeface="Arial"/>
            </a:rPr>
            <a:t>numériques</a:t>
          </a:r>
          <a:r>
            <a:rPr lang="en-CA" sz="2000" kern="1200" spc="-15" dirty="0">
              <a:solidFill>
                <a:srgbClr val="FFFFFF"/>
              </a:solidFill>
              <a:latin typeface="Arial"/>
              <a:cs typeface="Arial"/>
            </a:rPr>
            <a:t>.</a:t>
          </a:r>
          <a:endParaRPr lang="en-US" sz="2000" kern="1200" dirty="0"/>
        </a:p>
      </dsp:txBody>
      <dsp:txXfrm>
        <a:off x="69224" y="1503746"/>
        <a:ext cx="4574988" cy="1279605"/>
      </dsp:txXfrm>
    </dsp:sp>
    <dsp:sp modelId="{3954DF3A-3C9D-4401-9AC9-6AA134D7147B}">
      <dsp:nvSpPr>
        <dsp:cNvPr id="0" name=""/>
        <dsp:cNvSpPr/>
      </dsp:nvSpPr>
      <dsp:spPr>
        <a:xfrm>
          <a:off x="0" y="2866427"/>
          <a:ext cx="4713436" cy="1418053"/>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b="1" kern="1200" spc="-10" dirty="0">
              <a:solidFill>
                <a:srgbClr val="FFFFFF"/>
              </a:solidFill>
              <a:latin typeface="Arial"/>
              <a:cs typeface="Arial"/>
            </a:rPr>
            <a:t>46</a:t>
          </a:r>
          <a:r>
            <a:rPr lang="fr-FR" sz="2000" b="1" kern="1200" spc="-25" dirty="0">
              <a:solidFill>
                <a:srgbClr val="FFFFFF"/>
              </a:solidFill>
              <a:latin typeface="Arial"/>
              <a:cs typeface="Arial"/>
            </a:rPr>
            <a:t> </a:t>
          </a:r>
          <a:r>
            <a:rPr lang="fr-FR" sz="2000" b="1" kern="1200" dirty="0">
              <a:solidFill>
                <a:srgbClr val="FFFFFF"/>
              </a:solidFill>
              <a:latin typeface="Arial"/>
              <a:cs typeface="Arial"/>
            </a:rPr>
            <a:t>%</a:t>
          </a:r>
          <a:r>
            <a:rPr lang="fr-FR" sz="2000" b="1" kern="1200" spc="-35" dirty="0">
              <a:solidFill>
                <a:srgbClr val="FFFFFF"/>
              </a:solidFill>
              <a:latin typeface="Arial"/>
              <a:cs typeface="Arial"/>
            </a:rPr>
            <a:t> </a:t>
          </a:r>
          <a:r>
            <a:rPr lang="fr-FR" sz="2000" kern="1200" spc="-10" dirty="0">
              <a:solidFill>
                <a:srgbClr val="FFFFFF"/>
              </a:solidFill>
              <a:latin typeface="Arial"/>
              <a:cs typeface="Arial"/>
            </a:rPr>
            <a:t>des</a:t>
          </a:r>
          <a:r>
            <a:rPr lang="fr-FR" sz="2000" kern="1200" spc="-25" dirty="0">
              <a:solidFill>
                <a:srgbClr val="FFFFFF"/>
              </a:solidFill>
              <a:latin typeface="Arial"/>
              <a:cs typeface="Arial"/>
            </a:rPr>
            <a:t> </a:t>
          </a:r>
          <a:r>
            <a:rPr lang="fr-FR" sz="2000" kern="1200" spc="-15" dirty="0">
              <a:solidFill>
                <a:srgbClr val="FFFFFF"/>
              </a:solidFill>
              <a:latin typeface="Arial"/>
              <a:cs typeface="Arial"/>
            </a:rPr>
            <a:t>lecteurs</a:t>
          </a:r>
          <a:r>
            <a:rPr lang="fr-FR" sz="2000" kern="1200" spc="-25" dirty="0">
              <a:solidFill>
                <a:srgbClr val="FFFFFF"/>
              </a:solidFill>
              <a:latin typeface="Arial"/>
              <a:cs typeface="Arial"/>
            </a:rPr>
            <a:t> </a:t>
          </a:r>
          <a:r>
            <a:rPr lang="fr-FR" sz="2000" kern="1200" spc="-15" dirty="0">
              <a:solidFill>
                <a:srgbClr val="FFFFFF"/>
              </a:solidFill>
              <a:latin typeface="Arial"/>
              <a:cs typeface="Arial"/>
            </a:rPr>
            <a:t>continuent</a:t>
          </a:r>
          <a:r>
            <a:rPr lang="fr-FR" sz="2000" kern="1200" spc="-20" dirty="0">
              <a:solidFill>
                <a:srgbClr val="FFFFFF"/>
              </a:solidFill>
              <a:latin typeface="Arial"/>
              <a:cs typeface="Arial"/>
            </a:rPr>
            <a:t> </a:t>
          </a:r>
          <a:r>
            <a:rPr lang="fr-FR" sz="2000" kern="1200" dirty="0">
              <a:solidFill>
                <a:srgbClr val="FFFFFF"/>
              </a:solidFill>
              <a:latin typeface="Arial"/>
              <a:cs typeface="Arial"/>
            </a:rPr>
            <a:t>à</a:t>
          </a:r>
          <a:r>
            <a:rPr lang="fr-FR" sz="2000" kern="1200" spc="-20" dirty="0">
              <a:solidFill>
                <a:srgbClr val="FFFFFF"/>
              </a:solidFill>
              <a:latin typeface="Arial"/>
              <a:cs typeface="Arial"/>
            </a:rPr>
            <a:t> </a:t>
          </a:r>
          <a:r>
            <a:rPr lang="fr-FR" sz="2000" kern="1200" spc="-5" dirty="0">
              <a:solidFill>
                <a:srgbClr val="FFFFFF"/>
              </a:solidFill>
              <a:latin typeface="Arial"/>
              <a:cs typeface="Arial"/>
            </a:rPr>
            <a:t>lire</a:t>
          </a:r>
          <a:r>
            <a:rPr lang="fr-FR" sz="2000" kern="1200" spc="-25" dirty="0">
              <a:solidFill>
                <a:srgbClr val="FFFFFF"/>
              </a:solidFill>
              <a:latin typeface="Arial"/>
              <a:cs typeface="Arial"/>
            </a:rPr>
            <a:t> </a:t>
          </a:r>
          <a:r>
            <a:rPr lang="fr-FR" sz="2000" kern="1200" spc="-15" dirty="0">
              <a:solidFill>
                <a:srgbClr val="FFFFFF"/>
              </a:solidFill>
              <a:latin typeface="Arial"/>
              <a:cs typeface="Arial"/>
            </a:rPr>
            <a:t>des </a:t>
          </a:r>
          <a:r>
            <a:rPr lang="en-CA" sz="2000" b="1" kern="1200" spc="-15" dirty="0" err="1">
              <a:solidFill>
                <a:srgbClr val="FFFFFF"/>
              </a:solidFill>
              <a:latin typeface="Arial"/>
              <a:cs typeface="Arial"/>
            </a:rPr>
            <a:t>éditions</a:t>
          </a:r>
          <a:r>
            <a:rPr lang="en-CA" sz="2000" b="1" kern="1200" spc="-50" dirty="0">
              <a:solidFill>
                <a:srgbClr val="FFFFFF"/>
              </a:solidFill>
              <a:latin typeface="Arial"/>
              <a:cs typeface="Arial"/>
            </a:rPr>
            <a:t> </a:t>
          </a:r>
          <a:r>
            <a:rPr lang="en-CA" sz="2000" b="1" kern="1200" spc="-15" dirty="0" err="1">
              <a:solidFill>
                <a:srgbClr val="FFFFFF"/>
              </a:solidFill>
              <a:latin typeface="Arial"/>
              <a:cs typeface="Arial"/>
            </a:rPr>
            <a:t>imprimées</a:t>
          </a:r>
          <a:r>
            <a:rPr lang="en-CA" sz="2000" kern="1200" spc="-15" dirty="0">
              <a:solidFill>
                <a:srgbClr val="FFFFFF"/>
              </a:solidFill>
              <a:latin typeface="Arial"/>
              <a:cs typeface="Arial"/>
            </a:rPr>
            <a:t>.</a:t>
          </a:r>
          <a:endParaRPr lang="en-US" sz="2000" kern="1200" dirty="0"/>
        </a:p>
      </dsp:txBody>
      <dsp:txXfrm>
        <a:off x="69224" y="2935651"/>
        <a:ext cx="4574988" cy="1279605"/>
      </dsp:txXfrm>
    </dsp:sp>
    <dsp:sp modelId="{47D64CAA-0A82-4446-908E-128414FFF90C}">
      <dsp:nvSpPr>
        <dsp:cNvPr id="0" name=""/>
        <dsp:cNvSpPr/>
      </dsp:nvSpPr>
      <dsp:spPr>
        <a:xfrm>
          <a:off x="0" y="4298332"/>
          <a:ext cx="4713436" cy="1418053"/>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b="1" kern="1200" spc="-10" dirty="0">
              <a:solidFill>
                <a:schemeClr val="bg1"/>
              </a:solidFill>
              <a:latin typeface="Arial"/>
              <a:cs typeface="Arial"/>
            </a:rPr>
            <a:t>25</a:t>
          </a:r>
          <a:r>
            <a:rPr lang="fr-FR" sz="2000" b="1" kern="1200" spc="-25" dirty="0">
              <a:solidFill>
                <a:schemeClr val="bg1"/>
              </a:solidFill>
              <a:latin typeface="Arial"/>
              <a:cs typeface="Arial"/>
            </a:rPr>
            <a:t> </a:t>
          </a:r>
          <a:r>
            <a:rPr lang="fr-FR" sz="2000" b="1" kern="1200" dirty="0">
              <a:solidFill>
                <a:schemeClr val="bg1"/>
              </a:solidFill>
              <a:latin typeface="Arial"/>
              <a:cs typeface="Arial"/>
            </a:rPr>
            <a:t>%</a:t>
          </a:r>
          <a:r>
            <a:rPr lang="fr-FR" sz="2000" b="1" kern="1200" spc="-35" dirty="0">
              <a:solidFill>
                <a:schemeClr val="bg1"/>
              </a:solidFill>
              <a:latin typeface="Arial"/>
              <a:cs typeface="Arial"/>
            </a:rPr>
            <a:t> </a:t>
          </a:r>
          <a:r>
            <a:rPr lang="fr-FR" sz="2000" kern="1200" spc="-10" dirty="0">
              <a:solidFill>
                <a:schemeClr val="bg1"/>
              </a:solidFill>
              <a:latin typeface="Arial"/>
              <a:cs typeface="Arial"/>
            </a:rPr>
            <a:t>des</a:t>
          </a:r>
          <a:r>
            <a:rPr lang="fr-FR" sz="2000" kern="1200" spc="-25" dirty="0">
              <a:solidFill>
                <a:schemeClr val="bg1"/>
              </a:solidFill>
              <a:latin typeface="Arial"/>
              <a:cs typeface="Arial"/>
            </a:rPr>
            <a:t> </a:t>
          </a:r>
          <a:r>
            <a:rPr lang="fr-FR" sz="2000" kern="1200" spc="-15" dirty="0">
              <a:solidFill>
                <a:schemeClr val="bg1"/>
              </a:solidFill>
              <a:latin typeface="Arial"/>
              <a:cs typeface="Arial"/>
            </a:rPr>
            <a:t>lecteurs</a:t>
          </a:r>
          <a:r>
            <a:rPr lang="fr-FR" sz="2000" kern="1200" spc="-25" dirty="0">
              <a:solidFill>
                <a:schemeClr val="bg1"/>
              </a:solidFill>
              <a:latin typeface="Arial"/>
              <a:cs typeface="Arial"/>
            </a:rPr>
            <a:t> </a:t>
          </a:r>
          <a:r>
            <a:rPr lang="fr-FR" sz="2000" kern="1200" spc="-10" dirty="0">
              <a:solidFill>
                <a:schemeClr val="bg1"/>
              </a:solidFill>
              <a:latin typeface="Arial"/>
              <a:cs typeface="Arial"/>
            </a:rPr>
            <a:t>lisent</a:t>
          </a:r>
          <a:r>
            <a:rPr lang="fr-FR" sz="2000" kern="1200" spc="-20" dirty="0">
              <a:solidFill>
                <a:schemeClr val="bg1"/>
              </a:solidFill>
              <a:latin typeface="Arial"/>
              <a:cs typeface="Arial"/>
            </a:rPr>
            <a:t> </a:t>
          </a:r>
          <a:r>
            <a:rPr lang="fr-FR" sz="2000" kern="1200" spc="-5" dirty="0">
              <a:solidFill>
                <a:schemeClr val="bg1"/>
              </a:solidFill>
              <a:latin typeface="Arial"/>
              <a:cs typeface="Arial"/>
            </a:rPr>
            <a:t>le</a:t>
          </a:r>
          <a:r>
            <a:rPr lang="fr-FR" sz="2000" kern="1200" spc="-25" dirty="0">
              <a:solidFill>
                <a:schemeClr val="bg1"/>
              </a:solidFill>
              <a:latin typeface="Arial"/>
              <a:cs typeface="Arial"/>
            </a:rPr>
            <a:t> </a:t>
          </a:r>
          <a:r>
            <a:rPr lang="fr-FR" sz="2000" kern="1200" spc="-15" dirty="0">
              <a:solidFill>
                <a:schemeClr val="bg1"/>
              </a:solidFill>
              <a:latin typeface="Arial"/>
              <a:cs typeface="Arial"/>
            </a:rPr>
            <a:t>contenu</a:t>
          </a:r>
          <a:r>
            <a:rPr lang="fr-FR" sz="2000" kern="1200" spc="-20" dirty="0">
              <a:solidFill>
                <a:schemeClr val="bg1"/>
              </a:solidFill>
              <a:latin typeface="Arial"/>
              <a:cs typeface="Arial"/>
            </a:rPr>
            <a:t> </a:t>
          </a:r>
          <a:r>
            <a:rPr lang="fr-FR" sz="2000" kern="1200" spc="-15" dirty="0">
              <a:solidFill>
                <a:schemeClr val="bg1"/>
              </a:solidFill>
              <a:latin typeface="Arial"/>
              <a:cs typeface="Arial"/>
            </a:rPr>
            <a:t>des </a:t>
          </a:r>
          <a:r>
            <a:rPr lang="fr-FR" sz="2000" kern="1200" spc="-540" dirty="0">
              <a:solidFill>
                <a:schemeClr val="bg1"/>
              </a:solidFill>
              <a:latin typeface="Arial"/>
              <a:cs typeface="Arial"/>
            </a:rPr>
            <a:t> </a:t>
          </a:r>
          <a:r>
            <a:rPr lang="fr-FR" sz="2000" kern="1200" spc="-15" dirty="0">
              <a:solidFill>
                <a:schemeClr val="bg1"/>
              </a:solidFill>
              <a:latin typeface="Arial"/>
              <a:cs typeface="Arial"/>
            </a:rPr>
            <a:t>journaux</a:t>
          </a:r>
          <a:r>
            <a:rPr lang="fr-FR" sz="2000" kern="1200" spc="-25" dirty="0">
              <a:solidFill>
                <a:schemeClr val="bg1"/>
              </a:solidFill>
              <a:latin typeface="Arial"/>
              <a:cs typeface="Arial"/>
            </a:rPr>
            <a:t> </a:t>
          </a:r>
          <a:r>
            <a:rPr lang="fr-FR" sz="2000" kern="1200" spc="-10" dirty="0">
              <a:solidFill>
                <a:schemeClr val="bg1"/>
              </a:solidFill>
              <a:latin typeface="Arial"/>
              <a:cs typeface="Arial"/>
            </a:rPr>
            <a:t>sur</a:t>
          </a:r>
          <a:r>
            <a:rPr lang="fr-FR" sz="2000" kern="1200" spc="-15" dirty="0">
              <a:solidFill>
                <a:schemeClr val="bg1"/>
              </a:solidFill>
              <a:latin typeface="Arial"/>
              <a:cs typeface="Arial"/>
            </a:rPr>
            <a:t> </a:t>
          </a:r>
          <a:r>
            <a:rPr lang="fr-FR" sz="2000" kern="1200" spc="-10" dirty="0">
              <a:solidFill>
                <a:schemeClr val="bg1"/>
              </a:solidFill>
              <a:latin typeface="Arial"/>
              <a:cs typeface="Arial"/>
            </a:rPr>
            <a:t>les</a:t>
          </a:r>
          <a:r>
            <a:rPr lang="fr-FR" sz="2000" kern="1200" spc="-15" dirty="0">
              <a:solidFill>
                <a:schemeClr val="bg1"/>
              </a:solidFill>
              <a:latin typeface="Arial"/>
              <a:cs typeface="Arial"/>
            </a:rPr>
            <a:t> </a:t>
          </a:r>
          <a:r>
            <a:rPr lang="fr-FR" sz="2000" b="1" kern="1200" spc="-15" dirty="0">
              <a:solidFill>
                <a:schemeClr val="bg1"/>
              </a:solidFill>
              <a:latin typeface="Arial"/>
              <a:cs typeface="Arial"/>
            </a:rPr>
            <a:t>quatre</a:t>
          </a:r>
          <a:r>
            <a:rPr lang="fr-FR" sz="2000" b="1" kern="1200" spc="-25" dirty="0">
              <a:solidFill>
                <a:schemeClr val="bg1"/>
              </a:solidFill>
              <a:latin typeface="Arial"/>
              <a:cs typeface="Arial"/>
            </a:rPr>
            <a:t> </a:t>
          </a:r>
          <a:r>
            <a:rPr lang="fr-FR" sz="2000" b="1" kern="1200" spc="-15" dirty="0">
              <a:solidFill>
                <a:schemeClr val="bg1"/>
              </a:solidFill>
              <a:latin typeface="Arial"/>
              <a:cs typeface="Arial"/>
            </a:rPr>
            <a:t>plateformes</a:t>
          </a:r>
          <a:r>
            <a:rPr lang="fr-FR" sz="2000" kern="1200" spc="-15" dirty="0">
              <a:solidFill>
                <a:schemeClr val="bg1"/>
              </a:solidFill>
              <a:latin typeface="Arial"/>
              <a:cs typeface="Arial"/>
            </a:rPr>
            <a:t>.</a:t>
          </a:r>
          <a:endParaRPr lang="en-US" sz="2000" kern="1200" dirty="0">
            <a:solidFill>
              <a:schemeClr val="bg1"/>
            </a:solidFill>
          </a:endParaRPr>
        </a:p>
      </dsp:txBody>
      <dsp:txXfrm>
        <a:off x="69224" y="4367556"/>
        <a:ext cx="4574988" cy="127960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0.29439</cdr:x>
      <cdr:y>0.84314</cdr:y>
    </cdr:from>
    <cdr:to>
      <cdr:x>0.72209</cdr:x>
      <cdr:y>0.91458</cdr:y>
    </cdr:to>
    <cdr:sp macro="" textlink="">
      <cdr:nvSpPr>
        <cdr:cNvPr id="3" name="TextBox 17"/>
        <cdr:cNvSpPr txBox="1"/>
      </cdr:nvSpPr>
      <cdr:spPr>
        <a:xfrm xmlns:a="http://schemas.openxmlformats.org/drawingml/2006/main">
          <a:off x="1081765" y="3995396"/>
          <a:ext cx="1571625"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0" dirty="0">
              <a:latin typeface="Arial Narrow" panose="020B0606020202030204" pitchFamily="34" charset="0"/>
            </a:rPr>
            <a:t>% </a:t>
          </a:r>
          <a:r>
            <a:rPr lang="en-US" sz="1600" b="0" dirty="0" err="1">
              <a:latin typeface="Arial Narrow" panose="020B0606020202030204" pitchFamily="34" charset="0"/>
            </a:rPr>
            <a:t>Lectorat</a:t>
          </a:r>
          <a:endParaRPr lang="en-US" sz="1600" b="0" dirty="0">
            <a:latin typeface="Arial Narrow" panose="020B060602020203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0.56436</cdr:x>
      <cdr:y>0.92906</cdr:y>
    </cdr:from>
    <cdr:to>
      <cdr:x>1</cdr:x>
      <cdr:y>0.9835</cdr:y>
    </cdr:to>
    <cdr:sp macro="" textlink="">
      <cdr:nvSpPr>
        <cdr:cNvPr id="2" name="TextBox 1"/>
        <cdr:cNvSpPr txBox="1"/>
      </cdr:nvSpPr>
      <cdr:spPr>
        <a:xfrm xmlns:a="http://schemas.openxmlformats.org/drawingml/2006/main">
          <a:off x="4752249" y="4464456"/>
          <a:ext cx="3668356" cy="261610"/>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pPr algn="r"/>
          <a:r>
            <a:rPr lang="en-US" b="1" dirty="0">
              <a:latin typeface="Arial" panose="020B0604020202020204" pitchFamily="34" charset="0"/>
              <a:cs typeface="Arial" panose="020B0604020202020204" pitchFamily="34" charset="0"/>
            </a:rPr>
            <a:t>% Font </a:t>
          </a:r>
          <a:r>
            <a:rPr lang="en-US" b="1" dirty="0" err="1">
              <a:latin typeface="Arial" panose="020B0604020202020204" pitchFamily="34" charset="0"/>
              <a:cs typeface="Arial" panose="020B0604020202020204" pitchFamily="34" charset="0"/>
            </a:rPr>
            <a:t>entièrement</a:t>
          </a:r>
          <a:r>
            <a:rPr lang="en-US" b="1" dirty="0">
              <a:latin typeface="Arial" panose="020B0604020202020204" pitchFamily="34" charset="0"/>
              <a:cs typeface="Arial" panose="020B0604020202020204" pitchFamily="34" charset="0"/>
            </a:rPr>
            <a:t> / </a:t>
          </a:r>
          <a:r>
            <a:rPr lang="en-US" b="1" dirty="0" err="1">
              <a:latin typeface="Arial" panose="020B0604020202020204" pitchFamily="34" charset="0"/>
              <a:cs typeface="Arial" panose="020B0604020202020204" pitchFamily="34" charset="0"/>
            </a:rPr>
            <a:t>assez</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confiance</a:t>
          </a:r>
          <a:r>
            <a:rPr lang="en-US" b="1" dirty="0">
              <a:latin typeface="Arial" panose="020B0604020202020204" pitchFamily="34" charset="0"/>
              <a:cs typeface="Arial" panose="020B0604020202020204" pitchFamily="34" charset="0"/>
            </a:rPr>
            <a:t> aux </a:t>
          </a:r>
          <a:r>
            <a:rPr lang="en-US" b="1" dirty="0" err="1">
              <a:latin typeface="Arial" panose="020B0604020202020204" pitchFamily="34" charset="0"/>
              <a:cs typeface="Arial" panose="020B0604020202020204" pitchFamily="34" charset="0"/>
            </a:rPr>
            <a:t>publicités</a:t>
          </a:r>
          <a:endParaRPr lang="en-US" b="1" dirty="0">
            <a:latin typeface="Arial" panose="020B0604020202020204" pitchFamily="34" charset="0"/>
            <a:cs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0.50058</cdr:x>
      <cdr:y>0.93555</cdr:y>
    </cdr:from>
    <cdr:to>
      <cdr:x>1</cdr:x>
      <cdr:y>0.98962</cdr:y>
    </cdr:to>
    <cdr:sp macro="" textlink="">
      <cdr:nvSpPr>
        <cdr:cNvPr id="2" name="TextBox 1"/>
        <cdr:cNvSpPr txBox="1"/>
      </cdr:nvSpPr>
      <cdr:spPr>
        <a:xfrm xmlns:a="http://schemas.openxmlformats.org/drawingml/2006/main">
          <a:off x="4340484" y="4495665"/>
          <a:ext cx="4330353" cy="259826"/>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pPr marL="12700" algn="r">
            <a:lnSpc>
              <a:spcPct val="100000"/>
            </a:lnSpc>
            <a:spcBef>
              <a:spcPts val="100"/>
            </a:spcBef>
          </a:pPr>
          <a:r>
            <a:rPr lang="fr-FR" b="1" dirty="0">
              <a:cs typeface="Arial"/>
            </a:rPr>
            <a:t>%</a:t>
          </a:r>
          <a:r>
            <a:rPr lang="fr-FR" b="1" spc="-20" dirty="0">
              <a:cs typeface="Arial"/>
            </a:rPr>
            <a:t> </a:t>
          </a:r>
          <a:r>
            <a:rPr lang="fr-FR" b="1" spc="-5" dirty="0">
              <a:cs typeface="Arial"/>
            </a:rPr>
            <a:t>font </a:t>
          </a:r>
          <a:r>
            <a:rPr lang="fr-FR" b="1" spc="-10" dirty="0">
              <a:cs typeface="Arial"/>
            </a:rPr>
            <a:t>entièrement</a:t>
          </a:r>
          <a:r>
            <a:rPr lang="fr-FR" b="1" spc="-5" dirty="0">
              <a:cs typeface="Arial"/>
            </a:rPr>
            <a:t> </a:t>
          </a:r>
          <a:r>
            <a:rPr lang="fr-FR" b="1" dirty="0">
              <a:cs typeface="Arial"/>
            </a:rPr>
            <a:t>/ </a:t>
          </a:r>
          <a:r>
            <a:rPr lang="fr-FR" b="1" spc="-15" dirty="0">
              <a:cs typeface="Arial"/>
            </a:rPr>
            <a:t>assez</a:t>
          </a:r>
          <a:r>
            <a:rPr lang="fr-FR" b="1" spc="-5" dirty="0">
              <a:cs typeface="Arial"/>
            </a:rPr>
            <a:t> </a:t>
          </a:r>
          <a:r>
            <a:rPr lang="fr-FR" b="1" spc="-10" dirty="0">
              <a:cs typeface="Arial"/>
            </a:rPr>
            <a:t>confiance</a:t>
          </a:r>
          <a:r>
            <a:rPr lang="fr-FR" b="1" spc="-15" dirty="0">
              <a:cs typeface="Arial"/>
            </a:rPr>
            <a:t> </a:t>
          </a:r>
          <a:r>
            <a:rPr lang="fr-FR" b="1" spc="-10" dirty="0">
              <a:cs typeface="Arial"/>
            </a:rPr>
            <a:t>au</a:t>
          </a:r>
          <a:r>
            <a:rPr lang="fr-FR" b="1" spc="-5" dirty="0">
              <a:cs typeface="Arial"/>
            </a:rPr>
            <a:t> </a:t>
          </a:r>
          <a:r>
            <a:rPr lang="fr-FR" b="1" spc="-10" dirty="0">
              <a:cs typeface="Arial"/>
            </a:rPr>
            <a:t>contenu</a:t>
          </a:r>
          <a:r>
            <a:rPr lang="fr-FR" b="1" spc="-5" dirty="0">
              <a:cs typeface="Arial"/>
            </a:rPr>
            <a:t> </a:t>
          </a:r>
          <a:r>
            <a:rPr lang="fr-FR" b="1" spc="-10" dirty="0">
              <a:cs typeface="Arial"/>
            </a:rPr>
            <a:t>éditorial</a:t>
          </a:r>
          <a:endParaRPr lang="fr-FR" dirty="0">
            <a:cs typeface="Aria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0.88565</cdr:x>
      <cdr:y>0.0948</cdr:y>
    </cdr:from>
    <cdr:to>
      <cdr:x>0.94328</cdr:x>
      <cdr:y>0.68499</cdr:y>
    </cdr:to>
    <cdr:sp macro="" textlink="">
      <cdr:nvSpPr>
        <cdr:cNvPr id="2" name="Right Bracket 1">
          <a:extLst xmlns:a="http://schemas.openxmlformats.org/drawingml/2006/main">
            <a:ext uri="{FF2B5EF4-FFF2-40B4-BE49-F238E27FC236}">
              <a16:creationId xmlns:a16="http://schemas.microsoft.com/office/drawing/2014/main" id="{C960D99F-DA54-4E76-9B3B-7E873F256C34}"/>
            </a:ext>
          </a:extLst>
        </cdr:cNvPr>
        <cdr:cNvSpPr/>
      </cdr:nvSpPr>
      <cdr:spPr>
        <a:xfrm xmlns:a="http://schemas.openxmlformats.org/drawingml/2006/main">
          <a:off x="3441829" y="289249"/>
          <a:ext cx="223935" cy="1800808"/>
        </a:xfrm>
        <a:prstGeom xmlns:a="http://schemas.openxmlformats.org/drawingml/2006/main" prst="rightBracket">
          <a:avLst>
            <a:gd name="adj" fmla="val 0"/>
          </a:avLst>
        </a:prstGeom>
        <a:ln xmlns:a="http://schemas.openxmlformats.org/drawingml/2006/main" w="76200">
          <a:solidFill>
            <a:schemeClr val="tx1">
              <a:lumMod val="95000"/>
              <a:lumOff val="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CA"/>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EA97B5C8-13B2-43FD-8894-3106EC7F2456}" type="datetimeFigureOut">
              <a:rPr lang="en-CA" smtClean="0"/>
              <a:t>2022-03-07</a:t>
            </a:fld>
            <a:endParaRPr lang="en-CA"/>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CA"/>
          </a:p>
        </p:txBody>
      </p:sp>
      <p:sp>
        <p:nvSpPr>
          <p:cNvPr id="5" name="Notes Placeholder 4"/>
          <p:cNvSpPr>
            <a:spLocks noGrp="1"/>
          </p:cNvSpPr>
          <p:nvPr>
            <p:ph type="body" sz="quarter" idx="3"/>
          </p:nvPr>
        </p:nvSpPr>
        <p:spPr>
          <a:xfrm>
            <a:off x="731520" y="4620577"/>
            <a:ext cx="5852160" cy="4498896"/>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CA"/>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B3F937EC-DBBC-4802-B945-E35EAB6D7365}" type="slidenum">
              <a:rPr lang="en-CA" smtClean="0"/>
              <a:t>‹#›</a:t>
            </a:fld>
            <a:endParaRPr lang="en-CA"/>
          </a:p>
        </p:txBody>
      </p:sp>
    </p:spTree>
    <p:extLst>
      <p:ext uri="{BB962C8B-B14F-4D97-AF65-F5344CB8AC3E}">
        <p14:creationId xmlns:p14="http://schemas.microsoft.com/office/powerpoint/2010/main" val="960312561"/>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57"/>
              </a:spcAft>
            </a:pPr>
            <a:r>
              <a:rPr lang="fr-CA" sz="1300" dirty="0">
                <a:latin typeface="Calibri" panose="020F0502020204030204" pitchFamily="34" charset="0"/>
                <a:ea typeface="Calibri" panose="020F0502020204030204" pitchFamily="34" charset="0"/>
                <a:cs typeface="Times New Roman" panose="02020603050405020304" pitchFamily="18" charset="0"/>
              </a:rPr>
              <a:t>La dernière étude de Médias d’Info Canada – Journaux 24/7 – montre que le lectorat des journaux reste fort à l'ère du numérique. </a:t>
            </a:r>
            <a:endParaRPr lang="en-CA"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57"/>
              </a:spcAft>
            </a:pPr>
            <a:r>
              <a:rPr lang="fr-CA" sz="1300" dirty="0">
                <a:latin typeface="Calibri" panose="020F0502020204030204" pitchFamily="34" charset="0"/>
                <a:ea typeface="Calibri" panose="020F0502020204030204" pitchFamily="34" charset="0"/>
                <a:cs typeface="Times New Roman" panose="02020603050405020304" pitchFamily="18" charset="0"/>
              </a:rPr>
              <a:t>L'étude originale, lancée en 2012, a été conçue pour explorer le lectorat des journaux sur différentes plateformes et à différents moments de la journée.</a:t>
            </a:r>
            <a:endParaRPr lang="en-CA"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57"/>
              </a:spcAft>
            </a:pPr>
            <a:r>
              <a:rPr lang="fr-CA" sz="1300" dirty="0">
                <a:latin typeface="Calibri" panose="020F0502020204030204" pitchFamily="34" charset="0"/>
                <a:ea typeface="Calibri" panose="020F0502020204030204" pitchFamily="34" charset="0"/>
                <a:cs typeface="Times New Roman" panose="02020603050405020304" pitchFamily="18" charset="0"/>
              </a:rPr>
              <a:t>Les informations locales sont omniprésentes et alimentent nos conversations dans une multitude de contextes, d’un premier rendez-vous à une rencontre dans la rue au dernier appel vidéo de la journée. Seuls les journaux locaux peuvent livrer des histoires fiables pour démarrer et alimenter la prochaine grande conversation.</a:t>
            </a:r>
            <a:endParaRPr lang="en-CA"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57"/>
              </a:spcAft>
            </a:pPr>
            <a:r>
              <a:rPr lang="fr-CA" sz="1300" dirty="0">
                <a:latin typeface="Calibri" panose="020F0502020204030204" pitchFamily="34" charset="0"/>
                <a:ea typeface="Calibri" panose="020F0502020204030204" pitchFamily="34" charset="0"/>
                <a:cs typeface="Times New Roman" panose="02020603050405020304" pitchFamily="18" charset="0"/>
              </a:rPr>
              <a:t>Dans le cadre de la campagne 2021 de la Semaine nationale des journaux, financée en partie par le ministère du Patrimoine canadien, Médias d’Info Canada a démarré une nouvelle conversation avec les consommateurs pour savoir comment leur opinion sur les journaux avait évolué au cours de la dernière décennie.</a:t>
            </a:r>
            <a:endParaRPr lang="en-CA" sz="13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3F937EC-DBBC-4802-B945-E35EAB6D7365}" type="slidenum">
              <a:rPr lang="en-CA" smtClean="0"/>
              <a:t>1</a:t>
            </a:fld>
            <a:endParaRPr lang="en-CA"/>
          </a:p>
        </p:txBody>
      </p:sp>
    </p:spTree>
    <p:extLst>
      <p:ext uri="{BB962C8B-B14F-4D97-AF65-F5344CB8AC3E}">
        <p14:creationId xmlns:p14="http://schemas.microsoft.com/office/powerpoint/2010/main" val="791079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372AB1F4-B0C5-4044-AB95-AEB35D3A666C}"/>
              </a:ext>
            </a:extLst>
          </p:cNvPr>
          <p:cNvSpPr>
            <a:spLocks noGrp="1" noChangeArrowheads="1"/>
          </p:cNvSpPr>
          <p:nvPr>
            <p:ph type="sldNum" sz="quarter" idx="5"/>
          </p:nvPr>
        </p:nvSpPr>
        <p:spPr>
          <a:noFill/>
        </p:spPr>
        <p:txBody>
          <a:bodyPr/>
          <a:lstStyle>
            <a:lvl1pPr algn="ctr">
              <a:defRPr>
                <a:solidFill>
                  <a:schemeClr val="tx1"/>
                </a:solidFill>
                <a:latin typeface="Arial" panose="020B0604020202020204" pitchFamily="34" charset="0"/>
              </a:defRPr>
            </a:lvl1pPr>
            <a:lvl2pPr marL="758810" indent="-291847" algn="ctr">
              <a:defRPr>
                <a:solidFill>
                  <a:schemeClr val="tx1"/>
                </a:solidFill>
                <a:latin typeface="Arial" panose="020B0604020202020204" pitchFamily="34" charset="0"/>
              </a:defRPr>
            </a:lvl2pPr>
            <a:lvl3pPr marL="1167398" indent="-233477" algn="ctr">
              <a:defRPr>
                <a:solidFill>
                  <a:schemeClr val="tx1"/>
                </a:solidFill>
                <a:latin typeface="Arial" panose="020B0604020202020204" pitchFamily="34" charset="0"/>
              </a:defRPr>
            </a:lvl3pPr>
            <a:lvl4pPr marL="1634357" indent="-233477" algn="ctr">
              <a:defRPr>
                <a:solidFill>
                  <a:schemeClr val="tx1"/>
                </a:solidFill>
                <a:latin typeface="Arial" panose="020B0604020202020204" pitchFamily="34" charset="0"/>
              </a:defRPr>
            </a:lvl4pPr>
            <a:lvl5pPr marL="2101318" indent="-233477" algn="ctr">
              <a:defRPr>
                <a:solidFill>
                  <a:schemeClr val="tx1"/>
                </a:solidFill>
                <a:latin typeface="Arial" panose="020B0604020202020204" pitchFamily="34" charset="0"/>
              </a:defRPr>
            </a:lvl5pPr>
            <a:lvl6pPr marL="2568276" indent="-233477" algn="ctr" eaLnBrk="0" fontAlgn="base" hangingPunct="0">
              <a:spcBef>
                <a:spcPct val="0"/>
              </a:spcBef>
              <a:spcAft>
                <a:spcPct val="0"/>
              </a:spcAft>
              <a:defRPr>
                <a:solidFill>
                  <a:schemeClr val="tx1"/>
                </a:solidFill>
                <a:latin typeface="Arial" panose="020B0604020202020204" pitchFamily="34" charset="0"/>
              </a:defRPr>
            </a:lvl6pPr>
            <a:lvl7pPr marL="3035239" indent="-233477" algn="ctr" eaLnBrk="0" fontAlgn="base" hangingPunct="0">
              <a:spcBef>
                <a:spcPct val="0"/>
              </a:spcBef>
              <a:spcAft>
                <a:spcPct val="0"/>
              </a:spcAft>
              <a:defRPr>
                <a:solidFill>
                  <a:schemeClr val="tx1"/>
                </a:solidFill>
                <a:latin typeface="Arial" panose="020B0604020202020204" pitchFamily="34" charset="0"/>
              </a:defRPr>
            </a:lvl7pPr>
            <a:lvl8pPr marL="3502196" indent="-233477" algn="ctr" eaLnBrk="0" fontAlgn="base" hangingPunct="0">
              <a:spcBef>
                <a:spcPct val="0"/>
              </a:spcBef>
              <a:spcAft>
                <a:spcPct val="0"/>
              </a:spcAft>
              <a:defRPr>
                <a:solidFill>
                  <a:schemeClr val="tx1"/>
                </a:solidFill>
                <a:latin typeface="Arial" panose="020B0604020202020204" pitchFamily="34" charset="0"/>
              </a:defRPr>
            </a:lvl8pPr>
            <a:lvl9pPr marL="3969157" indent="-233477" algn="ctr" eaLnBrk="0" fontAlgn="base" hangingPunct="0">
              <a:spcBef>
                <a:spcPct val="0"/>
              </a:spcBef>
              <a:spcAft>
                <a:spcPct val="0"/>
              </a:spcAft>
              <a:defRPr>
                <a:solidFill>
                  <a:schemeClr val="tx1"/>
                </a:solidFill>
                <a:latin typeface="Arial" panose="020B0604020202020204" pitchFamily="34" charset="0"/>
              </a:defRPr>
            </a:lvl9pPr>
          </a:lstStyle>
          <a:p>
            <a:pPr algn="r"/>
            <a:fld id="{7B931DCD-13E3-46F4-AB2B-FAD04DB37D25}" type="slidenum">
              <a:rPr lang="en-US" altLang="en-US"/>
              <a:pPr algn="r"/>
              <a:t>10</a:t>
            </a:fld>
            <a:endParaRPr lang="en-US" altLang="en-US"/>
          </a:p>
        </p:txBody>
      </p:sp>
      <p:sp>
        <p:nvSpPr>
          <p:cNvPr id="68611" name="Rectangle 2">
            <a:extLst>
              <a:ext uri="{FF2B5EF4-FFF2-40B4-BE49-F238E27FC236}">
                <a16:creationId xmlns:a16="http://schemas.microsoft.com/office/drawing/2014/main" id="{92CC9B3A-4277-4939-BDBB-92EAC5CB8F31}"/>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6A2B41DE-840B-4F91-A5DF-5E23382E4520}"/>
              </a:ext>
            </a:extLst>
          </p:cNvPr>
          <p:cNvSpPr>
            <a:spLocks noGrp="1" noChangeArrowheads="1"/>
          </p:cNvSpPr>
          <p:nvPr>
            <p:ph type="body" idx="1"/>
          </p:nvPr>
        </p:nvSpPr>
        <p:spPr>
          <a:xfrm>
            <a:off x="747777" y="4636581"/>
            <a:ext cx="6262754" cy="4392550"/>
          </a:xfrm>
          <a:noFill/>
        </p:spPr>
        <p:txBody>
          <a:bodyPr/>
          <a:lstStyle/>
          <a:p>
            <a:pPr>
              <a:lnSpc>
                <a:spcPct val="115000"/>
              </a:lnSpc>
              <a:spcAft>
                <a:spcPts val="1057"/>
              </a:spcAft>
            </a:pPr>
            <a:r>
              <a:rPr lang="fr-CA" sz="1300" dirty="0">
                <a:latin typeface="Calibri" panose="020F0502020204030204" pitchFamily="34" charset="0"/>
                <a:ea typeface="Calibri" panose="020F0502020204030204" pitchFamily="34" charset="0"/>
                <a:cs typeface="Times New Roman" panose="02020603050405020304" pitchFamily="18" charset="0"/>
              </a:rPr>
              <a:t>L'information locale (sous plusieurs formes) continue d'être la principale raison du lectorat des journaux locaux, notamment pour les : </a:t>
            </a:r>
            <a:endParaRPr lang="en-CA" sz="13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15000"/>
              </a:lnSpc>
              <a:buFont typeface="Symbol" panose="05050102010706020507" pitchFamily="18" charset="2"/>
              <a:buChar char=""/>
            </a:pPr>
            <a:r>
              <a:rPr lang="fr-CA" sz="1300" dirty="0">
                <a:latin typeface="Calibri" panose="020F0502020204030204" pitchFamily="34" charset="0"/>
                <a:ea typeface="Calibri" panose="020F0502020204030204" pitchFamily="34" charset="0"/>
                <a:cs typeface="Times New Roman" panose="02020603050405020304" pitchFamily="18" charset="0"/>
              </a:rPr>
              <a:t>Nouvelles locales</a:t>
            </a:r>
            <a:endParaRPr lang="en-CA" sz="13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15000"/>
              </a:lnSpc>
              <a:buFont typeface="Symbol" panose="05050102010706020507" pitchFamily="18" charset="2"/>
              <a:buChar char=""/>
            </a:pPr>
            <a:r>
              <a:rPr lang="fr-CA" sz="1300" dirty="0">
                <a:latin typeface="Calibri" panose="020F0502020204030204" pitchFamily="34" charset="0"/>
                <a:ea typeface="Calibri" panose="020F0502020204030204" pitchFamily="34" charset="0"/>
                <a:cs typeface="Times New Roman" panose="02020603050405020304" pitchFamily="18" charset="0"/>
              </a:rPr>
              <a:t>Éditoriaux locaux </a:t>
            </a:r>
            <a:endParaRPr lang="en-CA" sz="13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15000"/>
              </a:lnSpc>
              <a:buFont typeface="Symbol" panose="05050102010706020507" pitchFamily="18" charset="2"/>
              <a:buChar char=""/>
            </a:pPr>
            <a:r>
              <a:rPr lang="fr-CA" sz="1300" dirty="0">
                <a:latin typeface="Calibri" panose="020F0502020204030204" pitchFamily="34" charset="0"/>
                <a:ea typeface="Calibri" panose="020F0502020204030204" pitchFamily="34" charset="0"/>
                <a:cs typeface="Times New Roman" panose="02020603050405020304" pitchFamily="18" charset="0"/>
              </a:rPr>
              <a:t>Sports locaux</a:t>
            </a:r>
            <a:endParaRPr lang="en-CA" sz="13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15000"/>
              </a:lnSpc>
              <a:buFont typeface="Symbol" panose="05050102010706020507" pitchFamily="18" charset="2"/>
              <a:buChar char=""/>
            </a:pPr>
            <a:r>
              <a:rPr lang="fr-CA" sz="1300" dirty="0">
                <a:latin typeface="Calibri" panose="020F0502020204030204" pitchFamily="34" charset="0"/>
                <a:ea typeface="Calibri" panose="020F0502020204030204" pitchFamily="34" charset="0"/>
                <a:cs typeface="Times New Roman" panose="02020603050405020304" pitchFamily="18" charset="0"/>
              </a:rPr>
              <a:t>Loisirs locaux</a:t>
            </a:r>
            <a:endParaRPr lang="en-CA" sz="13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15000"/>
              </a:lnSpc>
              <a:buFont typeface="Symbol" panose="05050102010706020507" pitchFamily="18" charset="2"/>
              <a:buChar char=""/>
            </a:pPr>
            <a:r>
              <a:rPr lang="fr-CA" sz="1300" dirty="0">
                <a:latin typeface="Calibri" panose="020F0502020204030204" pitchFamily="34" charset="0"/>
                <a:ea typeface="Calibri" panose="020F0502020204030204" pitchFamily="34" charset="0"/>
                <a:cs typeface="Times New Roman" panose="02020603050405020304" pitchFamily="18" charset="0"/>
              </a:rPr>
              <a:t>Événements locaux</a:t>
            </a:r>
            <a:endParaRPr lang="en-CA" sz="13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15000"/>
              </a:lnSpc>
              <a:buFont typeface="Symbol" panose="05050102010706020507" pitchFamily="18" charset="2"/>
              <a:buChar char=""/>
            </a:pPr>
            <a:r>
              <a:rPr lang="fr-CA" sz="1300" dirty="0">
                <a:latin typeface="Calibri" panose="020F0502020204030204" pitchFamily="34" charset="0"/>
                <a:ea typeface="Calibri" panose="020F0502020204030204" pitchFamily="34" charset="0"/>
                <a:cs typeface="Times New Roman" panose="02020603050405020304" pitchFamily="18" charset="0"/>
              </a:rPr>
              <a:t>Chroniques de la criminalité locale</a:t>
            </a:r>
            <a:endParaRPr lang="en-CA" sz="13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15000"/>
              </a:lnSpc>
              <a:spcAft>
                <a:spcPts val="1057"/>
              </a:spcAft>
              <a:buFont typeface="Symbol" panose="05050102010706020507" pitchFamily="18" charset="2"/>
              <a:buChar char=""/>
            </a:pPr>
            <a:r>
              <a:rPr lang="fr-CA" sz="1300" dirty="0">
                <a:latin typeface="Calibri" panose="020F0502020204030204" pitchFamily="34" charset="0"/>
                <a:ea typeface="Calibri" panose="020F0502020204030204" pitchFamily="34" charset="0"/>
                <a:cs typeface="Times New Roman" panose="02020603050405020304" pitchFamily="18" charset="0"/>
              </a:rPr>
              <a:t>Avis de décès</a:t>
            </a:r>
            <a:endParaRPr lang="en-CA"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57"/>
              </a:spcAft>
            </a:pPr>
            <a:r>
              <a:rPr lang="fr-CA" sz="1300" dirty="0">
                <a:latin typeface="Calibri" panose="020F0502020204030204" pitchFamily="34" charset="0"/>
                <a:ea typeface="Calibri" panose="020F0502020204030204" pitchFamily="34" charset="0"/>
                <a:cs typeface="Times New Roman" panose="02020603050405020304" pitchFamily="18" charset="0"/>
              </a:rPr>
              <a:t>Après l'information locale, la moitié des adultes (51%) lisent pour la publicité – cela inclut les annonces « ROP » dans tout le journal ainsi que les circulaires et les encarts. </a:t>
            </a:r>
            <a:endParaRPr lang="en-CA"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57"/>
              </a:spcAft>
            </a:pPr>
            <a:r>
              <a:rPr lang="fr-CA" sz="1300" dirty="0">
                <a:latin typeface="Calibri" panose="020F0502020204030204" pitchFamily="34" charset="0"/>
                <a:ea typeface="Calibri" panose="020F0502020204030204" pitchFamily="34" charset="0"/>
                <a:cs typeface="Times New Roman" panose="02020603050405020304" pitchFamily="18" charset="0"/>
              </a:rPr>
              <a:t>Et plus de quatre personnes sur dix lisent les petites annonces ainsi que les rubriques emploi/carrières et immobilier dans les journaux locaux imprimés.</a:t>
            </a:r>
            <a:endParaRPr lang="en-CA" sz="13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215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57"/>
              </a:spcAft>
            </a:pPr>
            <a:r>
              <a:rPr lang="fr-CA" sz="1300" dirty="0">
                <a:latin typeface="Calibri" panose="020F0502020204030204" pitchFamily="34" charset="0"/>
                <a:ea typeface="Calibri" panose="020F0502020204030204" pitchFamily="34" charset="0"/>
                <a:cs typeface="Times New Roman" panose="02020603050405020304" pitchFamily="18" charset="0"/>
              </a:rPr>
              <a:t>Alors que beaucoup pensent que les jeunes générations ont abandonné les journaux pour des pâturages numériques plus verts, ils sont en fait de grands lecteurs de journaux.</a:t>
            </a:r>
            <a:endParaRPr lang="en-CA"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57"/>
              </a:spcAft>
            </a:pPr>
            <a:r>
              <a:rPr lang="fr-CA" sz="1300" dirty="0">
                <a:latin typeface="Calibri" panose="020F0502020204030204" pitchFamily="34" charset="0"/>
                <a:ea typeface="Calibri" panose="020F0502020204030204" pitchFamily="34" charset="0"/>
                <a:cs typeface="Times New Roman" panose="02020603050405020304" pitchFamily="18" charset="0"/>
              </a:rPr>
              <a:t>La génération X et la génération Y (les milléniaux) ont le plus fort lectorat de toutes les générations. </a:t>
            </a:r>
            <a:endParaRPr lang="en-CA"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57"/>
              </a:spcAft>
            </a:pPr>
            <a:r>
              <a:rPr lang="fr-CA" sz="1300" dirty="0">
                <a:latin typeface="Calibri" panose="020F0502020204030204" pitchFamily="34" charset="0"/>
                <a:ea typeface="Calibri" panose="020F0502020204030204" pitchFamily="34" charset="0"/>
                <a:cs typeface="Times New Roman" panose="02020603050405020304" pitchFamily="18" charset="0"/>
              </a:rPr>
              <a:t>Sans surprise, le lectorat sur téléphone intelligent est le plus fort parmi les jeunes générations et les baby-boomers sont les plus forts lecteurs de journaux imprimés.</a:t>
            </a:r>
            <a:endParaRPr lang="en-CA" sz="13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7E03286-0D15-4F41-A64F-3E0B05FC2E1C}" type="slidenum">
              <a:rPr lang="en-US" smtClean="0"/>
              <a:pPr/>
              <a:t>11</a:t>
            </a:fld>
            <a:endParaRPr lang="en-US" dirty="0"/>
          </a:p>
        </p:txBody>
      </p:sp>
    </p:spTree>
    <p:extLst>
      <p:ext uri="{BB962C8B-B14F-4D97-AF65-F5344CB8AC3E}">
        <p14:creationId xmlns:p14="http://schemas.microsoft.com/office/powerpoint/2010/main" val="2547347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57"/>
              </a:spcAft>
            </a:pPr>
            <a:r>
              <a:rPr lang="fr-CA" sz="1300" dirty="0">
                <a:latin typeface="Calibri" panose="020F0502020204030204" pitchFamily="34" charset="0"/>
                <a:ea typeface="Calibri" panose="020F0502020204030204" pitchFamily="34" charset="0"/>
                <a:cs typeface="Times New Roman" panose="02020603050405020304" pitchFamily="18" charset="0"/>
              </a:rPr>
              <a:t>87 % des membres de la génération X et de la génération Y ont consommé du contenu de journaux d'une manière ou d'une autre au cours d'une semaine, principalement sur leurs téléphones. </a:t>
            </a:r>
            <a:endParaRPr lang="en-CA"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57"/>
              </a:spcAft>
            </a:pPr>
            <a:r>
              <a:rPr lang="fr-CA" sz="1300" dirty="0">
                <a:latin typeface="Calibri" panose="020F0502020204030204" pitchFamily="34" charset="0"/>
                <a:ea typeface="Calibri" panose="020F0502020204030204" pitchFamily="34" charset="0"/>
                <a:cs typeface="Times New Roman" panose="02020603050405020304" pitchFamily="18" charset="0"/>
              </a:rPr>
              <a:t>Cela dit, 22 % des répondants de la génération Y/milléniaux ont utilisé les quatre plateformes au cours des sept jours. </a:t>
            </a:r>
            <a:endParaRPr lang="en-CA"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57"/>
              </a:spcAft>
            </a:pPr>
            <a:r>
              <a:rPr lang="fr-CA" sz="1300" dirty="0">
                <a:latin typeface="Calibri" panose="020F0502020204030204" pitchFamily="34" charset="0"/>
                <a:ea typeface="Calibri" panose="020F0502020204030204" pitchFamily="34" charset="0"/>
                <a:cs typeface="Times New Roman" panose="02020603050405020304" pitchFamily="18" charset="0"/>
              </a:rPr>
              <a:t>Comme on l'a vu, les baby-boomers restent les plus grands lecteurs d’imprimés, mais ils sont également plus susceptibles d'utiliser toutes les plateformes au cours d’une semaine typique.</a:t>
            </a:r>
            <a:endParaRPr lang="en-CA" sz="13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7E03286-0D15-4F41-A64F-3E0B05FC2E1C}" type="slidenum">
              <a:rPr lang="en-US" smtClean="0"/>
              <a:pPr/>
              <a:t>12</a:t>
            </a:fld>
            <a:endParaRPr lang="en-US" dirty="0"/>
          </a:p>
        </p:txBody>
      </p:sp>
    </p:spTree>
    <p:extLst>
      <p:ext uri="{BB962C8B-B14F-4D97-AF65-F5344CB8AC3E}">
        <p14:creationId xmlns:p14="http://schemas.microsoft.com/office/powerpoint/2010/main" val="1866116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57"/>
              </a:spcAft>
            </a:pPr>
            <a:r>
              <a:rPr lang="fr-CA" sz="1300" dirty="0">
                <a:latin typeface="Calibri" panose="020F0502020204030204" pitchFamily="34" charset="0"/>
                <a:ea typeface="Calibri" panose="020F0502020204030204" pitchFamily="34" charset="0"/>
                <a:cs typeface="Times New Roman" panose="02020603050405020304" pitchFamily="18" charset="0"/>
              </a:rPr>
              <a:t>Neuf décideurs en entreprise sur dix lisent les journaux, toutes plateformes confondues. Il s'agit de professionnels, de cadres supérieurs et de propriétaires de petites entreprises. Ce groupe est surindexé sur TOUTES les plateformes pour la lecture des journaux. Ce sont de véritables « information junkies ».</a:t>
            </a:r>
            <a:endParaRPr lang="en-CA"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57"/>
              </a:spcAft>
            </a:pPr>
            <a:r>
              <a:rPr lang="fr-CA" sz="1300" dirty="0">
                <a:latin typeface="Calibri" panose="020F0502020204030204" pitchFamily="34" charset="0"/>
                <a:ea typeface="Calibri" panose="020F0502020204030204" pitchFamily="34" charset="0"/>
                <a:cs typeface="Times New Roman" panose="02020603050405020304" pitchFamily="18" charset="0"/>
              </a:rPr>
              <a:t>Et les plus grands lecteurs de toutes les catégories démographiques sont les influenceurs, définis comme répondant à au moins trois des critères ci-dessous. Il s'agit d'un groupe cible dont les membres tiennent à leurs journaux et sont heureux de partager leurs opinions avec les autres. Les membres de ce groupe sont probablement parmi les plus grands consommateurs/utilisateurs de l'actualité et les plus propices à démarrer les conversations. Les influenceurs :</a:t>
            </a:r>
            <a:endParaRPr lang="en-CA" sz="13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15000"/>
              </a:lnSpc>
              <a:buFont typeface="+mj-lt"/>
              <a:buAutoNum type="arabicPeriod"/>
            </a:pPr>
            <a:r>
              <a:rPr lang="fr-CA" sz="1300" dirty="0">
                <a:latin typeface="Calibri" panose="020F0502020204030204" pitchFamily="34" charset="0"/>
                <a:ea typeface="Calibri" panose="020F0502020204030204" pitchFamily="34" charset="0"/>
                <a:cs typeface="Times New Roman" panose="02020603050405020304" pitchFamily="18" charset="0"/>
              </a:rPr>
              <a:t>Trouvent un nouveau produit + le recommandent généralement aux autres ; </a:t>
            </a:r>
            <a:endParaRPr lang="en-CA" sz="13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15000"/>
              </a:lnSpc>
              <a:buFont typeface="+mj-lt"/>
              <a:buAutoNum type="arabicPeriod"/>
            </a:pPr>
            <a:r>
              <a:rPr lang="fr-CA" sz="1300" dirty="0">
                <a:latin typeface="Calibri" panose="020F0502020204030204" pitchFamily="34" charset="0"/>
                <a:ea typeface="Calibri" panose="020F0502020204030204" pitchFamily="34" charset="0"/>
                <a:cs typeface="Times New Roman" panose="02020603050405020304" pitchFamily="18" charset="0"/>
              </a:rPr>
              <a:t>Se tiennent informés des nouveaux produits/services ; </a:t>
            </a:r>
            <a:endParaRPr lang="en-CA" sz="13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15000"/>
              </a:lnSpc>
              <a:buFont typeface="+mj-lt"/>
              <a:buAutoNum type="arabicPeriod"/>
            </a:pPr>
            <a:r>
              <a:rPr lang="fr-CA" sz="1300" dirty="0">
                <a:latin typeface="Calibri" panose="020F0502020204030204" pitchFamily="34" charset="0"/>
                <a:ea typeface="Calibri" panose="020F0502020204030204" pitchFamily="34" charset="0"/>
                <a:cs typeface="Times New Roman" panose="02020603050405020304" pitchFamily="18" charset="0"/>
              </a:rPr>
              <a:t>Se font souvent demander des conseils par les gens ; </a:t>
            </a:r>
            <a:endParaRPr lang="en-CA" sz="13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15000"/>
              </a:lnSpc>
              <a:buFont typeface="+mj-lt"/>
              <a:buAutoNum type="arabicPeriod"/>
            </a:pPr>
            <a:r>
              <a:rPr lang="fr-CA" sz="1300" dirty="0">
                <a:latin typeface="Calibri" panose="020F0502020204030204" pitchFamily="34" charset="0"/>
                <a:ea typeface="Calibri" panose="020F0502020204030204" pitchFamily="34" charset="0"/>
                <a:cs typeface="Times New Roman" panose="02020603050405020304" pitchFamily="18" charset="0"/>
              </a:rPr>
              <a:t>Sont toujours les premiers à essayer de nouveaux produits/services ; </a:t>
            </a:r>
            <a:endParaRPr lang="en-CA" sz="13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15000"/>
              </a:lnSpc>
              <a:spcAft>
                <a:spcPts val="1057"/>
              </a:spcAft>
              <a:buFont typeface="+mj-lt"/>
              <a:buAutoNum type="arabicPeriod"/>
            </a:pPr>
            <a:r>
              <a:rPr lang="fr-CA" sz="1300" dirty="0">
                <a:latin typeface="Calibri" panose="020F0502020204030204" pitchFamily="34" charset="0"/>
                <a:ea typeface="Calibri" panose="020F0502020204030204" pitchFamily="34" charset="0"/>
                <a:cs typeface="Times New Roman" panose="02020603050405020304" pitchFamily="18" charset="0"/>
              </a:rPr>
              <a:t>Partagent fréquemment des informations sur les produits/services sur les médias sociaux.</a:t>
            </a:r>
            <a:endParaRPr lang="en-CA" sz="13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7E03286-0D15-4F41-A64F-3E0B05FC2E1C}" type="slidenum">
              <a:rPr lang="en-US" smtClean="0"/>
              <a:pPr/>
              <a:t>13</a:t>
            </a:fld>
            <a:endParaRPr lang="en-US" dirty="0"/>
          </a:p>
        </p:txBody>
      </p:sp>
    </p:spTree>
    <p:extLst>
      <p:ext uri="{BB962C8B-B14F-4D97-AF65-F5344CB8AC3E}">
        <p14:creationId xmlns:p14="http://schemas.microsoft.com/office/powerpoint/2010/main" val="161747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57"/>
              </a:spcAft>
            </a:pPr>
            <a:r>
              <a:rPr lang="fr-CA" sz="1300" dirty="0">
                <a:latin typeface="Calibri" panose="020F0502020204030204" pitchFamily="34" charset="0"/>
                <a:ea typeface="Calibri" panose="020F0502020204030204" pitchFamily="34" charset="0"/>
                <a:cs typeface="Times New Roman" panose="02020603050405020304" pitchFamily="18" charset="0"/>
              </a:rPr>
              <a:t>Enfin, il peut être intéressant de s'intéresser au mode de lecture des lecteurs âgés de 18 ans et plus et d'examiner leur profil.</a:t>
            </a:r>
            <a:endParaRPr lang="en-CA"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57"/>
              </a:spcAft>
            </a:pPr>
            <a:r>
              <a:rPr lang="fr-CA" sz="1300" dirty="0">
                <a:latin typeface="Calibri" panose="020F0502020204030204" pitchFamily="34" charset="0"/>
                <a:ea typeface="Calibri" panose="020F0502020204030204" pitchFamily="34" charset="0"/>
                <a:cs typeface="Times New Roman" panose="02020603050405020304" pitchFamily="18" charset="0"/>
              </a:rPr>
              <a:t>La majorité des lecteurs adultes accèdent au contenu de leurs journaux par voie numérique, mais ils continuent également à lire des documents imprimés.</a:t>
            </a:r>
            <a:endParaRPr lang="en-CA"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57"/>
              </a:spcAft>
            </a:pPr>
            <a:r>
              <a:rPr lang="fr-CA" sz="1300" dirty="0">
                <a:latin typeface="Calibri" panose="020F0502020204030204" pitchFamily="34" charset="0"/>
                <a:ea typeface="Calibri" panose="020F0502020204030204" pitchFamily="34" charset="0"/>
                <a:cs typeface="Times New Roman" panose="02020603050405020304" pitchFamily="18" charset="0"/>
              </a:rPr>
              <a:t>En fait, 25 % de l'ensemble des lecteurs de 18 ans et plus accèdent à leurs informations sur les quatre plateformes.</a:t>
            </a:r>
            <a:endParaRPr lang="en-CA" sz="13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7E03286-0D15-4F41-A64F-3E0B05FC2E1C}" type="slidenum">
              <a:rPr lang="en-US" smtClean="0"/>
              <a:pPr/>
              <a:t>14</a:t>
            </a:fld>
            <a:endParaRPr lang="en-US" dirty="0"/>
          </a:p>
        </p:txBody>
      </p:sp>
    </p:spTree>
    <p:extLst>
      <p:ext uri="{BB962C8B-B14F-4D97-AF65-F5344CB8AC3E}">
        <p14:creationId xmlns:p14="http://schemas.microsoft.com/office/powerpoint/2010/main" val="3224799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57"/>
              </a:spcAft>
            </a:pPr>
            <a:r>
              <a:rPr lang="fr-CA" sz="1300" dirty="0">
                <a:latin typeface="Calibri" panose="020F0502020204030204" pitchFamily="34" charset="0"/>
                <a:ea typeface="Calibri" panose="020F0502020204030204" pitchFamily="34" charset="0"/>
                <a:cs typeface="Times New Roman" panose="02020603050405020304" pitchFamily="18" charset="0"/>
              </a:rPr>
              <a:t>86 % des adultes canadiens lisent les journaux. Parlons de ces lecteurs un instant.</a:t>
            </a:r>
            <a:endParaRPr lang="en-CA" sz="13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15000"/>
              </a:lnSpc>
              <a:buFont typeface="Symbol" panose="05050102010706020507" pitchFamily="18" charset="2"/>
              <a:buChar char=""/>
            </a:pPr>
            <a:r>
              <a:rPr lang="fr-CA" sz="1300" dirty="0">
                <a:latin typeface="Calibri" panose="020F0502020204030204" pitchFamily="34" charset="0"/>
                <a:ea typeface="Calibri" panose="020F0502020204030204" pitchFamily="34" charset="0"/>
                <a:cs typeface="Times New Roman" panose="02020603050405020304" pitchFamily="18" charset="0"/>
              </a:rPr>
              <a:t>95 % de ces lecteurs utilisent des plateformes numériques pour accéder au contenu des journaux.</a:t>
            </a:r>
            <a:endParaRPr lang="en-CA" sz="13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15000"/>
              </a:lnSpc>
              <a:spcAft>
                <a:spcPts val="1057"/>
              </a:spcAft>
              <a:buFont typeface="Symbol" panose="05050102010706020507" pitchFamily="18" charset="2"/>
              <a:buChar char=""/>
            </a:pPr>
            <a:r>
              <a:rPr lang="fr-CA" sz="1300" dirty="0">
                <a:latin typeface="Calibri" panose="020F0502020204030204" pitchFamily="34" charset="0"/>
                <a:ea typeface="Calibri" panose="020F0502020204030204" pitchFamily="34" charset="0"/>
                <a:cs typeface="Times New Roman" panose="02020603050405020304" pitchFamily="18" charset="0"/>
              </a:rPr>
              <a:t>Et près de la moitié d'entre eux (46%) lisent encore le journal imprimé.</a:t>
            </a:r>
            <a:endParaRPr lang="en-CA"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57"/>
              </a:spcAft>
            </a:pPr>
            <a:r>
              <a:rPr lang="fr-CA" sz="1300" dirty="0">
                <a:latin typeface="Calibri" panose="020F0502020204030204" pitchFamily="34" charset="0"/>
                <a:ea typeface="Calibri" panose="020F0502020204030204" pitchFamily="34" charset="0"/>
                <a:cs typeface="Times New Roman" panose="02020603050405020304" pitchFamily="18" charset="0"/>
              </a:rPr>
              <a:t>Il y a des doublons dans ces chiffres car les lecteurs accèdent à de multiples plateformes en tout temps pour lire les nouvelles. Et comme nous l'avons noté, un quart des lecteurs accèdent à TOUTES les plateformes – ils lisent sur papier, sur leur téléphone intelligent, sur leur ordinateur et sur leurs tablettes.</a:t>
            </a:r>
            <a:endParaRPr lang="en-CA" sz="13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15000"/>
              </a:lnSpc>
              <a:buFont typeface="Symbol" panose="05050102010706020507" pitchFamily="18" charset="2"/>
              <a:buChar char=""/>
            </a:pPr>
            <a:r>
              <a:rPr lang="fr-CA" sz="1300" dirty="0">
                <a:latin typeface="Calibri" panose="020F0502020204030204" pitchFamily="34" charset="0"/>
                <a:ea typeface="Calibri" panose="020F0502020204030204" pitchFamily="34" charset="0"/>
                <a:cs typeface="Times New Roman" panose="02020603050405020304" pitchFamily="18" charset="0"/>
              </a:rPr>
              <a:t>80% lisent sur leur </a:t>
            </a:r>
            <a:r>
              <a:rPr lang="fr-CA" sz="1300" dirty="0" err="1">
                <a:latin typeface="Calibri" panose="020F0502020204030204" pitchFamily="34" charset="0"/>
                <a:ea typeface="Calibri" panose="020F0502020204030204" pitchFamily="34" charset="0"/>
                <a:cs typeface="Times New Roman" panose="02020603050405020304" pitchFamily="18" charset="0"/>
              </a:rPr>
              <a:t>telephone</a:t>
            </a:r>
            <a:r>
              <a:rPr lang="fr-CA" sz="1300" dirty="0">
                <a:latin typeface="Calibri" panose="020F0502020204030204" pitchFamily="34" charset="0"/>
                <a:ea typeface="Calibri" panose="020F0502020204030204" pitchFamily="34" charset="0"/>
                <a:cs typeface="Times New Roman" panose="02020603050405020304" pitchFamily="18" charset="0"/>
              </a:rPr>
              <a:t> intelligent</a:t>
            </a:r>
            <a:endParaRPr lang="en-CA" sz="13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15000"/>
              </a:lnSpc>
              <a:buFont typeface="Symbol" panose="05050102010706020507" pitchFamily="18" charset="2"/>
              <a:buChar char=""/>
            </a:pPr>
            <a:r>
              <a:rPr lang="fr-CA" sz="1300" dirty="0">
                <a:latin typeface="Calibri" panose="020F0502020204030204" pitchFamily="34" charset="0"/>
                <a:ea typeface="Calibri" panose="020F0502020204030204" pitchFamily="34" charset="0"/>
                <a:cs typeface="Times New Roman" panose="02020603050405020304" pitchFamily="18" charset="0"/>
              </a:rPr>
              <a:t>46% lisent sur une tablette</a:t>
            </a:r>
            <a:endParaRPr lang="en-CA" sz="13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15000"/>
              </a:lnSpc>
              <a:buFont typeface="Symbol" panose="05050102010706020507" pitchFamily="18" charset="2"/>
              <a:buChar char=""/>
            </a:pPr>
            <a:r>
              <a:rPr lang="fr-CA" sz="1300" dirty="0">
                <a:latin typeface="Calibri" panose="020F0502020204030204" pitchFamily="34" charset="0"/>
                <a:ea typeface="Calibri" panose="020F0502020204030204" pitchFamily="34" charset="0"/>
                <a:cs typeface="Times New Roman" panose="02020603050405020304" pitchFamily="18" charset="0"/>
              </a:rPr>
              <a:t>61% lisent sur leur ordinateur (de bureau ou portable)</a:t>
            </a:r>
            <a:endParaRPr lang="en-CA" sz="13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15000"/>
              </a:lnSpc>
              <a:spcAft>
                <a:spcPts val="1057"/>
              </a:spcAft>
              <a:buFont typeface="Symbol" panose="05050102010706020507" pitchFamily="18" charset="2"/>
              <a:buChar char=""/>
            </a:pPr>
            <a:r>
              <a:rPr lang="fr-CA" sz="1300" dirty="0">
                <a:latin typeface="Calibri" panose="020F0502020204030204" pitchFamily="34" charset="0"/>
                <a:ea typeface="Calibri" panose="020F0502020204030204" pitchFamily="34" charset="0"/>
                <a:cs typeface="Times New Roman" panose="02020603050405020304" pitchFamily="18" charset="0"/>
              </a:rPr>
              <a:t>Et 46% lisent le journal imprimé</a:t>
            </a:r>
            <a:endParaRPr lang="en-CA" sz="13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3F937EC-DBBC-4802-B945-E35EAB6D7365}" type="slidenum">
              <a:rPr lang="en-CA" smtClean="0"/>
              <a:t>15</a:t>
            </a:fld>
            <a:endParaRPr lang="en-CA"/>
          </a:p>
        </p:txBody>
      </p:sp>
    </p:spTree>
    <p:extLst>
      <p:ext uri="{BB962C8B-B14F-4D97-AF65-F5344CB8AC3E}">
        <p14:creationId xmlns:p14="http://schemas.microsoft.com/office/powerpoint/2010/main" val="1099430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57"/>
              </a:spcAft>
            </a:pPr>
            <a:r>
              <a:rPr lang="fr-CA" sz="1300" dirty="0">
                <a:latin typeface="Calibri" panose="020F0502020204030204" pitchFamily="34" charset="0"/>
                <a:ea typeface="Calibri" panose="020F0502020204030204" pitchFamily="34" charset="0"/>
                <a:cs typeface="Times New Roman" panose="02020603050405020304" pitchFamily="18" charset="0"/>
              </a:rPr>
              <a:t>Cette étude en ligne a été réalisée en novembre et décembre 2021 auprès de 825 Canadiens âgés de 18 ans et plus.</a:t>
            </a:r>
            <a:endParaRPr lang="en-CA"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57"/>
              </a:spcAft>
            </a:pPr>
            <a:r>
              <a:rPr lang="fr-CA" sz="1300" dirty="0">
                <a:latin typeface="Calibri" panose="020F0502020204030204" pitchFamily="34" charset="0"/>
                <a:ea typeface="Calibri" panose="020F0502020204030204" pitchFamily="34" charset="0"/>
                <a:cs typeface="Times New Roman" panose="02020603050405020304" pitchFamily="18" charset="0"/>
              </a:rPr>
              <a:t>Totum </a:t>
            </a:r>
            <a:r>
              <a:rPr lang="fr-CA" sz="1300" dirty="0" err="1">
                <a:latin typeface="Calibri" panose="020F0502020204030204" pitchFamily="34" charset="0"/>
                <a:ea typeface="Calibri" panose="020F0502020204030204" pitchFamily="34" charset="0"/>
                <a:cs typeface="Times New Roman" panose="02020603050405020304" pitchFamily="18" charset="0"/>
              </a:rPr>
              <a:t>Research</a:t>
            </a:r>
            <a:r>
              <a:rPr lang="fr-CA" sz="1300" dirty="0">
                <a:latin typeface="Calibri" panose="020F0502020204030204" pitchFamily="34" charset="0"/>
                <a:ea typeface="Calibri" panose="020F0502020204030204" pitchFamily="34" charset="0"/>
                <a:cs typeface="Times New Roman" panose="02020603050405020304" pitchFamily="18" charset="0"/>
              </a:rPr>
              <a:t> a géré l'étude pour le compte de Médias d’Info Canada et elle a été financée en partie par le gouvernement du Canada et le ministère du Patrimoine canadien.</a:t>
            </a:r>
            <a:endParaRPr lang="en-CA"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57"/>
              </a:spcAft>
            </a:pPr>
            <a:r>
              <a:rPr lang="fr-CA" sz="1300" dirty="0">
                <a:latin typeface="Calibri" panose="020F0502020204030204" pitchFamily="34" charset="0"/>
                <a:ea typeface="Calibri" panose="020F0502020204030204" pitchFamily="34" charset="0"/>
                <a:cs typeface="Times New Roman" panose="02020603050405020304" pitchFamily="18" charset="0"/>
              </a:rPr>
              <a:t>Les résultats ont été pondérés pour représenter la population canadienne et les données de Statistique Canada.</a:t>
            </a:r>
            <a:endParaRPr lang="en-CA"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57"/>
              </a:spcAft>
            </a:pPr>
            <a:r>
              <a:rPr lang="fr-CA" sz="1300" dirty="0">
                <a:latin typeface="Calibri" panose="020F0502020204030204" pitchFamily="34" charset="0"/>
                <a:ea typeface="Calibri" panose="020F0502020204030204" pitchFamily="34" charset="0"/>
                <a:cs typeface="Times New Roman" panose="02020603050405020304" pitchFamily="18" charset="0"/>
              </a:rPr>
              <a:t> </a:t>
            </a:r>
            <a:endParaRPr lang="en-CA" sz="13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BA6C7E6B-727D-462C-818A-DD74C1BC0D31}" type="slidenum">
              <a:rPr lang="en-US" smtClean="0"/>
              <a:pPr>
                <a:defRPr/>
              </a:pPr>
              <a:t>16</a:t>
            </a:fld>
            <a:endParaRPr lang="en-US" dirty="0"/>
          </a:p>
        </p:txBody>
      </p:sp>
    </p:spTree>
    <p:extLst>
      <p:ext uri="{BB962C8B-B14F-4D97-AF65-F5344CB8AC3E}">
        <p14:creationId xmlns:p14="http://schemas.microsoft.com/office/powerpoint/2010/main" val="404773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3F937EC-DBBC-4802-B945-E35EAB6D7365}" type="slidenum">
              <a:rPr lang="en-CA" smtClean="0"/>
              <a:t>17</a:t>
            </a:fld>
            <a:endParaRPr lang="en-CA"/>
          </a:p>
        </p:txBody>
      </p:sp>
    </p:spTree>
    <p:extLst>
      <p:ext uri="{BB962C8B-B14F-4D97-AF65-F5344CB8AC3E}">
        <p14:creationId xmlns:p14="http://schemas.microsoft.com/office/powerpoint/2010/main" val="22960155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E03286-0D15-4F41-A64F-3E0B05FC2E1C}" type="slidenum">
              <a:rPr lang="en-US" smtClean="0"/>
              <a:pPr/>
              <a:t>18</a:t>
            </a:fld>
            <a:endParaRPr lang="en-US" dirty="0"/>
          </a:p>
        </p:txBody>
      </p:sp>
    </p:spTree>
    <p:extLst>
      <p:ext uri="{BB962C8B-B14F-4D97-AF65-F5344CB8AC3E}">
        <p14:creationId xmlns:p14="http://schemas.microsoft.com/office/powerpoint/2010/main" val="2537158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E03286-0D15-4F41-A64F-3E0B05FC2E1C}" type="slidenum">
              <a:rPr lang="en-US" smtClean="0"/>
              <a:pPr/>
              <a:t>19</a:t>
            </a:fld>
            <a:endParaRPr lang="en-US" dirty="0"/>
          </a:p>
        </p:txBody>
      </p:sp>
    </p:spTree>
    <p:extLst>
      <p:ext uri="{BB962C8B-B14F-4D97-AF65-F5344CB8AC3E}">
        <p14:creationId xmlns:p14="http://schemas.microsoft.com/office/powerpoint/2010/main" val="3610309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57"/>
              </a:spcAft>
            </a:pPr>
            <a:r>
              <a:rPr lang="fr-CA" sz="1200" dirty="0">
                <a:latin typeface="Calibri" panose="020F0502020204030204" pitchFamily="34" charset="0"/>
                <a:ea typeface="Calibri" panose="020F0502020204030204" pitchFamily="34" charset="0"/>
                <a:cs typeface="Times New Roman" panose="02020603050405020304" pitchFamily="18" charset="0"/>
              </a:rPr>
              <a:t>Le monde a tellement changé au cours de la dernière décennie qu’il peut être bouleversant d'y penser. En 2012, les tablettes venaient tout juste de s'imposer comme une nouvelle plateforme viable de distribution de contenu, et les paiements mobiles et les technologies à commande vocale commençaient à peine à être déployer. Sur le plan des médias sociaux, une toute dernière plateforme ‘niche’, Instagram, venait d’intégrer la famille Facebook. L'ère du numérique prenait son envol. </a:t>
            </a:r>
            <a:endParaRPr lang="en-CA" sz="12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57"/>
              </a:spcAft>
            </a:pPr>
            <a:r>
              <a:rPr lang="fr-CA" sz="1200" dirty="0">
                <a:latin typeface="Calibri" panose="020F0502020204030204" pitchFamily="34" charset="0"/>
                <a:ea typeface="Calibri" panose="020F0502020204030204" pitchFamily="34" charset="0"/>
                <a:cs typeface="Times New Roman" panose="02020603050405020304" pitchFamily="18" charset="0"/>
              </a:rPr>
              <a:t>En 2012, Médias d’Info Canada – la voix de l'industrie des médias d'information au Canada – a lancé son premier rapport « Journaux 24/7 » pour examiner comment les médias évoluait face à ce nouveau déluge numérique. Les résultats de 2012 ont montré que les journaux restaient forts avec 85 % de lecteurs. En 2022, le taux de lectorat hebdomadaire a légèrement augmenté pour atteindre 86 %.</a:t>
            </a:r>
            <a:endParaRPr lang="en-CA" sz="12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57"/>
              </a:spcAft>
            </a:pPr>
            <a:r>
              <a:rPr lang="fr-CA" sz="1200" dirty="0">
                <a:latin typeface="Calibri" panose="020F0502020204030204" pitchFamily="34" charset="0"/>
                <a:ea typeface="Calibri" panose="020F0502020204030204" pitchFamily="34" charset="0"/>
                <a:cs typeface="Times New Roman" panose="02020603050405020304" pitchFamily="18" charset="0"/>
              </a:rPr>
              <a:t>Dix ans plus tard, ce tsunami numérique n'a fait qu'accélérer et a même servi à augmenter le lectorat des journaux. Les Canadiens sont branchés comme jamais auparavant. Les journaux et les médias d'information conservent manifestement leur place.</a:t>
            </a:r>
            <a:endParaRPr lang="en-CA" sz="12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57"/>
              </a:spcAft>
            </a:pPr>
            <a:r>
              <a:rPr lang="fr-CA" sz="1200" dirty="0">
                <a:latin typeface="Calibri" panose="020F0502020204030204" pitchFamily="34" charset="0"/>
                <a:ea typeface="Calibri" panose="020F0502020204030204" pitchFamily="34" charset="0"/>
                <a:cs typeface="Times New Roman" panose="02020603050405020304" pitchFamily="18" charset="0"/>
              </a:rPr>
              <a:t>L'un des changements les plus importants concerne la manière dont les lecteurs accèdent à l'information, en particulier sur leurs téléphones portables.</a:t>
            </a:r>
            <a:endParaRPr lang="en-CA"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3F937EC-DBBC-4802-B945-E35EAB6D7365}" type="slidenum">
              <a:rPr lang="en-CA" smtClean="0"/>
              <a:t>2</a:t>
            </a:fld>
            <a:endParaRPr lang="en-CA"/>
          </a:p>
        </p:txBody>
      </p:sp>
    </p:spTree>
    <p:extLst>
      <p:ext uri="{BB962C8B-B14F-4D97-AF65-F5344CB8AC3E}">
        <p14:creationId xmlns:p14="http://schemas.microsoft.com/office/powerpoint/2010/main" val="4394502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E03286-0D15-4F41-A64F-3E0B05FC2E1C}" type="slidenum">
              <a:rPr lang="en-US" smtClean="0"/>
              <a:pPr/>
              <a:t>20</a:t>
            </a:fld>
            <a:endParaRPr lang="en-US" dirty="0"/>
          </a:p>
        </p:txBody>
      </p:sp>
    </p:spTree>
    <p:extLst>
      <p:ext uri="{BB962C8B-B14F-4D97-AF65-F5344CB8AC3E}">
        <p14:creationId xmlns:p14="http://schemas.microsoft.com/office/powerpoint/2010/main" val="943651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E03286-0D15-4F41-A64F-3E0B05FC2E1C}" type="slidenum">
              <a:rPr lang="en-US" smtClean="0"/>
              <a:pPr/>
              <a:t>21</a:t>
            </a:fld>
            <a:endParaRPr lang="en-US" dirty="0"/>
          </a:p>
        </p:txBody>
      </p:sp>
    </p:spTree>
    <p:extLst>
      <p:ext uri="{BB962C8B-B14F-4D97-AF65-F5344CB8AC3E}">
        <p14:creationId xmlns:p14="http://schemas.microsoft.com/office/powerpoint/2010/main" val="1569189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57"/>
              </a:spcAft>
            </a:pPr>
            <a:r>
              <a:rPr lang="fr-CA" sz="1300" dirty="0">
                <a:latin typeface="Calibri" panose="020F0502020204030204" pitchFamily="34" charset="0"/>
                <a:ea typeface="Calibri" panose="020F0502020204030204" pitchFamily="34" charset="0"/>
                <a:cs typeface="Times New Roman" panose="02020603050405020304" pitchFamily="18" charset="0"/>
              </a:rPr>
              <a:t>La nouvelle la plus percutante est que près de neuf Canadiens sur dix âgés de 18 ans et plus lisent un journal, sur une variété de plateformes, au cours d'une semaine. </a:t>
            </a:r>
            <a:endParaRPr lang="en-CA"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57"/>
              </a:spcAft>
            </a:pPr>
            <a:r>
              <a:rPr lang="fr-CA" sz="1300" dirty="0">
                <a:latin typeface="Calibri" panose="020F0502020204030204" pitchFamily="34" charset="0"/>
                <a:ea typeface="Calibri" panose="020F0502020204030204" pitchFamily="34" charset="0"/>
                <a:cs typeface="Times New Roman" panose="02020603050405020304" pitchFamily="18" charset="0"/>
              </a:rPr>
              <a:t>Les adultes canadiens ont répondu à un sondage sur leurs habitudes de lecture hebdomadaire sur différentes plateformes : journaux imprimés, téléphones intelligents, ordinateurs (de bureau et portables) ainsi que tablettes.</a:t>
            </a:r>
            <a:endParaRPr lang="en-CA"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57"/>
              </a:spcAft>
            </a:pPr>
            <a:r>
              <a:rPr lang="fr-CA" sz="1300" dirty="0">
                <a:latin typeface="Calibri" panose="020F0502020204030204" pitchFamily="34" charset="0"/>
                <a:ea typeface="Calibri" panose="020F0502020204030204" pitchFamily="34" charset="0"/>
                <a:cs typeface="Times New Roman" panose="02020603050405020304" pitchFamily="18" charset="0"/>
              </a:rPr>
              <a:t>Ils ont ensuite été interrogés sur leurs habitudes de lecture à six moments différents de la journée afin d'examiner comment les lecteurs accèdent différemment aux informations tout au long de la journée :</a:t>
            </a:r>
            <a:endParaRPr lang="en-CA" sz="13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15000"/>
              </a:lnSpc>
              <a:buFont typeface="Symbol" panose="05050102010706020507" pitchFamily="18" charset="2"/>
              <a:buChar char=""/>
            </a:pPr>
            <a:r>
              <a:rPr lang="fr-CA" sz="1300" dirty="0">
                <a:latin typeface="Calibri" panose="020F0502020204030204" pitchFamily="34" charset="0"/>
                <a:ea typeface="Calibri" panose="020F0502020204030204" pitchFamily="34" charset="0"/>
                <a:cs typeface="Times New Roman" panose="02020603050405020304" pitchFamily="18" charset="0"/>
              </a:rPr>
              <a:t>Tôt le matin</a:t>
            </a:r>
            <a:endParaRPr lang="en-CA" sz="13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15000"/>
              </a:lnSpc>
              <a:buFont typeface="Symbol" panose="05050102010706020507" pitchFamily="18" charset="2"/>
              <a:buChar char=""/>
            </a:pPr>
            <a:r>
              <a:rPr lang="fr-CA" sz="1300" dirty="0">
                <a:latin typeface="Calibri" panose="020F0502020204030204" pitchFamily="34" charset="0"/>
                <a:ea typeface="Calibri" panose="020F0502020204030204" pitchFamily="34" charset="0"/>
                <a:cs typeface="Times New Roman" panose="02020603050405020304" pitchFamily="18" charset="0"/>
              </a:rPr>
              <a:t>Au petit-déjeuner</a:t>
            </a:r>
            <a:endParaRPr lang="en-CA" sz="13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15000"/>
              </a:lnSpc>
              <a:buFont typeface="Symbol" panose="05050102010706020507" pitchFamily="18" charset="2"/>
              <a:buChar char=""/>
            </a:pPr>
            <a:r>
              <a:rPr lang="fr-CA" sz="1300" dirty="0">
                <a:latin typeface="Calibri" panose="020F0502020204030204" pitchFamily="34" charset="0"/>
                <a:ea typeface="Calibri" panose="020F0502020204030204" pitchFamily="34" charset="0"/>
                <a:cs typeface="Times New Roman" panose="02020603050405020304" pitchFamily="18" charset="0"/>
              </a:rPr>
              <a:t>Entre matinée</a:t>
            </a:r>
            <a:endParaRPr lang="en-CA" sz="13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15000"/>
              </a:lnSpc>
              <a:buFont typeface="Symbol" panose="05050102010706020507" pitchFamily="18" charset="2"/>
              <a:buChar char=""/>
            </a:pPr>
            <a:r>
              <a:rPr lang="fr-CA" sz="1300" dirty="0">
                <a:latin typeface="Calibri" panose="020F0502020204030204" pitchFamily="34" charset="0"/>
                <a:ea typeface="Calibri" panose="020F0502020204030204" pitchFamily="34" charset="0"/>
                <a:cs typeface="Times New Roman" panose="02020603050405020304" pitchFamily="18" charset="0"/>
              </a:rPr>
              <a:t>Le midi</a:t>
            </a:r>
            <a:endParaRPr lang="en-CA" sz="13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15000"/>
              </a:lnSpc>
              <a:buFont typeface="Symbol" panose="05050102010706020507" pitchFamily="18" charset="2"/>
              <a:buChar char=""/>
            </a:pPr>
            <a:r>
              <a:rPr lang="fr-CA" sz="1300" dirty="0">
                <a:latin typeface="Calibri" panose="020F0502020204030204" pitchFamily="34" charset="0"/>
                <a:ea typeface="Calibri" panose="020F0502020204030204" pitchFamily="34" charset="0"/>
                <a:cs typeface="Times New Roman" panose="02020603050405020304" pitchFamily="18" charset="0"/>
              </a:rPr>
              <a:t>En après-midi</a:t>
            </a:r>
            <a:endParaRPr lang="en-CA" sz="13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15000"/>
              </a:lnSpc>
              <a:spcAft>
                <a:spcPts val="1057"/>
              </a:spcAft>
              <a:buFont typeface="Symbol" panose="05050102010706020507" pitchFamily="18" charset="2"/>
              <a:buChar char=""/>
            </a:pPr>
            <a:r>
              <a:rPr lang="fr-CA" sz="1300" dirty="0">
                <a:latin typeface="Calibri" panose="020F0502020204030204" pitchFamily="34" charset="0"/>
                <a:ea typeface="Calibri" panose="020F0502020204030204" pitchFamily="34" charset="0"/>
                <a:cs typeface="Times New Roman" panose="02020603050405020304" pitchFamily="18" charset="0"/>
              </a:rPr>
              <a:t>En soirée</a:t>
            </a:r>
            <a:endParaRPr lang="en-CA" sz="13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3F937EC-DBBC-4802-B945-E35EAB6D7365}" type="slidenum">
              <a:rPr lang="en-CA" smtClean="0"/>
              <a:t>3</a:t>
            </a:fld>
            <a:endParaRPr lang="en-CA"/>
          </a:p>
        </p:txBody>
      </p:sp>
    </p:spTree>
    <p:extLst>
      <p:ext uri="{BB962C8B-B14F-4D97-AF65-F5344CB8AC3E}">
        <p14:creationId xmlns:p14="http://schemas.microsoft.com/office/powerpoint/2010/main" val="247851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6148722" cy="4498896"/>
          </a:xfrm>
        </p:spPr>
        <p:txBody>
          <a:bodyPr/>
          <a:lstStyle/>
          <a:p>
            <a:pPr>
              <a:lnSpc>
                <a:spcPct val="115000"/>
              </a:lnSpc>
              <a:spcAft>
                <a:spcPts val="1057"/>
              </a:spcAft>
            </a:pPr>
            <a:r>
              <a:rPr lang="fr-CA" sz="1200" dirty="0">
                <a:latin typeface="Calibri" panose="020F0502020204030204" pitchFamily="34" charset="0"/>
                <a:ea typeface="Calibri" panose="020F0502020204030204" pitchFamily="34" charset="0"/>
                <a:cs typeface="Times New Roman" panose="02020603050405020304" pitchFamily="18" charset="0"/>
              </a:rPr>
              <a:t>Les grandes conversations ne commencent pas toutes seules. Les journaux constituent le meilleur moyen de briser la glace et de démarrer le dialogue, qu'il s'agisse d'un premier rendez-vous, d'une rencontre dans la rue ou d’un dernier appel Zoom de la journée. Tout cela est alimenté par les journaux. À un moment où nous ne savons pas toujours de quoi parler, les journaux servent à démarrer nos conversations.</a:t>
            </a:r>
            <a:endParaRPr lang="en-CA" sz="12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57"/>
              </a:spcAft>
            </a:pPr>
            <a:r>
              <a:rPr lang="fr-CA" sz="1200" dirty="0">
                <a:latin typeface="Calibri" panose="020F0502020204030204" pitchFamily="34" charset="0"/>
                <a:ea typeface="Calibri" panose="020F0502020204030204" pitchFamily="34" charset="0"/>
                <a:cs typeface="Times New Roman" panose="02020603050405020304" pitchFamily="18" charset="0"/>
              </a:rPr>
              <a:t>Cette présentation présentera quelques amorces de conversation pour amener les gens à parler du pouvoir et de la pertinence continus des journaux.</a:t>
            </a:r>
            <a:endParaRPr lang="en-CA" sz="12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57"/>
              </a:spcAft>
            </a:pPr>
            <a:r>
              <a:rPr lang="fr-CA" sz="1200" dirty="0">
                <a:latin typeface="Calibri" panose="020F0502020204030204" pitchFamily="34" charset="0"/>
                <a:ea typeface="Calibri" panose="020F0502020204030204" pitchFamily="34" charset="0"/>
                <a:cs typeface="Times New Roman" panose="02020603050405020304" pitchFamily="18" charset="0"/>
              </a:rPr>
              <a:t>Tout d'abord, examinons comment le lectorat des journaux varie selon les différentes plateformes et appareils.</a:t>
            </a:r>
            <a:endParaRPr lang="en-CA" sz="12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15000"/>
              </a:lnSpc>
              <a:buFont typeface="Symbol" panose="05050102010706020507" pitchFamily="18" charset="2"/>
              <a:buChar char=""/>
            </a:pPr>
            <a:r>
              <a:rPr lang="fr-CA" sz="1200" dirty="0">
                <a:latin typeface="Calibri" panose="020F0502020204030204" pitchFamily="34" charset="0"/>
                <a:ea typeface="Calibri" panose="020F0502020204030204" pitchFamily="34" charset="0"/>
                <a:cs typeface="Times New Roman" panose="02020603050405020304" pitchFamily="18" charset="0"/>
              </a:rPr>
              <a:t>Les téléphones mobiles sont désormais la plateforme dominante pour accéder aux actualités (et à bien d'autres choses). Le lectorat sur les téléphones intelligents est constant tout au long de la journée pour un accès à l'information lors de déplacement.</a:t>
            </a:r>
            <a:endParaRPr lang="en-CA" sz="12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15000"/>
              </a:lnSpc>
              <a:buFont typeface="Symbol" panose="05050102010706020507" pitchFamily="18" charset="2"/>
              <a:buChar char=""/>
            </a:pPr>
            <a:r>
              <a:rPr lang="fr-CA" sz="1200" dirty="0">
                <a:latin typeface="Calibri" panose="020F0502020204030204" pitchFamily="34" charset="0"/>
                <a:ea typeface="Calibri" panose="020F0502020204030204" pitchFamily="34" charset="0"/>
                <a:cs typeface="Times New Roman" panose="02020603050405020304" pitchFamily="18" charset="0"/>
              </a:rPr>
              <a:t>La lecture sur ordinateur de bureau ou portable est la plus forte en début de journée, puis en soirée.</a:t>
            </a:r>
            <a:endParaRPr lang="en-CA" sz="12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15000"/>
              </a:lnSpc>
              <a:buFont typeface="Symbol" panose="05050102010706020507" pitchFamily="18" charset="2"/>
              <a:buChar char=""/>
            </a:pPr>
            <a:r>
              <a:rPr lang="fr-CA" sz="1200" dirty="0">
                <a:latin typeface="Calibri" panose="020F0502020204030204" pitchFamily="34" charset="0"/>
                <a:ea typeface="Calibri" panose="020F0502020204030204" pitchFamily="34" charset="0"/>
                <a:cs typeface="Times New Roman" panose="02020603050405020304" pitchFamily="18" charset="0"/>
              </a:rPr>
              <a:t>La lecture sur tablette est la plus forte en début de journée et en soirée.</a:t>
            </a:r>
            <a:endParaRPr lang="en-CA" sz="12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15000"/>
              </a:lnSpc>
              <a:spcAft>
                <a:spcPts val="1057"/>
              </a:spcAft>
              <a:buFont typeface="Symbol" panose="05050102010706020507" pitchFamily="18" charset="2"/>
              <a:buChar char=""/>
            </a:pPr>
            <a:r>
              <a:rPr lang="fr-CA" sz="1200" dirty="0">
                <a:latin typeface="Calibri" panose="020F0502020204030204" pitchFamily="34" charset="0"/>
                <a:ea typeface="Calibri" panose="020F0502020204030204" pitchFamily="34" charset="0"/>
                <a:cs typeface="Times New Roman" panose="02020603050405020304" pitchFamily="18" charset="0"/>
              </a:rPr>
              <a:t>Et le lectorat des imprimés atteint son maximum au petit-déjeuner, lorsque la journée débute.</a:t>
            </a:r>
            <a:endParaRPr lang="en-CA"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7E03286-0D15-4F41-A64F-3E0B05FC2E1C}" type="slidenum">
              <a:rPr lang="en-US" smtClean="0"/>
              <a:pPr/>
              <a:t>4</a:t>
            </a:fld>
            <a:endParaRPr lang="en-US" dirty="0"/>
          </a:p>
        </p:txBody>
      </p:sp>
    </p:spTree>
    <p:extLst>
      <p:ext uri="{BB962C8B-B14F-4D97-AF65-F5344CB8AC3E}">
        <p14:creationId xmlns:p14="http://schemas.microsoft.com/office/powerpoint/2010/main" val="216934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57"/>
              </a:spcAft>
            </a:pPr>
            <a:r>
              <a:rPr lang="fr-CA" sz="1300" dirty="0">
                <a:latin typeface="Calibri" panose="020F0502020204030204" pitchFamily="34" charset="0"/>
                <a:ea typeface="Calibri" panose="020F0502020204030204" pitchFamily="34" charset="0"/>
                <a:cs typeface="Times New Roman" panose="02020603050405020304" pitchFamily="18" charset="0"/>
              </a:rPr>
              <a:t>L'étude Journaux 24/7 démontre que les adultes canadiens continuent de lire les journaux – près de neuf sur dix (86%) déclarent avoir accès au contenu des journaux en format papier ou numérique au cours d'une semaine. </a:t>
            </a:r>
            <a:endParaRPr lang="en-CA"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57"/>
              </a:spcAft>
            </a:pPr>
            <a:r>
              <a:rPr lang="fr-CA" sz="1300" dirty="0">
                <a:latin typeface="Calibri" panose="020F0502020204030204" pitchFamily="34" charset="0"/>
                <a:ea typeface="Calibri" panose="020F0502020204030204" pitchFamily="34" charset="0"/>
                <a:cs typeface="Times New Roman" panose="02020603050405020304" pitchFamily="18" charset="0"/>
              </a:rPr>
              <a:t>Un quart de la population lit les journaux en version imprimée ET sur des plateformes numériques. Cela signifie qu'ils lisent leur journal imprimé, tout en accédant aux informations sur leurs téléphones, ordinateurs et tablettes. </a:t>
            </a:r>
            <a:endParaRPr lang="en-CA"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57"/>
              </a:spcAft>
            </a:pPr>
            <a:r>
              <a:rPr lang="fr-CA" sz="1300" dirty="0">
                <a:latin typeface="Calibri" panose="020F0502020204030204" pitchFamily="34" charset="0"/>
                <a:ea typeface="Calibri" panose="020F0502020204030204" pitchFamily="34" charset="0"/>
                <a:cs typeface="Times New Roman" panose="02020603050405020304" pitchFamily="18" charset="0"/>
              </a:rPr>
              <a:t>À droite, vous trouverez un aperçu du lectorat des journaux, ventilé par plateforme, pour les adultes de 18 ans et plus. Le taux de lectorat global est de 86% sur toutes les plateformes mesurées. </a:t>
            </a:r>
            <a:endParaRPr lang="en-CA"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57"/>
              </a:spcAft>
            </a:pPr>
            <a:r>
              <a:rPr lang="fr-CA" sz="1300" dirty="0">
                <a:latin typeface="Calibri" panose="020F0502020204030204" pitchFamily="34" charset="0"/>
                <a:ea typeface="Calibri" panose="020F0502020204030204" pitchFamily="34" charset="0"/>
                <a:cs typeface="Times New Roman" panose="02020603050405020304" pitchFamily="18" charset="0"/>
              </a:rPr>
              <a:t>À gauche, vous verrez que les habitudes de lecture des journaux varient en fonction de la plateforme ET du moment de la journée. Le contenu des journaux est consulté sur différentes plateformes en fonction de l'heure de la journée :</a:t>
            </a:r>
            <a:endParaRPr lang="en-CA" sz="13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15000"/>
              </a:lnSpc>
              <a:buFont typeface="Symbol" panose="05050102010706020507" pitchFamily="18" charset="2"/>
              <a:buChar char=""/>
            </a:pPr>
            <a:r>
              <a:rPr lang="fr-CA" sz="1300" b="1" dirty="0">
                <a:latin typeface="Calibri" panose="020F0502020204030204" pitchFamily="34" charset="0"/>
                <a:ea typeface="Calibri" panose="020F0502020204030204" pitchFamily="34" charset="0"/>
                <a:cs typeface="Times New Roman" panose="02020603050405020304" pitchFamily="18" charset="0"/>
              </a:rPr>
              <a:t>Téléphone intelligent </a:t>
            </a:r>
            <a:r>
              <a:rPr lang="fr-CA" sz="1300" dirty="0">
                <a:latin typeface="Calibri" panose="020F0502020204030204" pitchFamily="34" charset="0"/>
                <a:ea typeface="Calibri" panose="020F0502020204030204" pitchFamily="34" charset="0"/>
                <a:cs typeface="Times New Roman" panose="02020603050405020304" pitchFamily="18" charset="0"/>
              </a:rPr>
              <a:t>– la plateforme la plus populaire à tout moment</a:t>
            </a:r>
            <a:endParaRPr lang="en-CA" sz="13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15000"/>
              </a:lnSpc>
              <a:buFont typeface="Symbol" panose="05050102010706020507" pitchFamily="18" charset="2"/>
              <a:buChar char=""/>
            </a:pPr>
            <a:r>
              <a:rPr lang="fr-CA" sz="1300" b="1" dirty="0">
                <a:latin typeface="Calibri" panose="020F0502020204030204" pitchFamily="34" charset="0"/>
                <a:ea typeface="Calibri" panose="020F0502020204030204" pitchFamily="34" charset="0"/>
                <a:cs typeface="Times New Roman" panose="02020603050405020304" pitchFamily="18" charset="0"/>
              </a:rPr>
              <a:t>Ordinateur de bureau/portable </a:t>
            </a:r>
            <a:r>
              <a:rPr lang="fr-CA" sz="1300" dirty="0">
                <a:latin typeface="Calibri" panose="020F0502020204030204" pitchFamily="34" charset="0"/>
                <a:ea typeface="Calibri" panose="020F0502020204030204" pitchFamily="34" charset="0"/>
                <a:cs typeface="Times New Roman" panose="02020603050405020304" pitchFamily="18" charset="0"/>
              </a:rPr>
              <a:t>– fort tôt le matin, en matinée et en soirée</a:t>
            </a:r>
            <a:endParaRPr lang="en-CA" sz="13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15000"/>
              </a:lnSpc>
              <a:buFont typeface="Symbol" panose="05050102010706020507" pitchFamily="18" charset="2"/>
              <a:buChar char=""/>
            </a:pPr>
            <a:r>
              <a:rPr lang="fr-CA" sz="1300" b="1" dirty="0">
                <a:latin typeface="Calibri" panose="020F0502020204030204" pitchFamily="34" charset="0"/>
                <a:ea typeface="Calibri" panose="020F0502020204030204" pitchFamily="34" charset="0"/>
                <a:cs typeface="Times New Roman" panose="02020603050405020304" pitchFamily="18" charset="0"/>
              </a:rPr>
              <a:t>Tablette </a:t>
            </a:r>
            <a:r>
              <a:rPr lang="fr-CA" sz="1300" dirty="0">
                <a:latin typeface="Calibri" panose="020F0502020204030204" pitchFamily="34" charset="0"/>
                <a:ea typeface="Calibri" panose="020F0502020204030204" pitchFamily="34" charset="0"/>
                <a:cs typeface="Times New Roman" panose="02020603050405020304" pitchFamily="18" charset="0"/>
              </a:rPr>
              <a:t>– pics tôt le matin et en soirée</a:t>
            </a:r>
            <a:endParaRPr lang="en-CA" sz="13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15000"/>
              </a:lnSpc>
              <a:spcAft>
                <a:spcPts val="1057"/>
              </a:spcAft>
              <a:buFont typeface="Symbol" panose="05050102010706020507" pitchFamily="18" charset="2"/>
              <a:buChar char=""/>
            </a:pPr>
            <a:r>
              <a:rPr lang="fr-CA" sz="1300" b="1" dirty="0">
                <a:latin typeface="Calibri" panose="020F0502020204030204" pitchFamily="34" charset="0"/>
                <a:ea typeface="Calibri" panose="020F0502020204030204" pitchFamily="34" charset="0"/>
                <a:cs typeface="Times New Roman" panose="02020603050405020304" pitchFamily="18" charset="0"/>
              </a:rPr>
              <a:t>Imprimés </a:t>
            </a:r>
            <a:r>
              <a:rPr lang="fr-CA" sz="1300" dirty="0">
                <a:latin typeface="Calibri" panose="020F0502020204030204" pitchFamily="34" charset="0"/>
                <a:ea typeface="Calibri" panose="020F0502020204030204" pitchFamily="34" charset="0"/>
                <a:cs typeface="Times New Roman" panose="02020603050405020304" pitchFamily="18" charset="0"/>
              </a:rPr>
              <a:t>– pics au petit-déjeuner et en début de journée</a:t>
            </a:r>
            <a:endParaRPr lang="en-CA" sz="13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7E03286-0D15-4F41-A64F-3E0B05FC2E1C}" type="slidenum">
              <a:rPr lang="en-US" smtClean="0"/>
              <a:pPr/>
              <a:t>5</a:t>
            </a:fld>
            <a:endParaRPr lang="en-US" dirty="0"/>
          </a:p>
        </p:txBody>
      </p:sp>
    </p:spTree>
    <p:extLst>
      <p:ext uri="{BB962C8B-B14F-4D97-AF65-F5344CB8AC3E}">
        <p14:creationId xmlns:p14="http://schemas.microsoft.com/office/powerpoint/2010/main" val="771209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57"/>
              </a:spcAft>
            </a:pPr>
            <a:r>
              <a:rPr lang="fr-CA" sz="1300" dirty="0">
                <a:latin typeface="Calibri" panose="020F0502020204030204" pitchFamily="34" charset="0"/>
                <a:ea typeface="Calibri" panose="020F0502020204030204" pitchFamily="34" charset="0"/>
                <a:cs typeface="Times New Roman" panose="02020603050405020304" pitchFamily="18" charset="0"/>
              </a:rPr>
              <a:t>La confiance est une question essentielle de nos jours, notamment en raison de l’ampleur de la désinformation dans les médias. </a:t>
            </a:r>
            <a:endParaRPr lang="en-CA"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57"/>
              </a:spcAft>
            </a:pPr>
            <a:r>
              <a:rPr lang="fr-CA" sz="1300" dirty="0">
                <a:latin typeface="Calibri" panose="020F0502020204030204" pitchFamily="34" charset="0"/>
                <a:ea typeface="Calibri" panose="020F0502020204030204" pitchFamily="34" charset="0"/>
                <a:cs typeface="Times New Roman" panose="02020603050405020304" pitchFamily="18" charset="0"/>
              </a:rPr>
              <a:t>Alors que la confiance est un défi pour de nombreux secteurs, les médias traditionnels continuent de figurer parmi les sources d'informations générales et de nouvelles les plus fiables.</a:t>
            </a:r>
            <a:endParaRPr lang="en-CA"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57"/>
              </a:spcAft>
            </a:pPr>
            <a:r>
              <a:rPr lang="fr-CA" sz="1300" dirty="0">
                <a:latin typeface="Calibri" panose="020F0502020204030204" pitchFamily="34" charset="0"/>
                <a:ea typeface="Calibri" panose="020F0502020204030204" pitchFamily="34" charset="0"/>
                <a:cs typeface="Times New Roman" panose="02020603050405020304" pitchFamily="18" charset="0"/>
              </a:rPr>
              <a:t>[Baromètre de confiance Edelman 2022 – https://nmc-mic.ca/2022/02/17/traditional-media-continue-to-be-the-most-trusted-source-for-news-research-shows/]</a:t>
            </a:r>
            <a:endParaRPr lang="en-CA"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57"/>
              </a:spcAft>
            </a:pPr>
            <a:r>
              <a:rPr lang="fr-CA" sz="1300" dirty="0">
                <a:latin typeface="Calibri" panose="020F0502020204030204" pitchFamily="34" charset="0"/>
                <a:ea typeface="Calibri" panose="020F0502020204030204" pitchFamily="34" charset="0"/>
                <a:cs typeface="Times New Roman" panose="02020603050405020304" pitchFamily="18" charset="0"/>
              </a:rPr>
              <a:t>Les journaux locaux en particulier conservent leur statut de confiance, tant pour le contenu éditorial que pour la publicité. Cette confiance commence avec le produit imprimé et s'étend également aux produits numériques des journaux.</a:t>
            </a:r>
            <a:endParaRPr lang="en-CA"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57"/>
              </a:spcAft>
            </a:pPr>
            <a:r>
              <a:rPr lang="fr-CA" sz="1300" dirty="0">
                <a:latin typeface="Calibri" panose="020F0502020204030204" pitchFamily="34" charset="0"/>
                <a:ea typeface="Calibri" panose="020F0502020204030204" pitchFamily="34" charset="0"/>
                <a:cs typeface="Times New Roman" panose="02020603050405020304" pitchFamily="18" charset="0"/>
              </a:rPr>
              <a:t>Les journaux locaux livrent des histoires fiables pour démarrer votre prochaine grande conversation.</a:t>
            </a:r>
            <a:endParaRPr lang="en-CA" sz="13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7E03286-0D15-4F41-A64F-3E0B05FC2E1C}" type="slidenum">
              <a:rPr lang="en-US" smtClean="0"/>
              <a:pPr/>
              <a:t>6</a:t>
            </a:fld>
            <a:endParaRPr lang="en-US" dirty="0"/>
          </a:p>
        </p:txBody>
      </p:sp>
    </p:spTree>
    <p:extLst>
      <p:ext uri="{BB962C8B-B14F-4D97-AF65-F5344CB8AC3E}">
        <p14:creationId xmlns:p14="http://schemas.microsoft.com/office/powerpoint/2010/main" val="2348313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57"/>
              </a:spcAft>
            </a:pPr>
            <a:r>
              <a:rPr lang="fr-CA" sz="1300" dirty="0">
                <a:latin typeface="Calibri" panose="020F0502020204030204" pitchFamily="34" charset="0"/>
                <a:ea typeface="Calibri" panose="020F0502020204030204" pitchFamily="34" charset="0"/>
                <a:cs typeface="Times New Roman" panose="02020603050405020304" pitchFamily="18" charset="0"/>
              </a:rPr>
              <a:t>Les annonces dans les journaux imprimés continuent d'être les plus fiables de tous les formats publicitaires, comme le montrent les études successives. La moitié des adultes (48%) font confiance aux publicités dans les journaux imprimés. La publicité dans les journaux imprimés n'est pas toujours perçue comme une interruption. De nombreuses études ont montré que l'une des raisons pour lesquelles les adultes lisent les journaux imprimés est la présence de publicités.</a:t>
            </a:r>
            <a:endParaRPr lang="en-CA"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57"/>
              </a:spcAft>
            </a:pPr>
            <a:r>
              <a:rPr lang="fr-CA" sz="1300" dirty="0">
                <a:latin typeface="Calibri" panose="020F0502020204030204" pitchFamily="34" charset="0"/>
                <a:ea typeface="Calibri" panose="020F0502020204030204" pitchFamily="34" charset="0"/>
                <a:cs typeface="Times New Roman" panose="02020603050405020304" pitchFamily="18" charset="0"/>
              </a:rPr>
              <a:t>Les publicités dans les journaux numériques sont en tête de la liste des formats publicitaires numériques de confiance et sont plus fiables que les publicités dans les médias traditionnels comme la radio, la télévision et les magazines. Plus de quatre adultes sur dix (44%) font totalement ou plutôt confiance aux publicités dans les journaux numériques. </a:t>
            </a:r>
            <a:endParaRPr lang="en-CA"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57"/>
              </a:spcAft>
            </a:pPr>
            <a:r>
              <a:rPr lang="fr-CA" sz="1300" dirty="0">
                <a:latin typeface="Calibri" panose="020F0502020204030204" pitchFamily="34" charset="0"/>
                <a:ea typeface="Calibri" panose="020F0502020204030204" pitchFamily="34" charset="0"/>
                <a:cs typeface="Times New Roman" panose="02020603050405020304" pitchFamily="18" charset="0"/>
              </a:rPr>
              <a:t>Les journaux combinés (imprimés ou numériques) bénéficient de la confiance de 52 % des adultes, principalement en raison de leur confiance dans le produit imprimé.</a:t>
            </a:r>
            <a:endParaRPr lang="en-CA"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57"/>
              </a:spcAft>
            </a:pPr>
            <a:r>
              <a:rPr lang="fr-CA" sz="1300" dirty="0">
                <a:latin typeface="Calibri" panose="020F0502020204030204" pitchFamily="34" charset="0"/>
                <a:ea typeface="Calibri" panose="020F0502020204030204" pitchFamily="34" charset="0"/>
                <a:cs typeface="Times New Roman" panose="02020603050405020304" pitchFamily="18" charset="0"/>
              </a:rPr>
              <a:t>Une chose que nous constatons également année après année est le MANQUE de confiance dans les réseaux sociaux, avec seulement 21% des adultes de 18 ans et plus qui trouvent leurs publicités dignes de confiance.</a:t>
            </a:r>
            <a:endParaRPr lang="en-CA" sz="13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EC57FB8-185C-4541-9A80-5E8F2132023F}" type="slidenum">
              <a:rPr lang="en-US" smtClean="0"/>
              <a:t>7</a:t>
            </a:fld>
            <a:endParaRPr lang="en-US"/>
          </a:p>
        </p:txBody>
      </p:sp>
    </p:spTree>
    <p:extLst>
      <p:ext uri="{BB962C8B-B14F-4D97-AF65-F5344CB8AC3E}">
        <p14:creationId xmlns:p14="http://schemas.microsoft.com/office/powerpoint/2010/main" val="2482612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57"/>
              </a:spcAft>
            </a:pPr>
            <a:r>
              <a:rPr lang="fr-CA" sz="1300" dirty="0">
                <a:latin typeface="Calibri" panose="020F0502020204030204" pitchFamily="34" charset="0"/>
                <a:ea typeface="Calibri" panose="020F0502020204030204" pitchFamily="34" charset="0"/>
                <a:cs typeface="Times New Roman" panose="02020603050405020304" pitchFamily="18" charset="0"/>
              </a:rPr>
              <a:t>Le contenu éditorial des journaux imprimés est le plus fiable de tous les médias, et le contenu des sites web des médias d'information est le plus fiable des formats numériques. </a:t>
            </a:r>
            <a:endParaRPr lang="en-CA"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57"/>
              </a:spcAft>
            </a:pPr>
            <a:r>
              <a:rPr lang="fr-CA" sz="1300" dirty="0">
                <a:latin typeface="Calibri" panose="020F0502020204030204" pitchFamily="34" charset="0"/>
                <a:ea typeface="Calibri" panose="020F0502020204030204" pitchFamily="34" charset="0"/>
                <a:cs typeface="Times New Roman" panose="02020603050405020304" pitchFamily="18" charset="0"/>
              </a:rPr>
              <a:t>(La même tendance a été observée pour les publicités.) En tout, 61 % des Canadiens font confiance au contenu des journaux imprimés ou numériques.</a:t>
            </a:r>
            <a:endParaRPr lang="en-CA"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57"/>
              </a:spcAft>
            </a:pPr>
            <a:r>
              <a:rPr lang="fr-CA" sz="1300" dirty="0">
                <a:latin typeface="Calibri" panose="020F0502020204030204" pitchFamily="34" charset="0"/>
                <a:ea typeface="Calibri" panose="020F0502020204030204" pitchFamily="34" charset="0"/>
                <a:cs typeface="Times New Roman" panose="02020603050405020304" pitchFamily="18" charset="0"/>
              </a:rPr>
              <a:t>Ainsi, malgré la pression générale à la baisse exercée par ce qui est considéré comme des plateformes de distribution moins fiables, les journaux restent un espace sûr pour les lecteurs en format imprimé et numérique.</a:t>
            </a:r>
            <a:endParaRPr lang="en-CA" sz="13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EC57FB8-185C-4541-9A80-5E8F2132023F}" type="slidenum">
              <a:rPr lang="en-US" smtClean="0"/>
              <a:t>8</a:t>
            </a:fld>
            <a:endParaRPr lang="en-US"/>
          </a:p>
        </p:txBody>
      </p:sp>
    </p:spTree>
    <p:extLst>
      <p:ext uri="{BB962C8B-B14F-4D97-AF65-F5344CB8AC3E}">
        <p14:creationId xmlns:p14="http://schemas.microsoft.com/office/powerpoint/2010/main" val="770752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57"/>
              </a:spcAft>
            </a:pPr>
            <a:r>
              <a:rPr lang="fr-CA" sz="1300" dirty="0">
                <a:latin typeface="Calibri" panose="020F0502020204030204" pitchFamily="34" charset="0"/>
                <a:ea typeface="Calibri" panose="020F0502020204030204" pitchFamily="34" charset="0"/>
                <a:cs typeface="Times New Roman" panose="02020603050405020304" pitchFamily="18" charset="0"/>
              </a:rPr>
              <a:t>L'une des raisons pour lesquelles les journaux sont parmi les plus fiables (pour les publicités et les éditoriaux) est leur contenu local. </a:t>
            </a:r>
            <a:endParaRPr lang="en-CA"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57"/>
              </a:spcAft>
            </a:pPr>
            <a:r>
              <a:rPr lang="fr-CA" sz="1300" dirty="0">
                <a:latin typeface="Calibri" panose="020F0502020204030204" pitchFamily="34" charset="0"/>
                <a:ea typeface="Calibri" panose="020F0502020204030204" pitchFamily="34" charset="0"/>
                <a:cs typeface="Times New Roman" panose="02020603050405020304" pitchFamily="18" charset="0"/>
              </a:rPr>
              <a:t>Les Canadiens se tournent vers leurs journaux locaux lorsqu'ils veulent savoir ce qui se passe dans leur communauté. </a:t>
            </a:r>
            <a:endParaRPr lang="en-CA"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57"/>
              </a:spcAft>
            </a:pPr>
            <a:r>
              <a:rPr lang="fr-CA" sz="1300" dirty="0">
                <a:latin typeface="Calibri" panose="020F0502020204030204" pitchFamily="34" charset="0"/>
                <a:ea typeface="Calibri" panose="020F0502020204030204" pitchFamily="34" charset="0"/>
                <a:cs typeface="Times New Roman" panose="02020603050405020304" pitchFamily="18" charset="0"/>
              </a:rPr>
              <a:t>Étude après étude, nous constatons que la raison numéro un de lire les journaux est l'information locale, ainsi que la publicité locale, notamment les circulaires, les petites annonces, les offres d’emplois et l'immobilier.</a:t>
            </a:r>
            <a:endParaRPr lang="en-CA" sz="13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7E03286-0D15-4F41-A64F-3E0B05FC2E1C}" type="slidenum">
              <a:rPr lang="en-US" smtClean="0"/>
              <a:pPr/>
              <a:t>9</a:t>
            </a:fld>
            <a:endParaRPr lang="en-US" dirty="0"/>
          </a:p>
        </p:txBody>
      </p:sp>
    </p:spTree>
    <p:extLst>
      <p:ext uri="{BB962C8B-B14F-4D97-AF65-F5344CB8AC3E}">
        <p14:creationId xmlns:p14="http://schemas.microsoft.com/office/powerpoint/2010/main" val="5637917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CCAB820-83B9-40DD-B3AB-9B397A0CCB22}" type="datetimeFigureOut">
              <a:rPr lang="en-CA" smtClean="0"/>
              <a:t>2022-03-07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191EE26-7B56-46B9-B7DC-70D7CCBFDC05}" type="slidenum">
              <a:rPr lang="en-CA" smtClean="0"/>
              <a:t>‹#›</a:t>
            </a:fld>
            <a:endParaRPr lang="en-CA"/>
          </a:p>
        </p:txBody>
      </p:sp>
      <p:sp>
        <p:nvSpPr>
          <p:cNvPr id="7" name="Rectangle 6"/>
          <p:cNvSpPr/>
          <p:nvPr userDrawn="1"/>
        </p:nvSpPr>
        <p:spPr>
          <a:xfrm>
            <a:off x="0" y="-1"/>
            <a:ext cx="9144000" cy="6117771"/>
          </a:xfrm>
          <a:prstGeom prst="rect">
            <a:avLst/>
          </a:prstGeom>
          <a:solidFill>
            <a:srgbClr val="DBF1F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NMC-News-Conversation-Illustration-newspape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780" y="3429001"/>
            <a:ext cx="3153259" cy="2381208"/>
          </a:xfrm>
          <a:prstGeom prst="rect">
            <a:avLst/>
          </a:prstGeom>
        </p:spPr>
      </p:pic>
      <p:pic>
        <p:nvPicPr>
          <p:cNvPr id="9" name="Picture 8" descr="NMC-News-Conversation-Illustration-phon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1715" y="3564133"/>
            <a:ext cx="4039131" cy="2395415"/>
          </a:xfrm>
          <a:prstGeom prst="rect">
            <a:avLst/>
          </a:prstGeom>
        </p:spPr>
      </p:pic>
      <p:pic>
        <p:nvPicPr>
          <p:cNvPr id="10" name="Picture 9" descr="NMC-News-Conversation-Illustration-tablet.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350183" y="3338684"/>
            <a:ext cx="2596027" cy="2525795"/>
          </a:xfrm>
          <a:prstGeom prst="rect">
            <a:avLst/>
          </a:prstGeom>
        </p:spPr>
      </p:pic>
      <p:pic>
        <p:nvPicPr>
          <p:cNvPr id="11" name="Picture 10" descr="Screen Shot 2022-01-18 at 4.39.55 PM.png"/>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6592018" y="836525"/>
            <a:ext cx="723900" cy="825500"/>
          </a:xfrm>
          <a:prstGeom prst="rect">
            <a:avLst/>
          </a:prstGeom>
        </p:spPr>
      </p:pic>
      <p:pic>
        <p:nvPicPr>
          <p:cNvPr id="17" name="Picture 16" descr="Graphical user interface, text, application&#10;&#10;Description automatically generated">
            <a:extLst>
              <a:ext uri="{FF2B5EF4-FFF2-40B4-BE49-F238E27FC236}">
                <a16:creationId xmlns:a16="http://schemas.microsoft.com/office/drawing/2014/main" id="{66C6622E-A0D3-40D7-B716-6B7C6FAFB18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423486" y="6196656"/>
            <a:ext cx="2355588" cy="524820"/>
          </a:xfrm>
          <a:prstGeom prst="rect">
            <a:avLst/>
          </a:prstGeom>
        </p:spPr>
      </p:pic>
    </p:spTree>
    <p:extLst>
      <p:ext uri="{BB962C8B-B14F-4D97-AF65-F5344CB8AC3E}">
        <p14:creationId xmlns:p14="http://schemas.microsoft.com/office/powerpoint/2010/main" val="1557795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CCAB820-83B9-40DD-B3AB-9B397A0CCB22}" type="datetimeFigureOut">
              <a:rPr lang="en-CA" smtClean="0"/>
              <a:t>2022-03-07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191EE26-7B56-46B9-B7DC-70D7CCBFDC05}" type="slidenum">
              <a:rPr lang="en-CA" smtClean="0"/>
              <a:t>‹#›</a:t>
            </a:fld>
            <a:endParaRPr lang="en-CA"/>
          </a:p>
        </p:txBody>
      </p:sp>
    </p:spTree>
    <p:extLst>
      <p:ext uri="{BB962C8B-B14F-4D97-AF65-F5344CB8AC3E}">
        <p14:creationId xmlns:p14="http://schemas.microsoft.com/office/powerpoint/2010/main" val="1630654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CAB820-83B9-40DD-B3AB-9B397A0CCB22}" type="datetimeFigureOut">
              <a:rPr lang="en-CA" smtClean="0"/>
              <a:t>2022-03-07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191EE26-7B56-46B9-B7DC-70D7CCBFDC05}" type="slidenum">
              <a:rPr lang="en-CA" smtClean="0"/>
              <a:t>‹#›</a:t>
            </a:fld>
            <a:endParaRPr lang="en-CA"/>
          </a:p>
        </p:txBody>
      </p:sp>
    </p:spTree>
    <p:extLst>
      <p:ext uri="{BB962C8B-B14F-4D97-AF65-F5344CB8AC3E}">
        <p14:creationId xmlns:p14="http://schemas.microsoft.com/office/powerpoint/2010/main" val="3023215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CAB820-83B9-40DD-B3AB-9B397A0CCB22}" type="datetimeFigureOut">
              <a:rPr lang="en-CA" smtClean="0"/>
              <a:t>2022-03-07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191EE26-7B56-46B9-B7DC-70D7CCBFDC05}" type="slidenum">
              <a:rPr lang="en-CA" smtClean="0"/>
              <a:t>‹#›</a:t>
            </a:fld>
            <a:endParaRPr lang="en-CA"/>
          </a:p>
        </p:txBody>
      </p:sp>
    </p:spTree>
    <p:extLst>
      <p:ext uri="{BB962C8B-B14F-4D97-AF65-F5344CB8AC3E}">
        <p14:creationId xmlns:p14="http://schemas.microsoft.com/office/powerpoint/2010/main" val="135905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399674" cy="1325563"/>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CAB820-83B9-40DD-B3AB-9B397A0CCB22}" type="datetimeFigureOut">
              <a:rPr lang="en-CA" smtClean="0"/>
              <a:t>2022-03-07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191EE26-7B56-46B9-B7DC-70D7CCBFDC05}" type="slidenum">
              <a:rPr lang="en-CA" smtClean="0"/>
              <a:t>‹#›</a:t>
            </a:fld>
            <a:endParaRPr lang="en-CA"/>
          </a:p>
        </p:txBody>
      </p:sp>
      <p:sp>
        <p:nvSpPr>
          <p:cNvPr id="7" name="Rectangle 6"/>
          <p:cNvSpPr/>
          <p:nvPr userDrawn="1"/>
        </p:nvSpPr>
        <p:spPr>
          <a:xfrm>
            <a:off x="0" y="6111535"/>
            <a:ext cx="9144000" cy="746465"/>
          </a:xfrm>
          <a:prstGeom prst="rect">
            <a:avLst/>
          </a:prstGeom>
          <a:solidFill>
            <a:srgbClr val="DBF1F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NMC-News-Conversation-Illustration-newspape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31807" y="6144846"/>
            <a:ext cx="879693" cy="664307"/>
          </a:xfrm>
          <a:prstGeom prst="rect">
            <a:avLst/>
          </a:prstGeom>
        </p:spPr>
      </p:pic>
      <p:pic>
        <p:nvPicPr>
          <p:cNvPr id="9" name="Picture 8" descr="NMC-News-Conversation-Illustration-phon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64553" y="6199499"/>
            <a:ext cx="1126832" cy="668270"/>
          </a:xfrm>
          <a:prstGeom prst="rect">
            <a:avLst/>
          </a:prstGeom>
        </p:spPr>
      </p:pic>
      <p:pic>
        <p:nvPicPr>
          <p:cNvPr id="10" name="Picture 9" descr="NMC-News-Conversation-Illustration-tablet.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31742" y="6114280"/>
            <a:ext cx="724237" cy="704644"/>
          </a:xfrm>
          <a:prstGeom prst="rect">
            <a:avLst/>
          </a:prstGeom>
        </p:spPr>
      </p:pic>
      <p:pic>
        <p:nvPicPr>
          <p:cNvPr id="11" name="Picture 10" descr="A picture containing text, clipart&#10;&#10;Description automatically generated">
            <a:extLst>
              <a:ext uri="{FF2B5EF4-FFF2-40B4-BE49-F238E27FC236}">
                <a16:creationId xmlns:a16="http://schemas.microsoft.com/office/drawing/2014/main" id="{79A5D6F6-1E37-4BF4-B162-53F9126E490C}"/>
              </a:ext>
            </a:extLst>
          </p:cNvPr>
          <p:cNvPicPr>
            <a:picLocks noChangeAspect="1"/>
          </p:cNvPicPr>
          <p:nvPr userDrawn="1"/>
        </p:nvPicPr>
        <p:blipFill>
          <a:blip r:embed="rId5" cstate="screen">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8148066" y="277449"/>
            <a:ext cx="734568" cy="880872"/>
          </a:xfrm>
          <a:prstGeom prst="rect">
            <a:avLst/>
          </a:prstGeom>
        </p:spPr>
      </p:pic>
    </p:spTree>
    <p:extLst>
      <p:ext uri="{BB962C8B-B14F-4D97-AF65-F5344CB8AC3E}">
        <p14:creationId xmlns:p14="http://schemas.microsoft.com/office/powerpoint/2010/main" val="1950963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468086"/>
            <a:ext cx="7886700" cy="56326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CCAB820-83B9-40DD-B3AB-9B397A0CCB22}" type="datetimeFigureOut">
              <a:rPr lang="en-CA" smtClean="0"/>
              <a:t>2022-03-07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191EE26-7B56-46B9-B7DC-70D7CCBFDC05}" type="slidenum">
              <a:rPr lang="en-CA" smtClean="0"/>
              <a:t>‹#›</a:t>
            </a:fld>
            <a:endParaRPr lang="en-CA"/>
          </a:p>
        </p:txBody>
      </p:sp>
      <p:sp>
        <p:nvSpPr>
          <p:cNvPr id="7" name="Rectangle 6"/>
          <p:cNvSpPr/>
          <p:nvPr userDrawn="1"/>
        </p:nvSpPr>
        <p:spPr>
          <a:xfrm>
            <a:off x="0" y="6111535"/>
            <a:ext cx="9144000" cy="746465"/>
          </a:xfrm>
          <a:prstGeom prst="rect">
            <a:avLst/>
          </a:prstGeom>
          <a:solidFill>
            <a:srgbClr val="DBF1F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NMC-News-Conversation-Illustration-newspape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31807" y="6144846"/>
            <a:ext cx="879693" cy="664307"/>
          </a:xfrm>
          <a:prstGeom prst="rect">
            <a:avLst/>
          </a:prstGeom>
        </p:spPr>
      </p:pic>
      <p:pic>
        <p:nvPicPr>
          <p:cNvPr id="9" name="Picture 8" descr="NMC-News-Conversation-Illustration-phon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64553" y="6199499"/>
            <a:ext cx="1126832" cy="668270"/>
          </a:xfrm>
          <a:prstGeom prst="rect">
            <a:avLst/>
          </a:prstGeom>
        </p:spPr>
      </p:pic>
      <p:pic>
        <p:nvPicPr>
          <p:cNvPr id="10" name="Picture 9" descr="NMC-News-Conversation-Illustration-tablet.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31742" y="6114280"/>
            <a:ext cx="724237" cy="704644"/>
          </a:xfrm>
          <a:prstGeom prst="rect">
            <a:avLst/>
          </a:prstGeom>
        </p:spPr>
      </p:pic>
    </p:spTree>
    <p:extLst>
      <p:ext uri="{BB962C8B-B14F-4D97-AF65-F5344CB8AC3E}">
        <p14:creationId xmlns:p14="http://schemas.microsoft.com/office/powerpoint/2010/main" val="3642027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432644"/>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3306343"/>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CCAB820-83B9-40DD-B3AB-9B397A0CCB22}" type="datetimeFigureOut">
              <a:rPr lang="en-CA" smtClean="0"/>
              <a:t>2022-03-07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191EE26-7B56-46B9-B7DC-70D7CCBFDC05}" type="slidenum">
              <a:rPr lang="en-CA" smtClean="0"/>
              <a:t>‹#›</a:t>
            </a:fld>
            <a:endParaRPr lang="en-CA"/>
          </a:p>
        </p:txBody>
      </p:sp>
      <p:sp>
        <p:nvSpPr>
          <p:cNvPr id="7" name="Rectangle 6">
            <a:extLst>
              <a:ext uri="{FF2B5EF4-FFF2-40B4-BE49-F238E27FC236}">
                <a16:creationId xmlns:a16="http://schemas.microsoft.com/office/drawing/2014/main" id="{6539F549-1E44-45D1-91D8-B1A027527DC3}"/>
              </a:ext>
            </a:extLst>
          </p:cNvPr>
          <p:cNvSpPr/>
          <p:nvPr userDrawn="1"/>
        </p:nvSpPr>
        <p:spPr>
          <a:xfrm>
            <a:off x="-4762" y="4827492"/>
            <a:ext cx="9144000" cy="2030508"/>
          </a:xfrm>
          <a:prstGeom prst="rect">
            <a:avLst/>
          </a:prstGeom>
          <a:solidFill>
            <a:srgbClr val="DBF1F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NMC-News-Conversation-Illustration-newspaper.png">
            <a:extLst>
              <a:ext uri="{FF2B5EF4-FFF2-40B4-BE49-F238E27FC236}">
                <a16:creationId xmlns:a16="http://schemas.microsoft.com/office/drawing/2014/main" id="{0FD1AE7B-4874-4A3E-B62A-640F142958B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899" y="4874871"/>
            <a:ext cx="2663300" cy="1935750"/>
          </a:xfrm>
          <a:prstGeom prst="rect">
            <a:avLst/>
          </a:prstGeom>
        </p:spPr>
      </p:pic>
      <p:pic>
        <p:nvPicPr>
          <p:cNvPr id="9" name="Picture 8" descr="NMC-News-Conversation-Illustration-phone.png">
            <a:extLst>
              <a:ext uri="{FF2B5EF4-FFF2-40B4-BE49-F238E27FC236}">
                <a16:creationId xmlns:a16="http://schemas.microsoft.com/office/drawing/2014/main" id="{92D62B3D-9E4A-4C7F-BC2F-46FE2B1909D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861002" y="4931664"/>
            <a:ext cx="3411522" cy="1947298"/>
          </a:xfrm>
          <a:prstGeom prst="rect">
            <a:avLst/>
          </a:prstGeom>
        </p:spPr>
      </p:pic>
      <p:pic>
        <p:nvPicPr>
          <p:cNvPr id="10" name="Picture 9" descr="NMC-News-Conversation-Illustration-tablet.png">
            <a:extLst>
              <a:ext uri="{FF2B5EF4-FFF2-40B4-BE49-F238E27FC236}">
                <a16:creationId xmlns:a16="http://schemas.microsoft.com/office/drawing/2014/main" id="{D0739AF3-8690-4C5C-8BBF-CE45BC428AB4}"/>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812505" y="4757332"/>
            <a:ext cx="2192652" cy="2053289"/>
          </a:xfrm>
          <a:prstGeom prst="rect">
            <a:avLst/>
          </a:prstGeom>
        </p:spPr>
      </p:pic>
    </p:spTree>
    <p:extLst>
      <p:ext uri="{BB962C8B-B14F-4D97-AF65-F5344CB8AC3E}">
        <p14:creationId xmlns:p14="http://schemas.microsoft.com/office/powerpoint/2010/main" val="3961743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CAB820-83B9-40DD-B3AB-9B397A0CCB22}" type="datetimeFigureOut">
              <a:rPr lang="en-CA" smtClean="0"/>
              <a:t>2022-03-07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191EE26-7B56-46B9-B7DC-70D7CCBFDC05}" type="slidenum">
              <a:rPr lang="en-CA" smtClean="0"/>
              <a:t>‹#›</a:t>
            </a:fld>
            <a:endParaRPr lang="en-CA"/>
          </a:p>
        </p:txBody>
      </p:sp>
    </p:spTree>
    <p:extLst>
      <p:ext uri="{BB962C8B-B14F-4D97-AF65-F5344CB8AC3E}">
        <p14:creationId xmlns:p14="http://schemas.microsoft.com/office/powerpoint/2010/main" val="741372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CAB820-83B9-40DD-B3AB-9B397A0CCB22}" type="datetimeFigureOut">
              <a:rPr lang="en-CA" smtClean="0"/>
              <a:t>2022-03-07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A191EE26-7B56-46B9-B7DC-70D7CCBFDC05}" type="slidenum">
              <a:rPr lang="en-CA" smtClean="0"/>
              <a:t>‹#›</a:t>
            </a:fld>
            <a:endParaRPr lang="en-CA"/>
          </a:p>
        </p:txBody>
      </p:sp>
    </p:spTree>
    <p:extLst>
      <p:ext uri="{BB962C8B-B14F-4D97-AF65-F5344CB8AC3E}">
        <p14:creationId xmlns:p14="http://schemas.microsoft.com/office/powerpoint/2010/main" val="1106793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CAB820-83B9-40DD-B3AB-9B397A0CCB22}" type="datetimeFigureOut">
              <a:rPr lang="en-CA" smtClean="0"/>
              <a:t>2022-03-07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A191EE26-7B56-46B9-B7DC-70D7CCBFDC05}" type="slidenum">
              <a:rPr lang="en-CA" smtClean="0"/>
              <a:t>‹#›</a:t>
            </a:fld>
            <a:endParaRPr lang="en-CA"/>
          </a:p>
        </p:txBody>
      </p:sp>
    </p:spTree>
    <p:extLst>
      <p:ext uri="{BB962C8B-B14F-4D97-AF65-F5344CB8AC3E}">
        <p14:creationId xmlns:p14="http://schemas.microsoft.com/office/powerpoint/2010/main" val="2258760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CAB820-83B9-40DD-B3AB-9B397A0CCB22}" type="datetimeFigureOut">
              <a:rPr lang="en-CA" smtClean="0"/>
              <a:t>2022-03-07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A191EE26-7B56-46B9-B7DC-70D7CCBFDC05}" type="slidenum">
              <a:rPr lang="en-CA" smtClean="0"/>
              <a:t>‹#›</a:t>
            </a:fld>
            <a:endParaRPr lang="en-CA"/>
          </a:p>
        </p:txBody>
      </p:sp>
    </p:spTree>
    <p:extLst>
      <p:ext uri="{BB962C8B-B14F-4D97-AF65-F5344CB8AC3E}">
        <p14:creationId xmlns:p14="http://schemas.microsoft.com/office/powerpoint/2010/main" val="111246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CCAB820-83B9-40DD-B3AB-9B397A0CCB22}" type="datetimeFigureOut">
              <a:rPr lang="en-CA" smtClean="0"/>
              <a:t>2022-03-07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191EE26-7B56-46B9-B7DC-70D7CCBFDC05}" type="slidenum">
              <a:rPr lang="en-CA" smtClean="0"/>
              <a:t>‹#›</a:t>
            </a:fld>
            <a:endParaRPr lang="en-CA"/>
          </a:p>
        </p:txBody>
      </p:sp>
    </p:spTree>
    <p:extLst>
      <p:ext uri="{BB962C8B-B14F-4D97-AF65-F5344CB8AC3E}">
        <p14:creationId xmlns:p14="http://schemas.microsoft.com/office/powerpoint/2010/main" val="2537256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CAB820-83B9-40DD-B3AB-9B397A0CCB22}" type="datetimeFigureOut">
              <a:rPr lang="en-CA" smtClean="0"/>
              <a:t>2022-03-07</a:t>
            </a:fld>
            <a:endParaRPr lang="en-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1EE26-7B56-46B9-B7DC-70D7CCBFDC05}" type="slidenum">
              <a:rPr lang="en-CA" smtClean="0"/>
              <a:t>‹#›</a:t>
            </a:fld>
            <a:endParaRPr lang="en-CA"/>
          </a:p>
        </p:txBody>
      </p:sp>
    </p:spTree>
    <p:extLst>
      <p:ext uri="{BB962C8B-B14F-4D97-AF65-F5344CB8AC3E}">
        <p14:creationId xmlns:p14="http://schemas.microsoft.com/office/powerpoint/2010/main" val="1975658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9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33.png"/><Relationship Id="rId4" Type="http://schemas.openxmlformats.org/officeDocument/2006/relationships/chart" Target="../charts/chart9.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emf"/><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10" Type="http://schemas.openxmlformats.org/officeDocument/2006/relationships/chart" Target="../charts/chart2.xml"/><Relationship Id="rId4" Type="http://schemas.openxmlformats.org/officeDocument/2006/relationships/image" Target="../media/image18.emf"/><Relationship Id="rId9"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chart" Target="../charts/chart3.xml"/><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chart" Target="../charts/chart4.xml"/><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1.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4AB53-322B-4017-809C-9F523C22D360}"/>
              </a:ext>
            </a:extLst>
          </p:cNvPr>
          <p:cNvSpPr>
            <a:spLocks noGrp="1"/>
          </p:cNvSpPr>
          <p:nvPr>
            <p:ph type="ctrTitle"/>
          </p:nvPr>
        </p:nvSpPr>
        <p:spPr>
          <a:xfrm>
            <a:off x="685800" y="120878"/>
            <a:ext cx="7772400" cy="2387600"/>
          </a:xfrm>
        </p:spPr>
        <p:txBody>
          <a:bodyPr>
            <a:normAutofit/>
          </a:bodyPr>
          <a:lstStyle/>
          <a:p>
            <a:r>
              <a:rPr lang="en-CA" sz="4800" dirty="0" err="1">
                <a:latin typeface="Arial Black" panose="020B0A04020102020204" pitchFamily="34" charset="0"/>
              </a:rPr>
              <a:t>Journaux</a:t>
            </a:r>
            <a:r>
              <a:rPr lang="en-CA" sz="4800" dirty="0">
                <a:latin typeface="Arial Black" panose="020B0A04020102020204" pitchFamily="34" charset="0"/>
              </a:rPr>
              <a:t> 24/7 :  2022</a:t>
            </a:r>
          </a:p>
        </p:txBody>
      </p:sp>
      <p:sp>
        <p:nvSpPr>
          <p:cNvPr id="3" name="Subtitle 2">
            <a:extLst>
              <a:ext uri="{FF2B5EF4-FFF2-40B4-BE49-F238E27FC236}">
                <a16:creationId xmlns:a16="http://schemas.microsoft.com/office/drawing/2014/main" id="{56976764-62EB-4A7C-8D57-1C5A73AB6DC4}"/>
              </a:ext>
            </a:extLst>
          </p:cNvPr>
          <p:cNvSpPr>
            <a:spLocks noGrp="1"/>
          </p:cNvSpPr>
          <p:nvPr>
            <p:ph type="subTitle" idx="1"/>
          </p:nvPr>
        </p:nvSpPr>
        <p:spPr>
          <a:xfrm>
            <a:off x="0" y="2633209"/>
            <a:ext cx="9144000" cy="490991"/>
          </a:xfrm>
        </p:spPr>
        <p:txBody>
          <a:bodyPr/>
          <a:lstStyle/>
          <a:p>
            <a:r>
              <a:rPr lang="en-CA" b="1" dirty="0" err="1">
                <a:solidFill>
                  <a:srgbClr val="369337"/>
                </a:solidFill>
              </a:rPr>
              <a:t>Démarrons</a:t>
            </a:r>
            <a:r>
              <a:rPr lang="en-CA" b="1" dirty="0">
                <a:solidFill>
                  <a:srgbClr val="369337"/>
                </a:solidFill>
              </a:rPr>
              <a:t> </a:t>
            </a:r>
            <a:r>
              <a:rPr lang="fr-CA" b="1" dirty="0">
                <a:solidFill>
                  <a:srgbClr val="369337"/>
                </a:solidFill>
              </a:rPr>
              <a:t>la conversation</a:t>
            </a:r>
            <a:endParaRPr lang="en-CA" b="1" dirty="0">
              <a:solidFill>
                <a:srgbClr val="369337"/>
              </a:solidFill>
            </a:endParaRPr>
          </a:p>
        </p:txBody>
      </p:sp>
    </p:spTree>
    <p:extLst>
      <p:ext uri="{BB962C8B-B14F-4D97-AF65-F5344CB8AC3E}">
        <p14:creationId xmlns:p14="http://schemas.microsoft.com/office/powerpoint/2010/main" val="1735993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4A667050-781F-4EDF-9559-6D436ECC32C8}"/>
              </a:ext>
            </a:extLst>
          </p:cNvPr>
          <p:cNvSpPr>
            <a:spLocks noGrp="1" noChangeArrowheads="1"/>
          </p:cNvSpPr>
          <p:nvPr>
            <p:ph type="title"/>
          </p:nvPr>
        </p:nvSpPr>
        <p:spPr>
          <a:xfrm>
            <a:off x="370114" y="365126"/>
            <a:ext cx="7658210" cy="1325563"/>
          </a:xfrm>
          <a:prstGeom prst="rect">
            <a:avLst/>
          </a:prstGeom>
        </p:spPr>
        <p:txBody>
          <a:bodyPr>
            <a:noAutofit/>
          </a:bodyPr>
          <a:lstStyle/>
          <a:p>
            <a:pPr>
              <a:lnSpc>
                <a:spcPct val="100000"/>
              </a:lnSpc>
            </a:pPr>
            <a:r>
              <a:rPr lang="fr-FR" sz="2800" spc="-20" dirty="0">
                <a:latin typeface="Arial Black" panose="020B0A04020102020204" pitchFamily="34" charset="0"/>
              </a:rPr>
              <a:t>L'information locale est </a:t>
            </a:r>
            <a:r>
              <a:rPr lang="fr-FR" sz="2800" spc="-5" dirty="0">
                <a:latin typeface="Arial Black" panose="020B0A04020102020204" pitchFamily="34" charset="0"/>
              </a:rPr>
              <a:t>la </a:t>
            </a:r>
            <a:r>
              <a:rPr lang="fr-FR" sz="2800" spc="-20" dirty="0">
                <a:latin typeface="Arial Black" panose="020B0A04020102020204" pitchFamily="34" charset="0"/>
              </a:rPr>
              <a:t>raison </a:t>
            </a:r>
            <a:r>
              <a:rPr lang="fr-FR" sz="2800" spc="-919" dirty="0">
                <a:latin typeface="Arial Black" panose="020B0A04020102020204" pitchFamily="34" charset="0"/>
              </a:rPr>
              <a:t> </a:t>
            </a:r>
            <a:r>
              <a:rPr lang="fr-FR" sz="2800" spc="-25" dirty="0">
                <a:latin typeface="Arial Black" panose="020B0A04020102020204" pitchFamily="34" charset="0"/>
              </a:rPr>
              <a:t>principale pour </a:t>
            </a:r>
            <a:r>
              <a:rPr lang="fr-FR" sz="2800" spc="-20" dirty="0">
                <a:latin typeface="Arial Black" panose="020B0A04020102020204" pitchFamily="34" charset="0"/>
              </a:rPr>
              <a:t>laquelle </a:t>
            </a:r>
            <a:r>
              <a:rPr lang="fr-FR" sz="2800" spc="-15" dirty="0">
                <a:latin typeface="Arial Black" panose="020B0A04020102020204" pitchFamily="34" charset="0"/>
              </a:rPr>
              <a:t>on </a:t>
            </a:r>
            <a:r>
              <a:rPr lang="fr-FR" sz="2800" spc="-10" dirty="0">
                <a:latin typeface="Arial Black" panose="020B0A04020102020204" pitchFamily="34" charset="0"/>
              </a:rPr>
              <a:t>lit </a:t>
            </a:r>
            <a:r>
              <a:rPr lang="fr-FR" sz="2800" spc="-25" dirty="0">
                <a:latin typeface="Arial Black" panose="020B0A04020102020204" pitchFamily="34" charset="0"/>
              </a:rPr>
              <a:t>les </a:t>
            </a:r>
            <a:r>
              <a:rPr lang="fr-FR" sz="2800" spc="-919" dirty="0">
                <a:latin typeface="Arial Black" panose="020B0A04020102020204" pitchFamily="34" charset="0"/>
              </a:rPr>
              <a:t> </a:t>
            </a:r>
            <a:r>
              <a:rPr lang="fr-FR" sz="2800" spc="-5" dirty="0">
                <a:latin typeface="Arial Black" panose="020B0A04020102020204" pitchFamily="34" charset="0"/>
              </a:rPr>
              <a:t>journaux</a:t>
            </a:r>
            <a:r>
              <a:rPr lang="fr-FR" sz="2800" spc="-40" dirty="0">
                <a:latin typeface="Arial Black" panose="020B0A04020102020204" pitchFamily="34" charset="0"/>
              </a:rPr>
              <a:t> </a:t>
            </a:r>
            <a:r>
              <a:rPr lang="fr-FR" sz="2800" spc="-20" dirty="0">
                <a:latin typeface="Arial Black" panose="020B0A04020102020204" pitchFamily="34" charset="0"/>
              </a:rPr>
              <a:t>locaux</a:t>
            </a:r>
            <a:endParaRPr lang="en-US" altLang="en-US" sz="2800" dirty="0">
              <a:latin typeface="Arial Black" panose="020B0A04020102020204" pitchFamily="34" charset="0"/>
            </a:endParaRPr>
          </a:p>
        </p:txBody>
      </p:sp>
      <p:sp>
        <p:nvSpPr>
          <p:cNvPr id="10" name="TextBox 9">
            <a:extLst>
              <a:ext uri="{FF2B5EF4-FFF2-40B4-BE49-F238E27FC236}">
                <a16:creationId xmlns:a16="http://schemas.microsoft.com/office/drawing/2014/main" id="{9AA5F950-265E-4B42-B5F0-80A0317D69AD}"/>
              </a:ext>
            </a:extLst>
          </p:cNvPr>
          <p:cNvSpPr txBox="1"/>
          <p:nvPr/>
        </p:nvSpPr>
        <p:spPr>
          <a:xfrm>
            <a:off x="-118335" y="6318677"/>
            <a:ext cx="6921499" cy="592470"/>
          </a:xfrm>
          <a:prstGeom prst="rect">
            <a:avLst/>
          </a:prstGeom>
          <a:noFill/>
        </p:spPr>
        <p:txBody>
          <a:bodyPr wrap="square" rtlCol="0">
            <a:spAutoFit/>
          </a:bodyPr>
          <a:lstStyle/>
          <a:p>
            <a:pPr marL="90170">
              <a:lnSpc>
                <a:spcPts val="1310"/>
              </a:lnSpc>
              <a:spcBef>
                <a:spcPts val="5"/>
              </a:spcBef>
            </a:pPr>
            <a:r>
              <a:rPr lang="fr-FR" sz="1100" spc="-10" dirty="0">
                <a:latin typeface="Arial"/>
                <a:cs typeface="Arial"/>
              </a:rPr>
              <a:t>Totum</a:t>
            </a:r>
            <a:r>
              <a:rPr lang="fr-FR" sz="1100" spc="-25" dirty="0">
                <a:latin typeface="Arial"/>
                <a:cs typeface="Arial"/>
              </a:rPr>
              <a:t> </a:t>
            </a:r>
            <a:r>
              <a:rPr lang="fr-FR" sz="1100" spc="-10" dirty="0" err="1">
                <a:latin typeface="Arial"/>
                <a:cs typeface="Arial"/>
              </a:rPr>
              <a:t>Research</a:t>
            </a:r>
            <a:r>
              <a:rPr lang="fr-FR" sz="1100" spc="-10" dirty="0">
                <a:latin typeface="Arial"/>
                <a:cs typeface="Arial"/>
              </a:rPr>
              <a:t>,</a:t>
            </a:r>
            <a:r>
              <a:rPr lang="fr-FR" sz="1100" spc="-15" dirty="0">
                <a:latin typeface="Arial"/>
                <a:cs typeface="Arial"/>
              </a:rPr>
              <a:t> </a:t>
            </a:r>
            <a:r>
              <a:rPr lang="fr-FR" sz="1100" spc="-10" dirty="0">
                <a:latin typeface="Arial"/>
                <a:cs typeface="Arial"/>
              </a:rPr>
              <a:t>Canadiens 18+;</a:t>
            </a:r>
            <a:r>
              <a:rPr lang="fr-FR" sz="1100" spc="-15" dirty="0">
                <a:latin typeface="Arial"/>
                <a:cs typeface="Arial"/>
              </a:rPr>
              <a:t> </a:t>
            </a:r>
            <a:r>
              <a:rPr lang="fr-FR" sz="1100" spc="-10" dirty="0">
                <a:latin typeface="Arial"/>
                <a:cs typeface="Arial"/>
              </a:rPr>
              <a:t>lecteurs </a:t>
            </a:r>
            <a:r>
              <a:rPr lang="fr-FR" sz="1100" spc="-5" dirty="0">
                <a:latin typeface="Arial"/>
                <a:cs typeface="Arial"/>
              </a:rPr>
              <a:t>de</a:t>
            </a:r>
            <a:r>
              <a:rPr lang="fr-FR" sz="1100" spc="-10" dirty="0">
                <a:latin typeface="Arial"/>
                <a:cs typeface="Arial"/>
              </a:rPr>
              <a:t> journaux locaux imprimés;</a:t>
            </a:r>
            <a:r>
              <a:rPr lang="fr-FR" sz="1100" spc="-15" dirty="0">
                <a:latin typeface="Arial"/>
                <a:cs typeface="Arial"/>
              </a:rPr>
              <a:t> </a:t>
            </a:r>
            <a:r>
              <a:rPr lang="fr-FR" sz="1100" spc="-10" dirty="0">
                <a:latin typeface="Arial"/>
                <a:cs typeface="Arial"/>
              </a:rPr>
              <a:t>décembre 2021</a:t>
            </a:r>
            <a:endParaRPr lang="fr-FR" sz="1100" dirty="0">
              <a:latin typeface="Arial"/>
              <a:cs typeface="Arial"/>
            </a:endParaRPr>
          </a:p>
          <a:p>
            <a:pPr marL="90170">
              <a:lnSpc>
                <a:spcPts val="1310"/>
              </a:lnSpc>
            </a:pPr>
            <a:r>
              <a:rPr lang="fr-FR" sz="1100" spc="-10" dirty="0">
                <a:latin typeface="Arial"/>
                <a:cs typeface="Arial"/>
              </a:rPr>
              <a:t>*Information</a:t>
            </a:r>
            <a:r>
              <a:rPr lang="fr-FR" sz="1100" spc="-5" dirty="0">
                <a:latin typeface="Arial"/>
                <a:cs typeface="Arial"/>
              </a:rPr>
              <a:t> locale </a:t>
            </a:r>
            <a:r>
              <a:rPr lang="fr-FR" sz="1100" dirty="0">
                <a:latin typeface="Arial"/>
                <a:cs typeface="Arial"/>
              </a:rPr>
              <a:t>=</a:t>
            </a:r>
            <a:r>
              <a:rPr lang="fr-FR" sz="1100" spc="-15" dirty="0">
                <a:latin typeface="Arial"/>
                <a:cs typeface="Arial"/>
              </a:rPr>
              <a:t> </a:t>
            </a:r>
            <a:r>
              <a:rPr lang="fr-FR" sz="1100" spc="-10" dirty="0">
                <a:latin typeface="Arial"/>
                <a:cs typeface="Arial"/>
              </a:rPr>
              <a:t>actualités</a:t>
            </a:r>
            <a:r>
              <a:rPr lang="fr-FR" sz="1100" dirty="0">
                <a:latin typeface="Arial"/>
                <a:cs typeface="Arial"/>
              </a:rPr>
              <a:t> </a:t>
            </a:r>
            <a:r>
              <a:rPr lang="fr-FR" sz="1100" spc="-10" dirty="0">
                <a:latin typeface="Arial"/>
                <a:cs typeface="Arial"/>
              </a:rPr>
              <a:t>locales, éditoriaux, sports, divertissement,</a:t>
            </a:r>
            <a:r>
              <a:rPr lang="fr-FR" sz="1100" spc="-5" dirty="0">
                <a:latin typeface="Arial"/>
                <a:cs typeface="Arial"/>
              </a:rPr>
              <a:t> </a:t>
            </a:r>
            <a:r>
              <a:rPr lang="fr-FR" sz="1100" spc="-10" dirty="0">
                <a:latin typeface="Arial"/>
                <a:cs typeface="Arial"/>
              </a:rPr>
              <a:t>événements, chroniques</a:t>
            </a:r>
            <a:r>
              <a:rPr lang="fr-FR" sz="1100" spc="-5" dirty="0">
                <a:latin typeface="Arial"/>
                <a:cs typeface="Arial"/>
              </a:rPr>
              <a:t> </a:t>
            </a:r>
            <a:r>
              <a:rPr lang="fr-FR" sz="1100" spc="-10" dirty="0">
                <a:latin typeface="Arial"/>
                <a:cs typeface="Arial"/>
              </a:rPr>
              <a:t>criminelles,</a:t>
            </a:r>
            <a:r>
              <a:rPr lang="fr-FR" sz="1100" spc="-5" dirty="0">
                <a:latin typeface="Arial"/>
                <a:cs typeface="Arial"/>
              </a:rPr>
              <a:t> </a:t>
            </a:r>
            <a:r>
              <a:rPr lang="fr-FR" sz="1100" spc="-10" dirty="0">
                <a:latin typeface="Arial"/>
                <a:cs typeface="Arial"/>
              </a:rPr>
              <a:t>nécrologies</a:t>
            </a:r>
            <a:endParaRPr lang="fr-FR" sz="1100" dirty="0">
              <a:latin typeface="Arial"/>
              <a:cs typeface="Arial"/>
            </a:endParaRPr>
          </a:p>
        </p:txBody>
      </p:sp>
      <p:sp>
        <p:nvSpPr>
          <p:cNvPr id="11" name="Content Placeholder 1"/>
          <p:cNvSpPr txBox="1">
            <a:spLocks/>
          </p:cNvSpPr>
          <p:nvPr/>
        </p:nvSpPr>
        <p:spPr>
          <a:xfrm>
            <a:off x="370114" y="3181148"/>
            <a:ext cx="4687078" cy="2838849"/>
          </a:xfrm>
          <a:prstGeom prst="rect">
            <a:avLst/>
          </a:prstGeom>
        </p:spPr>
        <p:txBody>
          <a:bodyPr/>
          <a:lstStyle>
            <a:lvl1pPr marL="342900" indent="-342900" algn="l" defTabSz="914400" rtl="0" eaLnBrk="1" latinLnBrk="0" hangingPunct="1">
              <a:spcBef>
                <a:spcPct val="20000"/>
              </a:spcBef>
              <a:buClr>
                <a:srgbClr val="AED246"/>
              </a:buClr>
              <a:buFont typeface="Arial" pitchFamily="34" charset="0"/>
              <a:buChar char="•"/>
              <a:defRPr sz="3200" kern="1200">
                <a:solidFill>
                  <a:srgbClr val="32448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rgbClr val="32448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rgbClr val="32448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rgbClr val="32448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rgbClr val="32448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2000" dirty="0">
                <a:solidFill>
                  <a:schemeClr val="tx1"/>
                </a:solidFill>
              </a:rPr>
              <a:t>La publicité est également un  facteur clé pour les lecteurs de  journaux locaux imprimés</a:t>
            </a:r>
            <a:r>
              <a:rPr lang="en-US" sz="2000" dirty="0">
                <a:solidFill>
                  <a:schemeClr val="tx1"/>
                </a:solidFill>
              </a:rPr>
              <a:t>.</a:t>
            </a:r>
          </a:p>
          <a:p>
            <a:pPr marL="351790" marR="5080" indent="-339090">
              <a:lnSpc>
                <a:spcPct val="98000"/>
              </a:lnSpc>
              <a:spcBef>
                <a:spcPts val="145"/>
              </a:spcBef>
              <a:buClr>
                <a:srgbClr val="7030A0"/>
              </a:buClr>
              <a:buChar char="•"/>
              <a:tabLst>
                <a:tab pos="351155" algn="l"/>
                <a:tab pos="351790" algn="l"/>
              </a:tabLst>
            </a:pPr>
            <a:r>
              <a:rPr lang="fr-FR" sz="1800" spc="-10" dirty="0">
                <a:solidFill>
                  <a:schemeClr val="tx1"/>
                </a:solidFill>
                <a:latin typeface="Arial"/>
                <a:cs typeface="Arial"/>
              </a:rPr>
              <a:t>La</a:t>
            </a:r>
            <a:r>
              <a:rPr lang="fr-FR" sz="1800" spc="-40" dirty="0">
                <a:solidFill>
                  <a:schemeClr val="tx1"/>
                </a:solidFill>
                <a:latin typeface="Arial"/>
                <a:cs typeface="Arial"/>
              </a:rPr>
              <a:t> </a:t>
            </a:r>
            <a:r>
              <a:rPr lang="fr-FR" sz="1800" spc="-10" dirty="0">
                <a:solidFill>
                  <a:schemeClr val="tx1"/>
                </a:solidFill>
                <a:latin typeface="Arial"/>
                <a:cs typeface="Arial"/>
              </a:rPr>
              <a:t>moitié</a:t>
            </a:r>
            <a:r>
              <a:rPr lang="fr-FR" sz="1800" spc="-35" dirty="0">
                <a:solidFill>
                  <a:schemeClr val="tx1"/>
                </a:solidFill>
                <a:latin typeface="Arial"/>
                <a:cs typeface="Arial"/>
              </a:rPr>
              <a:t> </a:t>
            </a:r>
            <a:r>
              <a:rPr lang="fr-FR" sz="1800" spc="-10" dirty="0">
                <a:solidFill>
                  <a:schemeClr val="tx1"/>
                </a:solidFill>
                <a:latin typeface="Arial"/>
                <a:cs typeface="Arial"/>
              </a:rPr>
              <a:t>(51</a:t>
            </a:r>
            <a:r>
              <a:rPr lang="fr-FR" sz="1800" spc="-35" dirty="0">
                <a:solidFill>
                  <a:schemeClr val="tx1"/>
                </a:solidFill>
                <a:latin typeface="Arial"/>
                <a:cs typeface="Arial"/>
              </a:rPr>
              <a:t> </a:t>
            </a:r>
            <a:r>
              <a:rPr lang="fr-FR" sz="1800" spc="-15" dirty="0">
                <a:solidFill>
                  <a:schemeClr val="tx1"/>
                </a:solidFill>
                <a:latin typeface="Arial"/>
                <a:cs typeface="Arial"/>
              </a:rPr>
              <a:t>%)</a:t>
            </a:r>
            <a:r>
              <a:rPr lang="fr-FR" sz="1800" spc="-40" dirty="0">
                <a:solidFill>
                  <a:schemeClr val="tx1"/>
                </a:solidFill>
                <a:latin typeface="Arial"/>
                <a:cs typeface="Arial"/>
              </a:rPr>
              <a:t> </a:t>
            </a:r>
            <a:r>
              <a:rPr lang="fr-FR" sz="1800" spc="-10" dirty="0">
                <a:solidFill>
                  <a:schemeClr val="tx1"/>
                </a:solidFill>
                <a:latin typeface="Arial"/>
                <a:cs typeface="Arial"/>
              </a:rPr>
              <a:t>lisent</a:t>
            </a:r>
            <a:r>
              <a:rPr lang="fr-FR" sz="1800" spc="-35" dirty="0">
                <a:solidFill>
                  <a:schemeClr val="tx1"/>
                </a:solidFill>
                <a:latin typeface="Arial"/>
                <a:cs typeface="Arial"/>
              </a:rPr>
              <a:t> </a:t>
            </a:r>
            <a:r>
              <a:rPr lang="fr-FR" sz="1800" spc="-10" dirty="0">
                <a:solidFill>
                  <a:schemeClr val="tx1"/>
                </a:solidFill>
                <a:latin typeface="Arial"/>
                <a:cs typeface="Arial"/>
              </a:rPr>
              <a:t>les</a:t>
            </a:r>
            <a:r>
              <a:rPr lang="fr-FR" sz="1800" spc="-35" dirty="0">
                <a:solidFill>
                  <a:schemeClr val="tx1"/>
                </a:solidFill>
                <a:latin typeface="Arial"/>
                <a:cs typeface="Arial"/>
              </a:rPr>
              <a:t> </a:t>
            </a:r>
            <a:r>
              <a:rPr lang="fr-FR" sz="1800" spc="-15" dirty="0">
                <a:solidFill>
                  <a:schemeClr val="tx1"/>
                </a:solidFill>
                <a:latin typeface="Arial"/>
                <a:cs typeface="Arial"/>
              </a:rPr>
              <a:t>annonces </a:t>
            </a:r>
            <a:r>
              <a:rPr lang="fr-FR" sz="1800" spc="-540" dirty="0">
                <a:solidFill>
                  <a:schemeClr val="tx1"/>
                </a:solidFill>
                <a:latin typeface="Arial"/>
                <a:cs typeface="Arial"/>
              </a:rPr>
              <a:t> </a:t>
            </a:r>
            <a:r>
              <a:rPr lang="fr-FR" sz="1800" spc="-15" dirty="0">
                <a:solidFill>
                  <a:schemeClr val="tx1"/>
                </a:solidFill>
                <a:latin typeface="Arial"/>
                <a:cs typeface="Arial"/>
              </a:rPr>
              <a:t>ROP </a:t>
            </a:r>
            <a:r>
              <a:rPr lang="fr-FR" sz="1800" spc="-10" dirty="0">
                <a:solidFill>
                  <a:schemeClr val="tx1"/>
                </a:solidFill>
                <a:latin typeface="Arial"/>
                <a:cs typeface="Arial"/>
              </a:rPr>
              <a:t>(Run of </a:t>
            </a:r>
            <a:r>
              <a:rPr lang="fr-FR" sz="1800" spc="-15" dirty="0">
                <a:solidFill>
                  <a:schemeClr val="tx1"/>
                </a:solidFill>
                <a:latin typeface="Arial"/>
                <a:cs typeface="Arial"/>
              </a:rPr>
              <a:t>Press) </a:t>
            </a:r>
            <a:r>
              <a:rPr lang="fr-FR" sz="1800" spc="-10" dirty="0">
                <a:solidFill>
                  <a:schemeClr val="tx1"/>
                </a:solidFill>
                <a:latin typeface="Arial"/>
                <a:cs typeface="Arial"/>
              </a:rPr>
              <a:t>ainsi que </a:t>
            </a:r>
            <a:r>
              <a:rPr lang="fr-FR" sz="1800" spc="-5" dirty="0">
                <a:solidFill>
                  <a:schemeClr val="tx1"/>
                </a:solidFill>
                <a:latin typeface="Arial"/>
                <a:cs typeface="Arial"/>
              </a:rPr>
              <a:t>les </a:t>
            </a:r>
            <a:r>
              <a:rPr lang="fr-FR" sz="1800" dirty="0">
                <a:solidFill>
                  <a:schemeClr val="tx1"/>
                </a:solidFill>
                <a:latin typeface="Arial"/>
                <a:cs typeface="Arial"/>
              </a:rPr>
              <a:t> </a:t>
            </a:r>
            <a:r>
              <a:rPr lang="fr-FR" sz="1800" spc="-10" dirty="0">
                <a:solidFill>
                  <a:schemeClr val="tx1"/>
                </a:solidFill>
                <a:latin typeface="Arial"/>
                <a:cs typeface="Arial"/>
              </a:rPr>
              <a:t>circulaires</a:t>
            </a:r>
            <a:r>
              <a:rPr lang="fr-FR" sz="1800" spc="-30" dirty="0">
                <a:solidFill>
                  <a:schemeClr val="tx1"/>
                </a:solidFill>
                <a:latin typeface="Arial"/>
                <a:cs typeface="Arial"/>
              </a:rPr>
              <a:t> </a:t>
            </a:r>
            <a:r>
              <a:rPr lang="fr-FR" sz="1800" spc="-10" dirty="0">
                <a:solidFill>
                  <a:schemeClr val="tx1"/>
                </a:solidFill>
                <a:latin typeface="Arial"/>
                <a:cs typeface="Arial"/>
              </a:rPr>
              <a:t>et</a:t>
            </a:r>
            <a:r>
              <a:rPr lang="fr-FR" sz="1800" spc="-35" dirty="0">
                <a:solidFill>
                  <a:schemeClr val="tx1"/>
                </a:solidFill>
                <a:latin typeface="Arial"/>
                <a:cs typeface="Arial"/>
              </a:rPr>
              <a:t> </a:t>
            </a:r>
            <a:r>
              <a:rPr lang="fr-FR" sz="1800" spc="-5" dirty="0">
                <a:solidFill>
                  <a:schemeClr val="tx1"/>
                </a:solidFill>
                <a:latin typeface="Arial"/>
                <a:cs typeface="Arial"/>
              </a:rPr>
              <a:t>les</a:t>
            </a:r>
            <a:r>
              <a:rPr lang="fr-FR" sz="1800" spc="-30" dirty="0">
                <a:solidFill>
                  <a:schemeClr val="tx1"/>
                </a:solidFill>
                <a:latin typeface="Arial"/>
                <a:cs typeface="Arial"/>
              </a:rPr>
              <a:t> </a:t>
            </a:r>
            <a:r>
              <a:rPr lang="fr-FR" sz="1800" spc="-15" dirty="0">
                <a:solidFill>
                  <a:schemeClr val="tx1"/>
                </a:solidFill>
                <a:latin typeface="Arial"/>
                <a:cs typeface="Arial"/>
              </a:rPr>
              <a:t>encarts.</a:t>
            </a:r>
            <a:endParaRPr lang="fr-FR" sz="1800" dirty="0">
              <a:solidFill>
                <a:schemeClr val="tx1"/>
              </a:solidFill>
              <a:latin typeface="Arial"/>
              <a:cs typeface="Arial"/>
            </a:endParaRPr>
          </a:p>
          <a:p>
            <a:pPr marL="351790" marR="60325" indent="-339090">
              <a:lnSpc>
                <a:spcPct val="97500"/>
              </a:lnSpc>
              <a:spcBef>
                <a:spcPts val="565"/>
              </a:spcBef>
              <a:buClr>
                <a:srgbClr val="7030A0"/>
              </a:buClr>
              <a:buChar char="•"/>
              <a:tabLst>
                <a:tab pos="351155" algn="l"/>
                <a:tab pos="351790" algn="l"/>
              </a:tabLst>
            </a:pPr>
            <a:r>
              <a:rPr lang="fr-FR" sz="1800" spc="-10" dirty="0">
                <a:solidFill>
                  <a:schemeClr val="tx1"/>
                </a:solidFill>
                <a:latin typeface="Arial"/>
                <a:cs typeface="Arial"/>
              </a:rPr>
              <a:t>44%</a:t>
            </a:r>
            <a:r>
              <a:rPr lang="fr-FR" sz="1800" spc="-50" dirty="0">
                <a:solidFill>
                  <a:schemeClr val="tx1"/>
                </a:solidFill>
                <a:latin typeface="Arial"/>
                <a:cs typeface="Arial"/>
              </a:rPr>
              <a:t> </a:t>
            </a:r>
            <a:r>
              <a:rPr lang="fr-FR" sz="1800" spc="-10" dirty="0">
                <a:solidFill>
                  <a:schemeClr val="tx1"/>
                </a:solidFill>
                <a:latin typeface="Arial"/>
                <a:cs typeface="Arial"/>
              </a:rPr>
              <a:t>lisent</a:t>
            </a:r>
            <a:r>
              <a:rPr lang="fr-FR" sz="1800" spc="-30" dirty="0">
                <a:solidFill>
                  <a:schemeClr val="tx1"/>
                </a:solidFill>
                <a:latin typeface="Arial"/>
                <a:cs typeface="Arial"/>
              </a:rPr>
              <a:t> </a:t>
            </a:r>
            <a:r>
              <a:rPr lang="fr-FR" sz="1800" spc="-10" dirty="0">
                <a:solidFill>
                  <a:schemeClr val="tx1"/>
                </a:solidFill>
                <a:latin typeface="Arial"/>
                <a:cs typeface="Arial"/>
              </a:rPr>
              <a:t>les</a:t>
            </a:r>
            <a:r>
              <a:rPr lang="fr-FR" sz="1800" spc="-35" dirty="0">
                <a:solidFill>
                  <a:schemeClr val="tx1"/>
                </a:solidFill>
                <a:latin typeface="Arial"/>
                <a:cs typeface="Arial"/>
              </a:rPr>
              <a:t> </a:t>
            </a:r>
            <a:r>
              <a:rPr lang="fr-FR" sz="1800" spc="-15" dirty="0">
                <a:solidFill>
                  <a:schemeClr val="tx1"/>
                </a:solidFill>
                <a:latin typeface="Arial"/>
                <a:cs typeface="Arial"/>
              </a:rPr>
              <a:t>petites</a:t>
            </a:r>
            <a:r>
              <a:rPr lang="fr-FR" sz="1800" spc="-30" dirty="0">
                <a:solidFill>
                  <a:schemeClr val="tx1"/>
                </a:solidFill>
                <a:latin typeface="Arial"/>
                <a:cs typeface="Arial"/>
              </a:rPr>
              <a:t> </a:t>
            </a:r>
            <a:r>
              <a:rPr lang="fr-FR" sz="1800" spc="-15" dirty="0">
                <a:solidFill>
                  <a:schemeClr val="tx1"/>
                </a:solidFill>
                <a:latin typeface="Arial"/>
                <a:cs typeface="Arial"/>
              </a:rPr>
              <a:t>annonces,</a:t>
            </a:r>
            <a:r>
              <a:rPr lang="fr-FR" sz="1800" spc="-30" dirty="0">
                <a:solidFill>
                  <a:schemeClr val="tx1"/>
                </a:solidFill>
                <a:latin typeface="Arial"/>
                <a:cs typeface="Arial"/>
              </a:rPr>
              <a:t> </a:t>
            </a:r>
            <a:r>
              <a:rPr lang="fr-FR" sz="1800" spc="-15" dirty="0">
                <a:solidFill>
                  <a:schemeClr val="tx1"/>
                </a:solidFill>
                <a:latin typeface="Arial"/>
                <a:cs typeface="Arial"/>
              </a:rPr>
              <a:t>les </a:t>
            </a:r>
            <a:r>
              <a:rPr lang="fr-FR" sz="1800" spc="-540" dirty="0">
                <a:solidFill>
                  <a:schemeClr val="tx1"/>
                </a:solidFill>
                <a:latin typeface="Arial"/>
                <a:cs typeface="Arial"/>
              </a:rPr>
              <a:t> </a:t>
            </a:r>
            <a:r>
              <a:rPr lang="fr-FR" sz="1800" spc="-20" dirty="0">
                <a:solidFill>
                  <a:schemeClr val="tx1"/>
                </a:solidFill>
                <a:latin typeface="Arial"/>
                <a:cs typeface="Arial"/>
              </a:rPr>
              <a:t>offres </a:t>
            </a:r>
            <a:r>
              <a:rPr lang="fr-FR" sz="1800" spc="-15" dirty="0">
                <a:solidFill>
                  <a:schemeClr val="tx1"/>
                </a:solidFill>
                <a:latin typeface="Arial"/>
                <a:cs typeface="Arial"/>
              </a:rPr>
              <a:t>d'emploi </a:t>
            </a:r>
            <a:r>
              <a:rPr lang="fr-FR" sz="1800" spc="-10" dirty="0">
                <a:solidFill>
                  <a:schemeClr val="tx1"/>
                </a:solidFill>
                <a:latin typeface="Arial"/>
                <a:cs typeface="Arial"/>
              </a:rPr>
              <a:t>et les </a:t>
            </a:r>
            <a:r>
              <a:rPr lang="fr-FR" sz="1800" spc="-15" dirty="0">
                <a:solidFill>
                  <a:schemeClr val="tx1"/>
                </a:solidFill>
                <a:latin typeface="Arial"/>
                <a:cs typeface="Arial"/>
              </a:rPr>
              <a:t>informations </a:t>
            </a:r>
            <a:r>
              <a:rPr lang="fr-FR" sz="1800" spc="-10" dirty="0">
                <a:solidFill>
                  <a:schemeClr val="tx1"/>
                </a:solidFill>
                <a:latin typeface="Arial"/>
                <a:cs typeface="Arial"/>
              </a:rPr>
              <a:t> sur</a:t>
            </a:r>
            <a:r>
              <a:rPr lang="fr-FR" sz="1800" spc="-30" dirty="0">
                <a:solidFill>
                  <a:schemeClr val="tx1"/>
                </a:solidFill>
                <a:latin typeface="Arial"/>
                <a:cs typeface="Arial"/>
              </a:rPr>
              <a:t> </a:t>
            </a:r>
            <a:r>
              <a:rPr lang="fr-FR" sz="1800" spc="-20" dirty="0">
                <a:solidFill>
                  <a:schemeClr val="tx1"/>
                </a:solidFill>
                <a:latin typeface="Arial"/>
                <a:cs typeface="Arial"/>
              </a:rPr>
              <a:t>l'immobilier.</a:t>
            </a:r>
            <a:endParaRPr lang="fr-FR" sz="1800" dirty="0">
              <a:solidFill>
                <a:schemeClr val="tx1"/>
              </a:solidFill>
              <a:latin typeface="Arial"/>
              <a:cs typeface="Arial"/>
            </a:endParaRPr>
          </a:p>
        </p:txBody>
      </p:sp>
      <p:graphicFrame>
        <p:nvGraphicFramePr>
          <p:cNvPr id="6" name="Content Placeholder 5">
            <a:extLst>
              <a:ext uri="{FF2B5EF4-FFF2-40B4-BE49-F238E27FC236}">
                <a16:creationId xmlns:a16="http://schemas.microsoft.com/office/drawing/2014/main" id="{CF49A076-B3BB-4B7E-A4B2-955BAF778932}"/>
              </a:ext>
            </a:extLst>
          </p:cNvPr>
          <p:cNvGraphicFramePr>
            <a:graphicFrameLocks noGrp="1"/>
          </p:cNvGraphicFramePr>
          <p:nvPr>
            <p:ph idx="1"/>
            <p:extLst>
              <p:ext uri="{D42A27DB-BD31-4B8C-83A1-F6EECF244321}">
                <p14:modId xmlns:p14="http://schemas.microsoft.com/office/powerpoint/2010/main" val="3755597363"/>
              </p:ext>
            </p:extLst>
          </p:nvPr>
        </p:nvGraphicFramePr>
        <p:xfrm>
          <a:off x="5116676" y="2885545"/>
          <a:ext cx="4027324" cy="318017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B45CF1CF-EC0D-4645-81CC-BFDF0ED8DA89}"/>
              </a:ext>
            </a:extLst>
          </p:cNvPr>
          <p:cNvSpPr txBox="1"/>
          <p:nvPr/>
        </p:nvSpPr>
        <p:spPr>
          <a:xfrm>
            <a:off x="370114" y="1834117"/>
            <a:ext cx="8612154" cy="1132361"/>
          </a:xfrm>
          <a:prstGeom prst="rect">
            <a:avLst/>
          </a:prstGeom>
          <a:noFill/>
        </p:spPr>
        <p:txBody>
          <a:bodyPr wrap="square" rtlCol="0">
            <a:spAutoFit/>
          </a:bodyPr>
          <a:lstStyle/>
          <a:p>
            <a:pPr marL="12700" marR="5080">
              <a:lnSpc>
                <a:spcPts val="2810"/>
              </a:lnSpc>
              <a:spcBef>
                <a:spcPts val="250"/>
              </a:spcBef>
            </a:pPr>
            <a:r>
              <a:rPr lang="fr-FR" sz="2000" b="1" spc="-15" dirty="0">
                <a:cs typeface="Arial"/>
              </a:rPr>
              <a:t>Huit</a:t>
            </a:r>
            <a:r>
              <a:rPr lang="fr-FR" sz="2000" b="1" spc="-25" dirty="0">
                <a:cs typeface="Arial"/>
              </a:rPr>
              <a:t> </a:t>
            </a:r>
            <a:r>
              <a:rPr lang="fr-FR" sz="2000" b="1" spc="-15" dirty="0">
                <a:cs typeface="Arial"/>
              </a:rPr>
              <a:t>lecteurs</a:t>
            </a:r>
            <a:r>
              <a:rPr lang="fr-FR" sz="2000" b="1" spc="-30" dirty="0">
                <a:cs typeface="Arial"/>
              </a:rPr>
              <a:t> </a:t>
            </a:r>
            <a:r>
              <a:rPr lang="fr-FR" sz="2000" b="1" spc="-10" dirty="0">
                <a:cs typeface="Arial"/>
              </a:rPr>
              <a:t>de</a:t>
            </a:r>
            <a:r>
              <a:rPr lang="fr-FR" sz="2000" b="1" spc="-25" dirty="0">
                <a:cs typeface="Arial"/>
              </a:rPr>
              <a:t> </a:t>
            </a:r>
            <a:r>
              <a:rPr lang="fr-FR" sz="2000" b="1" spc="-15" dirty="0">
                <a:cs typeface="Arial"/>
              </a:rPr>
              <a:t>journaux</a:t>
            </a:r>
            <a:r>
              <a:rPr lang="fr-FR" sz="2000" b="1" spc="-30" dirty="0">
                <a:cs typeface="Arial"/>
              </a:rPr>
              <a:t> </a:t>
            </a:r>
            <a:r>
              <a:rPr lang="fr-FR" sz="2000" b="1" spc="-15" dirty="0">
                <a:cs typeface="Arial"/>
              </a:rPr>
              <a:t>imprimés</a:t>
            </a:r>
            <a:r>
              <a:rPr lang="fr-FR" sz="2000" b="1" spc="-30" dirty="0">
                <a:cs typeface="Arial"/>
              </a:rPr>
              <a:t> </a:t>
            </a:r>
            <a:r>
              <a:rPr lang="fr-FR" sz="2000" b="1" spc="-15" dirty="0">
                <a:cs typeface="Arial"/>
              </a:rPr>
              <a:t>sur</a:t>
            </a:r>
            <a:r>
              <a:rPr lang="fr-FR" sz="2000" b="1" spc="-20" dirty="0">
                <a:cs typeface="Arial"/>
              </a:rPr>
              <a:t> </a:t>
            </a:r>
            <a:r>
              <a:rPr lang="fr-FR" sz="2000" b="1" spc="-15" dirty="0">
                <a:cs typeface="Arial"/>
              </a:rPr>
              <a:t>dix</a:t>
            </a:r>
            <a:r>
              <a:rPr lang="fr-FR" sz="2000" b="1" spc="-30" dirty="0">
                <a:cs typeface="Arial"/>
              </a:rPr>
              <a:t> </a:t>
            </a:r>
            <a:r>
              <a:rPr lang="fr-FR" sz="2000" b="1" spc="-10" dirty="0">
                <a:cs typeface="Arial"/>
              </a:rPr>
              <a:t>(82</a:t>
            </a:r>
            <a:r>
              <a:rPr lang="fr-FR" sz="2000" b="1" spc="-30" dirty="0">
                <a:cs typeface="Arial"/>
              </a:rPr>
              <a:t> </a:t>
            </a:r>
            <a:r>
              <a:rPr lang="fr-FR" sz="2000" b="1" spc="-10" dirty="0">
                <a:cs typeface="Arial"/>
              </a:rPr>
              <a:t>%)</a:t>
            </a:r>
            <a:r>
              <a:rPr lang="fr-FR" sz="2000" b="1" spc="-20" dirty="0">
                <a:cs typeface="Arial"/>
              </a:rPr>
              <a:t> </a:t>
            </a:r>
            <a:r>
              <a:rPr lang="fr-FR" sz="2000" b="1" spc="-15" dirty="0">
                <a:cs typeface="Arial"/>
              </a:rPr>
              <a:t>lisent </a:t>
            </a:r>
            <a:r>
              <a:rPr lang="fr-FR" sz="2000" b="1" spc="-655" dirty="0">
                <a:cs typeface="Arial"/>
              </a:rPr>
              <a:t> </a:t>
            </a:r>
            <a:r>
              <a:rPr lang="fr-FR" sz="2000" b="1" spc="-15" dirty="0">
                <a:cs typeface="Arial"/>
              </a:rPr>
              <a:t>pour</a:t>
            </a:r>
            <a:r>
              <a:rPr lang="fr-FR" sz="2000" b="1" spc="-25" dirty="0">
                <a:cs typeface="Arial"/>
              </a:rPr>
              <a:t> </a:t>
            </a:r>
            <a:r>
              <a:rPr lang="fr-FR" sz="2000" b="1" spc="-15" dirty="0">
                <a:cs typeface="Arial"/>
              </a:rPr>
              <a:t>obtenir</a:t>
            </a:r>
            <a:r>
              <a:rPr lang="fr-FR" sz="2000" b="1" spc="-20" dirty="0">
                <a:cs typeface="Arial"/>
              </a:rPr>
              <a:t> </a:t>
            </a:r>
            <a:r>
              <a:rPr lang="fr-FR" sz="2000" b="1" spc="-15" dirty="0">
                <a:cs typeface="Arial"/>
              </a:rPr>
              <a:t>des</a:t>
            </a:r>
            <a:r>
              <a:rPr lang="fr-FR" sz="2000" b="1" spc="-30" dirty="0">
                <a:cs typeface="Arial"/>
              </a:rPr>
              <a:t> </a:t>
            </a:r>
            <a:r>
              <a:rPr lang="fr-FR" sz="2000" b="1" spc="-15" dirty="0">
                <a:cs typeface="Arial"/>
              </a:rPr>
              <a:t>informations</a:t>
            </a:r>
            <a:r>
              <a:rPr lang="fr-FR" sz="2000" b="1" spc="-25" dirty="0">
                <a:cs typeface="Arial"/>
              </a:rPr>
              <a:t> </a:t>
            </a:r>
            <a:r>
              <a:rPr lang="fr-FR" sz="2000" b="1" spc="-15" dirty="0">
                <a:cs typeface="Arial"/>
              </a:rPr>
              <a:t>locales.</a:t>
            </a:r>
            <a:endParaRPr lang="fr-FR" sz="2000" dirty="0">
              <a:cs typeface="Arial"/>
            </a:endParaRPr>
          </a:p>
          <a:p>
            <a:pPr marL="12700">
              <a:lnSpc>
                <a:spcPts val="2795"/>
              </a:lnSpc>
            </a:pPr>
            <a:r>
              <a:rPr lang="fr-FR" spc="-15" dirty="0">
                <a:cs typeface="Arial"/>
              </a:rPr>
              <a:t>Dans</a:t>
            </a:r>
            <a:r>
              <a:rPr lang="fr-FR" spc="-25" dirty="0">
                <a:cs typeface="Arial"/>
              </a:rPr>
              <a:t> </a:t>
            </a:r>
            <a:r>
              <a:rPr lang="fr-FR" spc="-10" dirty="0">
                <a:cs typeface="Arial"/>
              </a:rPr>
              <a:t>de</a:t>
            </a:r>
            <a:r>
              <a:rPr lang="fr-FR" spc="-25" dirty="0">
                <a:cs typeface="Arial"/>
              </a:rPr>
              <a:t> </a:t>
            </a:r>
            <a:r>
              <a:rPr lang="fr-FR" spc="-15" dirty="0">
                <a:cs typeface="Arial"/>
              </a:rPr>
              <a:t>nombreux</a:t>
            </a:r>
            <a:r>
              <a:rPr lang="fr-FR" spc="-25" dirty="0">
                <a:cs typeface="Arial"/>
              </a:rPr>
              <a:t> </a:t>
            </a:r>
            <a:r>
              <a:rPr lang="fr-FR" spc="-15" dirty="0">
                <a:cs typeface="Arial"/>
              </a:rPr>
              <a:t>cas,</a:t>
            </a:r>
            <a:r>
              <a:rPr lang="fr-FR" spc="-25" dirty="0">
                <a:cs typeface="Arial"/>
              </a:rPr>
              <a:t> </a:t>
            </a:r>
            <a:r>
              <a:rPr lang="fr-FR" spc="-5" dirty="0">
                <a:cs typeface="Arial"/>
              </a:rPr>
              <a:t>la</a:t>
            </a:r>
            <a:r>
              <a:rPr lang="fr-FR" spc="-25" dirty="0">
                <a:cs typeface="Arial"/>
              </a:rPr>
              <a:t> </a:t>
            </a:r>
            <a:r>
              <a:rPr lang="fr-FR" spc="-15" dirty="0">
                <a:cs typeface="Arial"/>
              </a:rPr>
              <a:t>couverture</a:t>
            </a:r>
            <a:r>
              <a:rPr lang="fr-FR" spc="-25" dirty="0">
                <a:cs typeface="Arial"/>
              </a:rPr>
              <a:t> </a:t>
            </a:r>
            <a:r>
              <a:rPr lang="fr-FR" spc="-10" dirty="0">
                <a:cs typeface="Arial"/>
              </a:rPr>
              <a:t>locale</a:t>
            </a:r>
            <a:r>
              <a:rPr lang="fr-FR" spc="-25" dirty="0">
                <a:cs typeface="Arial"/>
              </a:rPr>
              <a:t> </a:t>
            </a:r>
            <a:r>
              <a:rPr lang="fr-FR" spc="-10" dirty="0">
                <a:cs typeface="Arial"/>
              </a:rPr>
              <a:t>ne</a:t>
            </a:r>
            <a:r>
              <a:rPr lang="fr-FR" spc="-25" dirty="0">
                <a:cs typeface="Arial"/>
              </a:rPr>
              <a:t> </a:t>
            </a:r>
            <a:r>
              <a:rPr lang="fr-FR" spc="-15" dirty="0">
                <a:cs typeface="Arial"/>
              </a:rPr>
              <a:t>peut</a:t>
            </a:r>
            <a:r>
              <a:rPr lang="fr-FR" spc="-25" dirty="0">
                <a:cs typeface="Arial"/>
              </a:rPr>
              <a:t> </a:t>
            </a:r>
            <a:r>
              <a:rPr lang="fr-FR" spc="-10" dirty="0">
                <a:cs typeface="Arial"/>
              </a:rPr>
              <a:t>être </a:t>
            </a:r>
            <a:r>
              <a:rPr lang="en-CA" spc="-15" dirty="0" err="1"/>
              <a:t>trouvée</a:t>
            </a:r>
            <a:r>
              <a:rPr lang="en-CA" spc="-45" dirty="0"/>
              <a:t> </a:t>
            </a:r>
            <a:r>
              <a:rPr lang="en-CA" spc="-10" dirty="0" err="1"/>
              <a:t>nulle</a:t>
            </a:r>
            <a:r>
              <a:rPr lang="en-CA" spc="-40" dirty="0"/>
              <a:t> </a:t>
            </a:r>
            <a:r>
              <a:rPr lang="en-CA" spc="-10" dirty="0"/>
              <a:t>part</a:t>
            </a:r>
            <a:r>
              <a:rPr lang="en-CA" spc="-40" dirty="0"/>
              <a:t> </a:t>
            </a:r>
            <a:r>
              <a:rPr lang="en-CA" spc="-10" dirty="0" err="1"/>
              <a:t>ailleurs</a:t>
            </a:r>
            <a:r>
              <a:rPr lang="en-CA" spc="-10" dirty="0"/>
              <a:t>.</a:t>
            </a:r>
          </a:p>
        </p:txBody>
      </p:sp>
    </p:spTree>
    <p:extLst>
      <p:ext uri="{BB962C8B-B14F-4D97-AF65-F5344CB8AC3E}">
        <p14:creationId xmlns:p14="http://schemas.microsoft.com/office/powerpoint/2010/main" val="472003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A3EFF7B1-6CB7-47D1-AD37-B870CA2B21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FA2962B-21B6-4689-A95D-A8FF6ADE4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745280D-ED36-41FE-8EB1-CE597C99CF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9911" y="828635"/>
            <a:ext cx="304800" cy="322326"/>
            <a:chOff x="215328" y="-46937"/>
            <a:chExt cx="304800" cy="2773841"/>
          </a:xfrm>
        </p:grpSpPr>
        <p:cxnSp>
          <p:nvCxnSpPr>
            <p:cNvPr id="76" name="Straight Connector 37">
              <a:extLst>
                <a:ext uri="{FF2B5EF4-FFF2-40B4-BE49-F238E27FC236}">
                  <a16:creationId xmlns:a16="http://schemas.microsoft.com/office/drawing/2014/main" id="{3D26CEB3-5AE4-4088-AD63-396DB50F28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AA9279A-AD34-474C-834E-6BF658144A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39">
              <a:extLst>
                <a:ext uri="{FF2B5EF4-FFF2-40B4-BE49-F238E27FC236}">
                  <a16:creationId xmlns:a16="http://schemas.microsoft.com/office/drawing/2014/main" id="{B3589559-7D9A-4ECD-90BB-A5565E2DAE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01B1A71-DCEA-4EB2-8133-98A2CD6F09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80E95A5C-1E97-41C3-9DEC-245FF6DEBF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75420"/>
            <a:ext cx="9036544" cy="4093306"/>
            <a:chOff x="1" y="2075420"/>
            <a:chExt cx="12048729" cy="4093306"/>
          </a:xfrm>
        </p:grpSpPr>
        <p:sp>
          <p:nvSpPr>
            <p:cNvPr id="44" name="Oval 43">
              <a:extLst>
                <a:ext uri="{FF2B5EF4-FFF2-40B4-BE49-F238E27FC236}">
                  <a16:creationId xmlns:a16="http://schemas.microsoft.com/office/drawing/2014/main" id="{8D3C3374-C720-4FCD-B6CD-AEF1D1A6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7639E2EF-4D23-4EA3-B29E-D6362FF72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730820A4-6CEA-4BF7-8DE4-F5B2D2EB2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F320E002-8AED-4D4F-A104-0585FFFB9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6A0BF3F3-3A09-42CE-9483-114BD01DD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233BD5C-DFC7-4EB7-B348-7C9B5B8D0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Rectangle 50">
            <a:extLst>
              <a:ext uri="{FF2B5EF4-FFF2-40B4-BE49-F238E27FC236}">
                <a16:creationId xmlns:a16="http://schemas.microsoft.com/office/drawing/2014/main" id="{A00D2CE1-35C1-46E6-BD59-CEE668BD9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79052" y="1131512"/>
            <a:ext cx="2796461" cy="533439"/>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A58DCE86-9AE1-46D1-96D6-04B8B3EDF6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44654" y="317578"/>
            <a:ext cx="411480" cy="549007"/>
            <a:chOff x="7029447" y="3514725"/>
            <a:chExt cx="1285875" cy="549007"/>
          </a:xfrm>
        </p:grpSpPr>
        <p:cxnSp>
          <p:nvCxnSpPr>
            <p:cNvPr id="54" name="Straight Connector 53">
              <a:extLst>
                <a:ext uri="{FF2B5EF4-FFF2-40B4-BE49-F238E27FC236}">
                  <a16:creationId xmlns:a16="http://schemas.microsoft.com/office/drawing/2014/main" id="{89B74739-D423-4F25-A976-0A6CD86D17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018E700-FF08-42AA-9237-24E7A74AD3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6B3488A-8A55-403E-B9C9-75AFA0CF53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89B9D-BA8D-4A64-B95F-33940D9D68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59" name="Rectangle 58">
            <a:extLst>
              <a:ext uri="{FF2B5EF4-FFF2-40B4-BE49-F238E27FC236}">
                <a16:creationId xmlns:a16="http://schemas.microsoft.com/office/drawing/2014/main" id="{E18403B7-F2C7-4C07-8522-21C319109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140785"/>
            <a:ext cx="4571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a:extLst>
              <a:ext uri="{FF2B5EF4-FFF2-40B4-BE49-F238E27FC236}">
                <a16:creationId xmlns:a16="http://schemas.microsoft.com/office/drawing/2014/main" id="{23B58CC6-A99E-43AF-A467-256F19287F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45785" y="5940560"/>
            <a:ext cx="1285875" cy="549007"/>
            <a:chOff x="7029447" y="3514725"/>
            <a:chExt cx="1285875" cy="549007"/>
          </a:xfrm>
        </p:grpSpPr>
        <p:cxnSp>
          <p:nvCxnSpPr>
            <p:cNvPr id="62" name="Straight Connector 61">
              <a:extLst>
                <a:ext uri="{FF2B5EF4-FFF2-40B4-BE49-F238E27FC236}">
                  <a16:creationId xmlns:a16="http://schemas.microsoft.com/office/drawing/2014/main" id="{8FE97852-3A18-4317-B17E-8C45174F96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9D0BC6E-6D0B-4589-B1BF-372BAA3839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30B892E-E062-4B0A-B79E-E55D36EC9A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D1A4DF9-C28A-4C0A-B273-702F0C4880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12" name="Title 2"/>
          <p:cNvSpPr>
            <a:spLocks noGrp="1"/>
          </p:cNvSpPr>
          <p:nvPr>
            <p:ph type="title"/>
          </p:nvPr>
        </p:nvSpPr>
        <p:spPr>
          <a:xfrm>
            <a:off x="363474" y="837398"/>
            <a:ext cx="3504222" cy="5297425"/>
          </a:xfrm>
          <a:noFill/>
        </p:spPr>
        <p:txBody>
          <a:bodyPr vert="horz" lIns="91440" tIns="45720" rIns="91440" bIns="45720" rtlCol="0" anchor="ctr">
            <a:normAutofit/>
          </a:bodyPr>
          <a:lstStyle/>
          <a:p>
            <a:r>
              <a:rPr lang="en-CA" sz="4000" b="1" spc="-30" dirty="0" err="1">
                <a:solidFill>
                  <a:srgbClr val="FFFFFF"/>
                </a:solidFill>
                <a:latin typeface="Arial"/>
                <a:cs typeface="Arial"/>
              </a:rPr>
              <a:t>Amorces</a:t>
            </a:r>
            <a:r>
              <a:rPr lang="en-CA" sz="4000" b="1" spc="-30" dirty="0">
                <a:solidFill>
                  <a:srgbClr val="FFFFFF"/>
                </a:solidFill>
                <a:latin typeface="Arial"/>
                <a:cs typeface="Arial"/>
              </a:rPr>
              <a:t> </a:t>
            </a:r>
            <a:r>
              <a:rPr lang="en-CA" sz="4000" b="1" spc="-20" dirty="0">
                <a:solidFill>
                  <a:srgbClr val="FFFFFF"/>
                </a:solidFill>
                <a:latin typeface="Arial"/>
                <a:cs typeface="Arial"/>
              </a:rPr>
              <a:t>de </a:t>
            </a:r>
            <a:r>
              <a:rPr lang="en-CA" sz="4000" b="1" spc="-15" dirty="0">
                <a:solidFill>
                  <a:srgbClr val="FFFFFF"/>
                </a:solidFill>
                <a:latin typeface="Arial"/>
                <a:cs typeface="Arial"/>
              </a:rPr>
              <a:t> </a:t>
            </a:r>
            <a:r>
              <a:rPr lang="en-CA" sz="4000" b="1" spc="-25" dirty="0">
                <a:solidFill>
                  <a:srgbClr val="FFFFFF"/>
                </a:solidFill>
                <a:latin typeface="Arial"/>
                <a:cs typeface="Arial"/>
              </a:rPr>
              <a:t>c</a:t>
            </a:r>
            <a:r>
              <a:rPr lang="en-CA" sz="4000" b="1" spc="-35" dirty="0">
                <a:solidFill>
                  <a:srgbClr val="FFFFFF"/>
                </a:solidFill>
                <a:latin typeface="Arial"/>
                <a:cs typeface="Arial"/>
              </a:rPr>
              <a:t>on</a:t>
            </a:r>
            <a:r>
              <a:rPr lang="en-CA" sz="4000" b="1" spc="-25" dirty="0">
                <a:solidFill>
                  <a:srgbClr val="FFFFFF"/>
                </a:solidFill>
                <a:latin typeface="Arial"/>
                <a:cs typeface="Arial"/>
              </a:rPr>
              <a:t>ve</a:t>
            </a:r>
            <a:r>
              <a:rPr lang="en-CA" sz="4000" b="1" spc="-20" dirty="0">
                <a:solidFill>
                  <a:srgbClr val="FFFFFF"/>
                </a:solidFill>
                <a:latin typeface="Arial"/>
                <a:cs typeface="Arial"/>
              </a:rPr>
              <a:t>r</a:t>
            </a:r>
            <a:r>
              <a:rPr lang="en-CA" sz="4000" b="1" spc="-25" dirty="0">
                <a:solidFill>
                  <a:srgbClr val="FFFFFF"/>
                </a:solidFill>
                <a:latin typeface="Arial"/>
                <a:cs typeface="Arial"/>
              </a:rPr>
              <a:t>sa</a:t>
            </a:r>
            <a:r>
              <a:rPr lang="en-CA" sz="4000" b="1" spc="-20" dirty="0">
                <a:solidFill>
                  <a:srgbClr val="FFFFFF"/>
                </a:solidFill>
                <a:latin typeface="Arial"/>
                <a:cs typeface="Arial"/>
              </a:rPr>
              <a:t>t</a:t>
            </a:r>
            <a:r>
              <a:rPr lang="en-CA" sz="4000" b="1" spc="-10" dirty="0">
                <a:solidFill>
                  <a:srgbClr val="FFFFFF"/>
                </a:solidFill>
                <a:latin typeface="Arial"/>
                <a:cs typeface="Arial"/>
              </a:rPr>
              <a:t>i</a:t>
            </a:r>
            <a:r>
              <a:rPr lang="en-CA" sz="4000" b="1" spc="-35" dirty="0">
                <a:solidFill>
                  <a:srgbClr val="FFFFFF"/>
                </a:solidFill>
                <a:latin typeface="Arial"/>
                <a:cs typeface="Arial"/>
              </a:rPr>
              <a:t>o</a:t>
            </a:r>
            <a:r>
              <a:rPr lang="en-CA" sz="4000" b="1" dirty="0">
                <a:solidFill>
                  <a:srgbClr val="FFFFFF"/>
                </a:solidFill>
                <a:latin typeface="Arial"/>
                <a:cs typeface="Arial"/>
              </a:rPr>
              <a:t>n</a:t>
            </a:r>
            <a:br>
              <a:rPr lang="en-CA" sz="4000" dirty="0">
                <a:latin typeface="Arial"/>
                <a:cs typeface="Arial"/>
              </a:rPr>
            </a:br>
            <a:br>
              <a:rPr lang="en-US" sz="3900" kern="1200" dirty="0">
                <a:solidFill>
                  <a:schemeClr val="tx1"/>
                </a:solidFill>
                <a:latin typeface="+mj-lt"/>
                <a:ea typeface="+mj-ea"/>
                <a:cs typeface="+mj-cs"/>
              </a:rPr>
            </a:br>
            <a:br>
              <a:rPr lang="en-US" sz="3900" kern="1200" dirty="0">
                <a:solidFill>
                  <a:schemeClr val="tx1"/>
                </a:solidFill>
                <a:latin typeface="+mj-lt"/>
                <a:ea typeface="+mj-ea"/>
                <a:cs typeface="+mj-cs"/>
              </a:rPr>
            </a:br>
            <a:r>
              <a:rPr lang="fr-FR" sz="3200" spc="-20" dirty="0">
                <a:solidFill>
                  <a:srgbClr val="FFFFFF"/>
                </a:solidFill>
                <a:latin typeface="Arial"/>
                <a:cs typeface="Arial"/>
              </a:rPr>
              <a:t>Les </a:t>
            </a:r>
            <a:r>
              <a:rPr lang="fr-FR" sz="3200" spc="-25" dirty="0">
                <a:solidFill>
                  <a:srgbClr val="FFFFFF"/>
                </a:solidFill>
                <a:latin typeface="Arial"/>
                <a:cs typeface="Arial"/>
              </a:rPr>
              <a:t>journaux </a:t>
            </a:r>
            <a:r>
              <a:rPr lang="fr-FR" sz="3200" spc="-20" dirty="0">
                <a:solidFill>
                  <a:srgbClr val="FFFFFF"/>
                </a:solidFill>
                <a:latin typeface="Arial"/>
                <a:cs typeface="Arial"/>
              </a:rPr>
              <a:t> </a:t>
            </a:r>
            <a:r>
              <a:rPr lang="fr-FR" sz="3200" spc="-25" dirty="0">
                <a:solidFill>
                  <a:srgbClr val="FFFFFF"/>
                </a:solidFill>
                <a:latin typeface="Arial"/>
                <a:cs typeface="Arial"/>
              </a:rPr>
              <a:t>rejoignent </a:t>
            </a:r>
            <a:r>
              <a:rPr lang="fr-FR" sz="3200" spc="-20" dirty="0">
                <a:solidFill>
                  <a:srgbClr val="FFFFFF"/>
                </a:solidFill>
                <a:latin typeface="Arial"/>
                <a:cs typeface="Arial"/>
              </a:rPr>
              <a:t>tous </a:t>
            </a:r>
            <a:r>
              <a:rPr lang="fr-FR" sz="3200" spc="-15" dirty="0">
                <a:solidFill>
                  <a:srgbClr val="FFFFFF"/>
                </a:solidFill>
                <a:latin typeface="Arial"/>
                <a:cs typeface="Arial"/>
              </a:rPr>
              <a:t>les </a:t>
            </a:r>
            <a:r>
              <a:rPr lang="fr-FR" sz="3200" spc="-880" dirty="0">
                <a:solidFill>
                  <a:srgbClr val="FFFFFF"/>
                </a:solidFill>
                <a:latin typeface="Arial"/>
                <a:cs typeface="Arial"/>
              </a:rPr>
              <a:t> </a:t>
            </a:r>
            <a:r>
              <a:rPr lang="fr-FR" sz="3200" spc="-25" dirty="0">
                <a:solidFill>
                  <a:srgbClr val="FFFFFF"/>
                </a:solidFill>
                <a:latin typeface="Arial"/>
                <a:cs typeface="Arial"/>
              </a:rPr>
              <a:t>groupes </a:t>
            </a:r>
            <a:r>
              <a:rPr lang="fr-FR" sz="3200" spc="-20" dirty="0">
                <a:solidFill>
                  <a:srgbClr val="FFFFFF"/>
                </a:solidFill>
                <a:latin typeface="Arial"/>
                <a:cs typeface="Arial"/>
              </a:rPr>
              <a:t> </a:t>
            </a:r>
            <a:r>
              <a:rPr lang="fr-FR" sz="3200" spc="-25" dirty="0">
                <a:solidFill>
                  <a:srgbClr val="FFFFFF"/>
                </a:solidFill>
                <a:latin typeface="Arial"/>
                <a:cs typeface="Arial"/>
              </a:rPr>
              <a:t>démographiques</a:t>
            </a:r>
            <a:endParaRPr lang="en-US" sz="3800" kern="1200" dirty="0">
              <a:solidFill>
                <a:schemeClr val="tx1"/>
              </a:solidFill>
              <a:latin typeface="+mj-lt"/>
              <a:ea typeface="+mj-ea"/>
              <a:cs typeface="+mj-cs"/>
            </a:endParaRPr>
          </a:p>
        </p:txBody>
      </p:sp>
      <p:sp>
        <p:nvSpPr>
          <p:cNvPr id="27" name="Text Box 7"/>
          <p:cNvSpPr txBox="1">
            <a:spLocks noChangeArrowheads="1"/>
          </p:cNvSpPr>
          <p:nvPr/>
        </p:nvSpPr>
        <p:spPr bwMode="auto">
          <a:xfrm>
            <a:off x="6196" y="6173655"/>
            <a:ext cx="9039005" cy="7022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800">
                <a:solidFill>
                  <a:schemeClr val="tx1"/>
                </a:solidFill>
                <a:latin typeface="Arial" charset="0"/>
                <a:cs typeface="Arial" charset="0"/>
              </a:defRPr>
            </a:lvl1pPr>
            <a:lvl2pPr marL="742950" indent="-285750" eaLnBrk="0" hangingPunct="0">
              <a:defRPr sz="800">
                <a:solidFill>
                  <a:schemeClr val="tx1"/>
                </a:solidFill>
                <a:latin typeface="Arial" charset="0"/>
                <a:cs typeface="Arial" charset="0"/>
              </a:defRPr>
            </a:lvl2pPr>
            <a:lvl3pPr marL="1143000" indent="-228600" eaLnBrk="0" hangingPunct="0">
              <a:defRPr sz="800">
                <a:solidFill>
                  <a:schemeClr val="tx1"/>
                </a:solidFill>
                <a:latin typeface="Arial" charset="0"/>
                <a:cs typeface="Arial" charset="0"/>
              </a:defRPr>
            </a:lvl3pPr>
            <a:lvl4pPr marL="1600200" indent="-228600" eaLnBrk="0" hangingPunct="0">
              <a:defRPr sz="800">
                <a:solidFill>
                  <a:schemeClr val="tx1"/>
                </a:solidFill>
                <a:latin typeface="Arial" charset="0"/>
                <a:cs typeface="Arial" charset="0"/>
              </a:defRPr>
            </a:lvl4pPr>
            <a:lvl5pPr marL="2057400" indent="-228600" eaLnBrk="0" hangingPunct="0">
              <a:defRPr sz="800">
                <a:solidFill>
                  <a:schemeClr val="tx1"/>
                </a:solidFill>
                <a:latin typeface="Arial" charset="0"/>
                <a:cs typeface="Arial" charset="0"/>
              </a:defRPr>
            </a:lvl5pPr>
            <a:lvl6pPr marL="2514600" indent="-228600" eaLnBrk="0" fontAlgn="base" hangingPunct="0">
              <a:spcBef>
                <a:spcPct val="0"/>
              </a:spcBef>
              <a:spcAft>
                <a:spcPct val="0"/>
              </a:spcAft>
              <a:defRPr sz="800">
                <a:solidFill>
                  <a:schemeClr val="tx1"/>
                </a:solidFill>
                <a:latin typeface="Arial" charset="0"/>
                <a:cs typeface="Arial" charset="0"/>
              </a:defRPr>
            </a:lvl6pPr>
            <a:lvl7pPr marL="2971800" indent="-228600" eaLnBrk="0" fontAlgn="base" hangingPunct="0">
              <a:spcBef>
                <a:spcPct val="0"/>
              </a:spcBef>
              <a:spcAft>
                <a:spcPct val="0"/>
              </a:spcAft>
              <a:defRPr sz="800">
                <a:solidFill>
                  <a:schemeClr val="tx1"/>
                </a:solidFill>
                <a:latin typeface="Arial" charset="0"/>
                <a:cs typeface="Arial" charset="0"/>
              </a:defRPr>
            </a:lvl7pPr>
            <a:lvl8pPr marL="3429000" indent="-228600" eaLnBrk="0" fontAlgn="base" hangingPunct="0">
              <a:spcBef>
                <a:spcPct val="0"/>
              </a:spcBef>
              <a:spcAft>
                <a:spcPct val="0"/>
              </a:spcAft>
              <a:defRPr sz="800">
                <a:solidFill>
                  <a:schemeClr val="tx1"/>
                </a:solidFill>
                <a:latin typeface="Arial" charset="0"/>
                <a:cs typeface="Arial" charset="0"/>
              </a:defRPr>
            </a:lvl8pPr>
            <a:lvl9pPr marL="3886200" indent="-228600" eaLnBrk="0" fontAlgn="base" hangingPunct="0">
              <a:spcBef>
                <a:spcPct val="0"/>
              </a:spcBef>
              <a:spcAft>
                <a:spcPct val="0"/>
              </a:spcAft>
              <a:defRPr sz="800">
                <a:solidFill>
                  <a:schemeClr val="tx1"/>
                </a:solidFill>
                <a:latin typeface="Arial" charset="0"/>
                <a:cs typeface="Arial" charset="0"/>
              </a:defRPr>
            </a:lvl9pPr>
          </a:lstStyle>
          <a:p>
            <a:pPr marL="12700">
              <a:lnSpc>
                <a:spcPts val="1310"/>
              </a:lnSpc>
              <a:spcBef>
                <a:spcPts val="100"/>
              </a:spcBef>
            </a:pPr>
            <a:r>
              <a:rPr lang="fr-FR" sz="1100" spc="-10">
                <a:solidFill>
                  <a:srgbClr val="FFFFFF"/>
                </a:solidFill>
                <a:latin typeface="Arial"/>
                <a:cs typeface="Arial"/>
              </a:rPr>
              <a:t>Totum</a:t>
            </a:r>
            <a:r>
              <a:rPr lang="fr-FR" sz="1100" spc="-25">
                <a:solidFill>
                  <a:srgbClr val="FFFFFF"/>
                </a:solidFill>
                <a:latin typeface="Arial"/>
                <a:cs typeface="Arial"/>
              </a:rPr>
              <a:t> </a:t>
            </a:r>
            <a:r>
              <a:rPr lang="fr-FR" sz="1100" spc="-10">
                <a:solidFill>
                  <a:srgbClr val="FFFFFF"/>
                </a:solidFill>
                <a:latin typeface="Arial"/>
                <a:cs typeface="Arial"/>
              </a:rPr>
              <a:t>Research;</a:t>
            </a:r>
            <a:r>
              <a:rPr lang="fr-FR" sz="1100" spc="-20">
                <a:solidFill>
                  <a:srgbClr val="FFFFFF"/>
                </a:solidFill>
                <a:latin typeface="Arial"/>
                <a:cs typeface="Arial"/>
              </a:rPr>
              <a:t> </a:t>
            </a:r>
            <a:r>
              <a:rPr lang="fr-FR" sz="1100" spc="-10">
                <a:solidFill>
                  <a:srgbClr val="FFFFFF"/>
                </a:solidFill>
                <a:latin typeface="Arial"/>
                <a:cs typeface="Arial"/>
              </a:rPr>
              <a:t>Canadiens</a:t>
            </a:r>
            <a:r>
              <a:rPr lang="fr-FR" sz="1100" spc="-15">
                <a:solidFill>
                  <a:srgbClr val="FFFFFF"/>
                </a:solidFill>
                <a:latin typeface="Arial"/>
                <a:cs typeface="Arial"/>
              </a:rPr>
              <a:t> </a:t>
            </a:r>
            <a:r>
              <a:rPr lang="fr-FR" sz="1100" spc="-10">
                <a:solidFill>
                  <a:srgbClr val="FFFFFF"/>
                </a:solidFill>
                <a:latin typeface="Arial"/>
                <a:cs typeface="Arial"/>
              </a:rPr>
              <a:t>18+,</a:t>
            </a:r>
            <a:r>
              <a:rPr lang="fr-FR" sz="1100" spc="-15">
                <a:solidFill>
                  <a:srgbClr val="FFFFFF"/>
                </a:solidFill>
                <a:latin typeface="Arial"/>
                <a:cs typeface="Arial"/>
              </a:rPr>
              <a:t> </a:t>
            </a:r>
            <a:r>
              <a:rPr lang="fr-FR" sz="1100" spc="-10">
                <a:solidFill>
                  <a:srgbClr val="FFFFFF"/>
                </a:solidFill>
                <a:latin typeface="Arial"/>
                <a:cs typeface="Arial"/>
              </a:rPr>
              <a:t>lectorat</a:t>
            </a:r>
            <a:r>
              <a:rPr lang="fr-FR" sz="1100" spc="-20">
                <a:solidFill>
                  <a:srgbClr val="FFFFFF"/>
                </a:solidFill>
                <a:latin typeface="Arial"/>
                <a:cs typeface="Arial"/>
              </a:rPr>
              <a:t> </a:t>
            </a:r>
            <a:r>
              <a:rPr lang="fr-FR" sz="1100" spc="-5">
                <a:solidFill>
                  <a:srgbClr val="FFFFFF"/>
                </a:solidFill>
                <a:latin typeface="Arial"/>
                <a:cs typeface="Arial"/>
              </a:rPr>
              <a:t>en</a:t>
            </a:r>
            <a:r>
              <a:rPr lang="fr-FR" sz="1100" spc="-15">
                <a:solidFill>
                  <a:srgbClr val="FFFFFF"/>
                </a:solidFill>
                <a:latin typeface="Arial"/>
                <a:cs typeface="Arial"/>
              </a:rPr>
              <a:t> </a:t>
            </a:r>
            <a:r>
              <a:rPr lang="fr-FR" sz="1100" spc="-10">
                <a:solidFill>
                  <a:srgbClr val="FFFFFF"/>
                </a:solidFill>
                <a:latin typeface="Arial"/>
                <a:cs typeface="Arial"/>
              </a:rPr>
              <a:t>semaine,</a:t>
            </a:r>
            <a:r>
              <a:rPr lang="fr-FR" sz="1100" spc="-15">
                <a:solidFill>
                  <a:srgbClr val="FFFFFF"/>
                </a:solidFill>
                <a:latin typeface="Arial"/>
                <a:cs typeface="Arial"/>
              </a:rPr>
              <a:t> </a:t>
            </a:r>
            <a:r>
              <a:rPr lang="fr-FR" sz="1100" spc="-10">
                <a:solidFill>
                  <a:srgbClr val="FFFFFF"/>
                </a:solidFill>
                <a:latin typeface="Arial"/>
                <a:cs typeface="Arial"/>
              </a:rPr>
              <a:t>décembre</a:t>
            </a:r>
            <a:r>
              <a:rPr lang="fr-FR" sz="1100" spc="-15">
                <a:solidFill>
                  <a:srgbClr val="FFFFFF"/>
                </a:solidFill>
                <a:latin typeface="Arial"/>
                <a:cs typeface="Arial"/>
              </a:rPr>
              <a:t> </a:t>
            </a:r>
            <a:r>
              <a:rPr lang="fr-FR" sz="1100" spc="-10">
                <a:solidFill>
                  <a:srgbClr val="FFFFFF"/>
                </a:solidFill>
                <a:latin typeface="Arial"/>
                <a:cs typeface="Arial"/>
              </a:rPr>
              <a:t>2021</a:t>
            </a:r>
            <a:endParaRPr lang="fr-FR" sz="1100">
              <a:latin typeface="Arial"/>
              <a:cs typeface="Arial"/>
            </a:endParaRPr>
          </a:p>
          <a:p>
            <a:pPr marL="12700" marR="5080">
              <a:lnSpc>
                <a:spcPct val="96000"/>
              </a:lnSpc>
              <a:spcBef>
                <a:spcPts val="35"/>
              </a:spcBef>
            </a:pPr>
            <a:r>
              <a:rPr lang="fr-FR" sz="1000" spc="-5">
                <a:solidFill>
                  <a:srgbClr val="FFFFFF"/>
                </a:solidFill>
                <a:latin typeface="Arial"/>
                <a:cs typeface="Arial"/>
              </a:rPr>
              <a:t>** </a:t>
            </a:r>
            <a:r>
              <a:rPr lang="fr-FR" sz="1000" spc="-10">
                <a:solidFill>
                  <a:srgbClr val="FFFFFF"/>
                </a:solidFill>
                <a:latin typeface="Arial"/>
                <a:cs typeface="Arial"/>
              </a:rPr>
              <a:t>Influenceurs </a:t>
            </a:r>
            <a:r>
              <a:rPr lang="fr-FR" sz="1000">
                <a:solidFill>
                  <a:srgbClr val="FFFFFF"/>
                </a:solidFill>
                <a:latin typeface="Arial"/>
                <a:cs typeface="Arial"/>
              </a:rPr>
              <a:t>– </a:t>
            </a:r>
            <a:r>
              <a:rPr lang="fr-FR" sz="1000" spc="-10">
                <a:solidFill>
                  <a:srgbClr val="FFFFFF"/>
                </a:solidFill>
                <a:latin typeface="Arial"/>
                <a:cs typeface="Arial"/>
              </a:rPr>
              <a:t>3+ </a:t>
            </a:r>
            <a:r>
              <a:rPr lang="fr-FR" sz="1000" spc="-15">
                <a:solidFill>
                  <a:srgbClr val="FFFFFF"/>
                </a:solidFill>
                <a:latin typeface="Arial"/>
                <a:cs typeface="Arial"/>
              </a:rPr>
              <a:t>énoncés: </a:t>
            </a:r>
            <a:r>
              <a:rPr lang="fr-FR" sz="1000" spc="-10">
                <a:solidFill>
                  <a:srgbClr val="FFFFFF"/>
                </a:solidFill>
                <a:latin typeface="Arial"/>
                <a:cs typeface="Arial"/>
              </a:rPr>
              <a:t>Trouvent un </a:t>
            </a:r>
            <a:r>
              <a:rPr lang="fr-FR" sz="1000" spc="-15">
                <a:solidFill>
                  <a:srgbClr val="FFFFFF"/>
                </a:solidFill>
                <a:latin typeface="Arial"/>
                <a:cs typeface="Arial"/>
              </a:rPr>
              <a:t>nouveau </a:t>
            </a:r>
            <a:r>
              <a:rPr lang="fr-FR" sz="1000" spc="-10">
                <a:solidFill>
                  <a:srgbClr val="FFFFFF"/>
                </a:solidFill>
                <a:latin typeface="Arial"/>
                <a:cs typeface="Arial"/>
              </a:rPr>
              <a:t>produit </a:t>
            </a:r>
            <a:r>
              <a:rPr lang="fr-FR" sz="1000">
                <a:solidFill>
                  <a:srgbClr val="FFFFFF"/>
                </a:solidFill>
                <a:latin typeface="Arial"/>
                <a:cs typeface="Arial"/>
              </a:rPr>
              <a:t>+ le </a:t>
            </a:r>
            <a:r>
              <a:rPr lang="fr-FR" sz="1000" spc="-15">
                <a:solidFill>
                  <a:srgbClr val="FFFFFF"/>
                </a:solidFill>
                <a:latin typeface="Arial"/>
                <a:cs typeface="Arial"/>
              </a:rPr>
              <a:t>recommandent généralement </a:t>
            </a:r>
            <a:r>
              <a:rPr lang="fr-FR" sz="1000" spc="-10">
                <a:solidFill>
                  <a:srgbClr val="FFFFFF"/>
                </a:solidFill>
                <a:latin typeface="Arial"/>
                <a:cs typeface="Arial"/>
              </a:rPr>
              <a:t>aux autres </a:t>
            </a:r>
            <a:r>
              <a:rPr lang="fr-FR" sz="1000">
                <a:solidFill>
                  <a:srgbClr val="FFFFFF"/>
                </a:solidFill>
                <a:latin typeface="Arial"/>
                <a:cs typeface="Arial"/>
              </a:rPr>
              <a:t>; </a:t>
            </a:r>
            <a:r>
              <a:rPr lang="fr-FR" sz="1000" spc="-10">
                <a:solidFill>
                  <a:srgbClr val="FFFFFF"/>
                </a:solidFill>
                <a:latin typeface="Arial"/>
                <a:cs typeface="Arial"/>
              </a:rPr>
              <a:t>Se </a:t>
            </a:r>
            <a:r>
              <a:rPr lang="fr-FR" sz="1000" spc="-15">
                <a:solidFill>
                  <a:srgbClr val="FFFFFF"/>
                </a:solidFill>
                <a:latin typeface="Arial"/>
                <a:cs typeface="Arial"/>
              </a:rPr>
              <a:t>tiennent </a:t>
            </a:r>
            <a:r>
              <a:rPr lang="fr-FR" sz="1000" spc="-10">
                <a:solidFill>
                  <a:srgbClr val="FFFFFF"/>
                </a:solidFill>
                <a:latin typeface="Arial"/>
                <a:cs typeface="Arial"/>
              </a:rPr>
              <a:t>informés des </a:t>
            </a:r>
            <a:r>
              <a:rPr lang="fr-FR" sz="1000" spc="-15">
                <a:solidFill>
                  <a:srgbClr val="FFFFFF"/>
                </a:solidFill>
                <a:latin typeface="Arial"/>
                <a:cs typeface="Arial"/>
              </a:rPr>
              <a:t>nouveaux </a:t>
            </a:r>
            <a:r>
              <a:rPr lang="fr-FR" sz="1000" spc="-10">
                <a:solidFill>
                  <a:srgbClr val="FFFFFF"/>
                </a:solidFill>
                <a:latin typeface="Arial"/>
                <a:cs typeface="Arial"/>
              </a:rPr>
              <a:t> produits/services </a:t>
            </a:r>
            <a:r>
              <a:rPr lang="fr-FR" sz="1000">
                <a:solidFill>
                  <a:srgbClr val="FFFFFF"/>
                </a:solidFill>
                <a:latin typeface="Arial"/>
                <a:cs typeface="Arial"/>
              </a:rPr>
              <a:t>;</a:t>
            </a:r>
            <a:r>
              <a:rPr lang="fr-FR" sz="1000" spc="-5">
                <a:solidFill>
                  <a:srgbClr val="FFFFFF"/>
                </a:solidFill>
                <a:latin typeface="Arial"/>
                <a:cs typeface="Arial"/>
              </a:rPr>
              <a:t> </a:t>
            </a:r>
            <a:r>
              <a:rPr lang="fr-FR" sz="1000" spc="-10">
                <a:solidFill>
                  <a:srgbClr val="FFFFFF"/>
                </a:solidFill>
                <a:latin typeface="Arial"/>
                <a:cs typeface="Arial"/>
              </a:rPr>
              <a:t>Les</a:t>
            </a:r>
            <a:r>
              <a:rPr lang="fr-FR" sz="1000" spc="-5">
                <a:solidFill>
                  <a:srgbClr val="FFFFFF"/>
                </a:solidFill>
                <a:latin typeface="Arial"/>
                <a:cs typeface="Arial"/>
              </a:rPr>
              <a:t> </a:t>
            </a:r>
            <a:r>
              <a:rPr lang="fr-FR" sz="1000" spc="-15">
                <a:solidFill>
                  <a:srgbClr val="FFFFFF"/>
                </a:solidFill>
                <a:latin typeface="Arial"/>
                <a:cs typeface="Arial"/>
              </a:rPr>
              <a:t>gens</a:t>
            </a:r>
            <a:r>
              <a:rPr lang="fr-FR" sz="1000" spc="-5">
                <a:solidFill>
                  <a:srgbClr val="FFFFFF"/>
                </a:solidFill>
                <a:latin typeface="Arial"/>
                <a:cs typeface="Arial"/>
              </a:rPr>
              <a:t> </a:t>
            </a:r>
            <a:r>
              <a:rPr lang="fr-FR" sz="1000" spc="-10">
                <a:solidFill>
                  <a:srgbClr val="FFFFFF"/>
                </a:solidFill>
                <a:latin typeface="Arial"/>
                <a:cs typeface="Arial"/>
              </a:rPr>
              <a:t>leur</a:t>
            </a:r>
            <a:r>
              <a:rPr lang="fr-FR" sz="1000" spc="-5">
                <a:solidFill>
                  <a:srgbClr val="FFFFFF"/>
                </a:solidFill>
                <a:latin typeface="Arial"/>
                <a:cs typeface="Arial"/>
              </a:rPr>
              <a:t> </a:t>
            </a:r>
            <a:r>
              <a:rPr lang="fr-FR" sz="1000" spc="-15">
                <a:solidFill>
                  <a:srgbClr val="FFFFFF"/>
                </a:solidFill>
                <a:latin typeface="Arial"/>
                <a:cs typeface="Arial"/>
              </a:rPr>
              <a:t>demandent</a:t>
            </a:r>
            <a:r>
              <a:rPr lang="fr-FR" sz="1000" spc="-5">
                <a:solidFill>
                  <a:srgbClr val="FFFFFF"/>
                </a:solidFill>
                <a:latin typeface="Arial"/>
                <a:cs typeface="Arial"/>
              </a:rPr>
              <a:t> </a:t>
            </a:r>
            <a:r>
              <a:rPr lang="fr-FR" sz="1000" spc="-15">
                <a:solidFill>
                  <a:srgbClr val="FFFFFF"/>
                </a:solidFill>
                <a:latin typeface="Arial"/>
                <a:cs typeface="Arial"/>
              </a:rPr>
              <a:t>souvent</a:t>
            </a:r>
            <a:r>
              <a:rPr lang="fr-FR" sz="1000" spc="-5">
                <a:solidFill>
                  <a:srgbClr val="FFFFFF"/>
                </a:solidFill>
                <a:latin typeface="Arial"/>
                <a:cs typeface="Arial"/>
              </a:rPr>
              <a:t> </a:t>
            </a:r>
            <a:r>
              <a:rPr lang="fr-FR" sz="1000" spc="-10">
                <a:solidFill>
                  <a:srgbClr val="FFFFFF"/>
                </a:solidFill>
                <a:latin typeface="Arial"/>
                <a:cs typeface="Arial"/>
              </a:rPr>
              <a:t>conseil</a:t>
            </a:r>
            <a:r>
              <a:rPr lang="fr-FR" sz="1000">
                <a:solidFill>
                  <a:srgbClr val="FFFFFF"/>
                </a:solidFill>
                <a:latin typeface="Arial"/>
                <a:cs typeface="Arial"/>
              </a:rPr>
              <a:t> ;</a:t>
            </a:r>
            <a:r>
              <a:rPr lang="fr-FR" sz="1000" spc="-10">
                <a:solidFill>
                  <a:srgbClr val="FFFFFF"/>
                </a:solidFill>
                <a:latin typeface="Arial"/>
                <a:cs typeface="Arial"/>
              </a:rPr>
              <a:t> </a:t>
            </a:r>
            <a:r>
              <a:rPr lang="fr-FR" sz="1000" spc="-15">
                <a:solidFill>
                  <a:srgbClr val="FFFFFF"/>
                </a:solidFill>
                <a:latin typeface="Arial"/>
                <a:cs typeface="Arial"/>
              </a:rPr>
              <a:t>Sont</a:t>
            </a:r>
            <a:r>
              <a:rPr lang="fr-FR" sz="1000" spc="-5">
                <a:solidFill>
                  <a:srgbClr val="FFFFFF"/>
                </a:solidFill>
                <a:latin typeface="Arial"/>
                <a:cs typeface="Arial"/>
              </a:rPr>
              <a:t> </a:t>
            </a:r>
            <a:r>
              <a:rPr lang="fr-FR" sz="1000" spc="-10">
                <a:solidFill>
                  <a:srgbClr val="FFFFFF"/>
                </a:solidFill>
                <a:latin typeface="Arial"/>
                <a:cs typeface="Arial"/>
              </a:rPr>
              <a:t>toujours</a:t>
            </a:r>
            <a:r>
              <a:rPr lang="fr-FR" sz="1000" spc="-5">
                <a:solidFill>
                  <a:srgbClr val="FFFFFF"/>
                </a:solidFill>
                <a:latin typeface="Arial"/>
                <a:cs typeface="Arial"/>
              </a:rPr>
              <a:t> les </a:t>
            </a:r>
            <a:r>
              <a:rPr lang="fr-FR" sz="1000" spc="-10">
                <a:solidFill>
                  <a:srgbClr val="FFFFFF"/>
                </a:solidFill>
                <a:latin typeface="Arial"/>
                <a:cs typeface="Arial"/>
              </a:rPr>
              <a:t>premiers </a:t>
            </a:r>
            <a:r>
              <a:rPr lang="fr-FR" sz="1000">
                <a:solidFill>
                  <a:srgbClr val="FFFFFF"/>
                </a:solidFill>
                <a:latin typeface="Arial"/>
                <a:cs typeface="Arial"/>
              </a:rPr>
              <a:t>à</a:t>
            </a:r>
            <a:r>
              <a:rPr lang="fr-FR" sz="1000" spc="-10">
                <a:solidFill>
                  <a:srgbClr val="FFFFFF"/>
                </a:solidFill>
                <a:latin typeface="Arial"/>
                <a:cs typeface="Arial"/>
              </a:rPr>
              <a:t> </a:t>
            </a:r>
            <a:r>
              <a:rPr lang="fr-FR" sz="1000" spc="-15">
                <a:solidFill>
                  <a:srgbClr val="FFFFFF"/>
                </a:solidFill>
                <a:latin typeface="Arial"/>
                <a:cs typeface="Arial"/>
              </a:rPr>
              <a:t>essayer</a:t>
            </a:r>
            <a:r>
              <a:rPr lang="fr-FR" sz="1000">
                <a:solidFill>
                  <a:srgbClr val="FFFFFF"/>
                </a:solidFill>
                <a:latin typeface="Arial"/>
                <a:cs typeface="Arial"/>
              </a:rPr>
              <a:t> </a:t>
            </a:r>
            <a:r>
              <a:rPr lang="fr-FR" sz="1000" spc="-10">
                <a:solidFill>
                  <a:srgbClr val="FFFFFF"/>
                </a:solidFill>
                <a:latin typeface="Arial"/>
                <a:cs typeface="Arial"/>
              </a:rPr>
              <a:t>de </a:t>
            </a:r>
            <a:r>
              <a:rPr lang="fr-FR" sz="1000" spc="-15">
                <a:solidFill>
                  <a:srgbClr val="FFFFFF"/>
                </a:solidFill>
                <a:latin typeface="Arial"/>
                <a:cs typeface="Arial"/>
              </a:rPr>
              <a:t>nouveaux</a:t>
            </a:r>
            <a:r>
              <a:rPr lang="fr-FR" sz="1000" spc="-5">
                <a:solidFill>
                  <a:srgbClr val="FFFFFF"/>
                </a:solidFill>
                <a:latin typeface="Arial"/>
                <a:cs typeface="Arial"/>
              </a:rPr>
              <a:t> </a:t>
            </a:r>
            <a:r>
              <a:rPr lang="fr-FR" sz="1000" spc="-10">
                <a:solidFill>
                  <a:srgbClr val="FFFFFF"/>
                </a:solidFill>
                <a:latin typeface="Arial"/>
                <a:cs typeface="Arial"/>
              </a:rPr>
              <a:t>produits/services </a:t>
            </a:r>
            <a:r>
              <a:rPr lang="fr-FR" sz="1000">
                <a:solidFill>
                  <a:srgbClr val="FFFFFF"/>
                </a:solidFill>
                <a:latin typeface="Arial"/>
                <a:cs typeface="Arial"/>
              </a:rPr>
              <a:t>;</a:t>
            </a:r>
            <a:r>
              <a:rPr lang="fr-FR" sz="1000" spc="-5">
                <a:solidFill>
                  <a:srgbClr val="FFFFFF"/>
                </a:solidFill>
                <a:latin typeface="Arial"/>
                <a:cs typeface="Arial"/>
              </a:rPr>
              <a:t> </a:t>
            </a:r>
            <a:r>
              <a:rPr lang="fr-FR" sz="1000" spc="-15">
                <a:solidFill>
                  <a:srgbClr val="FFFFFF"/>
                </a:solidFill>
                <a:latin typeface="Arial"/>
                <a:cs typeface="Arial"/>
              </a:rPr>
              <a:t>Partagent</a:t>
            </a:r>
            <a:r>
              <a:rPr lang="fr-FR" sz="1000" spc="-5">
                <a:solidFill>
                  <a:srgbClr val="FFFFFF"/>
                </a:solidFill>
                <a:latin typeface="Arial"/>
                <a:cs typeface="Arial"/>
              </a:rPr>
              <a:t> </a:t>
            </a:r>
            <a:r>
              <a:rPr lang="fr-FR" sz="1000" spc="-15">
                <a:solidFill>
                  <a:srgbClr val="FFFFFF"/>
                </a:solidFill>
                <a:latin typeface="Arial"/>
                <a:cs typeface="Arial"/>
              </a:rPr>
              <a:t>fréquemment </a:t>
            </a:r>
            <a:r>
              <a:rPr lang="fr-FR" sz="1000" spc="-10">
                <a:solidFill>
                  <a:srgbClr val="FFFFFF"/>
                </a:solidFill>
                <a:latin typeface="Arial"/>
                <a:cs typeface="Arial"/>
              </a:rPr>
              <a:t> des</a:t>
            </a:r>
            <a:r>
              <a:rPr lang="fr-FR" sz="1000" spc="-20">
                <a:solidFill>
                  <a:srgbClr val="FFFFFF"/>
                </a:solidFill>
                <a:latin typeface="Arial"/>
                <a:cs typeface="Arial"/>
              </a:rPr>
              <a:t> </a:t>
            </a:r>
            <a:r>
              <a:rPr lang="fr-FR" sz="1000" spc="-10">
                <a:solidFill>
                  <a:srgbClr val="FFFFFF"/>
                </a:solidFill>
                <a:latin typeface="Arial"/>
                <a:cs typeface="Arial"/>
              </a:rPr>
              <a:t>informations</a:t>
            </a:r>
            <a:r>
              <a:rPr lang="fr-FR" sz="1000" spc="-15">
                <a:solidFill>
                  <a:srgbClr val="FFFFFF"/>
                </a:solidFill>
                <a:latin typeface="Arial"/>
                <a:cs typeface="Arial"/>
              </a:rPr>
              <a:t> </a:t>
            </a:r>
            <a:r>
              <a:rPr lang="fr-FR" sz="1000" spc="-10">
                <a:solidFill>
                  <a:srgbClr val="FFFFFF"/>
                </a:solidFill>
                <a:latin typeface="Arial"/>
                <a:cs typeface="Arial"/>
              </a:rPr>
              <a:t>sur </a:t>
            </a:r>
            <a:r>
              <a:rPr lang="fr-FR" sz="1000" spc="-5">
                <a:solidFill>
                  <a:srgbClr val="FFFFFF"/>
                </a:solidFill>
                <a:latin typeface="Arial"/>
                <a:cs typeface="Arial"/>
              </a:rPr>
              <a:t>les</a:t>
            </a:r>
            <a:r>
              <a:rPr lang="fr-FR" sz="1000" spc="-15">
                <a:solidFill>
                  <a:srgbClr val="FFFFFF"/>
                </a:solidFill>
                <a:latin typeface="Arial"/>
                <a:cs typeface="Arial"/>
              </a:rPr>
              <a:t> </a:t>
            </a:r>
            <a:r>
              <a:rPr lang="fr-FR" sz="1000" spc="-10">
                <a:solidFill>
                  <a:srgbClr val="FFFFFF"/>
                </a:solidFill>
                <a:latin typeface="Arial"/>
                <a:cs typeface="Arial"/>
              </a:rPr>
              <a:t>produits/services</a:t>
            </a:r>
            <a:r>
              <a:rPr lang="fr-FR" sz="1000" spc="-15">
                <a:solidFill>
                  <a:srgbClr val="FFFFFF"/>
                </a:solidFill>
                <a:latin typeface="Arial"/>
                <a:cs typeface="Arial"/>
              </a:rPr>
              <a:t> </a:t>
            </a:r>
            <a:r>
              <a:rPr lang="fr-FR" sz="1000" spc="-10">
                <a:solidFill>
                  <a:srgbClr val="FFFFFF"/>
                </a:solidFill>
                <a:latin typeface="Arial"/>
                <a:cs typeface="Arial"/>
              </a:rPr>
              <a:t>sur </a:t>
            </a:r>
            <a:r>
              <a:rPr lang="fr-FR" sz="1000" spc="-5">
                <a:solidFill>
                  <a:srgbClr val="FFFFFF"/>
                </a:solidFill>
                <a:latin typeface="Arial"/>
                <a:cs typeface="Arial"/>
              </a:rPr>
              <a:t>les</a:t>
            </a:r>
            <a:r>
              <a:rPr lang="fr-FR" sz="1000" spc="-15">
                <a:solidFill>
                  <a:srgbClr val="FFFFFF"/>
                </a:solidFill>
                <a:latin typeface="Arial"/>
                <a:cs typeface="Arial"/>
              </a:rPr>
              <a:t> </a:t>
            </a:r>
            <a:r>
              <a:rPr lang="fr-FR" sz="1000" spc="-10">
                <a:solidFill>
                  <a:srgbClr val="FFFFFF"/>
                </a:solidFill>
                <a:latin typeface="Arial"/>
                <a:cs typeface="Arial"/>
              </a:rPr>
              <a:t>médias</a:t>
            </a:r>
            <a:r>
              <a:rPr lang="fr-FR" sz="1000" spc="-15">
                <a:solidFill>
                  <a:srgbClr val="FFFFFF"/>
                </a:solidFill>
                <a:latin typeface="Arial"/>
                <a:cs typeface="Arial"/>
              </a:rPr>
              <a:t> sociaux</a:t>
            </a:r>
            <a:endParaRPr lang="fr-FR" sz="1000" dirty="0">
              <a:latin typeface="Arial"/>
              <a:cs typeface="Arial"/>
            </a:endParaRPr>
          </a:p>
        </p:txBody>
      </p:sp>
      <p:graphicFrame>
        <p:nvGraphicFramePr>
          <p:cNvPr id="29" name="TextBox 15">
            <a:extLst>
              <a:ext uri="{FF2B5EF4-FFF2-40B4-BE49-F238E27FC236}">
                <a16:creationId xmlns:a16="http://schemas.microsoft.com/office/drawing/2014/main" id="{3996D89E-7A0D-457D-8565-CAAE695A1212}"/>
              </a:ext>
            </a:extLst>
          </p:cNvPr>
          <p:cNvGraphicFramePr/>
          <p:nvPr>
            <p:extLst>
              <p:ext uri="{D42A27DB-BD31-4B8C-83A1-F6EECF244321}">
                <p14:modId xmlns:p14="http://schemas.microsoft.com/office/powerpoint/2010/main" val="196072311"/>
              </p:ext>
            </p:extLst>
          </p:nvPr>
        </p:nvGraphicFramePr>
        <p:xfrm>
          <a:off x="3798926" y="460554"/>
          <a:ext cx="4810494" cy="57131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5818166"/>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1"/>
          <p:cNvGraphicFramePr>
            <a:graphicFrameLocks noGrp="1"/>
          </p:cNvGraphicFramePr>
          <p:nvPr>
            <p:ph idx="1"/>
            <p:extLst>
              <p:ext uri="{D42A27DB-BD31-4B8C-83A1-F6EECF244321}">
                <p14:modId xmlns:p14="http://schemas.microsoft.com/office/powerpoint/2010/main" val="1481426001"/>
              </p:ext>
            </p:extLst>
          </p:nvPr>
        </p:nvGraphicFramePr>
        <p:xfrm>
          <a:off x="457200" y="1987673"/>
          <a:ext cx="8229600" cy="4420054"/>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212476" y="378060"/>
            <a:ext cx="7500794" cy="889859"/>
          </a:xfrm>
          <a:prstGeom prst="rect">
            <a:avLst/>
          </a:prstGeom>
          <a:noFill/>
        </p:spPr>
        <p:txBody>
          <a:bodyPr wrap="square" rtlCol="0">
            <a:spAutoFit/>
          </a:bodyPr>
          <a:lstStyle/>
          <a:p>
            <a:pPr>
              <a:lnSpc>
                <a:spcPct val="80000"/>
              </a:lnSpc>
              <a:buClr>
                <a:srgbClr val="AED246"/>
              </a:buClr>
            </a:pPr>
            <a:r>
              <a:rPr lang="fr-FR" sz="3200" spc="-20" dirty="0">
                <a:latin typeface="Arial Black" panose="020B0A04020102020204" pitchFamily="34" charset="0"/>
              </a:rPr>
              <a:t>Les</a:t>
            </a:r>
            <a:r>
              <a:rPr lang="fr-FR" sz="3200" spc="-60" dirty="0">
                <a:latin typeface="Arial Black" panose="020B0A04020102020204" pitchFamily="34" charset="0"/>
              </a:rPr>
              <a:t> </a:t>
            </a:r>
            <a:r>
              <a:rPr lang="fr-FR" sz="3200" dirty="0">
                <a:latin typeface="Arial Black" panose="020B0A04020102020204" pitchFamily="34" charset="0"/>
              </a:rPr>
              <a:t>journaux</a:t>
            </a:r>
            <a:r>
              <a:rPr lang="fr-FR" sz="3200" spc="-55" dirty="0">
                <a:latin typeface="Arial Black" panose="020B0A04020102020204" pitchFamily="34" charset="0"/>
              </a:rPr>
              <a:t> </a:t>
            </a:r>
            <a:r>
              <a:rPr lang="fr-FR" sz="3200" spc="-25" dirty="0">
                <a:latin typeface="Arial Black" panose="020B0A04020102020204" pitchFamily="34" charset="0"/>
              </a:rPr>
              <a:t>atteignent</a:t>
            </a:r>
            <a:r>
              <a:rPr lang="fr-FR" sz="3200" spc="-45" dirty="0">
                <a:latin typeface="Arial Black" panose="020B0A04020102020204" pitchFamily="34" charset="0"/>
              </a:rPr>
              <a:t> </a:t>
            </a:r>
            <a:r>
              <a:rPr lang="fr-FR" sz="3200" spc="-20" dirty="0">
                <a:latin typeface="Arial Black" panose="020B0A04020102020204" pitchFamily="34" charset="0"/>
              </a:rPr>
              <a:t>tous</a:t>
            </a:r>
            <a:r>
              <a:rPr lang="fr-FR" sz="3200" spc="-60" dirty="0">
                <a:latin typeface="Arial Black" panose="020B0A04020102020204" pitchFamily="34" charset="0"/>
              </a:rPr>
              <a:t> </a:t>
            </a:r>
            <a:r>
              <a:rPr lang="fr-FR" sz="3200" spc="-25" dirty="0">
                <a:latin typeface="Arial Black" panose="020B0A04020102020204" pitchFamily="34" charset="0"/>
              </a:rPr>
              <a:t>les </a:t>
            </a:r>
            <a:r>
              <a:rPr lang="en-CA" sz="3200" spc="-5" dirty="0" err="1">
                <a:latin typeface="Arial Black"/>
                <a:cs typeface="Arial Black"/>
              </a:rPr>
              <a:t>groupes</a:t>
            </a:r>
            <a:r>
              <a:rPr lang="en-CA" sz="3200" spc="-85" dirty="0">
                <a:latin typeface="Arial Black"/>
                <a:cs typeface="Arial Black"/>
              </a:rPr>
              <a:t> </a:t>
            </a:r>
            <a:r>
              <a:rPr lang="en-CA" sz="3200" spc="-20" dirty="0" err="1">
                <a:latin typeface="Arial Black"/>
                <a:cs typeface="Arial Black"/>
              </a:rPr>
              <a:t>cibles</a:t>
            </a:r>
            <a:endParaRPr lang="en-CA" sz="3200" dirty="0">
              <a:latin typeface="Arial Black"/>
              <a:cs typeface="Arial Black"/>
            </a:endParaRPr>
          </a:p>
        </p:txBody>
      </p:sp>
      <p:sp>
        <p:nvSpPr>
          <p:cNvPr id="16" name="TextBox 15"/>
          <p:cNvSpPr txBox="1"/>
          <p:nvPr/>
        </p:nvSpPr>
        <p:spPr>
          <a:xfrm>
            <a:off x="212476" y="1266035"/>
            <a:ext cx="8522733" cy="1189300"/>
          </a:xfrm>
          <a:prstGeom prst="rect">
            <a:avLst/>
          </a:prstGeom>
          <a:noFill/>
          <a:ln w="28575">
            <a:noFill/>
          </a:ln>
        </p:spPr>
        <p:txBody>
          <a:bodyPr wrap="square" rtlCol="0">
            <a:spAutoFit/>
          </a:bodyPr>
          <a:lstStyle/>
          <a:p>
            <a:pPr marL="12700" marR="5080">
              <a:lnSpc>
                <a:spcPct val="98500"/>
              </a:lnSpc>
              <a:spcBef>
                <a:spcPts val="375"/>
              </a:spcBef>
            </a:pPr>
            <a:r>
              <a:rPr lang="fr-FR" sz="1800" spc="-10" dirty="0">
                <a:latin typeface="Arial"/>
                <a:cs typeface="Arial"/>
              </a:rPr>
              <a:t>Les </a:t>
            </a:r>
            <a:r>
              <a:rPr lang="fr-FR" sz="1800" b="1" spc="-15" dirty="0">
                <a:latin typeface="Arial"/>
                <a:cs typeface="Arial"/>
              </a:rPr>
              <a:t>milléniaux, </a:t>
            </a:r>
            <a:r>
              <a:rPr lang="fr-FR" sz="1800" spc="-10" dirty="0">
                <a:latin typeface="Arial"/>
                <a:cs typeface="Arial"/>
              </a:rPr>
              <a:t>les </a:t>
            </a:r>
            <a:r>
              <a:rPr lang="fr-FR" sz="1800" spc="-15" dirty="0">
                <a:latin typeface="Arial"/>
                <a:cs typeface="Arial"/>
              </a:rPr>
              <a:t>membres </a:t>
            </a:r>
            <a:r>
              <a:rPr lang="fr-FR" sz="1800" spc="-10" dirty="0">
                <a:latin typeface="Arial"/>
                <a:cs typeface="Arial"/>
              </a:rPr>
              <a:t>de </a:t>
            </a:r>
            <a:r>
              <a:rPr lang="fr-FR" sz="1800" spc="-5" dirty="0">
                <a:latin typeface="Arial"/>
                <a:cs typeface="Arial"/>
              </a:rPr>
              <a:t>la </a:t>
            </a:r>
            <a:r>
              <a:rPr lang="fr-FR" sz="1800" b="1" spc="-15" dirty="0">
                <a:latin typeface="Arial"/>
                <a:cs typeface="Arial"/>
              </a:rPr>
              <a:t>génération </a:t>
            </a:r>
            <a:r>
              <a:rPr lang="fr-FR" sz="1800" b="1" dirty="0">
                <a:latin typeface="Arial"/>
                <a:cs typeface="Arial"/>
              </a:rPr>
              <a:t>Y </a:t>
            </a:r>
            <a:r>
              <a:rPr lang="fr-FR" sz="1800" spc="-10" dirty="0">
                <a:latin typeface="Arial"/>
                <a:cs typeface="Arial"/>
              </a:rPr>
              <a:t>et les </a:t>
            </a:r>
            <a:r>
              <a:rPr lang="fr-FR" sz="1800" spc="-15" dirty="0">
                <a:latin typeface="Arial"/>
                <a:cs typeface="Arial"/>
              </a:rPr>
              <a:t>membres </a:t>
            </a:r>
            <a:r>
              <a:rPr lang="fr-FR" sz="1800" spc="-10" dirty="0">
                <a:latin typeface="Arial"/>
                <a:cs typeface="Arial"/>
              </a:rPr>
              <a:t>de </a:t>
            </a:r>
            <a:r>
              <a:rPr lang="fr-FR" sz="1800" spc="-5" dirty="0">
                <a:latin typeface="Arial"/>
                <a:cs typeface="Arial"/>
              </a:rPr>
              <a:t>la </a:t>
            </a:r>
            <a:r>
              <a:rPr lang="fr-FR" sz="1800" dirty="0">
                <a:latin typeface="Arial"/>
                <a:cs typeface="Arial"/>
              </a:rPr>
              <a:t> </a:t>
            </a:r>
            <a:r>
              <a:rPr lang="fr-FR" sz="1800" b="1" spc="-15" dirty="0">
                <a:latin typeface="Arial"/>
                <a:cs typeface="Arial"/>
              </a:rPr>
              <a:t>génération </a:t>
            </a:r>
            <a:r>
              <a:rPr lang="fr-FR" sz="1800" b="1" dirty="0">
                <a:latin typeface="Arial"/>
                <a:cs typeface="Arial"/>
              </a:rPr>
              <a:t>X </a:t>
            </a:r>
            <a:r>
              <a:rPr lang="fr-FR" sz="1800" spc="-10" dirty="0">
                <a:latin typeface="Arial"/>
                <a:cs typeface="Arial"/>
              </a:rPr>
              <a:t>lisent </a:t>
            </a:r>
            <a:r>
              <a:rPr lang="fr-FR" sz="1800" spc="-5" dirty="0">
                <a:latin typeface="Arial"/>
                <a:cs typeface="Arial"/>
              </a:rPr>
              <a:t>le </a:t>
            </a:r>
            <a:r>
              <a:rPr lang="fr-FR" sz="1800" spc="-10" dirty="0">
                <a:latin typeface="Arial"/>
                <a:cs typeface="Arial"/>
              </a:rPr>
              <a:t>plus </a:t>
            </a:r>
            <a:r>
              <a:rPr lang="fr-FR" sz="1800" spc="-15" dirty="0">
                <a:latin typeface="Arial"/>
                <a:cs typeface="Arial"/>
              </a:rPr>
              <a:t>souvent </a:t>
            </a:r>
            <a:r>
              <a:rPr lang="fr-FR" sz="1800" spc="-10" dirty="0">
                <a:latin typeface="Arial"/>
                <a:cs typeface="Arial"/>
              </a:rPr>
              <a:t>sur leur </a:t>
            </a:r>
            <a:r>
              <a:rPr lang="fr-FR" sz="1800" spc="-15" dirty="0">
                <a:latin typeface="Arial"/>
                <a:cs typeface="Arial"/>
              </a:rPr>
              <a:t>téléphone, </a:t>
            </a:r>
            <a:r>
              <a:rPr lang="fr-FR" sz="1800" spc="-10" dirty="0">
                <a:latin typeface="Arial"/>
                <a:cs typeface="Arial"/>
              </a:rPr>
              <a:t>mais </a:t>
            </a:r>
            <a:r>
              <a:rPr lang="fr-FR" sz="1800" spc="-15" dirty="0">
                <a:latin typeface="Arial"/>
                <a:cs typeface="Arial"/>
              </a:rPr>
              <a:t>continuent </a:t>
            </a:r>
            <a:r>
              <a:rPr lang="fr-FR" sz="1800" spc="-10" dirty="0">
                <a:latin typeface="Arial"/>
                <a:cs typeface="Arial"/>
              </a:rPr>
              <a:t>de </a:t>
            </a:r>
            <a:r>
              <a:rPr lang="fr-FR" sz="1800" spc="-5" dirty="0">
                <a:latin typeface="Arial"/>
                <a:cs typeface="Arial"/>
              </a:rPr>
              <a:t>lire </a:t>
            </a:r>
            <a:r>
              <a:rPr lang="fr-FR" sz="1800" spc="-10" dirty="0">
                <a:latin typeface="Arial"/>
                <a:cs typeface="Arial"/>
              </a:rPr>
              <a:t>sur </a:t>
            </a:r>
            <a:r>
              <a:rPr lang="fr-FR" sz="1800" spc="-490" dirty="0">
                <a:latin typeface="Arial"/>
                <a:cs typeface="Arial"/>
              </a:rPr>
              <a:t> </a:t>
            </a:r>
            <a:r>
              <a:rPr lang="fr-FR" sz="1800" spc="-15" dirty="0">
                <a:latin typeface="Arial"/>
                <a:cs typeface="Arial"/>
              </a:rPr>
              <a:t>toutes </a:t>
            </a:r>
            <a:r>
              <a:rPr lang="fr-FR" sz="1800" spc="-10" dirty="0">
                <a:latin typeface="Arial"/>
                <a:cs typeface="Arial"/>
              </a:rPr>
              <a:t>les </a:t>
            </a:r>
            <a:r>
              <a:rPr lang="fr-FR" sz="1800" spc="-15" dirty="0">
                <a:latin typeface="Arial"/>
                <a:cs typeface="Arial"/>
              </a:rPr>
              <a:t>autres plateformes.</a:t>
            </a:r>
            <a:r>
              <a:rPr lang="fr-FR" sz="1800" spc="-5" dirty="0">
                <a:latin typeface="Arial"/>
                <a:cs typeface="Arial"/>
              </a:rPr>
              <a:t> </a:t>
            </a:r>
            <a:r>
              <a:rPr lang="fr-FR" sz="1800" spc="-10" dirty="0">
                <a:latin typeface="Arial"/>
                <a:cs typeface="Arial"/>
              </a:rPr>
              <a:t>Les</a:t>
            </a:r>
            <a:r>
              <a:rPr lang="fr-FR" sz="1800" spc="-20" dirty="0">
                <a:latin typeface="Arial"/>
                <a:cs typeface="Arial"/>
              </a:rPr>
              <a:t> </a:t>
            </a:r>
            <a:r>
              <a:rPr lang="fr-FR" sz="1800" b="1" spc="-15" dirty="0">
                <a:latin typeface="Arial"/>
                <a:cs typeface="Arial"/>
              </a:rPr>
              <a:t>baby-boomers </a:t>
            </a:r>
            <a:r>
              <a:rPr lang="fr-FR" sz="1800" spc="-15" dirty="0">
                <a:latin typeface="Arial"/>
                <a:cs typeface="Arial"/>
              </a:rPr>
              <a:t>choisissent</a:t>
            </a:r>
            <a:r>
              <a:rPr lang="fr-FR" sz="1800" spc="-5" dirty="0">
                <a:latin typeface="Arial"/>
                <a:cs typeface="Arial"/>
              </a:rPr>
              <a:t> </a:t>
            </a:r>
            <a:r>
              <a:rPr lang="fr-FR" sz="1800" spc="-15" dirty="0">
                <a:latin typeface="Arial"/>
                <a:cs typeface="Arial"/>
              </a:rPr>
              <a:t>toujours</a:t>
            </a:r>
            <a:r>
              <a:rPr lang="fr-FR" sz="1800" spc="-10" dirty="0">
                <a:latin typeface="Arial"/>
                <a:cs typeface="Arial"/>
              </a:rPr>
              <a:t> l'imprimé </a:t>
            </a:r>
            <a:r>
              <a:rPr lang="fr-FR" sz="1800" spc="-5" dirty="0">
                <a:latin typeface="Arial"/>
                <a:cs typeface="Arial"/>
              </a:rPr>
              <a:t> </a:t>
            </a:r>
            <a:r>
              <a:rPr lang="fr-FR" sz="1800" spc="-10" dirty="0">
                <a:latin typeface="Arial"/>
                <a:cs typeface="Arial"/>
              </a:rPr>
              <a:t>plus</a:t>
            </a:r>
            <a:r>
              <a:rPr lang="fr-FR" sz="1800" spc="-25" dirty="0">
                <a:latin typeface="Arial"/>
                <a:cs typeface="Arial"/>
              </a:rPr>
              <a:t> </a:t>
            </a:r>
            <a:r>
              <a:rPr lang="fr-FR" sz="1800" spc="-10" dirty="0">
                <a:latin typeface="Arial"/>
                <a:cs typeface="Arial"/>
              </a:rPr>
              <a:t>que</a:t>
            </a:r>
            <a:r>
              <a:rPr lang="fr-FR" sz="1800" spc="-20" dirty="0">
                <a:latin typeface="Arial"/>
                <a:cs typeface="Arial"/>
              </a:rPr>
              <a:t> </a:t>
            </a:r>
            <a:r>
              <a:rPr lang="fr-FR" sz="1800" spc="-10" dirty="0">
                <a:latin typeface="Arial"/>
                <a:cs typeface="Arial"/>
              </a:rPr>
              <a:t>tout</a:t>
            </a:r>
            <a:r>
              <a:rPr lang="fr-FR" sz="1800" spc="-15" dirty="0">
                <a:latin typeface="Arial"/>
                <a:cs typeface="Arial"/>
              </a:rPr>
              <a:t> </a:t>
            </a:r>
            <a:r>
              <a:rPr lang="fr-FR" sz="1800" spc="-10" dirty="0">
                <a:latin typeface="Arial"/>
                <a:cs typeface="Arial"/>
              </a:rPr>
              <a:t>autre</a:t>
            </a:r>
            <a:r>
              <a:rPr lang="fr-FR" sz="1800" spc="-20" dirty="0">
                <a:latin typeface="Arial"/>
                <a:cs typeface="Arial"/>
              </a:rPr>
              <a:t> </a:t>
            </a:r>
            <a:r>
              <a:rPr lang="fr-FR" sz="1800" spc="-15" dirty="0">
                <a:latin typeface="Arial"/>
                <a:cs typeface="Arial"/>
              </a:rPr>
              <a:t>groupe</a:t>
            </a:r>
            <a:r>
              <a:rPr lang="fr-FR" sz="1800" spc="-20" dirty="0">
                <a:latin typeface="Arial"/>
                <a:cs typeface="Arial"/>
              </a:rPr>
              <a:t> </a:t>
            </a:r>
            <a:r>
              <a:rPr lang="fr-FR" sz="1800" spc="-15" dirty="0">
                <a:latin typeface="Arial"/>
                <a:cs typeface="Arial"/>
              </a:rPr>
              <a:t>démographique.</a:t>
            </a:r>
            <a:endParaRPr lang="fr-FR" sz="1800" dirty="0">
              <a:latin typeface="Arial"/>
              <a:cs typeface="Arial"/>
            </a:endParaRPr>
          </a:p>
        </p:txBody>
      </p:sp>
      <p:sp>
        <p:nvSpPr>
          <p:cNvPr id="18" name="TextBox 17"/>
          <p:cNvSpPr txBox="1"/>
          <p:nvPr/>
        </p:nvSpPr>
        <p:spPr>
          <a:xfrm>
            <a:off x="7455953" y="2631768"/>
            <a:ext cx="1230847"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lectorat</a:t>
            </a:r>
            <a:endParaRPr lang="en-US" sz="1200" b="1" dirty="0">
              <a:latin typeface="Arial" panose="020B0604020202020204" pitchFamily="34" charset="0"/>
              <a:cs typeface="Arial" panose="020B0604020202020204" pitchFamily="34" charset="0"/>
            </a:endParaRPr>
          </a:p>
        </p:txBody>
      </p:sp>
      <p:sp>
        <p:nvSpPr>
          <p:cNvPr id="44" name="Text Box 7"/>
          <p:cNvSpPr txBox="1">
            <a:spLocks noChangeArrowheads="1"/>
          </p:cNvSpPr>
          <p:nvPr/>
        </p:nvSpPr>
        <p:spPr bwMode="auto">
          <a:xfrm>
            <a:off x="0" y="6438700"/>
            <a:ext cx="746760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800">
                <a:solidFill>
                  <a:schemeClr val="tx1"/>
                </a:solidFill>
                <a:latin typeface="Arial" charset="0"/>
                <a:cs typeface="Arial" charset="0"/>
              </a:defRPr>
            </a:lvl1pPr>
            <a:lvl2pPr marL="742950" indent="-285750" eaLnBrk="0" hangingPunct="0">
              <a:defRPr sz="800">
                <a:solidFill>
                  <a:schemeClr val="tx1"/>
                </a:solidFill>
                <a:latin typeface="Arial" charset="0"/>
                <a:cs typeface="Arial" charset="0"/>
              </a:defRPr>
            </a:lvl2pPr>
            <a:lvl3pPr marL="1143000" indent="-228600" eaLnBrk="0" hangingPunct="0">
              <a:defRPr sz="800">
                <a:solidFill>
                  <a:schemeClr val="tx1"/>
                </a:solidFill>
                <a:latin typeface="Arial" charset="0"/>
                <a:cs typeface="Arial" charset="0"/>
              </a:defRPr>
            </a:lvl3pPr>
            <a:lvl4pPr marL="1600200" indent="-228600" eaLnBrk="0" hangingPunct="0">
              <a:defRPr sz="800">
                <a:solidFill>
                  <a:schemeClr val="tx1"/>
                </a:solidFill>
                <a:latin typeface="Arial" charset="0"/>
                <a:cs typeface="Arial" charset="0"/>
              </a:defRPr>
            </a:lvl4pPr>
            <a:lvl5pPr marL="2057400" indent="-228600" eaLnBrk="0" hangingPunct="0">
              <a:defRPr sz="800">
                <a:solidFill>
                  <a:schemeClr val="tx1"/>
                </a:solidFill>
                <a:latin typeface="Arial" charset="0"/>
                <a:cs typeface="Arial" charset="0"/>
              </a:defRPr>
            </a:lvl5pPr>
            <a:lvl6pPr marL="2514600" indent="-228600" eaLnBrk="0" fontAlgn="base" hangingPunct="0">
              <a:spcBef>
                <a:spcPct val="0"/>
              </a:spcBef>
              <a:spcAft>
                <a:spcPct val="0"/>
              </a:spcAft>
              <a:defRPr sz="800">
                <a:solidFill>
                  <a:schemeClr val="tx1"/>
                </a:solidFill>
                <a:latin typeface="Arial" charset="0"/>
                <a:cs typeface="Arial" charset="0"/>
              </a:defRPr>
            </a:lvl6pPr>
            <a:lvl7pPr marL="2971800" indent="-228600" eaLnBrk="0" fontAlgn="base" hangingPunct="0">
              <a:spcBef>
                <a:spcPct val="0"/>
              </a:spcBef>
              <a:spcAft>
                <a:spcPct val="0"/>
              </a:spcAft>
              <a:defRPr sz="800">
                <a:solidFill>
                  <a:schemeClr val="tx1"/>
                </a:solidFill>
                <a:latin typeface="Arial" charset="0"/>
                <a:cs typeface="Arial" charset="0"/>
              </a:defRPr>
            </a:lvl7pPr>
            <a:lvl8pPr marL="3429000" indent="-228600" eaLnBrk="0" fontAlgn="base" hangingPunct="0">
              <a:spcBef>
                <a:spcPct val="0"/>
              </a:spcBef>
              <a:spcAft>
                <a:spcPct val="0"/>
              </a:spcAft>
              <a:defRPr sz="800">
                <a:solidFill>
                  <a:schemeClr val="tx1"/>
                </a:solidFill>
                <a:latin typeface="Arial" charset="0"/>
                <a:cs typeface="Arial" charset="0"/>
              </a:defRPr>
            </a:lvl8pPr>
            <a:lvl9pPr marL="3886200" indent="-228600" eaLnBrk="0" fontAlgn="base" hangingPunct="0">
              <a:spcBef>
                <a:spcPct val="0"/>
              </a:spcBef>
              <a:spcAft>
                <a:spcPct val="0"/>
              </a:spcAft>
              <a:defRPr sz="800">
                <a:solidFill>
                  <a:schemeClr val="tx1"/>
                </a:solidFill>
                <a:latin typeface="Arial" charset="0"/>
                <a:cs typeface="Arial" charset="0"/>
              </a:defRPr>
            </a:lvl9pPr>
          </a:lstStyle>
          <a:p>
            <a:pPr eaLnBrk="1" hangingPunct="1"/>
            <a:r>
              <a:rPr lang="en-US" sz="1100" dirty="0"/>
              <a:t>Totum Research; Canadiens 18+, </a:t>
            </a:r>
            <a:r>
              <a:rPr lang="en-US" sz="1100" dirty="0" err="1"/>
              <a:t>lectorat</a:t>
            </a:r>
            <a:r>
              <a:rPr lang="en-US" sz="1100" dirty="0"/>
              <a:t> </a:t>
            </a:r>
            <a:r>
              <a:rPr lang="en-US" sz="1100" dirty="0" err="1"/>
              <a:t>en</a:t>
            </a:r>
            <a:r>
              <a:rPr lang="en-US" sz="1100" dirty="0"/>
              <a:t> </a:t>
            </a:r>
            <a:r>
              <a:rPr lang="en-US" sz="1100" dirty="0" err="1"/>
              <a:t>semaine</a:t>
            </a:r>
            <a:r>
              <a:rPr lang="en-US" sz="1100" dirty="0"/>
              <a:t>, </a:t>
            </a:r>
            <a:r>
              <a:rPr lang="en-US" sz="1100" dirty="0" err="1"/>
              <a:t>décembre</a:t>
            </a:r>
            <a:r>
              <a:rPr lang="en-US" sz="1100" dirty="0"/>
              <a:t> 2021</a:t>
            </a:r>
            <a:endParaRPr lang="en-US" sz="1100" b="1" dirty="0"/>
          </a:p>
          <a:p>
            <a:pPr eaLnBrk="1" hangingPunct="1"/>
            <a:r>
              <a:rPr lang="en-US" sz="1050" dirty="0" err="1"/>
              <a:t>Milléniaux</a:t>
            </a:r>
            <a:r>
              <a:rPr lang="en-US" sz="1050" dirty="0"/>
              <a:t> (1980-1995) 26-41 </a:t>
            </a:r>
            <a:r>
              <a:rPr lang="en-US" sz="1050" dirty="0" err="1"/>
              <a:t>ans</a:t>
            </a:r>
            <a:r>
              <a:rPr lang="en-US" sz="1050" dirty="0"/>
              <a:t>; Gen-X (1966-1979) 42-55 </a:t>
            </a:r>
            <a:r>
              <a:rPr lang="en-US" sz="1050" dirty="0" err="1"/>
              <a:t>ans</a:t>
            </a:r>
            <a:r>
              <a:rPr lang="en-US" sz="1050" dirty="0"/>
              <a:t>; Baby-Boomers (1946-1965) 56-75 </a:t>
            </a:r>
            <a:r>
              <a:rPr lang="en-US" sz="1050" dirty="0" err="1"/>
              <a:t>ans</a:t>
            </a:r>
            <a:endParaRPr lang="en-US" sz="1050" dirty="0"/>
          </a:p>
        </p:txBody>
      </p:sp>
      <p:sp>
        <p:nvSpPr>
          <p:cNvPr id="4" name="TextBox 3"/>
          <p:cNvSpPr txBox="1"/>
          <p:nvPr/>
        </p:nvSpPr>
        <p:spPr>
          <a:xfrm>
            <a:off x="918125" y="4486239"/>
            <a:ext cx="1295400" cy="661720"/>
          </a:xfrm>
          <a:prstGeom prst="rect">
            <a:avLst/>
          </a:prstGeom>
          <a:solidFill>
            <a:schemeClr val="bg1">
              <a:lumMod val="85000"/>
            </a:schemeClr>
          </a:solidFill>
          <a:ln w="28575">
            <a:noFill/>
          </a:ln>
        </p:spPr>
        <p:txBody>
          <a:bodyPr wrap="square" rtlCol="0">
            <a:spAutoFit/>
          </a:bodyPr>
          <a:lstStyle/>
          <a:p>
            <a:pPr algn="ctr"/>
            <a:r>
              <a:rPr lang="en-CA" sz="1600" b="1" dirty="0">
                <a:latin typeface="Arial" panose="020B0604020202020204" pitchFamily="34" charset="0"/>
                <a:cs typeface="Arial" panose="020B0604020202020204" pitchFamily="34" charset="0"/>
              </a:rPr>
              <a:t> 86 % </a:t>
            </a:r>
          </a:p>
          <a:p>
            <a:pPr algn="ctr"/>
            <a:r>
              <a:rPr lang="en-CA" sz="1050" dirty="0" err="1">
                <a:latin typeface="Arial" panose="020B0604020202020204" pitchFamily="34" charset="0"/>
                <a:cs typeface="Arial" panose="020B0604020202020204" pitchFamily="34" charset="0"/>
              </a:rPr>
              <a:t>toutes</a:t>
            </a:r>
            <a:r>
              <a:rPr lang="en-CA" sz="1050" dirty="0">
                <a:latin typeface="Arial" panose="020B0604020202020204" pitchFamily="34" charset="0"/>
                <a:cs typeface="Arial" panose="020B0604020202020204" pitchFamily="34" charset="0"/>
              </a:rPr>
              <a:t> </a:t>
            </a:r>
            <a:r>
              <a:rPr lang="en-CA" sz="1050" dirty="0" err="1">
                <a:latin typeface="Arial" panose="020B0604020202020204" pitchFamily="34" charset="0"/>
                <a:cs typeface="Arial" panose="020B0604020202020204" pitchFamily="34" charset="0"/>
              </a:rPr>
              <a:t>plateformes</a:t>
            </a:r>
            <a:r>
              <a:rPr lang="en-CA" sz="1050" dirty="0">
                <a:latin typeface="Arial" panose="020B0604020202020204" pitchFamily="34" charset="0"/>
                <a:cs typeface="Arial" panose="020B0604020202020204" pitchFamily="34" charset="0"/>
              </a:rPr>
              <a:t> </a:t>
            </a:r>
            <a:r>
              <a:rPr lang="en-CA" sz="1050" dirty="0" err="1">
                <a:latin typeface="Arial" panose="020B0604020202020204" pitchFamily="34" charset="0"/>
                <a:cs typeface="Arial" panose="020B0604020202020204" pitchFamily="34" charset="0"/>
              </a:rPr>
              <a:t>confondues</a:t>
            </a:r>
            <a:endParaRPr lang="en-CA" sz="1050" dirty="0">
              <a:latin typeface="Arial" panose="020B0604020202020204" pitchFamily="34" charset="0"/>
              <a:cs typeface="Arial" panose="020B0604020202020204" pitchFamily="34" charset="0"/>
            </a:endParaRPr>
          </a:p>
        </p:txBody>
      </p:sp>
      <p:sp>
        <p:nvSpPr>
          <p:cNvPr id="20" name="TextBox 19"/>
          <p:cNvSpPr txBox="1"/>
          <p:nvPr/>
        </p:nvSpPr>
        <p:spPr>
          <a:xfrm>
            <a:off x="2965018" y="4486239"/>
            <a:ext cx="1295400" cy="661720"/>
          </a:xfrm>
          <a:prstGeom prst="rect">
            <a:avLst/>
          </a:prstGeom>
          <a:solidFill>
            <a:schemeClr val="bg1">
              <a:lumMod val="85000"/>
            </a:schemeClr>
          </a:solidFill>
          <a:ln w="28575">
            <a:noFill/>
          </a:ln>
        </p:spPr>
        <p:txBody>
          <a:bodyPr wrap="square" rtlCol="0">
            <a:spAutoFit/>
          </a:bodyPr>
          <a:lstStyle/>
          <a:p>
            <a:pPr algn="ctr"/>
            <a:r>
              <a:rPr lang="en-CA" sz="1600" b="1" dirty="0">
                <a:latin typeface="Arial" panose="020B0604020202020204" pitchFamily="34" charset="0"/>
                <a:cs typeface="Arial" panose="020B0604020202020204" pitchFamily="34" charset="0"/>
              </a:rPr>
              <a:t> 87 % </a:t>
            </a:r>
          </a:p>
          <a:p>
            <a:pPr algn="ctr"/>
            <a:r>
              <a:rPr lang="en-CA" sz="1050" dirty="0" err="1">
                <a:latin typeface="Arial" panose="020B0604020202020204" pitchFamily="34" charset="0"/>
                <a:cs typeface="Arial" panose="020B0604020202020204" pitchFamily="34" charset="0"/>
              </a:rPr>
              <a:t>toutes</a:t>
            </a:r>
            <a:r>
              <a:rPr lang="en-CA" sz="1050" dirty="0">
                <a:latin typeface="Arial" panose="020B0604020202020204" pitchFamily="34" charset="0"/>
                <a:cs typeface="Arial" panose="020B0604020202020204" pitchFamily="34" charset="0"/>
              </a:rPr>
              <a:t> </a:t>
            </a:r>
            <a:r>
              <a:rPr lang="en-CA" sz="1050" dirty="0" err="1">
                <a:latin typeface="Arial" panose="020B0604020202020204" pitchFamily="34" charset="0"/>
                <a:cs typeface="Arial" panose="020B0604020202020204" pitchFamily="34" charset="0"/>
              </a:rPr>
              <a:t>plateformes</a:t>
            </a:r>
            <a:r>
              <a:rPr lang="en-CA" sz="1050" dirty="0">
                <a:latin typeface="Arial" panose="020B0604020202020204" pitchFamily="34" charset="0"/>
                <a:cs typeface="Arial" panose="020B0604020202020204" pitchFamily="34" charset="0"/>
              </a:rPr>
              <a:t> </a:t>
            </a:r>
            <a:r>
              <a:rPr lang="en-CA" sz="1050" dirty="0" err="1">
                <a:latin typeface="Arial" panose="020B0604020202020204" pitchFamily="34" charset="0"/>
                <a:cs typeface="Arial" panose="020B0604020202020204" pitchFamily="34" charset="0"/>
              </a:rPr>
              <a:t>confondues</a:t>
            </a:r>
            <a:endParaRPr lang="en-CA" sz="1050" dirty="0">
              <a:latin typeface="Arial" panose="020B0604020202020204" pitchFamily="34" charset="0"/>
              <a:cs typeface="Arial" panose="020B0604020202020204" pitchFamily="34" charset="0"/>
            </a:endParaRPr>
          </a:p>
        </p:txBody>
      </p:sp>
      <p:sp>
        <p:nvSpPr>
          <p:cNvPr id="21" name="TextBox 20"/>
          <p:cNvSpPr txBox="1"/>
          <p:nvPr/>
        </p:nvSpPr>
        <p:spPr>
          <a:xfrm>
            <a:off x="4997307" y="4486239"/>
            <a:ext cx="1295400" cy="661720"/>
          </a:xfrm>
          <a:prstGeom prst="rect">
            <a:avLst/>
          </a:prstGeom>
          <a:solidFill>
            <a:schemeClr val="bg1">
              <a:lumMod val="85000"/>
            </a:schemeClr>
          </a:solidFill>
          <a:ln w="28575">
            <a:noFill/>
          </a:ln>
        </p:spPr>
        <p:txBody>
          <a:bodyPr wrap="square" rtlCol="0">
            <a:spAutoFit/>
          </a:bodyPr>
          <a:lstStyle/>
          <a:p>
            <a:pPr algn="ctr"/>
            <a:r>
              <a:rPr lang="en-CA" sz="1600" b="1" dirty="0">
                <a:latin typeface="Arial" panose="020B0604020202020204" pitchFamily="34" charset="0"/>
                <a:cs typeface="Arial" panose="020B0604020202020204" pitchFamily="34" charset="0"/>
              </a:rPr>
              <a:t> 87 % </a:t>
            </a:r>
          </a:p>
          <a:p>
            <a:pPr algn="ctr"/>
            <a:r>
              <a:rPr lang="en-CA" sz="1050" dirty="0" err="1">
                <a:latin typeface="Arial" panose="020B0604020202020204" pitchFamily="34" charset="0"/>
                <a:cs typeface="Arial" panose="020B0604020202020204" pitchFamily="34" charset="0"/>
              </a:rPr>
              <a:t>toutes</a:t>
            </a:r>
            <a:r>
              <a:rPr lang="en-CA" sz="1050" dirty="0">
                <a:latin typeface="Arial" panose="020B0604020202020204" pitchFamily="34" charset="0"/>
                <a:cs typeface="Arial" panose="020B0604020202020204" pitchFamily="34" charset="0"/>
              </a:rPr>
              <a:t> </a:t>
            </a:r>
            <a:r>
              <a:rPr lang="en-CA" sz="1050" dirty="0" err="1">
                <a:latin typeface="Arial" panose="020B0604020202020204" pitchFamily="34" charset="0"/>
                <a:cs typeface="Arial" panose="020B0604020202020204" pitchFamily="34" charset="0"/>
              </a:rPr>
              <a:t>plateformes</a:t>
            </a:r>
            <a:r>
              <a:rPr lang="en-CA" sz="1050" dirty="0">
                <a:latin typeface="Arial" panose="020B0604020202020204" pitchFamily="34" charset="0"/>
                <a:cs typeface="Arial" panose="020B0604020202020204" pitchFamily="34" charset="0"/>
              </a:rPr>
              <a:t> </a:t>
            </a:r>
            <a:r>
              <a:rPr lang="en-CA" sz="1050" dirty="0" err="1">
                <a:latin typeface="Arial" panose="020B0604020202020204" pitchFamily="34" charset="0"/>
                <a:cs typeface="Arial" panose="020B0604020202020204" pitchFamily="34" charset="0"/>
              </a:rPr>
              <a:t>confondues</a:t>
            </a:r>
            <a:endParaRPr lang="en-CA" sz="1050" dirty="0">
              <a:latin typeface="Arial" panose="020B0604020202020204" pitchFamily="34" charset="0"/>
              <a:cs typeface="Arial" panose="020B0604020202020204" pitchFamily="34" charset="0"/>
            </a:endParaRPr>
          </a:p>
        </p:txBody>
      </p:sp>
      <p:sp>
        <p:nvSpPr>
          <p:cNvPr id="22" name="TextBox 21"/>
          <p:cNvSpPr txBox="1"/>
          <p:nvPr/>
        </p:nvSpPr>
        <p:spPr>
          <a:xfrm>
            <a:off x="7036707" y="4486239"/>
            <a:ext cx="1295400" cy="661720"/>
          </a:xfrm>
          <a:prstGeom prst="rect">
            <a:avLst/>
          </a:prstGeom>
          <a:solidFill>
            <a:schemeClr val="bg1">
              <a:lumMod val="85000"/>
            </a:schemeClr>
          </a:solidFill>
          <a:ln w="28575">
            <a:noFill/>
          </a:ln>
        </p:spPr>
        <p:txBody>
          <a:bodyPr wrap="square" rtlCol="0">
            <a:spAutoFit/>
          </a:bodyPr>
          <a:lstStyle/>
          <a:p>
            <a:pPr algn="ctr"/>
            <a:r>
              <a:rPr lang="en-CA" sz="1600" b="1" dirty="0">
                <a:latin typeface="Arial" panose="020B0604020202020204" pitchFamily="34" charset="0"/>
                <a:cs typeface="Arial" panose="020B0604020202020204" pitchFamily="34" charset="0"/>
              </a:rPr>
              <a:t> 84 % </a:t>
            </a:r>
          </a:p>
          <a:p>
            <a:pPr algn="ctr"/>
            <a:r>
              <a:rPr lang="en-CA" sz="1050" dirty="0" err="1">
                <a:latin typeface="Arial" panose="020B0604020202020204" pitchFamily="34" charset="0"/>
                <a:cs typeface="Arial" panose="020B0604020202020204" pitchFamily="34" charset="0"/>
              </a:rPr>
              <a:t>toutes</a:t>
            </a:r>
            <a:r>
              <a:rPr lang="en-CA" sz="1050" dirty="0">
                <a:latin typeface="Arial" panose="020B0604020202020204" pitchFamily="34" charset="0"/>
                <a:cs typeface="Arial" panose="020B0604020202020204" pitchFamily="34" charset="0"/>
              </a:rPr>
              <a:t> </a:t>
            </a:r>
            <a:r>
              <a:rPr lang="en-CA" sz="1050" dirty="0" err="1">
                <a:latin typeface="Arial" panose="020B0604020202020204" pitchFamily="34" charset="0"/>
                <a:cs typeface="Arial" panose="020B0604020202020204" pitchFamily="34" charset="0"/>
              </a:rPr>
              <a:t>plateformes</a:t>
            </a:r>
            <a:r>
              <a:rPr lang="en-CA" sz="1050" dirty="0">
                <a:latin typeface="Arial" panose="020B0604020202020204" pitchFamily="34" charset="0"/>
                <a:cs typeface="Arial" panose="020B0604020202020204" pitchFamily="34" charset="0"/>
              </a:rPr>
              <a:t> </a:t>
            </a:r>
            <a:r>
              <a:rPr lang="en-CA" sz="1050" dirty="0" err="1">
                <a:latin typeface="Arial" panose="020B0604020202020204" pitchFamily="34" charset="0"/>
                <a:cs typeface="Arial" panose="020B0604020202020204" pitchFamily="34" charset="0"/>
              </a:rPr>
              <a:t>confondues</a:t>
            </a:r>
            <a:endParaRPr lang="en-CA"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517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1"/>
          <p:cNvGraphicFramePr>
            <a:graphicFrameLocks noGrp="1"/>
          </p:cNvGraphicFramePr>
          <p:nvPr>
            <p:ph idx="1"/>
            <p:extLst>
              <p:ext uri="{D42A27DB-BD31-4B8C-83A1-F6EECF244321}">
                <p14:modId xmlns:p14="http://schemas.microsoft.com/office/powerpoint/2010/main" val="2547618096"/>
              </p:ext>
            </p:extLst>
          </p:nvPr>
        </p:nvGraphicFramePr>
        <p:xfrm>
          <a:off x="457200" y="1880092"/>
          <a:ext cx="8229600" cy="4420054"/>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222097" y="378060"/>
            <a:ext cx="7486190" cy="896656"/>
          </a:xfrm>
          <a:prstGeom prst="rect">
            <a:avLst/>
          </a:prstGeom>
          <a:noFill/>
        </p:spPr>
        <p:txBody>
          <a:bodyPr wrap="square" rtlCol="0">
            <a:spAutoFit/>
          </a:bodyPr>
          <a:lstStyle/>
          <a:p>
            <a:pPr>
              <a:lnSpc>
                <a:spcPct val="80000"/>
              </a:lnSpc>
              <a:buClr>
                <a:srgbClr val="AED246"/>
              </a:buClr>
            </a:pPr>
            <a:r>
              <a:rPr lang="fr-FR" sz="3200" spc="-20" dirty="0">
                <a:latin typeface="Arial Black" panose="020B0A04020102020204" pitchFamily="34" charset="0"/>
              </a:rPr>
              <a:t>Les</a:t>
            </a:r>
            <a:r>
              <a:rPr lang="fr-FR" sz="3200" spc="-60" dirty="0">
                <a:latin typeface="Arial Black" panose="020B0A04020102020204" pitchFamily="34" charset="0"/>
              </a:rPr>
              <a:t> </a:t>
            </a:r>
            <a:r>
              <a:rPr lang="fr-FR" sz="3200" dirty="0">
                <a:latin typeface="Arial Black" panose="020B0A04020102020204" pitchFamily="34" charset="0"/>
              </a:rPr>
              <a:t>journaux</a:t>
            </a:r>
            <a:r>
              <a:rPr lang="fr-FR" sz="3200" spc="-55" dirty="0">
                <a:latin typeface="Arial Black" panose="020B0A04020102020204" pitchFamily="34" charset="0"/>
              </a:rPr>
              <a:t> </a:t>
            </a:r>
            <a:r>
              <a:rPr lang="fr-FR" sz="3200" spc="-25" dirty="0">
                <a:latin typeface="Arial Black" panose="020B0A04020102020204" pitchFamily="34" charset="0"/>
              </a:rPr>
              <a:t>atteignent</a:t>
            </a:r>
            <a:r>
              <a:rPr lang="fr-FR" sz="3200" spc="-45" dirty="0">
                <a:latin typeface="Arial Black" panose="020B0A04020102020204" pitchFamily="34" charset="0"/>
              </a:rPr>
              <a:t> </a:t>
            </a:r>
            <a:r>
              <a:rPr lang="fr-FR" sz="3200" spc="-20" dirty="0">
                <a:latin typeface="Arial Black" panose="020B0A04020102020204" pitchFamily="34" charset="0"/>
              </a:rPr>
              <a:t>tous</a:t>
            </a:r>
            <a:r>
              <a:rPr lang="fr-FR" sz="3200" spc="-60" dirty="0">
                <a:latin typeface="Arial Black" panose="020B0A04020102020204" pitchFamily="34" charset="0"/>
              </a:rPr>
              <a:t> </a:t>
            </a:r>
            <a:r>
              <a:rPr lang="fr-FR" sz="3200" spc="-25" dirty="0">
                <a:latin typeface="Arial Black" panose="020B0A04020102020204" pitchFamily="34" charset="0"/>
              </a:rPr>
              <a:t>les </a:t>
            </a:r>
            <a:r>
              <a:rPr lang="en-CA" sz="3200" spc="-5" dirty="0" err="1">
                <a:latin typeface="Arial Black"/>
                <a:cs typeface="Arial Black"/>
              </a:rPr>
              <a:t>groupes</a:t>
            </a:r>
            <a:r>
              <a:rPr lang="en-CA" sz="3200" spc="-85" dirty="0">
                <a:latin typeface="Arial Black"/>
                <a:cs typeface="Arial Black"/>
              </a:rPr>
              <a:t> </a:t>
            </a:r>
            <a:r>
              <a:rPr lang="en-CA" sz="3200" spc="-20" dirty="0" err="1">
                <a:latin typeface="Arial Black"/>
                <a:cs typeface="Arial Black"/>
              </a:rPr>
              <a:t>cibles</a:t>
            </a:r>
            <a:endParaRPr lang="en-CA" sz="3200" dirty="0">
              <a:latin typeface="Arial Black"/>
              <a:cs typeface="Arial Black"/>
            </a:endParaRPr>
          </a:p>
        </p:txBody>
      </p:sp>
      <p:sp>
        <p:nvSpPr>
          <p:cNvPr id="16" name="TextBox 15"/>
          <p:cNvSpPr txBox="1"/>
          <p:nvPr/>
        </p:nvSpPr>
        <p:spPr>
          <a:xfrm>
            <a:off x="236084" y="1293793"/>
            <a:ext cx="8534400" cy="1463542"/>
          </a:xfrm>
          <a:prstGeom prst="rect">
            <a:avLst/>
          </a:prstGeom>
          <a:noFill/>
          <a:ln w="28575">
            <a:noFill/>
          </a:ln>
        </p:spPr>
        <p:txBody>
          <a:bodyPr wrap="square" rtlCol="0">
            <a:spAutoFit/>
          </a:bodyPr>
          <a:lstStyle/>
          <a:p>
            <a:pPr marL="26034" marR="5080">
              <a:lnSpc>
                <a:spcPct val="98500"/>
              </a:lnSpc>
              <a:spcBef>
                <a:spcPts val="1120"/>
              </a:spcBef>
            </a:pPr>
            <a:r>
              <a:rPr lang="fr-FR" sz="1800" b="1" spc="-10" dirty="0">
                <a:latin typeface="Arial"/>
                <a:cs typeface="Arial"/>
              </a:rPr>
              <a:t>Les </a:t>
            </a:r>
            <a:r>
              <a:rPr lang="fr-FR" sz="1800" b="1" spc="-15" dirty="0">
                <a:latin typeface="Arial"/>
                <a:cs typeface="Arial"/>
              </a:rPr>
              <a:t>décideurs </a:t>
            </a:r>
            <a:r>
              <a:rPr lang="fr-FR" sz="1800" b="1" spc="-10" dirty="0">
                <a:latin typeface="Arial"/>
                <a:cs typeface="Arial"/>
              </a:rPr>
              <a:t>en </a:t>
            </a:r>
            <a:r>
              <a:rPr lang="fr-FR" sz="1800" b="1" spc="-15" dirty="0">
                <a:latin typeface="Arial"/>
                <a:cs typeface="Arial"/>
              </a:rPr>
              <a:t>entreprise*, </a:t>
            </a:r>
            <a:r>
              <a:rPr lang="fr-FR" sz="1800" b="1" spc="-10" dirty="0">
                <a:latin typeface="Arial"/>
                <a:cs typeface="Arial"/>
              </a:rPr>
              <a:t>les </a:t>
            </a:r>
            <a:r>
              <a:rPr lang="fr-FR" sz="1800" b="1" spc="-15" dirty="0">
                <a:latin typeface="Arial"/>
                <a:cs typeface="Arial"/>
              </a:rPr>
              <a:t>influenceurs** </a:t>
            </a:r>
            <a:r>
              <a:rPr lang="fr-FR" sz="1800" b="1" spc="-10" dirty="0">
                <a:latin typeface="Arial"/>
                <a:cs typeface="Arial"/>
              </a:rPr>
              <a:t>et les </a:t>
            </a:r>
            <a:r>
              <a:rPr lang="fr-FR" sz="1800" b="1" spc="-15" dirty="0">
                <a:latin typeface="Arial"/>
                <a:cs typeface="Arial"/>
              </a:rPr>
              <a:t>adultes dont </a:t>
            </a:r>
            <a:r>
              <a:rPr lang="fr-FR" sz="1800" b="1" spc="-5" dirty="0">
                <a:latin typeface="Arial"/>
                <a:cs typeface="Arial"/>
              </a:rPr>
              <a:t>le </a:t>
            </a:r>
            <a:r>
              <a:rPr lang="fr-FR" sz="1800" b="1" spc="-15" dirty="0">
                <a:latin typeface="Arial"/>
                <a:cs typeface="Arial"/>
              </a:rPr>
              <a:t>revenu </a:t>
            </a:r>
            <a:r>
              <a:rPr lang="fr-FR" sz="1800" b="1" spc="-490" dirty="0">
                <a:latin typeface="Arial"/>
                <a:cs typeface="Arial"/>
              </a:rPr>
              <a:t> </a:t>
            </a:r>
            <a:r>
              <a:rPr lang="fr-FR" sz="1800" b="1" spc="-15" dirty="0">
                <a:latin typeface="Arial"/>
                <a:cs typeface="Arial"/>
              </a:rPr>
              <a:t>foyer </a:t>
            </a:r>
            <a:r>
              <a:rPr lang="fr-FR" sz="1800" b="1" spc="-10" dirty="0">
                <a:latin typeface="Arial"/>
                <a:cs typeface="Arial"/>
              </a:rPr>
              <a:t>est </a:t>
            </a:r>
            <a:r>
              <a:rPr lang="fr-FR" sz="1800" b="1" spc="-15" dirty="0">
                <a:latin typeface="Arial"/>
                <a:cs typeface="Arial"/>
              </a:rPr>
              <a:t>supérieur </a:t>
            </a:r>
            <a:r>
              <a:rPr lang="fr-FR" sz="1800" b="1" dirty="0">
                <a:latin typeface="Arial"/>
                <a:cs typeface="Arial"/>
              </a:rPr>
              <a:t>à </a:t>
            </a:r>
            <a:r>
              <a:rPr lang="fr-FR" sz="1800" b="1" spc="-10" dirty="0">
                <a:latin typeface="Arial"/>
                <a:cs typeface="Arial"/>
              </a:rPr>
              <a:t>100 000 </a:t>
            </a:r>
            <a:r>
              <a:rPr lang="fr-FR" sz="1800" b="1" dirty="0">
                <a:latin typeface="Arial"/>
                <a:cs typeface="Arial"/>
              </a:rPr>
              <a:t>$ </a:t>
            </a:r>
            <a:r>
              <a:rPr lang="fr-FR" sz="1800" spc="-10" dirty="0">
                <a:latin typeface="Arial"/>
                <a:cs typeface="Arial"/>
              </a:rPr>
              <a:t>lisent </a:t>
            </a:r>
            <a:r>
              <a:rPr lang="fr-FR" sz="1800" spc="-5" dirty="0">
                <a:latin typeface="Arial"/>
                <a:cs typeface="Arial"/>
              </a:rPr>
              <a:t>le </a:t>
            </a:r>
            <a:r>
              <a:rPr lang="fr-FR" sz="1800" spc="-10" dirty="0">
                <a:latin typeface="Arial"/>
                <a:cs typeface="Arial"/>
              </a:rPr>
              <a:t>plus sur leur </a:t>
            </a:r>
            <a:r>
              <a:rPr lang="fr-FR" sz="1800" spc="-15" dirty="0">
                <a:latin typeface="Arial"/>
                <a:cs typeface="Arial"/>
              </a:rPr>
              <a:t>téléphone, </a:t>
            </a:r>
            <a:r>
              <a:rPr lang="fr-FR" sz="1800" spc="-10" dirty="0">
                <a:latin typeface="Arial"/>
                <a:cs typeface="Arial"/>
              </a:rPr>
              <a:t>et </a:t>
            </a:r>
            <a:r>
              <a:rPr lang="fr-FR" sz="1800" spc="-15" dirty="0">
                <a:latin typeface="Arial"/>
                <a:cs typeface="Arial"/>
              </a:rPr>
              <a:t>constituent </a:t>
            </a:r>
            <a:r>
              <a:rPr lang="fr-FR" sz="1800" spc="-5" dirty="0">
                <a:latin typeface="Arial"/>
                <a:cs typeface="Arial"/>
              </a:rPr>
              <a:t>le </a:t>
            </a:r>
            <a:r>
              <a:rPr lang="fr-FR" sz="1800" spc="-490" dirty="0">
                <a:latin typeface="Arial"/>
                <a:cs typeface="Arial"/>
              </a:rPr>
              <a:t> </a:t>
            </a:r>
            <a:r>
              <a:rPr lang="fr-FR" sz="1800" spc="-15" dirty="0">
                <a:latin typeface="Arial"/>
                <a:cs typeface="Arial"/>
              </a:rPr>
              <a:t>groupe </a:t>
            </a:r>
            <a:r>
              <a:rPr lang="fr-FR" sz="1800" spc="-10" dirty="0">
                <a:latin typeface="Arial"/>
                <a:cs typeface="Arial"/>
              </a:rPr>
              <a:t>cible </a:t>
            </a:r>
            <a:r>
              <a:rPr lang="fr-FR" sz="1800" spc="-15" dirty="0">
                <a:latin typeface="Arial"/>
                <a:cs typeface="Arial"/>
              </a:rPr>
              <a:t>ayant </a:t>
            </a:r>
            <a:r>
              <a:rPr lang="fr-FR" sz="1800" spc="-5" dirty="0">
                <a:latin typeface="Arial"/>
                <a:cs typeface="Arial"/>
              </a:rPr>
              <a:t>le </a:t>
            </a:r>
            <a:r>
              <a:rPr lang="fr-FR" sz="1800" spc="-10" dirty="0">
                <a:latin typeface="Arial"/>
                <a:cs typeface="Arial"/>
              </a:rPr>
              <a:t>plus </a:t>
            </a:r>
            <a:r>
              <a:rPr lang="fr-FR" sz="1800" spc="-15" dirty="0">
                <a:latin typeface="Arial"/>
                <a:cs typeface="Arial"/>
              </a:rPr>
              <a:t>grand nombre </a:t>
            </a:r>
            <a:r>
              <a:rPr lang="fr-FR" sz="1800" spc="-10" dirty="0">
                <a:latin typeface="Arial"/>
                <a:cs typeface="Arial"/>
              </a:rPr>
              <a:t>de </a:t>
            </a:r>
            <a:r>
              <a:rPr lang="fr-FR" sz="1800" spc="-15" dirty="0">
                <a:latin typeface="Arial"/>
                <a:cs typeface="Arial"/>
              </a:rPr>
              <a:t>lecteurs, toutes plateformes </a:t>
            </a:r>
            <a:r>
              <a:rPr lang="fr-FR" sz="1800" spc="-10" dirty="0">
                <a:latin typeface="Arial"/>
                <a:cs typeface="Arial"/>
              </a:rPr>
              <a:t> </a:t>
            </a:r>
            <a:r>
              <a:rPr lang="fr-FR" sz="1800" spc="-15" dirty="0">
                <a:latin typeface="Arial"/>
                <a:cs typeface="Arial"/>
              </a:rPr>
              <a:t>confondues.</a:t>
            </a:r>
            <a:r>
              <a:rPr lang="fr-FR" sz="1800" spc="-10" dirty="0">
                <a:latin typeface="Arial"/>
                <a:cs typeface="Arial"/>
              </a:rPr>
              <a:t> </a:t>
            </a:r>
            <a:r>
              <a:rPr lang="fr-FR" sz="1800" spc="-5" dirty="0">
                <a:latin typeface="Arial"/>
                <a:cs typeface="Arial"/>
              </a:rPr>
              <a:t>Ils</a:t>
            </a:r>
            <a:r>
              <a:rPr lang="fr-FR" sz="1800" spc="-10" dirty="0">
                <a:latin typeface="Arial"/>
                <a:cs typeface="Arial"/>
              </a:rPr>
              <a:t> </a:t>
            </a:r>
            <a:r>
              <a:rPr lang="fr-FR" sz="1800" spc="-15" dirty="0">
                <a:latin typeface="Arial"/>
                <a:cs typeface="Arial"/>
              </a:rPr>
              <a:t>sont</a:t>
            </a:r>
            <a:r>
              <a:rPr lang="fr-FR" sz="1800" spc="-5" dirty="0">
                <a:latin typeface="Arial"/>
                <a:cs typeface="Arial"/>
              </a:rPr>
              <a:t> </a:t>
            </a:r>
            <a:r>
              <a:rPr lang="fr-FR" sz="1800" spc="-15" dirty="0">
                <a:latin typeface="Arial"/>
                <a:cs typeface="Arial"/>
              </a:rPr>
              <a:t>surindexés</a:t>
            </a:r>
            <a:r>
              <a:rPr lang="fr-FR" sz="1800" spc="-10" dirty="0">
                <a:latin typeface="Arial"/>
                <a:cs typeface="Arial"/>
              </a:rPr>
              <a:t> sur </a:t>
            </a:r>
            <a:r>
              <a:rPr lang="fr-FR" sz="1800" spc="-15" dirty="0">
                <a:latin typeface="Arial"/>
                <a:cs typeface="Arial"/>
              </a:rPr>
              <a:t>toutes</a:t>
            </a:r>
            <a:r>
              <a:rPr lang="fr-FR" sz="1800" spc="-10" dirty="0">
                <a:latin typeface="Arial"/>
                <a:cs typeface="Arial"/>
              </a:rPr>
              <a:t> les</a:t>
            </a:r>
            <a:r>
              <a:rPr lang="fr-FR" sz="1800" spc="-15" dirty="0">
                <a:latin typeface="Arial"/>
                <a:cs typeface="Arial"/>
              </a:rPr>
              <a:t> plateformes</a:t>
            </a:r>
            <a:r>
              <a:rPr lang="fr-FR" sz="1800" spc="-10" dirty="0">
                <a:latin typeface="Arial"/>
                <a:cs typeface="Arial"/>
              </a:rPr>
              <a:t> par </a:t>
            </a:r>
            <a:r>
              <a:rPr lang="fr-FR" sz="1800" spc="-15" dirty="0">
                <a:latin typeface="Arial"/>
                <a:cs typeface="Arial"/>
              </a:rPr>
              <a:t>rapport</a:t>
            </a:r>
            <a:r>
              <a:rPr lang="fr-FR" sz="1800" spc="-5" dirty="0">
                <a:latin typeface="Arial"/>
                <a:cs typeface="Arial"/>
              </a:rPr>
              <a:t> </a:t>
            </a:r>
            <a:r>
              <a:rPr lang="fr-FR" sz="1800" spc="-10" dirty="0">
                <a:latin typeface="Arial"/>
                <a:cs typeface="Arial"/>
              </a:rPr>
              <a:t>au</a:t>
            </a:r>
            <a:r>
              <a:rPr lang="fr-FR" sz="1800" spc="-15" dirty="0">
                <a:latin typeface="Arial"/>
                <a:cs typeface="Arial"/>
              </a:rPr>
              <a:t> lectorat </a:t>
            </a:r>
            <a:r>
              <a:rPr lang="en-CA" sz="1800" spc="-10" dirty="0">
                <a:latin typeface="Arial"/>
                <a:cs typeface="Arial"/>
              </a:rPr>
              <a:t>des</a:t>
            </a:r>
            <a:r>
              <a:rPr lang="en-CA" sz="1800" spc="-45" dirty="0">
                <a:latin typeface="Arial"/>
                <a:cs typeface="Arial"/>
              </a:rPr>
              <a:t> </a:t>
            </a:r>
            <a:r>
              <a:rPr lang="en-CA" sz="1800" spc="-15" dirty="0">
                <a:latin typeface="Arial"/>
                <a:cs typeface="Arial"/>
              </a:rPr>
              <a:t>médias</a:t>
            </a:r>
            <a:r>
              <a:rPr lang="en-CA" sz="1800" spc="-40" dirty="0">
                <a:latin typeface="Arial"/>
                <a:cs typeface="Arial"/>
              </a:rPr>
              <a:t> </a:t>
            </a:r>
            <a:r>
              <a:rPr lang="en-CA" sz="1800" spc="-15" dirty="0" err="1">
                <a:latin typeface="Arial"/>
                <a:cs typeface="Arial"/>
              </a:rPr>
              <a:t>imprimés</a:t>
            </a:r>
            <a:r>
              <a:rPr lang="en-CA" sz="1800" spc="-15" dirty="0">
                <a:latin typeface="Arial"/>
                <a:cs typeface="Arial"/>
              </a:rPr>
              <a:t>.</a:t>
            </a:r>
            <a:endParaRPr lang="en-CA" sz="1800" dirty="0">
              <a:latin typeface="Arial"/>
              <a:cs typeface="Arial"/>
            </a:endParaRPr>
          </a:p>
        </p:txBody>
      </p:sp>
      <p:sp>
        <p:nvSpPr>
          <p:cNvPr id="44" name="Text Box 7"/>
          <p:cNvSpPr txBox="1">
            <a:spLocks noChangeArrowheads="1"/>
          </p:cNvSpPr>
          <p:nvPr/>
        </p:nvSpPr>
        <p:spPr bwMode="auto">
          <a:xfrm>
            <a:off x="0" y="6084593"/>
            <a:ext cx="6691256" cy="7540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800">
                <a:solidFill>
                  <a:schemeClr val="tx1"/>
                </a:solidFill>
                <a:latin typeface="Arial" charset="0"/>
                <a:cs typeface="Arial" charset="0"/>
              </a:defRPr>
            </a:lvl1pPr>
            <a:lvl2pPr marL="742950" indent="-285750" eaLnBrk="0" hangingPunct="0">
              <a:defRPr sz="800">
                <a:solidFill>
                  <a:schemeClr val="tx1"/>
                </a:solidFill>
                <a:latin typeface="Arial" charset="0"/>
                <a:cs typeface="Arial" charset="0"/>
              </a:defRPr>
            </a:lvl2pPr>
            <a:lvl3pPr marL="1143000" indent="-228600" eaLnBrk="0" hangingPunct="0">
              <a:defRPr sz="800">
                <a:solidFill>
                  <a:schemeClr val="tx1"/>
                </a:solidFill>
                <a:latin typeface="Arial" charset="0"/>
                <a:cs typeface="Arial" charset="0"/>
              </a:defRPr>
            </a:lvl3pPr>
            <a:lvl4pPr marL="1600200" indent="-228600" eaLnBrk="0" hangingPunct="0">
              <a:defRPr sz="800">
                <a:solidFill>
                  <a:schemeClr val="tx1"/>
                </a:solidFill>
                <a:latin typeface="Arial" charset="0"/>
                <a:cs typeface="Arial" charset="0"/>
              </a:defRPr>
            </a:lvl4pPr>
            <a:lvl5pPr marL="2057400" indent="-228600" eaLnBrk="0" hangingPunct="0">
              <a:defRPr sz="800">
                <a:solidFill>
                  <a:schemeClr val="tx1"/>
                </a:solidFill>
                <a:latin typeface="Arial" charset="0"/>
                <a:cs typeface="Arial" charset="0"/>
              </a:defRPr>
            </a:lvl5pPr>
            <a:lvl6pPr marL="2514600" indent="-228600" eaLnBrk="0" fontAlgn="base" hangingPunct="0">
              <a:spcBef>
                <a:spcPct val="0"/>
              </a:spcBef>
              <a:spcAft>
                <a:spcPct val="0"/>
              </a:spcAft>
              <a:defRPr sz="800">
                <a:solidFill>
                  <a:schemeClr val="tx1"/>
                </a:solidFill>
                <a:latin typeface="Arial" charset="0"/>
                <a:cs typeface="Arial" charset="0"/>
              </a:defRPr>
            </a:lvl6pPr>
            <a:lvl7pPr marL="2971800" indent="-228600" eaLnBrk="0" fontAlgn="base" hangingPunct="0">
              <a:spcBef>
                <a:spcPct val="0"/>
              </a:spcBef>
              <a:spcAft>
                <a:spcPct val="0"/>
              </a:spcAft>
              <a:defRPr sz="800">
                <a:solidFill>
                  <a:schemeClr val="tx1"/>
                </a:solidFill>
                <a:latin typeface="Arial" charset="0"/>
                <a:cs typeface="Arial" charset="0"/>
              </a:defRPr>
            </a:lvl7pPr>
            <a:lvl8pPr marL="3429000" indent="-228600" eaLnBrk="0" fontAlgn="base" hangingPunct="0">
              <a:spcBef>
                <a:spcPct val="0"/>
              </a:spcBef>
              <a:spcAft>
                <a:spcPct val="0"/>
              </a:spcAft>
              <a:defRPr sz="800">
                <a:solidFill>
                  <a:schemeClr val="tx1"/>
                </a:solidFill>
                <a:latin typeface="Arial" charset="0"/>
                <a:cs typeface="Arial" charset="0"/>
              </a:defRPr>
            </a:lvl8pPr>
            <a:lvl9pPr marL="3886200" indent="-228600" eaLnBrk="0" fontAlgn="base" hangingPunct="0">
              <a:spcBef>
                <a:spcPct val="0"/>
              </a:spcBef>
              <a:spcAft>
                <a:spcPct val="0"/>
              </a:spcAft>
              <a:defRPr sz="800">
                <a:solidFill>
                  <a:schemeClr val="tx1"/>
                </a:solidFill>
                <a:latin typeface="Arial" charset="0"/>
                <a:cs typeface="Arial" charset="0"/>
              </a:defRPr>
            </a:lvl9pPr>
          </a:lstStyle>
          <a:p>
            <a:pPr eaLnBrk="1" hangingPunct="1"/>
            <a:r>
              <a:rPr lang="en-US" sz="900" dirty="0"/>
              <a:t>Totum Research; Canadiens 18+, </a:t>
            </a:r>
            <a:r>
              <a:rPr lang="en-US" sz="900" dirty="0" err="1"/>
              <a:t>lectorat</a:t>
            </a:r>
            <a:r>
              <a:rPr lang="en-US" sz="900" dirty="0"/>
              <a:t> </a:t>
            </a:r>
            <a:r>
              <a:rPr lang="en-US" sz="900" dirty="0" err="1"/>
              <a:t>en</a:t>
            </a:r>
            <a:r>
              <a:rPr lang="en-US" sz="900" dirty="0"/>
              <a:t> </a:t>
            </a:r>
            <a:r>
              <a:rPr lang="en-US" sz="900" dirty="0" err="1"/>
              <a:t>semaine</a:t>
            </a:r>
            <a:r>
              <a:rPr lang="en-US" sz="900" dirty="0"/>
              <a:t>, </a:t>
            </a:r>
            <a:r>
              <a:rPr lang="en-US" sz="900" dirty="0" err="1"/>
              <a:t>décembre</a:t>
            </a:r>
            <a:r>
              <a:rPr lang="en-US" sz="900" dirty="0"/>
              <a:t> 2021</a:t>
            </a:r>
            <a:endParaRPr lang="en-US" sz="900" b="1" dirty="0"/>
          </a:p>
          <a:p>
            <a:pPr eaLnBrk="1" hangingPunct="1"/>
            <a:r>
              <a:rPr lang="fr-CA" sz="850" dirty="0"/>
              <a:t>*Professionnels, gestionnaires de haut </a:t>
            </a:r>
            <a:r>
              <a:rPr lang="fr-CA" sz="850" dirty="0" err="1"/>
              <a:t>niveau</a:t>
            </a:r>
            <a:r>
              <a:rPr lang="fr-CA" sz="850" dirty="0" err="1">
                <a:latin typeface="Arial" panose="020B0604020202020204" pitchFamily="34" charset="0"/>
                <a:cs typeface="Arial" panose="020B0604020202020204" pitchFamily="34" charset="0"/>
              </a:rPr>
              <a:t>∕</a:t>
            </a:r>
            <a:r>
              <a:rPr lang="fr-CA" sz="850" dirty="0" err="1"/>
              <a:t>cadres</a:t>
            </a:r>
            <a:r>
              <a:rPr lang="fr-CA" sz="850" dirty="0"/>
              <a:t> supérieurs et propriétaires d’entreprises</a:t>
            </a:r>
            <a:r>
              <a:rPr lang="fr-CA" sz="850" dirty="0">
                <a:latin typeface="Arial" panose="020B0604020202020204" pitchFamily="34" charset="0"/>
                <a:cs typeface="Arial" panose="020B0604020202020204" pitchFamily="34" charset="0"/>
              </a:rPr>
              <a:t>∕ travailleurs autonomes au Canada;  </a:t>
            </a:r>
            <a:r>
              <a:rPr lang="en-US" altLang="en-US" sz="850" dirty="0">
                <a:latin typeface="Arial" panose="020B0604020202020204" pitchFamily="34" charset="0"/>
                <a:cs typeface="Arial" panose="020B0604020202020204" pitchFamily="34" charset="0"/>
              </a:rPr>
              <a:t> **</a:t>
            </a:r>
            <a:r>
              <a:rPr lang="en-US" altLang="en-US" sz="850" dirty="0" err="1">
                <a:latin typeface="Arial" panose="020B0604020202020204" pitchFamily="34" charset="0"/>
                <a:cs typeface="Arial" panose="020B0604020202020204" pitchFamily="34" charset="0"/>
              </a:rPr>
              <a:t>Influenceurs</a:t>
            </a:r>
            <a:r>
              <a:rPr lang="en-US" altLang="en-US" sz="850" dirty="0">
                <a:latin typeface="Arial" panose="020B0604020202020204" pitchFamily="34" charset="0"/>
                <a:cs typeface="Arial" panose="020B0604020202020204" pitchFamily="34" charset="0"/>
              </a:rPr>
              <a:t> </a:t>
            </a:r>
            <a:r>
              <a:rPr lang="fr-CA" sz="850" dirty="0"/>
              <a:t>3 ou plus des déclarations suivantes : trouvent un nouveau produit et le recommandent habituellement à d’autres; s’informent sur les nouveaux produits et services; les gens leur demandent souvent leur avis; sont toujours les premiers à essayer de nouveaux produits et services; partagent souvent de l’information sur des produits et services sur les médias sociaux</a:t>
            </a:r>
            <a:endParaRPr lang="en-US" altLang="en-US" sz="850" dirty="0">
              <a:latin typeface="Arial" panose="020B0604020202020204" pitchFamily="34" charset="0"/>
              <a:cs typeface="Arial" panose="020B0604020202020204" pitchFamily="34" charset="0"/>
            </a:endParaRPr>
          </a:p>
        </p:txBody>
      </p:sp>
      <p:sp>
        <p:nvSpPr>
          <p:cNvPr id="4" name="TextBox 3"/>
          <p:cNvSpPr txBox="1"/>
          <p:nvPr/>
        </p:nvSpPr>
        <p:spPr>
          <a:xfrm>
            <a:off x="2936701" y="4365969"/>
            <a:ext cx="1295400" cy="661720"/>
          </a:xfrm>
          <a:prstGeom prst="rect">
            <a:avLst/>
          </a:prstGeom>
          <a:solidFill>
            <a:schemeClr val="bg1">
              <a:lumMod val="85000"/>
            </a:schemeClr>
          </a:solidFill>
          <a:ln w="28575">
            <a:noFill/>
          </a:ln>
        </p:spPr>
        <p:txBody>
          <a:bodyPr wrap="square" rtlCol="0">
            <a:spAutoFit/>
          </a:bodyPr>
          <a:lstStyle/>
          <a:p>
            <a:pPr algn="ctr"/>
            <a:r>
              <a:rPr lang="en-CA" sz="1600" b="1" dirty="0">
                <a:latin typeface="Arial" panose="020B0604020202020204" pitchFamily="34" charset="0"/>
                <a:cs typeface="Arial" panose="020B0604020202020204" pitchFamily="34" charset="0"/>
              </a:rPr>
              <a:t> 90 % </a:t>
            </a:r>
          </a:p>
          <a:p>
            <a:pPr algn="ctr"/>
            <a:r>
              <a:rPr lang="en-CA" sz="1050" dirty="0" err="1">
                <a:latin typeface="Arial" panose="020B0604020202020204" pitchFamily="34" charset="0"/>
                <a:cs typeface="Arial" panose="020B0604020202020204" pitchFamily="34" charset="0"/>
              </a:rPr>
              <a:t>toutes</a:t>
            </a:r>
            <a:r>
              <a:rPr lang="en-CA" sz="1050" dirty="0">
                <a:latin typeface="Arial" panose="020B0604020202020204" pitchFamily="34" charset="0"/>
                <a:cs typeface="Arial" panose="020B0604020202020204" pitchFamily="34" charset="0"/>
              </a:rPr>
              <a:t> </a:t>
            </a:r>
            <a:r>
              <a:rPr lang="en-CA" sz="1050" dirty="0" err="1">
                <a:latin typeface="Arial" panose="020B0604020202020204" pitchFamily="34" charset="0"/>
                <a:cs typeface="Arial" panose="020B0604020202020204" pitchFamily="34" charset="0"/>
              </a:rPr>
              <a:t>plateformes</a:t>
            </a:r>
            <a:r>
              <a:rPr lang="en-CA" sz="1050" dirty="0">
                <a:latin typeface="Arial" panose="020B0604020202020204" pitchFamily="34" charset="0"/>
                <a:cs typeface="Arial" panose="020B0604020202020204" pitchFamily="34" charset="0"/>
              </a:rPr>
              <a:t> </a:t>
            </a:r>
            <a:r>
              <a:rPr lang="en-CA" sz="1050" dirty="0" err="1">
                <a:latin typeface="Arial" panose="020B0604020202020204" pitchFamily="34" charset="0"/>
                <a:cs typeface="Arial" panose="020B0604020202020204" pitchFamily="34" charset="0"/>
              </a:rPr>
              <a:t>confondues</a:t>
            </a:r>
            <a:endParaRPr lang="en-CA" sz="1050" dirty="0">
              <a:latin typeface="Arial" panose="020B0604020202020204" pitchFamily="34" charset="0"/>
              <a:cs typeface="Arial" panose="020B0604020202020204" pitchFamily="34" charset="0"/>
            </a:endParaRPr>
          </a:p>
        </p:txBody>
      </p:sp>
      <p:sp>
        <p:nvSpPr>
          <p:cNvPr id="20" name="TextBox 19"/>
          <p:cNvSpPr txBox="1"/>
          <p:nvPr/>
        </p:nvSpPr>
        <p:spPr>
          <a:xfrm>
            <a:off x="5008476" y="4365969"/>
            <a:ext cx="1295400" cy="661720"/>
          </a:xfrm>
          <a:prstGeom prst="rect">
            <a:avLst/>
          </a:prstGeom>
          <a:solidFill>
            <a:schemeClr val="bg1">
              <a:lumMod val="85000"/>
            </a:schemeClr>
          </a:solidFill>
          <a:ln w="28575">
            <a:noFill/>
          </a:ln>
        </p:spPr>
        <p:txBody>
          <a:bodyPr wrap="square" rtlCol="0">
            <a:spAutoFit/>
          </a:bodyPr>
          <a:lstStyle/>
          <a:p>
            <a:pPr algn="ctr"/>
            <a:r>
              <a:rPr lang="en-CA" sz="1600" b="1" dirty="0">
                <a:latin typeface="Arial" panose="020B0604020202020204" pitchFamily="34" charset="0"/>
                <a:cs typeface="Arial" panose="020B0604020202020204" pitchFamily="34" charset="0"/>
              </a:rPr>
              <a:t> 93 % </a:t>
            </a:r>
          </a:p>
          <a:p>
            <a:pPr algn="ctr"/>
            <a:r>
              <a:rPr lang="en-CA" sz="1050" dirty="0" err="1">
                <a:latin typeface="Arial" panose="020B0604020202020204" pitchFamily="34" charset="0"/>
                <a:cs typeface="Arial" panose="020B0604020202020204" pitchFamily="34" charset="0"/>
              </a:rPr>
              <a:t>toutes</a:t>
            </a:r>
            <a:r>
              <a:rPr lang="en-CA" sz="1050" dirty="0">
                <a:latin typeface="Arial" panose="020B0604020202020204" pitchFamily="34" charset="0"/>
                <a:cs typeface="Arial" panose="020B0604020202020204" pitchFamily="34" charset="0"/>
              </a:rPr>
              <a:t> </a:t>
            </a:r>
            <a:r>
              <a:rPr lang="en-CA" sz="1050" dirty="0" err="1">
                <a:latin typeface="Arial" panose="020B0604020202020204" pitchFamily="34" charset="0"/>
                <a:cs typeface="Arial" panose="020B0604020202020204" pitchFamily="34" charset="0"/>
              </a:rPr>
              <a:t>plateformes</a:t>
            </a:r>
            <a:r>
              <a:rPr lang="en-CA" sz="1050" dirty="0">
                <a:latin typeface="Arial" panose="020B0604020202020204" pitchFamily="34" charset="0"/>
                <a:cs typeface="Arial" panose="020B0604020202020204" pitchFamily="34" charset="0"/>
              </a:rPr>
              <a:t> </a:t>
            </a:r>
            <a:r>
              <a:rPr lang="en-CA" sz="1050" dirty="0" err="1">
                <a:latin typeface="Arial" panose="020B0604020202020204" pitchFamily="34" charset="0"/>
                <a:cs typeface="Arial" panose="020B0604020202020204" pitchFamily="34" charset="0"/>
              </a:rPr>
              <a:t>confondues</a:t>
            </a:r>
            <a:endParaRPr lang="en-CA" sz="1050" dirty="0">
              <a:latin typeface="Arial" panose="020B0604020202020204" pitchFamily="34" charset="0"/>
              <a:cs typeface="Arial" panose="020B0604020202020204" pitchFamily="34" charset="0"/>
            </a:endParaRPr>
          </a:p>
        </p:txBody>
      </p:sp>
      <p:sp>
        <p:nvSpPr>
          <p:cNvPr id="21" name="TextBox 20"/>
          <p:cNvSpPr txBox="1"/>
          <p:nvPr/>
        </p:nvSpPr>
        <p:spPr>
          <a:xfrm>
            <a:off x="7040765" y="4365969"/>
            <a:ext cx="1295400" cy="661720"/>
          </a:xfrm>
          <a:prstGeom prst="rect">
            <a:avLst/>
          </a:prstGeom>
          <a:solidFill>
            <a:schemeClr val="bg1">
              <a:lumMod val="85000"/>
            </a:schemeClr>
          </a:solidFill>
          <a:ln w="28575">
            <a:noFill/>
          </a:ln>
        </p:spPr>
        <p:txBody>
          <a:bodyPr wrap="square" rtlCol="0">
            <a:spAutoFit/>
          </a:bodyPr>
          <a:lstStyle/>
          <a:p>
            <a:pPr algn="ctr"/>
            <a:r>
              <a:rPr lang="en-CA" sz="1600" b="1" dirty="0">
                <a:latin typeface="Arial" panose="020B0604020202020204" pitchFamily="34" charset="0"/>
                <a:cs typeface="Arial" panose="020B0604020202020204" pitchFamily="34" charset="0"/>
              </a:rPr>
              <a:t> 91 % </a:t>
            </a:r>
          </a:p>
          <a:p>
            <a:pPr algn="ctr"/>
            <a:r>
              <a:rPr lang="en-CA" sz="1050" dirty="0" err="1">
                <a:latin typeface="Arial" panose="020B0604020202020204" pitchFamily="34" charset="0"/>
                <a:cs typeface="Arial" panose="020B0604020202020204" pitchFamily="34" charset="0"/>
              </a:rPr>
              <a:t>toutes</a:t>
            </a:r>
            <a:r>
              <a:rPr lang="en-CA" sz="1050" dirty="0">
                <a:latin typeface="Arial" panose="020B0604020202020204" pitchFamily="34" charset="0"/>
                <a:cs typeface="Arial" panose="020B0604020202020204" pitchFamily="34" charset="0"/>
              </a:rPr>
              <a:t> </a:t>
            </a:r>
            <a:r>
              <a:rPr lang="en-CA" sz="1050" dirty="0" err="1">
                <a:latin typeface="Arial" panose="020B0604020202020204" pitchFamily="34" charset="0"/>
                <a:cs typeface="Arial" panose="020B0604020202020204" pitchFamily="34" charset="0"/>
              </a:rPr>
              <a:t>plateformes</a:t>
            </a:r>
            <a:r>
              <a:rPr lang="en-CA" sz="1050" dirty="0">
                <a:latin typeface="Arial" panose="020B0604020202020204" pitchFamily="34" charset="0"/>
                <a:cs typeface="Arial" panose="020B0604020202020204" pitchFamily="34" charset="0"/>
              </a:rPr>
              <a:t> </a:t>
            </a:r>
            <a:r>
              <a:rPr lang="en-CA" sz="1050" dirty="0" err="1">
                <a:latin typeface="Arial" panose="020B0604020202020204" pitchFamily="34" charset="0"/>
                <a:cs typeface="Arial" panose="020B0604020202020204" pitchFamily="34" charset="0"/>
              </a:rPr>
              <a:t>confondues</a:t>
            </a:r>
            <a:endParaRPr lang="en-CA" sz="1050" dirty="0">
              <a:latin typeface="Arial" panose="020B0604020202020204" pitchFamily="34" charset="0"/>
              <a:cs typeface="Arial" panose="020B0604020202020204" pitchFamily="34" charset="0"/>
            </a:endParaRPr>
          </a:p>
        </p:txBody>
      </p:sp>
      <p:sp>
        <p:nvSpPr>
          <p:cNvPr id="11" name="TextBox 10"/>
          <p:cNvSpPr txBox="1"/>
          <p:nvPr/>
        </p:nvSpPr>
        <p:spPr>
          <a:xfrm>
            <a:off x="915015" y="4365969"/>
            <a:ext cx="1295400" cy="661720"/>
          </a:xfrm>
          <a:prstGeom prst="rect">
            <a:avLst/>
          </a:prstGeom>
          <a:solidFill>
            <a:schemeClr val="bg1">
              <a:lumMod val="85000"/>
            </a:schemeClr>
          </a:solidFill>
          <a:ln w="28575">
            <a:noFill/>
          </a:ln>
        </p:spPr>
        <p:txBody>
          <a:bodyPr wrap="square" rtlCol="0">
            <a:spAutoFit/>
          </a:bodyPr>
          <a:lstStyle/>
          <a:p>
            <a:pPr algn="ctr"/>
            <a:r>
              <a:rPr lang="en-CA" sz="1600" b="1" dirty="0">
                <a:latin typeface="Arial" panose="020B0604020202020204" pitchFamily="34" charset="0"/>
                <a:cs typeface="Arial" panose="020B0604020202020204" pitchFamily="34" charset="0"/>
              </a:rPr>
              <a:t> 86 % </a:t>
            </a:r>
          </a:p>
          <a:p>
            <a:pPr algn="ctr"/>
            <a:r>
              <a:rPr lang="en-CA" sz="1050" dirty="0" err="1">
                <a:latin typeface="Arial" panose="020B0604020202020204" pitchFamily="34" charset="0"/>
                <a:cs typeface="Arial" panose="020B0604020202020204" pitchFamily="34" charset="0"/>
              </a:rPr>
              <a:t>toutes</a:t>
            </a:r>
            <a:r>
              <a:rPr lang="en-CA" sz="1050" dirty="0">
                <a:latin typeface="Arial" panose="020B0604020202020204" pitchFamily="34" charset="0"/>
                <a:cs typeface="Arial" panose="020B0604020202020204" pitchFamily="34" charset="0"/>
              </a:rPr>
              <a:t> </a:t>
            </a:r>
            <a:r>
              <a:rPr lang="en-CA" sz="1050" dirty="0" err="1">
                <a:latin typeface="Arial" panose="020B0604020202020204" pitchFamily="34" charset="0"/>
                <a:cs typeface="Arial" panose="020B0604020202020204" pitchFamily="34" charset="0"/>
              </a:rPr>
              <a:t>plateformes</a:t>
            </a:r>
            <a:r>
              <a:rPr lang="en-CA" sz="1050" dirty="0">
                <a:latin typeface="Arial" panose="020B0604020202020204" pitchFamily="34" charset="0"/>
                <a:cs typeface="Arial" panose="020B0604020202020204" pitchFamily="34" charset="0"/>
              </a:rPr>
              <a:t> </a:t>
            </a:r>
            <a:r>
              <a:rPr lang="en-CA" sz="1050" dirty="0" err="1">
                <a:latin typeface="Arial" panose="020B0604020202020204" pitchFamily="34" charset="0"/>
                <a:cs typeface="Arial" panose="020B0604020202020204" pitchFamily="34" charset="0"/>
              </a:rPr>
              <a:t>confondues</a:t>
            </a:r>
            <a:endParaRPr lang="en-CA" sz="105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9C8AE17B-B553-4BB1-8864-40FDCB5060E2}"/>
              </a:ext>
            </a:extLst>
          </p:cNvPr>
          <p:cNvSpPr txBox="1"/>
          <p:nvPr/>
        </p:nvSpPr>
        <p:spPr>
          <a:xfrm>
            <a:off x="7539637" y="2480336"/>
            <a:ext cx="1230847"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lectorat</a:t>
            </a:r>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0774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A3EFF7B1-6CB7-47D1-AD37-B870CA2B21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FA2962B-21B6-4689-A95D-A8FF6ADE4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745280D-ED36-41FE-8EB1-CE597C99CF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9911" y="828635"/>
            <a:ext cx="304800" cy="322326"/>
            <a:chOff x="215328" y="-46937"/>
            <a:chExt cx="304800" cy="2773841"/>
          </a:xfrm>
        </p:grpSpPr>
        <p:cxnSp>
          <p:nvCxnSpPr>
            <p:cNvPr id="76" name="Straight Connector 37">
              <a:extLst>
                <a:ext uri="{FF2B5EF4-FFF2-40B4-BE49-F238E27FC236}">
                  <a16:creationId xmlns:a16="http://schemas.microsoft.com/office/drawing/2014/main" id="{3D26CEB3-5AE4-4088-AD63-396DB50F28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AA9279A-AD34-474C-834E-6BF658144A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39">
              <a:extLst>
                <a:ext uri="{FF2B5EF4-FFF2-40B4-BE49-F238E27FC236}">
                  <a16:creationId xmlns:a16="http://schemas.microsoft.com/office/drawing/2014/main" id="{B3589559-7D9A-4ECD-90BB-A5565E2DAE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01B1A71-DCEA-4EB2-8133-98A2CD6F09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80E95A5C-1E97-41C3-9DEC-245FF6DEBF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75420"/>
            <a:ext cx="9036544" cy="4093306"/>
            <a:chOff x="1" y="2075420"/>
            <a:chExt cx="12048729" cy="4093306"/>
          </a:xfrm>
        </p:grpSpPr>
        <p:sp>
          <p:nvSpPr>
            <p:cNvPr id="44" name="Oval 43">
              <a:extLst>
                <a:ext uri="{FF2B5EF4-FFF2-40B4-BE49-F238E27FC236}">
                  <a16:creationId xmlns:a16="http://schemas.microsoft.com/office/drawing/2014/main" id="{8D3C3374-C720-4FCD-B6CD-AEF1D1A6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7639E2EF-4D23-4EA3-B29E-D6362FF72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730820A4-6CEA-4BF7-8DE4-F5B2D2EB2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F320E002-8AED-4D4F-A104-0585FFFB9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6A0BF3F3-3A09-42CE-9483-114BD01DD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233BD5C-DFC7-4EB7-B348-7C9B5B8D0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Rectangle 50">
            <a:extLst>
              <a:ext uri="{FF2B5EF4-FFF2-40B4-BE49-F238E27FC236}">
                <a16:creationId xmlns:a16="http://schemas.microsoft.com/office/drawing/2014/main" id="{A00D2CE1-35C1-46E6-BD59-CEE668BD9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79052" y="1131512"/>
            <a:ext cx="2796461" cy="533439"/>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A58DCE86-9AE1-46D1-96D6-04B8B3EDF6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44654" y="317578"/>
            <a:ext cx="411480" cy="549007"/>
            <a:chOff x="7029447" y="3514725"/>
            <a:chExt cx="1285875" cy="549007"/>
          </a:xfrm>
        </p:grpSpPr>
        <p:cxnSp>
          <p:nvCxnSpPr>
            <p:cNvPr id="54" name="Straight Connector 53">
              <a:extLst>
                <a:ext uri="{FF2B5EF4-FFF2-40B4-BE49-F238E27FC236}">
                  <a16:creationId xmlns:a16="http://schemas.microsoft.com/office/drawing/2014/main" id="{89B74739-D423-4F25-A976-0A6CD86D17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018E700-FF08-42AA-9237-24E7A74AD3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6B3488A-8A55-403E-B9C9-75AFA0CF53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89B9D-BA8D-4A64-B95F-33940D9D68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59" name="Rectangle 58">
            <a:extLst>
              <a:ext uri="{FF2B5EF4-FFF2-40B4-BE49-F238E27FC236}">
                <a16:creationId xmlns:a16="http://schemas.microsoft.com/office/drawing/2014/main" id="{E18403B7-F2C7-4C07-8522-21C319109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140785"/>
            <a:ext cx="4571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a:extLst>
              <a:ext uri="{FF2B5EF4-FFF2-40B4-BE49-F238E27FC236}">
                <a16:creationId xmlns:a16="http://schemas.microsoft.com/office/drawing/2014/main" id="{23B58CC6-A99E-43AF-A467-256F19287F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45785" y="5940560"/>
            <a:ext cx="1285875" cy="549007"/>
            <a:chOff x="7029447" y="3514725"/>
            <a:chExt cx="1285875" cy="549007"/>
          </a:xfrm>
        </p:grpSpPr>
        <p:cxnSp>
          <p:nvCxnSpPr>
            <p:cNvPr id="62" name="Straight Connector 61">
              <a:extLst>
                <a:ext uri="{FF2B5EF4-FFF2-40B4-BE49-F238E27FC236}">
                  <a16:creationId xmlns:a16="http://schemas.microsoft.com/office/drawing/2014/main" id="{8FE97852-3A18-4317-B17E-8C45174F96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9D0BC6E-6D0B-4589-B1BF-372BAA3839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30B892E-E062-4B0A-B79E-E55D36EC9A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D1A4DF9-C28A-4C0A-B273-702F0C4880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12" name="Title 2"/>
          <p:cNvSpPr>
            <a:spLocks noGrp="1"/>
          </p:cNvSpPr>
          <p:nvPr>
            <p:ph type="title"/>
          </p:nvPr>
        </p:nvSpPr>
        <p:spPr>
          <a:xfrm>
            <a:off x="363474" y="683582"/>
            <a:ext cx="3406932" cy="5451240"/>
          </a:xfrm>
          <a:noFill/>
        </p:spPr>
        <p:txBody>
          <a:bodyPr vert="horz" lIns="91440" tIns="45720" rIns="91440" bIns="45720" rtlCol="0" anchor="ctr">
            <a:normAutofit fontScale="90000"/>
          </a:bodyPr>
          <a:lstStyle/>
          <a:p>
            <a:r>
              <a:rPr lang="en-CA" sz="3600" b="1" spc="-25" dirty="0" err="1">
                <a:solidFill>
                  <a:srgbClr val="FFFFFF"/>
                </a:solidFill>
                <a:latin typeface="Arial"/>
                <a:cs typeface="Arial"/>
              </a:rPr>
              <a:t>Amorces</a:t>
            </a:r>
            <a:r>
              <a:rPr lang="en-CA" sz="3600" b="1" spc="-25" dirty="0">
                <a:solidFill>
                  <a:srgbClr val="FFFFFF"/>
                </a:solidFill>
                <a:latin typeface="Arial"/>
                <a:cs typeface="Arial"/>
              </a:rPr>
              <a:t> </a:t>
            </a:r>
            <a:r>
              <a:rPr lang="en-CA" sz="3600" b="1" spc="-35" dirty="0">
                <a:solidFill>
                  <a:srgbClr val="FFFFFF"/>
                </a:solidFill>
                <a:latin typeface="Arial"/>
                <a:cs typeface="Arial"/>
              </a:rPr>
              <a:t>de </a:t>
            </a:r>
            <a:r>
              <a:rPr lang="en-CA" sz="3600" b="1" spc="-30" dirty="0">
                <a:solidFill>
                  <a:srgbClr val="FFFFFF"/>
                </a:solidFill>
                <a:latin typeface="Arial"/>
                <a:cs typeface="Arial"/>
              </a:rPr>
              <a:t> </a:t>
            </a:r>
            <a:r>
              <a:rPr lang="en-CA" sz="3600" b="1" spc="-25" dirty="0">
                <a:solidFill>
                  <a:srgbClr val="FFFFFF"/>
                </a:solidFill>
                <a:latin typeface="Arial"/>
                <a:cs typeface="Arial"/>
              </a:rPr>
              <a:t>c</a:t>
            </a:r>
            <a:r>
              <a:rPr lang="en-CA" sz="3600" b="1" spc="-40" dirty="0">
                <a:solidFill>
                  <a:srgbClr val="FFFFFF"/>
                </a:solidFill>
                <a:latin typeface="Arial"/>
                <a:cs typeface="Arial"/>
              </a:rPr>
              <a:t>o</a:t>
            </a:r>
            <a:r>
              <a:rPr lang="en-CA" sz="3600" b="1" spc="-35" dirty="0">
                <a:solidFill>
                  <a:srgbClr val="FFFFFF"/>
                </a:solidFill>
                <a:latin typeface="Arial"/>
                <a:cs typeface="Arial"/>
              </a:rPr>
              <a:t>n</a:t>
            </a:r>
            <a:r>
              <a:rPr lang="en-CA" sz="3600" b="1" spc="-25" dirty="0">
                <a:solidFill>
                  <a:srgbClr val="FFFFFF"/>
                </a:solidFill>
                <a:latin typeface="Arial"/>
                <a:cs typeface="Arial"/>
              </a:rPr>
              <a:t>ve</a:t>
            </a:r>
            <a:r>
              <a:rPr lang="en-CA" sz="3600" b="1" spc="-15" dirty="0">
                <a:solidFill>
                  <a:srgbClr val="FFFFFF"/>
                </a:solidFill>
                <a:latin typeface="Arial"/>
                <a:cs typeface="Arial"/>
              </a:rPr>
              <a:t>r</a:t>
            </a:r>
            <a:r>
              <a:rPr lang="en-CA" sz="3600" b="1" spc="-25" dirty="0">
                <a:solidFill>
                  <a:srgbClr val="FFFFFF"/>
                </a:solidFill>
                <a:latin typeface="Arial"/>
                <a:cs typeface="Arial"/>
              </a:rPr>
              <a:t>sa</a:t>
            </a:r>
            <a:r>
              <a:rPr lang="en-CA" sz="3600" b="1" spc="-10" dirty="0">
                <a:solidFill>
                  <a:srgbClr val="FFFFFF"/>
                </a:solidFill>
                <a:latin typeface="Arial"/>
                <a:cs typeface="Arial"/>
              </a:rPr>
              <a:t>t</a:t>
            </a:r>
            <a:r>
              <a:rPr lang="en-CA" sz="3600" b="1" spc="-15" dirty="0">
                <a:solidFill>
                  <a:srgbClr val="FFFFFF"/>
                </a:solidFill>
                <a:latin typeface="Arial"/>
                <a:cs typeface="Arial"/>
              </a:rPr>
              <a:t>i</a:t>
            </a:r>
            <a:r>
              <a:rPr lang="en-CA" sz="3600" b="1" spc="-35" dirty="0">
                <a:solidFill>
                  <a:srgbClr val="FFFFFF"/>
                </a:solidFill>
                <a:latin typeface="Arial"/>
                <a:cs typeface="Arial"/>
              </a:rPr>
              <a:t>o</a:t>
            </a:r>
            <a:r>
              <a:rPr lang="en-CA" sz="3600" b="1" dirty="0">
                <a:solidFill>
                  <a:srgbClr val="FFFFFF"/>
                </a:solidFill>
                <a:latin typeface="Arial"/>
                <a:cs typeface="Arial"/>
              </a:rPr>
              <a:t>n</a:t>
            </a:r>
            <a:br>
              <a:rPr lang="en-US" sz="3900" kern="1200" dirty="0">
                <a:solidFill>
                  <a:schemeClr val="tx1"/>
                </a:solidFill>
                <a:latin typeface="+mj-lt"/>
                <a:ea typeface="+mj-ea"/>
                <a:cs typeface="+mj-cs"/>
              </a:rPr>
            </a:br>
            <a:br>
              <a:rPr lang="en-US" sz="3900" kern="1200" dirty="0">
                <a:solidFill>
                  <a:schemeClr val="tx1"/>
                </a:solidFill>
                <a:latin typeface="+mj-lt"/>
                <a:ea typeface="+mj-ea"/>
                <a:cs typeface="+mj-cs"/>
              </a:rPr>
            </a:br>
            <a:r>
              <a:rPr lang="fr-FR" sz="4000" spc="-15" dirty="0">
                <a:solidFill>
                  <a:srgbClr val="FFFFFF"/>
                </a:solidFill>
                <a:latin typeface="Arial"/>
                <a:cs typeface="Arial"/>
              </a:rPr>
              <a:t>Les</a:t>
            </a:r>
            <a:r>
              <a:rPr lang="fr-FR" sz="4000" spc="-60" dirty="0">
                <a:solidFill>
                  <a:srgbClr val="FFFFFF"/>
                </a:solidFill>
                <a:latin typeface="Arial"/>
                <a:cs typeface="Arial"/>
              </a:rPr>
              <a:t> </a:t>
            </a:r>
            <a:r>
              <a:rPr lang="fr-FR" sz="4000" spc="-20" dirty="0">
                <a:solidFill>
                  <a:srgbClr val="FFFFFF"/>
                </a:solidFill>
                <a:latin typeface="Arial"/>
                <a:cs typeface="Arial"/>
              </a:rPr>
              <a:t>lecteurs</a:t>
            </a:r>
            <a:r>
              <a:rPr lang="fr-FR" sz="4000" spc="-60" dirty="0">
                <a:solidFill>
                  <a:srgbClr val="FFFFFF"/>
                </a:solidFill>
                <a:latin typeface="Arial"/>
                <a:cs typeface="Arial"/>
              </a:rPr>
              <a:t> </a:t>
            </a:r>
            <a:r>
              <a:rPr lang="fr-FR" sz="4000" spc="-20" dirty="0">
                <a:solidFill>
                  <a:srgbClr val="FFFFFF"/>
                </a:solidFill>
                <a:latin typeface="Arial"/>
                <a:cs typeface="Arial"/>
              </a:rPr>
              <a:t>de </a:t>
            </a:r>
            <a:r>
              <a:rPr lang="fr-FR" sz="4000" spc="-960" dirty="0">
                <a:solidFill>
                  <a:srgbClr val="FFFFFF"/>
                </a:solidFill>
                <a:latin typeface="Arial"/>
                <a:cs typeface="Arial"/>
              </a:rPr>
              <a:t> </a:t>
            </a:r>
            <a:r>
              <a:rPr lang="fr-FR" sz="4000" spc="-20" dirty="0">
                <a:solidFill>
                  <a:srgbClr val="FFFFFF"/>
                </a:solidFill>
                <a:latin typeface="Arial"/>
                <a:cs typeface="Arial"/>
              </a:rPr>
              <a:t>journaux </a:t>
            </a:r>
            <a:r>
              <a:rPr lang="fr-FR" sz="4000" spc="-15" dirty="0">
                <a:solidFill>
                  <a:srgbClr val="FFFFFF"/>
                </a:solidFill>
                <a:latin typeface="Arial"/>
                <a:cs typeface="Arial"/>
              </a:rPr>
              <a:t> </a:t>
            </a:r>
            <a:r>
              <a:rPr lang="fr-FR" sz="4000" spc="-20" dirty="0">
                <a:solidFill>
                  <a:srgbClr val="FFFFFF"/>
                </a:solidFill>
                <a:latin typeface="Arial"/>
                <a:cs typeface="Arial"/>
              </a:rPr>
              <a:t>choisissent </a:t>
            </a:r>
            <a:r>
              <a:rPr lang="fr-FR" sz="4000" spc="-10" dirty="0">
                <a:solidFill>
                  <a:srgbClr val="FFFFFF"/>
                </a:solidFill>
                <a:latin typeface="Arial"/>
                <a:cs typeface="Arial"/>
              </a:rPr>
              <a:t>les </a:t>
            </a:r>
            <a:r>
              <a:rPr lang="fr-FR" sz="4000" spc="-960" dirty="0">
                <a:solidFill>
                  <a:srgbClr val="FFFFFF"/>
                </a:solidFill>
                <a:latin typeface="Arial"/>
                <a:cs typeface="Arial"/>
              </a:rPr>
              <a:t> </a:t>
            </a:r>
            <a:r>
              <a:rPr lang="fr-FR" sz="4000" spc="-20" dirty="0">
                <a:solidFill>
                  <a:srgbClr val="FFFFFF"/>
                </a:solidFill>
                <a:latin typeface="Arial"/>
                <a:cs typeface="Arial"/>
              </a:rPr>
              <a:t>plateformes </a:t>
            </a:r>
            <a:r>
              <a:rPr lang="fr-FR" sz="4000" spc="-15" dirty="0">
                <a:solidFill>
                  <a:srgbClr val="FFFFFF"/>
                </a:solidFill>
                <a:latin typeface="Arial"/>
                <a:cs typeface="Arial"/>
              </a:rPr>
              <a:t> </a:t>
            </a:r>
            <a:r>
              <a:rPr lang="fr-FR" sz="4000" spc="-20" dirty="0">
                <a:solidFill>
                  <a:srgbClr val="FFFFFF"/>
                </a:solidFill>
                <a:latin typeface="Arial"/>
                <a:cs typeface="Arial"/>
              </a:rPr>
              <a:t>numériques et </a:t>
            </a:r>
            <a:r>
              <a:rPr lang="fr-FR" sz="4000" spc="-15" dirty="0">
                <a:solidFill>
                  <a:srgbClr val="FFFFFF"/>
                </a:solidFill>
                <a:latin typeface="Arial"/>
                <a:cs typeface="Arial"/>
              </a:rPr>
              <a:t> </a:t>
            </a:r>
            <a:r>
              <a:rPr lang="fr-FR" sz="4000" spc="-25" dirty="0">
                <a:solidFill>
                  <a:srgbClr val="FFFFFF"/>
                </a:solidFill>
                <a:latin typeface="Arial"/>
                <a:cs typeface="Arial"/>
              </a:rPr>
              <a:t>imprimées</a:t>
            </a:r>
            <a:endParaRPr lang="en-US" sz="3900" kern="1200" dirty="0">
              <a:solidFill>
                <a:schemeClr val="tx1"/>
              </a:solidFill>
              <a:latin typeface="+mj-lt"/>
              <a:ea typeface="+mj-ea"/>
              <a:cs typeface="+mj-cs"/>
            </a:endParaRPr>
          </a:p>
        </p:txBody>
      </p:sp>
      <p:sp>
        <p:nvSpPr>
          <p:cNvPr id="27" name="Text Box 7"/>
          <p:cNvSpPr txBox="1">
            <a:spLocks noChangeArrowheads="1"/>
          </p:cNvSpPr>
          <p:nvPr/>
        </p:nvSpPr>
        <p:spPr bwMode="auto">
          <a:xfrm>
            <a:off x="11340" y="6591550"/>
            <a:ext cx="7467600" cy="2616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sz="800">
                <a:solidFill>
                  <a:schemeClr val="tx1"/>
                </a:solidFill>
                <a:latin typeface="Arial" charset="0"/>
                <a:cs typeface="Arial" charset="0"/>
              </a:defRPr>
            </a:lvl1pPr>
            <a:lvl2pPr marL="742950" indent="-285750" eaLnBrk="0" hangingPunct="0">
              <a:defRPr sz="800">
                <a:solidFill>
                  <a:schemeClr val="tx1"/>
                </a:solidFill>
                <a:latin typeface="Arial" charset="0"/>
                <a:cs typeface="Arial" charset="0"/>
              </a:defRPr>
            </a:lvl2pPr>
            <a:lvl3pPr marL="1143000" indent="-228600" eaLnBrk="0" hangingPunct="0">
              <a:defRPr sz="800">
                <a:solidFill>
                  <a:schemeClr val="tx1"/>
                </a:solidFill>
                <a:latin typeface="Arial" charset="0"/>
                <a:cs typeface="Arial" charset="0"/>
              </a:defRPr>
            </a:lvl3pPr>
            <a:lvl4pPr marL="1600200" indent="-228600" eaLnBrk="0" hangingPunct="0">
              <a:defRPr sz="800">
                <a:solidFill>
                  <a:schemeClr val="tx1"/>
                </a:solidFill>
                <a:latin typeface="Arial" charset="0"/>
                <a:cs typeface="Arial" charset="0"/>
              </a:defRPr>
            </a:lvl4pPr>
            <a:lvl5pPr marL="2057400" indent="-228600" eaLnBrk="0" hangingPunct="0">
              <a:defRPr sz="800">
                <a:solidFill>
                  <a:schemeClr val="tx1"/>
                </a:solidFill>
                <a:latin typeface="Arial" charset="0"/>
                <a:cs typeface="Arial" charset="0"/>
              </a:defRPr>
            </a:lvl5pPr>
            <a:lvl6pPr marL="2514600" indent="-228600" eaLnBrk="0" fontAlgn="base" hangingPunct="0">
              <a:spcBef>
                <a:spcPct val="0"/>
              </a:spcBef>
              <a:spcAft>
                <a:spcPct val="0"/>
              </a:spcAft>
              <a:defRPr sz="800">
                <a:solidFill>
                  <a:schemeClr val="tx1"/>
                </a:solidFill>
                <a:latin typeface="Arial" charset="0"/>
                <a:cs typeface="Arial" charset="0"/>
              </a:defRPr>
            </a:lvl6pPr>
            <a:lvl7pPr marL="2971800" indent="-228600" eaLnBrk="0" fontAlgn="base" hangingPunct="0">
              <a:spcBef>
                <a:spcPct val="0"/>
              </a:spcBef>
              <a:spcAft>
                <a:spcPct val="0"/>
              </a:spcAft>
              <a:defRPr sz="800">
                <a:solidFill>
                  <a:schemeClr val="tx1"/>
                </a:solidFill>
                <a:latin typeface="Arial" charset="0"/>
                <a:cs typeface="Arial" charset="0"/>
              </a:defRPr>
            </a:lvl7pPr>
            <a:lvl8pPr marL="3429000" indent="-228600" eaLnBrk="0" fontAlgn="base" hangingPunct="0">
              <a:spcBef>
                <a:spcPct val="0"/>
              </a:spcBef>
              <a:spcAft>
                <a:spcPct val="0"/>
              </a:spcAft>
              <a:defRPr sz="800">
                <a:solidFill>
                  <a:schemeClr val="tx1"/>
                </a:solidFill>
                <a:latin typeface="Arial" charset="0"/>
                <a:cs typeface="Arial" charset="0"/>
              </a:defRPr>
            </a:lvl8pPr>
            <a:lvl9pPr marL="3886200" indent="-228600" eaLnBrk="0" fontAlgn="base" hangingPunct="0">
              <a:spcBef>
                <a:spcPct val="0"/>
              </a:spcBef>
              <a:spcAft>
                <a:spcPct val="0"/>
              </a:spcAft>
              <a:defRPr sz="800">
                <a:solidFill>
                  <a:schemeClr val="tx1"/>
                </a:solidFill>
                <a:latin typeface="Arial" charset="0"/>
                <a:cs typeface="Arial" charset="0"/>
              </a:defRPr>
            </a:lvl9pPr>
          </a:lstStyle>
          <a:p>
            <a:pPr marL="12700">
              <a:lnSpc>
                <a:spcPct val="100000"/>
              </a:lnSpc>
              <a:spcBef>
                <a:spcPts val="100"/>
              </a:spcBef>
            </a:pPr>
            <a:r>
              <a:rPr lang="fr-FR" sz="1100" spc="-10" dirty="0">
                <a:solidFill>
                  <a:srgbClr val="FFFFFF"/>
                </a:solidFill>
                <a:latin typeface="Arial"/>
                <a:cs typeface="Arial"/>
              </a:rPr>
              <a:t>Totum</a:t>
            </a:r>
            <a:r>
              <a:rPr lang="fr-FR" sz="1100" spc="-25" dirty="0">
                <a:solidFill>
                  <a:srgbClr val="FFFFFF"/>
                </a:solidFill>
                <a:latin typeface="Arial"/>
                <a:cs typeface="Arial"/>
              </a:rPr>
              <a:t> </a:t>
            </a:r>
            <a:r>
              <a:rPr lang="fr-FR" sz="1100" spc="-10" dirty="0" err="1">
                <a:solidFill>
                  <a:srgbClr val="FFFFFF"/>
                </a:solidFill>
                <a:latin typeface="Arial"/>
                <a:cs typeface="Arial"/>
              </a:rPr>
              <a:t>Research</a:t>
            </a:r>
            <a:r>
              <a:rPr lang="fr-FR" sz="1100" spc="-10" dirty="0">
                <a:solidFill>
                  <a:srgbClr val="FFFFFF"/>
                </a:solidFill>
                <a:latin typeface="Arial"/>
                <a:cs typeface="Arial"/>
              </a:rPr>
              <a:t>;</a:t>
            </a:r>
            <a:r>
              <a:rPr lang="fr-FR" sz="1100" spc="-20" dirty="0">
                <a:solidFill>
                  <a:srgbClr val="FFFFFF"/>
                </a:solidFill>
                <a:latin typeface="Arial"/>
                <a:cs typeface="Arial"/>
              </a:rPr>
              <a:t> </a:t>
            </a:r>
            <a:r>
              <a:rPr lang="fr-FR" sz="1100" spc="-10" dirty="0">
                <a:solidFill>
                  <a:srgbClr val="FFFFFF"/>
                </a:solidFill>
                <a:latin typeface="Arial"/>
                <a:cs typeface="Arial"/>
              </a:rPr>
              <a:t>Canadiens</a:t>
            </a:r>
            <a:r>
              <a:rPr lang="fr-FR" sz="1100" spc="-15" dirty="0">
                <a:solidFill>
                  <a:srgbClr val="FFFFFF"/>
                </a:solidFill>
                <a:latin typeface="Arial"/>
                <a:cs typeface="Arial"/>
              </a:rPr>
              <a:t> </a:t>
            </a:r>
            <a:r>
              <a:rPr lang="fr-FR" sz="1100" spc="-10" dirty="0">
                <a:solidFill>
                  <a:srgbClr val="FFFFFF"/>
                </a:solidFill>
                <a:latin typeface="Arial"/>
                <a:cs typeface="Arial"/>
              </a:rPr>
              <a:t>18+,</a:t>
            </a:r>
            <a:r>
              <a:rPr lang="fr-FR" sz="1100" spc="-25" dirty="0">
                <a:solidFill>
                  <a:srgbClr val="FFFFFF"/>
                </a:solidFill>
                <a:latin typeface="Arial"/>
                <a:cs typeface="Arial"/>
              </a:rPr>
              <a:t> </a:t>
            </a:r>
            <a:r>
              <a:rPr lang="fr-FR" sz="1100" spc="-10" dirty="0">
                <a:solidFill>
                  <a:srgbClr val="FFFFFF"/>
                </a:solidFill>
                <a:latin typeface="Arial"/>
                <a:cs typeface="Arial"/>
              </a:rPr>
              <a:t>lectorat</a:t>
            </a:r>
            <a:r>
              <a:rPr lang="fr-FR" sz="1100" spc="-20" dirty="0">
                <a:solidFill>
                  <a:srgbClr val="FFFFFF"/>
                </a:solidFill>
                <a:latin typeface="Arial"/>
                <a:cs typeface="Arial"/>
              </a:rPr>
              <a:t> </a:t>
            </a:r>
            <a:r>
              <a:rPr lang="fr-FR" sz="1100" spc="-5" dirty="0">
                <a:solidFill>
                  <a:srgbClr val="FFFFFF"/>
                </a:solidFill>
                <a:latin typeface="Arial"/>
                <a:cs typeface="Arial"/>
              </a:rPr>
              <a:t>en</a:t>
            </a:r>
            <a:r>
              <a:rPr lang="fr-FR" sz="1100" spc="-15" dirty="0">
                <a:solidFill>
                  <a:srgbClr val="FFFFFF"/>
                </a:solidFill>
                <a:latin typeface="Arial"/>
                <a:cs typeface="Arial"/>
              </a:rPr>
              <a:t> </a:t>
            </a:r>
            <a:r>
              <a:rPr lang="fr-FR" sz="1100" spc="-10" dirty="0">
                <a:solidFill>
                  <a:srgbClr val="FFFFFF"/>
                </a:solidFill>
                <a:latin typeface="Arial"/>
                <a:cs typeface="Arial"/>
              </a:rPr>
              <a:t>semaine,</a:t>
            </a:r>
            <a:r>
              <a:rPr lang="fr-FR" sz="1100" spc="-20" dirty="0">
                <a:solidFill>
                  <a:srgbClr val="FFFFFF"/>
                </a:solidFill>
                <a:latin typeface="Arial"/>
                <a:cs typeface="Arial"/>
              </a:rPr>
              <a:t> </a:t>
            </a:r>
            <a:r>
              <a:rPr lang="fr-FR" sz="1100" spc="-10" dirty="0">
                <a:solidFill>
                  <a:srgbClr val="FFFFFF"/>
                </a:solidFill>
                <a:latin typeface="Arial"/>
                <a:cs typeface="Arial"/>
              </a:rPr>
              <a:t>décembre</a:t>
            </a:r>
            <a:r>
              <a:rPr lang="fr-FR" sz="1100" spc="-15" dirty="0">
                <a:solidFill>
                  <a:srgbClr val="FFFFFF"/>
                </a:solidFill>
                <a:latin typeface="Arial"/>
                <a:cs typeface="Arial"/>
              </a:rPr>
              <a:t> </a:t>
            </a:r>
            <a:r>
              <a:rPr lang="fr-FR" sz="1100" spc="-10" dirty="0">
                <a:solidFill>
                  <a:srgbClr val="FFFFFF"/>
                </a:solidFill>
                <a:latin typeface="Arial"/>
                <a:cs typeface="Arial"/>
              </a:rPr>
              <a:t>2021</a:t>
            </a:r>
            <a:endParaRPr lang="fr-FR" sz="1100" dirty="0">
              <a:latin typeface="Arial"/>
              <a:cs typeface="Arial"/>
            </a:endParaRPr>
          </a:p>
        </p:txBody>
      </p:sp>
      <p:graphicFrame>
        <p:nvGraphicFramePr>
          <p:cNvPr id="29" name="TextBox 15">
            <a:extLst>
              <a:ext uri="{FF2B5EF4-FFF2-40B4-BE49-F238E27FC236}">
                <a16:creationId xmlns:a16="http://schemas.microsoft.com/office/drawing/2014/main" id="{3996D89E-7A0D-457D-8565-CAAE695A1212}"/>
              </a:ext>
            </a:extLst>
          </p:cNvPr>
          <p:cNvGraphicFramePr/>
          <p:nvPr>
            <p:extLst>
              <p:ext uri="{D42A27DB-BD31-4B8C-83A1-F6EECF244321}">
                <p14:modId xmlns:p14="http://schemas.microsoft.com/office/powerpoint/2010/main" val="2148421261"/>
              </p:ext>
            </p:extLst>
          </p:nvPr>
        </p:nvGraphicFramePr>
        <p:xfrm>
          <a:off x="3817586" y="495992"/>
          <a:ext cx="4713436" cy="57190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02312262"/>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09A20AA-909B-4E5B-A0C1-13902F297781}"/>
              </a:ext>
            </a:extLst>
          </p:cNvPr>
          <p:cNvSpPr>
            <a:spLocks noGrp="1"/>
          </p:cNvSpPr>
          <p:nvPr>
            <p:ph type="title"/>
          </p:nvPr>
        </p:nvSpPr>
        <p:spPr>
          <a:xfrm>
            <a:off x="345233" y="243386"/>
            <a:ext cx="7819053" cy="1030713"/>
          </a:xfrm>
        </p:spPr>
        <p:txBody>
          <a:bodyPr>
            <a:noAutofit/>
          </a:bodyPr>
          <a:lstStyle/>
          <a:p>
            <a:r>
              <a:rPr lang="fr-FR" sz="3200" spc="-15" dirty="0">
                <a:latin typeface="Arial Black" panose="020B0A04020102020204" pitchFamily="34" charset="0"/>
              </a:rPr>
              <a:t>Le</a:t>
            </a:r>
            <a:r>
              <a:rPr lang="fr-FR" sz="3200" spc="-50" dirty="0">
                <a:latin typeface="Arial Black" panose="020B0A04020102020204" pitchFamily="34" charset="0"/>
              </a:rPr>
              <a:t> </a:t>
            </a:r>
            <a:r>
              <a:rPr lang="fr-FR" sz="3200" spc="-20" dirty="0">
                <a:latin typeface="Arial Black" panose="020B0A04020102020204" pitchFamily="34" charset="0"/>
              </a:rPr>
              <a:t>lectorat</a:t>
            </a:r>
            <a:r>
              <a:rPr lang="fr-FR" sz="3200" spc="-40" dirty="0">
                <a:latin typeface="Arial Black" panose="020B0A04020102020204" pitchFamily="34" charset="0"/>
              </a:rPr>
              <a:t> </a:t>
            </a:r>
            <a:r>
              <a:rPr lang="fr-FR" sz="3200" spc="-20" dirty="0">
                <a:latin typeface="Arial Black" panose="020B0A04020102020204" pitchFamily="34" charset="0"/>
              </a:rPr>
              <a:t>des</a:t>
            </a:r>
            <a:r>
              <a:rPr lang="fr-FR" sz="3200" spc="-55" dirty="0">
                <a:latin typeface="Arial Black" panose="020B0A04020102020204" pitchFamily="34" charset="0"/>
              </a:rPr>
              <a:t> </a:t>
            </a:r>
            <a:r>
              <a:rPr lang="fr-FR" sz="3200" dirty="0">
                <a:latin typeface="Arial Black" panose="020B0A04020102020204" pitchFamily="34" charset="0"/>
              </a:rPr>
              <a:t>journaux</a:t>
            </a:r>
            <a:r>
              <a:rPr lang="fr-FR" sz="3200" spc="-45" dirty="0">
                <a:latin typeface="Arial Black" panose="020B0A04020102020204" pitchFamily="34" charset="0"/>
              </a:rPr>
              <a:t> </a:t>
            </a:r>
            <a:r>
              <a:rPr lang="fr-FR" sz="3200" spc="-20" dirty="0">
                <a:latin typeface="Arial Black" panose="020B0A04020102020204" pitchFamily="34" charset="0"/>
              </a:rPr>
              <a:t>est</a:t>
            </a:r>
            <a:r>
              <a:rPr lang="fr-FR" sz="3200" spc="-40" dirty="0">
                <a:latin typeface="Arial Black" panose="020B0A04020102020204" pitchFamily="34" charset="0"/>
              </a:rPr>
              <a:t> </a:t>
            </a:r>
            <a:r>
              <a:rPr lang="fr-FR" sz="3200" spc="10" dirty="0">
                <a:latin typeface="Arial Black" panose="020B0A04020102020204" pitchFamily="34" charset="0"/>
              </a:rPr>
              <a:t>fort</a:t>
            </a:r>
            <a:endParaRPr lang="en-CA" dirty="0">
              <a:latin typeface="Arial Black" panose="020B0A04020102020204" pitchFamily="34" charset="0"/>
            </a:endParaRPr>
          </a:p>
        </p:txBody>
      </p:sp>
      <p:graphicFrame>
        <p:nvGraphicFramePr>
          <p:cNvPr id="6" name="Content Placeholder 5">
            <a:extLst>
              <a:ext uri="{FF2B5EF4-FFF2-40B4-BE49-F238E27FC236}">
                <a16:creationId xmlns:a16="http://schemas.microsoft.com/office/drawing/2014/main" id="{3443DCF6-4580-4C44-B1A0-D549C8942BF1}"/>
              </a:ext>
            </a:extLst>
          </p:cNvPr>
          <p:cNvGraphicFramePr>
            <a:graphicFrameLocks noGrp="1"/>
          </p:cNvGraphicFramePr>
          <p:nvPr>
            <p:ph idx="1"/>
            <p:extLst>
              <p:ext uri="{D42A27DB-BD31-4B8C-83A1-F6EECF244321}">
                <p14:modId xmlns:p14="http://schemas.microsoft.com/office/powerpoint/2010/main" val="3336162331"/>
              </p:ext>
            </p:extLst>
          </p:nvPr>
        </p:nvGraphicFramePr>
        <p:xfrm>
          <a:off x="-158621" y="1147614"/>
          <a:ext cx="4413380" cy="45627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ontent Placeholder 10">
            <a:extLst>
              <a:ext uri="{FF2B5EF4-FFF2-40B4-BE49-F238E27FC236}">
                <a16:creationId xmlns:a16="http://schemas.microsoft.com/office/drawing/2014/main" id="{AF862AA8-4071-457A-A9F5-57CE63F5251E}"/>
              </a:ext>
            </a:extLst>
          </p:cNvPr>
          <p:cNvGraphicFramePr>
            <a:graphicFrameLocks noGrp="1"/>
          </p:cNvGraphicFramePr>
          <p:nvPr>
            <p:ph sz="half" idx="4294967295"/>
            <p:extLst>
              <p:ext uri="{D42A27DB-BD31-4B8C-83A1-F6EECF244321}">
                <p14:modId xmlns:p14="http://schemas.microsoft.com/office/powerpoint/2010/main" val="1478645433"/>
              </p:ext>
            </p:extLst>
          </p:nvPr>
        </p:nvGraphicFramePr>
        <p:xfrm>
          <a:off x="3939932" y="2344435"/>
          <a:ext cx="3541712" cy="3051175"/>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3D701F03-9919-430A-8AA1-497136FC0255}"/>
              </a:ext>
            </a:extLst>
          </p:cNvPr>
          <p:cNvSpPr txBox="1"/>
          <p:nvPr/>
        </p:nvSpPr>
        <p:spPr>
          <a:xfrm>
            <a:off x="7282418" y="3310036"/>
            <a:ext cx="1697735" cy="1189300"/>
          </a:xfrm>
          <a:prstGeom prst="rect">
            <a:avLst/>
          </a:prstGeom>
          <a:noFill/>
        </p:spPr>
        <p:txBody>
          <a:bodyPr wrap="square" rtlCol="0">
            <a:spAutoFit/>
          </a:bodyPr>
          <a:lstStyle/>
          <a:p>
            <a:pPr marL="12700" marR="5080" indent="635" algn="ctr">
              <a:lnSpc>
                <a:spcPct val="98900"/>
              </a:lnSpc>
              <a:spcBef>
                <a:spcPts val="120"/>
              </a:spcBef>
            </a:pPr>
            <a:r>
              <a:rPr lang="fr-FR" sz="1800" b="1" spc="-15" dirty="0">
                <a:latin typeface="Arial"/>
                <a:cs typeface="Arial"/>
              </a:rPr>
              <a:t>Lecteurs </a:t>
            </a:r>
            <a:r>
              <a:rPr lang="fr-FR" sz="1800" b="1" spc="-10" dirty="0">
                <a:latin typeface="Arial"/>
                <a:cs typeface="Arial"/>
              </a:rPr>
              <a:t>sur</a:t>
            </a:r>
            <a:r>
              <a:rPr lang="fr-FR" sz="1800" b="1" spc="-90" dirty="0">
                <a:latin typeface="Arial"/>
                <a:cs typeface="Arial"/>
              </a:rPr>
              <a:t> </a:t>
            </a:r>
            <a:r>
              <a:rPr lang="fr-FR" sz="1800" b="1" spc="-15" dirty="0">
                <a:latin typeface="Arial"/>
                <a:cs typeface="Arial"/>
              </a:rPr>
              <a:t>support </a:t>
            </a:r>
            <a:r>
              <a:rPr lang="fr-FR" sz="1800" b="1" spc="-484" dirty="0">
                <a:latin typeface="Arial"/>
                <a:cs typeface="Arial"/>
              </a:rPr>
              <a:t> </a:t>
            </a:r>
            <a:r>
              <a:rPr lang="fr-FR" sz="1800" b="1" spc="-15" dirty="0">
                <a:latin typeface="Arial"/>
                <a:cs typeface="Arial"/>
              </a:rPr>
              <a:t>numérique </a:t>
            </a:r>
            <a:r>
              <a:rPr lang="fr-FR" sz="1800" b="1" spc="-10" dirty="0">
                <a:latin typeface="Arial"/>
                <a:cs typeface="Arial"/>
              </a:rPr>
              <a:t> 95</a:t>
            </a:r>
            <a:r>
              <a:rPr lang="fr-FR" sz="1800" b="1" spc="-30" dirty="0">
                <a:latin typeface="Arial"/>
                <a:cs typeface="Arial"/>
              </a:rPr>
              <a:t> </a:t>
            </a:r>
            <a:r>
              <a:rPr lang="fr-FR" sz="1800" b="1" dirty="0">
                <a:latin typeface="Arial"/>
                <a:cs typeface="Arial"/>
              </a:rPr>
              <a:t>%</a:t>
            </a:r>
            <a:endParaRPr lang="fr-FR" sz="1800" dirty="0">
              <a:latin typeface="Arial"/>
              <a:cs typeface="Arial"/>
            </a:endParaRPr>
          </a:p>
        </p:txBody>
      </p:sp>
      <p:pic>
        <p:nvPicPr>
          <p:cNvPr id="15" name="Picture 14" descr="A picture containing rectangle&#10;&#10;Description automatically generated">
            <a:extLst>
              <a:ext uri="{FF2B5EF4-FFF2-40B4-BE49-F238E27FC236}">
                <a16:creationId xmlns:a16="http://schemas.microsoft.com/office/drawing/2014/main" id="{60B8BAE2-CE64-49BE-9F00-48FF402874B2}"/>
              </a:ext>
            </a:extLst>
          </p:cNvPr>
          <p:cNvPicPr>
            <a:picLocks noChangeAspect="1"/>
          </p:cNvPicPr>
          <p:nvPr/>
        </p:nvPicPr>
        <p:blipFill>
          <a:blip r:embed="rId5" cstate="screen">
            <a:alphaModFix amt="90000"/>
            <a:biLevel thresh="75000"/>
            <a:extLst>
              <a:ext uri="{28A0092B-C50C-407E-A947-70E740481C1C}">
                <a14:useLocalDpi xmlns:a14="http://schemas.microsoft.com/office/drawing/2010/main"/>
              </a:ext>
            </a:extLst>
          </a:blip>
          <a:stretch>
            <a:fillRect/>
          </a:stretch>
        </p:blipFill>
        <p:spPr>
          <a:xfrm>
            <a:off x="7242573" y="2505670"/>
            <a:ext cx="1697735" cy="923330"/>
          </a:xfrm>
          <a:prstGeom prst="rect">
            <a:avLst/>
          </a:prstGeom>
        </p:spPr>
      </p:pic>
      <p:sp>
        <p:nvSpPr>
          <p:cNvPr id="16" name="TextBox 15">
            <a:extLst>
              <a:ext uri="{FF2B5EF4-FFF2-40B4-BE49-F238E27FC236}">
                <a16:creationId xmlns:a16="http://schemas.microsoft.com/office/drawing/2014/main" id="{0BE1A998-A27E-4C42-A069-7A44992B5D40}"/>
              </a:ext>
            </a:extLst>
          </p:cNvPr>
          <p:cNvSpPr txBox="1"/>
          <p:nvPr/>
        </p:nvSpPr>
        <p:spPr>
          <a:xfrm>
            <a:off x="3496235" y="1199663"/>
            <a:ext cx="5523763" cy="1499706"/>
          </a:xfrm>
          <a:prstGeom prst="rect">
            <a:avLst/>
          </a:prstGeom>
          <a:noFill/>
        </p:spPr>
        <p:txBody>
          <a:bodyPr wrap="square" rtlCol="0">
            <a:spAutoFit/>
          </a:bodyPr>
          <a:lstStyle/>
          <a:p>
            <a:pPr marL="12700" marR="5080">
              <a:lnSpc>
                <a:spcPct val="102200"/>
              </a:lnSpc>
              <a:spcBef>
                <a:spcPts val="50"/>
              </a:spcBef>
            </a:pPr>
            <a:r>
              <a:rPr lang="fr-FR" sz="1800" spc="-10" dirty="0">
                <a:latin typeface="Arial"/>
                <a:cs typeface="Arial"/>
              </a:rPr>
              <a:t>La majorité des </a:t>
            </a:r>
            <a:r>
              <a:rPr lang="fr-FR" sz="1800" spc="-15" dirty="0">
                <a:latin typeface="Arial"/>
                <a:cs typeface="Arial"/>
              </a:rPr>
              <a:t>lecteurs </a:t>
            </a:r>
            <a:r>
              <a:rPr lang="fr-FR" sz="1800" spc="-10" dirty="0">
                <a:latin typeface="Arial"/>
                <a:cs typeface="Arial"/>
              </a:rPr>
              <a:t>de </a:t>
            </a:r>
            <a:r>
              <a:rPr lang="fr-FR" sz="1800" spc="-15" dirty="0">
                <a:latin typeface="Arial"/>
                <a:cs typeface="Arial"/>
              </a:rPr>
              <a:t>journaux </a:t>
            </a:r>
            <a:r>
              <a:rPr lang="fr-FR" sz="1800" spc="-5" dirty="0">
                <a:latin typeface="Arial"/>
                <a:cs typeface="Arial"/>
              </a:rPr>
              <a:t>(</a:t>
            </a:r>
            <a:r>
              <a:rPr lang="fr-FR" sz="1800" b="1" spc="-5" dirty="0">
                <a:latin typeface="Arial"/>
                <a:cs typeface="Arial"/>
              </a:rPr>
              <a:t>95 </a:t>
            </a:r>
            <a:r>
              <a:rPr lang="fr-FR" sz="1800" b="1" spc="-10" dirty="0">
                <a:latin typeface="Arial"/>
                <a:cs typeface="Arial"/>
              </a:rPr>
              <a:t>%</a:t>
            </a:r>
            <a:r>
              <a:rPr lang="fr-FR" sz="1800" spc="-10" dirty="0">
                <a:latin typeface="Arial"/>
                <a:cs typeface="Arial"/>
              </a:rPr>
              <a:t>) </a:t>
            </a:r>
            <a:r>
              <a:rPr lang="fr-FR" sz="1800" spc="-495" dirty="0">
                <a:latin typeface="Arial"/>
                <a:cs typeface="Arial"/>
              </a:rPr>
              <a:t> </a:t>
            </a:r>
            <a:r>
              <a:rPr lang="fr-FR" sz="1800" spc="-15" dirty="0">
                <a:latin typeface="Arial"/>
                <a:cs typeface="Arial"/>
              </a:rPr>
              <a:t>accèdent</a:t>
            </a:r>
            <a:r>
              <a:rPr lang="fr-FR" sz="1800" spc="-20" dirty="0">
                <a:latin typeface="Arial"/>
                <a:cs typeface="Arial"/>
              </a:rPr>
              <a:t> </a:t>
            </a:r>
            <a:r>
              <a:rPr lang="fr-FR" sz="1800" spc="-10" dirty="0">
                <a:latin typeface="Arial"/>
                <a:cs typeface="Arial"/>
              </a:rPr>
              <a:t>au</a:t>
            </a:r>
            <a:r>
              <a:rPr lang="fr-FR" sz="1800" spc="-25" dirty="0">
                <a:latin typeface="Arial"/>
                <a:cs typeface="Arial"/>
              </a:rPr>
              <a:t> </a:t>
            </a:r>
            <a:r>
              <a:rPr lang="fr-FR" sz="1800" spc="-15" dirty="0">
                <a:latin typeface="Arial"/>
                <a:cs typeface="Arial"/>
              </a:rPr>
              <a:t>contenu</a:t>
            </a:r>
            <a:r>
              <a:rPr lang="fr-FR" sz="1800" spc="-20" dirty="0">
                <a:latin typeface="Arial"/>
                <a:cs typeface="Arial"/>
              </a:rPr>
              <a:t> </a:t>
            </a:r>
            <a:r>
              <a:rPr lang="fr-FR" sz="1800" spc="-10" dirty="0">
                <a:latin typeface="Arial"/>
                <a:cs typeface="Arial"/>
              </a:rPr>
              <a:t>des</a:t>
            </a:r>
            <a:r>
              <a:rPr lang="fr-FR" sz="1800" spc="-25" dirty="0">
                <a:latin typeface="Arial"/>
                <a:cs typeface="Arial"/>
              </a:rPr>
              <a:t> </a:t>
            </a:r>
            <a:r>
              <a:rPr lang="fr-FR" sz="1800" spc="-15" dirty="0">
                <a:latin typeface="Arial"/>
                <a:cs typeface="Arial"/>
              </a:rPr>
              <a:t>journaux</a:t>
            </a:r>
            <a:r>
              <a:rPr lang="fr-FR" sz="1800" spc="-20" dirty="0">
                <a:latin typeface="Arial"/>
                <a:cs typeface="Arial"/>
              </a:rPr>
              <a:t> </a:t>
            </a:r>
            <a:r>
              <a:rPr lang="fr-FR" sz="1800" spc="-15" dirty="0">
                <a:latin typeface="Arial"/>
                <a:cs typeface="Arial"/>
              </a:rPr>
              <a:t>sous forme numérique. </a:t>
            </a:r>
            <a:r>
              <a:rPr lang="fr-FR" sz="1800" spc="-10" dirty="0">
                <a:latin typeface="Arial"/>
                <a:cs typeface="Arial"/>
              </a:rPr>
              <a:t>Les lecteurs sur </a:t>
            </a:r>
            <a:r>
              <a:rPr lang="fr-FR" sz="1800" spc="-15" dirty="0">
                <a:latin typeface="Arial"/>
                <a:cs typeface="Arial"/>
              </a:rPr>
              <a:t>support </a:t>
            </a:r>
            <a:r>
              <a:rPr lang="fr-FR" sz="1800" spc="-10" dirty="0">
                <a:latin typeface="Arial"/>
                <a:cs typeface="Arial"/>
              </a:rPr>
              <a:t> </a:t>
            </a:r>
            <a:r>
              <a:rPr lang="fr-FR" sz="1800" spc="-15" dirty="0">
                <a:latin typeface="Arial"/>
                <a:cs typeface="Arial"/>
              </a:rPr>
              <a:t>numérique sont </a:t>
            </a:r>
            <a:r>
              <a:rPr lang="fr-FR" sz="1800" spc="-10" dirty="0">
                <a:latin typeface="Arial"/>
                <a:cs typeface="Arial"/>
              </a:rPr>
              <a:t>plus </a:t>
            </a:r>
            <a:r>
              <a:rPr lang="fr-FR" sz="1800" spc="-15" dirty="0">
                <a:latin typeface="Arial"/>
                <a:cs typeface="Arial"/>
              </a:rPr>
              <a:t>susceptibles </a:t>
            </a:r>
            <a:r>
              <a:rPr lang="fr-FR" sz="1800" spc="-10" dirty="0">
                <a:latin typeface="Arial"/>
                <a:cs typeface="Arial"/>
              </a:rPr>
              <a:t>de </a:t>
            </a:r>
            <a:r>
              <a:rPr lang="fr-FR" sz="1800" spc="-5" dirty="0">
                <a:latin typeface="Arial"/>
                <a:cs typeface="Arial"/>
              </a:rPr>
              <a:t>lire </a:t>
            </a:r>
            <a:r>
              <a:rPr lang="fr-FR" sz="1800" spc="-15" dirty="0">
                <a:latin typeface="Arial"/>
                <a:cs typeface="Arial"/>
              </a:rPr>
              <a:t>sur </a:t>
            </a:r>
            <a:r>
              <a:rPr lang="fr-FR" sz="1800" spc="-490" dirty="0">
                <a:latin typeface="Arial"/>
                <a:cs typeface="Arial"/>
              </a:rPr>
              <a:t> </a:t>
            </a:r>
            <a:r>
              <a:rPr lang="fr-FR" sz="1800" spc="-10" dirty="0">
                <a:latin typeface="Arial"/>
                <a:cs typeface="Arial"/>
              </a:rPr>
              <a:t>les</a:t>
            </a:r>
            <a:r>
              <a:rPr lang="fr-FR" sz="1800" spc="-20" dirty="0">
                <a:latin typeface="Arial"/>
                <a:cs typeface="Arial"/>
              </a:rPr>
              <a:t> </a:t>
            </a:r>
            <a:r>
              <a:rPr lang="fr-FR" sz="1800" spc="-15" dirty="0">
                <a:latin typeface="Arial"/>
                <a:cs typeface="Arial"/>
              </a:rPr>
              <a:t>quatre</a:t>
            </a:r>
            <a:r>
              <a:rPr lang="fr-FR" sz="1800" spc="-20" dirty="0">
                <a:latin typeface="Arial"/>
                <a:cs typeface="Arial"/>
              </a:rPr>
              <a:t> </a:t>
            </a:r>
            <a:r>
              <a:rPr lang="fr-FR" sz="1800" spc="-15" dirty="0">
                <a:latin typeface="Arial"/>
                <a:cs typeface="Arial"/>
              </a:rPr>
              <a:t>plateformes.</a:t>
            </a:r>
            <a:endParaRPr lang="fr-FR" sz="1800" dirty="0">
              <a:latin typeface="Arial"/>
              <a:cs typeface="Arial"/>
            </a:endParaRPr>
          </a:p>
          <a:p>
            <a:pPr marL="12700" marR="5080">
              <a:lnSpc>
                <a:spcPct val="102200"/>
              </a:lnSpc>
              <a:spcBef>
                <a:spcPts val="50"/>
              </a:spcBef>
            </a:pPr>
            <a:endParaRPr lang="fr-FR" sz="1800" dirty="0">
              <a:latin typeface="Arial"/>
              <a:cs typeface="Arial"/>
            </a:endParaRPr>
          </a:p>
        </p:txBody>
      </p:sp>
      <p:sp>
        <p:nvSpPr>
          <p:cNvPr id="17" name="Text Box 7">
            <a:extLst>
              <a:ext uri="{FF2B5EF4-FFF2-40B4-BE49-F238E27FC236}">
                <a16:creationId xmlns:a16="http://schemas.microsoft.com/office/drawing/2014/main" id="{7376896B-0BB7-4F53-9EA1-195965EB5CC9}"/>
              </a:ext>
            </a:extLst>
          </p:cNvPr>
          <p:cNvSpPr txBox="1">
            <a:spLocks noChangeArrowheads="1"/>
          </p:cNvSpPr>
          <p:nvPr/>
        </p:nvSpPr>
        <p:spPr bwMode="auto">
          <a:xfrm>
            <a:off x="0" y="6580210"/>
            <a:ext cx="6651171" cy="2616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800">
                <a:solidFill>
                  <a:schemeClr val="tx1"/>
                </a:solidFill>
                <a:latin typeface="Arial" charset="0"/>
                <a:cs typeface="Arial" charset="0"/>
              </a:defRPr>
            </a:lvl1pPr>
            <a:lvl2pPr marL="742950" indent="-285750" eaLnBrk="0" hangingPunct="0">
              <a:defRPr sz="800">
                <a:solidFill>
                  <a:schemeClr val="tx1"/>
                </a:solidFill>
                <a:latin typeface="Arial" charset="0"/>
                <a:cs typeface="Arial" charset="0"/>
              </a:defRPr>
            </a:lvl2pPr>
            <a:lvl3pPr marL="1143000" indent="-228600" eaLnBrk="0" hangingPunct="0">
              <a:defRPr sz="800">
                <a:solidFill>
                  <a:schemeClr val="tx1"/>
                </a:solidFill>
                <a:latin typeface="Arial" charset="0"/>
                <a:cs typeface="Arial" charset="0"/>
              </a:defRPr>
            </a:lvl3pPr>
            <a:lvl4pPr marL="1600200" indent="-228600" eaLnBrk="0" hangingPunct="0">
              <a:defRPr sz="800">
                <a:solidFill>
                  <a:schemeClr val="tx1"/>
                </a:solidFill>
                <a:latin typeface="Arial" charset="0"/>
                <a:cs typeface="Arial" charset="0"/>
              </a:defRPr>
            </a:lvl4pPr>
            <a:lvl5pPr marL="2057400" indent="-228600" eaLnBrk="0" hangingPunct="0">
              <a:defRPr sz="800">
                <a:solidFill>
                  <a:schemeClr val="tx1"/>
                </a:solidFill>
                <a:latin typeface="Arial" charset="0"/>
                <a:cs typeface="Arial" charset="0"/>
              </a:defRPr>
            </a:lvl5pPr>
            <a:lvl6pPr marL="2514600" indent="-228600" eaLnBrk="0" fontAlgn="base" hangingPunct="0">
              <a:spcBef>
                <a:spcPct val="0"/>
              </a:spcBef>
              <a:spcAft>
                <a:spcPct val="0"/>
              </a:spcAft>
              <a:defRPr sz="800">
                <a:solidFill>
                  <a:schemeClr val="tx1"/>
                </a:solidFill>
                <a:latin typeface="Arial" charset="0"/>
                <a:cs typeface="Arial" charset="0"/>
              </a:defRPr>
            </a:lvl6pPr>
            <a:lvl7pPr marL="2971800" indent="-228600" eaLnBrk="0" fontAlgn="base" hangingPunct="0">
              <a:spcBef>
                <a:spcPct val="0"/>
              </a:spcBef>
              <a:spcAft>
                <a:spcPct val="0"/>
              </a:spcAft>
              <a:defRPr sz="800">
                <a:solidFill>
                  <a:schemeClr val="tx1"/>
                </a:solidFill>
                <a:latin typeface="Arial" charset="0"/>
                <a:cs typeface="Arial" charset="0"/>
              </a:defRPr>
            </a:lvl7pPr>
            <a:lvl8pPr marL="3429000" indent="-228600" eaLnBrk="0" fontAlgn="base" hangingPunct="0">
              <a:spcBef>
                <a:spcPct val="0"/>
              </a:spcBef>
              <a:spcAft>
                <a:spcPct val="0"/>
              </a:spcAft>
              <a:defRPr sz="800">
                <a:solidFill>
                  <a:schemeClr val="tx1"/>
                </a:solidFill>
                <a:latin typeface="Arial" charset="0"/>
                <a:cs typeface="Arial" charset="0"/>
              </a:defRPr>
            </a:lvl8pPr>
            <a:lvl9pPr marL="3886200" indent="-228600" eaLnBrk="0" fontAlgn="base" hangingPunct="0">
              <a:spcBef>
                <a:spcPct val="0"/>
              </a:spcBef>
              <a:spcAft>
                <a:spcPct val="0"/>
              </a:spcAft>
              <a:defRPr sz="800">
                <a:solidFill>
                  <a:schemeClr val="tx1"/>
                </a:solidFill>
                <a:latin typeface="Arial" charset="0"/>
                <a:cs typeface="Arial" charset="0"/>
              </a:defRPr>
            </a:lvl9pPr>
          </a:lstStyle>
          <a:p>
            <a:pPr marL="12700">
              <a:lnSpc>
                <a:spcPct val="100000"/>
              </a:lnSpc>
              <a:spcBef>
                <a:spcPts val="100"/>
              </a:spcBef>
            </a:pPr>
            <a:r>
              <a:rPr lang="fr-FR" sz="1100" spc="-10" dirty="0">
                <a:latin typeface="Arial"/>
                <a:cs typeface="Arial"/>
              </a:rPr>
              <a:t>Totum</a:t>
            </a:r>
            <a:r>
              <a:rPr lang="fr-FR" sz="1100" spc="-25" dirty="0">
                <a:latin typeface="Arial"/>
                <a:cs typeface="Arial"/>
              </a:rPr>
              <a:t> </a:t>
            </a:r>
            <a:r>
              <a:rPr lang="fr-FR" sz="1100" spc="-10" dirty="0" err="1">
                <a:latin typeface="Arial"/>
                <a:cs typeface="Arial"/>
              </a:rPr>
              <a:t>Research</a:t>
            </a:r>
            <a:r>
              <a:rPr lang="fr-FR" sz="1100" spc="-10" dirty="0">
                <a:latin typeface="Arial"/>
                <a:cs typeface="Arial"/>
              </a:rPr>
              <a:t>;</a:t>
            </a:r>
            <a:r>
              <a:rPr lang="fr-FR" sz="1100" spc="-20" dirty="0">
                <a:latin typeface="Arial"/>
                <a:cs typeface="Arial"/>
              </a:rPr>
              <a:t> </a:t>
            </a:r>
            <a:r>
              <a:rPr lang="fr-FR" sz="1100" spc="-10" dirty="0">
                <a:latin typeface="Arial"/>
                <a:cs typeface="Arial"/>
              </a:rPr>
              <a:t>Canadiens</a:t>
            </a:r>
            <a:r>
              <a:rPr lang="fr-FR" sz="1100" spc="-15" dirty="0">
                <a:latin typeface="Arial"/>
                <a:cs typeface="Arial"/>
              </a:rPr>
              <a:t> </a:t>
            </a:r>
            <a:r>
              <a:rPr lang="fr-FR" sz="1100" spc="-10" dirty="0">
                <a:latin typeface="Arial"/>
                <a:cs typeface="Arial"/>
              </a:rPr>
              <a:t>18+,</a:t>
            </a:r>
            <a:r>
              <a:rPr lang="fr-FR" sz="1100" spc="-25" dirty="0">
                <a:latin typeface="Arial"/>
                <a:cs typeface="Arial"/>
              </a:rPr>
              <a:t> </a:t>
            </a:r>
            <a:r>
              <a:rPr lang="fr-FR" sz="1100" spc="-10" dirty="0">
                <a:latin typeface="Arial"/>
                <a:cs typeface="Arial"/>
              </a:rPr>
              <a:t>lectorat</a:t>
            </a:r>
            <a:r>
              <a:rPr lang="fr-FR" sz="1100" spc="-20" dirty="0">
                <a:latin typeface="Arial"/>
                <a:cs typeface="Arial"/>
              </a:rPr>
              <a:t> </a:t>
            </a:r>
            <a:r>
              <a:rPr lang="fr-FR" sz="1100" spc="-5" dirty="0">
                <a:latin typeface="Arial"/>
                <a:cs typeface="Arial"/>
              </a:rPr>
              <a:t>en</a:t>
            </a:r>
            <a:r>
              <a:rPr lang="fr-FR" sz="1100" spc="-15" dirty="0">
                <a:latin typeface="Arial"/>
                <a:cs typeface="Arial"/>
              </a:rPr>
              <a:t> </a:t>
            </a:r>
            <a:r>
              <a:rPr lang="fr-FR" sz="1100" spc="-10" dirty="0">
                <a:latin typeface="Arial"/>
                <a:cs typeface="Arial"/>
              </a:rPr>
              <a:t>semaine,</a:t>
            </a:r>
            <a:r>
              <a:rPr lang="fr-FR" sz="1100" spc="-20" dirty="0">
                <a:latin typeface="Arial"/>
                <a:cs typeface="Arial"/>
              </a:rPr>
              <a:t> </a:t>
            </a:r>
            <a:r>
              <a:rPr lang="fr-FR" sz="1100" spc="-10" dirty="0">
                <a:latin typeface="Arial"/>
                <a:cs typeface="Arial"/>
              </a:rPr>
              <a:t>décembre</a:t>
            </a:r>
            <a:r>
              <a:rPr lang="fr-FR" sz="1100" spc="-15" dirty="0">
                <a:latin typeface="Arial"/>
                <a:cs typeface="Arial"/>
              </a:rPr>
              <a:t> </a:t>
            </a:r>
            <a:r>
              <a:rPr lang="fr-FR" sz="1100" spc="-10" dirty="0">
                <a:latin typeface="Arial"/>
                <a:cs typeface="Arial"/>
              </a:rPr>
              <a:t>2021</a:t>
            </a:r>
            <a:endParaRPr lang="fr-FR" sz="1100" dirty="0">
              <a:latin typeface="Arial"/>
              <a:cs typeface="Arial"/>
            </a:endParaRPr>
          </a:p>
        </p:txBody>
      </p:sp>
      <p:pic>
        <p:nvPicPr>
          <p:cNvPr id="13" name="Picture 12" descr="7 PPT images-29.png">
            <a:extLst>
              <a:ext uri="{FF2B5EF4-FFF2-40B4-BE49-F238E27FC236}">
                <a16:creationId xmlns:a16="http://schemas.microsoft.com/office/drawing/2014/main" id="{6B171A6A-4FFD-420F-A16B-78755953B7F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94288" y="5000417"/>
            <a:ext cx="1339996" cy="1055646"/>
          </a:xfrm>
          <a:prstGeom prst="rect">
            <a:avLst/>
          </a:prstGeom>
        </p:spPr>
      </p:pic>
      <p:sp>
        <p:nvSpPr>
          <p:cNvPr id="4" name="TextBox 3">
            <a:extLst>
              <a:ext uri="{FF2B5EF4-FFF2-40B4-BE49-F238E27FC236}">
                <a16:creationId xmlns:a16="http://schemas.microsoft.com/office/drawing/2014/main" id="{CFCF5905-C4B3-46A0-BE3A-EB6906FB30B5}"/>
              </a:ext>
            </a:extLst>
          </p:cNvPr>
          <p:cNvSpPr txBox="1"/>
          <p:nvPr/>
        </p:nvSpPr>
        <p:spPr>
          <a:xfrm>
            <a:off x="4254759" y="5385276"/>
            <a:ext cx="3541712" cy="917815"/>
          </a:xfrm>
          <a:prstGeom prst="rect">
            <a:avLst/>
          </a:prstGeom>
          <a:noFill/>
        </p:spPr>
        <p:txBody>
          <a:bodyPr wrap="square" rtlCol="0">
            <a:spAutoFit/>
          </a:bodyPr>
          <a:lstStyle/>
          <a:p>
            <a:pPr marL="12700" marR="5080">
              <a:lnSpc>
                <a:spcPct val="99400"/>
              </a:lnSpc>
              <a:spcBef>
                <a:spcPts val="110"/>
              </a:spcBef>
            </a:pPr>
            <a:r>
              <a:rPr lang="fr-FR" sz="1800" spc="-10" dirty="0">
                <a:latin typeface="Arial"/>
                <a:cs typeface="Arial"/>
              </a:rPr>
              <a:t>Près</a:t>
            </a:r>
            <a:r>
              <a:rPr lang="fr-FR" sz="1800" spc="-35" dirty="0">
                <a:latin typeface="Arial"/>
                <a:cs typeface="Arial"/>
              </a:rPr>
              <a:t> </a:t>
            </a:r>
            <a:r>
              <a:rPr lang="fr-FR" sz="1800" spc="-10" dirty="0">
                <a:latin typeface="Arial"/>
                <a:cs typeface="Arial"/>
              </a:rPr>
              <a:t>de</a:t>
            </a:r>
            <a:r>
              <a:rPr lang="fr-FR" sz="1800" spc="-35" dirty="0">
                <a:latin typeface="Arial"/>
                <a:cs typeface="Arial"/>
              </a:rPr>
              <a:t> </a:t>
            </a:r>
            <a:r>
              <a:rPr lang="fr-FR" sz="1800" spc="-5" dirty="0">
                <a:latin typeface="Arial"/>
                <a:cs typeface="Arial"/>
              </a:rPr>
              <a:t>la</a:t>
            </a:r>
            <a:r>
              <a:rPr lang="fr-FR" sz="1800" spc="-35" dirty="0">
                <a:latin typeface="Arial"/>
                <a:cs typeface="Arial"/>
              </a:rPr>
              <a:t> </a:t>
            </a:r>
            <a:r>
              <a:rPr lang="fr-FR" sz="1800" spc="-10" dirty="0">
                <a:latin typeface="Arial"/>
                <a:cs typeface="Arial"/>
              </a:rPr>
              <a:t>moitié</a:t>
            </a:r>
            <a:r>
              <a:rPr lang="fr-FR" sz="1800" spc="-35" dirty="0">
                <a:latin typeface="Arial"/>
                <a:cs typeface="Arial"/>
              </a:rPr>
              <a:t> </a:t>
            </a:r>
            <a:r>
              <a:rPr lang="fr-FR" sz="1800" spc="-10" dirty="0">
                <a:latin typeface="Arial"/>
                <a:cs typeface="Arial"/>
              </a:rPr>
              <a:t>(</a:t>
            </a:r>
            <a:r>
              <a:rPr lang="fr-FR" sz="1800" b="1" spc="-10" dirty="0">
                <a:latin typeface="Arial"/>
                <a:cs typeface="Arial"/>
              </a:rPr>
              <a:t>46</a:t>
            </a:r>
            <a:r>
              <a:rPr lang="fr-FR" sz="1800" b="1" spc="-35" dirty="0">
                <a:latin typeface="Arial"/>
                <a:cs typeface="Arial"/>
              </a:rPr>
              <a:t> </a:t>
            </a:r>
            <a:r>
              <a:rPr lang="fr-FR" sz="1800" b="1" spc="-10" dirty="0">
                <a:latin typeface="Arial"/>
                <a:cs typeface="Arial"/>
              </a:rPr>
              <a:t>%</a:t>
            </a:r>
            <a:r>
              <a:rPr lang="fr-FR" sz="1800" spc="-10" dirty="0">
                <a:latin typeface="Arial"/>
                <a:cs typeface="Arial"/>
              </a:rPr>
              <a:t>) </a:t>
            </a:r>
            <a:r>
              <a:rPr lang="fr-FR" sz="1800" spc="-490" dirty="0">
                <a:latin typeface="Arial"/>
                <a:cs typeface="Arial"/>
              </a:rPr>
              <a:t> </a:t>
            </a:r>
            <a:r>
              <a:rPr lang="fr-FR" sz="1800" spc="-15" dirty="0">
                <a:latin typeface="Arial"/>
                <a:cs typeface="Arial"/>
              </a:rPr>
              <a:t>continue </a:t>
            </a:r>
            <a:r>
              <a:rPr lang="fr-FR" sz="1800" dirty="0">
                <a:latin typeface="Arial"/>
                <a:cs typeface="Arial"/>
              </a:rPr>
              <a:t>à </a:t>
            </a:r>
            <a:r>
              <a:rPr lang="fr-FR" sz="1800" spc="-5" dirty="0">
                <a:latin typeface="Arial"/>
                <a:cs typeface="Arial"/>
              </a:rPr>
              <a:t>lire le </a:t>
            </a:r>
            <a:r>
              <a:rPr lang="fr-FR" sz="1800" spc="-15" dirty="0">
                <a:latin typeface="Arial"/>
                <a:cs typeface="Arial"/>
              </a:rPr>
              <a:t>journal </a:t>
            </a:r>
            <a:r>
              <a:rPr lang="fr-FR" sz="1800" spc="-490" dirty="0">
                <a:latin typeface="Arial"/>
                <a:cs typeface="Arial"/>
              </a:rPr>
              <a:t> </a:t>
            </a:r>
            <a:r>
              <a:rPr lang="fr-FR" sz="1800" spc="-15" dirty="0">
                <a:latin typeface="Arial"/>
                <a:cs typeface="Arial"/>
              </a:rPr>
              <a:t>imprimé.</a:t>
            </a:r>
            <a:endParaRPr lang="fr-FR" sz="1800" dirty="0">
              <a:latin typeface="Arial"/>
              <a:cs typeface="Arial"/>
            </a:endParaRPr>
          </a:p>
          <a:p>
            <a:endParaRPr lang="en-CA" dirty="0"/>
          </a:p>
        </p:txBody>
      </p:sp>
    </p:spTree>
    <p:extLst>
      <p:ext uri="{BB962C8B-B14F-4D97-AF65-F5344CB8AC3E}">
        <p14:creationId xmlns:p14="http://schemas.microsoft.com/office/powerpoint/2010/main" val="3293597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omestic Travel In Canada-03.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668111" y="0"/>
            <a:ext cx="6475889" cy="5840213"/>
          </a:xfrm>
          <a:prstGeom prst="rect">
            <a:avLst/>
          </a:prstGeom>
        </p:spPr>
      </p:pic>
      <p:sp>
        <p:nvSpPr>
          <p:cNvPr id="3" name="TextBox 2"/>
          <p:cNvSpPr txBox="1"/>
          <p:nvPr/>
        </p:nvSpPr>
        <p:spPr>
          <a:xfrm>
            <a:off x="185165" y="2104847"/>
            <a:ext cx="2407428" cy="923330"/>
          </a:xfrm>
          <a:prstGeom prst="rect">
            <a:avLst/>
          </a:prstGeom>
          <a:noFill/>
        </p:spPr>
        <p:txBody>
          <a:bodyPr wrap="square" rtlCol="0">
            <a:spAutoFit/>
          </a:bodyPr>
          <a:lstStyle/>
          <a:p>
            <a:r>
              <a:rPr lang="en-CA" b="1" dirty="0">
                <a:solidFill>
                  <a:srgbClr val="324481"/>
                </a:solidFill>
                <a:latin typeface="Arial" panose="020B0604020202020204" pitchFamily="34" charset="0"/>
                <a:cs typeface="Arial" panose="020B0604020202020204" pitchFamily="34" charset="0"/>
              </a:rPr>
              <a:t>Panel </a:t>
            </a:r>
            <a:r>
              <a:rPr lang="en-CA" b="1" dirty="0" err="1">
                <a:solidFill>
                  <a:srgbClr val="324481"/>
                </a:solidFill>
                <a:latin typeface="Arial" panose="020B0604020202020204" pitchFamily="34" charset="0"/>
                <a:cs typeface="Arial" panose="020B0604020202020204" pitchFamily="34" charset="0"/>
              </a:rPr>
              <a:t>en</a:t>
            </a:r>
            <a:r>
              <a:rPr lang="en-CA" b="1" dirty="0">
                <a:solidFill>
                  <a:srgbClr val="324481"/>
                </a:solidFill>
                <a:latin typeface="Arial" panose="020B0604020202020204" pitchFamily="34" charset="0"/>
                <a:cs typeface="Arial" panose="020B0604020202020204" pitchFamily="34" charset="0"/>
              </a:rPr>
              <a:t> </a:t>
            </a:r>
            <a:r>
              <a:rPr lang="en-CA" b="1" dirty="0" err="1">
                <a:solidFill>
                  <a:srgbClr val="324481"/>
                </a:solidFill>
                <a:latin typeface="Arial" panose="020B0604020202020204" pitchFamily="34" charset="0"/>
                <a:cs typeface="Arial" panose="020B0604020202020204" pitchFamily="34" charset="0"/>
              </a:rPr>
              <a:t>ligne</a:t>
            </a:r>
            <a:endParaRPr lang="en-CA" b="1" dirty="0">
              <a:solidFill>
                <a:srgbClr val="324481"/>
              </a:solidFill>
              <a:latin typeface="Arial" panose="020B0604020202020204" pitchFamily="34" charset="0"/>
              <a:cs typeface="Arial" panose="020B0604020202020204" pitchFamily="34" charset="0"/>
            </a:endParaRPr>
          </a:p>
          <a:p>
            <a:r>
              <a:rPr lang="en-CA" dirty="0" err="1">
                <a:latin typeface="Arial" panose="020B0604020202020204" pitchFamily="34" charset="0"/>
                <a:cs typeface="Arial" panose="020B0604020202020204" pitchFamily="34" charset="0"/>
              </a:rPr>
              <a:t>Enquête</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auprès</a:t>
            </a:r>
            <a:r>
              <a:rPr lang="en-CA" dirty="0">
                <a:latin typeface="Arial" panose="020B0604020202020204" pitchFamily="34" charset="0"/>
                <a:cs typeface="Arial" panose="020B0604020202020204" pitchFamily="34" charset="0"/>
              </a:rPr>
              <a:t> de 825 Canadiens</a:t>
            </a:r>
          </a:p>
        </p:txBody>
      </p:sp>
      <p:sp>
        <p:nvSpPr>
          <p:cNvPr id="7" name="TextBox 6"/>
          <p:cNvSpPr txBox="1"/>
          <p:nvPr/>
        </p:nvSpPr>
        <p:spPr>
          <a:xfrm>
            <a:off x="185164" y="1347566"/>
            <a:ext cx="2916183" cy="646331"/>
          </a:xfrm>
          <a:prstGeom prst="rect">
            <a:avLst/>
          </a:prstGeom>
          <a:noFill/>
        </p:spPr>
        <p:txBody>
          <a:bodyPr wrap="none" rtlCol="0">
            <a:spAutoFit/>
          </a:bodyPr>
          <a:lstStyle/>
          <a:p>
            <a:r>
              <a:rPr lang="en-CA" b="1" dirty="0">
                <a:solidFill>
                  <a:srgbClr val="324481"/>
                </a:solidFill>
                <a:latin typeface="Arial" panose="020B0604020202020204" pitchFamily="34" charset="0"/>
                <a:cs typeface="Arial" panose="020B0604020202020204" pitchFamily="34" charset="0"/>
              </a:rPr>
              <a:t>Date de </a:t>
            </a:r>
            <a:r>
              <a:rPr lang="en-CA" b="1" dirty="0" err="1">
                <a:solidFill>
                  <a:srgbClr val="324481"/>
                </a:solidFill>
                <a:latin typeface="Arial" panose="020B0604020202020204" pitchFamily="34" charset="0"/>
                <a:cs typeface="Arial" panose="020B0604020202020204" pitchFamily="34" charset="0"/>
              </a:rPr>
              <a:t>l’étude</a:t>
            </a:r>
            <a:endParaRPr lang="en-CA" b="1" dirty="0">
              <a:solidFill>
                <a:srgbClr val="324481"/>
              </a:solidFill>
              <a:latin typeface="Arial" panose="020B0604020202020204" pitchFamily="34" charset="0"/>
              <a:cs typeface="Arial" panose="020B0604020202020204" pitchFamily="34" charset="0"/>
            </a:endParaRPr>
          </a:p>
          <a:p>
            <a:r>
              <a:rPr lang="en-CA" dirty="0" err="1">
                <a:latin typeface="Arial" panose="020B0604020202020204" pitchFamily="34" charset="0"/>
                <a:cs typeface="Arial" panose="020B0604020202020204" pitchFamily="34" charset="0"/>
              </a:rPr>
              <a:t>Novembre</a:t>
            </a:r>
            <a:r>
              <a:rPr lang="en-CA" dirty="0">
                <a:latin typeface="Arial" panose="020B0604020202020204" pitchFamily="34" charset="0"/>
                <a:cs typeface="Arial" panose="020B0604020202020204" pitchFamily="34" charset="0"/>
              </a:rPr>
              <a:t>/</a:t>
            </a:r>
            <a:r>
              <a:rPr lang="en-CA" dirty="0" err="1">
                <a:latin typeface="Arial" panose="020B0604020202020204" pitchFamily="34" charset="0"/>
                <a:cs typeface="Arial" panose="020B0604020202020204" pitchFamily="34" charset="0"/>
              </a:rPr>
              <a:t>décembre</a:t>
            </a:r>
            <a:r>
              <a:rPr lang="en-CA" dirty="0">
                <a:latin typeface="Arial" panose="020B0604020202020204" pitchFamily="34" charset="0"/>
                <a:cs typeface="Arial" panose="020B0604020202020204" pitchFamily="34" charset="0"/>
              </a:rPr>
              <a:t> 2021</a:t>
            </a:r>
          </a:p>
        </p:txBody>
      </p:sp>
      <p:sp>
        <p:nvSpPr>
          <p:cNvPr id="8" name="TextBox 7"/>
          <p:cNvSpPr txBox="1"/>
          <p:nvPr/>
        </p:nvSpPr>
        <p:spPr>
          <a:xfrm>
            <a:off x="185164" y="3116754"/>
            <a:ext cx="1980029" cy="923330"/>
          </a:xfrm>
          <a:prstGeom prst="rect">
            <a:avLst/>
          </a:prstGeom>
          <a:noFill/>
        </p:spPr>
        <p:txBody>
          <a:bodyPr wrap="none" rtlCol="0">
            <a:spAutoFit/>
          </a:bodyPr>
          <a:lstStyle/>
          <a:p>
            <a:r>
              <a:rPr lang="en-CA" b="1" dirty="0" err="1">
                <a:solidFill>
                  <a:srgbClr val="324481"/>
                </a:solidFill>
                <a:latin typeface="Arial" panose="020B0604020202020204" pitchFamily="34" charset="0"/>
                <a:cs typeface="Arial" panose="020B0604020202020204" pitchFamily="34" charset="0"/>
              </a:rPr>
              <a:t>Portée</a:t>
            </a:r>
            <a:r>
              <a:rPr lang="en-CA" b="1" dirty="0">
                <a:solidFill>
                  <a:srgbClr val="324481"/>
                </a:solidFill>
                <a:latin typeface="Arial" panose="020B0604020202020204" pitchFamily="34" charset="0"/>
                <a:cs typeface="Arial" panose="020B0604020202020204" pitchFamily="34" charset="0"/>
              </a:rPr>
              <a:t> </a:t>
            </a:r>
            <a:r>
              <a:rPr lang="en-CA" b="1" dirty="0" err="1">
                <a:solidFill>
                  <a:srgbClr val="324481"/>
                </a:solidFill>
                <a:latin typeface="Arial" panose="020B0604020202020204" pitchFamily="34" charset="0"/>
                <a:cs typeface="Arial" panose="020B0604020202020204" pitchFamily="34" charset="0"/>
              </a:rPr>
              <a:t>nationale</a:t>
            </a:r>
            <a:endParaRPr lang="en-CA" b="1" dirty="0">
              <a:solidFill>
                <a:srgbClr val="324481"/>
              </a:solidFill>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78 % </a:t>
            </a:r>
            <a:r>
              <a:rPr lang="en-CA" dirty="0" err="1">
                <a:latin typeface="Arial" panose="020B0604020202020204" pitchFamily="34" charset="0"/>
                <a:cs typeface="Arial" panose="020B0604020202020204" pitchFamily="34" charset="0"/>
              </a:rPr>
              <a:t>anglais</a:t>
            </a:r>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22 % </a:t>
            </a:r>
            <a:r>
              <a:rPr lang="en-CA" dirty="0" err="1">
                <a:latin typeface="Arial" panose="020B0604020202020204" pitchFamily="34" charset="0"/>
                <a:cs typeface="Arial" panose="020B0604020202020204" pitchFamily="34" charset="0"/>
              </a:rPr>
              <a:t>français</a:t>
            </a:r>
            <a:endParaRPr lang="en-CA" dirty="0">
              <a:latin typeface="Arial" panose="020B0604020202020204" pitchFamily="34" charset="0"/>
              <a:cs typeface="Arial" panose="020B0604020202020204" pitchFamily="34" charset="0"/>
            </a:endParaRPr>
          </a:p>
        </p:txBody>
      </p:sp>
      <p:sp>
        <p:nvSpPr>
          <p:cNvPr id="9" name="TextBox 8"/>
          <p:cNvSpPr txBox="1"/>
          <p:nvPr/>
        </p:nvSpPr>
        <p:spPr>
          <a:xfrm>
            <a:off x="185284" y="4834958"/>
            <a:ext cx="3001156" cy="923330"/>
          </a:xfrm>
          <a:prstGeom prst="rect">
            <a:avLst/>
          </a:prstGeom>
          <a:noFill/>
        </p:spPr>
        <p:txBody>
          <a:bodyPr wrap="square" rtlCol="0">
            <a:spAutoFit/>
          </a:bodyPr>
          <a:lstStyle/>
          <a:p>
            <a:r>
              <a:rPr lang="en-CA" b="1" dirty="0">
                <a:solidFill>
                  <a:srgbClr val="324481"/>
                </a:solidFill>
                <a:latin typeface="Arial" panose="020B0604020202020204" pitchFamily="34" charset="0"/>
                <a:cs typeface="Arial" panose="020B0604020202020204" pitchFamily="34" charset="0"/>
              </a:rPr>
              <a:t>Marge </a:t>
            </a:r>
            <a:r>
              <a:rPr lang="en-CA" b="1" dirty="0" err="1">
                <a:solidFill>
                  <a:srgbClr val="324481"/>
                </a:solidFill>
                <a:latin typeface="Arial" panose="020B0604020202020204" pitchFamily="34" charset="0"/>
                <a:cs typeface="Arial" panose="020B0604020202020204" pitchFamily="34" charset="0"/>
              </a:rPr>
              <a:t>d’erreur</a:t>
            </a:r>
            <a:endParaRPr lang="en-CA" b="1" dirty="0">
              <a:solidFill>
                <a:srgbClr val="324481"/>
              </a:solidFill>
              <a:latin typeface="Arial" panose="020B0604020202020204" pitchFamily="34" charset="0"/>
              <a:cs typeface="Arial" panose="020B0604020202020204" pitchFamily="34" charset="0"/>
            </a:endParaRPr>
          </a:p>
          <a:p>
            <a:r>
              <a:rPr lang="en-CA" altLang="en-US" dirty="0">
                <a:latin typeface="Arial" panose="020B0604020202020204" pitchFamily="34" charset="0"/>
                <a:cs typeface="Arial" panose="020B0604020202020204" pitchFamily="34" charset="0"/>
              </a:rPr>
              <a:t>±3,4 % au </a:t>
            </a:r>
            <a:r>
              <a:rPr lang="en-CA" altLang="en-US" dirty="0" err="1">
                <a:latin typeface="Arial" panose="020B0604020202020204" pitchFamily="34" charset="0"/>
                <a:cs typeface="Arial" panose="020B0604020202020204" pitchFamily="34" charset="0"/>
              </a:rPr>
              <a:t>niveau</a:t>
            </a:r>
            <a:r>
              <a:rPr lang="en-CA" altLang="en-US" dirty="0">
                <a:latin typeface="Arial" panose="020B0604020202020204" pitchFamily="34" charset="0"/>
                <a:cs typeface="Arial" panose="020B0604020202020204" pitchFamily="34" charset="0"/>
              </a:rPr>
              <a:t> de </a:t>
            </a:r>
            <a:r>
              <a:rPr lang="en-CA" altLang="en-US" dirty="0" err="1">
                <a:latin typeface="Arial" panose="020B0604020202020204" pitchFamily="34" charset="0"/>
                <a:cs typeface="Arial" panose="020B0604020202020204" pitchFamily="34" charset="0"/>
              </a:rPr>
              <a:t>confiance</a:t>
            </a:r>
            <a:r>
              <a:rPr lang="en-CA" altLang="en-US" dirty="0">
                <a:latin typeface="Arial" panose="020B0604020202020204" pitchFamily="34" charset="0"/>
                <a:cs typeface="Arial" panose="020B0604020202020204" pitchFamily="34" charset="0"/>
              </a:rPr>
              <a:t> de 95 %</a:t>
            </a:r>
          </a:p>
        </p:txBody>
      </p:sp>
      <p:sp>
        <p:nvSpPr>
          <p:cNvPr id="10" name="TextBox 9"/>
          <p:cNvSpPr txBox="1"/>
          <p:nvPr/>
        </p:nvSpPr>
        <p:spPr>
          <a:xfrm>
            <a:off x="185164" y="4105260"/>
            <a:ext cx="2548706" cy="646331"/>
          </a:xfrm>
          <a:prstGeom prst="rect">
            <a:avLst/>
          </a:prstGeom>
          <a:noFill/>
        </p:spPr>
        <p:txBody>
          <a:bodyPr wrap="square" rtlCol="0">
            <a:spAutoFit/>
          </a:bodyPr>
          <a:lstStyle/>
          <a:p>
            <a:r>
              <a:rPr lang="en-CA" b="1" dirty="0">
                <a:solidFill>
                  <a:srgbClr val="324481"/>
                </a:solidFill>
                <a:latin typeface="Arial" panose="020B0604020202020204" pitchFamily="34" charset="0"/>
                <a:cs typeface="Arial" panose="020B0604020202020204" pitchFamily="34" charset="0"/>
              </a:rPr>
              <a:t>Gestion de </a:t>
            </a:r>
            <a:r>
              <a:rPr lang="en-CA" b="1" dirty="0" err="1">
                <a:solidFill>
                  <a:srgbClr val="324481"/>
                </a:solidFill>
                <a:latin typeface="Arial" panose="020B0604020202020204" pitchFamily="34" charset="0"/>
                <a:cs typeface="Arial" panose="020B0604020202020204" pitchFamily="34" charset="0"/>
              </a:rPr>
              <a:t>l’étude</a:t>
            </a:r>
            <a:endParaRPr lang="en-CA" b="1" dirty="0">
              <a:solidFill>
                <a:srgbClr val="324481"/>
              </a:solidFill>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Totum Research</a:t>
            </a:r>
          </a:p>
        </p:txBody>
      </p:sp>
      <p:sp>
        <p:nvSpPr>
          <p:cNvPr id="4" name="Rectangle 3"/>
          <p:cNvSpPr/>
          <p:nvPr/>
        </p:nvSpPr>
        <p:spPr>
          <a:xfrm>
            <a:off x="3254828" y="2821259"/>
            <a:ext cx="5355771" cy="1631216"/>
          </a:xfrm>
          <a:prstGeom prst="rect">
            <a:avLst/>
          </a:prstGeom>
          <a:solidFill>
            <a:srgbClr val="FFFFFF">
              <a:alpha val="89000"/>
            </a:srgbClr>
          </a:solidFill>
          <a:ln>
            <a:noFill/>
          </a:ln>
        </p:spPr>
        <p:txBody>
          <a:bodyPr wrap="square" rtlCol="0">
            <a:spAutoFit/>
          </a:bodyPr>
          <a:lstStyle/>
          <a:p>
            <a:pPr algn="ctr"/>
            <a:r>
              <a:rPr lang="en-US" altLang="en-US" sz="2400" b="1" dirty="0" err="1">
                <a:latin typeface="Arial" panose="020B0604020202020204" pitchFamily="34" charset="0"/>
                <a:cs typeface="Arial" panose="020B0604020202020204" pitchFamily="34" charset="0"/>
              </a:rPr>
              <a:t>Échantillonnage</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représentatif</a:t>
            </a:r>
            <a:r>
              <a:rPr lang="en-US" altLang="en-US" sz="2400" b="1" dirty="0">
                <a:latin typeface="Arial" panose="020B0604020202020204" pitchFamily="34" charset="0"/>
                <a:cs typeface="Arial" panose="020B0604020202020204" pitchFamily="34" charset="0"/>
              </a:rPr>
              <a:t> </a:t>
            </a:r>
          </a:p>
          <a:p>
            <a:pPr algn="ctr"/>
            <a:r>
              <a:rPr lang="en-US" altLang="en-US" sz="2400" b="1" dirty="0">
                <a:latin typeface="Arial" panose="020B0604020202020204" pitchFamily="34" charset="0"/>
                <a:cs typeface="Arial" panose="020B0604020202020204" pitchFamily="34" charset="0"/>
              </a:rPr>
              <a:t>à </a:t>
            </a:r>
            <a:r>
              <a:rPr lang="en-US" altLang="en-US" sz="2400" b="1" dirty="0" err="1">
                <a:latin typeface="Arial" panose="020B0604020202020204" pitchFamily="34" charset="0"/>
                <a:cs typeface="Arial" panose="020B0604020202020204" pitchFamily="34" charset="0"/>
              </a:rPr>
              <a:t>l’échelle</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nationale</a:t>
            </a:r>
            <a:endParaRPr lang="en-US" altLang="en-US" sz="2400" b="1" dirty="0">
              <a:latin typeface="Arial" panose="020B0604020202020204" pitchFamily="34" charset="0"/>
              <a:cs typeface="Arial" panose="020B0604020202020204" pitchFamily="34" charset="0"/>
            </a:endParaRPr>
          </a:p>
          <a:p>
            <a:pPr algn="ctr"/>
            <a:r>
              <a:rPr lang="en-US" altLang="en-US" dirty="0">
                <a:solidFill>
                  <a:srgbClr val="324481"/>
                </a:solidFill>
                <a:latin typeface="Arial" panose="020B0604020202020204" pitchFamily="34" charset="0"/>
                <a:cs typeface="Arial" panose="020B0604020202020204" pitchFamily="34" charset="0"/>
              </a:rPr>
              <a:t>Hommes</a:t>
            </a:r>
            <a:r>
              <a:rPr lang="en-US" altLang="en-US" dirty="0">
                <a:latin typeface="Arial" panose="020B0604020202020204" pitchFamily="34" charset="0"/>
                <a:cs typeface="Arial" panose="020B0604020202020204" pitchFamily="34" charset="0"/>
              </a:rPr>
              <a:t> 50 %, </a:t>
            </a:r>
            <a:r>
              <a:rPr lang="en-US" altLang="en-US" dirty="0">
                <a:solidFill>
                  <a:srgbClr val="324481"/>
                </a:solidFill>
                <a:latin typeface="Arial" panose="020B0604020202020204" pitchFamily="34" charset="0"/>
                <a:cs typeface="Arial" panose="020B0604020202020204" pitchFamily="34" charset="0"/>
              </a:rPr>
              <a:t>Femmes </a:t>
            </a:r>
            <a:r>
              <a:rPr lang="en-US" altLang="en-US" dirty="0">
                <a:latin typeface="Arial" panose="020B0604020202020204" pitchFamily="34" charset="0"/>
                <a:cs typeface="Arial" panose="020B0604020202020204" pitchFamily="34" charset="0"/>
              </a:rPr>
              <a:t>50 %</a:t>
            </a:r>
          </a:p>
          <a:p>
            <a:pPr algn="ctr"/>
            <a:r>
              <a:rPr lang="en-US" altLang="en-US" dirty="0">
                <a:solidFill>
                  <a:srgbClr val="324481"/>
                </a:solidFill>
                <a:latin typeface="Arial" panose="020B0604020202020204" pitchFamily="34" charset="0"/>
                <a:cs typeface="Arial" panose="020B0604020202020204" pitchFamily="34" charset="0"/>
              </a:rPr>
              <a:t>18-34</a:t>
            </a:r>
            <a:r>
              <a:rPr lang="en-US" altLang="en-US" dirty="0">
                <a:latin typeface="Arial" panose="020B0604020202020204" pitchFamily="34" charset="0"/>
                <a:cs typeface="Arial" panose="020B0604020202020204" pitchFamily="34" charset="0"/>
              </a:rPr>
              <a:t>: 29 %, </a:t>
            </a:r>
            <a:r>
              <a:rPr lang="en-US" altLang="en-US" dirty="0">
                <a:solidFill>
                  <a:srgbClr val="324481"/>
                </a:solidFill>
                <a:latin typeface="Arial" panose="020B0604020202020204" pitchFamily="34" charset="0"/>
                <a:cs typeface="Arial" panose="020B0604020202020204" pitchFamily="34" charset="0"/>
              </a:rPr>
              <a:t>35-49</a:t>
            </a:r>
            <a:r>
              <a:rPr lang="en-US" altLang="en-US" dirty="0">
                <a:latin typeface="Arial" panose="020B0604020202020204" pitchFamily="34" charset="0"/>
                <a:cs typeface="Arial" panose="020B0604020202020204" pitchFamily="34" charset="0"/>
              </a:rPr>
              <a:t>: 20 %, </a:t>
            </a:r>
            <a:r>
              <a:rPr lang="en-US" altLang="en-US" dirty="0">
                <a:solidFill>
                  <a:srgbClr val="324481"/>
                </a:solidFill>
                <a:latin typeface="Arial" panose="020B0604020202020204" pitchFamily="34" charset="0"/>
                <a:cs typeface="Arial" panose="020B0604020202020204" pitchFamily="34" charset="0"/>
              </a:rPr>
              <a:t>50-64</a:t>
            </a:r>
            <a:r>
              <a:rPr lang="en-US" altLang="en-US" dirty="0">
                <a:latin typeface="Arial" panose="020B0604020202020204" pitchFamily="34" charset="0"/>
                <a:cs typeface="Arial" panose="020B0604020202020204" pitchFamily="34" charset="0"/>
              </a:rPr>
              <a:t>: 33 %, </a:t>
            </a:r>
            <a:r>
              <a:rPr lang="en-US" altLang="en-US" dirty="0">
                <a:solidFill>
                  <a:srgbClr val="324481"/>
                </a:solidFill>
                <a:latin typeface="Arial" panose="020B0604020202020204" pitchFamily="34" charset="0"/>
                <a:cs typeface="Arial" panose="020B0604020202020204" pitchFamily="34" charset="0"/>
              </a:rPr>
              <a:t>65+</a:t>
            </a:r>
            <a:r>
              <a:rPr lang="en-US" altLang="en-US" dirty="0">
                <a:latin typeface="Arial" panose="020B0604020202020204" pitchFamily="34" charset="0"/>
                <a:cs typeface="Arial" panose="020B0604020202020204" pitchFamily="34" charset="0"/>
              </a:rPr>
              <a:t> 18 %  </a:t>
            </a:r>
          </a:p>
          <a:p>
            <a:pPr algn="ctr"/>
            <a:r>
              <a:rPr lang="en-US" altLang="en-US" sz="1600" dirty="0">
                <a:solidFill>
                  <a:srgbClr val="324481"/>
                </a:solidFill>
                <a:latin typeface="Arial" panose="020B0604020202020204" pitchFamily="34" charset="0"/>
                <a:cs typeface="Arial" panose="020B0604020202020204" pitchFamily="34" charset="0"/>
              </a:rPr>
              <a:t>Ouest</a:t>
            </a:r>
            <a:r>
              <a:rPr lang="en-US" altLang="en-US" sz="1600" dirty="0">
                <a:latin typeface="Arial" panose="020B0604020202020204" pitchFamily="34" charset="0"/>
                <a:cs typeface="Arial" panose="020B0604020202020204" pitchFamily="34" charset="0"/>
              </a:rPr>
              <a:t> 31 %, </a:t>
            </a:r>
            <a:r>
              <a:rPr lang="en-US" altLang="en-US" sz="1600" dirty="0">
                <a:solidFill>
                  <a:srgbClr val="324481"/>
                </a:solidFill>
                <a:latin typeface="Arial" panose="020B0604020202020204" pitchFamily="34" charset="0"/>
                <a:cs typeface="Arial" panose="020B0604020202020204" pitchFamily="34" charset="0"/>
              </a:rPr>
              <a:t>Ontario</a:t>
            </a:r>
            <a:r>
              <a:rPr lang="en-US" altLang="en-US" sz="1600" dirty="0">
                <a:latin typeface="Arial" panose="020B0604020202020204" pitchFamily="34" charset="0"/>
                <a:cs typeface="Arial" panose="020B0604020202020204" pitchFamily="34" charset="0"/>
              </a:rPr>
              <a:t> 39 %, </a:t>
            </a:r>
            <a:r>
              <a:rPr lang="en-US" altLang="en-US" sz="1600" dirty="0">
                <a:solidFill>
                  <a:srgbClr val="324481"/>
                </a:solidFill>
                <a:latin typeface="Arial" panose="020B0604020202020204" pitchFamily="34" charset="0"/>
                <a:cs typeface="Arial" panose="020B0604020202020204" pitchFamily="34" charset="0"/>
              </a:rPr>
              <a:t>Québec</a:t>
            </a:r>
            <a:r>
              <a:rPr lang="en-US" altLang="en-US" sz="1600" dirty="0">
                <a:latin typeface="Arial" panose="020B0604020202020204" pitchFamily="34" charset="0"/>
                <a:cs typeface="Arial" panose="020B0604020202020204" pitchFamily="34" charset="0"/>
              </a:rPr>
              <a:t> 23 %, </a:t>
            </a:r>
            <a:r>
              <a:rPr lang="en-US" altLang="en-US" sz="1600" dirty="0" err="1">
                <a:solidFill>
                  <a:srgbClr val="324481"/>
                </a:solidFill>
                <a:latin typeface="Arial" panose="020B0604020202020204" pitchFamily="34" charset="0"/>
                <a:cs typeface="Arial" panose="020B0604020202020204" pitchFamily="34" charset="0"/>
              </a:rPr>
              <a:t>Atlantique</a:t>
            </a:r>
            <a:r>
              <a:rPr lang="en-US" altLang="en-US" sz="1600" dirty="0">
                <a:latin typeface="Arial" panose="020B0604020202020204" pitchFamily="34" charset="0"/>
                <a:cs typeface="Arial" panose="020B0604020202020204" pitchFamily="34" charset="0"/>
              </a:rPr>
              <a:t> 7 %</a:t>
            </a:r>
          </a:p>
        </p:txBody>
      </p:sp>
      <p:sp>
        <p:nvSpPr>
          <p:cNvPr id="12" name="Title 1"/>
          <p:cNvSpPr>
            <a:spLocks noGrp="1"/>
          </p:cNvSpPr>
          <p:nvPr>
            <p:ph type="title"/>
          </p:nvPr>
        </p:nvSpPr>
        <p:spPr>
          <a:xfrm>
            <a:off x="220502" y="360968"/>
            <a:ext cx="3824373" cy="852055"/>
          </a:xfrm>
        </p:spPr>
        <p:txBody>
          <a:bodyPr>
            <a:noAutofit/>
          </a:bodyPr>
          <a:lstStyle/>
          <a:p>
            <a:pPr algn="l"/>
            <a:r>
              <a:rPr lang="en-US" sz="3200" b="1" dirty="0">
                <a:latin typeface="Arial Black"/>
                <a:cs typeface="Arial Black"/>
              </a:rPr>
              <a:t>Conception de </a:t>
            </a:r>
            <a:r>
              <a:rPr lang="en-US" sz="3200" b="1" dirty="0" err="1">
                <a:latin typeface="Arial Black"/>
                <a:cs typeface="Arial Black"/>
              </a:rPr>
              <a:t>l‘étude</a:t>
            </a:r>
            <a:endParaRPr lang="en-US" sz="3200" b="1" dirty="0">
              <a:latin typeface="Arial Black"/>
              <a:cs typeface="Arial Black"/>
            </a:endParaRPr>
          </a:p>
        </p:txBody>
      </p:sp>
      <p:pic>
        <p:nvPicPr>
          <p:cNvPr id="6" name="Picture 5" descr="Shape&#10;&#10;Description automatically generated with medium confidence">
            <a:extLst>
              <a:ext uri="{FF2B5EF4-FFF2-40B4-BE49-F238E27FC236}">
                <a16:creationId xmlns:a16="http://schemas.microsoft.com/office/drawing/2014/main" id="{7F490BBE-8D39-4FCE-87E7-91B93BB426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2186" y="6305892"/>
            <a:ext cx="1432563" cy="341377"/>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09AA4DB9-EE9A-40AF-8526-200B252931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94167" y="235943"/>
            <a:ext cx="1629331" cy="551052"/>
          </a:xfrm>
          <a:prstGeom prst="rect">
            <a:avLst/>
          </a:prstGeom>
        </p:spPr>
      </p:pic>
    </p:spTree>
    <p:extLst>
      <p:ext uri="{BB962C8B-B14F-4D97-AF65-F5344CB8AC3E}">
        <p14:creationId xmlns:p14="http://schemas.microsoft.com/office/powerpoint/2010/main" val="230036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0"/>
                                        <p:tgtEl>
                                          <p:spTgt spid="4"/>
                                        </p:tgtEl>
                                      </p:cBhvr>
                                    </p:animEffect>
                                    <p:anim calcmode="lin" valueType="num">
                                      <p:cBhvr>
                                        <p:cTn id="8" dur="2500" fill="hold"/>
                                        <p:tgtEl>
                                          <p:spTgt spid="4"/>
                                        </p:tgtEl>
                                        <p:attrNameLst>
                                          <p:attrName>ppt_x</p:attrName>
                                        </p:attrNameLst>
                                      </p:cBhvr>
                                      <p:tavLst>
                                        <p:tav tm="0">
                                          <p:val>
                                            <p:strVal val="#ppt_x"/>
                                          </p:val>
                                        </p:tav>
                                        <p:tav tm="100000">
                                          <p:val>
                                            <p:strVal val="#ppt_x"/>
                                          </p:val>
                                        </p:tav>
                                      </p:tavLst>
                                    </p:anim>
                                    <p:anim calcmode="lin" valueType="num">
                                      <p:cBhvr>
                                        <p:cTn id="9" dur="2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2500"/>
                            </p:stCondLst>
                            <p:childTnLst>
                              <p:par>
                                <p:cTn id="11" presetID="10" presetClass="entr" presetSubtype="0" fill="hold" grpId="0" nodeType="after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2000"/>
                                        <p:tgtEl>
                                          <p:spTgt spid="7">
                                            <p:txEl>
                                              <p:pRg st="0" end="0"/>
                                            </p:txEl>
                                          </p:spTgt>
                                        </p:tgtEl>
                                      </p:cBhvr>
                                    </p:animEffect>
                                  </p:childTnLst>
                                </p:cTn>
                              </p:par>
                            </p:childTnLst>
                          </p:cTn>
                        </p:par>
                        <p:par>
                          <p:cTn id="14" fill="hold">
                            <p:stCondLst>
                              <p:cond delay="4500"/>
                            </p:stCondLst>
                            <p:childTnLst>
                              <p:par>
                                <p:cTn id="15" presetID="10" presetClass="entr" presetSubtype="0" fill="hold" grpId="0" nodeType="after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2000"/>
                                        <p:tgtEl>
                                          <p:spTgt spid="7">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3000"/>
                                        <p:tgtEl>
                                          <p:spTgt spid="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30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30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build="allAtOnce"/>
      <p:bldP spid="8" grpId="0"/>
      <p:bldP spid="9" grpId="0"/>
      <p:bldP spid="10" grpId="0"/>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7F553A-314B-409D-ACCF-5352A6F0FB19}"/>
              </a:ext>
            </a:extLst>
          </p:cNvPr>
          <p:cNvSpPr>
            <a:spLocks noGrp="1"/>
          </p:cNvSpPr>
          <p:nvPr>
            <p:ph type="title"/>
          </p:nvPr>
        </p:nvSpPr>
        <p:spPr/>
        <p:txBody>
          <a:bodyPr/>
          <a:lstStyle/>
          <a:p>
            <a:r>
              <a:rPr lang="en-CA" b="1" dirty="0"/>
              <a:t>Annexes</a:t>
            </a:r>
          </a:p>
        </p:txBody>
      </p:sp>
    </p:spTree>
    <p:extLst>
      <p:ext uri="{BB962C8B-B14F-4D97-AF65-F5344CB8AC3E}">
        <p14:creationId xmlns:p14="http://schemas.microsoft.com/office/powerpoint/2010/main" val="3925286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NMC News Conversation Illustration-platforms-03.png">
            <a:extLst>
              <a:ext uri="{FF2B5EF4-FFF2-40B4-BE49-F238E27FC236}">
                <a16:creationId xmlns:a16="http://schemas.microsoft.com/office/drawing/2014/main" id="{F664C7BB-FB5D-492C-AF47-97AA384A84B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20430" y="2798653"/>
            <a:ext cx="4666809" cy="3168264"/>
          </a:xfrm>
          <a:prstGeom prst="rect">
            <a:avLst/>
          </a:prstGeom>
        </p:spPr>
      </p:pic>
      <p:sp>
        <p:nvSpPr>
          <p:cNvPr id="8" name="Rectangle 7"/>
          <p:cNvSpPr/>
          <p:nvPr/>
        </p:nvSpPr>
        <p:spPr>
          <a:xfrm>
            <a:off x="0" y="1314306"/>
            <a:ext cx="9144000" cy="1334079"/>
          </a:xfrm>
          <a:prstGeom prst="rect">
            <a:avLst/>
          </a:prstGeom>
          <a:solidFill>
            <a:srgbClr val="DBF1F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3202" y="263868"/>
            <a:ext cx="7974456" cy="1001820"/>
          </a:xfrm>
        </p:spPr>
        <p:txBody>
          <a:bodyPr>
            <a:normAutofit/>
          </a:bodyPr>
          <a:lstStyle/>
          <a:p>
            <a:r>
              <a:rPr lang="en-CA" sz="3200" spc="-35" dirty="0">
                <a:latin typeface="Arial Black" panose="020B0A04020102020204" pitchFamily="34" charset="0"/>
              </a:rPr>
              <a:t>Faits</a:t>
            </a:r>
            <a:r>
              <a:rPr lang="en-CA" sz="3200" spc="-60" dirty="0">
                <a:latin typeface="Arial Black" panose="020B0A04020102020204" pitchFamily="34" charset="0"/>
              </a:rPr>
              <a:t> </a:t>
            </a:r>
            <a:r>
              <a:rPr lang="en-CA" sz="3200" spc="-20" dirty="0" err="1">
                <a:latin typeface="Arial Black" panose="020B0A04020102020204" pitchFamily="34" charset="0"/>
              </a:rPr>
              <a:t>saillants</a:t>
            </a:r>
            <a:r>
              <a:rPr lang="en-CA" sz="3200" spc="-60" dirty="0">
                <a:latin typeface="Arial Black" panose="020B0A04020102020204" pitchFamily="34" charset="0"/>
              </a:rPr>
              <a:t> </a:t>
            </a:r>
            <a:r>
              <a:rPr lang="en-CA" sz="3200" dirty="0">
                <a:latin typeface="Arial Black" panose="020B0A04020102020204" pitchFamily="34" charset="0"/>
              </a:rPr>
              <a:t>—</a:t>
            </a:r>
            <a:r>
              <a:rPr lang="en-CA" sz="3200" spc="-65" dirty="0">
                <a:latin typeface="Arial Black" panose="020B0A04020102020204" pitchFamily="34" charset="0"/>
              </a:rPr>
              <a:t> </a:t>
            </a:r>
            <a:r>
              <a:rPr lang="en-CA" sz="3200" spc="-25" dirty="0">
                <a:latin typeface="Arial Black" panose="020B0A04020102020204" pitchFamily="34" charset="0"/>
              </a:rPr>
              <a:t>IMPRIMÉS</a:t>
            </a:r>
            <a:endParaRPr lang="en-US" dirty="0">
              <a:solidFill>
                <a:srgbClr val="000000"/>
              </a:solidFill>
              <a:latin typeface="Arial Black" panose="020B0A04020102020204" pitchFamily="34" charset="0"/>
              <a:cs typeface="Arial Black"/>
            </a:endParaRPr>
          </a:p>
        </p:txBody>
      </p:sp>
      <p:sp>
        <p:nvSpPr>
          <p:cNvPr id="3" name="Content Placeholder 2"/>
          <p:cNvSpPr>
            <a:spLocks noGrp="1"/>
          </p:cNvSpPr>
          <p:nvPr>
            <p:ph idx="1"/>
          </p:nvPr>
        </p:nvSpPr>
        <p:spPr>
          <a:xfrm>
            <a:off x="205269" y="3189515"/>
            <a:ext cx="5019188" cy="2699656"/>
          </a:xfrm>
        </p:spPr>
        <p:txBody>
          <a:bodyPr>
            <a:normAutofit/>
          </a:bodyPr>
          <a:lstStyle/>
          <a:p>
            <a:pPr marL="238125" marR="115570" indent="-226060">
              <a:lnSpc>
                <a:spcPct val="100000"/>
              </a:lnSpc>
              <a:spcBef>
                <a:spcPts val="425"/>
              </a:spcBef>
              <a:buClr>
                <a:srgbClr val="DBF1FD"/>
              </a:buClr>
              <a:buChar char="•"/>
              <a:tabLst>
                <a:tab pos="238125" algn="l"/>
                <a:tab pos="238760" algn="l"/>
              </a:tabLst>
            </a:pPr>
            <a:r>
              <a:rPr lang="fr-FR" sz="2000" spc="-10" dirty="0">
                <a:latin typeface="Arial"/>
                <a:cs typeface="Arial"/>
              </a:rPr>
              <a:t>Tôt </a:t>
            </a:r>
            <a:r>
              <a:rPr lang="fr-FR" sz="2000" dirty="0">
                <a:latin typeface="Arial"/>
                <a:cs typeface="Arial"/>
              </a:rPr>
              <a:t>le </a:t>
            </a:r>
            <a:r>
              <a:rPr lang="fr-FR" sz="2000" spc="-15" dirty="0">
                <a:latin typeface="Arial"/>
                <a:cs typeface="Arial"/>
              </a:rPr>
              <a:t>matin </a:t>
            </a:r>
            <a:r>
              <a:rPr lang="fr-FR" sz="2000" spc="-10" dirty="0">
                <a:latin typeface="Arial"/>
                <a:cs typeface="Arial"/>
              </a:rPr>
              <a:t>et en soirée </a:t>
            </a:r>
            <a:r>
              <a:rPr lang="fr-FR" sz="2000" spc="-15" dirty="0">
                <a:latin typeface="Arial"/>
                <a:cs typeface="Arial"/>
              </a:rPr>
              <a:t>sont </a:t>
            </a:r>
            <a:r>
              <a:rPr lang="fr-FR" sz="2000" spc="-5" dirty="0">
                <a:latin typeface="Arial"/>
                <a:cs typeface="Arial"/>
              </a:rPr>
              <a:t>les </a:t>
            </a:r>
            <a:r>
              <a:rPr lang="fr-FR" sz="2000" dirty="0">
                <a:latin typeface="Arial"/>
                <a:cs typeface="Arial"/>
              </a:rPr>
              <a:t> </a:t>
            </a:r>
            <a:r>
              <a:rPr lang="fr-FR" sz="2000" spc="-20" dirty="0">
                <a:latin typeface="Arial"/>
                <a:cs typeface="Arial"/>
              </a:rPr>
              <a:t>moments</a:t>
            </a:r>
            <a:r>
              <a:rPr lang="fr-FR" sz="2000" spc="-25" dirty="0">
                <a:latin typeface="Arial"/>
                <a:cs typeface="Arial"/>
              </a:rPr>
              <a:t> </a:t>
            </a:r>
            <a:r>
              <a:rPr lang="fr-FR" sz="2000" spc="-10" dirty="0">
                <a:latin typeface="Arial"/>
                <a:cs typeface="Arial"/>
              </a:rPr>
              <a:t>clés</a:t>
            </a:r>
            <a:r>
              <a:rPr lang="fr-FR" sz="2000" spc="-25" dirty="0">
                <a:latin typeface="Arial"/>
                <a:cs typeface="Arial"/>
              </a:rPr>
              <a:t> </a:t>
            </a:r>
            <a:r>
              <a:rPr lang="fr-FR" sz="2000" spc="-10" dirty="0">
                <a:latin typeface="Arial"/>
                <a:cs typeface="Arial"/>
              </a:rPr>
              <a:t>du</a:t>
            </a:r>
            <a:r>
              <a:rPr lang="fr-FR" sz="2000" spc="-20" dirty="0">
                <a:latin typeface="Arial"/>
                <a:cs typeface="Arial"/>
              </a:rPr>
              <a:t> </a:t>
            </a:r>
            <a:r>
              <a:rPr lang="fr-FR" sz="2000" spc="-15" dirty="0">
                <a:latin typeface="Arial"/>
                <a:cs typeface="Arial"/>
              </a:rPr>
              <a:t>lectorat</a:t>
            </a:r>
            <a:r>
              <a:rPr lang="fr-FR" sz="2000" spc="-25" dirty="0">
                <a:latin typeface="Arial"/>
                <a:cs typeface="Arial"/>
              </a:rPr>
              <a:t> </a:t>
            </a:r>
            <a:r>
              <a:rPr lang="fr-FR" sz="2000" spc="-10" dirty="0">
                <a:latin typeface="Arial"/>
                <a:cs typeface="Arial"/>
              </a:rPr>
              <a:t>des</a:t>
            </a:r>
            <a:r>
              <a:rPr lang="fr-FR" sz="2000" spc="-25" dirty="0">
                <a:latin typeface="Arial"/>
                <a:cs typeface="Arial"/>
              </a:rPr>
              <a:t> </a:t>
            </a:r>
            <a:r>
              <a:rPr lang="fr-FR" sz="2000" spc="-15" dirty="0">
                <a:latin typeface="Arial"/>
                <a:cs typeface="Arial"/>
              </a:rPr>
              <a:t>imprimés.</a:t>
            </a:r>
            <a:endParaRPr lang="fr-FR" sz="2000" dirty="0">
              <a:latin typeface="Arial"/>
              <a:cs typeface="Arial"/>
            </a:endParaRPr>
          </a:p>
          <a:p>
            <a:pPr marL="238125" marR="5080" indent="-226060">
              <a:lnSpc>
                <a:spcPct val="100000"/>
              </a:lnSpc>
              <a:spcBef>
                <a:spcPts val="955"/>
              </a:spcBef>
              <a:buClr>
                <a:srgbClr val="DBF1FD"/>
              </a:buClr>
              <a:buChar char="•"/>
              <a:tabLst>
                <a:tab pos="238125" algn="l"/>
                <a:tab pos="238760" algn="l"/>
              </a:tabLst>
            </a:pPr>
            <a:r>
              <a:rPr lang="fr-FR" sz="2000" spc="-10" dirty="0">
                <a:latin typeface="Arial"/>
                <a:cs typeface="Arial"/>
              </a:rPr>
              <a:t>La </a:t>
            </a:r>
            <a:r>
              <a:rPr lang="fr-FR" sz="2000" spc="-15" dirty="0">
                <a:latin typeface="Arial"/>
                <a:cs typeface="Arial"/>
              </a:rPr>
              <a:t>plateforme </a:t>
            </a:r>
            <a:r>
              <a:rPr lang="fr-FR" sz="2000" spc="-10" dirty="0">
                <a:latin typeface="Arial"/>
                <a:cs typeface="Arial"/>
              </a:rPr>
              <a:t>des </a:t>
            </a:r>
            <a:r>
              <a:rPr lang="fr-FR" sz="2000" spc="-15" dirty="0">
                <a:latin typeface="Arial"/>
                <a:cs typeface="Arial"/>
              </a:rPr>
              <a:t>journaux imprimés est </a:t>
            </a:r>
            <a:r>
              <a:rPr lang="fr-FR" sz="2000" spc="-550" dirty="0">
                <a:latin typeface="Arial"/>
                <a:cs typeface="Arial"/>
              </a:rPr>
              <a:t> </a:t>
            </a:r>
            <a:r>
              <a:rPr lang="fr-FR" sz="2000" spc="-15" dirty="0">
                <a:latin typeface="Arial"/>
                <a:cs typeface="Arial"/>
              </a:rPr>
              <a:t>dominée </a:t>
            </a:r>
            <a:r>
              <a:rPr lang="fr-FR" sz="2000" spc="-10" dirty="0">
                <a:latin typeface="Arial"/>
                <a:cs typeface="Arial"/>
              </a:rPr>
              <a:t>par les </a:t>
            </a:r>
            <a:r>
              <a:rPr lang="fr-FR" sz="2000" spc="-15" dirty="0">
                <a:latin typeface="Arial"/>
                <a:cs typeface="Arial"/>
              </a:rPr>
              <a:t>baby-boomers </a:t>
            </a:r>
            <a:r>
              <a:rPr lang="fr-FR" sz="2000" spc="-10" dirty="0">
                <a:latin typeface="Arial"/>
                <a:cs typeface="Arial"/>
              </a:rPr>
              <a:t>et </a:t>
            </a:r>
            <a:r>
              <a:rPr lang="fr-FR" sz="2000" spc="-15" dirty="0">
                <a:latin typeface="Arial"/>
                <a:cs typeface="Arial"/>
              </a:rPr>
              <a:t>les </a:t>
            </a:r>
            <a:r>
              <a:rPr lang="fr-FR" sz="2000" spc="-10" dirty="0">
                <a:latin typeface="Arial"/>
                <a:cs typeface="Arial"/>
              </a:rPr>
              <a:t> </a:t>
            </a:r>
            <a:r>
              <a:rPr lang="fr-FR" sz="2000" spc="-15" dirty="0">
                <a:latin typeface="Arial"/>
                <a:cs typeface="Arial"/>
              </a:rPr>
              <a:t>pré-boomers </a:t>
            </a:r>
            <a:r>
              <a:rPr lang="fr-FR" sz="2000" spc="-10" dirty="0">
                <a:latin typeface="Arial"/>
                <a:cs typeface="Arial"/>
              </a:rPr>
              <a:t>qui </a:t>
            </a:r>
            <a:r>
              <a:rPr lang="fr-FR" sz="2000" spc="-15" dirty="0">
                <a:latin typeface="Arial"/>
                <a:cs typeface="Arial"/>
              </a:rPr>
              <a:t>choisissent l'imprimé </a:t>
            </a:r>
            <a:r>
              <a:rPr lang="fr-FR" sz="2000" spc="-10" dirty="0">
                <a:latin typeface="Arial"/>
                <a:cs typeface="Arial"/>
              </a:rPr>
              <a:t> </a:t>
            </a:r>
            <a:r>
              <a:rPr lang="fr-FR" sz="2000" spc="-20" dirty="0">
                <a:latin typeface="Arial"/>
                <a:cs typeface="Arial"/>
              </a:rPr>
              <a:t>comme </a:t>
            </a:r>
            <a:r>
              <a:rPr lang="fr-FR" sz="2000" spc="-15" dirty="0">
                <a:latin typeface="Arial"/>
                <a:cs typeface="Arial"/>
              </a:rPr>
              <a:t>plateforme pour accéder aux </a:t>
            </a:r>
            <a:r>
              <a:rPr lang="fr-FR" sz="2000" spc="-10" dirty="0">
                <a:latin typeface="Arial"/>
                <a:cs typeface="Arial"/>
              </a:rPr>
              <a:t> </a:t>
            </a:r>
            <a:r>
              <a:rPr lang="fr-FR" sz="2000" spc="-15" dirty="0">
                <a:latin typeface="Arial"/>
                <a:cs typeface="Arial"/>
              </a:rPr>
              <a:t>journaux,</a:t>
            </a:r>
            <a:r>
              <a:rPr lang="fr-FR" sz="2000" spc="-25" dirty="0">
                <a:latin typeface="Arial"/>
                <a:cs typeface="Arial"/>
              </a:rPr>
              <a:t> </a:t>
            </a:r>
            <a:r>
              <a:rPr lang="fr-FR" sz="2000" spc="-15" dirty="0">
                <a:latin typeface="Arial"/>
                <a:cs typeface="Arial"/>
              </a:rPr>
              <a:t>principalement</a:t>
            </a:r>
            <a:r>
              <a:rPr lang="fr-FR" sz="2000" spc="-25" dirty="0">
                <a:latin typeface="Arial"/>
                <a:cs typeface="Arial"/>
              </a:rPr>
              <a:t> </a:t>
            </a:r>
            <a:r>
              <a:rPr lang="fr-FR" sz="2000" spc="-15" dirty="0">
                <a:latin typeface="Arial"/>
                <a:cs typeface="Arial"/>
              </a:rPr>
              <a:t>l'après-midi.</a:t>
            </a:r>
            <a:endParaRPr lang="fr-FR" sz="2000" dirty="0">
              <a:latin typeface="Arial"/>
              <a:cs typeface="Arial"/>
            </a:endParaRPr>
          </a:p>
        </p:txBody>
      </p:sp>
      <p:sp>
        <p:nvSpPr>
          <p:cNvPr id="6" name="TextBox 5"/>
          <p:cNvSpPr txBox="1"/>
          <p:nvPr/>
        </p:nvSpPr>
        <p:spPr>
          <a:xfrm>
            <a:off x="3088490" y="1663667"/>
            <a:ext cx="6055510" cy="677108"/>
          </a:xfrm>
          <a:prstGeom prst="rect">
            <a:avLst/>
          </a:prstGeom>
          <a:noFill/>
        </p:spPr>
        <p:txBody>
          <a:bodyPr wrap="square" rtlCol="0">
            <a:spAutoFit/>
          </a:bodyPr>
          <a:lstStyle/>
          <a:p>
            <a:pPr marR="880744">
              <a:lnSpc>
                <a:spcPct val="100000"/>
              </a:lnSpc>
            </a:pPr>
            <a:r>
              <a:rPr lang="fr-FR" b="1" spc="-25" dirty="0">
                <a:latin typeface="Arial"/>
                <a:cs typeface="Arial"/>
              </a:rPr>
              <a:t>Q</a:t>
            </a:r>
            <a:r>
              <a:rPr lang="fr-FR" b="1" spc="-10" dirty="0">
                <a:latin typeface="Arial"/>
                <a:cs typeface="Arial"/>
              </a:rPr>
              <a:t>U</a:t>
            </a:r>
            <a:r>
              <a:rPr lang="fr-FR" b="1" spc="-160" dirty="0">
                <a:latin typeface="Arial"/>
                <a:cs typeface="Arial"/>
              </a:rPr>
              <a:t>A</a:t>
            </a:r>
            <a:r>
              <a:rPr lang="fr-FR" b="1" spc="-15" dirty="0">
                <a:latin typeface="Arial"/>
                <a:cs typeface="Arial"/>
              </a:rPr>
              <a:t>T</a:t>
            </a:r>
            <a:r>
              <a:rPr lang="fr-FR" b="1" spc="-10" dirty="0">
                <a:latin typeface="Arial"/>
                <a:cs typeface="Arial"/>
              </a:rPr>
              <a:t>R</a:t>
            </a:r>
            <a:r>
              <a:rPr lang="fr-FR" b="1" dirty="0">
                <a:latin typeface="Arial"/>
                <a:cs typeface="Arial"/>
              </a:rPr>
              <a:t>E</a:t>
            </a:r>
            <a:r>
              <a:rPr lang="fr-FR" b="1" spc="-100" dirty="0">
                <a:latin typeface="Arial"/>
                <a:cs typeface="Arial"/>
              </a:rPr>
              <a:t> </a:t>
            </a:r>
            <a:r>
              <a:rPr lang="fr-FR" b="1" spc="-10" dirty="0">
                <a:latin typeface="Arial"/>
                <a:cs typeface="Arial"/>
              </a:rPr>
              <a:t>ADU</a:t>
            </a:r>
            <a:r>
              <a:rPr lang="fr-FR" b="1" spc="-160" dirty="0">
                <a:latin typeface="Arial"/>
                <a:cs typeface="Arial"/>
              </a:rPr>
              <a:t>L</a:t>
            </a:r>
            <a:r>
              <a:rPr lang="fr-FR" b="1" spc="-15" dirty="0">
                <a:latin typeface="Arial"/>
                <a:cs typeface="Arial"/>
              </a:rPr>
              <a:t>TE</a:t>
            </a:r>
            <a:r>
              <a:rPr lang="fr-FR" b="1" dirty="0">
                <a:latin typeface="Arial"/>
                <a:cs typeface="Arial"/>
              </a:rPr>
              <a:t>S</a:t>
            </a:r>
            <a:r>
              <a:rPr lang="fr-FR" b="1" spc="-25" dirty="0">
                <a:latin typeface="Arial"/>
                <a:cs typeface="Arial"/>
              </a:rPr>
              <a:t> </a:t>
            </a:r>
            <a:r>
              <a:rPr lang="fr-FR" b="1" spc="-15" dirty="0">
                <a:latin typeface="Arial"/>
                <a:cs typeface="Arial"/>
              </a:rPr>
              <a:t>S</a:t>
            </a:r>
            <a:r>
              <a:rPr lang="fr-FR" b="1" spc="-10" dirty="0">
                <a:latin typeface="Arial"/>
                <a:cs typeface="Arial"/>
              </a:rPr>
              <a:t>U</a:t>
            </a:r>
            <a:r>
              <a:rPr lang="fr-FR" b="1" dirty="0">
                <a:latin typeface="Arial"/>
                <a:cs typeface="Arial"/>
              </a:rPr>
              <a:t>R</a:t>
            </a:r>
            <a:r>
              <a:rPr lang="fr-FR" b="1" spc="-25" dirty="0">
                <a:latin typeface="Arial"/>
                <a:cs typeface="Arial"/>
              </a:rPr>
              <a:t> </a:t>
            </a:r>
            <a:r>
              <a:rPr lang="fr-FR" b="1" spc="-10" dirty="0">
                <a:latin typeface="Arial"/>
                <a:cs typeface="Arial"/>
              </a:rPr>
              <a:t>D</a:t>
            </a:r>
            <a:r>
              <a:rPr lang="fr-FR" b="1" spc="-15" dirty="0">
                <a:latin typeface="Arial"/>
                <a:cs typeface="Arial"/>
              </a:rPr>
              <a:t>I</a:t>
            </a:r>
            <a:r>
              <a:rPr lang="fr-FR" b="1" dirty="0">
                <a:latin typeface="Arial"/>
                <a:cs typeface="Arial"/>
              </a:rPr>
              <a:t>X</a:t>
            </a:r>
            <a:r>
              <a:rPr lang="fr-FR" b="1" spc="-25" dirty="0">
                <a:latin typeface="Arial"/>
                <a:cs typeface="Arial"/>
              </a:rPr>
              <a:t> </a:t>
            </a:r>
            <a:r>
              <a:rPr lang="fr-FR" b="1" spc="-15" dirty="0">
                <a:latin typeface="Arial"/>
                <a:cs typeface="Arial"/>
              </a:rPr>
              <a:t>(39</a:t>
            </a:r>
            <a:r>
              <a:rPr lang="fr-FR" b="1" spc="-25" dirty="0">
                <a:latin typeface="Arial"/>
                <a:cs typeface="Arial"/>
              </a:rPr>
              <a:t>%</a:t>
            </a:r>
            <a:r>
              <a:rPr lang="fr-FR" b="1" dirty="0">
                <a:latin typeface="Arial"/>
                <a:cs typeface="Arial"/>
              </a:rPr>
              <a:t>)</a:t>
            </a:r>
            <a:r>
              <a:rPr lang="fr-FR" b="1" spc="-25" dirty="0">
                <a:latin typeface="Arial"/>
                <a:cs typeface="Arial"/>
              </a:rPr>
              <a:t> </a:t>
            </a:r>
            <a:r>
              <a:rPr lang="fr-FR" b="1" spc="-15" dirty="0">
                <a:latin typeface="Arial"/>
                <a:cs typeface="Arial"/>
              </a:rPr>
              <a:t>LISE</a:t>
            </a:r>
            <a:r>
              <a:rPr lang="fr-FR" b="1" spc="-10" dirty="0">
                <a:latin typeface="Arial"/>
                <a:cs typeface="Arial"/>
              </a:rPr>
              <a:t>N</a:t>
            </a:r>
            <a:r>
              <a:rPr lang="fr-FR" b="1" dirty="0">
                <a:latin typeface="Arial"/>
                <a:cs typeface="Arial"/>
              </a:rPr>
              <a:t>T  </a:t>
            </a:r>
            <a:r>
              <a:rPr lang="fr-FR" b="1" spc="-10" dirty="0">
                <a:latin typeface="Arial"/>
                <a:cs typeface="Arial"/>
              </a:rPr>
              <a:t>LEUR</a:t>
            </a:r>
            <a:r>
              <a:rPr lang="fr-FR" b="1" spc="-30" dirty="0">
                <a:latin typeface="Arial"/>
                <a:cs typeface="Arial"/>
              </a:rPr>
              <a:t> </a:t>
            </a:r>
            <a:r>
              <a:rPr lang="fr-FR" b="1" spc="-15" dirty="0">
                <a:latin typeface="Arial"/>
                <a:cs typeface="Arial"/>
              </a:rPr>
              <a:t>JOURNAL</a:t>
            </a:r>
            <a:r>
              <a:rPr lang="fr-FR" b="1" spc="-65" dirty="0">
                <a:latin typeface="Arial"/>
                <a:cs typeface="Arial"/>
              </a:rPr>
              <a:t> </a:t>
            </a:r>
            <a:r>
              <a:rPr lang="fr-FR" b="1" spc="-10" dirty="0">
                <a:latin typeface="Arial"/>
                <a:cs typeface="Arial"/>
              </a:rPr>
              <a:t>EN</a:t>
            </a:r>
            <a:r>
              <a:rPr lang="fr-FR" b="1" spc="-30" dirty="0">
                <a:latin typeface="Arial"/>
                <a:cs typeface="Arial"/>
              </a:rPr>
              <a:t> </a:t>
            </a:r>
            <a:r>
              <a:rPr lang="fr-FR" b="1" spc="-40" dirty="0">
                <a:latin typeface="Arial"/>
                <a:cs typeface="Arial"/>
              </a:rPr>
              <a:t>FORMAT</a:t>
            </a:r>
            <a:r>
              <a:rPr lang="fr-FR" b="1" spc="-30" dirty="0">
                <a:latin typeface="Arial"/>
                <a:cs typeface="Arial"/>
              </a:rPr>
              <a:t> </a:t>
            </a:r>
            <a:r>
              <a:rPr lang="fr-FR" b="1" spc="-20" dirty="0">
                <a:latin typeface="Arial"/>
                <a:cs typeface="Arial"/>
              </a:rPr>
              <a:t>IMPRIMÉ</a:t>
            </a:r>
            <a:r>
              <a:rPr lang="fr-FR" sz="2000" b="1" spc="-20" dirty="0">
                <a:latin typeface="Arial"/>
                <a:cs typeface="Arial"/>
              </a:rPr>
              <a:t>.</a:t>
            </a:r>
            <a:endParaRPr lang="fr-FR" sz="2000" dirty="0">
              <a:latin typeface="Arial"/>
              <a:cs typeface="Arial"/>
            </a:endParaRPr>
          </a:p>
        </p:txBody>
      </p:sp>
      <p:sp>
        <p:nvSpPr>
          <p:cNvPr id="7" name="Text Box 7"/>
          <p:cNvSpPr txBox="1">
            <a:spLocks noChangeArrowheads="1"/>
          </p:cNvSpPr>
          <p:nvPr/>
        </p:nvSpPr>
        <p:spPr bwMode="auto">
          <a:xfrm>
            <a:off x="11340" y="6439146"/>
            <a:ext cx="7467600" cy="4514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800">
                <a:solidFill>
                  <a:schemeClr val="tx1"/>
                </a:solidFill>
                <a:latin typeface="Arial" charset="0"/>
                <a:cs typeface="Arial" charset="0"/>
              </a:defRPr>
            </a:lvl1pPr>
            <a:lvl2pPr marL="742950" indent="-285750" eaLnBrk="0" hangingPunct="0">
              <a:defRPr sz="800">
                <a:solidFill>
                  <a:schemeClr val="tx1"/>
                </a:solidFill>
                <a:latin typeface="Arial" charset="0"/>
                <a:cs typeface="Arial" charset="0"/>
              </a:defRPr>
            </a:lvl2pPr>
            <a:lvl3pPr marL="1143000" indent="-228600" eaLnBrk="0" hangingPunct="0">
              <a:defRPr sz="800">
                <a:solidFill>
                  <a:schemeClr val="tx1"/>
                </a:solidFill>
                <a:latin typeface="Arial" charset="0"/>
                <a:cs typeface="Arial" charset="0"/>
              </a:defRPr>
            </a:lvl3pPr>
            <a:lvl4pPr marL="1600200" indent="-228600" eaLnBrk="0" hangingPunct="0">
              <a:defRPr sz="800">
                <a:solidFill>
                  <a:schemeClr val="tx1"/>
                </a:solidFill>
                <a:latin typeface="Arial" charset="0"/>
                <a:cs typeface="Arial" charset="0"/>
              </a:defRPr>
            </a:lvl4pPr>
            <a:lvl5pPr marL="2057400" indent="-228600" eaLnBrk="0" hangingPunct="0">
              <a:defRPr sz="800">
                <a:solidFill>
                  <a:schemeClr val="tx1"/>
                </a:solidFill>
                <a:latin typeface="Arial" charset="0"/>
                <a:cs typeface="Arial" charset="0"/>
              </a:defRPr>
            </a:lvl5pPr>
            <a:lvl6pPr marL="2514600" indent="-228600" eaLnBrk="0" fontAlgn="base" hangingPunct="0">
              <a:spcBef>
                <a:spcPct val="0"/>
              </a:spcBef>
              <a:spcAft>
                <a:spcPct val="0"/>
              </a:spcAft>
              <a:defRPr sz="800">
                <a:solidFill>
                  <a:schemeClr val="tx1"/>
                </a:solidFill>
                <a:latin typeface="Arial" charset="0"/>
                <a:cs typeface="Arial" charset="0"/>
              </a:defRPr>
            </a:lvl6pPr>
            <a:lvl7pPr marL="2971800" indent="-228600" eaLnBrk="0" fontAlgn="base" hangingPunct="0">
              <a:spcBef>
                <a:spcPct val="0"/>
              </a:spcBef>
              <a:spcAft>
                <a:spcPct val="0"/>
              </a:spcAft>
              <a:defRPr sz="800">
                <a:solidFill>
                  <a:schemeClr val="tx1"/>
                </a:solidFill>
                <a:latin typeface="Arial" charset="0"/>
                <a:cs typeface="Arial" charset="0"/>
              </a:defRPr>
            </a:lvl7pPr>
            <a:lvl8pPr marL="3429000" indent="-228600" eaLnBrk="0" fontAlgn="base" hangingPunct="0">
              <a:spcBef>
                <a:spcPct val="0"/>
              </a:spcBef>
              <a:spcAft>
                <a:spcPct val="0"/>
              </a:spcAft>
              <a:defRPr sz="800">
                <a:solidFill>
                  <a:schemeClr val="tx1"/>
                </a:solidFill>
                <a:latin typeface="Arial" charset="0"/>
                <a:cs typeface="Arial" charset="0"/>
              </a:defRPr>
            </a:lvl8pPr>
            <a:lvl9pPr marL="3886200" indent="-228600" eaLnBrk="0" fontAlgn="base" hangingPunct="0">
              <a:spcBef>
                <a:spcPct val="0"/>
              </a:spcBef>
              <a:spcAft>
                <a:spcPct val="0"/>
              </a:spcAft>
              <a:defRPr sz="800">
                <a:solidFill>
                  <a:schemeClr val="tx1"/>
                </a:solidFill>
                <a:latin typeface="Arial" charset="0"/>
                <a:cs typeface="Arial" charset="0"/>
              </a:defRPr>
            </a:lvl9pPr>
          </a:lstStyle>
          <a:p>
            <a:pPr marL="12700" marR="5080">
              <a:lnSpc>
                <a:spcPts val="1300"/>
              </a:lnSpc>
              <a:spcBef>
                <a:spcPts val="160"/>
              </a:spcBef>
            </a:pPr>
            <a:r>
              <a:rPr lang="en-US" sz="1100" spc="-10" dirty="0">
                <a:latin typeface="Arial"/>
                <a:cs typeface="Arial"/>
              </a:rPr>
              <a:t>Totum Research; Canadians 18+, </a:t>
            </a:r>
            <a:r>
              <a:rPr lang="en-US" sz="1100" spc="-10" dirty="0" err="1">
                <a:latin typeface="Arial"/>
                <a:cs typeface="Arial"/>
              </a:rPr>
              <a:t>lectorat</a:t>
            </a:r>
            <a:r>
              <a:rPr lang="en-US" sz="1100" spc="-10" dirty="0">
                <a:latin typeface="Arial"/>
                <a:cs typeface="Arial"/>
              </a:rPr>
              <a:t> </a:t>
            </a:r>
            <a:r>
              <a:rPr lang="en-US" sz="1100" spc="-10" dirty="0" err="1">
                <a:latin typeface="Arial"/>
                <a:cs typeface="Arial"/>
              </a:rPr>
              <a:t>hebdomadaire</a:t>
            </a:r>
            <a:r>
              <a:rPr lang="en-US" sz="1100" spc="-10" dirty="0">
                <a:latin typeface="Arial"/>
                <a:cs typeface="Arial"/>
              </a:rPr>
              <a:t>, </a:t>
            </a:r>
            <a:r>
              <a:rPr lang="en-US" sz="1100" spc="-10" dirty="0" err="1">
                <a:latin typeface="Arial"/>
                <a:cs typeface="Arial"/>
              </a:rPr>
              <a:t>décembre</a:t>
            </a:r>
            <a:r>
              <a:rPr lang="en-US" sz="1100" spc="-10" dirty="0">
                <a:latin typeface="Arial"/>
                <a:cs typeface="Arial"/>
              </a:rPr>
              <a:t> 2021. </a:t>
            </a:r>
          </a:p>
          <a:p>
            <a:pPr marL="12700" marR="5080">
              <a:lnSpc>
                <a:spcPts val="1300"/>
              </a:lnSpc>
              <a:spcBef>
                <a:spcPts val="160"/>
              </a:spcBef>
            </a:pPr>
            <a:r>
              <a:rPr lang="en-US" sz="1100" dirty="0"/>
              <a:t>baby-boomers (1946-1965) 56-75 </a:t>
            </a:r>
            <a:r>
              <a:rPr lang="en-US" sz="1100" dirty="0" err="1"/>
              <a:t>ans</a:t>
            </a:r>
            <a:r>
              <a:rPr lang="en-US" sz="1100" dirty="0"/>
              <a:t>; </a:t>
            </a:r>
            <a:r>
              <a:rPr lang="en-US" sz="1100" dirty="0" err="1"/>
              <a:t>pré</a:t>
            </a:r>
            <a:r>
              <a:rPr lang="en-US" sz="1100" dirty="0"/>
              <a:t>-boomers (&lt;1945) 76+ </a:t>
            </a:r>
            <a:r>
              <a:rPr lang="en-US" sz="1100" dirty="0" err="1"/>
              <a:t>ans</a:t>
            </a:r>
            <a:endParaRPr lang="en-US" sz="1100" dirty="0">
              <a:latin typeface="Arial"/>
              <a:cs typeface="Arial"/>
            </a:endParaRPr>
          </a:p>
        </p:txBody>
      </p:sp>
      <p:pic>
        <p:nvPicPr>
          <p:cNvPr id="4" name="Picture 3" descr="Newspaper247-2022-02.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74254" y="1380345"/>
            <a:ext cx="2814236" cy="1243752"/>
          </a:xfrm>
          <a:prstGeom prst="rect">
            <a:avLst/>
          </a:prstGeom>
        </p:spPr>
      </p:pic>
    </p:spTree>
    <p:extLst>
      <p:ext uri="{BB962C8B-B14F-4D97-AF65-F5344CB8AC3E}">
        <p14:creationId xmlns:p14="http://schemas.microsoft.com/office/powerpoint/2010/main" val="581465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345848"/>
            <a:ext cx="9144000" cy="1334079"/>
          </a:xfrm>
          <a:prstGeom prst="rect">
            <a:avLst/>
          </a:prstGeom>
          <a:solidFill>
            <a:srgbClr val="DBF1F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87471" y="2928666"/>
            <a:ext cx="5812012" cy="2615938"/>
          </a:xfrm>
        </p:spPr>
        <p:txBody>
          <a:bodyPr>
            <a:noAutofit/>
          </a:bodyPr>
          <a:lstStyle/>
          <a:p>
            <a:pPr>
              <a:buClr>
                <a:srgbClr val="DBF1FD"/>
              </a:buClr>
            </a:pPr>
            <a:r>
              <a:rPr lang="fr-FR" sz="2000" spc="-10" dirty="0">
                <a:latin typeface="Arial"/>
                <a:cs typeface="Arial"/>
              </a:rPr>
              <a:t>Le </a:t>
            </a:r>
            <a:r>
              <a:rPr lang="fr-FR" sz="2000" spc="-15" dirty="0">
                <a:latin typeface="Arial"/>
                <a:cs typeface="Arial"/>
              </a:rPr>
              <a:t>lectorat </a:t>
            </a:r>
            <a:r>
              <a:rPr lang="fr-FR" sz="2000" spc="-10" dirty="0">
                <a:latin typeface="Arial"/>
                <a:cs typeface="Arial"/>
              </a:rPr>
              <a:t>sur les </a:t>
            </a:r>
            <a:r>
              <a:rPr lang="fr-FR" sz="2000" spc="-15" dirty="0">
                <a:latin typeface="Arial"/>
                <a:cs typeface="Arial"/>
              </a:rPr>
              <a:t>ordinateurs de</a:t>
            </a:r>
            <a:r>
              <a:rPr lang="fr-FR" sz="2000" spc="-10" dirty="0">
                <a:latin typeface="Arial"/>
                <a:cs typeface="Arial"/>
              </a:rPr>
              <a:t> </a:t>
            </a:r>
            <a:r>
              <a:rPr lang="fr-FR" sz="2000" spc="-15" dirty="0">
                <a:latin typeface="Arial"/>
                <a:cs typeface="Arial"/>
              </a:rPr>
              <a:t>bureau/ portables </a:t>
            </a:r>
            <a:r>
              <a:rPr lang="fr-FR" sz="2000" spc="-10" dirty="0">
                <a:latin typeface="Arial"/>
                <a:cs typeface="Arial"/>
              </a:rPr>
              <a:t>est </a:t>
            </a:r>
            <a:r>
              <a:rPr lang="fr-FR" sz="2000" spc="-15" dirty="0">
                <a:latin typeface="Arial"/>
                <a:cs typeface="Arial"/>
              </a:rPr>
              <a:t>constant dans toutes les </a:t>
            </a:r>
            <a:r>
              <a:rPr lang="fr-FR" sz="2000" spc="-545" dirty="0">
                <a:latin typeface="Arial"/>
                <a:cs typeface="Arial"/>
              </a:rPr>
              <a:t> </a:t>
            </a:r>
            <a:r>
              <a:rPr lang="fr-FR" sz="2000" spc="-15" dirty="0">
                <a:latin typeface="Arial"/>
                <a:cs typeface="Arial"/>
              </a:rPr>
              <a:t>catégories</a:t>
            </a:r>
            <a:r>
              <a:rPr lang="fr-FR" sz="2000" spc="-30" dirty="0">
                <a:latin typeface="Arial"/>
                <a:cs typeface="Arial"/>
              </a:rPr>
              <a:t> </a:t>
            </a:r>
            <a:r>
              <a:rPr lang="fr-FR" sz="2000" spc="-15" dirty="0">
                <a:latin typeface="Arial"/>
                <a:cs typeface="Arial"/>
              </a:rPr>
              <a:t>démographiques.</a:t>
            </a:r>
            <a:endParaRPr lang="fr-FR" sz="2000" dirty="0">
              <a:latin typeface="Arial"/>
              <a:cs typeface="Arial"/>
            </a:endParaRPr>
          </a:p>
          <a:p>
            <a:pPr>
              <a:buClr>
                <a:srgbClr val="DBF1FD"/>
              </a:buClr>
            </a:pPr>
            <a:r>
              <a:rPr lang="fr-FR" sz="2000" spc="-10" dirty="0">
                <a:latin typeface="Arial"/>
                <a:cs typeface="Arial"/>
              </a:rPr>
              <a:t>Les </a:t>
            </a:r>
            <a:r>
              <a:rPr lang="fr-FR" sz="2000" spc="-15" dirty="0">
                <a:latin typeface="Arial"/>
                <a:cs typeface="Arial"/>
              </a:rPr>
              <a:t>influenceurs**, </a:t>
            </a:r>
            <a:r>
              <a:rPr lang="fr-FR" sz="2000" spc="-10" dirty="0">
                <a:latin typeface="Arial"/>
                <a:cs typeface="Arial"/>
              </a:rPr>
              <a:t>les </a:t>
            </a:r>
            <a:r>
              <a:rPr lang="fr-FR" sz="2000" spc="-15" dirty="0">
                <a:latin typeface="Arial"/>
                <a:cs typeface="Arial"/>
              </a:rPr>
              <a:t>personnes dont </a:t>
            </a:r>
            <a:r>
              <a:rPr lang="fr-FR" sz="2000" spc="-5" dirty="0">
                <a:latin typeface="Arial"/>
                <a:cs typeface="Arial"/>
              </a:rPr>
              <a:t>le </a:t>
            </a:r>
            <a:r>
              <a:rPr lang="fr-FR" sz="2000" dirty="0">
                <a:latin typeface="Arial"/>
                <a:cs typeface="Arial"/>
              </a:rPr>
              <a:t> </a:t>
            </a:r>
            <a:r>
              <a:rPr lang="fr-FR" sz="2000" spc="-15" dirty="0">
                <a:latin typeface="Arial"/>
                <a:cs typeface="Arial"/>
              </a:rPr>
              <a:t>revenu</a:t>
            </a:r>
            <a:r>
              <a:rPr lang="fr-FR" sz="2000" spc="-35" dirty="0">
                <a:latin typeface="Arial"/>
                <a:cs typeface="Arial"/>
              </a:rPr>
              <a:t> </a:t>
            </a:r>
            <a:r>
              <a:rPr lang="fr-FR" sz="2000" spc="-10" dirty="0">
                <a:latin typeface="Arial"/>
                <a:cs typeface="Arial"/>
              </a:rPr>
              <a:t>du</a:t>
            </a:r>
            <a:r>
              <a:rPr lang="fr-FR" sz="2000" spc="-35" dirty="0">
                <a:latin typeface="Arial"/>
                <a:cs typeface="Arial"/>
              </a:rPr>
              <a:t> </a:t>
            </a:r>
            <a:r>
              <a:rPr lang="fr-FR" sz="2000" spc="-15" dirty="0">
                <a:latin typeface="Arial"/>
                <a:cs typeface="Arial"/>
              </a:rPr>
              <a:t>ménage</a:t>
            </a:r>
            <a:r>
              <a:rPr lang="fr-FR" sz="2000" spc="-35" dirty="0">
                <a:latin typeface="Arial"/>
                <a:cs typeface="Arial"/>
              </a:rPr>
              <a:t> </a:t>
            </a:r>
            <a:r>
              <a:rPr lang="fr-FR" sz="2000" spc="-10" dirty="0">
                <a:latin typeface="Arial"/>
                <a:cs typeface="Arial"/>
              </a:rPr>
              <a:t>est</a:t>
            </a:r>
            <a:r>
              <a:rPr lang="fr-FR" sz="2000" spc="-35" dirty="0">
                <a:latin typeface="Arial"/>
                <a:cs typeface="Arial"/>
              </a:rPr>
              <a:t> </a:t>
            </a:r>
            <a:r>
              <a:rPr lang="fr-FR" sz="2000" spc="-15" dirty="0">
                <a:latin typeface="Arial"/>
                <a:cs typeface="Arial"/>
              </a:rPr>
              <a:t>supérieur</a:t>
            </a:r>
            <a:r>
              <a:rPr lang="fr-FR" sz="2000" spc="-30" dirty="0">
                <a:latin typeface="Arial"/>
                <a:cs typeface="Arial"/>
              </a:rPr>
              <a:t> </a:t>
            </a:r>
            <a:r>
              <a:rPr lang="fr-FR" sz="2000" dirty="0">
                <a:latin typeface="Arial"/>
                <a:cs typeface="Arial"/>
              </a:rPr>
              <a:t>à</a:t>
            </a:r>
            <a:r>
              <a:rPr lang="fr-FR" sz="2000" spc="-35" dirty="0">
                <a:latin typeface="Arial"/>
                <a:cs typeface="Arial"/>
              </a:rPr>
              <a:t> </a:t>
            </a:r>
            <a:r>
              <a:rPr lang="fr-FR" sz="2000" spc="-10" dirty="0">
                <a:latin typeface="Arial"/>
                <a:cs typeface="Arial"/>
              </a:rPr>
              <a:t>100</a:t>
            </a:r>
            <a:r>
              <a:rPr lang="fr-FR" sz="2000" spc="-35" dirty="0">
                <a:latin typeface="Arial"/>
                <a:cs typeface="Arial"/>
              </a:rPr>
              <a:t> </a:t>
            </a:r>
            <a:r>
              <a:rPr lang="fr-FR" sz="2000" spc="-10" dirty="0">
                <a:latin typeface="Arial"/>
                <a:cs typeface="Arial"/>
              </a:rPr>
              <a:t>000</a:t>
            </a:r>
            <a:r>
              <a:rPr lang="fr-FR" sz="2000" spc="-30" dirty="0">
                <a:latin typeface="Arial"/>
                <a:cs typeface="Arial"/>
              </a:rPr>
              <a:t> </a:t>
            </a:r>
            <a:r>
              <a:rPr lang="fr-FR" sz="2000" dirty="0">
                <a:latin typeface="Arial"/>
                <a:cs typeface="Arial"/>
              </a:rPr>
              <a:t>$</a:t>
            </a:r>
            <a:r>
              <a:rPr lang="fr-FR" sz="2000" spc="-35" dirty="0">
                <a:latin typeface="Arial"/>
                <a:cs typeface="Arial"/>
              </a:rPr>
              <a:t> </a:t>
            </a:r>
            <a:r>
              <a:rPr lang="fr-FR" sz="2000" spc="-10" dirty="0">
                <a:latin typeface="Arial"/>
                <a:cs typeface="Arial"/>
              </a:rPr>
              <a:t>et </a:t>
            </a:r>
            <a:r>
              <a:rPr lang="fr-FR" sz="2000" spc="-540" dirty="0">
                <a:latin typeface="Arial"/>
                <a:cs typeface="Arial"/>
              </a:rPr>
              <a:t> </a:t>
            </a:r>
            <a:r>
              <a:rPr lang="fr-FR" sz="2000" spc="-5" dirty="0">
                <a:latin typeface="Arial"/>
                <a:cs typeface="Arial"/>
              </a:rPr>
              <a:t>les </a:t>
            </a:r>
            <a:r>
              <a:rPr lang="fr-FR" sz="2000" spc="-15" dirty="0">
                <a:latin typeface="Arial"/>
                <a:cs typeface="Arial"/>
              </a:rPr>
              <a:t>décideurs </a:t>
            </a:r>
            <a:r>
              <a:rPr lang="fr-FR" sz="2000" spc="-10" dirty="0">
                <a:latin typeface="Arial"/>
                <a:cs typeface="Arial"/>
              </a:rPr>
              <a:t>en </a:t>
            </a:r>
            <a:r>
              <a:rPr lang="fr-FR" sz="2000" spc="-15" dirty="0">
                <a:latin typeface="Arial"/>
                <a:cs typeface="Arial"/>
              </a:rPr>
              <a:t>entreprise* </a:t>
            </a:r>
            <a:r>
              <a:rPr lang="fr-FR" sz="2000" spc="-10" dirty="0">
                <a:latin typeface="Arial"/>
                <a:cs typeface="Arial"/>
              </a:rPr>
              <a:t>utilisent </a:t>
            </a:r>
            <a:r>
              <a:rPr lang="fr-FR" sz="2000" spc="-15" dirty="0">
                <a:latin typeface="Arial"/>
                <a:cs typeface="Arial"/>
              </a:rPr>
              <a:t>cette </a:t>
            </a:r>
            <a:r>
              <a:rPr lang="fr-FR" sz="2000" spc="-10" dirty="0">
                <a:latin typeface="Arial"/>
                <a:cs typeface="Arial"/>
              </a:rPr>
              <a:t> </a:t>
            </a:r>
            <a:r>
              <a:rPr lang="fr-FR" sz="2000" spc="-15" dirty="0">
                <a:latin typeface="Arial"/>
                <a:cs typeface="Arial"/>
              </a:rPr>
              <a:t>plateforme</a:t>
            </a:r>
            <a:r>
              <a:rPr lang="fr-FR" sz="2000" spc="-30" dirty="0">
                <a:latin typeface="Arial"/>
                <a:cs typeface="Arial"/>
              </a:rPr>
              <a:t> </a:t>
            </a:r>
            <a:r>
              <a:rPr lang="fr-FR" sz="2000" spc="-10" dirty="0">
                <a:latin typeface="Arial"/>
                <a:cs typeface="Arial"/>
              </a:rPr>
              <a:t>plus</a:t>
            </a:r>
            <a:r>
              <a:rPr lang="fr-FR" sz="2000" spc="-25" dirty="0">
                <a:latin typeface="Arial"/>
                <a:cs typeface="Arial"/>
              </a:rPr>
              <a:t> </a:t>
            </a:r>
            <a:r>
              <a:rPr lang="fr-FR" sz="2000" spc="-10" dirty="0">
                <a:latin typeface="Arial"/>
                <a:cs typeface="Arial"/>
              </a:rPr>
              <a:t>que</a:t>
            </a:r>
            <a:r>
              <a:rPr lang="fr-FR" sz="2000" spc="-30" dirty="0">
                <a:latin typeface="Arial"/>
                <a:cs typeface="Arial"/>
              </a:rPr>
              <a:t> </a:t>
            </a:r>
            <a:r>
              <a:rPr lang="fr-FR" sz="2000" spc="-5" dirty="0">
                <a:latin typeface="Arial"/>
                <a:cs typeface="Arial"/>
              </a:rPr>
              <a:t>le</a:t>
            </a:r>
            <a:r>
              <a:rPr lang="fr-FR" sz="2000" spc="-25" dirty="0">
                <a:latin typeface="Arial"/>
                <a:cs typeface="Arial"/>
              </a:rPr>
              <a:t> </a:t>
            </a:r>
            <a:r>
              <a:rPr lang="fr-FR" sz="2000" spc="-15" dirty="0">
                <a:latin typeface="Arial"/>
                <a:cs typeface="Arial"/>
              </a:rPr>
              <a:t>Canadien</a:t>
            </a:r>
            <a:r>
              <a:rPr lang="fr-FR" sz="2000" spc="-25" dirty="0">
                <a:latin typeface="Arial"/>
                <a:cs typeface="Arial"/>
              </a:rPr>
              <a:t> </a:t>
            </a:r>
            <a:r>
              <a:rPr lang="fr-FR" sz="2000" spc="-20" dirty="0">
                <a:latin typeface="Arial"/>
                <a:cs typeface="Arial"/>
              </a:rPr>
              <a:t>moyen</a:t>
            </a:r>
            <a:r>
              <a:rPr lang="en-US" sz="2000" dirty="0">
                <a:solidFill>
                  <a:srgbClr val="000000"/>
                </a:solidFill>
              </a:rPr>
              <a:t>. </a:t>
            </a:r>
          </a:p>
          <a:p>
            <a:pPr>
              <a:buClr>
                <a:srgbClr val="DBF1FD"/>
              </a:buClr>
            </a:pPr>
            <a:r>
              <a:rPr lang="fr-FR" sz="2000" spc="-10" dirty="0">
                <a:latin typeface="Arial"/>
                <a:cs typeface="Arial"/>
              </a:rPr>
              <a:t>Il </a:t>
            </a:r>
            <a:r>
              <a:rPr lang="fr-FR" sz="2000" dirty="0">
                <a:latin typeface="Arial"/>
                <a:cs typeface="Arial"/>
              </a:rPr>
              <a:t>y</a:t>
            </a:r>
            <a:r>
              <a:rPr lang="fr-FR" sz="2000" spc="-25" dirty="0">
                <a:latin typeface="Arial"/>
                <a:cs typeface="Arial"/>
              </a:rPr>
              <a:t> </a:t>
            </a:r>
            <a:r>
              <a:rPr lang="fr-FR" sz="2000" dirty="0">
                <a:latin typeface="Arial"/>
                <a:cs typeface="Arial"/>
              </a:rPr>
              <a:t>a</a:t>
            </a:r>
            <a:r>
              <a:rPr lang="fr-FR" sz="2000" spc="-25" dirty="0">
                <a:latin typeface="Arial"/>
                <a:cs typeface="Arial"/>
              </a:rPr>
              <a:t> </a:t>
            </a:r>
            <a:r>
              <a:rPr lang="fr-FR" sz="2000" spc="-10" dirty="0">
                <a:latin typeface="Arial"/>
                <a:cs typeface="Arial"/>
              </a:rPr>
              <a:t>deux</a:t>
            </a:r>
            <a:r>
              <a:rPr lang="fr-FR" sz="2000" spc="-25" dirty="0">
                <a:latin typeface="Arial"/>
                <a:cs typeface="Arial"/>
              </a:rPr>
              <a:t> </a:t>
            </a:r>
            <a:r>
              <a:rPr lang="fr-FR" sz="2000" spc="-20" dirty="0">
                <a:latin typeface="Arial"/>
                <a:cs typeface="Arial"/>
              </a:rPr>
              <a:t>moments</a:t>
            </a:r>
            <a:r>
              <a:rPr lang="fr-FR" sz="2000" spc="-25" dirty="0">
                <a:latin typeface="Arial"/>
                <a:cs typeface="Arial"/>
              </a:rPr>
              <a:t> </a:t>
            </a:r>
            <a:r>
              <a:rPr lang="fr-FR" sz="2000" spc="-10" dirty="0">
                <a:latin typeface="Arial"/>
                <a:cs typeface="Arial"/>
              </a:rPr>
              <a:t>où</a:t>
            </a:r>
            <a:r>
              <a:rPr lang="fr-FR" sz="2000" spc="-25" dirty="0">
                <a:latin typeface="Arial"/>
                <a:cs typeface="Arial"/>
              </a:rPr>
              <a:t> </a:t>
            </a:r>
            <a:r>
              <a:rPr lang="fr-FR" sz="2000" dirty="0">
                <a:latin typeface="Arial"/>
                <a:cs typeface="Arial"/>
              </a:rPr>
              <a:t>le</a:t>
            </a:r>
            <a:r>
              <a:rPr lang="fr-FR" sz="2000" spc="-25" dirty="0">
                <a:latin typeface="Arial"/>
                <a:cs typeface="Arial"/>
              </a:rPr>
              <a:t> </a:t>
            </a:r>
            <a:r>
              <a:rPr lang="fr-FR" sz="2000" spc="-15" dirty="0">
                <a:latin typeface="Arial"/>
                <a:cs typeface="Arial"/>
              </a:rPr>
              <a:t>lectorat</a:t>
            </a:r>
            <a:r>
              <a:rPr lang="fr-FR" sz="2000" spc="-25" dirty="0">
                <a:latin typeface="Arial"/>
                <a:cs typeface="Arial"/>
              </a:rPr>
              <a:t> </a:t>
            </a:r>
            <a:r>
              <a:rPr lang="fr-FR" sz="2000" spc="-10" dirty="0">
                <a:latin typeface="Arial"/>
                <a:cs typeface="Arial"/>
              </a:rPr>
              <a:t>sur</a:t>
            </a:r>
            <a:r>
              <a:rPr lang="fr-FR" sz="2000" spc="-25" dirty="0">
                <a:latin typeface="Arial"/>
                <a:cs typeface="Arial"/>
              </a:rPr>
              <a:t> </a:t>
            </a:r>
            <a:r>
              <a:rPr lang="fr-FR" sz="2000" spc="-15" dirty="0">
                <a:latin typeface="Arial"/>
                <a:cs typeface="Arial"/>
              </a:rPr>
              <a:t>ordinateur </a:t>
            </a:r>
            <a:r>
              <a:rPr lang="fr-FR" sz="2000" spc="-545" dirty="0">
                <a:latin typeface="Arial"/>
                <a:cs typeface="Arial"/>
              </a:rPr>
              <a:t> </a:t>
            </a:r>
            <a:r>
              <a:rPr lang="fr-FR" sz="2000" spc="-10" dirty="0">
                <a:latin typeface="Arial"/>
                <a:cs typeface="Arial"/>
              </a:rPr>
              <a:t>de </a:t>
            </a:r>
            <a:r>
              <a:rPr lang="fr-FR" sz="2000" spc="-15" dirty="0">
                <a:latin typeface="Arial"/>
                <a:cs typeface="Arial"/>
              </a:rPr>
              <a:t>bureau/portable atteint </a:t>
            </a:r>
            <a:r>
              <a:rPr lang="fr-FR" sz="2000" spc="-10" dirty="0">
                <a:latin typeface="Arial"/>
                <a:cs typeface="Arial"/>
              </a:rPr>
              <a:t>son </a:t>
            </a:r>
            <a:r>
              <a:rPr lang="fr-FR" sz="2000" spc="-15" dirty="0">
                <a:latin typeface="Arial"/>
                <a:cs typeface="Arial"/>
              </a:rPr>
              <a:t>maximum </a:t>
            </a:r>
            <a:r>
              <a:rPr lang="fr-FR" sz="2000" dirty="0">
                <a:latin typeface="Arial"/>
                <a:cs typeface="Arial"/>
              </a:rPr>
              <a:t>: </a:t>
            </a:r>
            <a:r>
              <a:rPr lang="fr-FR" sz="2000" spc="-10" dirty="0">
                <a:latin typeface="Arial"/>
                <a:cs typeface="Arial"/>
              </a:rPr>
              <a:t>tôt </a:t>
            </a:r>
            <a:r>
              <a:rPr lang="fr-FR" sz="2000" spc="-5" dirty="0">
                <a:latin typeface="Arial"/>
                <a:cs typeface="Arial"/>
              </a:rPr>
              <a:t>le </a:t>
            </a:r>
            <a:r>
              <a:rPr lang="fr-FR" sz="2000" spc="-545" dirty="0">
                <a:latin typeface="Arial"/>
                <a:cs typeface="Arial"/>
              </a:rPr>
              <a:t> </a:t>
            </a:r>
            <a:r>
              <a:rPr lang="fr-FR" sz="2000" spc="-15" dirty="0">
                <a:latin typeface="Arial"/>
                <a:cs typeface="Arial"/>
              </a:rPr>
              <a:t>matin,</a:t>
            </a:r>
            <a:r>
              <a:rPr lang="fr-FR" sz="2000" spc="-30" dirty="0">
                <a:latin typeface="Arial"/>
                <a:cs typeface="Arial"/>
              </a:rPr>
              <a:t> </a:t>
            </a:r>
            <a:r>
              <a:rPr lang="fr-FR" sz="2000" spc="-10" dirty="0">
                <a:latin typeface="Arial"/>
                <a:cs typeface="Arial"/>
              </a:rPr>
              <a:t>et</a:t>
            </a:r>
            <a:r>
              <a:rPr lang="fr-FR" sz="2000" spc="-25" dirty="0">
                <a:latin typeface="Arial"/>
                <a:cs typeface="Arial"/>
              </a:rPr>
              <a:t> </a:t>
            </a:r>
            <a:r>
              <a:rPr lang="fr-FR" sz="2000" spc="-10" dirty="0">
                <a:latin typeface="Arial"/>
                <a:cs typeface="Arial"/>
              </a:rPr>
              <a:t>en</a:t>
            </a:r>
            <a:r>
              <a:rPr lang="fr-FR" sz="2000" spc="-30" dirty="0">
                <a:latin typeface="Arial"/>
                <a:cs typeface="Arial"/>
              </a:rPr>
              <a:t> </a:t>
            </a:r>
            <a:r>
              <a:rPr lang="fr-FR" sz="2000" spc="-10" dirty="0">
                <a:latin typeface="Arial"/>
                <a:cs typeface="Arial"/>
              </a:rPr>
              <a:t>soirée</a:t>
            </a:r>
            <a:r>
              <a:rPr lang="en-US" sz="2000" dirty="0">
                <a:solidFill>
                  <a:srgbClr val="000000"/>
                </a:solidFill>
              </a:rPr>
              <a:t>.</a:t>
            </a:r>
          </a:p>
          <a:p>
            <a:pPr>
              <a:buClr>
                <a:srgbClr val="DBF1FD"/>
              </a:buClr>
            </a:pPr>
            <a:endParaRPr lang="en-US" sz="2000" dirty="0">
              <a:solidFill>
                <a:srgbClr val="000000"/>
              </a:solidFill>
            </a:endParaRPr>
          </a:p>
          <a:p>
            <a:pPr>
              <a:buClr>
                <a:srgbClr val="DBF1FD"/>
              </a:buClr>
            </a:pPr>
            <a:endParaRPr lang="en-US" sz="2000" dirty="0">
              <a:solidFill>
                <a:srgbClr val="000000"/>
              </a:solidFill>
            </a:endParaRPr>
          </a:p>
        </p:txBody>
      </p:sp>
      <p:sp>
        <p:nvSpPr>
          <p:cNvPr id="8" name="TextBox 7"/>
          <p:cNvSpPr txBox="1"/>
          <p:nvPr/>
        </p:nvSpPr>
        <p:spPr>
          <a:xfrm>
            <a:off x="3041038" y="1505055"/>
            <a:ext cx="6102962" cy="997196"/>
          </a:xfrm>
          <a:prstGeom prst="rect">
            <a:avLst/>
          </a:prstGeom>
          <a:noFill/>
        </p:spPr>
        <p:txBody>
          <a:bodyPr wrap="square" rtlCol="0">
            <a:spAutoFit/>
          </a:bodyPr>
          <a:lstStyle/>
          <a:p>
            <a:pPr marR="5080">
              <a:lnSpc>
                <a:spcPct val="98300"/>
              </a:lnSpc>
              <a:spcBef>
                <a:spcPts val="140"/>
              </a:spcBef>
            </a:pPr>
            <a:r>
              <a:rPr lang="fr-FR" sz="2000" b="1" spc="-10" dirty="0">
                <a:latin typeface="Arial"/>
                <a:cs typeface="Arial"/>
              </a:rPr>
              <a:t>PLUS </a:t>
            </a:r>
            <a:r>
              <a:rPr lang="fr-FR" sz="2000" b="1" spc="-5" dirty="0">
                <a:latin typeface="Arial"/>
                <a:cs typeface="Arial"/>
              </a:rPr>
              <a:t>DE </a:t>
            </a:r>
            <a:r>
              <a:rPr lang="fr-FR" sz="2000" b="1" spc="-10" dirty="0">
                <a:latin typeface="Arial"/>
                <a:cs typeface="Arial"/>
              </a:rPr>
              <a:t>LA </a:t>
            </a:r>
            <a:r>
              <a:rPr lang="fr-FR" sz="2000" b="1" spc="-20" dirty="0">
                <a:latin typeface="Arial"/>
                <a:cs typeface="Arial"/>
              </a:rPr>
              <a:t>MOITIÉ </a:t>
            </a:r>
            <a:r>
              <a:rPr lang="fr-FR" sz="2000" b="1" spc="-10" dirty="0">
                <a:latin typeface="Arial"/>
                <a:cs typeface="Arial"/>
              </a:rPr>
              <a:t>DES </a:t>
            </a:r>
            <a:r>
              <a:rPr lang="fr-FR" sz="2000" b="1" spc="-35" dirty="0">
                <a:latin typeface="Arial"/>
                <a:cs typeface="Arial"/>
              </a:rPr>
              <a:t>ADULTES </a:t>
            </a:r>
            <a:r>
              <a:rPr lang="fr-FR" sz="2000" b="1" spc="-15" dirty="0">
                <a:latin typeface="Arial"/>
                <a:cs typeface="Arial"/>
              </a:rPr>
              <a:t>(52%) </a:t>
            </a:r>
            <a:r>
              <a:rPr lang="fr-FR" sz="2000" b="1" spc="-10" dirty="0">
                <a:latin typeface="Arial"/>
                <a:cs typeface="Arial"/>
              </a:rPr>
              <a:t> </a:t>
            </a:r>
            <a:r>
              <a:rPr lang="fr-FR" sz="2000" b="1" spc="-15" dirty="0">
                <a:latin typeface="Arial"/>
                <a:cs typeface="Arial"/>
              </a:rPr>
              <a:t>LISENT</a:t>
            </a:r>
            <a:r>
              <a:rPr lang="fr-FR" sz="2000" b="1" spc="-40" dirty="0">
                <a:latin typeface="Arial"/>
                <a:cs typeface="Arial"/>
              </a:rPr>
              <a:t> </a:t>
            </a:r>
            <a:r>
              <a:rPr lang="fr-FR" sz="2000" b="1" spc="-5" dirty="0">
                <a:latin typeface="Arial"/>
                <a:cs typeface="Arial"/>
              </a:rPr>
              <a:t>LE</a:t>
            </a:r>
            <a:r>
              <a:rPr lang="fr-FR" sz="2000" b="1" spc="-40" dirty="0">
                <a:latin typeface="Arial"/>
                <a:cs typeface="Arial"/>
              </a:rPr>
              <a:t> </a:t>
            </a:r>
            <a:r>
              <a:rPr lang="fr-FR" sz="2000" b="1" spc="-15" dirty="0">
                <a:latin typeface="Arial"/>
                <a:cs typeface="Arial"/>
              </a:rPr>
              <a:t>CONTENU</a:t>
            </a:r>
            <a:r>
              <a:rPr lang="fr-FR" sz="2000" b="1" spc="-40" dirty="0">
                <a:latin typeface="Arial"/>
                <a:cs typeface="Arial"/>
              </a:rPr>
              <a:t> </a:t>
            </a:r>
            <a:r>
              <a:rPr lang="fr-FR" sz="2000" b="1" spc="-10" dirty="0">
                <a:latin typeface="Arial"/>
                <a:cs typeface="Arial"/>
              </a:rPr>
              <a:t>DES</a:t>
            </a:r>
            <a:r>
              <a:rPr lang="fr-FR" sz="2000" b="1" spc="-40" dirty="0">
                <a:latin typeface="Arial"/>
                <a:cs typeface="Arial"/>
              </a:rPr>
              <a:t> </a:t>
            </a:r>
            <a:r>
              <a:rPr lang="fr-FR" sz="2000" b="1" spc="-15" dirty="0">
                <a:latin typeface="Arial"/>
                <a:cs typeface="Arial"/>
              </a:rPr>
              <a:t>JOURNAUX</a:t>
            </a:r>
            <a:r>
              <a:rPr lang="fr-FR" sz="2000" b="1" spc="-40" dirty="0">
                <a:latin typeface="Arial"/>
                <a:cs typeface="Arial"/>
              </a:rPr>
              <a:t> </a:t>
            </a:r>
            <a:r>
              <a:rPr lang="fr-FR" sz="2000" b="1" spc="-15" dirty="0">
                <a:latin typeface="Arial"/>
                <a:cs typeface="Arial"/>
              </a:rPr>
              <a:t>SUR </a:t>
            </a:r>
            <a:r>
              <a:rPr lang="fr-FR" sz="2000" b="1" spc="-540" dirty="0">
                <a:latin typeface="Arial"/>
                <a:cs typeface="Arial"/>
              </a:rPr>
              <a:t> </a:t>
            </a:r>
            <a:r>
              <a:rPr lang="fr-FR" sz="2000" b="1" spc="-10" dirty="0">
                <a:latin typeface="Arial"/>
                <a:cs typeface="Arial"/>
              </a:rPr>
              <a:t>LEUR </a:t>
            </a:r>
            <a:r>
              <a:rPr lang="fr-FR" sz="2000" b="1" spc="-30" dirty="0">
                <a:latin typeface="Arial"/>
                <a:cs typeface="Arial"/>
              </a:rPr>
              <a:t>ORDINATEUR.</a:t>
            </a:r>
            <a:endParaRPr lang="fr-FR" sz="2000" dirty="0">
              <a:latin typeface="Arial"/>
              <a:cs typeface="Arial"/>
            </a:endParaRPr>
          </a:p>
        </p:txBody>
      </p:sp>
      <p:pic>
        <p:nvPicPr>
          <p:cNvPr id="2" name="Picture 1" descr="Newspaper247-2022-03.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4426" y="1337439"/>
            <a:ext cx="2743200" cy="1327821"/>
          </a:xfrm>
          <a:prstGeom prst="rect">
            <a:avLst/>
          </a:prstGeom>
        </p:spPr>
      </p:pic>
      <p:sp>
        <p:nvSpPr>
          <p:cNvPr id="14" name="Title 1"/>
          <p:cNvSpPr>
            <a:spLocks noGrp="1"/>
          </p:cNvSpPr>
          <p:nvPr>
            <p:ph type="title"/>
          </p:nvPr>
        </p:nvSpPr>
        <p:spPr>
          <a:xfrm>
            <a:off x="433202" y="263868"/>
            <a:ext cx="7974456" cy="1001820"/>
          </a:xfrm>
        </p:spPr>
        <p:txBody>
          <a:bodyPr>
            <a:normAutofit/>
          </a:bodyPr>
          <a:lstStyle/>
          <a:p>
            <a:r>
              <a:rPr lang="fr-FR" sz="3200" spc="-35" dirty="0">
                <a:latin typeface="Arial Black" panose="020B0A04020102020204" pitchFamily="34" charset="0"/>
              </a:rPr>
              <a:t>Faits</a:t>
            </a:r>
            <a:r>
              <a:rPr lang="fr-FR" sz="3200" spc="-55" dirty="0">
                <a:latin typeface="Arial Black" panose="020B0A04020102020204" pitchFamily="34" charset="0"/>
              </a:rPr>
              <a:t> </a:t>
            </a:r>
            <a:r>
              <a:rPr lang="fr-FR" sz="3200" spc="-20" dirty="0">
                <a:latin typeface="Arial Black" panose="020B0A04020102020204" pitchFamily="34" charset="0"/>
              </a:rPr>
              <a:t>saillants</a:t>
            </a:r>
            <a:r>
              <a:rPr lang="fr-FR" sz="3200" spc="-60" dirty="0">
                <a:latin typeface="Arial Black" panose="020B0A04020102020204" pitchFamily="34" charset="0"/>
              </a:rPr>
              <a:t> </a:t>
            </a:r>
            <a:r>
              <a:rPr lang="fr-FR" sz="3200" dirty="0">
                <a:latin typeface="Arial Black" panose="020B0A04020102020204" pitchFamily="34" charset="0"/>
              </a:rPr>
              <a:t>—</a:t>
            </a:r>
            <a:r>
              <a:rPr lang="fr-FR" sz="3200" spc="-65" dirty="0">
                <a:latin typeface="Arial Black" panose="020B0A04020102020204" pitchFamily="34" charset="0"/>
              </a:rPr>
              <a:t> </a:t>
            </a:r>
            <a:r>
              <a:rPr lang="fr-FR" sz="3200" spc="-10" dirty="0">
                <a:latin typeface="Arial Black" panose="020B0A04020102020204" pitchFamily="34" charset="0"/>
              </a:rPr>
              <a:t>ORDINATEURS</a:t>
            </a:r>
            <a:endParaRPr lang="en-US" dirty="0">
              <a:solidFill>
                <a:srgbClr val="000000"/>
              </a:solidFill>
              <a:latin typeface="Arial Black" panose="020B0A04020102020204" pitchFamily="34" charset="0"/>
              <a:cs typeface="Arial Black"/>
            </a:endParaRPr>
          </a:p>
        </p:txBody>
      </p:sp>
      <p:pic>
        <p:nvPicPr>
          <p:cNvPr id="15" name="Picture 14" descr="NMC News Conversation Illustration-04.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2519" y="3117546"/>
            <a:ext cx="2863385" cy="2343877"/>
          </a:xfrm>
          <a:prstGeom prst="rect">
            <a:avLst/>
          </a:prstGeom>
        </p:spPr>
      </p:pic>
      <p:sp>
        <p:nvSpPr>
          <p:cNvPr id="11" name="Text Box 7">
            <a:extLst>
              <a:ext uri="{FF2B5EF4-FFF2-40B4-BE49-F238E27FC236}">
                <a16:creationId xmlns:a16="http://schemas.microsoft.com/office/drawing/2014/main" id="{82BA5769-5204-4E9D-B08D-FC91BD7F24AE}"/>
              </a:ext>
            </a:extLst>
          </p:cNvPr>
          <p:cNvSpPr txBox="1">
            <a:spLocks noChangeArrowheads="1"/>
          </p:cNvSpPr>
          <p:nvPr/>
        </p:nvSpPr>
        <p:spPr bwMode="auto">
          <a:xfrm>
            <a:off x="0" y="6159899"/>
            <a:ext cx="6620933" cy="6924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800">
                <a:solidFill>
                  <a:schemeClr val="tx1"/>
                </a:solidFill>
                <a:latin typeface="Arial" charset="0"/>
                <a:cs typeface="Arial" charset="0"/>
              </a:defRPr>
            </a:lvl1pPr>
            <a:lvl2pPr marL="742950" indent="-285750" eaLnBrk="0" hangingPunct="0">
              <a:defRPr sz="800">
                <a:solidFill>
                  <a:schemeClr val="tx1"/>
                </a:solidFill>
                <a:latin typeface="Arial" charset="0"/>
                <a:cs typeface="Arial" charset="0"/>
              </a:defRPr>
            </a:lvl2pPr>
            <a:lvl3pPr marL="1143000" indent="-228600" eaLnBrk="0" hangingPunct="0">
              <a:defRPr sz="800">
                <a:solidFill>
                  <a:schemeClr val="tx1"/>
                </a:solidFill>
                <a:latin typeface="Arial" charset="0"/>
                <a:cs typeface="Arial" charset="0"/>
              </a:defRPr>
            </a:lvl3pPr>
            <a:lvl4pPr marL="1600200" indent="-228600" eaLnBrk="0" hangingPunct="0">
              <a:defRPr sz="800">
                <a:solidFill>
                  <a:schemeClr val="tx1"/>
                </a:solidFill>
                <a:latin typeface="Arial" charset="0"/>
                <a:cs typeface="Arial" charset="0"/>
              </a:defRPr>
            </a:lvl4pPr>
            <a:lvl5pPr marL="2057400" indent="-228600" eaLnBrk="0" hangingPunct="0">
              <a:defRPr sz="800">
                <a:solidFill>
                  <a:schemeClr val="tx1"/>
                </a:solidFill>
                <a:latin typeface="Arial" charset="0"/>
                <a:cs typeface="Arial" charset="0"/>
              </a:defRPr>
            </a:lvl5pPr>
            <a:lvl6pPr marL="2514600" indent="-228600" eaLnBrk="0" fontAlgn="base" hangingPunct="0">
              <a:spcBef>
                <a:spcPct val="0"/>
              </a:spcBef>
              <a:spcAft>
                <a:spcPct val="0"/>
              </a:spcAft>
              <a:defRPr sz="800">
                <a:solidFill>
                  <a:schemeClr val="tx1"/>
                </a:solidFill>
                <a:latin typeface="Arial" charset="0"/>
                <a:cs typeface="Arial" charset="0"/>
              </a:defRPr>
            </a:lvl6pPr>
            <a:lvl7pPr marL="2971800" indent="-228600" eaLnBrk="0" fontAlgn="base" hangingPunct="0">
              <a:spcBef>
                <a:spcPct val="0"/>
              </a:spcBef>
              <a:spcAft>
                <a:spcPct val="0"/>
              </a:spcAft>
              <a:defRPr sz="800">
                <a:solidFill>
                  <a:schemeClr val="tx1"/>
                </a:solidFill>
                <a:latin typeface="Arial" charset="0"/>
                <a:cs typeface="Arial" charset="0"/>
              </a:defRPr>
            </a:lvl7pPr>
            <a:lvl8pPr marL="3429000" indent="-228600" eaLnBrk="0" fontAlgn="base" hangingPunct="0">
              <a:spcBef>
                <a:spcPct val="0"/>
              </a:spcBef>
              <a:spcAft>
                <a:spcPct val="0"/>
              </a:spcAft>
              <a:defRPr sz="800">
                <a:solidFill>
                  <a:schemeClr val="tx1"/>
                </a:solidFill>
                <a:latin typeface="Arial" charset="0"/>
                <a:cs typeface="Arial" charset="0"/>
              </a:defRPr>
            </a:lvl8pPr>
            <a:lvl9pPr marL="3886200" indent="-228600" eaLnBrk="0" fontAlgn="base" hangingPunct="0">
              <a:spcBef>
                <a:spcPct val="0"/>
              </a:spcBef>
              <a:spcAft>
                <a:spcPct val="0"/>
              </a:spcAft>
              <a:defRPr sz="800">
                <a:solidFill>
                  <a:schemeClr val="tx1"/>
                </a:solidFill>
                <a:latin typeface="Arial" charset="0"/>
                <a:cs typeface="Arial" charset="0"/>
              </a:defRPr>
            </a:lvl9pPr>
          </a:lstStyle>
          <a:p>
            <a:pPr>
              <a:lnSpc>
                <a:spcPts val="615"/>
              </a:lnSpc>
            </a:pPr>
            <a:r>
              <a:rPr lang="fr-FR" sz="1000" spc="-10" dirty="0">
                <a:latin typeface="Arial"/>
                <a:cs typeface="Arial"/>
              </a:rPr>
              <a:t>Totum</a:t>
            </a:r>
            <a:r>
              <a:rPr lang="fr-FR" sz="1000" spc="-20" dirty="0">
                <a:latin typeface="Arial"/>
                <a:cs typeface="Arial"/>
              </a:rPr>
              <a:t> </a:t>
            </a:r>
            <a:r>
              <a:rPr lang="fr-FR" sz="1000" spc="-10" dirty="0" err="1">
                <a:latin typeface="Arial"/>
                <a:cs typeface="Arial"/>
              </a:rPr>
              <a:t>Research</a:t>
            </a:r>
            <a:r>
              <a:rPr lang="fr-FR" sz="1000" spc="-10" dirty="0">
                <a:latin typeface="Arial"/>
                <a:cs typeface="Arial"/>
              </a:rPr>
              <a:t>;</a:t>
            </a:r>
            <a:r>
              <a:rPr lang="fr-FR" sz="1000" spc="-15" dirty="0">
                <a:latin typeface="Arial"/>
                <a:cs typeface="Arial"/>
              </a:rPr>
              <a:t> </a:t>
            </a:r>
            <a:r>
              <a:rPr lang="fr-FR" sz="1000" spc="-15" dirty="0" err="1">
                <a:latin typeface="Arial"/>
                <a:cs typeface="Arial"/>
              </a:rPr>
              <a:t>Canadians</a:t>
            </a:r>
            <a:r>
              <a:rPr lang="fr-FR" sz="1000" spc="-20" dirty="0">
                <a:latin typeface="Arial"/>
                <a:cs typeface="Arial"/>
              </a:rPr>
              <a:t> </a:t>
            </a:r>
            <a:r>
              <a:rPr lang="fr-FR" sz="1000" spc="-10" dirty="0">
                <a:latin typeface="Arial"/>
                <a:cs typeface="Arial"/>
              </a:rPr>
              <a:t>18+, lectorat</a:t>
            </a:r>
            <a:r>
              <a:rPr lang="fr-FR" sz="1000" spc="-20" dirty="0">
                <a:latin typeface="Arial"/>
                <a:cs typeface="Arial"/>
              </a:rPr>
              <a:t> </a:t>
            </a:r>
            <a:r>
              <a:rPr lang="fr-FR" sz="1000" spc="-10" dirty="0">
                <a:latin typeface="Arial"/>
                <a:cs typeface="Arial"/>
              </a:rPr>
              <a:t>en</a:t>
            </a:r>
            <a:r>
              <a:rPr lang="fr-FR" sz="1000" spc="-20" dirty="0">
                <a:latin typeface="Arial"/>
                <a:cs typeface="Arial"/>
              </a:rPr>
              <a:t> </a:t>
            </a:r>
            <a:r>
              <a:rPr lang="fr-FR" sz="1000" spc="-10" dirty="0">
                <a:latin typeface="Arial"/>
                <a:cs typeface="Arial"/>
              </a:rPr>
              <a:t>semaine,</a:t>
            </a:r>
            <a:r>
              <a:rPr lang="fr-FR" sz="1000" spc="-20" dirty="0">
                <a:latin typeface="Arial"/>
                <a:cs typeface="Arial"/>
              </a:rPr>
              <a:t> </a:t>
            </a:r>
            <a:r>
              <a:rPr lang="fr-FR" sz="1000" spc="-10" dirty="0">
                <a:latin typeface="Arial"/>
                <a:cs typeface="Arial"/>
              </a:rPr>
              <a:t>décembre</a:t>
            </a:r>
            <a:r>
              <a:rPr lang="fr-FR" sz="1000" spc="-20" dirty="0">
                <a:latin typeface="Arial"/>
                <a:cs typeface="Arial"/>
              </a:rPr>
              <a:t> </a:t>
            </a:r>
            <a:r>
              <a:rPr lang="fr-FR" sz="1000" spc="-15" dirty="0">
                <a:latin typeface="Arial"/>
                <a:cs typeface="Arial"/>
              </a:rPr>
              <a:t>2021.</a:t>
            </a:r>
            <a:endParaRPr lang="fr-FR" sz="1000" dirty="0">
              <a:latin typeface="Arial"/>
              <a:cs typeface="Arial"/>
            </a:endParaRPr>
          </a:p>
          <a:p>
            <a:pPr eaLnBrk="1" hangingPunct="1"/>
            <a:r>
              <a:rPr lang="fr-CA" sz="850" dirty="0"/>
              <a:t>*Professionnels, gestionnaires de haut </a:t>
            </a:r>
            <a:r>
              <a:rPr lang="fr-CA" sz="850" dirty="0" err="1"/>
              <a:t>niveau</a:t>
            </a:r>
            <a:r>
              <a:rPr lang="fr-CA" sz="850" dirty="0" err="1">
                <a:latin typeface="Arial" panose="020B0604020202020204" pitchFamily="34" charset="0"/>
                <a:cs typeface="Arial" panose="020B0604020202020204" pitchFamily="34" charset="0"/>
              </a:rPr>
              <a:t>∕</a:t>
            </a:r>
            <a:r>
              <a:rPr lang="fr-CA" sz="850" dirty="0" err="1"/>
              <a:t>cadres</a:t>
            </a:r>
            <a:r>
              <a:rPr lang="fr-CA" sz="850" dirty="0"/>
              <a:t> supérieurs et propriétaires d’entreprises</a:t>
            </a:r>
            <a:r>
              <a:rPr lang="fr-CA" sz="850" dirty="0">
                <a:latin typeface="Arial" panose="020B0604020202020204" pitchFamily="34" charset="0"/>
                <a:cs typeface="Arial" panose="020B0604020202020204" pitchFamily="34" charset="0"/>
              </a:rPr>
              <a:t>∕ travailleurs autonomes au Canada;  </a:t>
            </a:r>
            <a:r>
              <a:rPr lang="en-US" altLang="en-US" sz="850" dirty="0">
                <a:latin typeface="Arial" panose="020B0604020202020204" pitchFamily="34" charset="0"/>
                <a:cs typeface="Arial" panose="020B0604020202020204" pitchFamily="34" charset="0"/>
              </a:rPr>
              <a:t> **</a:t>
            </a:r>
            <a:r>
              <a:rPr lang="en-US" altLang="en-US" sz="850" dirty="0" err="1">
                <a:latin typeface="Arial" panose="020B0604020202020204" pitchFamily="34" charset="0"/>
                <a:cs typeface="Arial" panose="020B0604020202020204" pitchFamily="34" charset="0"/>
              </a:rPr>
              <a:t>Influenceurs</a:t>
            </a:r>
            <a:r>
              <a:rPr lang="en-US" altLang="en-US" sz="850" dirty="0">
                <a:latin typeface="Arial" panose="020B0604020202020204" pitchFamily="34" charset="0"/>
                <a:cs typeface="Arial" panose="020B0604020202020204" pitchFamily="34" charset="0"/>
              </a:rPr>
              <a:t> </a:t>
            </a:r>
            <a:r>
              <a:rPr lang="fr-CA" sz="850" dirty="0"/>
              <a:t>3 ou plus des déclarations suivantes : trouvent un nouveau produit et le recommandent habituellement à d’autres; s’informent sur les nouveaux produits et services; les gens leur demandent souvent leur avis; sont toujours les premiers à essayer de nouveaux produits et services; partagent souvent de l’information sur des produits et services sur les médias sociaux</a:t>
            </a:r>
            <a:r>
              <a:rPr lang="en-US" sz="850" dirty="0">
                <a:latin typeface="Arial" panose="020B0604020202020204" pitchFamily="34" charset="0"/>
                <a:cs typeface="Arial" panose="020B0604020202020204" pitchFamily="34" charset="0"/>
              </a:rPr>
              <a:t>.</a:t>
            </a:r>
            <a:endParaRPr lang="en-US" altLang="en-US" sz="8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9076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57100-03E5-498B-B8F2-72BA58151DF2}"/>
              </a:ext>
            </a:extLst>
          </p:cNvPr>
          <p:cNvSpPr>
            <a:spLocks noGrp="1"/>
          </p:cNvSpPr>
          <p:nvPr>
            <p:ph type="title"/>
          </p:nvPr>
        </p:nvSpPr>
        <p:spPr>
          <a:xfrm>
            <a:off x="628649" y="365126"/>
            <a:ext cx="7547163" cy="1325563"/>
          </a:xfrm>
        </p:spPr>
        <p:txBody>
          <a:bodyPr>
            <a:normAutofit/>
          </a:bodyPr>
          <a:lstStyle/>
          <a:p>
            <a:r>
              <a:rPr lang="en-CA" sz="3600" dirty="0">
                <a:latin typeface="Arial Black" panose="020B0A04020102020204" pitchFamily="34" charset="0"/>
              </a:rPr>
              <a:t>Une </a:t>
            </a:r>
            <a:r>
              <a:rPr lang="en-CA" sz="3600" dirty="0" err="1">
                <a:latin typeface="Arial Black" panose="020B0A04020102020204" pitchFamily="34" charset="0"/>
              </a:rPr>
              <a:t>décennie</a:t>
            </a:r>
            <a:r>
              <a:rPr lang="en-CA" sz="3600" dirty="0">
                <a:latin typeface="Arial Black" panose="020B0A04020102020204" pitchFamily="34" charset="0"/>
              </a:rPr>
              <a:t> de </a:t>
            </a:r>
            <a:r>
              <a:rPr lang="en-CA" sz="3600" dirty="0" err="1">
                <a:latin typeface="Arial Black" panose="020B0A04020102020204" pitchFamily="34" charset="0"/>
              </a:rPr>
              <a:t>changements</a:t>
            </a:r>
            <a:endParaRPr lang="en-CA" sz="3600" dirty="0">
              <a:latin typeface="Arial Black" panose="020B0A04020102020204" pitchFamily="34" charset="0"/>
            </a:endParaRPr>
          </a:p>
        </p:txBody>
      </p:sp>
      <p:sp>
        <p:nvSpPr>
          <p:cNvPr id="3" name="Content Placeholder 2">
            <a:extLst>
              <a:ext uri="{FF2B5EF4-FFF2-40B4-BE49-F238E27FC236}">
                <a16:creationId xmlns:a16="http://schemas.microsoft.com/office/drawing/2014/main" id="{052F8349-23D2-4DEC-9235-8089E0DA24B6}"/>
              </a:ext>
            </a:extLst>
          </p:cNvPr>
          <p:cNvSpPr>
            <a:spLocks noGrp="1"/>
          </p:cNvSpPr>
          <p:nvPr>
            <p:ph idx="1"/>
          </p:nvPr>
        </p:nvSpPr>
        <p:spPr>
          <a:xfrm>
            <a:off x="3515360" y="1586204"/>
            <a:ext cx="5628640" cy="4590759"/>
          </a:xfrm>
        </p:spPr>
        <p:txBody>
          <a:bodyPr>
            <a:normAutofit fontScale="92500" lnSpcReduction="10000"/>
          </a:bodyPr>
          <a:lstStyle/>
          <a:p>
            <a:pPr marL="0" marR="5080" indent="0">
              <a:lnSpc>
                <a:spcPct val="100000"/>
              </a:lnSpc>
              <a:spcBef>
                <a:spcPts val="385"/>
              </a:spcBef>
              <a:buNone/>
            </a:pPr>
            <a:r>
              <a:rPr lang="fr-FR" sz="2400" spc="-15" dirty="0">
                <a:latin typeface="Arial"/>
                <a:cs typeface="Arial"/>
              </a:rPr>
              <a:t>Beaucoup</a:t>
            </a:r>
            <a:r>
              <a:rPr lang="fr-FR" sz="2400" spc="-30" dirty="0">
                <a:latin typeface="Arial"/>
                <a:cs typeface="Arial"/>
              </a:rPr>
              <a:t> </a:t>
            </a:r>
            <a:r>
              <a:rPr lang="fr-FR" sz="2400" spc="-10" dirty="0">
                <a:latin typeface="Arial"/>
                <a:cs typeface="Arial"/>
              </a:rPr>
              <a:t>de</a:t>
            </a:r>
            <a:r>
              <a:rPr lang="fr-FR" sz="2400" spc="-30" dirty="0">
                <a:latin typeface="Arial"/>
                <a:cs typeface="Arial"/>
              </a:rPr>
              <a:t> </a:t>
            </a:r>
            <a:r>
              <a:rPr lang="fr-FR" sz="2400" spc="-15" dirty="0">
                <a:latin typeface="Arial"/>
                <a:cs typeface="Arial"/>
              </a:rPr>
              <a:t>choses</a:t>
            </a:r>
            <a:r>
              <a:rPr lang="fr-FR" sz="2400" spc="-30" dirty="0">
                <a:latin typeface="Arial"/>
                <a:cs typeface="Arial"/>
              </a:rPr>
              <a:t> </a:t>
            </a:r>
            <a:r>
              <a:rPr lang="fr-FR" sz="2400" spc="-10" dirty="0">
                <a:latin typeface="Arial"/>
                <a:cs typeface="Arial"/>
              </a:rPr>
              <a:t>ont</a:t>
            </a:r>
            <a:r>
              <a:rPr lang="fr-FR" sz="2400" spc="-25" dirty="0">
                <a:latin typeface="Arial"/>
                <a:cs typeface="Arial"/>
              </a:rPr>
              <a:t> </a:t>
            </a:r>
            <a:r>
              <a:rPr lang="fr-FR" sz="2400" spc="-15" dirty="0">
                <a:latin typeface="Arial"/>
                <a:cs typeface="Arial"/>
              </a:rPr>
              <a:t>changé</a:t>
            </a:r>
            <a:r>
              <a:rPr lang="fr-FR" sz="2400" spc="-25" dirty="0">
                <a:latin typeface="Arial"/>
                <a:cs typeface="Arial"/>
              </a:rPr>
              <a:t> </a:t>
            </a:r>
            <a:r>
              <a:rPr lang="fr-FR" sz="2400" spc="-10" dirty="0">
                <a:latin typeface="Arial"/>
                <a:cs typeface="Arial"/>
              </a:rPr>
              <a:t>au</a:t>
            </a:r>
            <a:r>
              <a:rPr lang="fr-FR" sz="2400" spc="-30" dirty="0">
                <a:latin typeface="Arial"/>
                <a:cs typeface="Arial"/>
              </a:rPr>
              <a:t> </a:t>
            </a:r>
            <a:r>
              <a:rPr lang="fr-FR" sz="2400" spc="-10" dirty="0">
                <a:latin typeface="Arial"/>
                <a:cs typeface="Arial"/>
              </a:rPr>
              <a:t>cours </a:t>
            </a:r>
            <a:r>
              <a:rPr lang="fr-FR" sz="2400" spc="-595" dirty="0">
                <a:latin typeface="Arial"/>
                <a:cs typeface="Arial"/>
              </a:rPr>
              <a:t> </a:t>
            </a:r>
            <a:r>
              <a:rPr lang="fr-FR" sz="2400" spc="-10" dirty="0">
                <a:latin typeface="Arial"/>
                <a:cs typeface="Arial"/>
              </a:rPr>
              <a:t>des 10 </a:t>
            </a:r>
            <a:r>
              <a:rPr lang="fr-FR" sz="2400" spc="-15" dirty="0">
                <a:latin typeface="Arial"/>
                <a:cs typeface="Arial"/>
              </a:rPr>
              <a:t>années depuis </a:t>
            </a:r>
            <a:r>
              <a:rPr lang="fr-FR" sz="2400" spc="-5" dirty="0">
                <a:latin typeface="Arial"/>
                <a:cs typeface="Arial"/>
              </a:rPr>
              <a:t>la </a:t>
            </a:r>
            <a:r>
              <a:rPr lang="fr-FR" sz="2400" spc="-15" dirty="0">
                <a:latin typeface="Arial"/>
                <a:cs typeface="Arial"/>
              </a:rPr>
              <a:t>publication </a:t>
            </a:r>
            <a:r>
              <a:rPr lang="fr-FR" sz="2400" spc="-10" dirty="0">
                <a:latin typeface="Arial"/>
                <a:cs typeface="Arial"/>
              </a:rPr>
              <a:t>de </a:t>
            </a:r>
            <a:r>
              <a:rPr lang="fr-FR" sz="2400" spc="-5" dirty="0">
                <a:latin typeface="Arial"/>
                <a:cs typeface="Arial"/>
              </a:rPr>
              <a:t>la </a:t>
            </a:r>
            <a:r>
              <a:rPr lang="fr-FR" sz="2400" dirty="0">
                <a:latin typeface="Arial"/>
                <a:cs typeface="Arial"/>
              </a:rPr>
              <a:t> </a:t>
            </a:r>
            <a:r>
              <a:rPr lang="fr-FR" sz="2400" spc="-15" dirty="0">
                <a:latin typeface="Arial"/>
                <a:cs typeface="Arial"/>
              </a:rPr>
              <a:t>première</a:t>
            </a:r>
            <a:r>
              <a:rPr lang="fr-FR" sz="2400" spc="-25" dirty="0">
                <a:latin typeface="Arial"/>
                <a:cs typeface="Arial"/>
              </a:rPr>
              <a:t> </a:t>
            </a:r>
            <a:r>
              <a:rPr lang="fr-FR" sz="2400" spc="-15" dirty="0">
                <a:latin typeface="Arial"/>
                <a:cs typeface="Arial"/>
              </a:rPr>
              <a:t>étude</a:t>
            </a:r>
            <a:r>
              <a:rPr lang="fr-FR" sz="2400" spc="-20" dirty="0">
                <a:latin typeface="Arial"/>
                <a:cs typeface="Arial"/>
              </a:rPr>
              <a:t> </a:t>
            </a:r>
            <a:r>
              <a:rPr lang="fr-FR" sz="2400" spc="-15" dirty="0">
                <a:latin typeface="Arial"/>
                <a:cs typeface="Arial"/>
              </a:rPr>
              <a:t>Journaux</a:t>
            </a:r>
            <a:r>
              <a:rPr lang="fr-FR" sz="2400" spc="-20" dirty="0">
                <a:latin typeface="Arial"/>
                <a:cs typeface="Arial"/>
              </a:rPr>
              <a:t> </a:t>
            </a:r>
            <a:r>
              <a:rPr lang="fr-FR" sz="2400" spc="-10" dirty="0">
                <a:latin typeface="Arial"/>
                <a:cs typeface="Arial"/>
              </a:rPr>
              <a:t>24/7</a:t>
            </a:r>
            <a:r>
              <a:rPr lang="fr-FR" sz="2400" spc="-25" dirty="0">
                <a:latin typeface="Arial"/>
                <a:cs typeface="Arial"/>
              </a:rPr>
              <a:t> </a:t>
            </a:r>
            <a:r>
              <a:rPr lang="fr-FR" sz="2400" spc="-10" dirty="0">
                <a:latin typeface="Arial"/>
                <a:cs typeface="Arial"/>
              </a:rPr>
              <a:t>en</a:t>
            </a:r>
            <a:r>
              <a:rPr lang="fr-FR" sz="2400" spc="-20" dirty="0">
                <a:latin typeface="Arial"/>
                <a:cs typeface="Arial"/>
              </a:rPr>
              <a:t> </a:t>
            </a:r>
            <a:r>
              <a:rPr lang="fr-FR" sz="2400" spc="-15" dirty="0">
                <a:latin typeface="Arial"/>
                <a:cs typeface="Arial"/>
              </a:rPr>
              <a:t>2012.</a:t>
            </a:r>
            <a:endParaRPr lang="fr-FR" sz="2400" dirty="0">
              <a:latin typeface="Arial"/>
              <a:cs typeface="Arial"/>
            </a:endParaRPr>
          </a:p>
          <a:p>
            <a:pPr marL="0" marR="372110" indent="0">
              <a:lnSpc>
                <a:spcPct val="100000"/>
              </a:lnSpc>
              <a:spcBef>
                <a:spcPts val="1105"/>
              </a:spcBef>
              <a:buNone/>
            </a:pPr>
            <a:r>
              <a:rPr lang="fr-FR" sz="2400" spc="-10" dirty="0">
                <a:latin typeface="Arial"/>
                <a:cs typeface="Arial"/>
              </a:rPr>
              <a:t>Le </a:t>
            </a:r>
            <a:r>
              <a:rPr lang="fr-FR" sz="2400" spc="-15" dirty="0">
                <a:latin typeface="Arial"/>
                <a:cs typeface="Arial"/>
              </a:rPr>
              <a:t>lectorat hebdomadaire </a:t>
            </a:r>
            <a:r>
              <a:rPr lang="fr-FR" sz="2400" spc="-10" dirty="0">
                <a:latin typeface="Arial"/>
                <a:cs typeface="Arial"/>
              </a:rPr>
              <a:t>des </a:t>
            </a:r>
            <a:r>
              <a:rPr lang="fr-FR" sz="2400" spc="-15" dirty="0">
                <a:latin typeface="Arial"/>
                <a:cs typeface="Arial"/>
              </a:rPr>
              <a:t>journaux </a:t>
            </a:r>
            <a:r>
              <a:rPr lang="fr-FR" sz="2400" spc="-600" dirty="0">
                <a:latin typeface="Arial"/>
                <a:cs typeface="Arial"/>
              </a:rPr>
              <a:t> </a:t>
            </a:r>
            <a:r>
              <a:rPr lang="fr-FR" sz="2400" spc="-10" dirty="0">
                <a:latin typeface="Arial"/>
                <a:cs typeface="Arial"/>
              </a:rPr>
              <a:t>reste</a:t>
            </a:r>
            <a:r>
              <a:rPr lang="fr-FR" sz="2400" spc="-25" dirty="0">
                <a:latin typeface="Arial"/>
                <a:cs typeface="Arial"/>
              </a:rPr>
              <a:t> </a:t>
            </a:r>
            <a:r>
              <a:rPr lang="fr-FR" sz="2400" spc="-15" dirty="0">
                <a:latin typeface="Arial"/>
                <a:cs typeface="Arial"/>
              </a:rPr>
              <a:t>essentiellement</a:t>
            </a:r>
            <a:r>
              <a:rPr lang="fr-FR" sz="2400" spc="-20" dirty="0">
                <a:latin typeface="Arial"/>
                <a:cs typeface="Arial"/>
              </a:rPr>
              <a:t> </a:t>
            </a:r>
            <a:r>
              <a:rPr lang="fr-FR" sz="2400" spc="-5" dirty="0">
                <a:latin typeface="Arial"/>
                <a:cs typeface="Arial"/>
              </a:rPr>
              <a:t>le</a:t>
            </a:r>
            <a:r>
              <a:rPr lang="fr-FR" sz="2400" spc="-25" dirty="0">
                <a:latin typeface="Arial"/>
                <a:cs typeface="Arial"/>
              </a:rPr>
              <a:t> </a:t>
            </a:r>
            <a:r>
              <a:rPr lang="fr-FR" sz="2400" spc="-15" dirty="0">
                <a:latin typeface="Arial"/>
                <a:cs typeface="Arial"/>
              </a:rPr>
              <a:t>même.</a:t>
            </a:r>
            <a:endParaRPr lang="fr-FR" sz="2400" dirty="0">
              <a:latin typeface="Arial"/>
              <a:cs typeface="Arial"/>
            </a:endParaRPr>
          </a:p>
          <a:p>
            <a:pPr marL="690880" indent="-226695">
              <a:lnSpc>
                <a:spcPct val="100000"/>
              </a:lnSpc>
              <a:spcBef>
                <a:spcPts val="235"/>
              </a:spcBef>
              <a:buChar char="•"/>
              <a:tabLst>
                <a:tab pos="690245" algn="l"/>
                <a:tab pos="690880" algn="l"/>
              </a:tabLst>
            </a:pPr>
            <a:r>
              <a:rPr lang="fr-FR" sz="2000" spc="-10" dirty="0">
                <a:latin typeface="Arial"/>
                <a:cs typeface="Arial"/>
              </a:rPr>
              <a:t>En</a:t>
            </a:r>
            <a:r>
              <a:rPr lang="fr-FR" sz="2000" spc="-25" dirty="0">
                <a:latin typeface="Arial"/>
                <a:cs typeface="Arial"/>
              </a:rPr>
              <a:t> </a:t>
            </a:r>
            <a:r>
              <a:rPr lang="fr-FR" sz="2000" spc="-10" dirty="0">
                <a:latin typeface="Arial"/>
                <a:cs typeface="Arial"/>
              </a:rPr>
              <a:t>2012,</a:t>
            </a:r>
            <a:r>
              <a:rPr lang="fr-FR" sz="2000" spc="-25" dirty="0">
                <a:latin typeface="Arial"/>
                <a:cs typeface="Arial"/>
              </a:rPr>
              <a:t> </a:t>
            </a:r>
            <a:r>
              <a:rPr lang="fr-FR" sz="2000" spc="-5" dirty="0">
                <a:latin typeface="Arial"/>
                <a:cs typeface="Arial"/>
              </a:rPr>
              <a:t>le</a:t>
            </a:r>
            <a:r>
              <a:rPr lang="fr-FR" sz="2000" spc="-20" dirty="0">
                <a:latin typeface="Arial"/>
                <a:cs typeface="Arial"/>
              </a:rPr>
              <a:t> </a:t>
            </a:r>
            <a:r>
              <a:rPr lang="fr-FR" sz="2000" spc="-10" dirty="0">
                <a:latin typeface="Arial"/>
                <a:cs typeface="Arial"/>
              </a:rPr>
              <a:t>lectorat</a:t>
            </a:r>
            <a:r>
              <a:rPr lang="fr-FR" sz="2000" spc="-25" dirty="0">
                <a:latin typeface="Arial"/>
                <a:cs typeface="Arial"/>
              </a:rPr>
              <a:t> </a:t>
            </a:r>
            <a:r>
              <a:rPr lang="fr-FR" sz="2000" spc="-10" dirty="0">
                <a:latin typeface="Arial"/>
                <a:cs typeface="Arial"/>
              </a:rPr>
              <a:t>était</a:t>
            </a:r>
            <a:r>
              <a:rPr lang="fr-FR" sz="2000" spc="-30" dirty="0">
                <a:latin typeface="Arial"/>
                <a:cs typeface="Arial"/>
              </a:rPr>
              <a:t> </a:t>
            </a:r>
            <a:r>
              <a:rPr lang="fr-FR" sz="2000" spc="-5" dirty="0">
                <a:latin typeface="Arial"/>
                <a:cs typeface="Arial"/>
              </a:rPr>
              <a:t>de</a:t>
            </a:r>
            <a:r>
              <a:rPr lang="fr-FR" sz="2000" spc="-20" dirty="0">
                <a:latin typeface="Arial"/>
                <a:cs typeface="Arial"/>
              </a:rPr>
              <a:t> </a:t>
            </a:r>
            <a:r>
              <a:rPr lang="fr-FR" sz="2000" spc="-5" dirty="0">
                <a:latin typeface="Arial"/>
                <a:cs typeface="Arial"/>
              </a:rPr>
              <a:t>85</a:t>
            </a:r>
            <a:r>
              <a:rPr lang="fr-FR" sz="2000" spc="-20" dirty="0">
                <a:latin typeface="Arial"/>
                <a:cs typeface="Arial"/>
              </a:rPr>
              <a:t> </a:t>
            </a:r>
            <a:r>
              <a:rPr lang="fr-FR" sz="2000" spc="-15" dirty="0">
                <a:latin typeface="Arial"/>
                <a:cs typeface="Arial"/>
              </a:rPr>
              <a:t>%.</a:t>
            </a:r>
            <a:endParaRPr lang="fr-FR" sz="2000" dirty="0">
              <a:latin typeface="Arial"/>
              <a:cs typeface="Arial"/>
            </a:endParaRPr>
          </a:p>
          <a:p>
            <a:pPr marL="690880" indent="-226695">
              <a:lnSpc>
                <a:spcPct val="100000"/>
              </a:lnSpc>
              <a:spcBef>
                <a:spcPts val="240"/>
              </a:spcBef>
              <a:buChar char="•"/>
              <a:tabLst>
                <a:tab pos="690245" algn="l"/>
                <a:tab pos="690880" algn="l"/>
              </a:tabLst>
            </a:pPr>
            <a:r>
              <a:rPr lang="fr-FR" sz="2000" spc="-10" dirty="0">
                <a:latin typeface="Arial"/>
                <a:cs typeface="Arial"/>
              </a:rPr>
              <a:t>En</a:t>
            </a:r>
            <a:r>
              <a:rPr lang="fr-FR" sz="2000" spc="-30" dirty="0">
                <a:latin typeface="Arial"/>
                <a:cs typeface="Arial"/>
              </a:rPr>
              <a:t> </a:t>
            </a:r>
            <a:r>
              <a:rPr lang="fr-FR" sz="2000" spc="-10" dirty="0">
                <a:latin typeface="Arial"/>
                <a:cs typeface="Arial"/>
              </a:rPr>
              <a:t>2022,</a:t>
            </a:r>
            <a:r>
              <a:rPr lang="fr-FR" sz="2000" spc="-30" dirty="0">
                <a:latin typeface="Arial"/>
                <a:cs typeface="Arial"/>
              </a:rPr>
              <a:t> </a:t>
            </a:r>
            <a:r>
              <a:rPr lang="fr-FR" sz="2000" spc="-5" dirty="0">
                <a:latin typeface="Arial"/>
                <a:cs typeface="Arial"/>
              </a:rPr>
              <a:t>il</a:t>
            </a:r>
            <a:r>
              <a:rPr lang="fr-FR" sz="2000" spc="-25" dirty="0">
                <a:latin typeface="Arial"/>
                <a:cs typeface="Arial"/>
              </a:rPr>
              <a:t> </a:t>
            </a:r>
            <a:r>
              <a:rPr lang="fr-FR" sz="2000" spc="-10" dirty="0">
                <a:latin typeface="Arial"/>
                <a:cs typeface="Arial"/>
              </a:rPr>
              <a:t>est</a:t>
            </a:r>
            <a:r>
              <a:rPr lang="fr-FR" sz="2000" spc="-30" dirty="0">
                <a:latin typeface="Arial"/>
                <a:cs typeface="Arial"/>
              </a:rPr>
              <a:t> </a:t>
            </a:r>
            <a:r>
              <a:rPr lang="fr-FR" sz="2000" spc="-5" dirty="0">
                <a:latin typeface="Arial"/>
                <a:cs typeface="Arial"/>
              </a:rPr>
              <a:t>de</a:t>
            </a:r>
            <a:r>
              <a:rPr lang="fr-FR" sz="2000" spc="-25" dirty="0">
                <a:latin typeface="Arial"/>
                <a:cs typeface="Arial"/>
              </a:rPr>
              <a:t> </a:t>
            </a:r>
            <a:r>
              <a:rPr lang="fr-FR" sz="2000" spc="-5" dirty="0">
                <a:latin typeface="Arial"/>
                <a:cs typeface="Arial"/>
              </a:rPr>
              <a:t>86</a:t>
            </a:r>
            <a:r>
              <a:rPr lang="fr-FR" sz="2000" spc="-25" dirty="0">
                <a:latin typeface="Arial"/>
                <a:cs typeface="Arial"/>
              </a:rPr>
              <a:t> </a:t>
            </a:r>
            <a:r>
              <a:rPr lang="fr-FR" sz="2000" spc="-15" dirty="0">
                <a:latin typeface="Arial"/>
                <a:cs typeface="Arial"/>
              </a:rPr>
              <a:t>%.</a:t>
            </a:r>
            <a:endParaRPr lang="fr-FR" sz="2000" dirty="0">
              <a:latin typeface="Arial"/>
              <a:cs typeface="Arial"/>
            </a:endParaRPr>
          </a:p>
          <a:p>
            <a:pPr marL="0" marR="74930" indent="0">
              <a:lnSpc>
                <a:spcPct val="100000"/>
              </a:lnSpc>
              <a:spcBef>
                <a:spcPts val="1070"/>
              </a:spcBef>
              <a:buNone/>
            </a:pPr>
            <a:r>
              <a:rPr lang="fr-FR" sz="2400" spc="-10" dirty="0">
                <a:latin typeface="Arial"/>
                <a:cs typeface="Arial"/>
              </a:rPr>
              <a:t>La “façon" </a:t>
            </a:r>
            <a:r>
              <a:rPr lang="fr-FR" sz="2400" spc="-15" dirty="0">
                <a:latin typeface="Arial"/>
                <a:cs typeface="Arial"/>
              </a:rPr>
              <a:t>dont </a:t>
            </a:r>
            <a:r>
              <a:rPr lang="fr-FR" sz="2400" spc="-10" dirty="0">
                <a:latin typeface="Arial"/>
                <a:cs typeface="Arial"/>
              </a:rPr>
              <a:t>les </a:t>
            </a:r>
            <a:r>
              <a:rPr lang="fr-FR" sz="2400" spc="-15" dirty="0">
                <a:latin typeface="Arial"/>
                <a:cs typeface="Arial"/>
              </a:rPr>
              <a:t>Canadiens lisent </a:t>
            </a:r>
            <a:r>
              <a:rPr lang="fr-FR" sz="2400" spc="-10" dirty="0">
                <a:latin typeface="Arial"/>
                <a:cs typeface="Arial"/>
              </a:rPr>
              <a:t>leurs </a:t>
            </a:r>
            <a:r>
              <a:rPr lang="fr-FR" sz="2400" spc="-600" dirty="0">
                <a:latin typeface="Arial"/>
                <a:cs typeface="Arial"/>
              </a:rPr>
              <a:t> </a:t>
            </a:r>
            <a:r>
              <a:rPr lang="fr-FR" sz="2400" spc="-15" dirty="0">
                <a:latin typeface="Arial"/>
                <a:cs typeface="Arial"/>
              </a:rPr>
              <a:t>nouvelles</a:t>
            </a:r>
            <a:r>
              <a:rPr lang="fr-FR" sz="2400" spc="-25" dirty="0">
                <a:latin typeface="Arial"/>
                <a:cs typeface="Arial"/>
              </a:rPr>
              <a:t> </a:t>
            </a:r>
            <a:r>
              <a:rPr lang="fr-FR" sz="2400" dirty="0">
                <a:latin typeface="Arial"/>
                <a:cs typeface="Arial"/>
              </a:rPr>
              <a:t>a</a:t>
            </a:r>
            <a:r>
              <a:rPr lang="fr-FR" sz="2400" spc="-20" dirty="0">
                <a:latin typeface="Arial"/>
                <a:cs typeface="Arial"/>
              </a:rPr>
              <a:t> </a:t>
            </a:r>
            <a:r>
              <a:rPr lang="fr-FR" sz="2400" spc="-15" dirty="0">
                <a:latin typeface="Arial"/>
                <a:cs typeface="Arial"/>
              </a:rPr>
              <a:t>changé.</a:t>
            </a:r>
            <a:endParaRPr lang="fr-FR" sz="2400" dirty="0">
              <a:latin typeface="Arial"/>
              <a:cs typeface="Arial"/>
            </a:endParaRPr>
          </a:p>
          <a:p>
            <a:pPr marL="690880" marR="593090" indent="-226060">
              <a:lnSpc>
                <a:spcPct val="100000"/>
              </a:lnSpc>
              <a:spcBef>
                <a:spcPts val="545"/>
              </a:spcBef>
              <a:buChar char="•"/>
              <a:tabLst>
                <a:tab pos="690245" algn="l"/>
                <a:tab pos="690880" algn="l"/>
              </a:tabLst>
            </a:pPr>
            <a:r>
              <a:rPr lang="fr-FR" sz="2000" spc="-10" dirty="0">
                <a:latin typeface="Arial"/>
                <a:cs typeface="Arial"/>
              </a:rPr>
              <a:t>En 2012, </a:t>
            </a:r>
            <a:r>
              <a:rPr lang="fr-FR" sz="2000" spc="-5" dirty="0">
                <a:latin typeface="Arial"/>
                <a:cs typeface="Arial"/>
              </a:rPr>
              <a:t>le </a:t>
            </a:r>
            <a:r>
              <a:rPr lang="fr-FR" sz="2000" spc="-10" dirty="0">
                <a:latin typeface="Arial"/>
                <a:cs typeface="Arial"/>
              </a:rPr>
              <a:t>taux </a:t>
            </a:r>
            <a:r>
              <a:rPr lang="fr-FR" sz="2000" spc="-5" dirty="0">
                <a:latin typeface="Arial"/>
                <a:cs typeface="Arial"/>
              </a:rPr>
              <a:t>de </a:t>
            </a:r>
            <a:r>
              <a:rPr lang="fr-FR" sz="2000" spc="-10" dirty="0">
                <a:latin typeface="Arial"/>
                <a:cs typeface="Arial"/>
              </a:rPr>
              <a:t>lecture sur </a:t>
            </a:r>
            <a:r>
              <a:rPr lang="fr-FR" sz="2000" spc="-5" dirty="0">
                <a:latin typeface="Arial"/>
                <a:cs typeface="Arial"/>
              </a:rPr>
              <a:t>les </a:t>
            </a:r>
            <a:r>
              <a:rPr lang="fr-FR" sz="2000" dirty="0">
                <a:latin typeface="Arial"/>
                <a:cs typeface="Arial"/>
              </a:rPr>
              <a:t> </a:t>
            </a:r>
            <a:r>
              <a:rPr lang="fr-FR" sz="2000" spc="-10" dirty="0">
                <a:latin typeface="Arial"/>
                <a:cs typeface="Arial"/>
              </a:rPr>
              <a:t>téléphones</a:t>
            </a:r>
            <a:r>
              <a:rPr lang="fr-FR" sz="2000" spc="-25" dirty="0">
                <a:latin typeface="Arial"/>
                <a:cs typeface="Arial"/>
              </a:rPr>
              <a:t> </a:t>
            </a:r>
            <a:r>
              <a:rPr lang="fr-FR" sz="2000" spc="-10" dirty="0">
                <a:latin typeface="Arial"/>
                <a:cs typeface="Arial"/>
              </a:rPr>
              <a:t>intelligents</a:t>
            </a:r>
            <a:r>
              <a:rPr lang="fr-FR" sz="2000" spc="-25" dirty="0">
                <a:latin typeface="Arial"/>
                <a:cs typeface="Arial"/>
              </a:rPr>
              <a:t> </a:t>
            </a:r>
            <a:r>
              <a:rPr lang="fr-FR" sz="2000" spc="-10" dirty="0">
                <a:latin typeface="Arial"/>
                <a:cs typeface="Arial"/>
              </a:rPr>
              <a:t>était</a:t>
            </a:r>
            <a:r>
              <a:rPr lang="fr-FR" sz="2000" spc="-25" dirty="0">
                <a:latin typeface="Arial"/>
                <a:cs typeface="Arial"/>
              </a:rPr>
              <a:t> </a:t>
            </a:r>
            <a:r>
              <a:rPr lang="fr-FR" sz="2000" spc="-5" dirty="0">
                <a:latin typeface="Arial"/>
                <a:cs typeface="Arial"/>
              </a:rPr>
              <a:t>de</a:t>
            </a:r>
            <a:r>
              <a:rPr lang="fr-FR" sz="2000" spc="-20" dirty="0">
                <a:latin typeface="Arial"/>
                <a:cs typeface="Arial"/>
              </a:rPr>
              <a:t> </a:t>
            </a:r>
            <a:r>
              <a:rPr lang="fr-FR" sz="2000" spc="-5" dirty="0">
                <a:latin typeface="Arial"/>
                <a:cs typeface="Arial"/>
              </a:rPr>
              <a:t>38</a:t>
            </a:r>
            <a:r>
              <a:rPr lang="fr-FR" sz="2000" spc="-15" dirty="0">
                <a:latin typeface="Arial"/>
                <a:cs typeface="Arial"/>
              </a:rPr>
              <a:t> %.</a:t>
            </a:r>
            <a:endParaRPr lang="fr-FR" sz="2000" dirty="0">
              <a:latin typeface="Arial"/>
              <a:cs typeface="Arial"/>
            </a:endParaRPr>
          </a:p>
          <a:p>
            <a:pPr marL="690880" marR="128270" indent="-226060">
              <a:lnSpc>
                <a:spcPct val="100000"/>
              </a:lnSpc>
              <a:spcBef>
                <a:spcPts val="450"/>
              </a:spcBef>
              <a:buChar char="•"/>
              <a:tabLst>
                <a:tab pos="690245" algn="l"/>
                <a:tab pos="690880" algn="l"/>
              </a:tabLst>
            </a:pPr>
            <a:r>
              <a:rPr lang="fr-FR" sz="2000" spc="-10" dirty="0">
                <a:latin typeface="Arial"/>
                <a:cs typeface="Arial"/>
              </a:rPr>
              <a:t>En 2022, </a:t>
            </a:r>
            <a:r>
              <a:rPr lang="fr-FR" sz="2000" spc="-5" dirty="0">
                <a:latin typeface="Arial"/>
                <a:cs typeface="Arial"/>
              </a:rPr>
              <a:t>le </a:t>
            </a:r>
            <a:r>
              <a:rPr lang="fr-FR" sz="2000" spc="-10" dirty="0">
                <a:latin typeface="Arial"/>
                <a:cs typeface="Arial"/>
              </a:rPr>
              <a:t>taux </a:t>
            </a:r>
            <a:r>
              <a:rPr lang="fr-FR" sz="2000" spc="-5" dirty="0">
                <a:latin typeface="Arial"/>
                <a:cs typeface="Arial"/>
              </a:rPr>
              <a:t>de </a:t>
            </a:r>
            <a:r>
              <a:rPr lang="fr-FR" sz="2000" spc="-10" dirty="0">
                <a:latin typeface="Arial"/>
                <a:cs typeface="Arial"/>
              </a:rPr>
              <a:t>lecture sur téléphone </a:t>
            </a:r>
            <a:r>
              <a:rPr lang="fr-FR" sz="2000" spc="-515" dirty="0">
                <a:latin typeface="Arial"/>
                <a:cs typeface="Arial"/>
              </a:rPr>
              <a:t> </a:t>
            </a:r>
            <a:r>
              <a:rPr lang="fr-FR" sz="2000" spc="-10" dirty="0">
                <a:latin typeface="Arial"/>
                <a:cs typeface="Arial"/>
              </a:rPr>
              <a:t>intelligent</a:t>
            </a:r>
            <a:r>
              <a:rPr lang="fr-FR" sz="2000" spc="-25" dirty="0">
                <a:latin typeface="Arial"/>
                <a:cs typeface="Arial"/>
              </a:rPr>
              <a:t> </a:t>
            </a:r>
            <a:r>
              <a:rPr lang="fr-FR" sz="2000" spc="-10" dirty="0">
                <a:latin typeface="Arial"/>
                <a:cs typeface="Arial"/>
              </a:rPr>
              <a:t>est</a:t>
            </a:r>
            <a:r>
              <a:rPr lang="fr-FR" sz="2000" spc="-20" dirty="0">
                <a:latin typeface="Arial"/>
                <a:cs typeface="Arial"/>
              </a:rPr>
              <a:t> </a:t>
            </a:r>
            <a:r>
              <a:rPr lang="fr-FR" sz="2000" spc="-5" dirty="0">
                <a:latin typeface="Arial"/>
                <a:cs typeface="Arial"/>
              </a:rPr>
              <a:t>de</a:t>
            </a:r>
            <a:r>
              <a:rPr lang="fr-FR" sz="2000" spc="-20" dirty="0">
                <a:latin typeface="Arial"/>
                <a:cs typeface="Arial"/>
              </a:rPr>
              <a:t> </a:t>
            </a:r>
            <a:r>
              <a:rPr lang="fr-FR" sz="2000" spc="-5" dirty="0">
                <a:latin typeface="Arial"/>
                <a:cs typeface="Arial"/>
              </a:rPr>
              <a:t>69</a:t>
            </a:r>
            <a:r>
              <a:rPr lang="fr-FR" sz="2000" spc="-15" dirty="0">
                <a:latin typeface="Arial"/>
                <a:cs typeface="Arial"/>
              </a:rPr>
              <a:t> %.</a:t>
            </a:r>
            <a:endParaRPr lang="fr-FR" sz="2000" dirty="0">
              <a:latin typeface="Arial"/>
              <a:cs typeface="Arial"/>
            </a:endParaRPr>
          </a:p>
        </p:txBody>
      </p:sp>
      <p:pic>
        <p:nvPicPr>
          <p:cNvPr id="4" name="Picture 3" descr="Newspaper247-2022-icons-06.png">
            <a:extLst>
              <a:ext uri="{FF2B5EF4-FFF2-40B4-BE49-F238E27FC236}">
                <a16:creationId xmlns:a16="http://schemas.microsoft.com/office/drawing/2014/main" id="{0601E3A6-CD93-4862-A3E1-50AA27F133C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1920" y="1991532"/>
            <a:ext cx="3713549" cy="3393267"/>
          </a:xfrm>
          <a:prstGeom prst="rect">
            <a:avLst/>
          </a:prstGeom>
        </p:spPr>
      </p:pic>
      <p:pic>
        <p:nvPicPr>
          <p:cNvPr id="7" name="Picture 6" descr="Shape&#10;&#10;Description automatically generated with medium confidence">
            <a:extLst>
              <a:ext uri="{FF2B5EF4-FFF2-40B4-BE49-F238E27FC236}">
                <a16:creationId xmlns:a16="http://schemas.microsoft.com/office/drawing/2014/main" id="{A1A05EBE-09C4-4767-ACD8-C91EFF735B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23" y="6217348"/>
            <a:ext cx="1629331" cy="551052"/>
          </a:xfrm>
          <a:prstGeom prst="rect">
            <a:avLst/>
          </a:prstGeom>
        </p:spPr>
      </p:pic>
    </p:spTree>
    <p:extLst>
      <p:ext uri="{BB962C8B-B14F-4D97-AF65-F5344CB8AC3E}">
        <p14:creationId xmlns:p14="http://schemas.microsoft.com/office/powerpoint/2010/main" val="90737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288116"/>
            <a:ext cx="9144000" cy="1334079"/>
          </a:xfrm>
          <a:prstGeom prst="rect">
            <a:avLst/>
          </a:prstGeom>
          <a:solidFill>
            <a:srgbClr val="DBF1F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33202" y="2838457"/>
            <a:ext cx="7495183" cy="2981430"/>
          </a:xfrm>
        </p:spPr>
        <p:txBody>
          <a:bodyPr>
            <a:noAutofit/>
          </a:bodyPr>
          <a:lstStyle/>
          <a:p>
            <a:pPr marL="182563" indent="-182563">
              <a:buClr>
                <a:srgbClr val="DBF1FD"/>
              </a:buClr>
            </a:pPr>
            <a:r>
              <a:rPr lang="fr-FR" sz="2000" spc="-10" dirty="0">
                <a:latin typeface="Arial"/>
                <a:cs typeface="Arial"/>
              </a:rPr>
              <a:t>Le</a:t>
            </a:r>
            <a:r>
              <a:rPr lang="fr-FR" sz="2000" spc="-30" dirty="0">
                <a:latin typeface="Arial"/>
                <a:cs typeface="Arial"/>
              </a:rPr>
              <a:t> </a:t>
            </a:r>
            <a:r>
              <a:rPr lang="fr-FR" sz="2000" spc="-15" dirty="0">
                <a:latin typeface="Arial"/>
                <a:cs typeface="Arial"/>
              </a:rPr>
              <a:t>téléphone</a:t>
            </a:r>
            <a:r>
              <a:rPr lang="fr-FR" sz="2000" spc="-25" dirty="0">
                <a:latin typeface="Arial"/>
                <a:cs typeface="Arial"/>
              </a:rPr>
              <a:t> </a:t>
            </a:r>
            <a:r>
              <a:rPr lang="fr-FR" sz="2000" spc="-10" dirty="0">
                <a:latin typeface="Arial"/>
                <a:cs typeface="Arial"/>
              </a:rPr>
              <a:t>intelligent</a:t>
            </a:r>
            <a:r>
              <a:rPr lang="fr-FR" sz="2000" spc="-25" dirty="0">
                <a:latin typeface="Arial"/>
                <a:cs typeface="Arial"/>
              </a:rPr>
              <a:t> </a:t>
            </a:r>
            <a:r>
              <a:rPr lang="fr-FR" sz="2000" spc="-10" dirty="0">
                <a:latin typeface="Arial"/>
                <a:cs typeface="Arial"/>
              </a:rPr>
              <a:t>est</a:t>
            </a:r>
            <a:r>
              <a:rPr lang="fr-FR" sz="2000" spc="-30" dirty="0">
                <a:latin typeface="Arial"/>
                <a:cs typeface="Arial"/>
              </a:rPr>
              <a:t> </a:t>
            </a:r>
            <a:r>
              <a:rPr lang="fr-FR" sz="2000" spc="-10" dirty="0">
                <a:latin typeface="Arial"/>
                <a:cs typeface="Arial"/>
              </a:rPr>
              <a:t>l'appareil</a:t>
            </a:r>
            <a:r>
              <a:rPr lang="fr-FR" sz="2000" spc="-15" dirty="0">
                <a:latin typeface="Arial"/>
                <a:cs typeface="Arial"/>
              </a:rPr>
              <a:t> </a:t>
            </a:r>
            <a:r>
              <a:rPr lang="fr-FR" sz="2000" spc="-5" dirty="0">
                <a:latin typeface="Arial"/>
                <a:cs typeface="Arial"/>
              </a:rPr>
              <a:t>le</a:t>
            </a:r>
            <a:r>
              <a:rPr lang="fr-FR" sz="2000" spc="-25" dirty="0">
                <a:latin typeface="Arial"/>
                <a:cs typeface="Arial"/>
              </a:rPr>
              <a:t> </a:t>
            </a:r>
            <a:r>
              <a:rPr lang="fr-FR" sz="2000" spc="-10" dirty="0">
                <a:latin typeface="Arial"/>
                <a:cs typeface="Arial"/>
              </a:rPr>
              <a:t>plus</a:t>
            </a:r>
            <a:r>
              <a:rPr lang="fr-FR" sz="2000" spc="-25" dirty="0">
                <a:latin typeface="Arial"/>
                <a:cs typeface="Arial"/>
              </a:rPr>
              <a:t> </a:t>
            </a:r>
            <a:r>
              <a:rPr lang="fr-FR" sz="2000" spc="-10" dirty="0">
                <a:latin typeface="Arial"/>
                <a:cs typeface="Arial"/>
              </a:rPr>
              <a:t>utilisé</a:t>
            </a:r>
            <a:r>
              <a:rPr lang="fr-FR" sz="2000" spc="-30" dirty="0">
                <a:latin typeface="Arial"/>
                <a:cs typeface="Arial"/>
              </a:rPr>
              <a:t> </a:t>
            </a:r>
            <a:r>
              <a:rPr lang="fr-FR" sz="2000" dirty="0">
                <a:latin typeface="Arial"/>
                <a:cs typeface="Arial"/>
              </a:rPr>
              <a:t>à</a:t>
            </a:r>
            <a:r>
              <a:rPr lang="fr-FR" sz="2000" spc="-25" dirty="0">
                <a:latin typeface="Arial"/>
                <a:cs typeface="Arial"/>
              </a:rPr>
              <a:t> </a:t>
            </a:r>
            <a:r>
              <a:rPr lang="fr-FR" sz="2000" spc="-15" dirty="0">
                <a:latin typeface="Arial"/>
                <a:cs typeface="Arial"/>
              </a:rPr>
              <a:t>tout</a:t>
            </a:r>
            <a:r>
              <a:rPr lang="fr-FR" sz="2000" spc="-25" dirty="0">
                <a:latin typeface="Arial"/>
                <a:cs typeface="Arial"/>
              </a:rPr>
              <a:t> </a:t>
            </a:r>
            <a:r>
              <a:rPr lang="fr-FR" sz="2000" spc="-20" dirty="0">
                <a:latin typeface="Arial"/>
                <a:cs typeface="Arial"/>
              </a:rPr>
              <a:t>moment</a:t>
            </a:r>
            <a:r>
              <a:rPr lang="en-US" sz="2000" dirty="0">
                <a:solidFill>
                  <a:srgbClr val="000000"/>
                </a:solidFill>
              </a:rPr>
              <a:t>.</a:t>
            </a:r>
          </a:p>
          <a:p>
            <a:pPr marL="193040" marR="563880" indent="-180975">
              <a:lnSpc>
                <a:spcPts val="2090"/>
              </a:lnSpc>
              <a:spcBef>
                <a:spcPts val="1025"/>
              </a:spcBef>
              <a:buClr>
                <a:srgbClr val="DBF1FD"/>
              </a:buClr>
              <a:buChar char="•"/>
              <a:tabLst>
                <a:tab pos="193675" algn="l"/>
              </a:tabLst>
            </a:pPr>
            <a:r>
              <a:rPr lang="fr-FR" sz="2000" spc="-10" dirty="0">
                <a:latin typeface="Arial"/>
                <a:cs typeface="Arial"/>
              </a:rPr>
              <a:t>Le </a:t>
            </a:r>
            <a:r>
              <a:rPr lang="fr-FR" sz="2000" spc="-15" dirty="0">
                <a:latin typeface="Arial"/>
                <a:cs typeface="Arial"/>
              </a:rPr>
              <a:t>téléphone </a:t>
            </a:r>
            <a:r>
              <a:rPr lang="fr-FR" sz="2000" spc="-10" dirty="0">
                <a:latin typeface="Arial"/>
                <a:cs typeface="Arial"/>
              </a:rPr>
              <a:t>est l'appareil </a:t>
            </a:r>
            <a:r>
              <a:rPr lang="fr-FR" sz="2000" spc="-5" dirty="0">
                <a:latin typeface="Arial"/>
                <a:cs typeface="Arial"/>
              </a:rPr>
              <a:t>le </a:t>
            </a:r>
            <a:r>
              <a:rPr lang="fr-FR" sz="2000" spc="-10" dirty="0">
                <a:latin typeface="Arial"/>
                <a:cs typeface="Arial"/>
              </a:rPr>
              <a:t>plus utilisé par les </a:t>
            </a:r>
            <a:r>
              <a:rPr lang="fr-FR" sz="2000" spc="-15" dirty="0">
                <a:latin typeface="Arial"/>
                <a:cs typeface="Arial"/>
              </a:rPr>
              <a:t>milléniaux </a:t>
            </a:r>
            <a:r>
              <a:rPr lang="fr-FR" sz="2000" spc="-10" dirty="0">
                <a:latin typeface="Arial"/>
                <a:cs typeface="Arial"/>
              </a:rPr>
              <a:t>et </a:t>
            </a:r>
            <a:r>
              <a:rPr lang="fr-FR" sz="2000" spc="-15" dirty="0">
                <a:latin typeface="Arial"/>
                <a:cs typeface="Arial"/>
              </a:rPr>
              <a:t>les </a:t>
            </a:r>
            <a:r>
              <a:rPr lang="fr-FR" sz="2000" spc="-545" dirty="0">
                <a:latin typeface="Arial"/>
                <a:cs typeface="Arial"/>
              </a:rPr>
              <a:t> </a:t>
            </a:r>
            <a:r>
              <a:rPr lang="fr-FR" sz="2000" spc="-15" dirty="0">
                <a:latin typeface="Arial"/>
                <a:cs typeface="Arial"/>
              </a:rPr>
              <a:t>influenceurs**</a:t>
            </a:r>
            <a:r>
              <a:rPr lang="fr-FR" sz="2000" spc="-25" dirty="0">
                <a:latin typeface="Arial"/>
                <a:cs typeface="Arial"/>
              </a:rPr>
              <a:t> </a:t>
            </a:r>
            <a:r>
              <a:rPr lang="fr-FR" sz="2000" spc="-15" dirty="0">
                <a:latin typeface="Arial"/>
                <a:cs typeface="Arial"/>
              </a:rPr>
              <a:t>pour</a:t>
            </a:r>
            <a:r>
              <a:rPr lang="fr-FR" sz="2000" spc="-25" dirty="0">
                <a:latin typeface="Arial"/>
                <a:cs typeface="Arial"/>
              </a:rPr>
              <a:t> </a:t>
            </a:r>
            <a:r>
              <a:rPr lang="fr-FR" sz="2000" spc="-5" dirty="0">
                <a:latin typeface="Arial"/>
                <a:cs typeface="Arial"/>
              </a:rPr>
              <a:t>lire</a:t>
            </a:r>
            <a:r>
              <a:rPr lang="fr-FR" sz="2000" spc="-25" dirty="0">
                <a:latin typeface="Arial"/>
                <a:cs typeface="Arial"/>
              </a:rPr>
              <a:t> </a:t>
            </a:r>
            <a:r>
              <a:rPr lang="fr-FR" sz="2000" dirty="0">
                <a:latin typeface="Arial"/>
                <a:cs typeface="Arial"/>
              </a:rPr>
              <a:t>le</a:t>
            </a:r>
            <a:r>
              <a:rPr lang="fr-FR" sz="2000" spc="-25" dirty="0">
                <a:latin typeface="Arial"/>
                <a:cs typeface="Arial"/>
              </a:rPr>
              <a:t> </a:t>
            </a:r>
            <a:r>
              <a:rPr lang="fr-FR" sz="2000" spc="-15" dirty="0">
                <a:latin typeface="Arial"/>
                <a:cs typeface="Arial"/>
              </a:rPr>
              <a:t>contenu</a:t>
            </a:r>
            <a:r>
              <a:rPr lang="fr-FR" sz="2000" spc="-25" dirty="0">
                <a:latin typeface="Arial"/>
                <a:cs typeface="Arial"/>
              </a:rPr>
              <a:t> </a:t>
            </a:r>
            <a:r>
              <a:rPr lang="fr-FR" sz="2000" spc="-10" dirty="0">
                <a:latin typeface="Arial"/>
                <a:cs typeface="Arial"/>
              </a:rPr>
              <a:t>des</a:t>
            </a:r>
            <a:r>
              <a:rPr lang="fr-FR" sz="2000" spc="-25" dirty="0">
                <a:latin typeface="Arial"/>
                <a:cs typeface="Arial"/>
              </a:rPr>
              <a:t> </a:t>
            </a:r>
            <a:r>
              <a:rPr lang="fr-FR" sz="2000" spc="-15" dirty="0">
                <a:latin typeface="Arial"/>
                <a:cs typeface="Arial"/>
              </a:rPr>
              <a:t>journaux.</a:t>
            </a:r>
            <a:endParaRPr lang="fr-FR" sz="2000" dirty="0">
              <a:latin typeface="Arial"/>
              <a:cs typeface="Arial"/>
            </a:endParaRPr>
          </a:p>
          <a:p>
            <a:pPr marL="193040" marR="5080" indent="-180975">
              <a:lnSpc>
                <a:spcPct val="89500"/>
              </a:lnSpc>
              <a:spcBef>
                <a:spcPts val="950"/>
              </a:spcBef>
              <a:buClr>
                <a:srgbClr val="DBF1FD"/>
              </a:buClr>
              <a:buChar char="•"/>
              <a:tabLst>
                <a:tab pos="193675" algn="l"/>
              </a:tabLst>
            </a:pPr>
            <a:r>
              <a:rPr lang="fr-FR" sz="2000" spc="-15" dirty="0">
                <a:latin typeface="Arial"/>
                <a:cs typeface="Arial"/>
              </a:rPr>
              <a:t>Pour </a:t>
            </a:r>
            <a:r>
              <a:rPr lang="fr-FR" sz="2000" spc="-5" dirty="0">
                <a:latin typeface="Arial"/>
                <a:cs typeface="Arial"/>
              </a:rPr>
              <a:t>les </a:t>
            </a:r>
            <a:r>
              <a:rPr lang="fr-FR" sz="2000" spc="-15" dirty="0">
                <a:latin typeface="Arial"/>
                <a:cs typeface="Arial"/>
              </a:rPr>
              <a:t>décideurs </a:t>
            </a:r>
            <a:r>
              <a:rPr lang="fr-FR" sz="2000" spc="-10" dirty="0">
                <a:latin typeface="Arial"/>
                <a:cs typeface="Arial"/>
              </a:rPr>
              <a:t>en </a:t>
            </a:r>
            <a:r>
              <a:rPr lang="fr-FR" sz="2000" spc="-15" dirty="0">
                <a:latin typeface="Arial"/>
                <a:cs typeface="Arial"/>
              </a:rPr>
              <a:t>entreprise*, </a:t>
            </a:r>
            <a:r>
              <a:rPr lang="fr-FR" sz="2000" dirty="0">
                <a:latin typeface="Arial"/>
                <a:cs typeface="Arial"/>
              </a:rPr>
              <a:t>le </a:t>
            </a:r>
            <a:r>
              <a:rPr lang="fr-FR" sz="2000" spc="-15" dirty="0">
                <a:latin typeface="Arial"/>
                <a:cs typeface="Arial"/>
              </a:rPr>
              <a:t>téléphone </a:t>
            </a:r>
            <a:r>
              <a:rPr lang="fr-FR" sz="2000" spc="-10" dirty="0">
                <a:latin typeface="Arial"/>
                <a:cs typeface="Arial"/>
              </a:rPr>
              <a:t>est </a:t>
            </a:r>
            <a:r>
              <a:rPr lang="fr-FR" sz="2000" dirty="0">
                <a:latin typeface="Arial"/>
                <a:cs typeface="Arial"/>
              </a:rPr>
              <a:t>la </a:t>
            </a:r>
            <a:r>
              <a:rPr lang="fr-FR" sz="2000" spc="-15" dirty="0">
                <a:latin typeface="Arial"/>
                <a:cs typeface="Arial"/>
              </a:rPr>
              <a:t>plateforme </a:t>
            </a:r>
            <a:r>
              <a:rPr lang="fr-FR" sz="2000" spc="-10" dirty="0">
                <a:latin typeface="Arial"/>
                <a:cs typeface="Arial"/>
              </a:rPr>
              <a:t> </a:t>
            </a:r>
            <a:r>
              <a:rPr lang="fr-FR" sz="2000" spc="-15" dirty="0">
                <a:latin typeface="Arial"/>
                <a:cs typeface="Arial"/>
              </a:rPr>
              <a:t>d'accès </a:t>
            </a:r>
            <a:r>
              <a:rPr lang="fr-FR" sz="2000" spc="-5" dirty="0">
                <a:latin typeface="Arial"/>
                <a:cs typeface="Arial"/>
              </a:rPr>
              <a:t>la </a:t>
            </a:r>
            <a:r>
              <a:rPr lang="fr-FR" sz="2000" spc="-10" dirty="0">
                <a:latin typeface="Arial"/>
                <a:cs typeface="Arial"/>
              </a:rPr>
              <a:t>plus utilisée, et ce, </a:t>
            </a:r>
            <a:r>
              <a:rPr lang="fr-FR" sz="2000" spc="-15" dirty="0">
                <a:latin typeface="Arial"/>
                <a:cs typeface="Arial"/>
              </a:rPr>
              <a:t>tout </a:t>
            </a:r>
            <a:r>
              <a:rPr lang="fr-FR" sz="2000" spc="-10" dirty="0">
                <a:latin typeface="Arial"/>
                <a:cs typeface="Arial"/>
              </a:rPr>
              <a:t>au long de </a:t>
            </a:r>
            <a:r>
              <a:rPr lang="fr-FR" sz="2000" spc="-5" dirty="0">
                <a:latin typeface="Arial"/>
                <a:cs typeface="Arial"/>
              </a:rPr>
              <a:t>la </a:t>
            </a:r>
            <a:r>
              <a:rPr lang="fr-FR" sz="2000" spc="-15" dirty="0">
                <a:latin typeface="Arial"/>
                <a:cs typeface="Arial"/>
              </a:rPr>
              <a:t>journée, </a:t>
            </a:r>
            <a:r>
              <a:rPr lang="fr-FR" sz="2000" dirty="0">
                <a:latin typeface="Arial"/>
                <a:cs typeface="Arial"/>
              </a:rPr>
              <a:t>à </a:t>
            </a:r>
            <a:r>
              <a:rPr lang="fr-FR" sz="2000" spc="-15" dirty="0">
                <a:latin typeface="Arial"/>
                <a:cs typeface="Arial"/>
              </a:rPr>
              <a:t>l'exception </a:t>
            </a:r>
            <a:r>
              <a:rPr lang="fr-FR" sz="2000" spc="-545" dirty="0">
                <a:latin typeface="Arial"/>
                <a:cs typeface="Arial"/>
              </a:rPr>
              <a:t> </a:t>
            </a:r>
            <a:r>
              <a:rPr lang="fr-FR" sz="2000" spc="-10" dirty="0">
                <a:latin typeface="Arial"/>
                <a:cs typeface="Arial"/>
              </a:rPr>
              <a:t>d'une</a:t>
            </a:r>
            <a:r>
              <a:rPr lang="fr-FR" sz="2000" spc="-30" dirty="0">
                <a:latin typeface="Arial"/>
                <a:cs typeface="Arial"/>
              </a:rPr>
              <a:t> </a:t>
            </a:r>
            <a:r>
              <a:rPr lang="fr-FR" sz="2000" spc="-15" dirty="0">
                <a:latin typeface="Arial"/>
                <a:cs typeface="Arial"/>
              </a:rPr>
              <a:t>baisse</a:t>
            </a:r>
            <a:r>
              <a:rPr lang="fr-FR" sz="2000" spc="-25" dirty="0">
                <a:latin typeface="Arial"/>
                <a:cs typeface="Arial"/>
              </a:rPr>
              <a:t> </a:t>
            </a:r>
            <a:r>
              <a:rPr lang="fr-FR" sz="2000" spc="-10" dirty="0">
                <a:latin typeface="Arial"/>
                <a:cs typeface="Arial"/>
              </a:rPr>
              <a:t>au</a:t>
            </a:r>
            <a:r>
              <a:rPr lang="fr-FR" sz="2000" spc="-25" dirty="0">
                <a:latin typeface="Arial"/>
                <a:cs typeface="Arial"/>
              </a:rPr>
              <a:t> </a:t>
            </a:r>
            <a:r>
              <a:rPr lang="fr-FR" sz="2000" spc="-15" dirty="0">
                <a:latin typeface="Arial"/>
                <a:cs typeface="Arial"/>
              </a:rPr>
              <a:t>petit-déjeuner</a:t>
            </a:r>
            <a:r>
              <a:rPr lang="fr-FR" sz="2000" spc="-25" dirty="0">
                <a:latin typeface="Arial"/>
                <a:cs typeface="Arial"/>
              </a:rPr>
              <a:t> </a:t>
            </a:r>
            <a:r>
              <a:rPr lang="fr-FR" sz="2000" spc="-10" dirty="0">
                <a:latin typeface="Arial"/>
                <a:cs typeface="Arial"/>
              </a:rPr>
              <a:t>et</a:t>
            </a:r>
            <a:r>
              <a:rPr lang="fr-FR" sz="2000" spc="-25" dirty="0">
                <a:latin typeface="Arial"/>
                <a:cs typeface="Arial"/>
              </a:rPr>
              <a:t> </a:t>
            </a:r>
            <a:r>
              <a:rPr lang="fr-FR" sz="2000" spc="-10" dirty="0">
                <a:latin typeface="Arial"/>
                <a:cs typeface="Arial"/>
              </a:rPr>
              <a:t>au</a:t>
            </a:r>
            <a:r>
              <a:rPr lang="fr-FR" sz="2000" spc="-25" dirty="0">
                <a:latin typeface="Arial"/>
                <a:cs typeface="Arial"/>
              </a:rPr>
              <a:t> </a:t>
            </a:r>
            <a:r>
              <a:rPr lang="fr-FR" sz="2000" spc="-10" dirty="0">
                <a:latin typeface="Arial"/>
                <a:cs typeface="Arial"/>
              </a:rPr>
              <a:t>milieu</a:t>
            </a:r>
            <a:r>
              <a:rPr lang="fr-FR" sz="2000" spc="-25" dirty="0">
                <a:latin typeface="Arial"/>
                <a:cs typeface="Arial"/>
              </a:rPr>
              <a:t> </a:t>
            </a:r>
            <a:r>
              <a:rPr lang="fr-FR" sz="2000" spc="-10" dirty="0">
                <a:latin typeface="Arial"/>
                <a:cs typeface="Arial"/>
              </a:rPr>
              <a:t>de</a:t>
            </a:r>
            <a:r>
              <a:rPr lang="fr-FR" sz="2000" spc="-25" dirty="0">
                <a:latin typeface="Arial"/>
                <a:cs typeface="Arial"/>
              </a:rPr>
              <a:t> </a:t>
            </a:r>
            <a:r>
              <a:rPr lang="fr-FR" sz="2000" spc="-10" dirty="0">
                <a:latin typeface="Arial"/>
                <a:cs typeface="Arial"/>
              </a:rPr>
              <a:t>l'après-midi.</a:t>
            </a:r>
            <a:endParaRPr lang="fr-FR" sz="2000" dirty="0">
              <a:latin typeface="Arial"/>
              <a:cs typeface="Arial"/>
            </a:endParaRPr>
          </a:p>
          <a:p>
            <a:pPr marL="193040" marR="369570" indent="-180975">
              <a:lnSpc>
                <a:spcPts val="2090"/>
              </a:lnSpc>
              <a:spcBef>
                <a:spcPts val="1025"/>
              </a:spcBef>
              <a:buClr>
                <a:srgbClr val="DBF1FD"/>
              </a:buClr>
              <a:buChar char="•"/>
              <a:tabLst>
                <a:tab pos="193675" algn="l"/>
              </a:tabLst>
            </a:pPr>
            <a:r>
              <a:rPr lang="fr-FR" sz="2000" spc="-10" dirty="0">
                <a:latin typeface="Arial"/>
                <a:cs typeface="Arial"/>
              </a:rPr>
              <a:t>Le </a:t>
            </a:r>
            <a:r>
              <a:rPr lang="fr-FR" sz="2000" spc="-15" dirty="0">
                <a:latin typeface="Arial"/>
                <a:cs typeface="Arial"/>
              </a:rPr>
              <a:t>téléphone </a:t>
            </a:r>
            <a:r>
              <a:rPr lang="fr-FR" sz="2000" spc="-10" dirty="0">
                <a:latin typeface="Arial"/>
                <a:cs typeface="Arial"/>
              </a:rPr>
              <a:t>est l'appareil </a:t>
            </a:r>
            <a:r>
              <a:rPr lang="fr-FR" sz="2000" spc="-5" dirty="0">
                <a:latin typeface="Arial"/>
                <a:cs typeface="Arial"/>
              </a:rPr>
              <a:t>le </a:t>
            </a:r>
            <a:r>
              <a:rPr lang="fr-FR" sz="2000" spc="-10" dirty="0">
                <a:latin typeface="Arial"/>
                <a:cs typeface="Arial"/>
              </a:rPr>
              <a:t>plus </a:t>
            </a:r>
            <a:r>
              <a:rPr lang="fr-FR" sz="2000" spc="-15" dirty="0">
                <a:latin typeface="Arial"/>
                <a:cs typeface="Arial"/>
              </a:rPr>
              <a:t>populaire pour tous </a:t>
            </a:r>
            <a:r>
              <a:rPr lang="fr-FR" sz="2000" spc="-10" dirty="0">
                <a:latin typeface="Arial"/>
                <a:cs typeface="Arial"/>
              </a:rPr>
              <a:t>les </a:t>
            </a:r>
            <a:r>
              <a:rPr lang="fr-FR" sz="2000" spc="-15" dirty="0">
                <a:latin typeface="Arial"/>
                <a:cs typeface="Arial"/>
              </a:rPr>
              <a:t>groupes </a:t>
            </a:r>
            <a:r>
              <a:rPr lang="fr-FR" sz="2000" spc="-545" dirty="0">
                <a:latin typeface="Arial"/>
                <a:cs typeface="Arial"/>
              </a:rPr>
              <a:t> </a:t>
            </a:r>
            <a:r>
              <a:rPr lang="fr-FR" sz="2000" spc="-15" dirty="0">
                <a:latin typeface="Arial"/>
                <a:cs typeface="Arial"/>
              </a:rPr>
              <a:t>aujourd'hui.</a:t>
            </a:r>
            <a:endParaRPr lang="fr-FR" sz="2000" dirty="0">
              <a:latin typeface="Arial"/>
              <a:cs typeface="Arial"/>
            </a:endParaRPr>
          </a:p>
          <a:p>
            <a:pPr marL="182563" indent="-182563">
              <a:buClr>
                <a:srgbClr val="DBF1FD"/>
              </a:buClr>
            </a:pPr>
            <a:endParaRPr lang="en-US" sz="1800" dirty="0">
              <a:solidFill>
                <a:srgbClr val="000000"/>
              </a:solidFill>
            </a:endParaRPr>
          </a:p>
        </p:txBody>
      </p:sp>
      <p:sp>
        <p:nvSpPr>
          <p:cNvPr id="8" name="TextBox 7"/>
          <p:cNvSpPr txBox="1"/>
          <p:nvPr/>
        </p:nvSpPr>
        <p:spPr>
          <a:xfrm>
            <a:off x="2700103" y="1445407"/>
            <a:ext cx="6278925" cy="1015663"/>
          </a:xfrm>
          <a:prstGeom prst="rect">
            <a:avLst/>
          </a:prstGeom>
          <a:noFill/>
        </p:spPr>
        <p:txBody>
          <a:bodyPr wrap="square" rtlCol="0">
            <a:spAutoFit/>
          </a:bodyPr>
          <a:lstStyle/>
          <a:p>
            <a:r>
              <a:rPr lang="fr-FR" sz="2000" b="1" spc="-15" dirty="0">
                <a:latin typeface="Arial"/>
                <a:cs typeface="Arial"/>
              </a:rPr>
              <a:t>SEPT</a:t>
            </a:r>
            <a:r>
              <a:rPr lang="fr-FR" sz="2000" b="1" spc="-105" dirty="0">
                <a:latin typeface="Arial"/>
                <a:cs typeface="Arial"/>
              </a:rPr>
              <a:t> </a:t>
            </a:r>
            <a:r>
              <a:rPr lang="fr-FR" sz="2000" b="1" spc="-35" dirty="0">
                <a:latin typeface="Arial"/>
                <a:cs typeface="Arial"/>
              </a:rPr>
              <a:t>ADULTES</a:t>
            </a:r>
            <a:r>
              <a:rPr lang="fr-FR" sz="2000" b="1" spc="-30" dirty="0">
                <a:latin typeface="Arial"/>
                <a:cs typeface="Arial"/>
              </a:rPr>
              <a:t> </a:t>
            </a:r>
            <a:r>
              <a:rPr lang="fr-FR" sz="2000" b="1" spc="-10" dirty="0">
                <a:latin typeface="Arial"/>
                <a:cs typeface="Arial"/>
              </a:rPr>
              <a:t>SUR</a:t>
            </a:r>
            <a:r>
              <a:rPr lang="fr-FR" sz="2000" b="1" spc="-30" dirty="0">
                <a:latin typeface="Arial"/>
                <a:cs typeface="Arial"/>
              </a:rPr>
              <a:t> </a:t>
            </a:r>
            <a:r>
              <a:rPr lang="fr-FR" sz="2000" b="1" spc="-10" dirty="0">
                <a:latin typeface="Arial"/>
                <a:cs typeface="Arial"/>
              </a:rPr>
              <a:t>DIX</a:t>
            </a:r>
            <a:r>
              <a:rPr lang="fr-FR" sz="2000" b="1" spc="-30" dirty="0">
                <a:latin typeface="Arial"/>
                <a:cs typeface="Arial"/>
              </a:rPr>
              <a:t> </a:t>
            </a:r>
            <a:r>
              <a:rPr lang="fr-FR" sz="2000" b="1" spc="-15" dirty="0">
                <a:latin typeface="Arial"/>
                <a:cs typeface="Arial"/>
              </a:rPr>
              <a:t>(69%)</a:t>
            </a:r>
            <a:r>
              <a:rPr lang="fr-FR" sz="2000" b="1" spc="-30" dirty="0">
                <a:latin typeface="Arial"/>
                <a:cs typeface="Arial"/>
              </a:rPr>
              <a:t> </a:t>
            </a:r>
            <a:r>
              <a:rPr lang="fr-FR" sz="2000" b="1" spc="-15" dirty="0">
                <a:latin typeface="Arial"/>
                <a:cs typeface="Arial"/>
              </a:rPr>
              <a:t>LISENT</a:t>
            </a:r>
            <a:r>
              <a:rPr lang="fr-FR" sz="2000" b="1" spc="-25" dirty="0">
                <a:latin typeface="Arial"/>
                <a:cs typeface="Arial"/>
              </a:rPr>
              <a:t> </a:t>
            </a:r>
            <a:r>
              <a:rPr lang="fr-FR" sz="2000" b="1" spc="-15" dirty="0">
                <a:latin typeface="Arial"/>
                <a:cs typeface="Arial"/>
              </a:rPr>
              <a:t>LE </a:t>
            </a:r>
            <a:r>
              <a:rPr lang="fr-FR" sz="2000" b="1" spc="-540" dirty="0">
                <a:latin typeface="Arial"/>
                <a:cs typeface="Arial"/>
              </a:rPr>
              <a:t> </a:t>
            </a:r>
            <a:r>
              <a:rPr lang="fr-FR" sz="2000" b="1" spc="-15" dirty="0">
                <a:latin typeface="Arial"/>
                <a:cs typeface="Arial"/>
              </a:rPr>
              <a:t>CONTENU </a:t>
            </a:r>
            <a:r>
              <a:rPr lang="fr-FR" sz="2000" b="1" spc="-10" dirty="0">
                <a:latin typeface="Arial"/>
                <a:cs typeface="Arial"/>
              </a:rPr>
              <a:t>DES </a:t>
            </a:r>
            <a:r>
              <a:rPr lang="fr-FR" sz="2000" b="1" spc="-15" dirty="0">
                <a:latin typeface="Arial"/>
                <a:cs typeface="Arial"/>
              </a:rPr>
              <a:t>JOURNAUX </a:t>
            </a:r>
            <a:r>
              <a:rPr lang="fr-FR" sz="2000" b="1" spc="-10" dirty="0">
                <a:latin typeface="Arial"/>
                <a:cs typeface="Arial"/>
              </a:rPr>
              <a:t>SUR LEURS </a:t>
            </a:r>
            <a:r>
              <a:rPr lang="fr-FR" sz="2000" b="1" spc="-5" dirty="0">
                <a:latin typeface="Arial"/>
                <a:cs typeface="Arial"/>
              </a:rPr>
              <a:t> </a:t>
            </a:r>
            <a:r>
              <a:rPr lang="fr-FR" sz="2000" b="1" spc="-20" dirty="0">
                <a:latin typeface="Arial"/>
                <a:cs typeface="Arial"/>
              </a:rPr>
              <a:t>TÉLÉPHONES</a:t>
            </a:r>
            <a:r>
              <a:rPr lang="en-US" sz="2000" b="1" dirty="0">
                <a:solidFill>
                  <a:srgbClr val="000000"/>
                </a:solidFill>
                <a:latin typeface="Arial"/>
                <a:cs typeface="Arial"/>
              </a:rPr>
              <a:t>.</a:t>
            </a:r>
          </a:p>
        </p:txBody>
      </p:sp>
      <p:sp>
        <p:nvSpPr>
          <p:cNvPr id="10" name="Title 1"/>
          <p:cNvSpPr>
            <a:spLocks noGrp="1"/>
          </p:cNvSpPr>
          <p:nvPr>
            <p:ph type="title"/>
          </p:nvPr>
        </p:nvSpPr>
        <p:spPr>
          <a:xfrm>
            <a:off x="433202" y="263868"/>
            <a:ext cx="7974456" cy="1001820"/>
          </a:xfrm>
        </p:spPr>
        <p:txBody>
          <a:bodyPr>
            <a:normAutofit/>
          </a:bodyPr>
          <a:lstStyle/>
          <a:p>
            <a:r>
              <a:rPr lang="en-CA" sz="3200" spc="-35" dirty="0">
                <a:latin typeface="Arial Black" panose="020B0A04020102020204" pitchFamily="34" charset="0"/>
              </a:rPr>
              <a:t>Faits</a:t>
            </a:r>
            <a:r>
              <a:rPr lang="en-CA" sz="3200" spc="-60" dirty="0">
                <a:latin typeface="Arial Black" panose="020B0A04020102020204" pitchFamily="34" charset="0"/>
              </a:rPr>
              <a:t> </a:t>
            </a:r>
            <a:r>
              <a:rPr lang="en-CA" sz="3200" spc="-20" dirty="0" err="1">
                <a:latin typeface="Arial Black" panose="020B0A04020102020204" pitchFamily="34" charset="0"/>
              </a:rPr>
              <a:t>saillants</a:t>
            </a:r>
            <a:r>
              <a:rPr lang="en-CA" sz="3200" spc="-65" dirty="0">
                <a:latin typeface="Arial Black" panose="020B0A04020102020204" pitchFamily="34" charset="0"/>
              </a:rPr>
              <a:t> </a:t>
            </a:r>
            <a:r>
              <a:rPr lang="en-CA" sz="3200" dirty="0">
                <a:latin typeface="Arial Black" panose="020B0A04020102020204" pitchFamily="34" charset="0"/>
              </a:rPr>
              <a:t>—</a:t>
            </a:r>
            <a:r>
              <a:rPr lang="en-CA" sz="3200" spc="-65" dirty="0">
                <a:latin typeface="Arial Black" panose="020B0A04020102020204" pitchFamily="34" charset="0"/>
              </a:rPr>
              <a:t> </a:t>
            </a:r>
            <a:r>
              <a:rPr lang="en-CA" sz="3200" spc="-30" dirty="0">
                <a:latin typeface="Arial Black" panose="020B0A04020102020204" pitchFamily="34" charset="0"/>
              </a:rPr>
              <a:t>TÉLÉPHONES</a:t>
            </a:r>
            <a:endParaRPr lang="en-US" dirty="0">
              <a:solidFill>
                <a:srgbClr val="000000"/>
              </a:solidFill>
              <a:latin typeface="Arial Black" panose="020B0A04020102020204" pitchFamily="34" charset="0"/>
              <a:cs typeface="Arial Black"/>
            </a:endParaRPr>
          </a:p>
        </p:txBody>
      </p:sp>
      <p:pic>
        <p:nvPicPr>
          <p:cNvPr id="2" name="Picture 1" descr="Newspaper247-2022-04.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7987" y="1289330"/>
            <a:ext cx="2117144" cy="1327819"/>
          </a:xfrm>
          <a:prstGeom prst="rect">
            <a:avLst/>
          </a:prstGeom>
        </p:spPr>
      </p:pic>
      <p:pic>
        <p:nvPicPr>
          <p:cNvPr id="15" name="Picture 14" descr="NMC News Conversation Illustration-platforms-02.png"/>
          <p:cNvPicPr>
            <a:picLocks noChangeAspect="1"/>
          </p:cNvPicPr>
          <p:nvPr/>
        </p:nvPicPr>
        <p:blipFill rotWithShape="1">
          <a:blip r:embed="rId4" cstate="print">
            <a:extLst>
              <a:ext uri="{28A0092B-C50C-407E-A947-70E740481C1C}">
                <a14:useLocalDpi xmlns:a14="http://schemas.microsoft.com/office/drawing/2010/main"/>
              </a:ext>
            </a:extLst>
          </a:blip>
          <a:srcRect l="2687" t="30650" r="4359" b="17545"/>
          <a:stretch/>
        </p:blipFill>
        <p:spPr>
          <a:xfrm rot="3911502">
            <a:off x="6243538" y="3605403"/>
            <a:ext cx="3554392" cy="892425"/>
          </a:xfrm>
          <a:prstGeom prst="rect">
            <a:avLst/>
          </a:prstGeom>
        </p:spPr>
      </p:pic>
      <p:sp>
        <p:nvSpPr>
          <p:cNvPr id="13" name="Text Box 7">
            <a:extLst>
              <a:ext uri="{FF2B5EF4-FFF2-40B4-BE49-F238E27FC236}">
                <a16:creationId xmlns:a16="http://schemas.microsoft.com/office/drawing/2014/main" id="{FC57F2C7-50F1-4F4B-BE66-C99C2BC61843}"/>
              </a:ext>
            </a:extLst>
          </p:cNvPr>
          <p:cNvSpPr txBox="1">
            <a:spLocks noChangeArrowheads="1"/>
          </p:cNvSpPr>
          <p:nvPr/>
        </p:nvSpPr>
        <p:spPr bwMode="auto">
          <a:xfrm>
            <a:off x="0" y="6079515"/>
            <a:ext cx="6620933" cy="7857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800">
                <a:solidFill>
                  <a:schemeClr val="tx1"/>
                </a:solidFill>
                <a:latin typeface="Arial" charset="0"/>
                <a:cs typeface="Arial" charset="0"/>
              </a:defRPr>
            </a:lvl1pPr>
            <a:lvl2pPr marL="742950" indent="-285750" eaLnBrk="0" hangingPunct="0">
              <a:defRPr sz="800">
                <a:solidFill>
                  <a:schemeClr val="tx1"/>
                </a:solidFill>
                <a:latin typeface="Arial" charset="0"/>
                <a:cs typeface="Arial" charset="0"/>
              </a:defRPr>
            </a:lvl2pPr>
            <a:lvl3pPr marL="1143000" indent="-228600" eaLnBrk="0" hangingPunct="0">
              <a:defRPr sz="800">
                <a:solidFill>
                  <a:schemeClr val="tx1"/>
                </a:solidFill>
                <a:latin typeface="Arial" charset="0"/>
                <a:cs typeface="Arial" charset="0"/>
              </a:defRPr>
            </a:lvl3pPr>
            <a:lvl4pPr marL="1600200" indent="-228600" eaLnBrk="0" hangingPunct="0">
              <a:defRPr sz="800">
                <a:solidFill>
                  <a:schemeClr val="tx1"/>
                </a:solidFill>
                <a:latin typeface="Arial" charset="0"/>
                <a:cs typeface="Arial" charset="0"/>
              </a:defRPr>
            </a:lvl4pPr>
            <a:lvl5pPr marL="2057400" indent="-228600" eaLnBrk="0" hangingPunct="0">
              <a:defRPr sz="800">
                <a:solidFill>
                  <a:schemeClr val="tx1"/>
                </a:solidFill>
                <a:latin typeface="Arial" charset="0"/>
                <a:cs typeface="Arial" charset="0"/>
              </a:defRPr>
            </a:lvl5pPr>
            <a:lvl6pPr marL="2514600" indent="-228600" eaLnBrk="0" fontAlgn="base" hangingPunct="0">
              <a:spcBef>
                <a:spcPct val="0"/>
              </a:spcBef>
              <a:spcAft>
                <a:spcPct val="0"/>
              </a:spcAft>
              <a:defRPr sz="800">
                <a:solidFill>
                  <a:schemeClr val="tx1"/>
                </a:solidFill>
                <a:latin typeface="Arial" charset="0"/>
                <a:cs typeface="Arial" charset="0"/>
              </a:defRPr>
            </a:lvl6pPr>
            <a:lvl7pPr marL="2971800" indent="-228600" eaLnBrk="0" fontAlgn="base" hangingPunct="0">
              <a:spcBef>
                <a:spcPct val="0"/>
              </a:spcBef>
              <a:spcAft>
                <a:spcPct val="0"/>
              </a:spcAft>
              <a:defRPr sz="800">
                <a:solidFill>
                  <a:schemeClr val="tx1"/>
                </a:solidFill>
                <a:latin typeface="Arial" charset="0"/>
                <a:cs typeface="Arial" charset="0"/>
              </a:defRPr>
            </a:lvl7pPr>
            <a:lvl8pPr marL="3429000" indent="-228600" eaLnBrk="0" fontAlgn="base" hangingPunct="0">
              <a:spcBef>
                <a:spcPct val="0"/>
              </a:spcBef>
              <a:spcAft>
                <a:spcPct val="0"/>
              </a:spcAft>
              <a:defRPr sz="800">
                <a:solidFill>
                  <a:schemeClr val="tx1"/>
                </a:solidFill>
                <a:latin typeface="Arial" charset="0"/>
                <a:cs typeface="Arial" charset="0"/>
              </a:defRPr>
            </a:lvl8pPr>
            <a:lvl9pPr marL="3886200" indent="-228600" eaLnBrk="0" fontAlgn="base" hangingPunct="0">
              <a:spcBef>
                <a:spcPct val="0"/>
              </a:spcBef>
              <a:spcAft>
                <a:spcPct val="0"/>
              </a:spcAft>
              <a:defRPr sz="800">
                <a:solidFill>
                  <a:schemeClr val="tx1"/>
                </a:solidFill>
                <a:latin typeface="Arial" charset="0"/>
                <a:cs typeface="Arial" charset="0"/>
              </a:defRPr>
            </a:lvl9pPr>
          </a:lstStyle>
          <a:p>
            <a:pPr marL="12700">
              <a:lnSpc>
                <a:spcPts val="1155"/>
              </a:lnSpc>
              <a:spcBef>
                <a:spcPts val="100"/>
              </a:spcBef>
            </a:pPr>
            <a:r>
              <a:rPr lang="fr-FR" sz="1000" spc="-10" dirty="0">
                <a:latin typeface="Arial"/>
                <a:cs typeface="Arial"/>
              </a:rPr>
              <a:t>Totum</a:t>
            </a:r>
            <a:r>
              <a:rPr lang="fr-FR" sz="1000" spc="-15" dirty="0">
                <a:latin typeface="Arial"/>
                <a:cs typeface="Arial"/>
              </a:rPr>
              <a:t> </a:t>
            </a:r>
            <a:r>
              <a:rPr lang="fr-FR" sz="1000" spc="-10" dirty="0" err="1">
                <a:latin typeface="Arial"/>
                <a:cs typeface="Arial"/>
              </a:rPr>
              <a:t>Research</a:t>
            </a:r>
            <a:r>
              <a:rPr lang="fr-FR" sz="1000" spc="-10" dirty="0">
                <a:latin typeface="Arial"/>
                <a:cs typeface="Arial"/>
              </a:rPr>
              <a:t>; </a:t>
            </a:r>
            <a:r>
              <a:rPr lang="fr-FR" sz="1000" spc="-15" dirty="0" err="1">
                <a:latin typeface="Arial"/>
                <a:cs typeface="Arial"/>
              </a:rPr>
              <a:t>Canadians</a:t>
            </a:r>
            <a:r>
              <a:rPr lang="fr-FR" sz="1000" spc="-15" dirty="0">
                <a:latin typeface="Arial"/>
                <a:cs typeface="Arial"/>
              </a:rPr>
              <a:t> </a:t>
            </a:r>
            <a:r>
              <a:rPr lang="fr-FR" sz="1000" spc="-10" dirty="0">
                <a:latin typeface="Arial"/>
                <a:cs typeface="Arial"/>
              </a:rPr>
              <a:t>18+, lectorat</a:t>
            </a:r>
            <a:r>
              <a:rPr lang="fr-FR" sz="1000" spc="-15" dirty="0">
                <a:latin typeface="Arial"/>
                <a:cs typeface="Arial"/>
              </a:rPr>
              <a:t> </a:t>
            </a:r>
            <a:r>
              <a:rPr lang="fr-FR" sz="1000" spc="-10" dirty="0">
                <a:latin typeface="Arial"/>
                <a:cs typeface="Arial"/>
              </a:rPr>
              <a:t>en</a:t>
            </a:r>
            <a:r>
              <a:rPr lang="fr-FR" sz="1000" spc="-15" dirty="0">
                <a:latin typeface="Arial"/>
                <a:cs typeface="Arial"/>
              </a:rPr>
              <a:t> </a:t>
            </a:r>
            <a:r>
              <a:rPr lang="fr-FR" sz="1000" spc="-10" dirty="0">
                <a:latin typeface="Arial"/>
                <a:cs typeface="Arial"/>
              </a:rPr>
              <a:t>semaine, décembre</a:t>
            </a:r>
            <a:r>
              <a:rPr lang="fr-FR" sz="1000" spc="-20" dirty="0">
                <a:latin typeface="Arial"/>
                <a:cs typeface="Arial"/>
              </a:rPr>
              <a:t> </a:t>
            </a:r>
            <a:r>
              <a:rPr lang="fr-FR" sz="1000" spc="-15" dirty="0">
                <a:latin typeface="Arial"/>
                <a:cs typeface="Arial"/>
              </a:rPr>
              <a:t>2021.</a:t>
            </a:r>
            <a:r>
              <a:rPr lang="fr-FR" sz="1000" spc="-10" dirty="0">
                <a:latin typeface="Arial"/>
                <a:cs typeface="Arial"/>
              </a:rPr>
              <a:t> Milléniaux</a:t>
            </a:r>
            <a:r>
              <a:rPr lang="fr-FR" sz="1000" spc="-15" dirty="0">
                <a:latin typeface="Arial"/>
                <a:cs typeface="Arial"/>
              </a:rPr>
              <a:t> </a:t>
            </a:r>
            <a:r>
              <a:rPr lang="fr-FR" sz="1000" spc="-10" dirty="0">
                <a:latin typeface="Arial"/>
                <a:cs typeface="Arial"/>
              </a:rPr>
              <a:t>nés entre</a:t>
            </a:r>
            <a:r>
              <a:rPr lang="fr-FR" sz="1000" spc="-15" dirty="0">
                <a:latin typeface="Arial"/>
                <a:cs typeface="Arial"/>
              </a:rPr>
              <a:t> 1980</a:t>
            </a:r>
            <a:r>
              <a:rPr lang="fr-FR" sz="1000" spc="-20" dirty="0">
                <a:latin typeface="Arial"/>
                <a:cs typeface="Arial"/>
              </a:rPr>
              <a:t> </a:t>
            </a:r>
            <a:r>
              <a:rPr lang="fr-FR" sz="1000" spc="-10" dirty="0">
                <a:latin typeface="Arial"/>
                <a:cs typeface="Arial"/>
              </a:rPr>
              <a:t>et </a:t>
            </a:r>
            <a:r>
              <a:rPr lang="fr-FR" sz="1000" spc="-15" dirty="0">
                <a:latin typeface="Arial"/>
                <a:cs typeface="Arial"/>
              </a:rPr>
              <a:t>1995.</a:t>
            </a:r>
            <a:endParaRPr lang="fr-FR" sz="1000" dirty="0">
              <a:latin typeface="Arial"/>
              <a:cs typeface="Arial"/>
            </a:endParaRPr>
          </a:p>
          <a:p>
            <a:pPr eaLnBrk="1" hangingPunct="1"/>
            <a:r>
              <a:rPr lang="fr-CA" sz="850" dirty="0"/>
              <a:t>*Professionnels, gestionnaires de haut </a:t>
            </a:r>
            <a:r>
              <a:rPr lang="fr-CA" sz="850" dirty="0" err="1"/>
              <a:t>niveau</a:t>
            </a:r>
            <a:r>
              <a:rPr lang="fr-CA" sz="850" dirty="0" err="1">
                <a:latin typeface="Arial" panose="020B0604020202020204" pitchFamily="34" charset="0"/>
                <a:cs typeface="Arial" panose="020B0604020202020204" pitchFamily="34" charset="0"/>
              </a:rPr>
              <a:t>∕</a:t>
            </a:r>
            <a:r>
              <a:rPr lang="fr-CA" sz="850" dirty="0" err="1"/>
              <a:t>cadres</a:t>
            </a:r>
            <a:r>
              <a:rPr lang="fr-CA" sz="850" dirty="0"/>
              <a:t> supérieurs et propriétaires d’entreprises</a:t>
            </a:r>
            <a:r>
              <a:rPr lang="fr-CA" sz="850" dirty="0">
                <a:latin typeface="Arial" panose="020B0604020202020204" pitchFamily="34" charset="0"/>
                <a:cs typeface="Arial" panose="020B0604020202020204" pitchFamily="34" charset="0"/>
              </a:rPr>
              <a:t>∕ travailleurs autonomes au Canada;  </a:t>
            </a:r>
            <a:r>
              <a:rPr lang="en-US" altLang="en-US" sz="850" dirty="0">
                <a:latin typeface="Arial" panose="020B0604020202020204" pitchFamily="34" charset="0"/>
                <a:cs typeface="Arial" panose="020B0604020202020204" pitchFamily="34" charset="0"/>
              </a:rPr>
              <a:t> **</a:t>
            </a:r>
            <a:r>
              <a:rPr lang="en-US" altLang="en-US" sz="850" dirty="0" err="1">
                <a:latin typeface="Arial" panose="020B0604020202020204" pitchFamily="34" charset="0"/>
                <a:cs typeface="Arial" panose="020B0604020202020204" pitchFamily="34" charset="0"/>
              </a:rPr>
              <a:t>Influenceurs</a:t>
            </a:r>
            <a:r>
              <a:rPr lang="en-US" altLang="en-US" sz="850" dirty="0">
                <a:latin typeface="Arial" panose="020B0604020202020204" pitchFamily="34" charset="0"/>
                <a:cs typeface="Arial" panose="020B0604020202020204" pitchFamily="34" charset="0"/>
              </a:rPr>
              <a:t> </a:t>
            </a:r>
            <a:r>
              <a:rPr lang="fr-CA" sz="850" dirty="0"/>
              <a:t>3 ou plus des déclarations suivantes : trouvent un nouveau produit et le recommandent habituellement à d’autres; s’informent sur les nouveaux produits et services; les gens leur demandent souvent leur avis; sont toujours les premiers à essayer de nouveaux produits et services; partagent souvent de l’information sur des produits et services sur les médias sociaux</a:t>
            </a:r>
            <a:r>
              <a:rPr lang="en-US" sz="850" dirty="0">
                <a:latin typeface="Arial" panose="020B0604020202020204" pitchFamily="34" charset="0"/>
                <a:cs typeface="Arial" panose="020B0604020202020204" pitchFamily="34" charset="0"/>
              </a:rPr>
              <a:t>.</a:t>
            </a:r>
            <a:endParaRPr lang="en-US" altLang="en-US" sz="8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3336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302008"/>
            <a:ext cx="9144000" cy="1334079"/>
          </a:xfrm>
          <a:prstGeom prst="rect">
            <a:avLst/>
          </a:prstGeom>
          <a:solidFill>
            <a:srgbClr val="DBF1F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08949" y="3113158"/>
            <a:ext cx="5471089" cy="2839775"/>
          </a:xfrm>
        </p:spPr>
        <p:txBody>
          <a:bodyPr>
            <a:noAutofit/>
          </a:bodyPr>
          <a:lstStyle/>
          <a:p>
            <a:pPr marL="238125" marR="271145" indent="-226060">
              <a:lnSpc>
                <a:spcPct val="100000"/>
              </a:lnSpc>
              <a:spcBef>
                <a:spcPts val="770"/>
              </a:spcBef>
              <a:buClr>
                <a:srgbClr val="DBF1FD"/>
              </a:buClr>
              <a:buChar char="•"/>
              <a:tabLst>
                <a:tab pos="238125" algn="l"/>
                <a:tab pos="238760" algn="l"/>
              </a:tabLst>
            </a:pPr>
            <a:r>
              <a:rPr lang="fr-FR" sz="2000" spc="-10" dirty="0">
                <a:latin typeface="Arial"/>
                <a:cs typeface="Arial"/>
              </a:rPr>
              <a:t>Tôt</a:t>
            </a:r>
            <a:r>
              <a:rPr lang="fr-FR" sz="2000" spc="-30" dirty="0">
                <a:latin typeface="Arial"/>
                <a:cs typeface="Arial"/>
              </a:rPr>
              <a:t> </a:t>
            </a:r>
            <a:r>
              <a:rPr lang="fr-FR" sz="2000" spc="-5" dirty="0">
                <a:latin typeface="Arial"/>
                <a:cs typeface="Arial"/>
              </a:rPr>
              <a:t>le</a:t>
            </a:r>
            <a:r>
              <a:rPr lang="fr-FR" sz="2000" spc="-30" dirty="0">
                <a:latin typeface="Arial"/>
                <a:cs typeface="Arial"/>
              </a:rPr>
              <a:t> </a:t>
            </a:r>
            <a:r>
              <a:rPr lang="fr-FR" sz="2000" spc="-10" dirty="0">
                <a:latin typeface="Arial"/>
                <a:cs typeface="Arial"/>
              </a:rPr>
              <a:t>matin</a:t>
            </a:r>
            <a:r>
              <a:rPr lang="fr-FR" sz="2000" spc="-25" dirty="0">
                <a:latin typeface="Arial"/>
                <a:cs typeface="Arial"/>
              </a:rPr>
              <a:t> </a:t>
            </a:r>
            <a:r>
              <a:rPr lang="fr-FR" sz="2000" spc="-5" dirty="0">
                <a:latin typeface="Arial"/>
                <a:cs typeface="Arial"/>
              </a:rPr>
              <a:t>et</a:t>
            </a:r>
            <a:r>
              <a:rPr lang="fr-FR" sz="2000" spc="-30" dirty="0">
                <a:latin typeface="Arial"/>
                <a:cs typeface="Arial"/>
              </a:rPr>
              <a:t> </a:t>
            </a:r>
            <a:r>
              <a:rPr lang="fr-FR" sz="2000" spc="-5" dirty="0">
                <a:latin typeface="Arial"/>
                <a:cs typeface="Arial"/>
              </a:rPr>
              <a:t>en</a:t>
            </a:r>
            <a:r>
              <a:rPr lang="fr-FR" sz="2000" spc="-25" dirty="0">
                <a:latin typeface="Arial"/>
                <a:cs typeface="Arial"/>
              </a:rPr>
              <a:t> </a:t>
            </a:r>
            <a:r>
              <a:rPr lang="fr-FR" sz="2000" spc="-10" dirty="0">
                <a:latin typeface="Arial"/>
                <a:cs typeface="Arial"/>
              </a:rPr>
              <a:t>soirée</a:t>
            </a:r>
            <a:r>
              <a:rPr lang="fr-FR" sz="2000" spc="-30" dirty="0">
                <a:latin typeface="Arial"/>
                <a:cs typeface="Arial"/>
              </a:rPr>
              <a:t> </a:t>
            </a:r>
            <a:r>
              <a:rPr lang="fr-FR" sz="2000" spc="-10" dirty="0">
                <a:latin typeface="Arial"/>
                <a:cs typeface="Arial"/>
              </a:rPr>
              <a:t>restent</a:t>
            </a:r>
            <a:r>
              <a:rPr lang="fr-FR" sz="2000" spc="-25" dirty="0">
                <a:latin typeface="Arial"/>
                <a:cs typeface="Arial"/>
              </a:rPr>
              <a:t> </a:t>
            </a:r>
            <a:r>
              <a:rPr lang="fr-FR" sz="2000" spc="-5" dirty="0">
                <a:latin typeface="Arial"/>
                <a:cs typeface="Arial"/>
              </a:rPr>
              <a:t>les </a:t>
            </a:r>
            <a:r>
              <a:rPr lang="fr-FR" sz="2000" spc="-10" dirty="0">
                <a:latin typeface="Arial"/>
                <a:cs typeface="Arial"/>
              </a:rPr>
              <a:t>principales</a:t>
            </a:r>
            <a:r>
              <a:rPr lang="fr-FR" sz="2000" spc="-35" dirty="0">
                <a:latin typeface="Arial"/>
                <a:cs typeface="Arial"/>
              </a:rPr>
              <a:t> </a:t>
            </a:r>
            <a:r>
              <a:rPr lang="fr-FR" sz="2000" spc="-10" dirty="0">
                <a:latin typeface="Arial"/>
                <a:cs typeface="Arial"/>
              </a:rPr>
              <a:t>périodes</a:t>
            </a:r>
            <a:r>
              <a:rPr lang="fr-FR" sz="2000" spc="-30" dirty="0">
                <a:latin typeface="Arial"/>
                <a:cs typeface="Arial"/>
              </a:rPr>
              <a:t> </a:t>
            </a:r>
            <a:r>
              <a:rPr lang="fr-FR" sz="2000" spc="-10" dirty="0">
                <a:latin typeface="Arial"/>
                <a:cs typeface="Arial"/>
              </a:rPr>
              <a:t>d'utilisation.</a:t>
            </a:r>
            <a:endParaRPr lang="fr-FR" sz="2000" dirty="0">
              <a:latin typeface="Arial"/>
              <a:cs typeface="Arial"/>
            </a:endParaRPr>
          </a:p>
          <a:p>
            <a:pPr marL="238760" indent="-226060">
              <a:lnSpc>
                <a:spcPct val="100000"/>
              </a:lnSpc>
              <a:spcBef>
                <a:spcPts val="215"/>
              </a:spcBef>
              <a:buClr>
                <a:srgbClr val="DBF1FD"/>
              </a:buClr>
              <a:buChar char="•"/>
              <a:tabLst>
                <a:tab pos="238125" algn="l"/>
                <a:tab pos="238760" algn="l"/>
              </a:tabLst>
            </a:pPr>
            <a:r>
              <a:rPr lang="fr-FR" sz="2000" spc="-10" dirty="0">
                <a:latin typeface="Arial"/>
                <a:cs typeface="Arial"/>
              </a:rPr>
              <a:t>L'utilisation</a:t>
            </a:r>
            <a:r>
              <a:rPr lang="fr-FR" sz="2000" spc="-25" dirty="0">
                <a:latin typeface="Arial"/>
                <a:cs typeface="Arial"/>
              </a:rPr>
              <a:t> </a:t>
            </a:r>
            <a:r>
              <a:rPr lang="fr-FR" sz="2000" dirty="0">
                <a:latin typeface="Arial"/>
                <a:cs typeface="Arial"/>
              </a:rPr>
              <a:t>a</a:t>
            </a:r>
            <a:r>
              <a:rPr lang="fr-FR" sz="2000" spc="-25" dirty="0">
                <a:latin typeface="Arial"/>
                <a:cs typeface="Arial"/>
              </a:rPr>
              <a:t> </a:t>
            </a:r>
            <a:r>
              <a:rPr lang="fr-FR" sz="2000" spc="-10" dirty="0">
                <a:latin typeface="Arial"/>
                <a:cs typeface="Arial"/>
              </a:rPr>
              <a:t>légèrement</a:t>
            </a:r>
            <a:r>
              <a:rPr lang="fr-FR" sz="2000" spc="-25" dirty="0">
                <a:latin typeface="Arial"/>
                <a:cs typeface="Arial"/>
              </a:rPr>
              <a:t> </a:t>
            </a:r>
            <a:r>
              <a:rPr lang="fr-FR" sz="2000" spc="-15" dirty="0">
                <a:latin typeface="Arial"/>
                <a:cs typeface="Arial"/>
              </a:rPr>
              <a:t>augmenté, </a:t>
            </a:r>
            <a:r>
              <a:rPr lang="fr-FR" sz="2000" spc="-10" dirty="0">
                <a:latin typeface="Arial"/>
                <a:cs typeface="Arial"/>
              </a:rPr>
              <a:t>passant</a:t>
            </a:r>
            <a:r>
              <a:rPr lang="fr-FR" sz="2000" spc="-30" dirty="0">
                <a:latin typeface="Arial"/>
                <a:cs typeface="Arial"/>
              </a:rPr>
              <a:t> </a:t>
            </a:r>
            <a:r>
              <a:rPr lang="fr-FR" sz="2000" spc="-5" dirty="0">
                <a:latin typeface="Arial"/>
                <a:cs typeface="Arial"/>
              </a:rPr>
              <a:t>de</a:t>
            </a:r>
            <a:r>
              <a:rPr lang="fr-FR" sz="2000" spc="-30" dirty="0">
                <a:latin typeface="Arial"/>
                <a:cs typeface="Arial"/>
              </a:rPr>
              <a:t> </a:t>
            </a:r>
            <a:r>
              <a:rPr lang="fr-FR" sz="2000" spc="-5" dirty="0">
                <a:latin typeface="Arial"/>
                <a:cs typeface="Arial"/>
              </a:rPr>
              <a:t>37</a:t>
            </a:r>
            <a:r>
              <a:rPr lang="fr-FR" sz="2000" spc="-30" dirty="0">
                <a:latin typeface="Arial"/>
                <a:cs typeface="Arial"/>
              </a:rPr>
              <a:t> </a:t>
            </a:r>
            <a:r>
              <a:rPr lang="fr-FR" sz="2000" dirty="0">
                <a:latin typeface="Arial"/>
                <a:cs typeface="Arial"/>
              </a:rPr>
              <a:t>%</a:t>
            </a:r>
            <a:r>
              <a:rPr lang="fr-FR" sz="2000" spc="-45" dirty="0">
                <a:latin typeface="Arial"/>
                <a:cs typeface="Arial"/>
              </a:rPr>
              <a:t> </a:t>
            </a:r>
            <a:r>
              <a:rPr lang="fr-FR" sz="2000" spc="-5" dirty="0">
                <a:latin typeface="Arial"/>
                <a:cs typeface="Arial"/>
              </a:rPr>
              <a:t>en</a:t>
            </a:r>
            <a:r>
              <a:rPr lang="fr-FR" sz="2000" spc="-30" dirty="0">
                <a:latin typeface="Arial"/>
                <a:cs typeface="Arial"/>
              </a:rPr>
              <a:t> </a:t>
            </a:r>
            <a:r>
              <a:rPr lang="fr-FR" sz="2000" spc="-10" dirty="0">
                <a:latin typeface="Arial"/>
                <a:cs typeface="Arial"/>
              </a:rPr>
              <a:t>2012</a:t>
            </a:r>
            <a:r>
              <a:rPr lang="fr-FR" sz="2000" spc="-30" dirty="0">
                <a:latin typeface="Arial"/>
                <a:cs typeface="Arial"/>
              </a:rPr>
              <a:t> </a:t>
            </a:r>
            <a:r>
              <a:rPr lang="fr-FR" sz="2000" dirty="0">
                <a:latin typeface="Arial"/>
                <a:cs typeface="Arial"/>
              </a:rPr>
              <a:t>à</a:t>
            </a:r>
            <a:r>
              <a:rPr lang="fr-FR" sz="2000" spc="-30" dirty="0">
                <a:latin typeface="Arial"/>
                <a:cs typeface="Arial"/>
              </a:rPr>
              <a:t> </a:t>
            </a:r>
            <a:r>
              <a:rPr lang="fr-FR" sz="2000" spc="-5" dirty="0">
                <a:latin typeface="Arial"/>
                <a:cs typeface="Arial"/>
              </a:rPr>
              <a:t>39</a:t>
            </a:r>
            <a:r>
              <a:rPr lang="fr-FR" sz="2000" spc="-30" dirty="0">
                <a:latin typeface="Arial"/>
                <a:cs typeface="Arial"/>
              </a:rPr>
              <a:t> </a:t>
            </a:r>
            <a:r>
              <a:rPr lang="fr-FR" sz="2000" dirty="0">
                <a:latin typeface="Arial"/>
                <a:cs typeface="Arial"/>
              </a:rPr>
              <a:t>%</a:t>
            </a:r>
            <a:r>
              <a:rPr lang="fr-FR" sz="2000" spc="-45" dirty="0">
                <a:latin typeface="Arial"/>
                <a:cs typeface="Arial"/>
              </a:rPr>
              <a:t> </a:t>
            </a:r>
            <a:r>
              <a:rPr lang="fr-FR" sz="2000" spc="-10" dirty="0">
                <a:latin typeface="Arial"/>
                <a:cs typeface="Arial"/>
              </a:rPr>
              <a:t>en </a:t>
            </a:r>
            <a:r>
              <a:rPr lang="fr-FR" sz="2000" spc="-515" dirty="0">
                <a:latin typeface="Arial"/>
                <a:cs typeface="Arial"/>
              </a:rPr>
              <a:t> </a:t>
            </a:r>
            <a:r>
              <a:rPr lang="fr-FR" sz="2000" spc="-10" dirty="0">
                <a:latin typeface="Arial"/>
                <a:cs typeface="Arial"/>
              </a:rPr>
              <a:t>2022.</a:t>
            </a:r>
            <a:endParaRPr lang="fr-FR" sz="2000" dirty="0">
              <a:latin typeface="Arial"/>
              <a:cs typeface="Arial"/>
            </a:endParaRPr>
          </a:p>
          <a:p>
            <a:pPr marL="238760" indent="-226060">
              <a:lnSpc>
                <a:spcPct val="100000"/>
              </a:lnSpc>
              <a:spcBef>
                <a:spcPts val="219"/>
              </a:spcBef>
              <a:buClr>
                <a:srgbClr val="DBF1FD"/>
              </a:buClr>
              <a:buChar char="•"/>
              <a:tabLst>
                <a:tab pos="238125" algn="l"/>
                <a:tab pos="238760" algn="l"/>
              </a:tabLst>
            </a:pPr>
            <a:r>
              <a:rPr lang="fr-FR" sz="2000" spc="-10" dirty="0">
                <a:latin typeface="Arial"/>
                <a:cs typeface="Arial"/>
              </a:rPr>
              <a:t>Les</a:t>
            </a:r>
            <a:r>
              <a:rPr lang="fr-FR" sz="2000" spc="-40" dirty="0">
                <a:latin typeface="Arial"/>
                <a:cs typeface="Arial"/>
              </a:rPr>
              <a:t> </a:t>
            </a:r>
            <a:r>
              <a:rPr lang="fr-FR" sz="2000" spc="-10" dirty="0">
                <a:latin typeface="Arial"/>
                <a:cs typeface="Arial"/>
              </a:rPr>
              <a:t>influenceurs**</a:t>
            </a:r>
            <a:r>
              <a:rPr lang="fr-FR" sz="2000" spc="-30" dirty="0">
                <a:latin typeface="Arial"/>
                <a:cs typeface="Arial"/>
              </a:rPr>
              <a:t> </a:t>
            </a:r>
            <a:r>
              <a:rPr lang="fr-FR" sz="2000" spc="-5" dirty="0">
                <a:latin typeface="Arial"/>
                <a:cs typeface="Arial"/>
              </a:rPr>
              <a:t>et</a:t>
            </a:r>
            <a:r>
              <a:rPr lang="fr-FR" sz="2000" spc="-30" dirty="0">
                <a:latin typeface="Arial"/>
                <a:cs typeface="Arial"/>
              </a:rPr>
              <a:t> </a:t>
            </a:r>
            <a:r>
              <a:rPr lang="fr-FR" sz="2000" spc="-5" dirty="0">
                <a:latin typeface="Arial"/>
                <a:cs typeface="Arial"/>
              </a:rPr>
              <a:t>les</a:t>
            </a:r>
            <a:r>
              <a:rPr lang="fr-FR" sz="2000" spc="-35" dirty="0">
                <a:latin typeface="Arial"/>
                <a:cs typeface="Arial"/>
              </a:rPr>
              <a:t> </a:t>
            </a:r>
            <a:r>
              <a:rPr lang="fr-FR" sz="2000" spc="-10" dirty="0">
                <a:latin typeface="Arial"/>
                <a:cs typeface="Arial"/>
              </a:rPr>
              <a:t>décideurs</a:t>
            </a:r>
            <a:r>
              <a:rPr lang="fr-FR" sz="2000" spc="-40" dirty="0">
                <a:latin typeface="Arial"/>
                <a:cs typeface="Arial"/>
              </a:rPr>
              <a:t> </a:t>
            </a:r>
            <a:r>
              <a:rPr lang="fr-FR" sz="2000" spc="-10" dirty="0">
                <a:latin typeface="Arial"/>
                <a:cs typeface="Arial"/>
              </a:rPr>
              <a:t>en entreprise*</a:t>
            </a:r>
            <a:r>
              <a:rPr lang="fr-FR" sz="2000" spc="-30" dirty="0">
                <a:latin typeface="Arial"/>
                <a:cs typeface="Arial"/>
              </a:rPr>
              <a:t> </a:t>
            </a:r>
            <a:r>
              <a:rPr lang="fr-FR" sz="2000" spc="-10" dirty="0">
                <a:latin typeface="Arial"/>
                <a:cs typeface="Arial"/>
              </a:rPr>
              <a:t>signalent</a:t>
            </a:r>
            <a:r>
              <a:rPr lang="fr-FR" sz="2000" spc="-25" dirty="0">
                <a:latin typeface="Arial"/>
                <a:cs typeface="Arial"/>
              </a:rPr>
              <a:t> </a:t>
            </a:r>
            <a:r>
              <a:rPr lang="fr-FR" sz="2000" spc="-5" dirty="0">
                <a:latin typeface="Arial"/>
                <a:cs typeface="Arial"/>
              </a:rPr>
              <a:t>la</a:t>
            </a:r>
            <a:r>
              <a:rPr lang="fr-FR" sz="2000" spc="-25" dirty="0">
                <a:latin typeface="Arial"/>
                <a:cs typeface="Arial"/>
              </a:rPr>
              <a:t> </a:t>
            </a:r>
            <a:r>
              <a:rPr lang="fr-FR" sz="2000" spc="-10" dirty="0">
                <a:latin typeface="Arial"/>
                <a:cs typeface="Arial"/>
              </a:rPr>
              <a:t>plus</a:t>
            </a:r>
            <a:r>
              <a:rPr lang="fr-FR" sz="2000" spc="-30" dirty="0">
                <a:latin typeface="Arial"/>
                <a:cs typeface="Arial"/>
              </a:rPr>
              <a:t> </a:t>
            </a:r>
            <a:r>
              <a:rPr lang="fr-FR" sz="2000" spc="-10" dirty="0">
                <a:latin typeface="Arial"/>
                <a:cs typeface="Arial"/>
              </a:rPr>
              <a:t>forte utilisation </a:t>
            </a:r>
            <a:r>
              <a:rPr lang="fr-FR" sz="2000" spc="-5" dirty="0">
                <a:latin typeface="Arial"/>
                <a:cs typeface="Arial"/>
              </a:rPr>
              <a:t>de la </a:t>
            </a:r>
            <a:r>
              <a:rPr lang="fr-FR" sz="2000" spc="-10" dirty="0">
                <a:latin typeface="Arial"/>
                <a:cs typeface="Arial"/>
              </a:rPr>
              <a:t>tablette parmi tous les </a:t>
            </a:r>
            <a:r>
              <a:rPr lang="fr-FR" sz="2000" spc="-515" dirty="0">
                <a:latin typeface="Arial"/>
                <a:cs typeface="Arial"/>
              </a:rPr>
              <a:t> </a:t>
            </a:r>
            <a:r>
              <a:rPr lang="fr-FR" sz="2000" spc="-10" dirty="0">
                <a:latin typeface="Arial"/>
                <a:cs typeface="Arial"/>
              </a:rPr>
              <a:t>groupes</a:t>
            </a:r>
            <a:r>
              <a:rPr lang="fr-FR" sz="2000" spc="-30" dirty="0">
                <a:latin typeface="Arial"/>
                <a:cs typeface="Arial"/>
              </a:rPr>
              <a:t> </a:t>
            </a:r>
            <a:r>
              <a:rPr lang="fr-FR" sz="2000" spc="-10" dirty="0">
                <a:latin typeface="Arial"/>
                <a:cs typeface="Arial"/>
              </a:rPr>
              <a:t>démographiques.</a:t>
            </a:r>
            <a:endParaRPr lang="fr-FR" sz="2000" dirty="0">
              <a:latin typeface="Arial"/>
              <a:cs typeface="Arial"/>
            </a:endParaRPr>
          </a:p>
        </p:txBody>
      </p:sp>
      <p:sp>
        <p:nvSpPr>
          <p:cNvPr id="8" name="TextBox 7"/>
          <p:cNvSpPr txBox="1"/>
          <p:nvPr/>
        </p:nvSpPr>
        <p:spPr>
          <a:xfrm>
            <a:off x="3055938" y="1504099"/>
            <a:ext cx="5572578" cy="1015663"/>
          </a:xfrm>
          <a:prstGeom prst="rect">
            <a:avLst/>
          </a:prstGeom>
          <a:noFill/>
        </p:spPr>
        <p:txBody>
          <a:bodyPr wrap="square" rtlCol="0">
            <a:spAutoFit/>
          </a:bodyPr>
          <a:lstStyle/>
          <a:p>
            <a:r>
              <a:rPr lang="fr-FR" sz="2000" b="1" spc="-25" dirty="0">
                <a:latin typeface="Arial"/>
                <a:cs typeface="Arial"/>
              </a:rPr>
              <a:t>Q</a:t>
            </a:r>
            <a:r>
              <a:rPr lang="fr-FR" sz="2000" b="1" spc="-10" dirty="0">
                <a:latin typeface="Arial"/>
                <a:cs typeface="Arial"/>
              </a:rPr>
              <a:t>U</a:t>
            </a:r>
            <a:r>
              <a:rPr lang="fr-FR" sz="2000" b="1" spc="-160" dirty="0">
                <a:latin typeface="Arial"/>
                <a:cs typeface="Arial"/>
              </a:rPr>
              <a:t>A</a:t>
            </a:r>
            <a:r>
              <a:rPr lang="fr-FR" sz="2000" b="1" spc="-15" dirty="0">
                <a:latin typeface="Arial"/>
                <a:cs typeface="Arial"/>
              </a:rPr>
              <a:t>T</a:t>
            </a:r>
            <a:r>
              <a:rPr lang="fr-FR" sz="2000" b="1" spc="-10" dirty="0">
                <a:latin typeface="Arial"/>
                <a:cs typeface="Arial"/>
              </a:rPr>
              <a:t>R</a:t>
            </a:r>
            <a:r>
              <a:rPr lang="fr-FR" sz="2000" b="1" dirty="0">
                <a:latin typeface="Arial"/>
                <a:cs typeface="Arial"/>
              </a:rPr>
              <a:t>E</a:t>
            </a:r>
            <a:r>
              <a:rPr lang="fr-FR" sz="2000" b="1" spc="-100" dirty="0">
                <a:latin typeface="Arial"/>
                <a:cs typeface="Arial"/>
              </a:rPr>
              <a:t> </a:t>
            </a:r>
            <a:r>
              <a:rPr lang="fr-FR" sz="2000" b="1" spc="-10" dirty="0">
                <a:latin typeface="Arial"/>
                <a:cs typeface="Arial"/>
              </a:rPr>
              <a:t>ADU</a:t>
            </a:r>
            <a:r>
              <a:rPr lang="fr-FR" sz="2000" b="1" spc="-160" dirty="0">
                <a:latin typeface="Arial"/>
                <a:cs typeface="Arial"/>
              </a:rPr>
              <a:t>L</a:t>
            </a:r>
            <a:r>
              <a:rPr lang="fr-FR" sz="2000" b="1" spc="-15" dirty="0">
                <a:latin typeface="Arial"/>
                <a:cs typeface="Arial"/>
              </a:rPr>
              <a:t>TE</a:t>
            </a:r>
            <a:r>
              <a:rPr lang="fr-FR" sz="2000" b="1" dirty="0">
                <a:latin typeface="Arial"/>
                <a:cs typeface="Arial"/>
              </a:rPr>
              <a:t>S</a:t>
            </a:r>
            <a:r>
              <a:rPr lang="fr-FR" sz="2000" b="1" spc="-25" dirty="0">
                <a:latin typeface="Arial"/>
                <a:cs typeface="Arial"/>
              </a:rPr>
              <a:t> </a:t>
            </a:r>
            <a:r>
              <a:rPr lang="fr-FR" sz="2000" b="1" spc="-15" dirty="0">
                <a:latin typeface="Arial"/>
                <a:cs typeface="Arial"/>
              </a:rPr>
              <a:t>S</a:t>
            </a:r>
            <a:r>
              <a:rPr lang="fr-FR" sz="2000" b="1" spc="-10" dirty="0">
                <a:latin typeface="Arial"/>
                <a:cs typeface="Arial"/>
              </a:rPr>
              <a:t>U</a:t>
            </a:r>
            <a:r>
              <a:rPr lang="fr-FR" sz="2000" b="1" dirty="0">
                <a:latin typeface="Arial"/>
                <a:cs typeface="Arial"/>
              </a:rPr>
              <a:t>R</a:t>
            </a:r>
            <a:r>
              <a:rPr lang="fr-FR" sz="2000" b="1" spc="-25" dirty="0">
                <a:latin typeface="Arial"/>
                <a:cs typeface="Arial"/>
              </a:rPr>
              <a:t> </a:t>
            </a:r>
            <a:r>
              <a:rPr lang="fr-FR" sz="2000" b="1" spc="-10" dirty="0">
                <a:latin typeface="Arial"/>
                <a:cs typeface="Arial"/>
              </a:rPr>
              <a:t>D</a:t>
            </a:r>
            <a:r>
              <a:rPr lang="fr-FR" sz="2000" b="1" spc="-15" dirty="0">
                <a:latin typeface="Arial"/>
                <a:cs typeface="Arial"/>
              </a:rPr>
              <a:t>I</a:t>
            </a:r>
            <a:r>
              <a:rPr lang="fr-FR" sz="2000" b="1" dirty="0">
                <a:latin typeface="Arial"/>
                <a:cs typeface="Arial"/>
              </a:rPr>
              <a:t>X</a:t>
            </a:r>
            <a:r>
              <a:rPr lang="fr-FR" sz="2000" b="1" spc="-25" dirty="0">
                <a:latin typeface="Arial"/>
                <a:cs typeface="Arial"/>
              </a:rPr>
              <a:t> </a:t>
            </a:r>
            <a:r>
              <a:rPr lang="fr-FR" sz="2000" b="1" spc="-15" dirty="0">
                <a:latin typeface="Arial"/>
                <a:cs typeface="Arial"/>
              </a:rPr>
              <a:t>(39</a:t>
            </a:r>
            <a:r>
              <a:rPr lang="fr-FR" sz="2000" b="1" spc="-25" dirty="0">
                <a:latin typeface="Arial"/>
                <a:cs typeface="Arial"/>
              </a:rPr>
              <a:t>%</a:t>
            </a:r>
            <a:r>
              <a:rPr lang="fr-FR" sz="2000" b="1" dirty="0">
                <a:latin typeface="Arial"/>
                <a:cs typeface="Arial"/>
              </a:rPr>
              <a:t>)</a:t>
            </a:r>
            <a:r>
              <a:rPr lang="fr-FR" sz="2000" b="1" spc="-25" dirty="0">
                <a:latin typeface="Arial"/>
                <a:cs typeface="Arial"/>
              </a:rPr>
              <a:t> </a:t>
            </a:r>
            <a:r>
              <a:rPr lang="fr-FR" sz="2000" b="1" spc="-15" dirty="0">
                <a:latin typeface="Arial"/>
                <a:cs typeface="Arial"/>
              </a:rPr>
              <a:t>LISE</a:t>
            </a:r>
            <a:r>
              <a:rPr lang="fr-FR" sz="2000" b="1" spc="-10" dirty="0">
                <a:latin typeface="Arial"/>
                <a:cs typeface="Arial"/>
              </a:rPr>
              <a:t>N</a:t>
            </a:r>
            <a:r>
              <a:rPr lang="fr-FR" sz="2000" b="1" dirty="0">
                <a:latin typeface="Arial"/>
                <a:cs typeface="Arial"/>
              </a:rPr>
              <a:t>T  </a:t>
            </a:r>
            <a:r>
              <a:rPr lang="fr-FR" sz="2000" b="1" spc="-5" dirty="0">
                <a:latin typeface="Arial"/>
                <a:cs typeface="Arial"/>
              </a:rPr>
              <a:t>LE</a:t>
            </a:r>
            <a:r>
              <a:rPr lang="fr-FR" sz="2000" b="1" spc="-45" dirty="0">
                <a:latin typeface="Arial"/>
                <a:cs typeface="Arial"/>
              </a:rPr>
              <a:t> </a:t>
            </a:r>
            <a:r>
              <a:rPr lang="fr-FR" sz="2000" b="1" spc="-15" dirty="0">
                <a:latin typeface="Arial"/>
                <a:cs typeface="Arial"/>
              </a:rPr>
              <a:t>CONTENU</a:t>
            </a:r>
            <a:r>
              <a:rPr lang="fr-FR" sz="2000" b="1" spc="-40" dirty="0">
                <a:latin typeface="Arial"/>
                <a:cs typeface="Arial"/>
              </a:rPr>
              <a:t> </a:t>
            </a:r>
            <a:r>
              <a:rPr lang="fr-FR" sz="2000" b="1" spc="-10" dirty="0">
                <a:latin typeface="Arial"/>
                <a:cs typeface="Arial"/>
              </a:rPr>
              <a:t>DES</a:t>
            </a:r>
            <a:r>
              <a:rPr lang="fr-FR" sz="2000" b="1" spc="-45" dirty="0">
                <a:latin typeface="Arial"/>
                <a:cs typeface="Arial"/>
              </a:rPr>
              <a:t> </a:t>
            </a:r>
            <a:r>
              <a:rPr lang="fr-FR" sz="2000" b="1" spc="-15" dirty="0">
                <a:latin typeface="Arial"/>
                <a:cs typeface="Arial"/>
              </a:rPr>
              <a:t>JOURNAUX</a:t>
            </a:r>
            <a:r>
              <a:rPr lang="fr-FR" sz="2000" b="1" spc="-40" dirty="0">
                <a:latin typeface="Arial"/>
                <a:cs typeface="Arial"/>
              </a:rPr>
              <a:t> </a:t>
            </a:r>
            <a:r>
              <a:rPr lang="fr-FR" sz="2000" b="1" spc="-10" dirty="0">
                <a:latin typeface="Arial"/>
                <a:cs typeface="Arial"/>
              </a:rPr>
              <a:t>SUR</a:t>
            </a:r>
            <a:r>
              <a:rPr lang="fr-FR" sz="2000" b="1" spc="-40" dirty="0">
                <a:latin typeface="Arial"/>
                <a:cs typeface="Arial"/>
              </a:rPr>
              <a:t> </a:t>
            </a:r>
            <a:r>
              <a:rPr lang="fr-FR" sz="2000" b="1" spc="-10" dirty="0">
                <a:latin typeface="Arial"/>
                <a:cs typeface="Arial"/>
              </a:rPr>
              <a:t>LEUR </a:t>
            </a:r>
            <a:r>
              <a:rPr lang="fr-FR" sz="2000" b="1" spc="-545" dirty="0">
                <a:latin typeface="Arial"/>
                <a:cs typeface="Arial"/>
              </a:rPr>
              <a:t> </a:t>
            </a:r>
            <a:r>
              <a:rPr lang="fr-FR" sz="2000" b="1" spc="-30" dirty="0">
                <a:latin typeface="Arial"/>
                <a:cs typeface="Arial"/>
              </a:rPr>
              <a:t>TABLETTE</a:t>
            </a:r>
            <a:r>
              <a:rPr lang="en-US" sz="2000" b="1" dirty="0">
                <a:solidFill>
                  <a:srgbClr val="000000"/>
                </a:solidFill>
                <a:latin typeface="Arial"/>
                <a:cs typeface="Arial"/>
              </a:rPr>
              <a:t>.</a:t>
            </a:r>
          </a:p>
        </p:txBody>
      </p:sp>
      <p:pic>
        <p:nvPicPr>
          <p:cNvPr id="2" name="Picture 1" descr="Newspaper247-2022-05.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2738" y="1303222"/>
            <a:ext cx="2743200" cy="1337442"/>
          </a:xfrm>
          <a:prstGeom prst="rect">
            <a:avLst/>
          </a:prstGeom>
        </p:spPr>
      </p:pic>
      <p:sp>
        <p:nvSpPr>
          <p:cNvPr id="11" name="Title 1"/>
          <p:cNvSpPr>
            <a:spLocks noGrp="1"/>
          </p:cNvSpPr>
          <p:nvPr>
            <p:ph type="title"/>
          </p:nvPr>
        </p:nvSpPr>
        <p:spPr>
          <a:xfrm>
            <a:off x="433202" y="263868"/>
            <a:ext cx="7974456" cy="1001820"/>
          </a:xfrm>
        </p:spPr>
        <p:txBody>
          <a:bodyPr>
            <a:normAutofit/>
          </a:bodyPr>
          <a:lstStyle/>
          <a:p>
            <a:r>
              <a:rPr lang="en-CA" sz="3200" spc="-35" dirty="0">
                <a:latin typeface="Arial Black" panose="020B0A04020102020204" pitchFamily="34" charset="0"/>
              </a:rPr>
              <a:t>Faits</a:t>
            </a:r>
            <a:r>
              <a:rPr lang="en-CA" sz="3200" spc="-60" dirty="0">
                <a:latin typeface="Arial Black" panose="020B0A04020102020204" pitchFamily="34" charset="0"/>
              </a:rPr>
              <a:t> </a:t>
            </a:r>
            <a:r>
              <a:rPr lang="en-CA" sz="3200" spc="-20" dirty="0" err="1">
                <a:latin typeface="Arial Black" panose="020B0A04020102020204" pitchFamily="34" charset="0"/>
              </a:rPr>
              <a:t>saillants</a:t>
            </a:r>
            <a:r>
              <a:rPr lang="en-CA" sz="3200" spc="-65" dirty="0">
                <a:latin typeface="Arial Black" panose="020B0A04020102020204" pitchFamily="34" charset="0"/>
              </a:rPr>
              <a:t> </a:t>
            </a:r>
            <a:r>
              <a:rPr lang="en-CA" sz="3200" dirty="0">
                <a:latin typeface="Arial Black" panose="020B0A04020102020204" pitchFamily="34" charset="0"/>
              </a:rPr>
              <a:t>—</a:t>
            </a:r>
            <a:r>
              <a:rPr lang="en-CA" sz="3200" spc="-65" dirty="0">
                <a:latin typeface="Arial Black" panose="020B0A04020102020204" pitchFamily="34" charset="0"/>
              </a:rPr>
              <a:t> </a:t>
            </a:r>
            <a:r>
              <a:rPr lang="en-CA" sz="3200" spc="-50" dirty="0">
                <a:latin typeface="Arial Black" panose="020B0A04020102020204" pitchFamily="34" charset="0"/>
              </a:rPr>
              <a:t>TABLETTES</a:t>
            </a:r>
            <a:endParaRPr lang="en-US" dirty="0">
              <a:solidFill>
                <a:srgbClr val="000000"/>
              </a:solidFill>
              <a:latin typeface="Arial Black" panose="020B0A04020102020204" pitchFamily="34" charset="0"/>
              <a:cs typeface="Arial Black"/>
            </a:endParaRPr>
          </a:p>
        </p:txBody>
      </p:sp>
      <p:pic>
        <p:nvPicPr>
          <p:cNvPr id="15" name="Picture 14" descr="NMC News Conversation Illustration-platforms-01.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139281" y="2812066"/>
            <a:ext cx="4112295" cy="2473795"/>
          </a:xfrm>
          <a:prstGeom prst="rect">
            <a:avLst/>
          </a:prstGeom>
        </p:spPr>
      </p:pic>
      <p:sp>
        <p:nvSpPr>
          <p:cNvPr id="12" name="Text Box 7">
            <a:extLst>
              <a:ext uri="{FF2B5EF4-FFF2-40B4-BE49-F238E27FC236}">
                <a16:creationId xmlns:a16="http://schemas.microsoft.com/office/drawing/2014/main" id="{3DDCA061-0018-435F-9A4C-51F702224F98}"/>
              </a:ext>
            </a:extLst>
          </p:cNvPr>
          <p:cNvSpPr txBox="1">
            <a:spLocks noChangeArrowheads="1"/>
          </p:cNvSpPr>
          <p:nvPr/>
        </p:nvSpPr>
        <p:spPr bwMode="auto">
          <a:xfrm>
            <a:off x="-53790" y="6114027"/>
            <a:ext cx="6735944"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800">
                <a:solidFill>
                  <a:schemeClr val="tx1"/>
                </a:solidFill>
                <a:latin typeface="Arial" charset="0"/>
                <a:cs typeface="Arial" charset="0"/>
              </a:defRPr>
            </a:lvl1pPr>
            <a:lvl2pPr marL="742950" indent="-285750" eaLnBrk="0" hangingPunct="0">
              <a:defRPr sz="800">
                <a:solidFill>
                  <a:schemeClr val="tx1"/>
                </a:solidFill>
                <a:latin typeface="Arial" charset="0"/>
                <a:cs typeface="Arial" charset="0"/>
              </a:defRPr>
            </a:lvl2pPr>
            <a:lvl3pPr marL="1143000" indent="-228600" eaLnBrk="0" hangingPunct="0">
              <a:defRPr sz="800">
                <a:solidFill>
                  <a:schemeClr val="tx1"/>
                </a:solidFill>
                <a:latin typeface="Arial" charset="0"/>
                <a:cs typeface="Arial" charset="0"/>
              </a:defRPr>
            </a:lvl3pPr>
            <a:lvl4pPr marL="1600200" indent="-228600" eaLnBrk="0" hangingPunct="0">
              <a:defRPr sz="800">
                <a:solidFill>
                  <a:schemeClr val="tx1"/>
                </a:solidFill>
                <a:latin typeface="Arial" charset="0"/>
                <a:cs typeface="Arial" charset="0"/>
              </a:defRPr>
            </a:lvl4pPr>
            <a:lvl5pPr marL="2057400" indent="-228600" eaLnBrk="0" hangingPunct="0">
              <a:defRPr sz="800">
                <a:solidFill>
                  <a:schemeClr val="tx1"/>
                </a:solidFill>
                <a:latin typeface="Arial" charset="0"/>
                <a:cs typeface="Arial" charset="0"/>
              </a:defRPr>
            </a:lvl5pPr>
            <a:lvl6pPr marL="2514600" indent="-228600" eaLnBrk="0" fontAlgn="base" hangingPunct="0">
              <a:spcBef>
                <a:spcPct val="0"/>
              </a:spcBef>
              <a:spcAft>
                <a:spcPct val="0"/>
              </a:spcAft>
              <a:defRPr sz="800">
                <a:solidFill>
                  <a:schemeClr val="tx1"/>
                </a:solidFill>
                <a:latin typeface="Arial" charset="0"/>
                <a:cs typeface="Arial" charset="0"/>
              </a:defRPr>
            </a:lvl6pPr>
            <a:lvl7pPr marL="2971800" indent="-228600" eaLnBrk="0" fontAlgn="base" hangingPunct="0">
              <a:spcBef>
                <a:spcPct val="0"/>
              </a:spcBef>
              <a:spcAft>
                <a:spcPct val="0"/>
              </a:spcAft>
              <a:defRPr sz="800">
                <a:solidFill>
                  <a:schemeClr val="tx1"/>
                </a:solidFill>
                <a:latin typeface="Arial" charset="0"/>
                <a:cs typeface="Arial" charset="0"/>
              </a:defRPr>
            </a:lvl7pPr>
            <a:lvl8pPr marL="3429000" indent="-228600" eaLnBrk="0" fontAlgn="base" hangingPunct="0">
              <a:spcBef>
                <a:spcPct val="0"/>
              </a:spcBef>
              <a:spcAft>
                <a:spcPct val="0"/>
              </a:spcAft>
              <a:defRPr sz="800">
                <a:solidFill>
                  <a:schemeClr val="tx1"/>
                </a:solidFill>
                <a:latin typeface="Arial" charset="0"/>
                <a:cs typeface="Arial" charset="0"/>
              </a:defRPr>
            </a:lvl8pPr>
            <a:lvl9pPr marL="3886200" indent="-228600" eaLnBrk="0" fontAlgn="base" hangingPunct="0">
              <a:spcBef>
                <a:spcPct val="0"/>
              </a:spcBef>
              <a:spcAft>
                <a:spcPct val="0"/>
              </a:spcAft>
              <a:defRPr sz="800">
                <a:solidFill>
                  <a:schemeClr val="tx1"/>
                </a:solidFill>
                <a:latin typeface="Arial" charset="0"/>
                <a:cs typeface="Arial" charset="0"/>
              </a:defRPr>
            </a:lvl9pPr>
          </a:lstStyle>
          <a:p>
            <a:pPr marL="12700">
              <a:lnSpc>
                <a:spcPts val="1155"/>
              </a:lnSpc>
              <a:spcBef>
                <a:spcPts val="100"/>
              </a:spcBef>
            </a:pPr>
            <a:r>
              <a:rPr lang="fr-FR" sz="1000" spc="-10" dirty="0">
                <a:latin typeface="Arial"/>
                <a:cs typeface="Arial"/>
              </a:rPr>
              <a:t>Totum</a:t>
            </a:r>
            <a:r>
              <a:rPr lang="fr-FR" sz="1000" spc="-15" dirty="0">
                <a:latin typeface="Arial"/>
                <a:cs typeface="Arial"/>
              </a:rPr>
              <a:t> </a:t>
            </a:r>
            <a:r>
              <a:rPr lang="fr-FR" sz="1000" spc="-10" dirty="0" err="1">
                <a:latin typeface="Arial"/>
                <a:cs typeface="Arial"/>
              </a:rPr>
              <a:t>Research</a:t>
            </a:r>
            <a:r>
              <a:rPr lang="fr-FR" sz="1000" spc="-10" dirty="0">
                <a:latin typeface="Arial"/>
                <a:cs typeface="Arial"/>
              </a:rPr>
              <a:t>; </a:t>
            </a:r>
            <a:r>
              <a:rPr lang="fr-FR" sz="1000" spc="-15" dirty="0" err="1">
                <a:latin typeface="Arial"/>
                <a:cs typeface="Arial"/>
              </a:rPr>
              <a:t>Canadians</a:t>
            </a:r>
            <a:r>
              <a:rPr lang="fr-FR" sz="1000" spc="-15" dirty="0">
                <a:latin typeface="Arial"/>
                <a:cs typeface="Arial"/>
              </a:rPr>
              <a:t> </a:t>
            </a:r>
            <a:r>
              <a:rPr lang="fr-FR" sz="1000" spc="-10" dirty="0">
                <a:latin typeface="Arial"/>
                <a:cs typeface="Arial"/>
              </a:rPr>
              <a:t>18+, lectorat</a:t>
            </a:r>
            <a:r>
              <a:rPr lang="fr-FR" sz="1000" spc="-15" dirty="0">
                <a:latin typeface="Arial"/>
                <a:cs typeface="Arial"/>
              </a:rPr>
              <a:t> </a:t>
            </a:r>
            <a:r>
              <a:rPr lang="fr-FR" sz="1000" spc="-10" dirty="0">
                <a:latin typeface="Arial"/>
                <a:cs typeface="Arial"/>
              </a:rPr>
              <a:t>en</a:t>
            </a:r>
            <a:r>
              <a:rPr lang="fr-FR" sz="1000" spc="-15" dirty="0">
                <a:latin typeface="Arial"/>
                <a:cs typeface="Arial"/>
              </a:rPr>
              <a:t> </a:t>
            </a:r>
            <a:r>
              <a:rPr lang="fr-FR" sz="1000" spc="-10" dirty="0">
                <a:latin typeface="Arial"/>
                <a:cs typeface="Arial"/>
              </a:rPr>
              <a:t>semaine, décembre</a:t>
            </a:r>
            <a:r>
              <a:rPr lang="fr-FR" sz="1000" spc="-20" dirty="0">
                <a:latin typeface="Arial"/>
                <a:cs typeface="Arial"/>
              </a:rPr>
              <a:t> </a:t>
            </a:r>
            <a:r>
              <a:rPr lang="fr-FR" sz="1000" spc="-15" dirty="0">
                <a:latin typeface="Arial"/>
                <a:cs typeface="Arial"/>
              </a:rPr>
              <a:t>2021.</a:t>
            </a:r>
            <a:r>
              <a:rPr lang="fr-FR" sz="1000" spc="-10" dirty="0">
                <a:latin typeface="Arial"/>
                <a:cs typeface="Arial"/>
              </a:rPr>
              <a:t> </a:t>
            </a:r>
          </a:p>
          <a:p>
            <a:pPr eaLnBrk="1" hangingPunct="1"/>
            <a:r>
              <a:rPr lang="fr-CA" sz="850" dirty="0"/>
              <a:t>*Professionnels, gestionnaires de haut </a:t>
            </a:r>
            <a:r>
              <a:rPr lang="fr-CA" sz="850" dirty="0" err="1"/>
              <a:t>niveau</a:t>
            </a:r>
            <a:r>
              <a:rPr lang="fr-CA" sz="850" dirty="0" err="1">
                <a:latin typeface="Arial" panose="020B0604020202020204" pitchFamily="34" charset="0"/>
                <a:cs typeface="Arial" panose="020B0604020202020204" pitchFamily="34" charset="0"/>
              </a:rPr>
              <a:t>∕</a:t>
            </a:r>
            <a:r>
              <a:rPr lang="fr-CA" sz="850" dirty="0" err="1"/>
              <a:t>cadres</a:t>
            </a:r>
            <a:r>
              <a:rPr lang="fr-CA" sz="850" dirty="0"/>
              <a:t> supérieurs et propriétaires d’entreprises</a:t>
            </a:r>
            <a:r>
              <a:rPr lang="fr-CA" sz="850" dirty="0">
                <a:latin typeface="Arial" panose="020B0604020202020204" pitchFamily="34" charset="0"/>
                <a:cs typeface="Arial" panose="020B0604020202020204" pitchFamily="34" charset="0"/>
              </a:rPr>
              <a:t>∕ travailleurs autonomes au Canada;  </a:t>
            </a:r>
            <a:r>
              <a:rPr lang="en-US" altLang="en-US" sz="850" dirty="0">
                <a:latin typeface="Arial" panose="020B0604020202020204" pitchFamily="34" charset="0"/>
                <a:cs typeface="Arial" panose="020B0604020202020204" pitchFamily="34" charset="0"/>
              </a:rPr>
              <a:t> **</a:t>
            </a:r>
            <a:r>
              <a:rPr lang="en-US" altLang="en-US" sz="850" dirty="0" err="1">
                <a:latin typeface="Arial" panose="020B0604020202020204" pitchFamily="34" charset="0"/>
                <a:cs typeface="Arial" panose="020B0604020202020204" pitchFamily="34" charset="0"/>
              </a:rPr>
              <a:t>Influenceurs</a:t>
            </a:r>
            <a:r>
              <a:rPr lang="en-US" altLang="en-US" sz="850" dirty="0">
                <a:latin typeface="Arial" panose="020B0604020202020204" pitchFamily="34" charset="0"/>
                <a:cs typeface="Arial" panose="020B0604020202020204" pitchFamily="34" charset="0"/>
              </a:rPr>
              <a:t> </a:t>
            </a:r>
            <a:r>
              <a:rPr lang="fr-CA" sz="850" dirty="0"/>
              <a:t>3 ou plus des déclarations suivantes : trouvent un nouveau produit et le recommandent habituellement à d’autres; s’informent sur les nouveaux produits et services; les gens leur demandent souvent leur avis; sont toujours les premiers à essayer de nouveaux produits et services; partagent souvent de l’information sur des produits et services sur les médias sociaux</a:t>
            </a:r>
            <a:r>
              <a:rPr lang="en-US" sz="850" dirty="0">
                <a:latin typeface="Arial" panose="020B0604020202020204" pitchFamily="34" charset="0"/>
                <a:cs typeface="Arial" panose="020B0604020202020204" pitchFamily="34" charset="0"/>
              </a:rPr>
              <a:t>.</a:t>
            </a:r>
            <a:endParaRPr lang="en-US" altLang="en-US" sz="8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7690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7BDFED6-6E33-4606-AFE2-886ADB1C0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Qr code&#10;&#10;Description automatically generated">
            <a:extLst>
              <a:ext uri="{FF2B5EF4-FFF2-40B4-BE49-F238E27FC236}">
                <a16:creationId xmlns:a16="http://schemas.microsoft.com/office/drawing/2014/main" id="{19ED2D6C-C796-44EF-8924-C84C0BBAE64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94514" y="3681401"/>
            <a:ext cx="4049485" cy="3176595"/>
          </a:xfrm>
          <a:prstGeom prst="rect">
            <a:avLst/>
          </a:prstGeom>
        </p:spPr>
      </p:pic>
      <p:sp>
        <p:nvSpPr>
          <p:cNvPr id="24" name="Rectangle 23">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97DE113-6E0D-43ED-8AD6-1F723D189373}"/>
              </a:ext>
            </a:extLst>
          </p:cNvPr>
          <p:cNvSpPr txBox="1"/>
          <p:nvPr/>
        </p:nvSpPr>
        <p:spPr>
          <a:xfrm>
            <a:off x="628649" y="3694570"/>
            <a:ext cx="4046934" cy="2387600"/>
          </a:xfrm>
          <a:prstGeom prst="rect">
            <a:avLst/>
          </a:prstGeom>
        </p:spPr>
        <p:txBody>
          <a:bodyPr vert="horz" lIns="91440" tIns="45720" rIns="91440" bIns="45720" rtlCol="0" anchor="b">
            <a:normAutofit fontScale="92500"/>
          </a:bodyPr>
          <a:lstStyle/>
          <a:p>
            <a:pPr defTabSz="914400">
              <a:lnSpc>
                <a:spcPct val="90000"/>
              </a:lnSpc>
              <a:spcBef>
                <a:spcPct val="0"/>
              </a:spcBef>
              <a:spcAft>
                <a:spcPts val="600"/>
              </a:spcAft>
            </a:pPr>
            <a:r>
              <a:rPr lang="fr-FR" sz="2800" b="1" spc="-20" dirty="0">
                <a:solidFill>
                  <a:srgbClr val="FFFFFF"/>
                </a:solidFill>
                <a:latin typeface="Arial"/>
                <a:cs typeface="Arial"/>
              </a:rPr>
              <a:t>PRÈS </a:t>
            </a:r>
            <a:r>
              <a:rPr lang="fr-FR" sz="2800" b="1" spc="-15" dirty="0">
                <a:solidFill>
                  <a:srgbClr val="FFFFFF"/>
                </a:solidFill>
                <a:latin typeface="Arial"/>
                <a:cs typeface="Arial"/>
              </a:rPr>
              <a:t>DE </a:t>
            </a:r>
            <a:r>
              <a:rPr lang="fr-FR" sz="2800" b="1" spc="-20" dirty="0">
                <a:solidFill>
                  <a:srgbClr val="FFFFFF"/>
                </a:solidFill>
                <a:latin typeface="Arial"/>
                <a:cs typeface="Arial"/>
              </a:rPr>
              <a:t>NEUF </a:t>
            </a:r>
            <a:r>
              <a:rPr lang="fr-FR" sz="2800" b="1" spc="-15" dirty="0">
                <a:solidFill>
                  <a:srgbClr val="FFFFFF"/>
                </a:solidFill>
                <a:latin typeface="Arial"/>
                <a:cs typeface="Arial"/>
              </a:rPr>
              <a:t>SUR </a:t>
            </a:r>
            <a:r>
              <a:rPr lang="fr-FR" sz="2800" b="1" spc="-10" dirty="0">
                <a:solidFill>
                  <a:srgbClr val="FFFFFF"/>
                </a:solidFill>
                <a:latin typeface="Arial"/>
                <a:cs typeface="Arial"/>
              </a:rPr>
              <a:t> </a:t>
            </a:r>
            <a:r>
              <a:rPr lang="fr-FR" sz="2800" b="1" spc="-15" dirty="0">
                <a:solidFill>
                  <a:srgbClr val="FFFFFF"/>
                </a:solidFill>
                <a:latin typeface="Arial"/>
                <a:cs typeface="Arial"/>
              </a:rPr>
              <a:t>DIX </a:t>
            </a:r>
            <a:r>
              <a:rPr lang="fr-FR" sz="2800" b="1" spc="-20" dirty="0">
                <a:solidFill>
                  <a:srgbClr val="FFFFFF"/>
                </a:solidFill>
                <a:latin typeface="Arial"/>
                <a:cs typeface="Arial"/>
              </a:rPr>
              <a:t>CANADIENS </a:t>
            </a:r>
            <a:r>
              <a:rPr lang="fr-FR" sz="2800" b="1" spc="-10" dirty="0">
                <a:solidFill>
                  <a:srgbClr val="FFFFFF"/>
                </a:solidFill>
                <a:latin typeface="Arial"/>
                <a:cs typeface="Arial"/>
              </a:rPr>
              <a:t>(86 </a:t>
            </a:r>
            <a:r>
              <a:rPr lang="fr-FR" sz="2800" b="1" spc="-15" dirty="0">
                <a:solidFill>
                  <a:srgbClr val="FFFFFF"/>
                </a:solidFill>
                <a:latin typeface="Arial"/>
                <a:cs typeface="Arial"/>
              </a:rPr>
              <a:t>%) </a:t>
            </a:r>
            <a:r>
              <a:rPr lang="fr-FR" sz="2800" b="1" spc="-710" dirty="0">
                <a:solidFill>
                  <a:srgbClr val="FFFFFF"/>
                </a:solidFill>
                <a:latin typeface="Arial"/>
                <a:cs typeface="Arial"/>
              </a:rPr>
              <a:t> </a:t>
            </a:r>
            <a:r>
              <a:rPr lang="fr-FR" sz="2800" b="1" spc="-20" dirty="0">
                <a:solidFill>
                  <a:srgbClr val="FFFFFF"/>
                </a:solidFill>
                <a:latin typeface="Arial"/>
                <a:cs typeface="Arial"/>
              </a:rPr>
              <a:t>LISENT </a:t>
            </a:r>
            <a:r>
              <a:rPr lang="fr-FR" sz="2800" b="1" spc="-15" dirty="0">
                <a:solidFill>
                  <a:srgbClr val="FFFFFF"/>
                </a:solidFill>
                <a:latin typeface="Arial"/>
                <a:cs typeface="Arial"/>
              </a:rPr>
              <a:t>UN </a:t>
            </a:r>
            <a:r>
              <a:rPr lang="fr-FR" sz="2800" b="1" spc="-20" dirty="0">
                <a:solidFill>
                  <a:srgbClr val="FFFFFF"/>
                </a:solidFill>
                <a:latin typeface="Arial"/>
                <a:cs typeface="Arial"/>
              </a:rPr>
              <a:t>JOURNAL </a:t>
            </a:r>
            <a:r>
              <a:rPr lang="fr-FR" sz="2800" b="1" spc="-15" dirty="0">
                <a:solidFill>
                  <a:srgbClr val="FFFFFF"/>
                </a:solidFill>
                <a:latin typeface="Arial"/>
                <a:cs typeface="Arial"/>
              </a:rPr>
              <a:t> SUR </a:t>
            </a:r>
            <a:r>
              <a:rPr lang="fr-FR" sz="2800" b="1" spc="-20" dirty="0">
                <a:solidFill>
                  <a:srgbClr val="FFFFFF"/>
                </a:solidFill>
                <a:latin typeface="Arial"/>
                <a:cs typeface="Arial"/>
              </a:rPr>
              <a:t>N'IMPORTE </a:t>
            </a:r>
            <a:r>
              <a:rPr lang="fr-FR" sz="2800" b="1" spc="-15" dirty="0">
                <a:solidFill>
                  <a:srgbClr val="FFFFFF"/>
                </a:solidFill>
                <a:latin typeface="Arial"/>
                <a:cs typeface="Arial"/>
              </a:rPr>
              <a:t> </a:t>
            </a:r>
            <a:r>
              <a:rPr lang="fr-FR" sz="2800" b="1" spc="-20" dirty="0">
                <a:solidFill>
                  <a:srgbClr val="FFFFFF"/>
                </a:solidFill>
                <a:latin typeface="Arial"/>
                <a:cs typeface="Arial"/>
              </a:rPr>
              <a:t>QUELLE</a:t>
            </a:r>
            <a:r>
              <a:rPr lang="fr-FR" sz="2800" b="1" spc="-95" dirty="0">
                <a:solidFill>
                  <a:srgbClr val="FFFFFF"/>
                </a:solidFill>
                <a:latin typeface="Arial"/>
                <a:cs typeface="Arial"/>
              </a:rPr>
              <a:t> </a:t>
            </a:r>
            <a:r>
              <a:rPr lang="fr-FR" sz="2800" b="1" spc="-40" dirty="0">
                <a:solidFill>
                  <a:srgbClr val="FFFFFF"/>
                </a:solidFill>
                <a:latin typeface="Arial"/>
                <a:cs typeface="Arial"/>
              </a:rPr>
              <a:t>PLATEFORME </a:t>
            </a:r>
            <a:r>
              <a:rPr lang="fr-FR" sz="2800" b="1" spc="-710" dirty="0">
                <a:solidFill>
                  <a:srgbClr val="FFFFFF"/>
                </a:solidFill>
                <a:latin typeface="Arial"/>
                <a:cs typeface="Arial"/>
              </a:rPr>
              <a:t> </a:t>
            </a:r>
            <a:r>
              <a:rPr lang="fr-FR" sz="2800" b="1" spc="-25" dirty="0">
                <a:solidFill>
                  <a:srgbClr val="FFFFFF"/>
                </a:solidFill>
                <a:latin typeface="Arial"/>
                <a:cs typeface="Arial"/>
              </a:rPr>
              <a:t>CHAQUE</a:t>
            </a:r>
            <a:r>
              <a:rPr lang="fr-FR" sz="2800" b="1" spc="-35" dirty="0">
                <a:solidFill>
                  <a:srgbClr val="FFFFFF"/>
                </a:solidFill>
                <a:latin typeface="Arial"/>
                <a:cs typeface="Arial"/>
              </a:rPr>
              <a:t> </a:t>
            </a:r>
            <a:r>
              <a:rPr lang="fr-FR" sz="2800" b="1" spc="-25" dirty="0">
                <a:solidFill>
                  <a:srgbClr val="FFFFFF"/>
                </a:solidFill>
                <a:latin typeface="Arial"/>
                <a:cs typeface="Arial"/>
              </a:rPr>
              <a:t>SEMAINE</a:t>
            </a:r>
            <a:endParaRPr lang="fr-FR" sz="2800" dirty="0">
              <a:latin typeface="Arial"/>
              <a:cs typeface="Arial"/>
            </a:endParaRPr>
          </a:p>
        </p:txBody>
      </p:sp>
      <p:cxnSp>
        <p:nvCxnSpPr>
          <p:cNvPr id="26" name="Straight Connector 25">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3681408"/>
            <a:ext cx="851534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descr="Newspaper247-2022-01.png">
            <a:extLst>
              <a:ext uri="{FF2B5EF4-FFF2-40B4-BE49-F238E27FC236}">
                <a16:creationId xmlns:a16="http://schemas.microsoft.com/office/drawing/2014/main" id="{CD37B329-1AED-4373-9E7F-0D8FE8106B60}"/>
              </a:ext>
            </a:extLst>
          </p:cNvPr>
          <p:cNvPicPr>
            <a:picLocks noChangeAspect="1"/>
          </p:cNvPicPr>
          <p:nvPr/>
        </p:nvPicPr>
        <p:blipFill rotWithShape="1">
          <a:blip r:embed="rId4" cstate="screen">
            <a:alphaModFix/>
            <a:extLst>
              <a:ext uri="{28A0092B-C50C-407E-A947-70E740481C1C}">
                <a14:useLocalDpi xmlns:a14="http://schemas.microsoft.com/office/drawing/2010/main"/>
              </a:ext>
            </a:extLst>
          </a:blip>
          <a:srcRect/>
          <a:stretch/>
        </p:blipFill>
        <p:spPr>
          <a:xfrm>
            <a:off x="3410952" y="-5"/>
            <a:ext cx="5733047" cy="3681406"/>
          </a:xfrm>
          <a:prstGeom prst="rect">
            <a:avLst/>
          </a:prstGeom>
        </p:spPr>
      </p:pic>
      <p:sp>
        <p:nvSpPr>
          <p:cNvPr id="9" name="object 10">
            <a:extLst>
              <a:ext uri="{FF2B5EF4-FFF2-40B4-BE49-F238E27FC236}">
                <a16:creationId xmlns:a16="http://schemas.microsoft.com/office/drawing/2014/main" id="{DF5992D6-0856-42E8-AED1-0B581243780F}"/>
              </a:ext>
            </a:extLst>
          </p:cNvPr>
          <p:cNvSpPr txBox="1"/>
          <p:nvPr/>
        </p:nvSpPr>
        <p:spPr>
          <a:xfrm>
            <a:off x="116504" y="6575021"/>
            <a:ext cx="4369435" cy="193040"/>
          </a:xfrm>
          <a:prstGeom prst="rect">
            <a:avLst/>
          </a:prstGeom>
        </p:spPr>
        <p:txBody>
          <a:bodyPr vert="horz" wrap="square" lIns="0" tIns="12700" rIns="0" bIns="0" rtlCol="0">
            <a:spAutoFit/>
          </a:bodyPr>
          <a:lstStyle/>
          <a:p>
            <a:pPr marL="12700">
              <a:lnSpc>
                <a:spcPct val="100000"/>
              </a:lnSpc>
              <a:spcBef>
                <a:spcPts val="100"/>
              </a:spcBef>
            </a:pPr>
            <a:r>
              <a:rPr sz="1100" spc="-10" dirty="0">
                <a:solidFill>
                  <a:srgbClr val="FFFFFF"/>
                </a:solidFill>
                <a:latin typeface="Arial"/>
                <a:cs typeface="Arial"/>
              </a:rPr>
              <a:t>Totum</a:t>
            </a:r>
            <a:r>
              <a:rPr sz="1100" spc="-25" dirty="0">
                <a:solidFill>
                  <a:srgbClr val="FFFFFF"/>
                </a:solidFill>
                <a:latin typeface="Arial"/>
                <a:cs typeface="Arial"/>
              </a:rPr>
              <a:t> </a:t>
            </a:r>
            <a:r>
              <a:rPr sz="1100" spc="-10" dirty="0">
                <a:solidFill>
                  <a:srgbClr val="FFFFFF"/>
                </a:solidFill>
                <a:latin typeface="Arial"/>
                <a:cs typeface="Arial"/>
              </a:rPr>
              <a:t>Research;</a:t>
            </a:r>
            <a:r>
              <a:rPr sz="1100" spc="-20" dirty="0">
                <a:solidFill>
                  <a:srgbClr val="FFFFFF"/>
                </a:solidFill>
                <a:latin typeface="Arial"/>
                <a:cs typeface="Arial"/>
              </a:rPr>
              <a:t> </a:t>
            </a:r>
            <a:r>
              <a:rPr sz="1100" spc="-10" dirty="0">
                <a:solidFill>
                  <a:srgbClr val="FFFFFF"/>
                </a:solidFill>
                <a:latin typeface="Arial"/>
                <a:cs typeface="Arial"/>
              </a:rPr>
              <a:t>Canadiens</a:t>
            </a:r>
            <a:r>
              <a:rPr sz="1100" spc="-15" dirty="0">
                <a:solidFill>
                  <a:srgbClr val="FFFFFF"/>
                </a:solidFill>
                <a:latin typeface="Arial"/>
                <a:cs typeface="Arial"/>
              </a:rPr>
              <a:t> </a:t>
            </a:r>
            <a:r>
              <a:rPr sz="1100" spc="-10" dirty="0">
                <a:solidFill>
                  <a:srgbClr val="FFFFFF"/>
                </a:solidFill>
                <a:latin typeface="Arial"/>
                <a:cs typeface="Arial"/>
              </a:rPr>
              <a:t>18+,</a:t>
            </a:r>
            <a:r>
              <a:rPr sz="1100" spc="-25" dirty="0">
                <a:solidFill>
                  <a:srgbClr val="FFFFFF"/>
                </a:solidFill>
                <a:latin typeface="Arial"/>
                <a:cs typeface="Arial"/>
              </a:rPr>
              <a:t> </a:t>
            </a:r>
            <a:r>
              <a:rPr sz="1100" spc="-10" dirty="0">
                <a:solidFill>
                  <a:srgbClr val="FFFFFF"/>
                </a:solidFill>
                <a:latin typeface="Arial"/>
                <a:cs typeface="Arial"/>
              </a:rPr>
              <a:t>lectorat</a:t>
            </a:r>
            <a:r>
              <a:rPr sz="1100" spc="-20" dirty="0">
                <a:solidFill>
                  <a:srgbClr val="FFFFFF"/>
                </a:solidFill>
                <a:latin typeface="Arial"/>
                <a:cs typeface="Arial"/>
              </a:rPr>
              <a:t> </a:t>
            </a:r>
            <a:r>
              <a:rPr sz="1100" spc="-5" dirty="0">
                <a:solidFill>
                  <a:srgbClr val="FFFFFF"/>
                </a:solidFill>
                <a:latin typeface="Arial"/>
                <a:cs typeface="Arial"/>
              </a:rPr>
              <a:t>en</a:t>
            </a:r>
            <a:r>
              <a:rPr sz="1100" spc="-15" dirty="0">
                <a:solidFill>
                  <a:srgbClr val="FFFFFF"/>
                </a:solidFill>
                <a:latin typeface="Arial"/>
                <a:cs typeface="Arial"/>
              </a:rPr>
              <a:t> </a:t>
            </a:r>
            <a:r>
              <a:rPr sz="1100" spc="-10" dirty="0">
                <a:solidFill>
                  <a:srgbClr val="FFFFFF"/>
                </a:solidFill>
                <a:latin typeface="Arial"/>
                <a:cs typeface="Arial"/>
              </a:rPr>
              <a:t>semaine,</a:t>
            </a:r>
            <a:r>
              <a:rPr sz="1100" spc="-20" dirty="0">
                <a:solidFill>
                  <a:srgbClr val="FFFFFF"/>
                </a:solidFill>
                <a:latin typeface="Arial"/>
                <a:cs typeface="Arial"/>
              </a:rPr>
              <a:t> </a:t>
            </a:r>
            <a:r>
              <a:rPr sz="1100" spc="-10" dirty="0">
                <a:solidFill>
                  <a:srgbClr val="FFFFFF"/>
                </a:solidFill>
                <a:latin typeface="Arial"/>
                <a:cs typeface="Arial"/>
              </a:rPr>
              <a:t>décembre</a:t>
            </a:r>
            <a:r>
              <a:rPr sz="1100" spc="-15" dirty="0">
                <a:solidFill>
                  <a:srgbClr val="FFFFFF"/>
                </a:solidFill>
                <a:latin typeface="Arial"/>
                <a:cs typeface="Arial"/>
              </a:rPr>
              <a:t> </a:t>
            </a:r>
            <a:r>
              <a:rPr sz="1100" spc="-10" dirty="0">
                <a:solidFill>
                  <a:srgbClr val="FFFFFF"/>
                </a:solidFill>
                <a:latin typeface="Arial"/>
                <a:cs typeface="Arial"/>
              </a:rPr>
              <a:t>2021</a:t>
            </a:r>
            <a:endParaRPr sz="1100" dirty="0">
              <a:latin typeface="Arial"/>
              <a:cs typeface="Arial"/>
            </a:endParaRPr>
          </a:p>
        </p:txBody>
      </p:sp>
    </p:spTree>
    <p:extLst>
      <p:ext uri="{BB962C8B-B14F-4D97-AF65-F5344CB8AC3E}">
        <p14:creationId xmlns:p14="http://schemas.microsoft.com/office/powerpoint/2010/main" val="2916385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A3EFF7B1-6CB7-47D1-AD37-B870CA2B21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FA2962B-21B6-4689-A95D-A8FF6ADE4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745280D-ED36-41FE-8EB1-CE597C99CF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9911" y="828635"/>
            <a:ext cx="304800" cy="322326"/>
            <a:chOff x="215328" y="-46937"/>
            <a:chExt cx="304800" cy="2773841"/>
          </a:xfrm>
        </p:grpSpPr>
        <p:cxnSp>
          <p:nvCxnSpPr>
            <p:cNvPr id="76" name="Straight Connector 37">
              <a:extLst>
                <a:ext uri="{FF2B5EF4-FFF2-40B4-BE49-F238E27FC236}">
                  <a16:creationId xmlns:a16="http://schemas.microsoft.com/office/drawing/2014/main" id="{3D26CEB3-5AE4-4088-AD63-396DB50F28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AA9279A-AD34-474C-834E-6BF658144A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39">
              <a:extLst>
                <a:ext uri="{FF2B5EF4-FFF2-40B4-BE49-F238E27FC236}">
                  <a16:creationId xmlns:a16="http://schemas.microsoft.com/office/drawing/2014/main" id="{B3589559-7D9A-4ECD-90BB-A5565E2DAE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01B1A71-DCEA-4EB2-8133-98A2CD6F09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80E95A5C-1E97-41C3-9DEC-245FF6DEBF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75420"/>
            <a:ext cx="9036544" cy="4093306"/>
            <a:chOff x="1" y="2075420"/>
            <a:chExt cx="12048729" cy="4093306"/>
          </a:xfrm>
        </p:grpSpPr>
        <p:sp>
          <p:nvSpPr>
            <p:cNvPr id="44" name="Oval 43">
              <a:extLst>
                <a:ext uri="{FF2B5EF4-FFF2-40B4-BE49-F238E27FC236}">
                  <a16:creationId xmlns:a16="http://schemas.microsoft.com/office/drawing/2014/main" id="{8D3C3374-C720-4FCD-B6CD-AEF1D1A6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7639E2EF-4D23-4EA3-B29E-D6362FF72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730820A4-6CEA-4BF7-8DE4-F5B2D2EB2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F320E002-8AED-4D4F-A104-0585FFFB9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6A0BF3F3-3A09-42CE-9483-114BD01DD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233BD5C-DFC7-4EB7-B348-7C9B5B8D0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Rectangle 50">
            <a:extLst>
              <a:ext uri="{FF2B5EF4-FFF2-40B4-BE49-F238E27FC236}">
                <a16:creationId xmlns:a16="http://schemas.microsoft.com/office/drawing/2014/main" id="{A00D2CE1-35C1-46E6-BD59-CEE668BD9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79052" y="1131512"/>
            <a:ext cx="2796461" cy="533439"/>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A58DCE86-9AE1-46D1-96D6-04B8B3EDF6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44654" y="317578"/>
            <a:ext cx="411480" cy="549007"/>
            <a:chOff x="7029447" y="3514725"/>
            <a:chExt cx="1285875" cy="549007"/>
          </a:xfrm>
        </p:grpSpPr>
        <p:cxnSp>
          <p:nvCxnSpPr>
            <p:cNvPr id="54" name="Straight Connector 53">
              <a:extLst>
                <a:ext uri="{FF2B5EF4-FFF2-40B4-BE49-F238E27FC236}">
                  <a16:creationId xmlns:a16="http://schemas.microsoft.com/office/drawing/2014/main" id="{89B74739-D423-4F25-A976-0A6CD86D17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018E700-FF08-42AA-9237-24E7A74AD3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6B3488A-8A55-403E-B9C9-75AFA0CF53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89B9D-BA8D-4A64-B95F-33940D9D68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59" name="Rectangle 58">
            <a:extLst>
              <a:ext uri="{FF2B5EF4-FFF2-40B4-BE49-F238E27FC236}">
                <a16:creationId xmlns:a16="http://schemas.microsoft.com/office/drawing/2014/main" id="{E18403B7-F2C7-4C07-8522-21C319109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140785"/>
            <a:ext cx="4571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a:extLst>
              <a:ext uri="{FF2B5EF4-FFF2-40B4-BE49-F238E27FC236}">
                <a16:creationId xmlns:a16="http://schemas.microsoft.com/office/drawing/2014/main" id="{23B58CC6-A99E-43AF-A467-256F19287F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45785" y="5940560"/>
            <a:ext cx="1285875" cy="549007"/>
            <a:chOff x="7029447" y="3514725"/>
            <a:chExt cx="1285875" cy="549007"/>
          </a:xfrm>
        </p:grpSpPr>
        <p:cxnSp>
          <p:nvCxnSpPr>
            <p:cNvPr id="62" name="Straight Connector 61">
              <a:extLst>
                <a:ext uri="{FF2B5EF4-FFF2-40B4-BE49-F238E27FC236}">
                  <a16:creationId xmlns:a16="http://schemas.microsoft.com/office/drawing/2014/main" id="{8FE97852-3A18-4317-B17E-8C45174F96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9D0BC6E-6D0B-4589-B1BF-372BAA3839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30B892E-E062-4B0A-B79E-E55D36EC9A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D1A4DF9-C28A-4C0A-B273-702F0C4880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12" name="Title 2"/>
          <p:cNvSpPr>
            <a:spLocks noGrp="1"/>
          </p:cNvSpPr>
          <p:nvPr>
            <p:ph type="title"/>
          </p:nvPr>
        </p:nvSpPr>
        <p:spPr>
          <a:xfrm>
            <a:off x="363474" y="576946"/>
            <a:ext cx="3373979" cy="5557877"/>
          </a:xfrm>
          <a:noFill/>
        </p:spPr>
        <p:txBody>
          <a:bodyPr vert="horz" lIns="91440" tIns="45720" rIns="91440" bIns="45720" rtlCol="0" anchor="ctr">
            <a:normAutofit/>
          </a:bodyPr>
          <a:lstStyle/>
          <a:p>
            <a:r>
              <a:rPr lang="en-CA" sz="3900" b="1" spc="-25" dirty="0" err="1">
                <a:solidFill>
                  <a:srgbClr val="FFFFFF"/>
                </a:solidFill>
                <a:latin typeface="Arial"/>
                <a:cs typeface="Arial"/>
              </a:rPr>
              <a:t>Amorces</a:t>
            </a:r>
            <a:r>
              <a:rPr lang="en-CA" sz="3900" b="1" spc="-25" dirty="0">
                <a:solidFill>
                  <a:srgbClr val="FFFFFF"/>
                </a:solidFill>
                <a:latin typeface="Arial"/>
                <a:cs typeface="Arial"/>
              </a:rPr>
              <a:t> </a:t>
            </a:r>
            <a:r>
              <a:rPr lang="en-CA" sz="3900" b="1" spc="-15" dirty="0">
                <a:solidFill>
                  <a:srgbClr val="FFFFFF"/>
                </a:solidFill>
                <a:latin typeface="Arial"/>
                <a:cs typeface="Arial"/>
              </a:rPr>
              <a:t>de </a:t>
            </a:r>
            <a:r>
              <a:rPr lang="en-CA" sz="3900" b="1" spc="-10" dirty="0">
                <a:solidFill>
                  <a:srgbClr val="FFFFFF"/>
                </a:solidFill>
                <a:latin typeface="Arial"/>
                <a:cs typeface="Arial"/>
              </a:rPr>
              <a:t> </a:t>
            </a:r>
            <a:r>
              <a:rPr lang="en-CA" sz="3900" b="1" spc="-20" dirty="0">
                <a:solidFill>
                  <a:srgbClr val="FFFFFF"/>
                </a:solidFill>
                <a:latin typeface="Arial"/>
                <a:cs typeface="Arial"/>
              </a:rPr>
              <a:t>c</a:t>
            </a:r>
            <a:r>
              <a:rPr lang="en-CA" sz="3900" b="1" spc="-25" dirty="0">
                <a:solidFill>
                  <a:srgbClr val="FFFFFF"/>
                </a:solidFill>
                <a:latin typeface="Arial"/>
                <a:cs typeface="Arial"/>
              </a:rPr>
              <a:t>on</a:t>
            </a:r>
            <a:r>
              <a:rPr lang="en-CA" sz="3900" b="1" spc="-20" dirty="0">
                <a:solidFill>
                  <a:srgbClr val="FFFFFF"/>
                </a:solidFill>
                <a:latin typeface="Arial"/>
                <a:cs typeface="Arial"/>
              </a:rPr>
              <a:t>ve</a:t>
            </a:r>
            <a:r>
              <a:rPr lang="en-CA" sz="3900" b="1" spc="-25" dirty="0">
                <a:solidFill>
                  <a:srgbClr val="FFFFFF"/>
                </a:solidFill>
                <a:latin typeface="Arial"/>
                <a:cs typeface="Arial"/>
              </a:rPr>
              <a:t>r</a:t>
            </a:r>
            <a:r>
              <a:rPr lang="en-CA" sz="3900" b="1" spc="-20" dirty="0">
                <a:solidFill>
                  <a:srgbClr val="FFFFFF"/>
                </a:solidFill>
                <a:latin typeface="Arial"/>
                <a:cs typeface="Arial"/>
              </a:rPr>
              <a:t>sa</a:t>
            </a:r>
            <a:r>
              <a:rPr lang="en-CA" sz="3900" b="1" spc="-15" dirty="0">
                <a:solidFill>
                  <a:srgbClr val="FFFFFF"/>
                </a:solidFill>
                <a:latin typeface="Arial"/>
                <a:cs typeface="Arial"/>
              </a:rPr>
              <a:t>t</a:t>
            </a:r>
            <a:r>
              <a:rPr lang="en-CA" sz="3900" b="1" spc="-10" dirty="0">
                <a:solidFill>
                  <a:srgbClr val="FFFFFF"/>
                </a:solidFill>
                <a:latin typeface="Arial"/>
                <a:cs typeface="Arial"/>
              </a:rPr>
              <a:t>i</a:t>
            </a:r>
            <a:r>
              <a:rPr lang="en-CA" sz="3900" b="1" spc="-25" dirty="0">
                <a:solidFill>
                  <a:srgbClr val="FFFFFF"/>
                </a:solidFill>
                <a:latin typeface="Arial"/>
                <a:cs typeface="Arial"/>
              </a:rPr>
              <a:t>o</a:t>
            </a:r>
            <a:r>
              <a:rPr lang="en-CA" sz="3900" b="1" dirty="0">
                <a:solidFill>
                  <a:srgbClr val="FFFFFF"/>
                </a:solidFill>
                <a:latin typeface="Arial"/>
                <a:cs typeface="Arial"/>
              </a:rPr>
              <a:t>n</a:t>
            </a:r>
            <a:br>
              <a:rPr lang="en-US" sz="3900" kern="1200" dirty="0">
                <a:solidFill>
                  <a:schemeClr val="tx1"/>
                </a:solidFill>
                <a:latin typeface="+mj-lt"/>
                <a:ea typeface="+mj-ea"/>
                <a:cs typeface="+mj-cs"/>
              </a:rPr>
            </a:br>
            <a:br>
              <a:rPr lang="en-US" sz="3900" kern="1200" dirty="0">
                <a:solidFill>
                  <a:schemeClr val="tx1"/>
                </a:solidFill>
                <a:latin typeface="+mj-lt"/>
                <a:ea typeface="+mj-ea"/>
                <a:cs typeface="+mj-cs"/>
              </a:rPr>
            </a:br>
            <a:r>
              <a:rPr lang="fr-FR" sz="3900" spc="-10" dirty="0">
                <a:solidFill>
                  <a:srgbClr val="FFFFFF"/>
                </a:solidFill>
                <a:latin typeface="Arial"/>
                <a:cs typeface="Arial"/>
              </a:rPr>
              <a:t>Le </a:t>
            </a:r>
            <a:r>
              <a:rPr lang="fr-FR" sz="3900" spc="-20" dirty="0">
                <a:solidFill>
                  <a:srgbClr val="FFFFFF"/>
                </a:solidFill>
                <a:latin typeface="Arial"/>
                <a:cs typeface="Arial"/>
              </a:rPr>
              <a:t>lectorat </a:t>
            </a:r>
            <a:r>
              <a:rPr lang="fr-FR" sz="3900" spc="-15" dirty="0">
                <a:solidFill>
                  <a:srgbClr val="FFFFFF"/>
                </a:solidFill>
                <a:latin typeface="Arial"/>
                <a:cs typeface="Arial"/>
              </a:rPr>
              <a:t> des </a:t>
            </a:r>
            <a:r>
              <a:rPr lang="fr-FR" sz="3900" spc="-20" dirty="0">
                <a:solidFill>
                  <a:srgbClr val="FFFFFF"/>
                </a:solidFill>
                <a:latin typeface="Arial"/>
                <a:cs typeface="Arial"/>
              </a:rPr>
              <a:t>journaux </a:t>
            </a:r>
            <a:r>
              <a:rPr lang="fr-FR" sz="3900" spc="-1070" dirty="0">
                <a:solidFill>
                  <a:srgbClr val="FFFFFF"/>
                </a:solidFill>
                <a:latin typeface="Arial"/>
                <a:cs typeface="Arial"/>
              </a:rPr>
              <a:t> </a:t>
            </a:r>
            <a:r>
              <a:rPr lang="fr-FR" sz="3900" spc="-15" dirty="0">
                <a:solidFill>
                  <a:srgbClr val="FFFFFF"/>
                </a:solidFill>
                <a:latin typeface="Arial"/>
                <a:cs typeface="Arial"/>
              </a:rPr>
              <a:t>varie par </a:t>
            </a:r>
            <a:r>
              <a:rPr lang="fr-FR" sz="3900" spc="-10" dirty="0">
                <a:solidFill>
                  <a:srgbClr val="FFFFFF"/>
                </a:solidFill>
                <a:latin typeface="Arial"/>
                <a:cs typeface="Arial"/>
              </a:rPr>
              <a:t> </a:t>
            </a:r>
            <a:r>
              <a:rPr lang="fr-FR" sz="3900" spc="-20" dirty="0">
                <a:solidFill>
                  <a:srgbClr val="FFFFFF"/>
                </a:solidFill>
                <a:latin typeface="Arial"/>
                <a:cs typeface="Arial"/>
              </a:rPr>
              <a:t>plateforme</a:t>
            </a:r>
            <a:r>
              <a:rPr lang="fr-FR" sz="3900" spc="-105" dirty="0">
                <a:solidFill>
                  <a:srgbClr val="FFFFFF"/>
                </a:solidFill>
                <a:latin typeface="Arial"/>
                <a:cs typeface="Arial"/>
              </a:rPr>
              <a:t> </a:t>
            </a:r>
            <a:r>
              <a:rPr lang="fr-FR" sz="3900" spc="-20" dirty="0">
                <a:solidFill>
                  <a:srgbClr val="FFFFFF"/>
                </a:solidFill>
                <a:latin typeface="Arial"/>
                <a:cs typeface="Arial"/>
              </a:rPr>
              <a:t>et </a:t>
            </a:r>
            <a:r>
              <a:rPr lang="fr-FR" sz="3900" spc="-1070" dirty="0">
                <a:solidFill>
                  <a:srgbClr val="FFFFFF"/>
                </a:solidFill>
                <a:latin typeface="Arial"/>
                <a:cs typeface="Arial"/>
              </a:rPr>
              <a:t> </a:t>
            </a:r>
            <a:r>
              <a:rPr lang="fr-FR" sz="3900" spc="-15" dirty="0">
                <a:solidFill>
                  <a:srgbClr val="FFFFFF"/>
                </a:solidFill>
                <a:latin typeface="Arial"/>
                <a:cs typeface="Arial"/>
              </a:rPr>
              <a:t>par</a:t>
            </a:r>
            <a:r>
              <a:rPr lang="fr-FR" sz="3900" spc="-50" dirty="0">
                <a:solidFill>
                  <a:srgbClr val="FFFFFF"/>
                </a:solidFill>
                <a:latin typeface="Arial"/>
                <a:cs typeface="Arial"/>
              </a:rPr>
              <a:t> </a:t>
            </a:r>
            <a:r>
              <a:rPr lang="fr-FR" sz="3900" spc="-20" dirty="0">
                <a:solidFill>
                  <a:srgbClr val="FFFFFF"/>
                </a:solidFill>
                <a:latin typeface="Arial"/>
                <a:cs typeface="Arial"/>
              </a:rPr>
              <a:t>appareil</a:t>
            </a:r>
            <a:endParaRPr lang="en-US" sz="3900" kern="1200" dirty="0">
              <a:solidFill>
                <a:schemeClr val="tx1"/>
              </a:solidFill>
              <a:latin typeface="+mj-lt"/>
              <a:ea typeface="+mj-ea"/>
              <a:cs typeface="+mj-cs"/>
            </a:endParaRPr>
          </a:p>
        </p:txBody>
      </p:sp>
      <p:graphicFrame>
        <p:nvGraphicFramePr>
          <p:cNvPr id="29" name="TextBox 15">
            <a:extLst>
              <a:ext uri="{FF2B5EF4-FFF2-40B4-BE49-F238E27FC236}">
                <a16:creationId xmlns:a16="http://schemas.microsoft.com/office/drawing/2014/main" id="{3996D89E-7A0D-457D-8565-CAAE695A1212}"/>
              </a:ext>
            </a:extLst>
          </p:cNvPr>
          <p:cNvGraphicFramePr/>
          <p:nvPr>
            <p:extLst>
              <p:ext uri="{D42A27DB-BD31-4B8C-83A1-F6EECF244321}">
                <p14:modId xmlns:p14="http://schemas.microsoft.com/office/powerpoint/2010/main" val="1792463273"/>
              </p:ext>
            </p:extLst>
          </p:nvPr>
        </p:nvGraphicFramePr>
        <p:xfrm>
          <a:off x="3744510" y="311617"/>
          <a:ext cx="4858996" cy="6085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 name="object 10">
            <a:extLst>
              <a:ext uri="{FF2B5EF4-FFF2-40B4-BE49-F238E27FC236}">
                <a16:creationId xmlns:a16="http://schemas.microsoft.com/office/drawing/2014/main" id="{B5DCCBDD-8DF2-4E70-B0ED-8011207A26CF}"/>
              </a:ext>
            </a:extLst>
          </p:cNvPr>
          <p:cNvSpPr txBox="1"/>
          <p:nvPr/>
        </p:nvSpPr>
        <p:spPr>
          <a:xfrm>
            <a:off x="116504" y="6575021"/>
            <a:ext cx="4369435" cy="193040"/>
          </a:xfrm>
          <a:prstGeom prst="rect">
            <a:avLst/>
          </a:prstGeom>
        </p:spPr>
        <p:txBody>
          <a:bodyPr vert="horz" wrap="square" lIns="0" tIns="12700" rIns="0" bIns="0" rtlCol="0">
            <a:spAutoFit/>
          </a:bodyPr>
          <a:lstStyle/>
          <a:p>
            <a:pPr marL="12700">
              <a:lnSpc>
                <a:spcPct val="100000"/>
              </a:lnSpc>
              <a:spcBef>
                <a:spcPts val="100"/>
              </a:spcBef>
            </a:pPr>
            <a:r>
              <a:rPr sz="1100" spc="-10" dirty="0">
                <a:solidFill>
                  <a:srgbClr val="FFFFFF"/>
                </a:solidFill>
                <a:latin typeface="Arial"/>
                <a:cs typeface="Arial"/>
              </a:rPr>
              <a:t>Totum</a:t>
            </a:r>
            <a:r>
              <a:rPr sz="1100" spc="-25" dirty="0">
                <a:solidFill>
                  <a:srgbClr val="FFFFFF"/>
                </a:solidFill>
                <a:latin typeface="Arial"/>
                <a:cs typeface="Arial"/>
              </a:rPr>
              <a:t> </a:t>
            </a:r>
            <a:r>
              <a:rPr sz="1100" spc="-10" dirty="0">
                <a:solidFill>
                  <a:srgbClr val="FFFFFF"/>
                </a:solidFill>
                <a:latin typeface="Arial"/>
                <a:cs typeface="Arial"/>
              </a:rPr>
              <a:t>Research;</a:t>
            </a:r>
            <a:r>
              <a:rPr sz="1100" spc="-20" dirty="0">
                <a:solidFill>
                  <a:srgbClr val="FFFFFF"/>
                </a:solidFill>
                <a:latin typeface="Arial"/>
                <a:cs typeface="Arial"/>
              </a:rPr>
              <a:t> </a:t>
            </a:r>
            <a:r>
              <a:rPr sz="1100" spc="-10" dirty="0">
                <a:solidFill>
                  <a:srgbClr val="FFFFFF"/>
                </a:solidFill>
                <a:latin typeface="Arial"/>
                <a:cs typeface="Arial"/>
              </a:rPr>
              <a:t>Canadiens</a:t>
            </a:r>
            <a:r>
              <a:rPr sz="1100" spc="-15" dirty="0">
                <a:solidFill>
                  <a:srgbClr val="FFFFFF"/>
                </a:solidFill>
                <a:latin typeface="Arial"/>
                <a:cs typeface="Arial"/>
              </a:rPr>
              <a:t> </a:t>
            </a:r>
            <a:r>
              <a:rPr sz="1100" spc="-10" dirty="0">
                <a:solidFill>
                  <a:srgbClr val="FFFFFF"/>
                </a:solidFill>
                <a:latin typeface="Arial"/>
                <a:cs typeface="Arial"/>
              </a:rPr>
              <a:t>18+,</a:t>
            </a:r>
            <a:r>
              <a:rPr sz="1100" spc="-25" dirty="0">
                <a:solidFill>
                  <a:srgbClr val="FFFFFF"/>
                </a:solidFill>
                <a:latin typeface="Arial"/>
                <a:cs typeface="Arial"/>
              </a:rPr>
              <a:t> </a:t>
            </a:r>
            <a:r>
              <a:rPr sz="1100" spc="-10" dirty="0">
                <a:solidFill>
                  <a:srgbClr val="FFFFFF"/>
                </a:solidFill>
                <a:latin typeface="Arial"/>
                <a:cs typeface="Arial"/>
              </a:rPr>
              <a:t>lectorat</a:t>
            </a:r>
            <a:r>
              <a:rPr sz="1100" spc="-20" dirty="0">
                <a:solidFill>
                  <a:srgbClr val="FFFFFF"/>
                </a:solidFill>
                <a:latin typeface="Arial"/>
                <a:cs typeface="Arial"/>
              </a:rPr>
              <a:t> </a:t>
            </a:r>
            <a:r>
              <a:rPr sz="1100" spc="-5" dirty="0">
                <a:solidFill>
                  <a:srgbClr val="FFFFFF"/>
                </a:solidFill>
                <a:latin typeface="Arial"/>
                <a:cs typeface="Arial"/>
              </a:rPr>
              <a:t>en</a:t>
            </a:r>
            <a:r>
              <a:rPr sz="1100" spc="-15" dirty="0">
                <a:solidFill>
                  <a:srgbClr val="FFFFFF"/>
                </a:solidFill>
                <a:latin typeface="Arial"/>
                <a:cs typeface="Arial"/>
              </a:rPr>
              <a:t> </a:t>
            </a:r>
            <a:r>
              <a:rPr sz="1100" spc="-10" dirty="0">
                <a:solidFill>
                  <a:srgbClr val="FFFFFF"/>
                </a:solidFill>
                <a:latin typeface="Arial"/>
                <a:cs typeface="Arial"/>
              </a:rPr>
              <a:t>semaine,</a:t>
            </a:r>
            <a:r>
              <a:rPr sz="1100" spc="-20" dirty="0">
                <a:solidFill>
                  <a:srgbClr val="FFFFFF"/>
                </a:solidFill>
                <a:latin typeface="Arial"/>
                <a:cs typeface="Arial"/>
              </a:rPr>
              <a:t> </a:t>
            </a:r>
            <a:r>
              <a:rPr sz="1100" spc="-10" dirty="0">
                <a:solidFill>
                  <a:srgbClr val="FFFFFF"/>
                </a:solidFill>
                <a:latin typeface="Arial"/>
                <a:cs typeface="Arial"/>
              </a:rPr>
              <a:t>décembre</a:t>
            </a:r>
            <a:r>
              <a:rPr sz="1100" spc="-15" dirty="0">
                <a:solidFill>
                  <a:srgbClr val="FFFFFF"/>
                </a:solidFill>
                <a:latin typeface="Arial"/>
                <a:cs typeface="Arial"/>
              </a:rPr>
              <a:t> </a:t>
            </a:r>
            <a:r>
              <a:rPr sz="1100" spc="-10" dirty="0">
                <a:solidFill>
                  <a:srgbClr val="FFFFFF"/>
                </a:solidFill>
                <a:latin typeface="Arial"/>
                <a:cs typeface="Arial"/>
              </a:rPr>
              <a:t>2021</a:t>
            </a:r>
            <a:endParaRPr sz="1100" dirty="0">
              <a:latin typeface="Arial"/>
              <a:cs typeface="Arial"/>
            </a:endParaRPr>
          </a:p>
        </p:txBody>
      </p:sp>
    </p:spTree>
    <p:extLst>
      <p:ext uri="{BB962C8B-B14F-4D97-AF65-F5344CB8AC3E}">
        <p14:creationId xmlns:p14="http://schemas.microsoft.com/office/powerpoint/2010/main" val="270622347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b="10743"/>
          <a:stretch/>
        </p:blipFill>
        <p:spPr>
          <a:xfrm>
            <a:off x="1269046" y="4411111"/>
            <a:ext cx="565710" cy="504932"/>
          </a:xfrm>
          <a:prstGeom prst="rect">
            <a:avLst/>
          </a:prstGeom>
        </p:spPr>
      </p:pic>
      <p:pic>
        <p:nvPicPr>
          <p:cNvPr id="17" name="Picture 16"/>
          <p:cNvPicPr>
            <a:picLocks noChangeAspect="1"/>
          </p:cNvPicPr>
          <p:nvPr/>
        </p:nvPicPr>
        <p:blipFill rotWithShape="1">
          <a:blip r:embed="rId3" cstate="email">
            <a:extLst>
              <a:ext uri="{28A0092B-C50C-407E-A947-70E740481C1C}">
                <a14:useLocalDpi xmlns:a14="http://schemas.microsoft.com/office/drawing/2010/main"/>
              </a:ext>
            </a:extLst>
          </a:blip>
          <a:srcRect b="47311"/>
          <a:stretch/>
        </p:blipFill>
        <p:spPr>
          <a:xfrm>
            <a:off x="462446" y="5023343"/>
            <a:ext cx="565712" cy="298065"/>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34974" y="3745227"/>
            <a:ext cx="565711" cy="565711"/>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94950" y="3006544"/>
            <a:ext cx="565711" cy="565711"/>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88230" y="3746953"/>
            <a:ext cx="565711" cy="565711"/>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13943" y="3146005"/>
            <a:ext cx="345060" cy="426250"/>
          </a:xfrm>
          <a:prstGeom prst="rect">
            <a:avLst/>
          </a:prstGeom>
        </p:spPr>
      </p:pic>
      <p:sp>
        <p:nvSpPr>
          <p:cNvPr id="28675" name="Text Box 7"/>
          <p:cNvSpPr txBox="1">
            <a:spLocks noChangeArrowheads="1"/>
          </p:cNvSpPr>
          <p:nvPr/>
        </p:nvSpPr>
        <p:spPr bwMode="auto">
          <a:xfrm>
            <a:off x="0" y="6580210"/>
            <a:ext cx="6651171" cy="2616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800">
                <a:solidFill>
                  <a:schemeClr val="tx1"/>
                </a:solidFill>
                <a:latin typeface="Arial" charset="0"/>
                <a:cs typeface="Arial" charset="0"/>
              </a:defRPr>
            </a:lvl1pPr>
            <a:lvl2pPr marL="742950" indent="-285750" eaLnBrk="0" hangingPunct="0">
              <a:defRPr sz="800">
                <a:solidFill>
                  <a:schemeClr val="tx1"/>
                </a:solidFill>
                <a:latin typeface="Arial" charset="0"/>
                <a:cs typeface="Arial" charset="0"/>
              </a:defRPr>
            </a:lvl2pPr>
            <a:lvl3pPr marL="1143000" indent="-228600" eaLnBrk="0" hangingPunct="0">
              <a:defRPr sz="800">
                <a:solidFill>
                  <a:schemeClr val="tx1"/>
                </a:solidFill>
                <a:latin typeface="Arial" charset="0"/>
                <a:cs typeface="Arial" charset="0"/>
              </a:defRPr>
            </a:lvl3pPr>
            <a:lvl4pPr marL="1600200" indent="-228600" eaLnBrk="0" hangingPunct="0">
              <a:defRPr sz="800">
                <a:solidFill>
                  <a:schemeClr val="tx1"/>
                </a:solidFill>
                <a:latin typeface="Arial" charset="0"/>
                <a:cs typeface="Arial" charset="0"/>
              </a:defRPr>
            </a:lvl4pPr>
            <a:lvl5pPr marL="2057400" indent="-228600" eaLnBrk="0" hangingPunct="0">
              <a:defRPr sz="800">
                <a:solidFill>
                  <a:schemeClr val="tx1"/>
                </a:solidFill>
                <a:latin typeface="Arial" charset="0"/>
                <a:cs typeface="Arial" charset="0"/>
              </a:defRPr>
            </a:lvl5pPr>
            <a:lvl6pPr marL="2514600" indent="-228600" eaLnBrk="0" fontAlgn="base" hangingPunct="0">
              <a:spcBef>
                <a:spcPct val="0"/>
              </a:spcBef>
              <a:spcAft>
                <a:spcPct val="0"/>
              </a:spcAft>
              <a:defRPr sz="800">
                <a:solidFill>
                  <a:schemeClr val="tx1"/>
                </a:solidFill>
                <a:latin typeface="Arial" charset="0"/>
                <a:cs typeface="Arial" charset="0"/>
              </a:defRPr>
            </a:lvl6pPr>
            <a:lvl7pPr marL="2971800" indent="-228600" eaLnBrk="0" fontAlgn="base" hangingPunct="0">
              <a:spcBef>
                <a:spcPct val="0"/>
              </a:spcBef>
              <a:spcAft>
                <a:spcPct val="0"/>
              </a:spcAft>
              <a:defRPr sz="800">
                <a:solidFill>
                  <a:schemeClr val="tx1"/>
                </a:solidFill>
                <a:latin typeface="Arial" charset="0"/>
                <a:cs typeface="Arial" charset="0"/>
              </a:defRPr>
            </a:lvl7pPr>
            <a:lvl8pPr marL="3429000" indent="-228600" eaLnBrk="0" fontAlgn="base" hangingPunct="0">
              <a:spcBef>
                <a:spcPct val="0"/>
              </a:spcBef>
              <a:spcAft>
                <a:spcPct val="0"/>
              </a:spcAft>
              <a:defRPr sz="800">
                <a:solidFill>
                  <a:schemeClr val="tx1"/>
                </a:solidFill>
                <a:latin typeface="Arial" charset="0"/>
                <a:cs typeface="Arial" charset="0"/>
              </a:defRPr>
            </a:lvl8pPr>
            <a:lvl9pPr marL="3886200" indent="-228600" eaLnBrk="0" fontAlgn="base" hangingPunct="0">
              <a:spcBef>
                <a:spcPct val="0"/>
              </a:spcBef>
              <a:spcAft>
                <a:spcPct val="0"/>
              </a:spcAft>
              <a:defRPr sz="800">
                <a:solidFill>
                  <a:schemeClr val="tx1"/>
                </a:solidFill>
                <a:latin typeface="Arial" charset="0"/>
                <a:cs typeface="Arial" charset="0"/>
              </a:defRPr>
            </a:lvl9pPr>
          </a:lstStyle>
          <a:p>
            <a:pPr marL="90170">
              <a:lnSpc>
                <a:spcPct val="100000"/>
              </a:lnSpc>
              <a:spcBef>
                <a:spcPts val="5"/>
              </a:spcBef>
            </a:pPr>
            <a:r>
              <a:rPr lang="fr-FR" sz="1100" spc="-10" dirty="0">
                <a:latin typeface="Arial"/>
                <a:cs typeface="Arial"/>
              </a:rPr>
              <a:t>Totum</a:t>
            </a:r>
            <a:r>
              <a:rPr lang="fr-FR" sz="1100" spc="-25" dirty="0">
                <a:latin typeface="Arial"/>
                <a:cs typeface="Arial"/>
              </a:rPr>
              <a:t> </a:t>
            </a:r>
            <a:r>
              <a:rPr lang="fr-FR" sz="1100" spc="-10" dirty="0" err="1">
                <a:latin typeface="Arial"/>
                <a:cs typeface="Arial"/>
              </a:rPr>
              <a:t>Research</a:t>
            </a:r>
            <a:r>
              <a:rPr lang="fr-FR" sz="1100" spc="-10" dirty="0">
                <a:latin typeface="Arial"/>
                <a:cs typeface="Arial"/>
              </a:rPr>
              <a:t>;</a:t>
            </a:r>
            <a:r>
              <a:rPr lang="fr-FR" sz="1100" spc="-20" dirty="0">
                <a:latin typeface="Arial"/>
                <a:cs typeface="Arial"/>
              </a:rPr>
              <a:t> </a:t>
            </a:r>
            <a:r>
              <a:rPr lang="fr-FR" sz="1100" spc="-10" dirty="0">
                <a:latin typeface="Arial"/>
                <a:cs typeface="Arial"/>
              </a:rPr>
              <a:t>Canadiens</a:t>
            </a:r>
            <a:r>
              <a:rPr lang="fr-FR" sz="1100" spc="-15" dirty="0">
                <a:latin typeface="Arial"/>
                <a:cs typeface="Arial"/>
              </a:rPr>
              <a:t> </a:t>
            </a:r>
            <a:r>
              <a:rPr lang="fr-FR" sz="1100" spc="-10" dirty="0">
                <a:latin typeface="Arial"/>
                <a:cs typeface="Arial"/>
              </a:rPr>
              <a:t>18+,</a:t>
            </a:r>
            <a:r>
              <a:rPr lang="fr-FR" sz="1100" spc="-25" dirty="0">
                <a:latin typeface="Arial"/>
                <a:cs typeface="Arial"/>
              </a:rPr>
              <a:t> </a:t>
            </a:r>
            <a:r>
              <a:rPr lang="fr-FR" sz="1100" spc="-10" dirty="0">
                <a:latin typeface="Arial"/>
                <a:cs typeface="Arial"/>
              </a:rPr>
              <a:t>lectorat</a:t>
            </a:r>
            <a:r>
              <a:rPr lang="fr-FR" sz="1100" spc="-20" dirty="0">
                <a:latin typeface="Arial"/>
                <a:cs typeface="Arial"/>
              </a:rPr>
              <a:t> </a:t>
            </a:r>
            <a:r>
              <a:rPr lang="fr-FR" sz="1100" spc="-5" dirty="0">
                <a:latin typeface="Arial"/>
                <a:cs typeface="Arial"/>
              </a:rPr>
              <a:t>en</a:t>
            </a:r>
            <a:r>
              <a:rPr lang="fr-FR" sz="1100" spc="-15" dirty="0">
                <a:latin typeface="Arial"/>
                <a:cs typeface="Arial"/>
              </a:rPr>
              <a:t> </a:t>
            </a:r>
            <a:r>
              <a:rPr lang="fr-FR" sz="1100" spc="-10" dirty="0">
                <a:latin typeface="Arial"/>
                <a:cs typeface="Arial"/>
              </a:rPr>
              <a:t>semaine,</a:t>
            </a:r>
            <a:r>
              <a:rPr lang="fr-FR" sz="1100" spc="-20" dirty="0">
                <a:latin typeface="Arial"/>
                <a:cs typeface="Arial"/>
              </a:rPr>
              <a:t> </a:t>
            </a:r>
            <a:r>
              <a:rPr lang="fr-FR" sz="1100" spc="-10" dirty="0">
                <a:latin typeface="Arial"/>
                <a:cs typeface="Arial"/>
              </a:rPr>
              <a:t>décembre</a:t>
            </a:r>
            <a:r>
              <a:rPr lang="fr-FR" sz="1100" spc="-15" dirty="0">
                <a:latin typeface="Arial"/>
                <a:cs typeface="Arial"/>
              </a:rPr>
              <a:t> </a:t>
            </a:r>
            <a:r>
              <a:rPr lang="fr-FR" sz="1100" spc="-10" dirty="0">
                <a:latin typeface="Arial"/>
                <a:cs typeface="Arial"/>
              </a:rPr>
              <a:t>2021</a:t>
            </a:r>
            <a:endParaRPr lang="fr-FR" sz="1100" dirty="0">
              <a:latin typeface="Arial"/>
              <a:cs typeface="Arial"/>
            </a:endParaRPr>
          </a:p>
        </p:txBody>
      </p:sp>
      <p:sp>
        <p:nvSpPr>
          <p:cNvPr id="3" name="Title 2"/>
          <p:cNvSpPr>
            <a:spLocks noGrp="1"/>
          </p:cNvSpPr>
          <p:nvPr>
            <p:ph type="title"/>
          </p:nvPr>
        </p:nvSpPr>
        <p:spPr>
          <a:xfrm>
            <a:off x="315686" y="341262"/>
            <a:ext cx="7826828" cy="849420"/>
          </a:xfrm>
        </p:spPr>
        <p:txBody>
          <a:bodyPr>
            <a:noAutofit/>
          </a:bodyPr>
          <a:lstStyle/>
          <a:p>
            <a:pPr algn="l"/>
            <a:r>
              <a:rPr lang="fr-FR" sz="2600" spc="-20" dirty="0">
                <a:latin typeface="Arial Black" panose="020B0A04020102020204" pitchFamily="34" charset="0"/>
              </a:rPr>
              <a:t>Les </a:t>
            </a:r>
            <a:r>
              <a:rPr lang="fr-FR" sz="2600" spc="-25" dirty="0">
                <a:latin typeface="Arial Black" panose="020B0A04020102020204" pitchFamily="34" charset="0"/>
              </a:rPr>
              <a:t>adultes canadiens continuent </a:t>
            </a:r>
            <a:r>
              <a:rPr lang="fr-FR" sz="2600" spc="-15" dirty="0">
                <a:latin typeface="Arial Black" panose="020B0A04020102020204" pitchFamily="34" charset="0"/>
              </a:rPr>
              <a:t>de </a:t>
            </a:r>
            <a:r>
              <a:rPr lang="fr-FR" sz="2600" dirty="0">
                <a:latin typeface="Arial Black" panose="020B0A04020102020204" pitchFamily="34" charset="0"/>
              </a:rPr>
              <a:t>lire </a:t>
            </a:r>
            <a:r>
              <a:rPr lang="fr-FR" sz="2600" spc="-919" dirty="0">
                <a:latin typeface="Arial Black" panose="020B0A04020102020204" pitchFamily="34" charset="0"/>
              </a:rPr>
              <a:t> </a:t>
            </a:r>
            <a:r>
              <a:rPr lang="fr-FR" sz="2600" spc="-15" dirty="0">
                <a:latin typeface="Arial Black" panose="020B0A04020102020204" pitchFamily="34" charset="0"/>
              </a:rPr>
              <a:t>les</a:t>
            </a:r>
            <a:r>
              <a:rPr lang="fr-FR" sz="2600" spc="-30" dirty="0">
                <a:latin typeface="Arial Black" panose="020B0A04020102020204" pitchFamily="34" charset="0"/>
              </a:rPr>
              <a:t> </a:t>
            </a:r>
            <a:r>
              <a:rPr lang="fr-FR" sz="2600" spc="-5" dirty="0">
                <a:latin typeface="Arial Black" panose="020B0A04020102020204" pitchFamily="34" charset="0"/>
              </a:rPr>
              <a:t>journaux</a:t>
            </a:r>
            <a:r>
              <a:rPr lang="fr-FR" sz="2600" spc="-40" dirty="0">
                <a:latin typeface="Arial Black" panose="020B0A04020102020204" pitchFamily="34" charset="0"/>
              </a:rPr>
              <a:t> </a:t>
            </a:r>
            <a:r>
              <a:rPr lang="fr-FR" sz="2600" spc="-15" dirty="0">
                <a:latin typeface="Arial Black" panose="020B0A04020102020204" pitchFamily="34" charset="0"/>
              </a:rPr>
              <a:t>sur</a:t>
            </a:r>
            <a:r>
              <a:rPr lang="fr-FR" sz="2600" spc="-35" dirty="0">
                <a:latin typeface="Arial Black" panose="020B0A04020102020204" pitchFamily="34" charset="0"/>
              </a:rPr>
              <a:t> </a:t>
            </a:r>
            <a:r>
              <a:rPr lang="fr-FR" sz="2600" spc="-20" dirty="0">
                <a:latin typeface="Arial Black" panose="020B0A04020102020204" pitchFamily="34" charset="0"/>
              </a:rPr>
              <a:t>toutes</a:t>
            </a:r>
            <a:r>
              <a:rPr lang="fr-FR" sz="2600" spc="-25" dirty="0">
                <a:latin typeface="Arial Black" panose="020B0A04020102020204" pitchFamily="34" charset="0"/>
              </a:rPr>
              <a:t> </a:t>
            </a:r>
            <a:r>
              <a:rPr lang="fr-FR" sz="2600" spc="-15" dirty="0">
                <a:latin typeface="Arial Black" panose="020B0A04020102020204" pitchFamily="34" charset="0"/>
              </a:rPr>
              <a:t>les</a:t>
            </a:r>
            <a:r>
              <a:rPr lang="fr-FR" sz="2600" spc="-30" dirty="0">
                <a:latin typeface="Arial Black" panose="020B0A04020102020204" pitchFamily="34" charset="0"/>
              </a:rPr>
              <a:t> </a:t>
            </a:r>
            <a:r>
              <a:rPr lang="fr-FR" sz="2600" spc="-20" dirty="0">
                <a:latin typeface="Arial Black" panose="020B0A04020102020204" pitchFamily="34" charset="0"/>
              </a:rPr>
              <a:t>plateformes</a:t>
            </a:r>
            <a:endParaRPr lang="en-CA" sz="2600" b="0" i="1" dirty="0">
              <a:latin typeface="Arial Black" panose="020B0A04020102020204" pitchFamily="34" charset="0"/>
              <a:cs typeface="Arial Black"/>
            </a:endParaRPr>
          </a:p>
        </p:txBody>
      </p:sp>
      <p:sp>
        <p:nvSpPr>
          <p:cNvPr id="5" name="TextBox 4"/>
          <p:cNvSpPr txBox="1"/>
          <p:nvPr/>
        </p:nvSpPr>
        <p:spPr>
          <a:xfrm>
            <a:off x="219778" y="1334194"/>
            <a:ext cx="8554108" cy="1200329"/>
          </a:xfrm>
          <a:prstGeom prst="rect">
            <a:avLst/>
          </a:prstGeom>
          <a:noFill/>
          <a:ln w="28575">
            <a:noFill/>
          </a:ln>
        </p:spPr>
        <p:txBody>
          <a:bodyPr wrap="square" rtlCol="0">
            <a:spAutoFit/>
          </a:bodyPr>
          <a:lstStyle/>
          <a:p>
            <a:pPr marL="180975" indent="-168910">
              <a:lnSpc>
                <a:spcPct val="100000"/>
              </a:lnSpc>
              <a:spcBef>
                <a:spcPts val="100"/>
              </a:spcBef>
              <a:buClr>
                <a:srgbClr val="DBF1FD"/>
              </a:buClr>
              <a:buFont typeface="Arial"/>
              <a:buChar char="•"/>
              <a:tabLst>
                <a:tab pos="181610" algn="l"/>
              </a:tabLst>
            </a:pPr>
            <a:r>
              <a:rPr lang="fr-FR" sz="1800" b="1" spc="-15" dirty="0">
                <a:latin typeface="Arial"/>
                <a:cs typeface="Arial"/>
              </a:rPr>
              <a:t>Téléphones </a:t>
            </a:r>
            <a:r>
              <a:rPr lang="fr-FR" sz="1800" dirty="0">
                <a:latin typeface="Arial"/>
                <a:cs typeface="Arial"/>
              </a:rPr>
              <a:t>–</a:t>
            </a:r>
            <a:r>
              <a:rPr lang="fr-FR" sz="1800" spc="-20" dirty="0">
                <a:latin typeface="Arial"/>
                <a:cs typeface="Arial"/>
              </a:rPr>
              <a:t> </a:t>
            </a:r>
            <a:r>
              <a:rPr lang="fr-FR" sz="1800" spc="-5" dirty="0">
                <a:latin typeface="Arial"/>
                <a:cs typeface="Arial"/>
              </a:rPr>
              <a:t>la</a:t>
            </a:r>
            <a:r>
              <a:rPr lang="fr-FR" sz="1800" spc="-20" dirty="0">
                <a:latin typeface="Arial"/>
                <a:cs typeface="Arial"/>
              </a:rPr>
              <a:t> </a:t>
            </a:r>
            <a:r>
              <a:rPr lang="fr-FR" sz="1800" spc="-15" dirty="0">
                <a:latin typeface="Arial"/>
                <a:cs typeface="Arial"/>
              </a:rPr>
              <a:t>plateforme </a:t>
            </a:r>
            <a:r>
              <a:rPr lang="fr-FR" sz="1800" spc="-5" dirty="0">
                <a:latin typeface="Arial"/>
                <a:cs typeface="Arial"/>
              </a:rPr>
              <a:t>la</a:t>
            </a:r>
            <a:r>
              <a:rPr lang="fr-FR" sz="1800" spc="-20" dirty="0">
                <a:latin typeface="Arial"/>
                <a:cs typeface="Arial"/>
              </a:rPr>
              <a:t> </a:t>
            </a:r>
            <a:r>
              <a:rPr lang="fr-FR" sz="1800" spc="-10" dirty="0">
                <a:latin typeface="Arial"/>
                <a:cs typeface="Arial"/>
              </a:rPr>
              <a:t>plus</a:t>
            </a:r>
            <a:r>
              <a:rPr lang="fr-FR" sz="1800" spc="-20" dirty="0">
                <a:latin typeface="Arial"/>
                <a:cs typeface="Arial"/>
              </a:rPr>
              <a:t> </a:t>
            </a:r>
            <a:r>
              <a:rPr lang="fr-FR" sz="1800" spc="-15" dirty="0">
                <a:latin typeface="Arial"/>
                <a:cs typeface="Arial"/>
              </a:rPr>
              <a:t>populaire </a:t>
            </a:r>
            <a:r>
              <a:rPr lang="fr-FR" sz="1800" dirty="0">
                <a:latin typeface="Arial"/>
                <a:cs typeface="Arial"/>
              </a:rPr>
              <a:t>à</a:t>
            </a:r>
            <a:r>
              <a:rPr lang="fr-FR" sz="1800" spc="-20" dirty="0">
                <a:latin typeface="Arial"/>
                <a:cs typeface="Arial"/>
              </a:rPr>
              <a:t> </a:t>
            </a:r>
            <a:r>
              <a:rPr lang="fr-FR" sz="1800" spc="-10" dirty="0">
                <a:latin typeface="Arial"/>
                <a:cs typeface="Arial"/>
              </a:rPr>
              <a:t>tout</a:t>
            </a:r>
            <a:r>
              <a:rPr lang="fr-FR" sz="1800" spc="-5" dirty="0">
                <a:latin typeface="Arial"/>
                <a:cs typeface="Arial"/>
              </a:rPr>
              <a:t> </a:t>
            </a:r>
            <a:r>
              <a:rPr lang="fr-FR" sz="1800" spc="-15" dirty="0">
                <a:latin typeface="Arial"/>
                <a:cs typeface="Arial"/>
              </a:rPr>
              <a:t>moment</a:t>
            </a:r>
            <a:endParaRPr lang="fr-FR" sz="1800" dirty="0">
              <a:latin typeface="Arial"/>
              <a:cs typeface="Arial"/>
            </a:endParaRPr>
          </a:p>
          <a:p>
            <a:pPr marL="180975" indent="-168910">
              <a:lnSpc>
                <a:spcPts val="2135"/>
              </a:lnSpc>
              <a:spcBef>
                <a:spcPts val="20"/>
              </a:spcBef>
              <a:buClr>
                <a:srgbClr val="DBF1FD"/>
              </a:buClr>
              <a:buFont typeface="Arial"/>
              <a:buChar char="•"/>
              <a:tabLst>
                <a:tab pos="181610" algn="l"/>
              </a:tabLst>
            </a:pPr>
            <a:r>
              <a:rPr lang="fr-FR" sz="1800" b="1" spc="-15" dirty="0">
                <a:latin typeface="Arial"/>
                <a:cs typeface="Arial"/>
              </a:rPr>
              <a:t>Ordinateurs</a:t>
            </a:r>
            <a:r>
              <a:rPr lang="fr-FR" sz="1800" b="1" spc="-20" dirty="0">
                <a:latin typeface="Arial"/>
                <a:cs typeface="Arial"/>
              </a:rPr>
              <a:t> </a:t>
            </a:r>
            <a:r>
              <a:rPr lang="fr-FR" sz="1800" dirty="0">
                <a:latin typeface="Arial"/>
                <a:cs typeface="Arial"/>
              </a:rPr>
              <a:t>–</a:t>
            </a:r>
            <a:r>
              <a:rPr lang="fr-FR" sz="1800" spc="-20" dirty="0">
                <a:latin typeface="Arial"/>
                <a:cs typeface="Arial"/>
              </a:rPr>
              <a:t> </a:t>
            </a:r>
            <a:r>
              <a:rPr lang="fr-FR" sz="1800" spc="-10" dirty="0">
                <a:latin typeface="Arial"/>
                <a:cs typeface="Arial"/>
              </a:rPr>
              <a:t>fort</a:t>
            </a:r>
            <a:r>
              <a:rPr lang="fr-FR" sz="1800" spc="-15" dirty="0">
                <a:latin typeface="Arial"/>
                <a:cs typeface="Arial"/>
              </a:rPr>
              <a:t> </a:t>
            </a:r>
            <a:r>
              <a:rPr lang="fr-FR" sz="1800" spc="-10" dirty="0">
                <a:latin typeface="Arial"/>
                <a:cs typeface="Arial"/>
              </a:rPr>
              <a:t>tôt </a:t>
            </a:r>
            <a:r>
              <a:rPr lang="fr-FR" sz="1800" spc="-5" dirty="0">
                <a:latin typeface="Arial"/>
                <a:cs typeface="Arial"/>
              </a:rPr>
              <a:t>le</a:t>
            </a:r>
            <a:r>
              <a:rPr lang="fr-FR" sz="1800" spc="-20" dirty="0">
                <a:latin typeface="Arial"/>
                <a:cs typeface="Arial"/>
              </a:rPr>
              <a:t> </a:t>
            </a:r>
            <a:r>
              <a:rPr lang="fr-FR" sz="1800" spc="-15" dirty="0">
                <a:latin typeface="Arial"/>
                <a:cs typeface="Arial"/>
              </a:rPr>
              <a:t>matin, </a:t>
            </a:r>
            <a:r>
              <a:rPr lang="fr-FR" sz="1800" spc="-10" dirty="0">
                <a:latin typeface="Arial"/>
                <a:cs typeface="Arial"/>
              </a:rPr>
              <a:t>en</a:t>
            </a:r>
            <a:r>
              <a:rPr lang="fr-FR" sz="1800" spc="-20" dirty="0">
                <a:latin typeface="Arial"/>
                <a:cs typeface="Arial"/>
              </a:rPr>
              <a:t> </a:t>
            </a:r>
            <a:r>
              <a:rPr lang="fr-FR" sz="1800" spc="-15" dirty="0">
                <a:latin typeface="Arial"/>
                <a:cs typeface="Arial"/>
              </a:rPr>
              <a:t>matinée </a:t>
            </a:r>
            <a:r>
              <a:rPr lang="fr-FR" sz="1800" spc="-10" dirty="0">
                <a:latin typeface="Arial"/>
                <a:cs typeface="Arial"/>
              </a:rPr>
              <a:t>et</a:t>
            </a:r>
            <a:r>
              <a:rPr lang="fr-FR" sz="1800" spc="-15" dirty="0">
                <a:latin typeface="Arial"/>
                <a:cs typeface="Arial"/>
              </a:rPr>
              <a:t> </a:t>
            </a:r>
            <a:r>
              <a:rPr lang="fr-FR" sz="1800" spc="-10" dirty="0">
                <a:latin typeface="Arial"/>
                <a:cs typeface="Arial"/>
              </a:rPr>
              <a:t>en</a:t>
            </a:r>
            <a:r>
              <a:rPr lang="fr-FR" sz="1800" spc="-30" dirty="0">
                <a:latin typeface="Arial"/>
                <a:cs typeface="Arial"/>
              </a:rPr>
              <a:t> </a:t>
            </a:r>
            <a:r>
              <a:rPr lang="fr-FR" sz="1800" spc="-10" dirty="0">
                <a:latin typeface="Arial"/>
                <a:cs typeface="Arial"/>
              </a:rPr>
              <a:t>soirée</a:t>
            </a:r>
            <a:endParaRPr lang="fr-FR" sz="1800" dirty="0">
              <a:latin typeface="Arial"/>
              <a:cs typeface="Arial"/>
            </a:endParaRPr>
          </a:p>
          <a:p>
            <a:pPr marL="180975" indent="-168910">
              <a:lnSpc>
                <a:spcPts val="2100"/>
              </a:lnSpc>
              <a:buClr>
                <a:srgbClr val="DBF1FD"/>
              </a:buClr>
              <a:buFont typeface="Arial"/>
              <a:buChar char="•"/>
              <a:tabLst>
                <a:tab pos="181610" algn="l"/>
              </a:tabLst>
            </a:pPr>
            <a:r>
              <a:rPr lang="fr-FR" sz="1800" b="1" spc="-30" dirty="0">
                <a:latin typeface="Arial"/>
                <a:cs typeface="Arial"/>
              </a:rPr>
              <a:t>Tablettes</a:t>
            </a:r>
            <a:r>
              <a:rPr lang="fr-FR" sz="1800" b="1" spc="-25" dirty="0">
                <a:latin typeface="Arial"/>
                <a:cs typeface="Arial"/>
              </a:rPr>
              <a:t> </a:t>
            </a:r>
            <a:r>
              <a:rPr lang="fr-FR" sz="1800" dirty="0">
                <a:latin typeface="Arial"/>
                <a:cs typeface="Arial"/>
              </a:rPr>
              <a:t>–</a:t>
            </a:r>
            <a:r>
              <a:rPr lang="fr-FR" sz="1800" spc="-25" dirty="0">
                <a:latin typeface="Arial"/>
                <a:cs typeface="Arial"/>
              </a:rPr>
              <a:t> </a:t>
            </a:r>
            <a:r>
              <a:rPr lang="fr-FR" sz="1800" spc="-10" dirty="0">
                <a:latin typeface="Arial"/>
                <a:cs typeface="Arial"/>
              </a:rPr>
              <a:t>pics</a:t>
            </a:r>
            <a:r>
              <a:rPr lang="fr-FR" sz="1800" spc="-20" dirty="0">
                <a:latin typeface="Arial"/>
                <a:cs typeface="Arial"/>
              </a:rPr>
              <a:t> </a:t>
            </a:r>
            <a:r>
              <a:rPr lang="fr-FR" sz="1800" spc="-10" dirty="0">
                <a:latin typeface="Arial"/>
                <a:cs typeface="Arial"/>
              </a:rPr>
              <a:t>tôt</a:t>
            </a:r>
            <a:r>
              <a:rPr lang="fr-FR" sz="1800" spc="-20" dirty="0">
                <a:latin typeface="Arial"/>
                <a:cs typeface="Arial"/>
              </a:rPr>
              <a:t> </a:t>
            </a:r>
            <a:r>
              <a:rPr lang="fr-FR" sz="1800" spc="-5" dirty="0">
                <a:latin typeface="Arial"/>
                <a:cs typeface="Arial"/>
              </a:rPr>
              <a:t>le</a:t>
            </a:r>
            <a:r>
              <a:rPr lang="fr-FR" sz="1800" spc="-25" dirty="0">
                <a:latin typeface="Arial"/>
                <a:cs typeface="Arial"/>
              </a:rPr>
              <a:t> </a:t>
            </a:r>
            <a:r>
              <a:rPr lang="fr-FR" sz="1800" spc="-10" dirty="0">
                <a:latin typeface="Arial"/>
                <a:cs typeface="Arial"/>
              </a:rPr>
              <a:t>matin</a:t>
            </a:r>
            <a:r>
              <a:rPr lang="fr-FR" sz="1800" spc="-25" dirty="0">
                <a:latin typeface="Arial"/>
                <a:cs typeface="Arial"/>
              </a:rPr>
              <a:t> </a:t>
            </a:r>
            <a:r>
              <a:rPr lang="fr-FR" sz="1800" spc="-10" dirty="0">
                <a:latin typeface="Arial"/>
                <a:cs typeface="Arial"/>
              </a:rPr>
              <a:t>et</a:t>
            </a:r>
            <a:r>
              <a:rPr lang="fr-FR" sz="1800" spc="-20" dirty="0">
                <a:latin typeface="Arial"/>
                <a:cs typeface="Arial"/>
              </a:rPr>
              <a:t> </a:t>
            </a:r>
            <a:r>
              <a:rPr lang="fr-FR" sz="1800" spc="-10" dirty="0">
                <a:latin typeface="Arial"/>
                <a:cs typeface="Arial"/>
              </a:rPr>
              <a:t>en</a:t>
            </a:r>
            <a:r>
              <a:rPr lang="fr-FR" sz="1800" spc="-25" dirty="0">
                <a:latin typeface="Arial"/>
                <a:cs typeface="Arial"/>
              </a:rPr>
              <a:t> </a:t>
            </a:r>
            <a:r>
              <a:rPr lang="fr-FR" sz="1800" spc="-10" dirty="0">
                <a:latin typeface="Arial"/>
                <a:cs typeface="Arial"/>
              </a:rPr>
              <a:t>soirée</a:t>
            </a:r>
            <a:endParaRPr lang="fr-FR" sz="1800" dirty="0">
              <a:latin typeface="Arial"/>
              <a:cs typeface="Arial"/>
            </a:endParaRPr>
          </a:p>
          <a:p>
            <a:pPr marL="180975" indent="-168910">
              <a:lnSpc>
                <a:spcPts val="2125"/>
              </a:lnSpc>
              <a:buClr>
                <a:srgbClr val="DBF1FD"/>
              </a:buClr>
              <a:buFont typeface="Arial"/>
              <a:buChar char="•"/>
              <a:tabLst>
                <a:tab pos="181610" algn="l"/>
                <a:tab pos="7057390" algn="l"/>
              </a:tabLst>
            </a:pPr>
            <a:r>
              <a:rPr lang="fr-FR" sz="1800" b="1" spc="-10" dirty="0">
                <a:latin typeface="Arial"/>
                <a:cs typeface="Arial"/>
              </a:rPr>
              <a:t>I</a:t>
            </a:r>
            <a:r>
              <a:rPr lang="fr-FR" sz="1800" b="1" spc="-20" dirty="0">
                <a:latin typeface="Arial"/>
                <a:cs typeface="Arial"/>
              </a:rPr>
              <a:t>m</a:t>
            </a:r>
            <a:r>
              <a:rPr lang="fr-FR" sz="1800" b="1" spc="-15" dirty="0">
                <a:latin typeface="Arial"/>
                <a:cs typeface="Arial"/>
              </a:rPr>
              <a:t>p</a:t>
            </a:r>
            <a:r>
              <a:rPr lang="fr-FR" sz="1800" b="1" spc="-10" dirty="0">
                <a:latin typeface="Arial"/>
                <a:cs typeface="Arial"/>
              </a:rPr>
              <a:t>ri</a:t>
            </a:r>
            <a:r>
              <a:rPr lang="fr-FR" sz="1800" b="1" spc="-20" dirty="0">
                <a:latin typeface="Arial"/>
                <a:cs typeface="Arial"/>
              </a:rPr>
              <a:t>m</a:t>
            </a:r>
            <a:r>
              <a:rPr lang="fr-FR" sz="1800" b="1" spc="-15" dirty="0">
                <a:latin typeface="Arial"/>
                <a:cs typeface="Arial"/>
              </a:rPr>
              <a:t>é</a:t>
            </a:r>
            <a:r>
              <a:rPr lang="fr-FR" sz="1800" b="1" dirty="0">
                <a:latin typeface="Arial"/>
                <a:cs typeface="Arial"/>
              </a:rPr>
              <a:t>s</a:t>
            </a:r>
            <a:r>
              <a:rPr lang="fr-FR" sz="1800" b="1" spc="-20" dirty="0">
                <a:latin typeface="Arial"/>
                <a:cs typeface="Arial"/>
              </a:rPr>
              <a:t> </a:t>
            </a:r>
            <a:r>
              <a:rPr lang="fr-FR" sz="1800" dirty="0">
                <a:latin typeface="Arial"/>
                <a:cs typeface="Arial"/>
              </a:rPr>
              <a:t>–</a:t>
            </a:r>
            <a:r>
              <a:rPr lang="fr-FR" sz="1800" spc="-20" dirty="0">
                <a:latin typeface="Arial"/>
                <a:cs typeface="Arial"/>
              </a:rPr>
              <a:t> </a:t>
            </a:r>
            <a:r>
              <a:rPr lang="fr-FR" sz="1800" spc="-15" dirty="0">
                <a:latin typeface="Arial"/>
                <a:cs typeface="Arial"/>
              </a:rPr>
              <a:t>p</a:t>
            </a:r>
            <a:r>
              <a:rPr lang="fr-FR" sz="1800" spc="-5" dirty="0">
                <a:latin typeface="Arial"/>
                <a:cs typeface="Arial"/>
              </a:rPr>
              <a:t>i</a:t>
            </a:r>
            <a:r>
              <a:rPr lang="fr-FR" sz="1800" spc="-15" dirty="0">
                <a:latin typeface="Arial"/>
                <a:cs typeface="Arial"/>
              </a:rPr>
              <a:t>c</a:t>
            </a:r>
            <a:r>
              <a:rPr lang="fr-FR" sz="1800" dirty="0">
                <a:latin typeface="Arial"/>
                <a:cs typeface="Arial"/>
              </a:rPr>
              <a:t>s</a:t>
            </a:r>
            <a:r>
              <a:rPr lang="fr-FR" sz="1800" spc="-15" dirty="0">
                <a:latin typeface="Arial"/>
                <a:cs typeface="Arial"/>
              </a:rPr>
              <a:t> a</a:t>
            </a:r>
            <a:r>
              <a:rPr lang="fr-FR" sz="1800" dirty="0">
                <a:latin typeface="Arial"/>
                <a:cs typeface="Arial"/>
              </a:rPr>
              <a:t>u</a:t>
            </a:r>
            <a:r>
              <a:rPr lang="fr-FR" sz="1800" spc="-20" dirty="0">
                <a:latin typeface="Arial"/>
                <a:cs typeface="Arial"/>
              </a:rPr>
              <a:t> </a:t>
            </a:r>
            <a:r>
              <a:rPr lang="fr-FR" sz="1800" spc="-15" dirty="0">
                <a:latin typeface="Arial"/>
                <a:cs typeface="Arial"/>
              </a:rPr>
              <a:t>pe</a:t>
            </a:r>
            <a:r>
              <a:rPr lang="fr-FR" sz="1800" spc="-10" dirty="0">
                <a:latin typeface="Arial"/>
                <a:cs typeface="Arial"/>
              </a:rPr>
              <a:t>t</a:t>
            </a:r>
            <a:r>
              <a:rPr lang="fr-FR" sz="1800" spc="-5" dirty="0">
                <a:latin typeface="Arial"/>
                <a:cs typeface="Arial"/>
              </a:rPr>
              <a:t>it</a:t>
            </a:r>
            <a:r>
              <a:rPr lang="fr-FR" sz="1800" spc="-10" dirty="0">
                <a:latin typeface="Arial"/>
                <a:cs typeface="Arial"/>
              </a:rPr>
              <a:t>-</a:t>
            </a:r>
            <a:r>
              <a:rPr lang="fr-FR" sz="1800" spc="-15" dirty="0">
                <a:latin typeface="Arial"/>
                <a:cs typeface="Arial"/>
              </a:rPr>
              <a:t>dé</a:t>
            </a:r>
            <a:r>
              <a:rPr lang="fr-FR" sz="1800" spc="-5" dirty="0">
                <a:latin typeface="Arial"/>
                <a:cs typeface="Arial"/>
              </a:rPr>
              <a:t>j</a:t>
            </a:r>
            <a:r>
              <a:rPr lang="fr-FR" sz="1800" spc="-15" dirty="0">
                <a:latin typeface="Arial"/>
                <a:cs typeface="Arial"/>
              </a:rPr>
              <a:t>eune</a:t>
            </a:r>
            <a:r>
              <a:rPr lang="fr-FR" sz="1800" dirty="0">
                <a:latin typeface="Arial"/>
                <a:cs typeface="Arial"/>
              </a:rPr>
              <a:t>r</a:t>
            </a:r>
            <a:r>
              <a:rPr lang="fr-FR" sz="1800" spc="-15" dirty="0">
                <a:latin typeface="Arial"/>
                <a:cs typeface="Arial"/>
              </a:rPr>
              <a:t> e</a:t>
            </a:r>
            <a:r>
              <a:rPr lang="fr-FR" sz="1800" dirty="0">
                <a:latin typeface="Arial"/>
                <a:cs typeface="Arial"/>
              </a:rPr>
              <a:t>t</a:t>
            </a:r>
            <a:r>
              <a:rPr lang="fr-FR" sz="1800" spc="-15" dirty="0">
                <a:latin typeface="Arial"/>
                <a:cs typeface="Arial"/>
              </a:rPr>
              <a:t> e</a:t>
            </a:r>
            <a:r>
              <a:rPr lang="fr-FR" sz="1800" dirty="0">
                <a:latin typeface="Arial"/>
                <a:cs typeface="Arial"/>
              </a:rPr>
              <a:t>n</a:t>
            </a:r>
            <a:r>
              <a:rPr lang="fr-FR" sz="1800" spc="-20" dirty="0">
                <a:latin typeface="Arial"/>
                <a:cs typeface="Arial"/>
              </a:rPr>
              <a:t> </a:t>
            </a:r>
            <a:r>
              <a:rPr lang="fr-FR" sz="1800" spc="-15" dirty="0">
                <a:latin typeface="Arial"/>
                <a:cs typeface="Arial"/>
              </a:rPr>
              <a:t>débu</a:t>
            </a:r>
            <a:r>
              <a:rPr lang="fr-FR" sz="1800" dirty="0">
                <a:latin typeface="Arial"/>
                <a:cs typeface="Arial"/>
              </a:rPr>
              <a:t>t</a:t>
            </a:r>
            <a:r>
              <a:rPr lang="fr-FR" sz="1800" spc="-15" dirty="0">
                <a:latin typeface="Arial"/>
                <a:cs typeface="Arial"/>
              </a:rPr>
              <a:t> d</a:t>
            </a:r>
            <a:r>
              <a:rPr lang="fr-FR" sz="1800" dirty="0">
                <a:latin typeface="Arial"/>
                <a:cs typeface="Arial"/>
              </a:rPr>
              <a:t>e</a:t>
            </a:r>
            <a:r>
              <a:rPr lang="fr-FR" sz="1800" spc="-15" dirty="0">
                <a:latin typeface="Arial"/>
                <a:cs typeface="Arial"/>
              </a:rPr>
              <a:t> </a:t>
            </a:r>
            <a:r>
              <a:rPr lang="fr-FR" sz="1800" spc="-5" dirty="0">
                <a:latin typeface="Arial"/>
                <a:cs typeface="Arial"/>
              </a:rPr>
              <a:t>j</a:t>
            </a:r>
            <a:r>
              <a:rPr lang="fr-FR" sz="1800" spc="-15" dirty="0">
                <a:latin typeface="Arial"/>
                <a:cs typeface="Arial"/>
              </a:rPr>
              <a:t>ou</a:t>
            </a:r>
            <a:r>
              <a:rPr lang="fr-FR" sz="1800" spc="-10" dirty="0">
                <a:latin typeface="Arial"/>
                <a:cs typeface="Arial"/>
              </a:rPr>
              <a:t>r</a:t>
            </a:r>
            <a:r>
              <a:rPr lang="fr-FR" sz="1800" spc="-15" dirty="0">
                <a:latin typeface="Arial"/>
                <a:cs typeface="Arial"/>
              </a:rPr>
              <a:t>né</a:t>
            </a:r>
            <a:r>
              <a:rPr lang="fr-FR" sz="1800" dirty="0">
                <a:latin typeface="Arial"/>
                <a:cs typeface="Arial"/>
              </a:rPr>
              <a:t>e</a:t>
            </a:r>
            <a:endParaRPr lang="en-US" dirty="0">
              <a:solidFill>
                <a:srgbClr val="000000"/>
              </a:solidFill>
              <a:latin typeface="Arial" panose="020B0604020202020204" pitchFamily="34" charset="0"/>
              <a:cs typeface="Arial" panose="020B0604020202020204" pitchFamily="34" charset="0"/>
            </a:endParaRPr>
          </a:p>
        </p:txBody>
      </p:sp>
      <p:pic>
        <p:nvPicPr>
          <p:cNvPr id="1030" name="Picture 6" descr="C:\Users\Kelly\Documents\A - Presentations\Presentation Images\Icons\Tablet.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76139" y="4092874"/>
            <a:ext cx="522885" cy="522885"/>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6" descr="7 PPT images-29.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953" y="4511841"/>
            <a:ext cx="855850" cy="674237"/>
          </a:xfrm>
          <a:prstGeom prst="rect">
            <a:avLst/>
          </a:prstGeom>
        </p:spPr>
      </p:pic>
      <p:pic>
        <p:nvPicPr>
          <p:cNvPr id="8" name="Picture 7" descr="7 PPT images-30.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2226" y="3679502"/>
            <a:ext cx="763303" cy="494021"/>
          </a:xfrm>
          <a:prstGeom prst="rect">
            <a:avLst/>
          </a:prstGeom>
        </p:spPr>
      </p:pic>
      <p:pic>
        <p:nvPicPr>
          <p:cNvPr id="9" name="Picture 8" descr="7 PPT images-31.png"/>
          <p:cNvPicPr>
            <a:picLocks noChangeAspect="1"/>
          </p:cNvPicPr>
          <p:nvPr/>
        </p:nvPicPr>
        <p:blipFill>
          <a:blip r:embed="rId8" cstate="screen">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32675" y="2567214"/>
            <a:ext cx="767057" cy="678300"/>
          </a:xfrm>
          <a:prstGeom prst="rect">
            <a:avLst/>
          </a:prstGeom>
        </p:spPr>
      </p:pic>
      <p:graphicFrame>
        <p:nvGraphicFramePr>
          <p:cNvPr id="23" name="Content Placeholder 11"/>
          <p:cNvGraphicFramePr>
            <a:graphicFrameLocks/>
          </p:cNvGraphicFramePr>
          <p:nvPr>
            <p:extLst>
              <p:ext uri="{D42A27DB-BD31-4B8C-83A1-F6EECF244321}">
                <p14:modId xmlns:p14="http://schemas.microsoft.com/office/powerpoint/2010/main" val="551273481"/>
              </p:ext>
            </p:extLst>
          </p:nvPr>
        </p:nvGraphicFramePr>
        <p:xfrm>
          <a:off x="5338764" y="1326012"/>
          <a:ext cx="3674608" cy="4738707"/>
        </p:xfrm>
        <a:graphic>
          <a:graphicData uri="http://schemas.openxmlformats.org/drawingml/2006/chart">
            <c:chart xmlns:c="http://schemas.openxmlformats.org/drawingml/2006/chart" xmlns:r="http://schemas.openxmlformats.org/officeDocument/2006/relationships" r:id="rId9"/>
          </a:graphicData>
        </a:graphic>
      </p:graphicFrame>
      <p:sp>
        <p:nvSpPr>
          <p:cNvPr id="24" name="TextBox 23"/>
          <p:cNvSpPr txBox="1"/>
          <p:nvPr/>
        </p:nvSpPr>
        <p:spPr>
          <a:xfrm>
            <a:off x="5884881" y="4354317"/>
            <a:ext cx="2613660" cy="907941"/>
          </a:xfrm>
          <a:prstGeom prst="rect">
            <a:avLst/>
          </a:prstGeom>
          <a:solidFill>
            <a:schemeClr val="bg1">
              <a:lumMod val="85000"/>
            </a:schemeClr>
          </a:solidFill>
          <a:ln w="28575">
            <a:solidFill>
              <a:schemeClr val="bg1"/>
            </a:solidFill>
          </a:ln>
        </p:spPr>
        <p:txBody>
          <a:bodyPr wrap="square" rtlCol="0">
            <a:spAutoFit/>
          </a:bodyPr>
          <a:lstStyle/>
          <a:p>
            <a:pPr algn="ctr">
              <a:spcBef>
                <a:spcPts val="1200"/>
              </a:spcBef>
            </a:pPr>
            <a:r>
              <a:rPr lang="en-CA" sz="1600" dirty="0">
                <a:latin typeface="Arial" panose="020B0604020202020204" pitchFamily="34" charset="0"/>
                <a:cs typeface="Arial" panose="020B0604020202020204" pitchFamily="34" charset="0"/>
              </a:rPr>
              <a:t> </a:t>
            </a:r>
            <a:r>
              <a:rPr lang="en-CA" sz="1600" b="1" dirty="0">
                <a:latin typeface="Arial" panose="020B0604020202020204" pitchFamily="34" charset="0"/>
                <a:cs typeface="Arial" panose="020B0604020202020204" pitchFamily="34" charset="0"/>
              </a:rPr>
              <a:t>LECTORAT</a:t>
            </a:r>
          </a:p>
          <a:p>
            <a:pPr algn="ctr">
              <a:spcBef>
                <a:spcPts val="600"/>
              </a:spcBef>
            </a:pPr>
            <a:r>
              <a:rPr lang="en-CA" sz="1600" dirty="0">
                <a:latin typeface="Arial" panose="020B0604020202020204" pitchFamily="34" charset="0"/>
                <a:cs typeface="Arial" panose="020B0604020202020204" pitchFamily="34" charset="0"/>
              </a:rPr>
              <a:t>86 % </a:t>
            </a:r>
            <a:r>
              <a:rPr lang="en-CA" sz="1600" dirty="0" err="1">
                <a:latin typeface="Arial" panose="020B0604020202020204" pitchFamily="34" charset="0"/>
                <a:cs typeface="Arial" panose="020B0604020202020204" pitchFamily="34" charset="0"/>
              </a:rPr>
              <a:t>toutes</a:t>
            </a:r>
            <a:r>
              <a:rPr lang="en-CA" sz="1600" dirty="0">
                <a:latin typeface="Arial" panose="020B0604020202020204" pitchFamily="34" charset="0"/>
                <a:cs typeface="Arial" panose="020B0604020202020204" pitchFamily="34" charset="0"/>
              </a:rPr>
              <a:t> </a:t>
            </a:r>
            <a:r>
              <a:rPr lang="en-CA" sz="1600" dirty="0" err="1">
                <a:latin typeface="Arial" panose="020B0604020202020204" pitchFamily="34" charset="0"/>
                <a:cs typeface="Arial" panose="020B0604020202020204" pitchFamily="34" charset="0"/>
              </a:rPr>
              <a:t>plateformes</a:t>
            </a:r>
            <a:r>
              <a:rPr lang="en-CA" sz="1600" dirty="0">
                <a:latin typeface="Arial" panose="020B0604020202020204" pitchFamily="34" charset="0"/>
                <a:cs typeface="Arial" panose="020B0604020202020204" pitchFamily="34" charset="0"/>
              </a:rPr>
              <a:t> </a:t>
            </a:r>
            <a:r>
              <a:rPr lang="en-CA" sz="1600" dirty="0" err="1">
                <a:latin typeface="Arial" panose="020B0604020202020204" pitchFamily="34" charset="0"/>
                <a:cs typeface="Arial" panose="020B0604020202020204" pitchFamily="34" charset="0"/>
              </a:rPr>
              <a:t>confondues</a:t>
            </a:r>
            <a:endParaRPr lang="en-CA" sz="1600" dirty="0">
              <a:latin typeface="Arial" panose="020B0604020202020204" pitchFamily="34" charset="0"/>
              <a:cs typeface="Arial" panose="020B0604020202020204" pitchFamily="34" charset="0"/>
            </a:endParaRPr>
          </a:p>
        </p:txBody>
      </p:sp>
      <p:cxnSp>
        <p:nvCxnSpPr>
          <p:cNvPr id="15" name="Straight Connector 14"/>
          <p:cNvCxnSpPr/>
          <p:nvPr/>
        </p:nvCxnSpPr>
        <p:spPr>
          <a:xfrm>
            <a:off x="219778" y="5321408"/>
            <a:ext cx="8752772" cy="0"/>
          </a:xfrm>
          <a:prstGeom prst="line">
            <a:avLst/>
          </a:prstGeom>
          <a:ln w="28575" cmpd="sng">
            <a:solidFill>
              <a:srgbClr val="DBF1FD"/>
            </a:solidFil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5"/>
          <p:cNvGraphicFramePr>
            <a:graphicFrameLocks noGrp="1"/>
          </p:cNvGraphicFramePr>
          <p:nvPr>
            <p:ph idx="1"/>
            <p:extLst>
              <p:ext uri="{D42A27DB-BD31-4B8C-83A1-F6EECF244321}">
                <p14:modId xmlns:p14="http://schemas.microsoft.com/office/powerpoint/2010/main" val="986830400"/>
              </p:ext>
            </p:extLst>
          </p:nvPr>
        </p:nvGraphicFramePr>
        <p:xfrm>
          <a:off x="315686" y="2231667"/>
          <a:ext cx="5089752" cy="388762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4272129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A3EFF7B1-6CB7-47D1-AD37-B870CA2B21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FA2962B-21B6-4689-A95D-A8FF6ADE4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745280D-ED36-41FE-8EB1-CE597C99CF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9911" y="828635"/>
            <a:ext cx="304800" cy="322326"/>
            <a:chOff x="215328" y="-46937"/>
            <a:chExt cx="304800" cy="2773841"/>
          </a:xfrm>
        </p:grpSpPr>
        <p:cxnSp>
          <p:nvCxnSpPr>
            <p:cNvPr id="76" name="Straight Connector 37">
              <a:extLst>
                <a:ext uri="{FF2B5EF4-FFF2-40B4-BE49-F238E27FC236}">
                  <a16:creationId xmlns:a16="http://schemas.microsoft.com/office/drawing/2014/main" id="{3D26CEB3-5AE4-4088-AD63-396DB50F28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AA9279A-AD34-474C-834E-6BF658144A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39">
              <a:extLst>
                <a:ext uri="{FF2B5EF4-FFF2-40B4-BE49-F238E27FC236}">
                  <a16:creationId xmlns:a16="http://schemas.microsoft.com/office/drawing/2014/main" id="{B3589559-7D9A-4ECD-90BB-A5565E2DAE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01B1A71-DCEA-4EB2-8133-98A2CD6F09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80E95A5C-1E97-41C3-9DEC-245FF6DEBF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75420"/>
            <a:ext cx="9036544" cy="4093306"/>
            <a:chOff x="1" y="2075420"/>
            <a:chExt cx="12048729" cy="4093306"/>
          </a:xfrm>
        </p:grpSpPr>
        <p:sp>
          <p:nvSpPr>
            <p:cNvPr id="44" name="Oval 43">
              <a:extLst>
                <a:ext uri="{FF2B5EF4-FFF2-40B4-BE49-F238E27FC236}">
                  <a16:creationId xmlns:a16="http://schemas.microsoft.com/office/drawing/2014/main" id="{8D3C3374-C720-4FCD-B6CD-AEF1D1A6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7639E2EF-4D23-4EA3-B29E-D6362FF72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730820A4-6CEA-4BF7-8DE4-F5B2D2EB2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F320E002-8AED-4D4F-A104-0585FFFB9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6A0BF3F3-3A09-42CE-9483-114BD01DD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233BD5C-DFC7-4EB7-B348-7C9B5B8D0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Rectangle 50">
            <a:extLst>
              <a:ext uri="{FF2B5EF4-FFF2-40B4-BE49-F238E27FC236}">
                <a16:creationId xmlns:a16="http://schemas.microsoft.com/office/drawing/2014/main" id="{A00D2CE1-35C1-46E6-BD59-CEE668BD9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79052" y="1131512"/>
            <a:ext cx="2796461" cy="533439"/>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A58DCE86-9AE1-46D1-96D6-04B8B3EDF6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44654" y="317578"/>
            <a:ext cx="411480" cy="549007"/>
            <a:chOff x="7029447" y="3514725"/>
            <a:chExt cx="1285875" cy="549007"/>
          </a:xfrm>
        </p:grpSpPr>
        <p:cxnSp>
          <p:nvCxnSpPr>
            <p:cNvPr id="54" name="Straight Connector 53">
              <a:extLst>
                <a:ext uri="{FF2B5EF4-FFF2-40B4-BE49-F238E27FC236}">
                  <a16:creationId xmlns:a16="http://schemas.microsoft.com/office/drawing/2014/main" id="{89B74739-D423-4F25-A976-0A6CD86D17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018E700-FF08-42AA-9237-24E7A74AD3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6B3488A-8A55-403E-B9C9-75AFA0CF53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89B9D-BA8D-4A64-B95F-33940D9D68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59" name="Rectangle 58">
            <a:extLst>
              <a:ext uri="{FF2B5EF4-FFF2-40B4-BE49-F238E27FC236}">
                <a16:creationId xmlns:a16="http://schemas.microsoft.com/office/drawing/2014/main" id="{E18403B7-F2C7-4C07-8522-21C319109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140785"/>
            <a:ext cx="4571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a:extLst>
              <a:ext uri="{FF2B5EF4-FFF2-40B4-BE49-F238E27FC236}">
                <a16:creationId xmlns:a16="http://schemas.microsoft.com/office/drawing/2014/main" id="{23B58CC6-A99E-43AF-A467-256F19287F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45785" y="5940560"/>
            <a:ext cx="1285875" cy="549007"/>
            <a:chOff x="7029447" y="3514725"/>
            <a:chExt cx="1285875" cy="549007"/>
          </a:xfrm>
        </p:grpSpPr>
        <p:cxnSp>
          <p:nvCxnSpPr>
            <p:cNvPr id="62" name="Straight Connector 61">
              <a:extLst>
                <a:ext uri="{FF2B5EF4-FFF2-40B4-BE49-F238E27FC236}">
                  <a16:creationId xmlns:a16="http://schemas.microsoft.com/office/drawing/2014/main" id="{8FE97852-3A18-4317-B17E-8C45174F96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9D0BC6E-6D0B-4589-B1BF-372BAA3839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30B892E-E062-4B0A-B79E-E55D36EC9A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D1A4DF9-C28A-4C0A-B273-702F0C4880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12" name="Title 2"/>
          <p:cNvSpPr>
            <a:spLocks noGrp="1"/>
          </p:cNvSpPr>
          <p:nvPr>
            <p:ph type="title"/>
          </p:nvPr>
        </p:nvSpPr>
        <p:spPr>
          <a:xfrm>
            <a:off x="363474" y="683582"/>
            <a:ext cx="3406931" cy="5451241"/>
          </a:xfrm>
          <a:noFill/>
        </p:spPr>
        <p:txBody>
          <a:bodyPr vert="horz" lIns="91440" tIns="45720" rIns="91440" bIns="45720" rtlCol="0" anchor="ctr">
            <a:normAutofit/>
          </a:bodyPr>
          <a:lstStyle/>
          <a:p>
            <a:r>
              <a:rPr lang="en-CA" sz="3900" b="1" spc="-25" dirty="0" err="1">
                <a:solidFill>
                  <a:srgbClr val="FFFFFF"/>
                </a:solidFill>
                <a:latin typeface="Arial"/>
                <a:cs typeface="Arial"/>
              </a:rPr>
              <a:t>Amorces</a:t>
            </a:r>
            <a:r>
              <a:rPr lang="en-CA" sz="3900" b="1" spc="-25" dirty="0">
                <a:solidFill>
                  <a:srgbClr val="FFFFFF"/>
                </a:solidFill>
                <a:latin typeface="Arial"/>
                <a:cs typeface="Arial"/>
              </a:rPr>
              <a:t> </a:t>
            </a:r>
            <a:r>
              <a:rPr lang="en-CA" sz="3900" b="1" spc="-15" dirty="0">
                <a:solidFill>
                  <a:srgbClr val="FFFFFF"/>
                </a:solidFill>
                <a:latin typeface="Arial"/>
                <a:cs typeface="Arial"/>
              </a:rPr>
              <a:t>de </a:t>
            </a:r>
            <a:r>
              <a:rPr lang="en-CA" sz="3900" b="1" spc="-10" dirty="0">
                <a:solidFill>
                  <a:srgbClr val="FFFFFF"/>
                </a:solidFill>
                <a:latin typeface="Arial"/>
                <a:cs typeface="Arial"/>
              </a:rPr>
              <a:t> </a:t>
            </a:r>
            <a:r>
              <a:rPr lang="en-CA" sz="3900" b="1" spc="-20" dirty="0">
                <a:solidFill>
                  <a:srgbClr val="FFFFFF"/>
                </a:solidFill>
                <a:latin typeface="Arial"/>
                <a:cs typeface="Arial"/>
              </a:rPr>
              <a:t>c</a:t>
            </a:r>
            <a:r>
              <a:rPr lang="en-CA" sz="3900" b="1" spc="-25" dirty="0">
                <a:solidFill>
                  <a:srgbClr val="FFFFFF"/>
                </a:solidFill>
                <a:latin typeface="Arial"/>
                <a:cs typeface="Arial"/>
              </a:rPr>
              <a:t>on</a:t>
            </a:r>
            <a:r>
              <a:rPr lang="en-CA" sz="3900" b="1" spc="-20" dirty="0">
                <a:solidFill>
                  <a:srgbClr val="FFFFFF"/>
                </a:solidFill>
                <a:latin typeface="Arial"/>
                <a:cs typeface="Arial"/>
              </a:rPr>
              <a:t>ve</a:t>
            </a:r>
            <a:r>
              <a:rPr lang="en-CA" sz="3900" b="1" spc="-25" dirty="0">
                <a:solidFill>
                  <a:srgbClr val="FFFFFF"/>
                </a:solidFill>
                <a:latin typeface="Arial"/>
                <a:cs typeface="Arial"/>
              </a:rPr>
              <a:t>r</a:t>
            </a:r>
            <a:r>
              <a:rPr lang="en-CA" sz="3900" b="1" spc="-20" dirty="0">
                <a:solidFill>
                  <a:srgbClr val="FFFFFF"/>
                </a:solidFill>
                <a:latin typeface="Arial"/>
                <a:cs typeface="Arial"/>
              </a:rPr>
              <a:t>sa</a:t>
            </a:r>
            <a:r>
              <a:rPr lang="en-CA" sz="3900" b="1" spc="-15" dirty="0">
                <a:solidFill>
                  <a:srgbClr val="FFFFFF"/>
                </a:solidFill>
                <a:latin typeface="Arial"/>
                <a:cs typeface="Arial"/>
              </a:rPr>
              <a:t>t</a:t>
            </a:r>
            <a:r>
              <a:rPr lang="en-CA" sz="3900" b="1" spc="-10" dirty="0">
                <a:solidFill>
                  <a:srgbClr val="FFFFFF"/>
                </a:solidFill>
                <a:latin typeface="Arial"/>
                <a:cs typeface="Arial"/>
              </a:rPr>
              <a:t>i</a:t>
            </a:r>
            <a:r>
              <a:rPr lang="en-CA" sz="3900" b="1" spc="-25" dirty="0">
                <a:solidFill>
                  <a:srgbClr val="FFFFFF"/>
                </a:solidFill>
                <a:latin typeface="Arial"/>
                <a:cs typeface="Arial"/>
              </a:rPr>
              <a:t>o</a:t>
            </a:r>
            <a:r>
              <a:rPr lang="en-CA" sz="3900" b="1" dirty="0">
                <a:solidFill>
                  <a:srgbClr val="FFFFFF"/>
                </a:solidFill>
                <a:latin typeface="Arial"/>
                <a:cs typeface="Arial"/>
              </a:rPr>
              <a:t>n</a:t>
            </a:r>
            <a:br>
              <a:rPr lang="en-US" sz="3900" kern="1200" dirty="0">
                <a:solidFill>
                  <a:schemeClr val="tx1"/>
                </a:solidFill>
                <a:latin typeface="+mj-lt"/>
                <a:ea typeface="+mj-ea"/>
                <a:cs typeface="+mj-cs"/>
              </a:rPr>
            </a:br>
            <a:br>
              <a:rPr lang="en-US" sz="3900" kern="1200" dirty="0">
                <a:solidFill>
                  <a:schemeClr val="tx1"/>
                </a:solidFill>
                <a:latin typeface="+mj-lt"/>
                <a:ea typeface="+mj-ea"/>
                <a:cs typeface="+mj-cs"/>
              </a:rPr>
            </a:br>
            <a:r>
              <a:rPr lang="fr-FR" sz="3200" spc="-20" dirty="0">
                <a:solidFill>
                  <a:srgbClr val="FFFFFF"/>
                </a:solidFill>
                <a:latin typeface="Arial"/>
                <a:cs typeface="Arial"/>
              </a:rPr>
              <a:t>Les</a:t>
            </a:r>
            <a:r>
              <a:rPr lang="fr-FR" sz="3200" spc="-70" dirty="0">
                <a:solidFill>
                  <a:srgbClr val="FFFFFF"/>
                </a:solidFill>
                <a:latin typeface="Arial"/>
                <a:cs typeface="Arial"/>
              </a:rPr>
              <a:t> </a:t>
            </a:r>
            <a:r>
              <a:rPr lang="fr-FR" sz="3200" spc="-20" dirty="0">
                <a:solidFill>
                  <a:srgbClr val="FFFFFF"/>
                </a:solidFill>
                <a:latin typeface="Arial"/>
                <a:cs typeface="Arial"/>
              </a:rPr>
              <a:t>journaux</a:t>
            </a:r>
            <a:r>
              <a:rPr lang="fr-FR" sz="3200" spc="-70" dirty="0">
                <a:solidFill>
                  <a:srgbClr val="FFFFFF"/>
                </a:solidFill>
                <a:latin typeface="Arial"/>
                <a:cs typeface="Arial"/>
              </a:rPr>
              <a:t> </a:t>
            </a:r>
            <a:r>
              <a:rPr lang="fr-FR" sz="3200" spc="-25" dirty="0">
                <a:solidFill>
                  <a:srgbClr val="FFFFFF"/>
                </a:solidFill>
                <a:latin typeface="Arial"/>
                <a:cs typeface="Arial"/>
              </a:rPr>
              <a:t>et </a:t>
            </a:r>
            <a:r>
              <a:rPr lang="fr-FR" sz="3200" spc="-875" dirty="0">
                <a:solidFill>
                  <a:srgbClr val="FFFFFF"/>
                </a:solidFill>
                <a:latin typeface="Arial"/>
                <a:cs typeface="Arial"/>
              </a:rPr>
              <a:t> </a:t>
            </a:r>
            <a:r>
              <a:rPr lang="fr-FR" sz="3200" spc="-20" dirty="0">
                <a:solidFill>
                  <a:srgbClr val="FFFFFF"/>
                </a:solidFill>
                <a:latin typeface="Arial"/>
                <a:cs typeface="Arial"/>
              </a:rPr>
              <a:t>leurs </a:t>
            </a:r>
            <a:r>
              <a:rPr lang="fr-FR" sz="3200" spc="-25" dirty="0">
                <a:solidFill>
                  <a:srgbClr val="FFFFFF"/>
                </a:solidFill>
                <a:latin typeface="Arial"/>
                <a:cs typeface="Arial"/>
              </a:rPr>
              <a:t>produits </a:t>
            </a:r>
            <a:r>
              <a:rPr lang="fr-FR" sz="3200" spc="-20" dirty="0">
                <a:solidFill>
                  <a:srgbClr val="FFFFFF"/>
                </a:solidFill>
                <a:latin typeface="Arial"/>
                <a:cs typeface="Arial"/>
              </a:rPr>
              <a:t> </a:t>
            </a:r>
            <a:r>
              <a:rPr lang="fr-FR" sz="3200" spc="-25" dirty="0">
                <a:solidFill>
                  <a:srgbClr val="FFFFFF"/>
                </a:solidFill>
                <a:latin typeface="Arial"/>
                <a:cs typeface="Arial"/>
              </a:rPr>
              <a:t>numériques </a:t>
            </a:r>
            <a:r>
              <a:rPr lang="fr-FR" sz="3200" spc="-20" dirty="0">
                <a:solidFill>
                  <a:srgbClr val="FFFFFF"/>
                </a:solidFill>
                <a:latin typeface="Arial"/>
                <a:cs typeface="Arial"/>
              </a:rPr>
              <a:t> constituent </a:t>
            </a:r>
            <a:r>
              <a:rPr lang="fr-FR" sz="3200" spc="-15" dirty="0">
                <a:solidFill>
                  <a:srgbClr val="FFFFFF"/>
                </a:solidFill>
                <a:latin typeface="Arial"/>
                <a:cs typeface="Arial"/>
              </a:rPr>
              <a:t>un </a:t>
            </a:r>
            <a:r>
              <a:rPr lang="fr-FR" sz="3200" spc="-10" dirty="0">
                <a:solidFill>
                  <a:srgbClr val="FFFFFF"/>
                </a:solidFill>
                <a:latin typeface="Arial"/>
                <a:cs typeface="Arial"/>
              </a:rPr>
              <a:t> </a:t>
            </a:r>
            <a:r>
              <a:rPr lang="fr-FR" sz="3200" spc="-25" dirty="0">
                <a:solidFill>
                  <a:srgbClr val="FFFFFF"/>
                </a:solidFill>
                <a:latin typeface="Arial"/>
                <a:cs typeface="Arial"/>
              </a:rPr>
              <a:t>environnement </a:t>
            </a:r>
            <a:r>
              <a:rPr lang="fr-FR" sz="3200" spc="-875" dirty="0">
                <a:solidFill>
                  <a:srgbClr val="FFFFFF"/>
                </a:solidFill>
                <a:latin typeface="Arial"/>
                <a:cs typeface="Arial"/>
              </a:rPr>
              <a:t> </a:t>
            </a:r>
            <a:r>
              <a:rPr lang="fr-FR" sz="3200" spc="-15" dirty="0">
                <a:solidFill>
                  <a:srgbClr val="FFFFFF"/>
                </a:solidFill>
                <a:latin typeface="Arial"/>
                <a:cs typeface="Arial"/>
              </a:rPr>
              <a:t>de</a:t>
            </a:r>
            <a:r>
              <a:rPr lang="fr-FR" sz="3200" spc="-55" dirty="0">
                <a:solidFill>
                  <a:srgbClr val="FFFFFF"/>
                </a:solidFill>
                <a:latin typeface="Arial"/>
                <a:cs typeface="Arial"/>
              </a:rPr>
              <a:t> </a:t>
            </a:r>
            <a:r>
              <a:rPr lang="fr-FR" sz="3200" spc="-20" dirty="0">
                <a:solidFill>
                  <a:srgbClr val="FFFFFF"/>
                </a:solidFill>
                <a:latin typeface="Arial"/>
                <a:cs typeface="Arial"/>
              </a:rPr>
              <a:t>confiance</a:t>
            </a:r>
            <a:endParaRPr lang="en-US" sz="3800" kern="1200" dirty="0">
              <a:solidFill>
                <a:schemeClr val="tx1"/>
              </a:solidFill>
              <a:latin typeface="+mj-lt"/>
              <a:ea typeface="+mj-ea"/>
              <a:cs typeface="+mj-cs"/>
            </a:endParaRPr>
          </a:p>
        </p:txBody>
      </p:sp>
      <p:sp>
        <p:nvSpPr>
          <p:cNvPr id="27" name="Text Box 7"/>
          <p:cNvSpPr txBox="1">
            <a:spLocks noChangeArrowheads="1"/>
          </p:cNvSpPr>
          <p:nvPr/>
        </p:nvSpPr>
        <p:spPr bwMode="auto">
          <a:xfrm>
            <a:off x="11340" y="6591550"/>
            <a:ext cx="7467600" cy="2616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800">
                <a:solidFill>
                  <a:schemeClr val="tx1"/>
                </a:solidFill>
                <a:latin typeface="Arial" charset="0"/>
                <a:cs typeface="Arial" charset="0"/>
              </a:defRPr>
            </a:lvl1pPr>
            <a:lvl2pPr marL="742950" indent="-285750" eaLnBrk="0" hangingPunct="0">
              <a:defRPr sz="800">
                <a:solidFill>
                  <a:schemeClr val="tx1"/>
                </a:solidFill>
                <a:latin typeface="Arial" charset="0"/>
                <a:cs typeface="Arial" charset="0"/>
              </a:defRPr>
            </a:lvl2pPr>
            <a:lvl3pPr marL="1143000" indent="-228600" eaLnBrk="0" hangingPunct="0">
              <a:defRPr sz="800">
                <a:solidFill>
                  <a:schemeClr val="tx1"/>
                </a:solidFill>
                <a:latin typeface="Arial" charset="0"/>
                <a:cs typeface="Arial" charset="0"/>
              </a:defRPr>
            </a:lvl3pPr>
            <a:lvl4pPr marL="1600200" indent="-228600" eaLnBrk="0" hangingPunct="0">
              <a:defRPr sz="800">
                <a:solidFill>
                  <a:schemeClr val="tx1"/>
                </a:solidFill>
                <a:latin typeface="Arial" charset="0"/>
                <a:cs typeface="Arial" charset="0"/>
              </a:defRPr>
            </a:lvl4pPr>
            <a:lvl5pPr marL="2057400" indent="-228600" eaLnBrk="0" hangingPunct="0">
              <a:defRPr sz="800">
                <a:solidFill>
                  <a:schemeClr val="tx1"/>
                </a:solidFill>
                <a:latin typeface="Arial" charset="0"/>
                <a:cs typeface="Arial" charset="0"/>
              </a:defRPr>
            </a:lvl5pPr>
            <a:lvl6pPr marL="2514600" indent="-228600" eaLnBrk="0" fontAlgn="base" hangingPunct="0">
              <a:spcBef>
                <a:spcPct val="0"/>
              </a:spcBef>
              <a:spcAft>
                <a:spcPct val="0"/>
              </a:spcAft>
              <a:defRPr sz="800">
                <a:solidFill>
                  <a:schemeClr val="tx1"/>
                </a:solidFill>
                <a:latin typeface="Arial" charset="0"/>
                <a:cs typeface="Arial" charset="0"/>
              </a:defRPr>
            </a:lvl6pPr>
            <a:lvl7pPr marL="2971800" indent="-228600" eaLnBrk="0" fontAlgn="base" hangingPunct="0">
              <a:spcBef>
                <a:spcPct val="0"/>
              </a:spcBef>
              <a:spcAft>
                <a:spcPct val="0"/>
              </a:spcAft>
              <a:defRPr sz="800">
                <a:solidFill>
                  <a:schemeClr val="tx1"/>
                </a:solidFill>
                <a:latin typeface="Arial" charset="0"/>
                <a:cs typeface="Arial" charset="0"/>
              </a:defRPr>
            </a:lvl7pPr>
            <a:lvl8pPr marL="3429000" indent="-228600" eaLnBrk="0" fontAlgn="base" hangingPunct="0">
              <a:spcBef>
                <a:spcPct val="0"/>
              </a:spcBef>
              <a:spcAft>
                <a:spcPct val="0"/>
              </a:spcAft>
              <a:defRPr sz="800">
                <a:solidFill>
                  <a:schemeClr val="tx1"/>
                </a:solidFill>
                <a:latin typeface="Arial" charset="0"/>
                <a:cs typeface="Arial" charset="0"/>
              </a:defRPr>
            </a:lvl8pPr>
            <a:lvl9pPr marL="3886200" indent="-228600" eaLnBrk="0" fontAlgn="base" hangingPunct="0">
              <a:spcBef>
                <a:spcPct val="0"/>
              </a:spcBef>
              <a:spcAft>
                <a:spcPct val="0"/>
              </a:spcAft>
              <a:defRPr sz="800">
                <a:solidFill>
                  <a:schemeClr val="tx1"/>
                </a:solidFill>
                <a:latin typeface="Arial" charset="0"/>
                <a:cs typeface="Arial" charset="0"/>
              </a:defRPr>
            </a:lvl9pPr>
          </a:lstStyle>
          <a:p>
            <a:pPr marL="12700">
              <a:lnSpc>
                <a:spcPct val="100000"/>
              </a:lnSpc>
              <a:spcBef>
                <a:spcPts val="100"/>
              </a:spcBef>
            </a:pPr>
            <a:r>
              <a:rPr lang="fr-FR" sz="1100" spc="-10" dirty="0">
                <a:solidFill>
                  <a:srgbClr val="FFFFFF"/>
                </a:solidFill>
                <a:latin typeface="Arial"/>
                <a:cs typeface="Arial"/>
              </a:rPr>
              <a:t>Totum</a:t>
            </a:r>
            <a:r>
              <a:rPr lang="fr-FR" sz="1100" spc="-25" dirty="0">
                <a:solidFill>
                  <a:srgbClr val="FFFFFF"/>
                </a:solidFill>
                <a:latin typeface="Arial"/>
                <a:cs typeface="Arial"/>
              </a:rPr>
              <a:t> </a:t>
            </a:r>
            <a:r>
              <a:rPr lang="fr-FR" sz="1100" spc="-10" dirty="0" err="1">
                <a:solidFill>
                  <a:srgbClr val="FFFFFF"/>
                </a:solidFill>
                <a:latin typeface="Arial"/>
                <a:cs typeface="Arial"/>
              </a:rPr>
              <a:t>Research</a:t>
            </a:r>
            <a:r>
              <a:rPr lang="fr-FR" sz="1100" spc="-10" dirty="0">
                <a:solidFill>
                  <a:srgbClr val="FFFFFF"/>
                </a:solidFill>
                <a:latin typeface="Arial"/>
                <a:cs typeface="Arial"/>
              </a:rPr>
              <a:t>;</a:t>
            </a:r>
            <a:r>
              <a:rPr lang="fr-FR" sz="1100" spc="-20" dirty="0">
                <a:solidFill>
                  <a:srgbClr val="FFFFFF"/>
                </a:solidFill>
                <a:latin typeface="Arial"/>
                <a:cs typeface="Arial"/>
              </a:rPr>
              <a:t> </a:t>
            </a:r>
            <a:r>
              <a:rPr lang="fr-FR" sz="1100" spc="-10" dirty="0">
                <a:solidFill>
                  <a:srgbClr val="FFFFFF"/>
                </a:solidFill>
                <a:latin typeface="Arial"/>
                <a:cs typeface="Arial"/>
              </a:rPr>
              <a:t>Canadiens</a:t>
            </a:r>
            <a:r>
              <a:rPr lang="fr-FR" sz="1100" spc="-15" dirty="0">
                <a:solidFill>
                  <a:srgbClr val="FFFFFF"/>
                </a:solidFill>
                <a:latin typeface="Arial"/>
                <a:cs typeface="Arial"/>
              </a:rPr>
              <a:t> </a:t>
            </a:r>
            <a:r>
              <a:rPr lang="fr-FR" sz="1100" spc="-10" dirty="0">
                <a:solidFill>
                  <a:srgbClr val="FFFFFF"/>
                </a:solidFill>
                <a:latin typeface="Arial"/>
                <a:cs typeface="Arial"/>
              </a:rPr>
              <a:t>18+,</a:t>
            </a:r>
            <a:r>
              <a:rPr lang="fr-FR" sz="1100" spc="-25" dirty="0">
                <a:solidFill>
                  <a:srgbClr val="FFFFFF"/>
                </a:solidFill>
                <a:latin typeface="Arial"/>
                <a:cs typeface="Arial"/>
              </a:rPr>
              <a:t> </a:t>
            </a:r>
            <a:r>
              <a:rPr lang="fr-FR" sz="1100" spc="-10" dirty="0">
                <a:solidFill>
                  <a:srgbClr val="FFFFFF"/>
                </a:solidFill>
                <a:latin typeface="Arial"/>
                <a:cs typeface="Arial"/>
              </a:rPr>
              <a:t>lectorat</a:t>
            </a:r>
            <a:r>
              <a:rPr lang="fr-FR" sz="1100" spc="-20" dirty="0">
                <a:solidFill>
                  <a:srgbClr val="FFFFFF"/>
                </a:solidFill>
                <a:latin typeface="Arial"/>
                <a:cs typeface="Arial"/>
              </a:rPr>
              <a:t> </a:t>
            </a:r>
            <a:r>
              <a:rPr lang="fr-FR" sz="1100" spc="-5" dirty="0">
                <a:solidFill>
                  <a:srgbClr val="FFFFFF"/>
                </a:solidFill>
                <a:latin typeface="Arial"/>
                <a:cs typeface="Arial"/>
              </a:rPr>
              <a:t>en</a:t>
            </a:r>
            <a:r>
              <a:rPr lang="fr-FR" sz="1100" spc="-15" dirty="0">
                <a:solidFill>
                  <a:srgbClr val="FFFFFF"/>
                </a:solidFill>
                <a:latin typeface="Arial"/>
                <a:cs typeface="Arial"/>
              </a:rPr>
              <a:t> </a:t>
            </a:r>
            <a:r>
              <a:rPr lang="fr-FR" sz="1100" spc="-10" dirty="0">
                <a:solidFill>
                  <a:srgbClr val="FFFFFF"/>
                </a:solidFill>
                <a:latin typeface="Arial"/>
                <a:cs typeface="Arial"/>
              </a:rPr>
              <a:t>semaine,</a:t>
            </a:r>
            <a:r>
              <a:rPr lang="fr-FR" sz="1100" spc="-20" dirty="0">
                <a:solidFill>
                  <a:srgbClr val="FFFFFF"/>
                </a:solidFill>
                <a:latin typeface="Arial"/>
                <a:cs typeface="Arial"/>
              </a:rPr>
              <a:t> </a:t>
            </a:r>
            <a:r>
              <a:rPr lang="fr-FR" sz="1100" spc="-10" dirty="0">
                <a:solidFill>
                  <a:srgbClr val="FFFFFF"/>
                </a:solidFill>
                <a:latin typeface="Arial"/>
                <a:cs typeface="Arial"/>
              </a:rPr>
              <a:t>décembre</a:t>
            </a:r>
            <a:r>
              <a:rPr lang="fr-FR" sz="1100" spc="-15" dirty="0">
                <a:solidFill>
                  <a:srgbClr val="FFFFFF"/>
                </a:solidFill>
                <a:latin typeface="Arial"/>
                <a:cs typeface="Arial"/>
              </a:rPr>
              <a:t> </a:t>
            </a:r>
            <a:r>
              <a:rPr lang="fr-FR" sz="1100" spc="-10" dirty="0">
                <a:solidFill>
                  <a:srgbClr val="FFFFFF"/>
                </a:solidFill>
                <a:latin typeface="Arial"/>
                <a:cs typeface="Arial"/>
              </a:rPr>
              <a:t>2021</a:t>
            </a:r>
            <a:endParaRPr lang="fr-FR" sz="1100" dirty="0">
              <a:latin typeface="Arial"/>
              <a:cs typeface="Arial"/>
            </a:endParaRPr>
          </a:p>
        </p:txBody>
      </p:sp>
      <p:graphicFrame>
        <p:nvGraphicFramePr>
          <p:cNvPr id="29" name="TextBox 15">
            <a:extLst>
              <a:ext uri="{FF2B5EF4-FFF2-40B4-BE49-F238E27FC236}">
                <a16:creationId xmlns:a16="http://schemas.microsoft.com/office/drawing/2014/main" id="{3996D89E-7A0D-457D-8565-CAAE695A1212}"/>
              </a:ext>
            </a:extLst>
          </p:cNvPr>
          <p:cNvGraphicFramePr/>
          <p:nvPr>
            <p:extLst>
              <p:ext uri="{D42A27DB-BD31-4B8C-83A1-F6EECF244321}">
                <p14:modId xmlns:p14="http://schemas.microsoft.com/office/powerpoint/2010/main" val="2534919437"/>
              </p:ext>
            </p:extLst>
          </p:nvPr>
        </p:nvGraphicFramePr>
        <p:xfrm>
          <a:off x="3798926" y="460554"/>
          <a:ext cx="4810494" cy="5936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1278077"/>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2" y="130517"/>
            <a:ext cx="7598228" cy="1325563"/>
          </a:xfrm>
        </p:spPr>
        <p:txBody>
          <a:bodyPr>
            <a:noAutofit/>
          </a:bodyPr>
          <a:lstStyle/>
          <a:p>
            <a:r>
              <a:rPr lang="fr-FR" sz="3200" spc="-15" dirty="0">
                <a:latin typeface="Arial Black" panose="020B0A04020102020204" pitchFamily="34" charset="0"/>
              </a:rPr>
              <a:t>La</a:t>
            </a:r>
            <a:r>
              <a:rPr lang="fr-FR" sz="3200" spc="-55" dirty="0">
                <a:latin typeface="Arial Black" panose="020B0A04020102020204" pitchFamily="34" charset="0"/>
              </a:rPr>
              <a:t> </a:t>
            </a:r>
            <a:r>
              <a:rPr lang="fr-FR" sz="3200" spc="-20" dirty="0">
                <a:latin typeface="Arial Black" panose="020B0A04020102020204" pitchFamily="34" charset="0"/>
              </a:rPr>
              <a:t>publicité</a:t>
            </a:r>
            <a:r>
              <a:rPr lang="fr-FR" sz="3200" spc="-50" dirty="0">
                <a:latin typeface="Arial Black" panose="020B0A04020102020204" pitchFamily="34" charset="0"/>
              </a:rPr>
              <a:t> </a:t>
            </a:r>
            <a:r>
              <a:rPr lang="fr-FR" sz="3200" spc="-20" dirty="0">
                <a:latin typeface="Arial Black" panose="020B0A04020102020204" pitchFamily="34" charset="0"/>
              </a:rPr>
              <a:t>dans</a:t>
            </a:r>
            <a:r>
              <a:rPr lang="fr-FR" sz="3200" spc="-55" dirty="0">
                <a:latin typeface="Arial Black" panose="020B0A04020102020204" pitchFamily="34" charset="0"/>
              </a:rPr>
              <a:t> </a:t>
            </a:r>
            <a:r>
              <a:rPr lang="fr-FR" sz="3200" spc="-15" dirty="0">
                <a:latin typeface="Arial Black" panose="020B0A04020102020204" pitchFamily="34" charset="0"/>
              </a:rPr>
              <a:t>les</a:t>
            </a:r>
            <a:r>
              <a:rPr lang="fr-FR" sz="3200" spc="-55" dirty="0">
                <a:latin typeface="Arial Black" panose="020B0A04020102020204" pitchFamily="34" charset="0"/>
              </a:rPr>
              <a:t> </a:t>
            </a:r>
            <a:r>
              <a:rPr lang="fr-FR" sz="3200" spc="-5" dirty="0">
                <a:latin typeface="Arial Black" panose="020B0A04020102020204" pitchFamily="34" charset="0"/>
              </a:rPr>
              <a:t>journaux </a:t>
            </a:r>
            <a:r>
              <a:rPr lang="fr-FR" sz="3200" spc="-1055" dirty="0">
                <a:latin typeface="Arial Black" panose="020B0A04020102020204" pitchFamily="34" charset="0"/>
              </a:rPr>
              <a:t> </a:t>
            </a:r>
            <a:r>
              <a:rPr lang="fr-FR" sz="3200" spc="-25" dirty="0">
                <a:latin typeface="Arial Black" panose="020B0A04020102020204" pitchFamily="34" charset="0"/>
              </a:rPr>
              <a:t>imprimés</a:t>
            </a:r>
            <a:r>
              <a:rPr lang="fr-FR" sz="3200" spc="-55" dirty="0">
                <a:latin typeface="Arial Black" panose="020B0A04020102020204" pitchFamily="34" charset="0"/>
              </a:rPr>
              <a:t> </a:t>
            </a:r>
            <a:r>
              <a:rPr lang="fr-FR" sz="3200" spc="-20" dirty="0">
                <a:latin typeface="Arial Black" panose="020B0A04020102020204" pitchFamily="34" charset="0"/>
              </a:rPr>
              <a:t>est</a:t>
            </a:r>
            <a:r>
              <a:rPr lang="fr-FR" sz="3200" spc="-35" dirty="0">
                <a:latin typeface="Arial Black" panose="020B0A04020102020204" pitchFamily="34" charset="0"/>
              </a:rPr>
              <a:t> </a:t>
            </a:r>
            <a:r>
              <a:rPr lang="fr-FR" sz="3200" spc="-10" dirty="0">
                <a:latin typeface="Arial Black" panose="020B0A04020102020204" pitchFamily="34" charset="0"/>
              </a:rPr>
              <a:t>la</a:t>
            </a:r>
            <a:r>
              <a:rPr lang="fr-FR" sz="3200" spc="-45" dirty="0">
                <a:latin typeface="Arial Black" panose="020B0A04020102020204" pitchFamily="34" charset="0"/>
              </a:rPr>
              <a:t> </a:t>
            </a:r>
            <a:r>
              <a:rPr lang="fr-FR" sz="3200" spc="-20" dirty="0">
                <a:latin typeface="Arial Black" panose="020B0A04020102020204" pitchFamily="34" charset="0"/>
              </a:rPr>
              <a:t>plus</a:t>
            </a:r>
            <a:r>
              <a:rPr lang="fr-FR" sz="3200" spc="-50" dirty="0">
                <a:latin typeface="Arial Black" panose="020B0A04020102020204" pitchFamily="34" charset="0"/>
              </a:rPr>
              <a:t> </a:t>
            </a:r>
            <a:r>
              <a:rPr lang="fr-FR" sz="3200" spc="-15" dirty="0">
                <a:latin typeface="Arial Black" panose="020B0A04020102020204" pitchFamily="34" charset="0"/>
              </a:rPr>
              <a:t>fiable</a:t>
            </a:r>
            <a:endParaRPr lang="en-US" sz="3200" dirty="0">
              <a:latin typeface="Arial Black" panose="020B0A040201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68846029"/>
              </p:ext>
            </p:extLst>
          </p:nvPr>
        </p:nvGraphicFramePr>
        <p:xfrm>
          <a:off x="204396" y="1371599"/>
          <a:ext cx="8832028" cy="4805365"/>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1" y="6423414"/>
            <a:ext cx="6809591" cy="425758"/>
          </a:xfrm>
          <a:prstGeom prst="rect">
            <a:avLst/>
          </a:prstGeom>
        </p:spPr>
        <p:txBody>
          <a:bodyPr wrap="square">
            <a:spAutoFit/>
          </a:bodyPr>
          <a:lstStyle/>
          <a:p>
            <a:pPr marL="90170">
              <a:lnSpc>
                <a:spcPts val="1310"/>
              </a:lnSpc>
            </a:pPr>
            <a:r>
              <a:rPr lang="fr-FR" sz="1100" spc="-10" dirty="0">
                <a:latin typeface="Arial"/>
                <a:cs typeface="Arial"/>
              </a:rPr>
              <a:t>Totum</a:t>
            </a:r>
            <a:r>
              <a:rPr lang="fr-FR" sz="1100" spc="-30" dirty="0">
                <a:latin typeface="Arial"/>
                <a:cs typeface="Arial"/>
              </a:rPr>
              <a:t> </a:t>
            </a:r>
            <a:r>
              <a:rPr lang="fr-FR" sz="1100" spc="-10" dirty="0" err="1">
                <a:latin typeface="Arial"/>
                <a:cs typeface="Arial"/>
              </a:rPr>
              <a:t>Research</a:t>
            </a:r>
            <a:r>
              <a:rPr lang="fr-FR" sz="1100" spc="-10" dirty="0">
                <a:latin typeface="Arial"/>
                <a:cs typeface="Arial"/>
              </a:rPr>
              <a:t>;</a:t>
            </a:r>
            <a:r>
              <a:rPr lang="fr-FR" sz="1100" spc="-25" dirty="0">
                <a:latin typeface="Arial"/>
                <a:cs typeface="Arial"/>
              </a:rPr>
              <a:t> </a:t>
            </a:r>
            <a:r>
              <a:rPr lang="fr-FR" sz="1100" spc="-10" dirty="0">
                <a:latin typeface="Arial"/>
                <a:cs typeface="Arial"/>
              </a:rPr>
              <a:t>Canadiens</a:t>
            </a:r>
            <a:r>
              <a:rPr lang="fr-FR" sz="1100" spc="-15" dirty="0">
                <a:latin typeface="Arial"/>
                <a:cs typeface="Arial"/>
              </a:rPr>
              <a:t> </a:t>
            </a:r>
            <a:r>
              <a:rPr lang="fr-FR" sz="1100" spc="-10" dirty="0">
                <a:latin typeface="Arial"/>
                <a:cs typeface="Arial"/>
              </a:rPr>
              <a:t>18+,</a:t>
            </a:r>
            <a:r>
              <a:rPr lang="fr-FR" sz="1100" spc="-25" dirty="0">
                <a:latin typeface="Arial"/>
                <a:cs typeface="Arial"/>
              </a:rPr>
              <a:t> </a:t>
            </a:r>
            <a:r>
              <a:rPr lang="fr-FR" sz="1100" spc="-10" dirty="0">
                <a:latin typeface="Arial"/>
                <a:cs typeface="Arial"/>
              </a:rPr>
              <a:t>décembre</a:t>
            </a:r>
            <a:r>
              <a:rPr lang="fr-FR" sz="1100" spc="-20" dirty="0">
                <a:latin typeface="Arial"/>
                <a:cs typeface="Arial"/>
              </a:rPr>
              <a:t> </a:t>
            </a:r>
            <a:r>
              <a:rPr lang="fr-FR" sz="1100" spc="-10" dirty="0">
                <a:latin typeface="Arial"/>
                <a:cs typeface="Arial"/>
              </a:rPr>
              <a:t>2021</a:t>
            </a:r>
            <a:endParaRPr lang="fr-FR" sz="1100" dirty="0">
              <a:latin typeface="Arial"/>
              <a:cs typeface="Arial"/>
            </a:endParaRPr>
          </a:p>
          <a:p>
            <a:pPr marL="90170">
              <a:lnSpc>
                <a:spcPts val="1310"/>
              </a:lnSpc>
            </a:pPr>
            <a:r>
              <a:rPr lang="fr-FR" sz="1100" spc="-5" dirty="0">
                <a:latin typeface="Arial"/>
                <a:cs typeface="Arial"/>
              </a:rPr>
              <a:t>Sites</a:t>
            </a:r>
            <a:r>
              <a:rPr lang="fr-FR" sz="1100" spc="-20" dirty="0">
                <a:latin typeface="Arial"/>
                <a:cs typeface="Arial"/>
              </a:rPr>
              <a:t> </a:t>
            </a:r>
            <a:r>
              <a:rPr lang="fr-FR" sz="1100" spc="-10" dirty="0">
                <a:latin typeface="Arial"/>
                <a:cs typeface="Arial"/>
              </a:rPr>
              <a:t>extérieurs</a:t>
            </a:r>
            <a:r>
              <a:rPr lang="fr-FR" sz="1100" spc="-15" dirty="0">
                <a:latin typeface="Arial"/>
                <a:cs typeface="Arial"/>
              </a:rPr>
              <a:t> </a:t>
            </a:r>
            <a:r>
              <a:rPr lang="fr-FR" sz="1100" spc="-10" dirty="0">
                <a:latin typeface="Arial"/>
                <a:cs typeface="Arial"/>
              </a:rPr>
              <a:t>comprend</a:t>
            </a:r>
            <a:r>
              <a:rPr lang="fr-FR" sz="1100" spc="-20" dirty="0">
                <a:latin typeface="Arial"/>
                <a:cs typeface="Arial"/>
              </a:rPr>
              <a:t> </a:t>
            </a:r>
            <a:r>
              <a:rPr lang="fr-FR" sz="1100" spc="-5" dirty="0">
                <a:latin typeface="Arial"/>
                <a:cs typeface="Arial"/>
              </a:rPr>
              <a:t>les</a:t>
            </a:r>
            <a:r>
              <a:rPr lang="fr-FR" sz="1100" spc="-15" dirty="0">
                <a:latin typeface="Arial"/>
                <a:cs typeface="Arial"/>
              </a:rPr>
              <a:t> </a:t>
            </a:r>
            <a:r>
              <a:rPr lang="fr-FR" sz="1100" spc="-10" dirty="0">
                <a:latin typeface="Arial"/>
                <a:cs typeface="Arial"/>
              </a:rPr>
              <a:t>panneaux</a:t>
            </a:r>
            <a:r>
              <a:rPr lang="fr-FR" sz="1100" spc="-15" dirty="0">
                <a:latin typeface="Arial"/>
                <a:cs typeface="Arial"/>
              </a:rPr>
              <a:t> </a:t>
            </a:r>
            <a:r>
              <a:rPr lang="fr-FR" sz="1100" spc="-10" dirty="0">
                <a:latin typeface="Arial"/>
                <a:cs typeface="Arial"/>
              </a:rPr>
              <a:t>d'affichage,</a:t>
            </a:r>
            <a:r>
              <a:rPr lang="fr-FR" sz="1100" spc="-20" dirty="0">
                <a:latin typeface="Arial"/>
                <a:cs typeface="Arial"/>
              </a:rPr>
              <a:t> </a:t>
            </a:r>
            <a:r>
              <a:rPr lang="fr-FR" sz="1100" spc="-5" dirty="0">
                <a:latin typeface="Arial"/>
                <a:cs typeface="Arial"/>
              </a:rPr>
              <a:t>les</a:t>
            </a:r>
            <a:r>
              <a:rPr lang="fr-FR" sz="1100" spc="-15" dirty="0">
                <a:latin typeface="Arial"/>
                <a:cs typeface="Arial"/>
              </a:rPr>
              <a:t> </a:t>
            </a:r>
            <a:r>
              <a:rPr lang="fr-FR" sz="1100" spc="-10" dirty="0">
                <a:latin typeface="Arial"/>
                <a:cs typeface="Arial"/>
              </a:rPr>
              <a:t>abribus</a:t>
            </a:r>
            <a:r>
              <a:rPr lang="fr-FR" sz="1100" spc="-20" dirty="0">
                <a:latin typeface="Arial"/>
                <a:cs typeface="Arial"/>
              </a:rPr>
              <a:t> </a:t>
            </a:r>
            <a:r>
              <a:rPr lang="fr-FR" sz="1100" spc="-5" dirty="0">
                <a:latin typeface="Arial"/>
                <a:cs typeface="Arial"/>
              </a:rPr>
              <a:t>et</a:t>
            </a:r>
            <a:r>
              <a:rPr lang="fr-FR" sz="1100" spc="-15" dirty="0">
                <a:latin typeface="Arial"/>
                <a:cs typeface="Arial"/>
              </a:rPr>
              <a:t> </a:t>
            </a:r>
            <a:r>
              <a:rPr lang="fr-FR" sz="1100" spc="-5" dirty="0">
                <a:latin typeface="Arial"/>
                <a:cs typeface="Arial"/>
              </a:rPr>
              <a:t>les</a:t>
            </a:r>
            <a:r>
              <a:rPr lang="fr-FR" sz="1100" spc="-15" dirty="0">
                <a:latin typeface="Arial"/>
                <a:cs typeface="Arial"/>
              </a:rPr>
              <a:t> </a:t>
            </a:r>
            <a:r>
              <a:rPr lang="fr-FR" sz="1100" spc="-10" dirty="0">
                <a:latin typeface="Arial"/>
                <a:cs typeface="Arial"/>
              </a:rPr>
              <a:t>autres</a:t>
            </a:r>
            <a:r>
              <a:rPr lang="fr-FR" sz="1100" spc="-20" dirty="0">
                <a:latin typeface="Arial"/>
                <a:cs typeface="Arial"/>
              </a:rPr>
              <a:t> </a:t>
            </a:r>
            <a:r>
              <a:rPr lang="fr-FR" sz="1100" spc="-10" dirty="0">
                <a:latin typeface="Arial"/>
                <a:cs typeface="Arial"/>
              </a:rPr>
              <a:t>supports</a:t>
            </a:r>
            <a:r>
              <a:rPr lang="fr-FR" sz="1100" spc="-15" dirty="0">
                <a:latin typeface="Arial"/>
                <a:cs typeface="Arial"/>
              </a:rPr>
              <a:t> </a:t>
            </a:r>
            <a:r>
              <a:rPr lang="fr-FR" sz="1100" spc="-10" dirty="0">
                <a:latin typeface="Arial"/>
                <a:cs typeface="Arial"/>
              </a:rPr>
              <a:t>extérieurs.</a:t>
            </a:r>
            <a:endParaRPr lang="en-CA" sz="1100" dirty="0">
              <a:latin typeface="Arial" charset="0"/>
              <a:cs typeface="Arial" charset="0"/>
            </a:endParaRPr>
          </a:p>
        </p:txBody>
      </p:sp>
      <p:sp>
        <p:nvSpPr>
          <p:cNvPr id="6" name="TextBox 5">
            <a:extLst>
              <a:ext uri="{FF2B5EF4-FFF2-40B4-BE49-F238E27FC236}">
                <a16:creationId xmlns:a16="http://schemas.microsoft.com/office/drawing/2014/main" id="{5DCDFAA1-9286-49EA-8718-5AD4F0344BD8}"/>
              </a:ext>
            </a:extLst>
          </p:cNvPr>
          <p:cNvSpPr txBox="1"/>
          <p:nvPr/>
        </p:nvSpPr>
        <p:spPr>
          <a:xfrm>
            <a:off x="7284720" y="1587044"/>
            <a:ext cx="1859280" cy="4031873"/>
          </a:xfrm>
          <a:prstGeom prst="rect">
            <a:avLst/>
          </a:prstGeom>
          <a:noFill/>
          <a:ln>
            <a:noFill/>
          </a:ln>
        </p:spPr>
        <p:txBody>
          <a:bodyPr wrap="square" rtlCol="0">
            <a:spAutoFit/>
          </a:bodyPr>
          <a:lstStyle/>
          <a:p>
            <a:r>
              <a:rPr lang="fr-CA" sz="1600" dirty="0">
                <a:latin typeface="Arial" panose="020B0604020202020204" pitchFamily="34" charset="0"/>
                <a:cs typeface="Arial" panose="020B0604020202020204" pitchFamily="34" charset="0"/>
              </a:rPr>
              <a:t>Les publicités dans </a:t>
            </a:r>
            <a:r>
              <a:rPr lang="fr-CA" sz="1600" b="1" dirty="0">
                <a:solidFill>
                  <a:srgbClr val="334495"/>
                </a:solidFill>
                <a:latin typeface="Arial" panose="020B0604020202020204" pitchFamily="34" charset="0"/>
                <a:cs typeface="Arial" panose="020B0604020202020204" pitchFamily="34" charset="0"/>
              </a:rPr>
              <a:t>les journaux imprimés </a:t>
            </a:r>
            <a:r>
              <a:rPr lang="fr-CA" sz="1600" dirty="0">
                <a:latin typeface="Arial" panose="020B0604020202020204" pitchFamily="34" charset="0"/>
                <a:cs typeface="Arial" panose="020B0604020202020204" pitchFamily="34" charset="0"/>
              </a:rPr>
              <a:t>sont plus fiables que celles publiées dans tout autre format.</a:t>
            </a:r>
          </a:p>
          <a:p>
            <a:endParaRPr lang="fr-CA" sz="1600" dirty="0">
              <a:latin typeface="Arial" panose="020B0604020202020204" pitchFamily="34" charset="0"/>
              <a:cs typeface="Arial" panose="020B0604020202020204" pitchFamily="34" charset="0"/>
            </a:endParaRPr>
          </a:p>
          <a:p>
            <a:r>
              <a:rPr lang="fr-CA" sz="1600" dirty="0">
                <a:latin typeface="Arial" panose="020B0604020202020204" pitchFamily="34" charset="0"/>
                <a:cs typeface="Arial" panose="020B0604020202020204" pitchFamily="34" charset="0"/>
              </a:rPr>
              <a:t>Et la publicité sur </a:t>
            </a:r>
            <a:r>
              <a:rPr lang="fr-CA" sz="1600" b="1" dirty="0">
                <a:solidFill>
                  <a:srgbClr val="334495"/>
                </a:solidFill>
                <a:latin typeface="Arial" panose="020B0604020202020204" pitchFamily="34" charset="0"/>
                <a:cs typeface="Arial" panose="020B0604020202020204" pitchFamily="34" charset="0"/>
              </a:rPr>
              <a:t>les sites Web des médias d'information </a:t>
            </a:r>
            <a:r>
              <a:rPr lang="fr-CA" sz="1600" dirty="0">
                <a:latin typeface="Arial" panose="020B0604020202020204" pitchFamily="34" charset="0"/>
                <a:cs typeface="Arial" panose="020B0604020202020204" pitchFamily="34" charset="0"/>
              </a:rPr>
              <a:t>est le format numérique le plus fiable.</a:t>
            </a:r>
            <a:endParaRPr lang="en-CA" sz="1600" dirty="0">
              <a:latin typeface="Arial" panose="020B0604020202020204" pitchFamily="34" charset="0"/>
              <a:cs typeface="Arial" panose="020B0604020202020204" pitchFamily="34" charset="0"/>
            </a:endParaRPr>
          </a:p>
        </p:txBody>
      </p:sp>
      <p:pic>
        <p:nvPicPr>
          <p:cNvPr id="7" name="Picture 6" descr="icons-06.png"/>
          <p:cNvPicPr>
            <a:picLocks noChangeAspect="1"/>
          </p:cNvPicPr>
          <p:nvPr/>
        </p:nvPicPr>
        <p:blipFill>
          <a:blip r:embed="rId4" cstate="email">
            <a:biLevel thresh="75000"/>
            <a:extLst>
              <a:ext uri="{28A0092B-C50C-407E-A947-70E740481C1C}">
                <a14:useLocalDpi xmlns:a14="http://schemas.microsoft.com/office/drawing/2010/main"/>
              </a:ext>
            </a:extLst>
          </a:blip>
          <a:stretch>
            <a:fillRect/>
          </a:stretch>
        </p:blipFill>
        <p:spPr>
          <a:xfrm>
            <a:off x="2867641" y="1560590"/>
            <a:ext cx="522011" cy="352492"/>
          </a:xfrm>
          <a:prstGeom prst="rect">
            <a:avLst/>
          </a:prstGeom>
          <a:ln>
            <a:noFill/>
          </a:ln>
        </p:spPr>
      </p:pic>
      <p:pic>
        <p:nvPicPr>
          <p:cNvPr id="9" name="Picture 8" descr="icons-07.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17298" y="2247251"/>
            <a:ext cx="616070" cy="352493"/>
          </a:xfrm>
          <a:prstGeom prst="rect">
            <a:avLst/>
          </a:prstGeom>
        </p:spPr>
      </p:pic>
      <p:pic>
        <p:nvPicPr>
          <p:cNvPr id="10" name="Picture 9" descr="icons-08.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748602" y="5627353"/>
            <a:ext cx="763928" cy="417404"/>
          </a:xfrm>
          <a:prstGeom prst="rect">
            <a:avLst/>
          </a:prstGeom>
        </p:spPr>
      </p:pic>
      <p:pic>
        <p:nvPicPr>
          <p:cNvPr id="11" name="Picture 10" descr="icons-09.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840051" y="4154244"/>
            <a:ext cx="574539" cy="370193"/>
          </a:xfrm>
          <a:prstGeom prst="rect">
            <a:avLst/>
          </a:prstGeom>
        </p:spPr>
      </p:pic>
      <p:pic>
        <p:nvPicPr>
          <p:cNvPr id="13" name="Picture 12" descr="icons-12.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786859" y="3800162"/>
            <a:ext cx="746654" cy="354083"/>
          </a:xfrm>
          <a:prstGeom prst="rect">
            <a:avLst/>
          </a:prstGeom>
        </p:spPr>
      </p:pic>
      <p:pic>
        <p:nvPicPr>
          <p:cNvPr id="15" name="Picture 14" descr="icons-13.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810506" y="5282045"/>
            <a:ext cx="714609" cy="390456"/>
          </a:xfrm>
          <a:prstGeom prst="rect">
            <a:avLst/>
          </a:prstGeom>
        </p:spPr>
      </p:pic>
      <p:pic>
        <p:nvPicPr>
          <p:cNvPr id="17" name="Picture 16" descr="icons-09.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820949" y="1864702"/>
            <a:ext cx="622493" cy="401091"/>
          </a:xfrm>
          <a:prstGeom prst="rect">
            <a:avLst/>
          </a:prstGeom>
        </p:spPr>
      </p:pic>
      <p:pic>
        <p:nvPicPr>
          <p:cNvPr id="18" name="Picture 17" descr="icons-07.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29678" y="4527385"/>
            <a:ext cx="558247" cy="319409"/>
          </a:xfrm>
          <a:prstGeom prst="rect">
            <a:avLst/>
          </a:prstGeom>
        </p:spPr>
      </p:pic>
      <p:pic>
        <p:nvPicPr>
          <p:cNvPr id="3" name="Picture 2"/>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986871" y="3035035"/>
            <a:ext cx="319409" cy="319409"/>
          </a:xfrm>
          <a:prstGeom prst="rect">
            <a:avLst/>
          </a:prstGeom>
        </p:spPr>
      </p:pic>
      <p:pic>
        <p:nvPicPr>
          <p:cNvPr id="19" name="Picture 18"/>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976116" y="4920749"/>
            <a:ext cx="319409" cy="319409"/>
          </a:xfrm>
          <a:prstGeom prst="rect">
            <a:avLst/>
          </a:prstGeom>
        </p:spPr>
      </p:pic>
      <p:pic>
        <p:nvPicPr>
          <p:cNvPr id="8" name="Picture 7" descr="billboard [Converted]-01.png"/>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2930886" y="2674059"/>
            <a:ext cx="379743" cy="303267"/>
          </a:xfrm>
          <a:prstGeom prst="rect">
            <a:avLst/>
          </a:prstGeom>
        </p:spPr>
      </p:pic>
      <p:pic>
        <p:nvPicPr>
          <p:cNvPr id="20" name="Picture 19" descr="Newspaper247-2022-icons-07.png">
            <a:extLst>
              <a:ext uri="{FF2B5EF4-FFF2-40B4-BE49-F238E27FC236}">
                <a16:creationId xmlns:a16="http://schemas.microsoft.com/office/drawing/2014/main" id="{B30425B9-5AEF-46CE-BB62-E18EC475AD99}"/>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688867" y="112070"/>
            <a:ext cx="1455133" cy="1321019"/>
          </a:xfrm>
          <a:prstGeom prst="rect">
            <a:avLst/>
          </a:prstGeom>
        </p:spPr>
      </p:pic>
    </p:spTree>
    <p:extLst>
      <p:ext uri="{BB962C8B-B14F-4D97-AF65-F5344CB8AC3E}">
        <p14:creationId xmlns:p14="http://schemas.microsoft.com/office/powerpoint/2010/main" val="2633937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1" y="131944"/>
            <a:ext cx="7826829" cy="1325563"/>
          </a:xfrm>
        </p:spPr>
        <p:txBody>
          <a:bodyPr>
            <a:normAutofit/>
          </a:bodyPr>
          <a:lstStyle/>
          <a:p>
            <a:r>
              <a:rPr lang="fr-FR" sz="3200" spc="-15" dirty="0">
                <a:latin typeface="Arial Black" panose="020B0A04020102020204" pitchFamily="34" charset="0"/>
              </a:rPr>
              <a:t>Le</a:t>
            </a:r>
            <a:r>
              <a:rPr lang="fr-FR" sz="3200" spc="-55" dirty="0">
                <a:latin typeface="Arial Black" panose="020B0A04020102020204" pitchFamily="34" charset="0"/>
              </a:rPr>
              <a:t> </a:t>
            </a:r>
            <a:r>
              <a:rPr lang="fr-FR" sz="3200" spc="-20" dirty="0">
                <a:latin typeface="Arial Black" panose="020B0A04020102020204" pitchFamily="34" charset="0"/>
              </a:rPr>
              <a:t>contenu</a:t>
            </a:r>
            <a:r>
              <a:rPr lang="fr-FR" sz="3200" spc="-50" dirty="0">
                <a:latin typeface="Arial Black" panose="020B0A04020102020204" pitchFamily="34" charset="0"/>
              </a:rPr>
              <a:t> </a:t>
            </a:r>
            <a:r>
              <a:rPr lang="fr-FR" sz="3200" spc="-20" dirty="0">
                <a:latin typeface="Arial Black" panose="020B0A04020102020204" pitchFamily="34" charset="0"/>
              </a:rPr>
              <a:t>éditorial</a:t>
            </a:r>
            <a:r>
              <a:rPr lang="fr-FR" sz="3200" spc="-45" dirty="0">
                <a:latin typeface="Arial Black" panose="020B0A04020102020204" pitchFamily="34" charset="0"/>
              </a:rPr>
              <a:t> </a:t>
            </a:r>
            <a:r>
              <a:rPr lang="fr-FR" sz="3200" spc="-20" dirty="0">
                <a:latin typeface="Arial Black" panose="020B0A04020102020204" pitchFamily="34" charset="0"/>
              </a:rPr>
              <a:t>des</a:t>
            </a:r>
            <a:r>
              <a:rPr lang="fr-FR" sz="3200" spc="-55" dirty="0">
                <a:latin typeface="Arial Black" panose="020B0A04020102020204" pitchFamily="34" charset="0"/>
              </a:rPr>
              <a:t> </a:t>
            </a:r>
            <a:r>
              <a:rPr lang="fr-FR" sz="3200" spc="-5" dirty="0">
                <a:latin typeface="Arial Black" panose="020B0A04020102020204" pitchFamily="34" charset="0"/>
              </a:rPr>
              <a:t>journaux </a:t>
            </a:r>
            <a:r>
              <a:rPr lang="fr-FR" sz="3200" spc="-1055" dirty="0">
                <a:latin typeface="Arial Black" panose="020B0A04020102020204" pitchFamily="34" charset="0"/>
              </a:rPr>
              <a:t> </a:t>
            </a:r>
            <a:r>
              <a:rPr lang="fr-FR" sz="3200" spc="-20" dirty="0">
                <a:latin typeface="Arial Black" panose="020B0A04020102020204" pitchFamily="34" charset="0"/>
              </a:rPr>
              <a:t>est</a:t>
            </a:r>
            <a:r>
              <a:rPr lang="fr-FR" sz="3200" spc="-35" dirty="0">
                <a:latin typeface="Arial Black" panose="020B0A04020102020204" pitchFamily="34" charset="0"/>
              </a:rPr>
              <a:t> </a:t>
            </a:r>
            <a:r>
              <a:rPr lang="fr-FR" sz="3200" spc="-10" dirty="0">
                <a:latin typeface="Arial Black" panose="020B0A04020102020204" pitchFamily="34" charset="0"/>
              </a:rPr>
              <a:t>le</a:t>
            </a:r>
            <a:r>
              <a:rPr lang="fr-FR" sz="3200" spc="-40" dirty="0">
                <a:latin typeface="Arial Black" panose="020B0A04020102020204" pitchFamily="34" charset="0"/>
              </a:rPr>
              <a:t> </a:t>
            </a:r>
            <a:r>
              <a:rPr lang="fr-FR" sz="3200" spc="-20" dirty="0">
                <a:latin typeface="Arial Black" panose="020B0A04020102020204" pitchFamily="34" charset="0"/>
              </a:rPr>
              <a:t>plus</a:t>
            </a:r>
            <a:r>
              <a:rPr lang="fr-FR" sz="3200" spc="-50" dirty="0">
                <a:latin typeface="Arial Black" panose="020B0A04020102020204" pitchFamily="34" charset="0"/>
              </a:rPr>
              <a:t> </a:t>
            </a:r>
            <a:r>
              <a:rPr lang="fr-FR" sz="3200" spc="-10" dirty="0">
                <a:latin typeface="Arial Black" panose="020B0A04020102020204" pitchFamily="34" charset="0"/>
              </a:rPr>
              <a:t>fiable</a:t>
            </a:r>
            <a:endParaRPr lang="en-US" sz="3200" dirty="0">
              <a:latin typeface="Arial Black" panose="020B0A040201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78724064"/>
              </p:ext>
            </p:extLst>
          </p:nvPr>
        </p:nvGraphicFramePr>
        <p:xfrm>
          <a:off x="354559" y="1378010"/>
          <a:ext cx="8670838" cy="4805365"/>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102381" y="6595251"/>
            <a:ext cx="4775200" cy="261610"/>
          </a:xfrm>
          <a:prstGeom prst="rect">
            <a:avLst/>
          </a:prstGeom>
        </p:spPr>
        <p:txBody>
          <a:bodyPr wrap="square">
            <a:spAutoFit/>
          </a:bodyPr>
          <a:lstStyle/>
          <a:p>
            <a:pPr marL="108585">
              <a:lnSpc>
                <a:spcPts val="1310"/>
              </a:lnSpc>
            </a:pPr>
            <a:r>
              <a:rPr lang="fr-FR" sz="1100" spc="-10" dirty="0">
                <a:latin typeface="Arial"/>
                <a:cs typeface="Arial"/>
              </a:rPr>
              <a:t>Totum</a:t>
            </a:r>
            <a:r>
              <a:rPr lang="fr-FR" sz="1100" spc="-35" dirty="0">
                <a:latin typeface="Arial"/>
                <a:cs typeface="Arial"/>
              </a:rPr>
              <a:t> </a:t>
            </a:r>
            <a:r>
              <a:rPr lang="fr-FR" sz="1100" spc="-10" dirty="0" err="1">
                <a:latin typeface="Arial"/>
                <a:cs typeface="Arial"/>
              </a:rPr>
              <a:t>Research</a:t>
            </a:r>
            <a:r>
              <a:rPr lang="fr-FR" sz="1100" spc="-10" dirty="0">
                <a:latin typeface="Arial"/>
                <a:cs typeface="Arial"/>
              </a:rPr>
              <a:t>;</a:t>
            </a:r>
            <a:r>
              <a:rPr lang="fr-FR" sz="1100" spc="-25" dirty="0">
                <a:latin typeface="Arial"/>
                <a:cs typeface="Arial"/>
              </a:rPr>
              <a:t> </a:t>
            </a:r>
            <a:r>
              <a:rPr lang="fr-FR" sz="1100" spc="-10" dirty="0">
                <a:latin typeface="Arial"/>
                <a:cs typeface="Arial"/>
              </a:rPr>
              <a:t>Canadiens</a:t>
            </a:r>
            <a:r>
              <a:rPr lang="fr-FR" sz="1100" spc="-20" dirty="0">
                <a:latin typeface="Arial"/>
                <a:cs typeface="Arial"/>
              </a:rPr>
              <a:t> </a:t>
            </a:r>
            <a:r>
              <a:rPr lang="fr-FR" sz="1100" spc="-10" dirty="0">
                <a:latin typeface="Arial"/>
                <a:cs typeface="Arial"/>
              </a:rPr>
              <a:t>18+,</a:t>
            </a:r>
            <a:r>
              <a:rPr lang="fr-FR" sz="1100" spc="-30" dirty="0">
                <a:latin typeface="Arial"/>
                <a:cs typeface="Arial"/>
              </a:rPr>
              <a:t> </a:t>
            </a:r>
            <a:r>
              <a:rPr lang="fr-FR" sz="1100" spc="-10" dirty="0">
                <a:latin typeface="Arial"/>
                <a:cs typeface="Arial"/>
              </a:rPr>
              <a:t>décembre</a:t>
            </a:r>
            <a:r>
              <a:rPr lang="fr-FR" sz="1100" spc="-20" dirty="0">
                <a:latin typeface="Arial"/>
                <a:cs typeface="Arial"/>
              </a:rPr>
              <a:t> </a:t>
            </a:r>
            <a:r>
              <a:rPr lang="fr-FR" sz="1100" spc="-10" dirty="0">
                <a:latin typeface="Arial"/>
                <a:cs typeface="Arial"/>
              </a:rPr>
              <a:t>2021</a:t>
            </a:r>
            <a:endParaRPr lang="fr-FR" sz="1100" dirty="0">
              <a:latin typeface="Arial"/>
              <a:cs typeface="Arial"/>
            </a:endParaRPr>
          </a:p>
        </p:txBody>
      </p:sp>
      <p:sp>
        <p:nvSpPr>
          <p:cNvPr id="6" name="TextBox 5">
            <a:extLst>
              <a:ext uri="{FF2B5EF4-FFF2-40B4-BE49-F238E27FC236}">
                <a16:creationId xmlns:a16="http://schemas.microsoft.com/office/drawing/2014/main" id="{5DCDFAA1-9286-49EA-8718-5AD4F0344BD8}"/>
              </a:ext>
            </a:extLst>
          </p:cNvPr>
          <p:cNvSpPr txBox="1"/>
          <p:nvPr/>
        </p:nvSpPr>
        <p:spPr>
          <a:xfrm>
            <a:off x="7261411" y="1508606"/>
            <a:ext cx="1615305" cy="4518929"/>
          </a:xfrm>
          <a:prstGeom prst="rect">
            <a:avLst/>
          </a:prstGeom>
          <a:noFill/>
          <a:ln>
            <a:noFill/>
          </a:ln>
        </p:spPr>
        <p:txBody>
          <a:bodyPr wrap="square" rtlCol="0">
            <a:spAutoFit/>
          </a:bodyPr>
          <a:lstStyle/>
          <a:p>
            <a:pPr marL="12700" marR="5080">
              <a:lnSpc>
                <a:spcPct val="98600"/>
              </a:lnSpc>
              <a:spcBef>
                <a:spcPts val="130"/>
              </a:spcBef>
            </a:pPr>
            <a:r>
              <a:rPr lang="fr-FR" sz="1600" spc="-10" dirty="0">
                <a:latin typeface="Arial"/>
                <a:cs typeface="Arial"/>
              </a:rPr>
              <a:t>Le </a:t>
            </a:r>
            <a:r>
              <a:rPr lang="fr-FR" sz="1600" spc="-15" dirty="0">
                <a:latin typeface="Arial"/>
                <a:cs typeface="Arial"/>
              </a:rPr>
              <a:t>contenu </a:t>
            </a:r>
            <a:r>
              <a:rPr lang="fr-FR" sz="1600" spc="-10" dirty="0">
                <a:latin typeface="Arial"/>
                <a:cs typeface="Arial"/>
              </a:rPr>
              <a:t> éditorial </a:t>
            </a:r>
            <a:r>
              <a:rPr lang="fr-FR" sz="1600" spc="-15" dirty="0">
                <a:latin typeface="Arial"/>
                <a:cs typeface="Arial"/>
              </a:rPr>
              <a:t>dans</a:t>
            </a:r>
            <a:r>
              <a:rPr lang="fr-FR" sz="1600" spc="-10" dirty="0">
                <a:latin typeface="Arial"/>
                <a:cs typeface="Arial"/>
              </a:rPr>
              <a:t> </a:t>
            </a:r>
            <a:r>
              <a:rPr lang="fr-FR" sz="1600" b="1" spc="-10" dirty="0">
                <a:solidFill>
                  <a:srgbClr val="334495"/>
                </a:solidFill>
                <a:latin typeface="Arial"/>
                <a:cs typeface="Arial"/>
              </a:rPr>
              <a:t>les </a:t>
            </a:r>
            <a:r>
              <a:rPr lang="fr-FR" sz="1600" b="1" spc="-15" dirty="0">
                <a:solidFill>
                  <a:srgbClr val="334495"/>
                </a:solidFill>
                <a:latin typeface="Arial"/>
                <a:cs typeface="Arial"/>
              </a:rPr>
              <a:t>journaux </a:t>
            </a:r>
            <a:r>
              <a:rPr lang="fr-FR" sz="1600" b="1" spc="-10" dirty="0">
                <a:solidFill>
                  <a:srgbClr val="334495"/>
                </a:solidFill>
                <a:latin typeface="Arial"/>
                <a:cs typeface="Arial"/>
              </a:rPr>
              <a:t> </a:t>
            </a:r>
            <a:r>
              <a:rPr lang="fr-FR" sz="1600" b="1" spc="-15" dirty="0">
                <a:solidFill>
                  <a:srgbClr val="334495"/>
                </a:solidFill>
                <a:latin typeface="Arial"/>
                <a:cs typeface="Arial"/>
              </a:rPr>
              <a:t>imprimés </a:t>
            </a:r>
            <a:r>
              <a:rPr lang="fr-FR" sz="1600" spc="-15" dirty="0">
                <a:latin typeface="Arial"/>
                <a:cs typeface="Arial"/>
              </a:rPr>
              <a:t>sont </a:t>
            </a:r>
            <a:r>
              <a:rPr lang="fr-FR" sz="1600" spc="-10" dirty="0">
                <a:latin typeface="Arial"/>
                <a:cs typeface="Arial"/>
              </a:rPr>
              <a:t> plus</a:t>
            </a:r>
            <a:r>
              <a:rPr lang="fr-FR" sz="1600" spc="-65" dirty="0">
                <a:latin typeface="Arial"/>
                <a:cs typeface="Arial"/>
              </a:rPr>
              <a:t> </a:t>
            </a:r>
            <a:r>
              <a:rPr lang="fr-FR" sz="1600" spc="-10" dirty="0">
                <a:latin typeface="Arial"/>
                <a:cs typeface="Arial"/>
              </a:rPr>
              <a:t>fiables</a:t>
            </a:r>
            <a:r>
              <a:rPr lang="fr-FR" sz="1600" spc="-65" dirty="0">
                <a:latin typeface="Arial"/>
                <a:cs typeface="Arial"/>
              </a:rPr>
              <a:t> </a:t>
            </a:r>
            <a:r>
              <a:rPr lang="fr-FR" sz="1600" spc="-15" dirty="0">
                <a:latin typeface="Arial"/>
                <a:cs typeface="Arial"/>
              </a:rPr>
              <a:t>que </a:t>
            </a:r>
            <a:r>
              <a:rPr lang="fr-FR" sz="1600" spc="-484" dirty="0">
                <a:latin typeface="Arial"/>
                <a:cs typeface="Arial"/>
              </a:rPr>
              <a:t> </a:t>
            </a:r>
            <a:r>
              <a:rPr lang="fr-FR" sz="1600" spc="-10" dirty="0">
                <a:latin typeface="Arial"/>
                <a:cs typeface="Arial"/>
              </a:rPr>
              <a:t>celles </a:t>
            </a:r>
            <a:r>
              <a:rPr lang="fr-FR" sz="1600" spc="-15" dirty="0">
                <a:latin typeface="Arial"/>
                <a:cs typeface="Arial"/>
              </a:rPr>
              <a:t>publiées </a:t>
            </a:r>
            <a:r>
              <a:rPr lang="fr-FR" sz="1600" spc="-10" dirty="0">
                <a:latin typeface="Arial"/>
                <a:cs typeface="Arial"/>
              </a:rPr>
              <a:t> </a:t>
            </a:r>
            <a:r>
              <a:rPr lang="fr-FR" sz="1600" spc="-15" dirty="0">
                <a:latin typeface="Arial"/>
                <a:cs typeface="Arial"/>
              </a:rPr>
              <a:t>dans </a:t>
            </a:r>
            <a:r>
              <a:rPr lang="fr-FR" sz="1600" spc="-10" dirty="0">
                <a:latin typeface="Arial"/>
                <a:cs typeface="Arial"/>
              </a:rPr>
              <a:t>tout autre </a:t>
            </a:r>
            <a:r>
              <a:rPr lang="fr-FR" sz="1600" spc="-490" dirty="0">
                <a:latin typeface="Arial"/>
                <a:cs typeface="Arial"/>
              </a:rPr>
              <a:t> </a:t>
            </a:r>
            <a:r>
              <a:rPr lang="fr-FR" sz="1600" spc="-15" dirty="0">
                <a:latin typeface="Arial"/>
                <a:cs typeface="Arial"/>
              </a:rPr>
              <a:t>format.</a:t>
            </a:r>
          </a:p>
          <a:p>
            <a:pPr marL="12700" marR="5080">
              <a:lnSpc>
                <a:spcPct val="98600"/>
              </a:lnSpc>
              <a:spcBef>
                <a:spcPts val="130"/>
              </a:spcBef>
            </a:pPr>
            <a:endParaRPr lang="fr-FR" sz="1600" spc="-15" dirty="0">
              <a:latin typeface="Arial"/>
              <a:cs typeface="Arial"/>
            </a:endParaRPr>
          </a:p>
          <a:p>
            <a:pPr marL="12700" marR="5080">
              <a:lnSpc>
                <a:spcPct val="98600"/>
              </a:lnSpc>
              <a:spcBef>
                <a:spcPts val="130"/>
              </a:spcBef>
            </a:pPr>
            <a:r>
              <a:rPr lang="fr-FR" sz="1600" spc="-10" dirty="0">
                <a:latin typeface="Arial"/>
                <a:cs typeface="Arial"/>
              </a:rPr>
              <a:t>Et </a:t>
            </a:r>
            <a:r>
              <a:rPr lang="fr-FR" sz="1600" spc="-5" dirty="0">
                <a:latin typeface="Arial"/>
                <a:cs typeface="Arial"/>
              </a:rPr>
              <a:t>le </a:t>
            </a:r>
            <a:r>
              <a:rPr lang="fr-FR" sz="1600" spc="-15" dirty="0">
                <a:latin typeface="Arial"/>
                <a:cs typeface="Arial"/>
              </a:rPr>
              <a:t>contenu</a:t>
            </a:r>
            <a:r>
              <a:rPr lang="fr-FR" sz="1600" spc="-10" dirty="0">
                <a:latin typeface="Arial"/>
                <a:cs typeface="Arial"/>
              </a:rPr>
              <a:t> </a:t>
            </a:r>
            <a:r>
              <a:rPr lang="fr-FR" sz="1600" b="1" spc="-10" dirty="0">
                <a:solidFill>
                  <a:srgbClr val="334495"/>
                </a:solidFill>
                <a:latin typeface="Arial"/>
                <a:cs typeface="Arial"/>
              </a:rPr>
              <a:t>les sites </a:t>
            </a:r>
            <a:r>
              <a:rPr lang="fr-FR" sz="1600" b="1" spc="-25" dirty="0">
                <a:solidFill>
                  <a:srgbClr val="334495"/>
                </a:solidFill>
                <a:latin typeface="Arial"/>
                <a:cs typeface="Arial"/>
              </a:rPr>
              <a:t>Web </a:t>
            </a:r>
            <a:r>
              <a:rPr lang="fr-FR" sz="1600" b="1" spc="-10" dirty="0">
                <a:solidFill>
                  <a:srgbClr val="334495"/>
                </a:solidFill>
                <a:latin typeface="Arial"/>
                <a:cs typeface="Arial"/>
              </a:rPr>
              <a:t>des </a:t>
            </a:r>
            <a:r>
              <a:rPr lang="fr-FR" sz="1600" b="1" spc="-15" dirty="0">
                <a:solidFill>
                  <a:srgbClr val="334495"/>
                </a:solidFill>
                <a:latin typeface="Arial"/>
                <a:cs typeface="Arial"/>
              </a:rPr>
              <a:t>médias d'information</a:t>
            </a:r>
            <a:r>
              <a:rPr lang="fr-FR" sz="1600" b="1" spc="-10" dirty="0">
                <a:solidFill>
                  <a:srgbClr val="334495"/>
                </a:solidFill>
                <a:latin typeface="Arial"/>
                <a:cs typeface="Arial"/>
              </a:rPr>
              <a:t> </a:t>
            </a:r>
            <a:r>
              <a:rPr lang="fr-FR" sz="1600" spc="-10" dirty="0">
                <a:latin typeface="Arial"/>
                <a:cs typeface="Arial"/>
              </a:rPr>
              <a:t>est</a:t>
            </a:r>
            <a:r>
              <a:rPr lang="fr-FR" sz="1600" spc="-45" dirty="0">
                <a:latin typeface="Arial"/>
                <a:cs typeface="Arial"/>
              </a:rPr>
              <a:t> </a:t>
            </a:r>
            <a:r>
              <a:rPr lang="fr-FR" sz="1600" spc="-5" dirty="0">
                <a:latin typeface="Arial"/>
                <a:cs typeface="Arial"/>
              </a:rPr>
              <a:t>le</a:t>
            </a:r>
            <a:r>
              <a:rPr lang="fr-FR" sz="1600" spc="-45" dirty="0">
                <a:latin typeface="Arial"/>
                <a:cs typeface="Arial"/>
              </a:rPr>
              <a:t> </a:t>
            </a:r>
            <a:r>
              <a:rPr lang="fr-FR" sz="1600" spc="-10" dirty="0">
                <a:latin typeface="Arial"/>
                <a:cs typeface="Arial"/>
              </a:rPr>
              <a:t>plus</a:t>
            </a:r>
            <a:r>
              <a:rPr lang="fr-FR" sz="1600" spc="-45" dirty="0">
                <a:latin typeface="Arial"/>
                <a:cs typeface="Arial"/>
              </a:rPr>
              <a:t> </a:t>
            </a:r>
            <a:r>
              <a:rPr lang="fr-FR" sz="1600" spc="-10" dirty="0">
                <a:latin typeface="Arial"/>
                <a:cs typeface="Arial"/>
              </a:rPr>
              <a:t>fiable </a:t>
            </a:r>
            <a:r>
              <a:rPr lang="fr-FR" sz="1600" spc="-484" dirty="0">
                <a:latin typeface="Arial"/>
                <a:cs typeface="Arial"/>
              </a:rPr>
              <a:t> </a:t>
            </a:r>
            <a:r>
              <a:rPr lang="fr-FR" sz="1600" spc="-10" dirty="0">
                <a:latin typeface="Arial"/>
                <a:cs typeface="Arial"/>
              </a:rPr>
              <a:t>des </a:t>
            </a:r>
            <a:r>
              <a:rPr lang="fr-FR" sz="1600" spc="-15" dirty="0">
                <a:latin typeface="Arial"/>
                <a:cs typeface="Arial"/>
              </a:rPr>
              <a:t>formats </a:t>
            </a:r>
            <a:r>
              <a:rPr lang="fr-FR" sz="1600" spc="-10" dirty="0">
                <a:latin typeface="Arial"/>
                <a:cs typeface="Arial"/>
              </a:rPr>
              <a:t> </a:t>
            </a:r>
            <a:r>
              <a:rPr lang="fr-FR" sz="1600" spc="-15" dirty="0">
                <a:latin typeface="Arial"/>
                <a:cs typeface="Arial"/>
              </a:rPr>
              <a:t>numériques.</a:t>
            </a:r>
            <a:endParaRPr lang="fr-FR" sz="1600" dirty="0">
              <a:latin typeface="Arial"/>
              <a:cs typeface="Arial"/>
            </a:endParaRPr>
          </a:p>
          <a:p>
            <a:pPr marL="12700" marR="5080">
              <a:lnSpc>
                <a:spcPct val="98600"/>
              </a:lnSpc>
              <a:spcBef>
                <a:spcPts val="130"/>
              </a:spcBef>
            </a:pPr>
            <a:endParaRPr lang="fr-FR" sz="1600" dirty="0">
              <a:latin typeface="Arial"/>
              <a:cs typeface="Arial"/>
            </a:endParaRPr>
          </a:p>
        </p:txBody>
      </p:sp>
      <p:pic>
        <p:nvPicPr>
          <p:cNvPr id="7" name="Picture 6" descr="icons-06.png"/>
          <p:cNvPicPr>
            <a:picLocks noChangeAspect="1"/>
          </p:cNvPicPr>
          <p:nvPr/>
        </p:nvPicPr>
        <p:blipFill>
          <a:blip r:embed="rId4" cstate="email">
            <a:biLevel thresh="75000"/>
            <a:extLst>
              <a:ext uri="{28A0092B-C50C-407E-A947-70E740481C1C}">
                <a14:useLocalDpi xmlns:a14="http://schemas.microsoft.com/office/drawing/2010/main"/>
              </a:ext>
            </a:extLst>
          </a:blip>
          <a:stretch>
            <a:fillRect/>
          </a:stretch>
        </p:blipFill>
        <p:spPr>
          <a:xfrm>
            <a:off x="2968451" y="1582652"/>
            <a:ext cx="476191" cy="321552"/>
          </a:xfrm>
          <a:prstGeom prst="rect">
            <a:avLst/>
          </a:prstGeom>
        </p:spPr>
      </p:pic>
      <p:pic>
        <p:nvPicPr>
          <p:cNvPr id="9" name="Picture 8" descr="icons-07.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77333" y="2400245"/>
            <a:ext cx="481068" cy="275250"/>
          </a:xfrm>
          <a:prstGeom prst="rect">
            <a:avLst/>
          </a:prstGeom>
        </p:spPr>
      </p:pic>
      <p:pic>
        <p:nvPicPr>
          <p:cNvPr id="10" name="Picture 9" descr="icons-08.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65990" y="5638111"/>
            <a:ext cx="714608" cy="390456"/>
          </a:xfrm>
          <a:prstGeom prst="rect">
            <a:avLst/>
          </a:prstGeom>
        </p:spPr>
      </p:pic>
      <p:pic>
        <p:nvPicPr>
          <p:cNvPr id="11" name="Picture 10" descr="icons-09.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827428" y="4350378"/>
            <a:ext cx="714609" cy="460444"/>
          </a:xfrm>
          <a:prstGeom prst="rect">
            <a:avLst/>
          </a:prstGeom>
        </p:spPr>
      </p:pic>
      <p:pic>
        <p:nvPicPr>
          <p:cNvPr id="13" name="Picture 12" descr="icons-12.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859191" y="3569438"/>
            <a:ext cx="774191" cy="367142"/>
          </a:xfrm>
          <a:prstGeom prst="rect">
            <a:avLst/>
          </a:prstGeom>
        </p:spPr>
      </p:pic>
      <p:pic>
        <p:nvPicPr>
          <p:cNvPr id="15" name="Picture 14" descr="icons-13.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882801" y="5215376"/>
            <a:ext cx="714609" cy="390456"/>
          </a:xfrm>
          <a:prstGeom prst="rect">
            <a:avLst/>
          </a:prstGeom>
        </p:spPr>
      </p:pic>
      <p:pic>
        <p:nvPicPr>
          <p:cNvPr id="17" name="Picture 16" descr="icons-09.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872814" y="1870667"/>
            <a:ext cx="687780" cy="443157"/>
          </a:xfrm>
          <a:prstGeom prst="rect">
            <a:avLst/>
          </a:prstGeom>
        </p:spPr>
      </p:pic>
      <p:pic>
        <p:nvPicPr>
          <p:cNvPr id="18" name="Picture 17" descr="icons-07.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44526" y="4032367"/>
            <a:ext cx="518191" cy="296490"/>
          </a:xfrm>
          <a:prstGeom prst="rect">
            <a:avLst/>
          </a:prstGeom>
        </p:spPr>
      </p:pic>
      <p:pic>
        <p:nvPicPr>
          <p:cNvPr id="3" name="Picture 2"/>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043584" y="2800640"/>
            <a:ext cx="319409" cy="319409"/>
          </a:xfrm>
          <a:prstGeom prst="rect">
            <a:avLst/>
          </a:prstGeom>
        </p:spPr>
      </p:pic>
      <p:pic>
        <p:nvPicPr>
          <p:cNvPr id="19" name="Picture 18"/>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054475" y="4809424"/>
            <a:ext cx="319409" cy="319409"/>
          </a:xfrm>
          <a:prstGeom prst="rect">
            <a:avLst/>
          </a:prstGeom>
        </p:spPr>
      </p:pic>
      <p:pic>
        <p:nvPicPr>
          <p:cNvPr id="16" name="Picture 15" descr="Newspaper247-2022-icons-07.png">
            <a:extLst>
              <a:ext uri="{FF2B5EF4-FFF2-40B4-BE49-F238E27FC236}">
                <a16:creationId xmlns:a16="http://schemas.microsoft.com/office/drawing/2014/main" id="{832F3906-61F6-4830-A265-0557F1FD0E0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688867" y="112070"/>
            <a:ext cx="1455133" cy="1321019"/>
          </a:xfrm>
          <a:prstGeom prst="rect">
            <a:avLst/>
          </a:prstGeom>
        </p:spPr>
      </p:pic>
    </p:spTree>
    <p:extLst>
      <p:ext uri="{BB962C8B-B14F-4D97-AF65-F5344CB8AC3E}">
        <p14:creationId xmlns:p14="http://schemas.microsoft.com/office/powerpoint/2010/main" val="1992385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A3EFF7B1-6CB7-47D1-AD37-B870CA2B21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FA2962B-21B6-4689-A95D-A8FF6ADE4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745280D-ED36-41FE-8EB1-CE597C99CF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9911" y="828635"/>
            <a:ext cx="304800" cy="322326"/>
            <a:chOff x="215328" y="-46937"/>
            <a:chExt cx="304800" cy="2773841"/>
          </a:xfrm>
        </p:grpSpPr>
        <p:cxnSp>
          <p:nvCxnSpPr>
            <p:cNvPr id="76" name="Straight Connector 37">
              <a:extLst>
                <a:ext uri="{FF2B5EF4-FFF2-40B4-BE49-F238E27FC236}">
                  <a16:creationId xmlns:a16="http://schemas.microsoft.com/office/drawing/2014/main" id="{3D26CEB3-5AE4-4088-AD63-396DB50F28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AA9279A-AD34-474C-834E-6BF658144A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39">
              <a:extLst>
                <a:ext uri="{FF2B5EF4-FFF2-40B4-BE49-F238E27FC236}">
                  <a16:creationId xmlns:a16="http://schemas.microsoft.com/office/drawing/2014/main" id="{B3589559-7D9A-4ECD-90BB-A5565E2DAE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01B1A71-DCEA-4EB2-8133-98A2CD6F09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80E95A5C-1E97-41C3-9DEC-245FF6DEBF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75420"/>
            <a:ext cx="9036544" cy="4093306"/>
            <a:chOff x="1" y="2075420"/>
            <a:chExt cx="12048729" cy="4093306"/>
          </a:xfrm>
        </p:grpSpPr>
        <p:sp>
          <p:nvSpPr>
            <p:cNvPr id="44" name="Oval 43">
              <a:extLst>
                <a:ext uri="{FF2B5EF4-FFF2-40B4-BE49-F238E27FC236}">
                  <a16:creationId xmlns:a16="http://schemas.microsoft.com/office/drawing/2014/main" id="{8D3C3374-C720-4FCD-B6CD-AEF1D1A6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7639E2EF-4D23-4EA3-B29E-D6362FF72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730820A4-6CEA-4BF7-8DE4-F5B2D2EB2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F320E002-8AED-4D4F-A104-0585FFFB9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6A0BF3F3-3A09-42CE-9483-114BD01DD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233BD5C-DFC7-4EB7-B348-7C9B5B8D0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Rectangle 50">
            <a:extLst>
              <a:ext uri="{FF2B5EF4-FFF2-40B4-BE49-F238E27FC236}">
                <a16:creationId xmlns:a16="http://schemas.microsoft.com/office/drawing/2014/main" id="{A00D2CE1-35C1-46E6-BD59-CEE668BD9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79052" y="1131512"/>
            <a:ext cx="2796461" cy="533439"/>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A58DCE86-9AE1-46D1-96D6-04B8B3EDF6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44654" y="317578"/>
            <a:ext cx="411480" cy="549007"/>
            <a:chOff x="7029447" y="3514725"/>
            <a:chExt cx="1285875" cy="549007"/>
          </a:xfrm>
        </p:grpSpPr>
        <p:cxnSp>
          <p:nvCxnSpPr>
            <p:cNvPr id="54" name="Straight Connector 53">
              <a:extLst>
                <a:ext uri="{FF2B5EF4-FFF2-40B4-BE49-F238E27FC236}">
                  <a16:creationId xmlns:a16="http://schemas.microsoft.com/office/drawing/2014/main" id="{89B74739-D423-4F25-A976-0A6CD86D17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018E700-FF08-42AA-9237-24E7A74AD3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6B3488A-8A55-403E-B9C9-75AFA0CF53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89B9D-BA8D-4A64-B95F-33940D9D68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59" name="Rectangle 58">
            <a:extLst>
              <a:ext uri="{FF2B5EF4-FFF2-40B4-BE49-F238E27FC236}">
                <a16:creationId xmlns:a16="http://schemas.microsoft.com/office/drawing/2014/main" id="{E18403B7-F2C7-4C07-8522-21C319109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140785"/>
            <a:ext cx="4571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a:extLst>
              <a:ext uri="{FF2B5EF4-FFF2-40B4-BE49-F238E27FC236}">
                <a16:creationId xmlns:a16="http://schemas.microsoft.com/office/drawing/2014/main" id="{23B58CC6-A99E-43AF-A467-256F19287F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45785" y="5940560"/>
            <a:ext cx="1285875" cy="549007"/>
            <a:chOff x="7029447" y="3514725"/>
            <a:chExt cx="1285875" cy="549007"/>
          </a:xfrm>
        </p:grpSpPr>
        <p:cxnSp>
          <p:nvCxnSpPr>
            <p:cNvPr id="62" name="Straight Connector 61">
              <a:extLst>
                <a:ext uri="{FF2B5EF4-FFF2-40B4-BE49-F238E27FC236}">
                  <a16:creationId xmlns:a16="http://schemas.microsoft.com/office/drawing/2014/main" id="{8FE97852-3A18-4317-B17E-8C45174F96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9D0BC6E-6D0B-4589-B1BF-372BAA3839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30B892E-E062-4B0A-B79E-E55D36EC9A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D1A4DF9-C28A-4C0A-B273-702F0C4880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12" name="Title 2"/>
          <p:cNvSpPr>
            <a:spLocks noGrp="1"/>
          </p:cNvSpPr>
          <p:nvPr>
            <p:ph type="title"/>
          </p:nvPr>
        </p:nvSpPr>
        <p:spPr>
          <a:xfrm>
            <a:off x="363474" y="837398"/>
            <a:ext cx="3406932" cy="5297425"/>
          </a:xfrm>
          <a:noFill/>
        </p:spPr>
        <p:txBody>
          <a:bodyPr vert="horz" lIns="91440" tIns="45720" rIns="91440" bIns="45720" rtlCol="0" anchor="ctr">
            <a:normAutofit/>
          </a:bodyPr>
          <a:lstStyle/>
          <a:p>
            <a:r>
              <a:rPr lang="en-CA" sz="3900" b="1" spc="-25" dirty="0" err="1">
                <a:solidFill>
                  <a:srgbClr val="FFFFFF"/>
                </a:solidFill>
                <a:latin typeface="Arial"/>
                <a:cs typeface="Arial"/>
              </a:rPr>
              <a:t>Amorces</a:t>
            </a:r>
            <a:r>
              <a:rPr lang="en-CA" sz="3900" b="1" spc="-25" dirty="0">
                <a:solidFill>
                  <a:srgbClr val="FFFFFF"/>
                </a:solidFill>
                <a:latin typeface="Arial"/>
                <a:cs typeface="Arial"/>
              </a:rPr>
              <a:t> </a:t>
            </a:r>
            <a:r>
              <a:rPr lang="en-CA" sz="3900" b="1" spc="-15" dirty="0">
                <a:solidFill>
                  <a:srgbClr val="FFFFFF"/>
                </a:solidFill>
                <a:latin typeface="Arial"/>
                <a:cs typeface="Arial"/>
              </a:rPr>
              <a:t>de </a:t>
            </a:r>
            <a:r>
              <a:rPr lang="en-CA" sz="3900" b="1" spc="-10" dirty="0">
                <a:solidFill>
                  <a:srgbClr val="FFFFFF"/>
                </a:solidFill>
                <a:latin typeface="Arial"/>
                <a:cs typeface="Arial"/>
              </a:rPr>
              <a:t> </a:t>
            </a:r>
            <a:r>
              <a:rPr lang="en-CA" sz="3900" b="1" spc="-20" dirty="0">
                <a:solidFill>
                  <a:srgbClr val="FFFFFF"/>
                </a:solidFill>
                <a:latin typeface="Arial"/>
                <a:cs typeface="Arial"/>
              </a:rPr>
              <a:t>c</a:t>
            </a:r>
            <a:r>
              <a:rPr lang="en-CA" sz="3900" b="1" spc="-25" dirty="0">
                <a:solidFill>
                  <a:srgbClr val="FFFFFF"/>
                </a:solidFill>
                <a:latin typeface="Arial"/>
                <a:cs typeface="Arial"/>
              </a:rPr>
              <a:t>on</a:t>
            </a:r>
            <a:r>
              <a:rPr lang="en-CA" sz="3900" b="1" spc="-20" dirty="0">
                <a:solidFill>
                  <a:srgbClr val="FFFFFF"/>
                </a:solidFill>
                <a:latin typeface="Arial"/>
                <a:cs typeface="Arial"/>
              </a:rPr>
              <a:t>ve</a:t>
            </a:r>
            <a:r>
              <a:rPr lang="en-CA" sz="3900" b="1" spc="-25" dirty="0">
                <a:solidFill>
                  <a:srgbClr val="FFFFFF"/>
                </a:solidFill>
                <a:latin typeface="Arial"/>
                <a:cs typeface="Arial"/>
              </a:rPr>
              <a:t>r</a:t>
            </a:r>
            <a:r>
              <a:rPr lang="en-CA" sz="3900" b="1" spc="-20" dirty="0">
                <a:solidFill>
                  <a:srgbClr val="FFFFFF"/>
                </a:solidFill>
                <a:latin typeface="Arial"/>
                <a:cs typeface="Arial"/>
              </a:rPr>
              <a:t>sa</a:t>
            </a:r>
            <a:r>
              <a:rPr lang="en-CA" sz="3900" b="1" spc="-15" dirty="0">
                <a:solidFill>
                  <a:srgbClr val="FFFFFF"/>
                </a:solidFill>
                <a:latin typeface="Arial"/>
                <a:cs typeface="Arial"/>
              </a:rPr>
              <a:t>t</a:t>
            </a:r>
            <a:r>
              <a:rPr lang="en-CA" sz="3900" b="1" spc="-10" dirty="0">
                <a:solidFill>
                  <a:srgbClr val="FFFFFF"/>
                </a:solidFill>
                <a:latin typeface="Arial"/>
                <a:cs typeface="Arial"/>
              </a:rPr>
              <a:t>i</a:t>
            </a:r>
            <a:r>
              <a:rPr lang="en-CA" sz="3900" b="1" spc="-25" dirty="0">
                <a:solidFill>
                  <a:srgbClr val="FFFFFF"/>
                </a:solidFill>
                <a:latin typeface="Arial"/>
                <a:cs typeface="Arial"/>
              </a:rPr>
              <a:t>o</a:t>
            </a:r>
            <a:r>
              <a:rPr lang="en-CA" sz="3900" b="1" dirty="0">
                <a:solidFill>
                  <a:srgbClr val="FFFFFF"/>
                </a:solidFill>
                <a:latin typeface="Arial"/>
                <a:cs typeface="Arial"/>
              </a:rPr>
              <a:t>n</a:t>
            </a:r>
            <a:br>
              <a:rPr lang="en-US" sz="3900" kern="1200" dirty="0">
                <a:solidFill>
                  <a:schemeClr val="tx1"/>
                </a:solidFill>
                <a:latin typeface="+mj-lt"/>
                <a:ea typeface="+mj-ea"/>
                <a:cs typeface="+mj-cs"/>
              </a:rPr>
            </a:br>
            <a:br>
              <a:rPr lang="en-US" sz="3900" kern="1200" dirty="0">
                <a:solidFill>
                  <a:schemeClr val="tx1"/>
                </a:solidFill>
                <a:latin typeface="+mj-lt"/>
                <a:ea typeface="+mj-ea"/>
                <a:cs typeface="+mj-cs"/>
              </a:rPr>
            </a:br>
            <a:r>
              <a:rPr lang="fr-FR" sz="3200" spc="-20" dirty="0">
                <a:solidFill>
                  <a:srgbClr val="FFFFFF"/>
                </a:solidFill>
                <a:latin typeface="Arial"/>
                <a:cs typeface="Arial"/>
              </a:rPr>
              <a:t>Les lecteurs </a:t>
            </a:r>
            <a:r>
              <a:rPr lang="fr-FR" sz="3200" spc="-875" dirty="0">
                <a:solidFill>
                  <a:srgbClr val="FFFFFF"/>
                </a:solidFill>
                <a:latin typeface="Arial"/>
                <a:cs typeface="Arial"/>
              </a:rPr>
              <a:t> </a:t>
            </a:r>
            <a:r>
              <a:rPr lang="fr-FR" sz="3200" spc="-20" dirty="0">
                <a:solidFill>
                  <a:srgbClr val="FFFFFF"/>
                </a:solidFill>
                <a:latin typeface="Arial"/>
                <a:cs typeface="Arial"/>
              </a:rPr>
              <a:t>veulent des </a:t>
            </a:r>
            <a:r>
              <a:rPr lang="fr-FR" sz="3200" spc="-15" dirty="0">
                <a:solidFill>
                  <a:srgbClr val="FFFFFF"/>
                </a:solidFill>
                <a:latin typeface="Arial"/>
                <a:cs typeface="Arial"/>
              </a:rPr>
              <a:t> </a:t>
            </a:r>
            <a:r>
              <a:rPr lang="fr-FR" sz="3200" spc="-10" dirty="0">
                <a:solidFill>
                  <a:srgbClr val="FFFFFF"/>
                </a:solidFill>
                <a:latin typeface="Arial"/>
                <a:cs typeface="Arial"/>
              </a:rPr>
              <a:t>i</a:t>
            </a:r>
            <a:r>
              <a:rPr lang="fr-FR" sz="3200" spc="-30" dirty="0">
                <a:solidFill>
                  <a:srgbClr val="FFFFFF"/>
                </a:solidFill>
                <a:latin typeface="Arial"/>
                <a:cs typeface="Arial"/>
              </a:rPr>
              <a:t>n</a:t>
            </a:r>
            <a:r>
              <a:rPr lang="fr-FR" sz="3200" spc="-15" dirty="0">
                <a:solidFill>
                  <a:srgbClr val="FFFFFF"/>
                </a:solidFill>
                <a:latin typeface="Arial"/>
                <a:cs typeface="Arial"/>
              </a:rPr>
              <a:t>f</a:t>
            </a:r>
            <a:r>
              <a:rPr lang="fr-FR" sz="3200" spc="-30" dirty="0">
                <a:solidFill>
                  <a:srgbClr val="FFFFFF"/>
                </a:solidFill>
                <a:latin typeface="Arial"/>
                <a:cs typeface="Arial"/>
              </a:rPr>
              <a:t>o</a:t>
            </a:r>
            <a:r>
              <a:rPr lang="fr-FR" sz="3200" spc="-20" dirty="0">
                <a:solidFill>
                  <a:srgbClr val="FFFFFF"/>
                </a:solidFill>
                <a:latin typeface="Arial"/>
                <a:cs typeface="Arial"/>
              </a:rPr>
              <a:t>r</a:t>
            </a:r>
            <a:r>
              <a:rPr lang="fr-FR" sz="3200" spc="-35" dirty="0">
                <a:solidFill>
                  <a:srgbClr val="FFFFFF"/>
                </a:solidFill>
                <a:latin typeface="Arial"/>
                <a:cs typeface="Arial"/>
              </a:rPr>
              <a:t>m</a:t>
            </a:r>
            <a:r>
              <a:rPr lang="fr-FR" sz="3200" spc="-30" dirty="0">
                <a:solidFill>
                  <a:srgbClr val="FFFFFF"/>
                </a:solidFill>
                <a:latin typeface="Arial"/>
                <a:cs typeface="Arial"/>
              </a:rPr>
              <a:t>a</a:t>
            </a:r>
            <a:r>
              <a:rPr lang="fr-FR" sz="3200" spc="-15" dirty="0">
                <a:solidFill>
                  <a:srgbClr val="FFFFFF"/>
                </a:solidFill>
                <a:latin typeface="Arial"/>
                <a:cs typeface="Arial"/>
              </a:rPr>
              <a:t>t</a:t>
            </a:r>
            <a:r>
              <a:rPr lang="fr-FR" sz="3200" spc="-10" dirty="0">
                <a:solidFill>
                  <a:srgbClr val="FFFFFF"/>
                </a:solidFill>
                <a:latin typeface="Arial"/>
                <a:cs typeface="Arial"/>
              </a:rPr>
              <a:t>i</a:t>
            </a:r>
            <a:r>
              <a:rPr lang="fr-FR" sz="3200" spc="-30" dirty="0">
                <a:solidFill>
                  <a:srgbClr val="FFFFFF"/>
                </a:solidFill>
                <a:latin typeface="Arial"/>
                <a:cs typeface="Arial"/>
              </a:rPr>
              <a:t>on</a:t>
            </a:r>
            <a:r>
              <a:rPr lang="fr-FR" sz="3200" dirty="0">
                <a:solidFill>
                  <a:srgbClr val="FFFFFF"/>
                </a:solidFill>
                <a:latin typeface="Arial"/>
                <a:cs typeface="Arial"/>
              </a:rPr>
              <a:t>s  </a:t>
            </a:r>
            <a:r>
              <a:rPr lang="fr-FR" sz="3200" spc="-20" dirty="0">
                <a:solidFill>
                  <a:srgbClr val="FFFFFF"/>
                </a:solidFill>
                <a:latin typeface="Arial"/>
                <a:cs typeface="Arial"/>
              </a:rPr>
              <a:t>locales</a:t>
            </a:r>
            <a:endParaRPr lang="en-US" sz="3200" kern="1200" dirty="0">
              <a:solidFill>
                <a:schemeClr val="tx1"/>
              </a:solidFill>
              <a:latin typeface="+mj-lt"/>
              <a:ea typeface="+mj-ea"/>
              <a:cs typeface="+mj-cs"/>
            </a:endParaRPr>
          </a:p>
        </p:txBody>
      </p:sp>
      <p:sp>
        <p:nvSpPr>
          <p:cNvPr id="27" name="Text Box 7"/>
          <p:cNvSpPr txBox="1">
            <a:spLocks noChangeArrowheads="1"/>
          </p:cNvSpPr>
          <p:nvPr/>
        </p:nvSpPr>
        <p:spPr bwMode="auto">
          <a:xfrm>
            <a:off x="11340" y="6591550"/>
            <a:ext cx="7467600" cy="2616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sz="800">
                <a:solidFill>
                  <a:schemeClr val="tx1"/>
                </a:solidFill>
                <a:latin typeface="Arial" charset="0"/>
                <a:cs typeface="Arial" charset="0"/>
              </a:defRPr>
            </a:lvl1pPr>
            <a:lvl2pPr marL="742950" indent="-285750" eaLnBrk="0" hangingPunct="0">
              <a:defRPr sz="800">
                <a:solidFill>
                  <a:schemeClr val="tx1"/>
                </a:solidFill>
                <a:latin typeface="Arial" charset="0"/>
                <a:cs typeface="Arial" charset="0"/>
              </a:defRPr>
            </a:lvl2pPr>
            <a:lvl3pPr marL="1143000" indent="-228600" eaLnBrk="0" hangingPunct="0">
              <a:defRPr sz="800">
                <a:solidFill>
                  <a:schemeClr val="tx1"/>
                </a:solidFill>
                <a:latin typeface="Arial" charset="0"/>
                <a:cs typeface="Arial" charset="0"/>
              </a:defRPr>
            </a:lvl3pPr>
            <a:lvl4pPr marL="1600200" indent="-228600" eaLnBrk="0" hangingPunct="0">
              <a:defRPr sz="800">
                <a:solidFill>
                  <a:schemeClr val="tx1"/>
                </a:solidFill>
                <a:latin typeface="Arial" charset="0"/>
                <a:cs typeface="Arial" charset="0"/>
              </a:defRPr>
            </a:lvl4pPr>
            <a:lvl5pPr marL="2057400" indent="-228600" eaLnBrk="0" hangingPunct="0">
              <a:defRPr sz="800">
                <a:solidFill>
                  <a:schemeClr val="tx1"/>
                </a:solidFill>
                <a:latin typeface="Arial" charset="0"/>
                <a:cs typeface="Arial" charset="0"/>
              </a:defRPr>
            </a:lvl5pPr>
            <a:lvl6pPr marL="2514600" indent="-228600" eaLnBrk="0" fontAlgn="base" hangingPunct="0">
              <a:spcBef>
                <a:spcPct val="0"/>
              </a:spcBef>
              <a:spcAft>
                <a:spcPct val="0"/>
              </a:spcAft>
              <a:defRPr sz="800">
                <a:solidFill>
                  <a:schemeClr val="tx1"/>
                </a:solidFill>
                <a:latin typeface="Arial" charset="0"/>
                <a:cs typeface="Arial" charset="0"/>
              </a:defRPr>
            </a:lvl6pPr>
            <a:lvl7pPr marL="2971800" indent="-228600" eaLnBrk="0" fontAlgn="base" hangingPunct="0">
              <a:spcBef>
                <a:spcPct val="0"/>
              </a:spcBef>
              <a:spcAft>
                <a:spcPct val="0"/>
              </a:spcAft>
              <a:defRPr sz="800">
                <a:solidFill>
                  <a:schemeClr val="tx1"/>
                </a:solidFill>
                <a:latin typeface="Arial" charset="0"/>
                <a:cs typeface="Arial" charset="0"/>
              </a:defRPr>
            </a:lvl7pPr>
            <a:lvl8pPr marL="3429000" indent="-228600" eaLnBrk="0" fontAlgn="base" hangingPunct="0">
              <a:spcBef>
                <a:spcPct val="0"/>
              </a:spcBef>
              <a:spcAft>
                <a:spcPct val="0"/>
              </a:spcAft>
              <a:defRPr sz="800">
                <a:solidFill>
                  <a:schemeClr val="tx1"/>
                </a:solidFill>
                <a:latin typeface="Arial" charset="0"/>
                <a:cs typeface="Arial" charset="0"/>
              </a:defRPr>
            </a:lvl8pPr>
            <a:lvl9pPr marL="3886200" indent="-228600" eaLnBrk="0" fontAlgn="base" hangingPunct="0">
              <a:spcBef>
                <a:spcPct val="0"/>
              </a:spcBef>
              <a:spcAft>
                <a:spcPct val="0"/>
              </a:spcAft>
              <a:defRPr sz="800">
                <a:solidFill>
                  <a:schemeClr val="tx1"/>
                </a:solidFill>
                <a:latin typeface="Arial" charset="0"/>
                <a:cs typeface="Arial" charset="0"/>
              </a:defRPr>
            </a:lvl9pPr>
          </a:lstStyle>
          <a:p>
            <a:pPr marL="12700">
              <a:lnSpc>
                <a:spcPct val="100000"/>
              </a:lnSpc>
              <a:spcBef>
                <a:spcPts val="100"/>
              </a:spcBef>
            </a:pPr>
            <a:r>
              <a:rPr lang="fr-FR" sz="1100" spc="-10" dirty="0">
                <a:solidFill>
                  <a:srgbClr val="FFFFFF"/>
                </a:solidFill>
                <a:latin typeface="Arial"/>
                <a:cs typeface="Arial"/>
              </a:rPr>
              <a:t>Totum</a:t>
            </a:r>
            <a:r>
              <a:rPr lang="fr-FR" sz="1100" spc="-25" dirty="0">
                <a:solidFill>
                  <a:srgbClr val="FFFFFF"/>
                </a:solidFill>
                <a:latin typeface="Arial"/>
                <a:cs typeface="Arial"/>
              </a:rPr>
              <a:t> </a:t>
            </a:r>
            <a:r>
              <a:rPr lang="fr-FR" sz="1100" spc="-10" dirty="0" err="1">
                <a:solidFill>
                  <a:srgbClr val="FFFFFF"/>
                </a:solidFill>
                <a:latin typeface="Arial"/>
                <a:cs typeface="Arial"/>
              </a:rPr>
              <a:t>Research</a:t>
            </a:r>
            <a:r>
              <a:rPr lang="fr-FR" sz="1100" spc="-10" dirty="0">
                <a:solidFill>
                  <a:srgbClr val="FFFFFF"/>
                </a:solidFill>
                <a:latin typeface="Arial"/>
                <a:cs typeface="Arial"/>
              </a:rPr>
              <a:t>;</a:t>
            </a:r>
            <a:r>
              <a:rPr lang="fr-FR" sz="1100" spc="-20" dirty="0">
                <a:solidFill>
                  <a:srgbClr val="FFFFFF"/>
                </a:solidFill>
                <a:latin typeface="Arial"/>
                <a:cs typeface="Arial"/>
              </a:rPr>
              <a:t> </a:t>
            </a:r>
            <a:r>
              <a:rPr lang="fr-FR" sz="1100" spc="-10" dirty="0">
                <a:solidFill>
                  <a:srgbClr val="FFFFFF"/>
                </a:solidFill>
                <a:latin typeface="Arial"/>
                <a:cs typeface="Arial"/>
              </a:rPr>
              <a:t>Canadiens</a:t>
            </a:r>
            <a:r>
              <a:rPr lang="fr-FR" sz="1100" spc="-15" dirty="0">
                <a:solidFill>
                  <a:srgbClr val="FFFFFF"/>
                </a:solidFill>
                <a:latin typeface="Arial"/>
                <a:cs typeface="Arial"/>
              </a:rPr>
              <a:t> </a:t>
            </a:r>
            <a:r>
              <a:rPr lang="fr-FR" sz="1100" spc="-10" dirty="0">
                <a:solidFill>
                  <a:srgbClr val="FFFFFF"/>
                </a:solidFill>
                <a:latin typeface="Arial"/>
                <a:cs typeface="Arial"/>
              </a:rPr>
              <a:t>18+,</a:t>
            </a:r>
            <a:r>
              <a:rPr lang="fr-FR" sz="1100" spc="-25" dirty="0">
                <a:solidFill>
                  <a:srgbClr val="FFFFFF"/>
                </a:solidFill>
                <a:latin typeface="Arial"/>
                <a:cs typeface="Arial"/>
              </a:rPr>
              <a:t> </a:t>
            </a:r>
            <a:r>
              <a:rPr lang="fr-FR" sz="1100" spc="-10" dirty="0">
                <a:solidFill>
                  <a:srgbClr val="FFFFFF"/>
                </a:solidFill>
                <a:latin typeface="Arial"/>
                <a:cs typeface="Arial"/>
              </a:rPr>
              <a:t>lectorat</a:t>
            </a:r>
            <a:r>
              <a:rPr lang="fr-FR" sz="1100" spc="-20" dirty="0">
                <a:solidFill>
                  <a:srgbClr val="FFFFFF"/>
                </a:solidFill>
                <a:latin typeface="Arial"/>
                <a:cs typeface="Arial"/>
              </a:rPr>
              <a:t> </a:t>
            </a:r>
            <a:r>
              <a:rPr lang="fr-FR" sz="1100" spc="-5" dirty="0">
                <a:solidFill>
                  <a:srgbClr val="FFFFFF"/>
                </a:solidFill>
                <a:latin typeface="Arial"/>
                <a:cs typeface="Arial"/>
              </a:rPr>
              <a:t>en</a:t>
            </a:r>
            <a:r>
              <a:rPr lang="fr-FR" sz="1100" spc="-15" dirty="0">
                <a:solidFill>
                  <a:srgbClr val="FFFFFF"/>
                </a:solidFill>
                <a:latin typeface="Arial"/>
                <a:cs typeface="Arial"/>
              </a:rPr>
              <a:t> </a:t>
            </a:r>
            <a:r>
              <a:rPr lang="fr-FR" sz="1100" spc="-10" dirty="0">
                <a:solidFill>
                  <a:srgbClr val="FFFFFF"/>
                </a:solidFill>
                <a:latin typeface="Arial"/>
                <a:cs typeface="Arial"/>
              </a:rPr>
              <a:t>semaine,</a:t>
            </a:r>
            <a:r>
              <a:rPr lang="fr-FR" sz="1100" spc="-20" dirty="0">
                <a:solidFill>
                  <a:srgbClr val="FFFFFF"/>
                </a:solidFill>
                <a:latin typeface="Arial"/>
                <a:cs typeface="Arial"/>
              </a:rPr>
              <a:t> </a:t>
            </a:r>
            <a:r>
              <a:rPr lang="fr-FR" sz="1100" spc="-10" dirty="0">
                <a:solidFill>
                  <a:srgbClr val="FFFFFF"/>
                </a:solidFill>
                <a:latin typeface="Arial"/>
                <a:cs typeface="Arial"/>
              </a:rPr>
              <a:t>décembre</a:t>
            </a:r>
            <a:r>
              <a:rPr lang="fr-FR" sz="1100" spc="-15" dirty="0">
                <a:solidFill>
                  <a:srgbClr val="FFFFFF"/>
                </a:solidFill>
                <a:latin typeface="Arial"/>
                <a:cs typeface="Arial"/>
              </a:rPr>
              <a:t> </a:t>
            </a:r>
            <a:r>
              <a:rPr lang="fr-FR" sz="1100" spc="-10" dirty="0">
                <a:solidFill>
                  <a:srgbClr val="FFFFFF"/>
                </a:solidFill>
                <a:latin typeface="Arial"/>
                <a:cs typeface="Arial"/>
              </a:rPr>
              <a:t>2021</a:t>
            </a:r>
            <a:endParaRPr lang="fr-FR" sz="1100" dirty="0">
              <a:latin typeface="Arial"/>
              <a:cs typeface="Arial"/>
            </a:endParaRPr>
          </a:p>
        </p:txBody>
      </p:sp>
      <p:graphicFrame>
        <p:nvGraphicFramePr>
          <p:cNvPr id="29" name="TextBox 15">
            <a:extLst>
              <a:ext uri="{FF2B5EF4-FFF2-40B4-BE49-F238E27FC236}">
                <a16:creationId xmlns:a16="http://schemas.microsoft.com/office/drawing/2014/main" id="{3996D89E-7A0D-457D-8565-CAAE695A1212}"/>
              </a:ext>
            </a:extLst>
          </p:cNvPr>
          <p:cNvGraphicFramePr/>
          <p:nvPr>
            <p:extLst>
              <p:ext uri="{D42A27DB-BD31-4B8C-83A1-F6EECF244321}">
                <p14:modId xmlns:p14="http://schemas.microsoft.com/office/powerpoint/2010/main" val="1380018783"/>
              </p:ext>
            </p:extLst>
          </p:nvPr>
        </p:nvGraphicFramePr>
        <p:xfrm>
          <a:off x="3798926" y="460554"/>
          <a:ext cx="4810494" cy="5936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8239048"/>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7933</TotalTime>
  <Words>4368</Words>
  <Application>Microsoft Office PowerPoint</Application>
  <PresentationFormat>On-screen Show (4:3)</PresentationFormat>
  <Paragraphs>262</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Arial Black</vt:lpstr>
      <vt:lpstr>Arial Narrow</vt:lpstr>
      <vt:lpstr>Calibri</vt:lpstr>
      <vt:lpstr>Symbol</vt:lpstr>
      <vt:lpstr>Office Theme</vt:lpstr>
      <vt:lpstr>Journaux 24/7 :  2022</vt:lpstr>
      <vt:lpstr>Une décennie de changements</vt:lpstr>
      <vt:lpstr>PowerPoint Presentation</vt:lpstr>
      <vt:lpstr>Amorces de  conversation  Le lectorat  des journaux  varie par  plateforme et  par appareil</vt:lpstr>
      <vt:lpstr>Les adultes canadiens continuent de lire  les journaux sur toutes les plateformes</vt:lpstr>
      <vt:lpstr>Amorces de  conversation  Les journaux et  leurs produits  numériques  constituent un  environnement  de confiance</vt:lpstr>
      <vt:lpstr>La publicité dans les journaux  imprimés est la plus fiable</vt:lpstr>
      <vt:lpstr>Le contenu éditorial des journaux  est le plus fiable</vt:lpstr>
      <vt:lpstr>Amorces de  conversation  Les lecteurs  veulent des  informations  locales</vt:lpstr>
      <vt:lpstr>L'information locale est la raison  principale pour laquelle on lit les  journaux locaux</vt:lpstr>
      <vt:lpstr>Amorces de  conversation   Les journaux  rejoignent tous les  groupes  démographiques</vt:lpstr>
      <vt:lpstr>PowerPoint Presentation</vt:lpstr>
      <vt:lpstr>PowerPoint Presentation</vt:lpstr>
      <vt:lpstr>Amorces de  conversation  Les lecteurs de  journaux  choisissent les  plateformes  numériques et  imprimées</vt:lpstr>
      <vt:lpstr>Le lectorat des journaux est fort</vt:lpstr>
      <vt:lpstr>Conception de l‘étude</vt:lpstr>
      <vt:lpstr>Annexes</vt:lpstr>
      <vt:lpstr>Faits saillants — IMPRIMÉS</vt:lpstr>
      <vt:lpstr>Faits saillants — ORDINATEURS</vt:lpstr>
      <vt:lpstr>Faits saillants — TÉLÉPHONES</vt:lpstr>
      <vt:lpstr>Faits saillants — TABLETTES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Newspapers 24/7: 2022</dc:title>
  <dc:creator>Kelly Levson</dc:creator>
  <cp:lastModifiedBy>Kelly Levson</cp:lastModifiedBy>
  <cp:revision>69</cp:revision>
  <cp:lastPrinted>2022-03-07T22:35:27Z</cp:lastPrinted>
  <dcterms:created xsi:type="dcterms:W3CDTF">2022-01-17T21:23:46Z</dcterms:created>
  <dcterms:modified xsi:type="dcterms:W3CDTF">2022-03-07T23:24:29Z</dcterms:modified>
</cp:coreProperties>
</file>