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notesSlides/notesSlide23.xml" ContentType="application/vnd.openxmlformats-officedocument.presentationml.notesSlide+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20" r:id="rId5"/>
    <p:sldMasterId id="2147483742" r:id="rId6"/>
  </p:sldMasterIdLst>
  <p:notesMasterIdLst>
    <p:notesMasterId r:id="rId32"/>
  </p:notesMasterIdLst>
  <p:handoutMasterIdLst>
    <p:handoutMasterId r:id="rId33"/>
  </p:handoutMasterIdLst>
  <p:sldIdLst>
    <p:sldId id="341" r:id="rId7"/>
    <p:sldId id="305" r:id="rId8"/>
    <p:sldId id="338" r:id="rId9"/>
    <p:sldId id="313" r:id="rId10"/>
    <p:sldId id="340" r:id="rId11"/>
    <p:sldId id="306" r:id="rId12"/>
    <p:sldId id="319" r:id="rId13"/>
    <p:sldId id="329" r:id="rId14"/>
    <p:sldId id="308" r:id="rId15"/>
    <p:sldId id="322" r:id="rId16"/>
    <p:sldId id="317" r:id="rId17"/>
    <p:sldId id="289" r:id="rId18"/>
    <p:sldId id="310" r:id="rId19"/>
    <p:sldId id="286" r:id="rId20"/>
    <p:sldId id="321" r:id="rId21"/>
    <p:sldId id="337" r:id="rId22"/>
    <p:sldId id="339" r:id="rId23"/>
    <p:sldId id="343" r:id="rId24"/>
    <p:sldId id="342" r:id="rId25"/>
    <p:sldId id="330" r:id="rId26"/>
    <p:sldId id="331" r:id="rId27"/>
    <p:sldId id="332" r:id="rId28"/>
    <p:sldId id="333" r:id="rId29"/>
    <p:sldId id="334" r:id="rId30"/>
    <p:sldId id="335"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p15:clr>
            <a:srgbClr val="A4A3A4"/>
          </p15:clr>
        </p15:guide>
        <p15:guide id="2" pos="336">
          <p15:clr>
            <a:srgbClr val="A4A3A4"/>
          </p15:clr>
        </p15:guide>
        <p15:guide id="3" orient="horz" pos="3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84D"/>
    <a:srgbClr val="FF0000"/>
    <a:srgbClr val="8F8F8F"/>
    <a:srgbClr val="D4D3D3"/>
    <a:srgbClr val="164585"/>
    <a:srgbClr val="16A984"/>
    <a:srgbClr val="334495"/>
    <a:srgbClr val="121C2A"/>
    <a:srgbClr val="8063A2"/>
    <a:srgbClr val="16A98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p:restoredTop sz="90955" autoAdjust="0"/>
  </p:normalViewPr>
  <p:slideViewPr>
    <p:cSldViewPr snapToGrid="0">
      <p:cViewPr varScale="1">
        <p:scale>
          <a:sx n="75" d="100"/>
          <a:sy n="75" d="100"/>
        </p:scale>
        <p:origin x="1478" y="43"/>
      </p:cViewPr>
      <p:guideLst>
        <p:guide orient="horz" pos="384"/>
        <p:guide pos="336"/>
        <p:guide orient="horz" pos="377"/>
      </p:guideLst>
    </p:cSldViewPr>
  </p:slideViewPr>
  <p:notesTextViewPr>
    <p:cViewPr>
      <p:scale>
        <a:sx n="1" d="1"/>
        <a:sy n="1" d="1"/>
      </p:scale>
      <p:origin x="0" y="0"/>
    </p:cViewPr>
  </p:notesTextViewPr>
  <p:sorterViewPr>
    <p:cViewPr>
      <p:scale>
        <a:sx n="190" d="100"/>
        <a:sy n="190" d="100"/>
      </p:scale>
      <p:origin x="0" y="-12864"/>
    </p:cViewPr>
  </p:sorterViewPr>
  <p:notesViewPr>
    <p:cSldViewPr snapToGrid="0">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56848449499399"/>
          <c:y val="1.7013031978884499E-2"/>
          <c:w val="0.72343151550500595"/>
          <c:h val="0.89581097875041305"/>
        </c:manualLayout>
      </c:layout>
      <c:barChart>
        <c:barDir val="bar"/>
        <c:grouping val="clustered"/>
        <c:varyColors val="0"/>
        <c:ser>
          <c:idx val="0"/>
          <c:order val="0"/>
          <c:tx>
            <c:strRef>
              <c:f>Sheet1!$B$1</c:f>
              <c:strCache>
                <c:ptCount val="1"/>
                <c:pt idx="0">
                  <c:v>Lecteurs de presse écrite qui lisent AUSSI en format numérique (%)</c:v>
                </c:pt>
              </c:strCache>
            </c:strRef>
          </c:tx>
          <c:spPr>
            <a:solidFill>
              <a:srgbClr val="E428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Milléniaux (21-38 ans)</c:v>
                </c:pt>
                <c:pt idx="1">
                  <c:v>Adultes (50 ans et +)</c:v>
                </c:pt>
                <c:pt idx="2">
                  <c:v>Adultes (35 ans et +)</c:v>
                </c:pt>
                <c:pt idx="3">
                  <c:v>Adultes (18 ans et +)</c:v>
                </c:pt>
                <c:pt idx="4">
                  <c:v>Milléniaux (21-38 ans)</c:v>
                </c:pt>
              </c:strCache>
            </c:strRef>
          </c:cat>
          <c:val>
            <c:numRef>
              <c:f>Sheet1!$B$2:$B$6</c:f>
              <c:numCache>
                <c:formatCode>0%</c:formatCode>
                <c:ptCount val="5"/>
                <c:pt idx="0">
                  <c:v>0.76</c:v>
                </c:pt>
                <c:pt idx="1">
                  <c:v>0.77</c:v>
                </c:pt>
                <c:pt idx="2">
                  <c:v>0.82</c:v>
                </c:pt>
                <c:pt idx="3">
                  <c:v>0.86</c:v>
                </c:pt>
                <c:pt idx="4">
                  <c:v>0.98</c:v>
                </c:pt>
              </c:numCache>
            </c:numRef>
          </c:val>
          <c:extLst>
            <c:ext xmlns:c16="http://schemas.microsoft.com/office/drawing/2014/chart" uri="{C3380CC4-5D6E-409C-BE32-E72D297353CC}">
              <c16:uniqueId val="{00000000-2D5C-470F-BB93-99E049CF6F6D}"/>
            </c:ext>
          </c:extLst>
        </c:ser>
        <c:dLbls>
          <c:showLegendKey val="0"/>
          <c:showVal val="0"/>
          <c:showCatName val="0"/>
          <c:showSerName val="0"/>
          <c:showPercent val="0"/>
          <c:showBubbleSize val="0"/>
        </c:dLbls>
        <c:gapWidth val="63"/>
        <c:axId val="-2068758872"/>
        <c:axId val="2040144328"/>
      </c:barChart>
      <c:catAx>
        <c:axId val="-2068758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40144328"/>
        <c:crosses val="autoZero"/>
        <c:auto val="1"/>
        <c:lblAlgn val="ctr"/>
        <c:lblOffset val="100"/>
        <c:noMultiLvlLbl val="0"/>
      </c:catAx>
      <c:valAx>
        <c:axId val="2040144328"/>
        <c:scaling>
          <c:orientation val="minMax"/>
        </c:scaling>
        <c:delete val="1"/>
        <c:axPos val="b"/>
        <c:numFmt formatCode="0%" sourceLinked="1"/>
        <c:majorTickMark val="none"/>
        <c:minorTickMark val="none"/>
        <c:tickLblPos val="nextTo"/>
        <c:crossAx val="-2068758872"/>
        <c:crosses val="autoZero"/>
        <c:crossBetween val="between"/>
      </c:valAx>
      <c:spPr>
        <a:noFill/>
        <a:ln>
          <a:noFill/>
        </a:ln>
        <a:effectLst/>
      </c:spPr>
    </c:plotArea>
    <c:legend>
      <c:legendPos val="b"/>
      <c:layout>
        <c:manualLayout>
          <c:xMode val="edge"/>
          <c:yMode val="edge"/>
          <c:x val="0.26634041201164799"/>
          <c:y val="0.91426020276877196"/>
          <c:w val="0.48004721501021502"/>
          <c:h val="6.28639802377644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fr-FR" sz="1400" b="1" dirty="0">
                <a:solidFill>
                  <a:srgbClr val="E4284D"/>
                </a:solidFill>
                <a:latin typeface="Arial" panose="020B0604020202020204" pitchFamily="34" charset="0"/>
                <a:cs typeface="Arial" panose="020B0604020202020204" pitchFamily="34" charset="0"/>
              </a:rPr>
              <a:t>Ont cherché plus d’information à l’extérieur d’Internet pour se renseigner sur un produit ou un service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7.1642443506967829E-2"/>
          <c:y val="3.1515533985397866E-2"/>
        </c:manualLayout>
      </c:layout>
      <c:overlay val="0"/>
      <c:spPr>
        <a:noFill/>
        <a:ln>
          <a:noFill/>
        </a:ln>
        <a:effectLst/>
      </c:spPr>
    </c:title>
    <c:autoTitleDeleted val="0"/>
    <c:plotArea>
      <c:layout>
        <c:manualLayout>
          <c:layoutTarget val="inner"/>
          <c:xMode val="edge"/>
          <c:yMode val="edge"/>
          <c:x val="0.28731123910871914"/>
          <c:y val="9.2600159928977396E-2"/>
          <c:w val="0.69602211158100646"/>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Sheet1!$B$2:$B$4</c:f>
              <c:numCache>
                <c:formatCode>General</c:formatCode>
                <c:ptCount val="3"/>
                <c:pt idx="0">
                  <c:v>17</c:v>
                </c:pt>
                <c:pt idx="1">
                  <c:v>17</c:v>
                </c:pt>
                <c:pt idx="2">
                  <c:v>20</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Sheet1!$C$2:$C$4</c:f>
              <c:numCache>
                <c:formatCode>General</c:formatCode>
                <c:ptCount val="3"/>
                <c:pt idx="0">
                  <c:v>14</c:v>
                </c:pt>
                <c:pt idx="1">
                  <c:v>14</c:v>
                </c:pt>
                <c:pt idx="2">
                  <c:v>13</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Sheet1!$D$2:$D$4</c:f>
              <c:numCache>
                <c:formatCode>General</c:formatCode>
                <c:ptCount val="3"/>
                <c:pt idx="0">
                  <c:v>6</c:v>
                </c:pt>
                <c:pt idx="1">
                  <c:v>8</c:v>
                </c:pt>
                <c:pt idx="2">
                  <c:v>5</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71940632"/>
        <c:axId val="-2071937416"/>
      </c:barChart>
      <c:catAx>
        <c:axId val="-2071940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937416"/>
        <c:crosses val="autoZero"/>
        <c:auto val="1"/>
        <c:lblAlgn val="ctr"/>
        <c:lblOffset val="100"/>
        <c:noMultiLvlLbl val="0"/>
      </c:catAx>
      <c:valAx>
        <c:axId val="-2071937416"/>
        <c:scaling>
          <c:orientation val="minMax"/>
        </c:scaling>
        <c:delete val="1"/>
        <c:axPos val="t"/>
        <c:numFmt formatCode="General" sourceLinked="1"/>
        <c:majorTickMark val="none"/>
        <c:minorTickMark val="none"/>
        <c:tickLblPos val="nextTo"/>
        <c:crossAx val="-2071940632"/>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fr-FR" sz="1400" b="1" dirty="0">
                <a:solidFill>
                  <a:srgbClr val="E4284D"/>
                </a:solidFill>
                <a:latin typeface="Arial" panose="020B0604020202020204" pitchFamily="34" charset="0"/>
                <a:cs typeface="Arial" panose="020B0604020202020204" pitchFamily="34" charset="0"/>
              </a:rPr>
              <a:t>Ont visité un magasin en personne ou en ligne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6.15105340314532E-2"/>
        </c:manualLayout>
      </c:layout>
      <c:overlay val="0"/>
      <c:spPr>
        <a:noFill/>
        <a:ln>
          <a:noFill/>
        </a:ln>
        <a:effectLst/>
      </c:spPr>
    </c:title>
    <c:autoTitleDeleted val="0"/>
    <c:plotArea>
      <c:layout>
        <c:manualLayout>
          <c:layoutTarget val="inner"/>
          <c:xMode val="edge"/>
          <c:yMode val="edge"/>
          <c:x val="0.2931892706485239"/>
          <c:y val="9.2600159928977396E-2"/>
          <c:w val="0.69014408004120187"/>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Sheet1!$B$2:$B$4</c:f>
              <c:numCache>
                <c:formatCode>General</c:formatCode>
                <c:ptCount val="3"/>
                <c:pt idx="0">
                  <c:v>27</c:v>
                </c:pt>
                <c:pt idx="1">
                  <c:v>31</c:v>
                </c:pt>
                <c:pt idx="2">
                  <c:v>38</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Sheet1!$C$2:$C$4</c:f>
              <c:numCache>
                <c:formatCode>General</c:formatCode>
                <c:ptCount val="3"/>
                <c:pt idx="0">
                  <c:v>18</c:v>
                </c:pt>
                <c:pt idx="1">
                  <c:v>19</c:v>
                </c:pt>
                <c:pt idx="2">
                  <c:v>17</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Sheet1!$D$2:$D$4</c:f>
              <c:numCache>
                <c:formatCode>General</c:formatCode>
                <c:ptCount val="3"/>
                <c:pt idx="0">
                  <c:v>9</c:v>
                </c:pt>
                <c:pt idx="1">
                  <c:v>10</c:v>
                </c:pt>
                <c:pt idx="2">
                  <c:v>9</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71720536"/>
        <c:axId val="-2071375336"/>
      </c:barChart>
      <c:catAx>
        <c:axId val="-20717205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1375336"/>
        <c:crosses val="autoZero"/>
        <c:auto val="1"/>
        <c:lblAlgn val="ctr"/>
        <c:lblOffset val="100"/>
        <c:noMultiLvlLbl val="0"/>
      </c:catAx>
      <c:valAx>
        <c:axId val="-2071375336"/>
        <c:scaling>
          <c:orientation val="minMax"/>
        </c:scaling>
        <c:delete val="1"/>
        <c:axPos val="t"/>
        <c:numFmt formatCode="General" sourceLinked="1"/>
        <c:majorTickMark val="none"/>
        <c:minorTickMark val="none"/>
        <c:tickLblPos val="nextTo"/>
        <c:crossAx val="-2071720536"/>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fr-FR" sz="1400" b="1" dirty="0">
                <a:solidFill>
                  <a:srgbClr val="E4284D"/>
                </a:solidFill>
                <a:latin typeface="Arial" panose="020B0604020202020204" pitchFamily="34" charset="0"/>
                <a:cs typeface="Arial" panose="020B0604020202020204" pitchFamily="34" charset="0"/>
              </a:rPr>
              <a:t>Ont acheté un produit ou un service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3.4515033990003399E-2"/>
        </c:manualLayout>
      </c:layout>
      <c:overlay val="0"/>
      <c:spPr>
        <a:noFill/>
        <a:ln>
          <a:noFill/>
        </a:ln>
        <a:effectLst/>
      </c:spPr>
    </c:title>
    <c:autoTitleDeleted val="0"/>
    <c:plotArea>
      <c:layout>
        <c:manualLayout>
          <c:layoutTarget val="inner"/>
          <c:xMode val="edge"/>
          <c:yMode val="edge"/>
          <c:x val="0.29171976276357275"/>
          <c:y val="9.2600159928977396E-2"/>
          <c:w val="0.69161358792615291"/>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Sheet1!$B$2:$B$4</c:f>
              <c:numCache>
                <c:formatCode>General</c:formatCode>
                <c:ptCount val="3"/>
                <c:pt idx="0">
                  <c:v>25</c:v>
                </c:pt>
                <c:pt idx="1">
                  <c:v>28</c:v>
                </c:pt>
                <c:pt idx="2">
                  <c:v>34</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Sheet1!$C$2:$C$4</c:f>
              <c:numCache>
                <c:formatCode>General</c:formatCode>
                <c:ptCount val="3"/>
                <c:pt idx="0">
                  <c:v>15</c:v>
                </c:pt>
                <c:pt idx="1">
                  <c:v>15</c:v>
                </c:pt>
                <c:pt idx="2">
                  <c:v>14</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Sheet1!$D$2:$D$4</c:f>
              <c:numCache>
                <c:formatCode>General</c:formatCode>
                <c:ptCount val="3"/>
                <c:pt idx="0">
                  <c:v>10</c:v>
                </c:pt>
                <c:pt idx="1">
                  <c:v>10</c:v>
                </c:pt>
                <c:pt idx="2">
                  <c:v>10</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87696952"/>
        <c:axId val="-2087467320"/>
      </c:barChart>
      <c:catAx>
        <c:axId val="-2087696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7467320"/>
        <c:crosses val="autoZero"/>
        <c:auto val="1"/>
        <c:lblAlgn val="ctr"/>
        <c:lblOffset val="100"/>
        <c:noMultiLvlLbl val="0"/>
      </c:catAx>
      <c:valAx>
        <c:axId val="-2087467320"/>
        <c:scaling>
          <c:orientation val="minMax"/>
        </c:scaling>
        <c:delete val="1"/>
        <c:axPos val="t"/>
        <c:numFmt formatCode="General" sourceLinked="1"/>
        <c:majorTickMark val="none"/>
        <c:minorTickMark val="none"/>
        <c:tickLblPos val="nextTo"/>
        <c:crossAx val="-2087696952"/>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en-CA" sz="1400" b="1" dirty="0" err="1">
                <a:solidFill>
                  <a:srgbClr val="E4284D"/>
                </a:solidFill>
                <a:latin typeface="Arial" panose="020B0604020202020204" pitchFamily="34" charset="0"/>
                <a:cs typeface="Arial" panose="020B0604020202020204" pitchFamily="34" charset="0"/>
              </a:rPr>
              <a:t>Ont</a:t>
            </a:r>
            <a:r>
              <a:rPr lang="en-CA" sz="1400" b="1" dirty="0">
                <a:solidFill>
                  <a:srgbClr val="E4284D"/>
                </a:solidFill>
                <a:latin typeface="Arial" panose="020B0604020202020204" pitchFamily="34" charset="0"/>
                <a:cs typeface="Arial" panose="020B0604020202020204" pitchFamily="34" charset="0"/>
              </a:rPr>
              <a:t> </a:t>
            </a:r>
            <a:r>
              <a:rPr lang="en-CA" sz="1400" b="1" dirty="0" err="1">
                <a:solidFill>
                  <a:srgbClr val="E4284D"/>
                </a:solidFill>
                <a:latin typeface="Arial" panose="020B0604020202020204" pitchFamily="34" charset="0"/>
                <a:cs typeface="Arial" panose="020B0604020202020204" pitchFamily="34" charset="0"/>
              </a:rPr>
              <a:t>référé</a:t>
            </a:r>
            <a:r>
              <a:rPr lang="en-CA" sz="1400" b="1" dirty="0">
                <a:solidFill>
                  <a:srgbClr val="E4284D"/>
                </a:solidFill>
                <a:latin typeface="Arial" panose="020B0604020202020204" pitchFamily="34" charset="0"/>
                <a:cs typeface="Arial" panose="020B0604020202020204" pitchFamily="34" charset="0"/>
              </a:rPr>
              <a:t> </a:t>
            </a:r>
            <a:r>
              <a:rPr lang="en-CA" sz="1400" b="1" dirty="0" err="1">
                <a:solidFill>
                  <a:srgbClr val="E4284D"/>
                </a:solidFill>
                <a:latin typeface="Arial" panose="020B0604020202020204" pitchFamily="34" charset="0"/>
                <a:cs typeface="Arial" panose="020B0604020202020204" pitchFamily="34" charset="0"/>
              </a:rPr>
              <a:t>une</a:t>
            </a:r>
            <a:r>
              <a:rPr lang="en-CA" sz="1400" b="1" dirty="0">
                <a:solidFill>
                  <a:srgbClr val="E4284D"/>
                </a:solidFill>
                <a:latin typeface="Arial" panose="020B0604020202020204" pitchFamily="34" charset="0"/>
                <a:cs typeface="Arial" panose="020B0604020202020204" pitchFamily="34" charset="0"/>
              </a:rPr>
              <a:t> </a:t>
            </a:r>
            <a:r>
              <a:rPr lang="en-CA" sz="1400" b="1" dirty="0" err="1">
                <a:solidFill>
                  <a:srgbClr val="E4284D"/>
                </a:solidFill>
                <a:latin typeface="Arial" panose="020B0604020202020204" pitchFamily="34" charset="0"/>
                <a:cs typeface="Arial" panose="020B0604020202020204" pitchFamily="34" charset="0"/>
              </a:rPr>
              <a:t>annonce</a:t>
            </a:r>
            <a:r>
              <a:rPr lang="en-CA" sz="1400" b="1" dirty="0">
                <a:solidFill>
                  <a:srgbClr val="E4284D"/>
                </a:solidFill>
                <a:latin typeface="Arial" panose="020B0604020202020204" pitchFamily="34" charset="0"/>
                <a:cs typeface="Arial" panose="020B0604020202020204" pitchFamily="34" charset="0"/>
              </a:rPr>
              <a:t> </a:t>
            </a:r>
            <a:r>
              <a:rPr lang="en-CA" sz="1400" b="1" dirty="0" err="1">
                <a:solidFill>
                  <a:srgbClr val="E4284D"/>
                </a:solidFill>
                <a:latin typeface="Arial" panose="020B0604020202020204" pitchFamily="34" charset="0"/>
                <a:cs typeface="Arial" panose="020B0604020202020204" pitchFamily="34" charset="0"/>
              </a:rPr>
              <a:t>à</a:t>
            </a:r>
            <a:r>
              <a:rPr lang="en-CA" sz="1400" b="1" dirty="0">
                <a:solidFill>
                  <a:srgbClr val="E4284D"/>
                </a:solidFill>
                <a:latin typeface="Arial" panose="020B0604020202020204" pitchFamily="34" charset="0"/>
                <a:cs typeface="Arial" panose="020B0604020202020204" pitchFamily="34" charset="0"/>
              </a:rPr>
              <a:t> </a:t>
            </a:r>
            <a:r>
              <a:rPr lang="en-CA" sz="1400" b="1" dirty="0" err="1">
                <a:solidFill>
                  <a:srgbClr val="E4284D"/>
                </a:solidFill>
                <a:latin typeface="Arial" panose="020B0604020202020204" pitchFamily="34" charset="0"/>
                <a:cs typeface="Arial" panose="020B0604020202020204" pitchFamily="34" charset="0"/>
              </a:rPr>
              <a:t>quelqu’un</a:t>
            </a:r>
            <a:r>
              <a:rPr lang="en-CA" sz="1400" b="1" dirty="0">
                <a:solidFill>
                  <a:srgbClr val="E4284D"/>
                </a:solidFill>
                <a:latin typeface="Arial" panose="020B0604020202020204" pitchFamily="34" charset="0"/>
                <a:cs typeface="Arial" panose="020B0604020202020204" pitchFamily="34" charset="0"/>
              </a:rPr>
              <a:t> </a:t>
            </a:r>
            <a:r>
              <a:rPr lang="en-CA" sz="1400" b="1" dirty="0" err="1">
                <a:solidFill>
                  <a:srgbClr val="E4284D"/>
                </a:solidFill>
                <a:latin typeface="Arial" panose="020B0604020202020204" pitchFamily="34" charset="0"/>
                <a:cs typeface="Arial" panose="020B0604020202020204" pitchFamily="34" charset="0"/>
              </a:rPr>
              <a:t>d’autre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5.5145886841644568E-3"/>
          <c:y val="4.6513034008425526E-2"/>
        </c:manualLayout>
      </c:layout>
      <c:overlay val="0"/>
      <c:spPr>
        <a:noFill/>
        <a:ln>
          <a:noFill/>
        </a:ln>
        <a:effectLst/>
      </c:spPr>
    </c:title>
    <c:autoTitleDeleted val="0"/>
    <c:plotArea>
      <c:layout>
        <c:manualLayout>
          <c:layoutTarget val="inner"/>
          <c:xMode val="edge"/>
          <c:yMode val="edge"/>
          <c:x val="0.26820763660435398"/>
          <c:y val="9.2600159928977396E-2"/>
          <c:w val="0.71512571408537196"/>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Sheet1!$B$2:$B$4</c:f>
              <c:numCache>
                <c:formatCode>General</c:formatCode>
                <c:ptCount val="3"/>
                <c:pt idx="0">
                  <c:v>13</c:v>
                </c:pt>
                <c:pt idx="1">
                  <c:v>13</c:v>
                </c:pt>
                <c:pt idx="2">
                  <c:v>16</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Sheet1!$C$2:$C$4</c:f>
              <c:numCache>
                <c:formatCode>General</c:formatCode>
                <c:ptCount val="3"/>
                <c:pt idx="0">
                  <c:v>13</c:v>
                </c:pt>
                <c:pt idx="1">
                  <c:v>13</c:v>
                </c:pt>
                <c:pt idx="2">
                  <c:v>11</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Age 18+</c:v>
                </c:pt>
                <c:pt idx="1">
                  <c:v>Age 35+</c:v>
                </c:pt>
                <c:pt idx="2">
                  <c:v>Age 50+</c:v>
                </c:pt>
              </c:strCache>
            </c:strRef>
          </c:cat>
          <c:val>
            <c:numRef>
              <c:f>Sheet1!$D$2:$D$4</c:f>
              <c:numCache>
                <c:formatCode>General</c:formatCode>
                <c:ptCount val="3"/>
                <c:pt idx="0">
                  <c:v>6</c:v>
                </c:pt>
                <c:pt idx="1">
                  <c:v>5</c:v>
                </c:pt>
                <c:pt idx="2">
                  <c:v>4</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72381912"/>
        <c:axId val="-2072378648"/>
      </c:barChart>
      <c:catAx>
        <c:axId val="-2072381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72378648"/>
        <c:crosses val="autoZero"/>
        <c:auto val="1"/>
        <c:lblAlgn val="ctr"/>
        <c:lblOffset val="100"/>
        <c:noMultiLvlLbl val="0"/>
      </c:catAx>
      <c:valAx>
        <c:axId val="-2072378648"/>
        <c:scaling>
          <c:orientation val="minMax"/>
        </c:scaling>
        <c:delete val="1"/>
        <c:axPos val="t"/>
        <c:numFmt formatCode="General" sourceLinked="1"/>
        <c:majorTickMark val="none"/>
        <c:minorTickMark val="none"/>
        <c:tickLblPos val="nextTo"/>
        <c:crossAx val="-2072381912"/>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48202387535628"/>
          <c:y val="3.55349128605532E-2"/>
          <c:w val="0.63551797612464378"/>
          <c:h val="0.85097691508514095"/>
        </c:manualLayout>
      </c:layout>
      <c:barChart>
        <c:barDir val="bar"/>
        <c:grouping val="clustered"/>
        <c:varyColors val="0"/>
        <c:ser>
          <c:idx val="0"/>
          <c:order val="0"/>
          <c:tx>
            <c:strRef>
              <c:f>Sheet1!$B$1</c:f>
              <c:strCache>
                <c:ptCount val="1"/>
                <c:pt idx="0">
                  <c:v>Lecteurs – journal imprimé</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Petites annonces, emplois, immobilier</c:v>
                </c:pt>
                <c:pt idx="1">
                  <c:v>Publicité</c:v>
                </c:pt>
                <c:pt idx="2">
                  <c:v>Information locale</c:v>
                </c:pt>
              </c:strCache>
            </c:strRef>
          </c:cat>
          <c:val>
            <c:numRef>
              <c:f>Sheet1!$B$2:$B$4</c:f>
              <c:numCache>
                <c:formatCode>General</c:formatCode>
                <c:ptCount val="3"/>
                <c:pt idx="0">
                  <c:v>41</c:v>
                </c:pt>
                <c:pt idx="1">
                  <c:v>54</c:v>
                </c:pt>
                <c:pt idx="2">
                  <c:v>89</c:v>
                </c:pt>
              </c:numCache>
            </c:numRef>
          </c:val>
          <c:extLst>
            <c:ext xmlns:c16="http://schemas.microsoft.com/office/drawing/2014/chart" uri="{C3380CC4-5D6E-409C-BE32-E72D297353CC}">
              <c16:uniqueId val="{00000000-43E4-4BAA-A390-CAECA533F6DB}"/>
            </c:ext>
          </c:extLst>
        </c:ser>
        <c:ser>
          <c:idx val="1"/>
          <c:order val="1"/>
          <c:tx>
            <c:strRef>
              <c:f>Sheet1!$C$1</c:f>
              <c:strCache>
                <c:ptCount val="1"/>
                <c:pt idx="0">
                  <c:v>Lecteurs – journal numérique</c:v>
                </c:pt>
              </c:strCache>
            </c:strRef>
          </c:tx>
          <c:spPr>
            <a:solidFill>
              <a:srgbClr val="E4284D"/>
            </a:solidFill>
            <a:ln>
              <a:noFill/>
            </a:ln>
          </c:spPr>
          <c:invertIfNegative val="0"/>
          <c:dPt>
            <c:idx val="2"/>
            <c:invertIfNegative val="0"/>
            <c:bubble3D val="0"/>
            <c:extLst>
              <c:ext xmlns:c16="http://schemas.microsoft.com/office/drawing/2014/chart" uri="{C3380CC4-5D6E-409C-BE32-E72D297353CC}">
                <c16:uniqueId val="{00000001-2C8C-4AA2-A635-A178DA8AB88C}"/>
              </c:ext>
            </c:extLst>
          </c:dPt>
          <c:dLbls>
            <c:spPr>
              <a:noFill/>
              <a:ln>
                <a:noFill/>
              </a:ln>
              <a:effectLst/>
            </c:spPr>
            <c:txPr>
              <a:bodyPr/>
              <a:lstStyle/>
              <a:p>
                <a:pPr algn="ctr">
                  <a:defRPr lang="en-US" sz="2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Petites annonces, emplois, immobilier</c:v>
                </c:pt>
                <c:pt idx="1">
                  <c:v>Publicité</c:v>
                </c:pt>
                <c:pt idx="2">
                  <c:v>Information locale</c:v>
                </c:pt>
              </c:strCache>
            </c:strRef>
          </c:cat>
          <c:val>
            <c:numRef>
              <c:f>Sheet1!$C$2:$C$4</c:f>
              <c:numCache>
                <c:formatCode>General</c:formatCode>
                <c:ptCount val="3"/>
                <c:pt idx="0">
                  <c:v>40</c:v>
                </c:pt>
                <c:pt idx="1">
                  <c:v>48</c:v>
                </c:pt>
                <c:pt idx="2">
                  <c:v>86</c:v>
                </c:pt>
              </c:numCache>
            </c:numRef>
          </c:val>
          <c:extLst>
            <c:ext xmlns:c16="http://schemas.microsoft.com/office/drawing/2014/chart" uri="{C3380CC4-5D6E-409C-BE32-E72D297353CC}">
              <c16:uniqueId val="{00000002-2C8C-4AA2-A635-A178DA8AB88C}"/>
            </c:ext>
          </c:extLst>
        </c:ser>
        <c:dLbls>
          <c:dLblPos val="outEnd"/>
          <c:showLegendKey val="0"/>
          <c:showVal val="1"/>
          <c:showCatName val="0"/>
          <c:showSerName val="0"/>
          <c:showPercent val="0"/>
          <c:showBubbleSize val="0"/>
        </c:dLbls>
        <c:gapWidth val="75"/>
        <c:axId val="2088904056"/>
        <c:axId val="2088790760"/>
      </c:barChart>
      <c:catAx>
        <c:axId val="20889040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088790760"/>
        <c:crosses val="autoZero"/>
        <c:auto val="1"/>
        <c:lblAlgn val="ctr"/>
        <c:lblOffset val="100"/>
        <c:noMultiLvlLbl val="0"/>
      </c:catAx>
      <c:valAx>
        <c:axId val="2088790760"/>
        <c:scaling>
          <c:orientation val="minMax"/>
        </c:scaling>
        <c:delete val="1"/>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600" dirty="0">
                    <a:latin typeface="Arial" panose="020B0604020202020204" pitchFamily="34" charset="0"/>
                    <a:cs typeface="Arial" panose="020B0604020202020204" pitchFamily="34" charset="0"/>
                  </a:rPr>
                  <a:t>%</a:t>
                </a:r>
              </a:p>
            </c:rich>
          </c:tx>
          <c:layout>
            <c:manualLayout>
              <c:xMode val="edge"/>
              <c:yMode val="edge"/>
              <c:x val="0.9276419506555611"/>
              <c:y val="1.190473266543703E-3"/>
            </c:manualLayout>
          </c:layout>
          <c:overlay val="0"/>
          <c:spPr>
            <a:noFill/>
            <a:ln>
              <a:noFill/>
            </a:ln>
            <a:effectLst/>
          </c:spPr>
        </c:title>
        <c:numFmt formatCode="General" sourceLinked="1"/>
        <c:majorTickMark val="none"/>
        <c:minorTickMark val="none"/>
        <c:tickLblPos val="nextTo"/>
        <c:crossAx val="2088904056"/>
        <c:crosses val="autoZero"/>
        <c:crossBetween val="between"/>
      </c:valAx>
    </c:plotArea>
    <c:legend>
      <c:legendPos val="r"/>
      <c:layout>
        <c:manualLayout>
          <c:xMode val="edge"/>
          <c:yMode val="edge"/>
          <c:x val="4.18668310313519E-2"/>
          <c:y val="0.91616533504933084"/>
          <c:w val="0.93496008390481444"/>
          <c:h val="5.9932113304957152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50" baseline="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200" b="0" i="0" u="none" strike="noStrike" kern="1200" spc="0" baseline="0">
                <a:solidFill>
                  <a:srgbClr val="E4284D"/>
                </a:solidFill>
                <a:latin typeface="Arial" panose="020B0604020202020204" pitchFamily="34" charset="0"/>
                <a:ea typeface="+mn-ea"/>
                <a:cs typeface="Arial" panose="020B0604020202020204" pitchFamily="34" charset="0"/>
              </a:defRPr>
            </a:pPr>
            <a:r>
              <a:rPr lang="fr-CA" sz="1200" b="1" i="0" baseline="0" dirty="0">
                <a:effectLst/>
              </a:rPr>
              <a:t>Ont posé un geste après avoir été exposés à la publicité dans les médias d'information</a:t>
            </a:r>
            <a:endParaRPr lang="en-CA" sz="1200" dirty="0">
              <a:effectLst/>
            </a:endParaRPr>
          </a:p>
        </c:rich>
      </c:tx>
      <c:layout>
        <c:manualLayout>
          <c:xMode val="edge"/>
          <c:yMode val="edge"/>
          <c:x val="2.9026714843383442E-2"/>
          <c:y val="3.5615446126529782E-2"/>
        </c:manualLayout>
      </c:layout>
      <c:overlay val="0"/>
      <c:spPr>
        <a:noFill/>
        <a:ln>
          <a:noFill/>
        </a:ln>
        <a:effectLst/>
      </c:spPr>
    </c:title>
    <c:autoTitleDeleted val="0"/>
    <c:plotArea>
      <c:layout>
        <c:manualLayout>
          <c:layoutTarget val="inner"/>
          <c:xMode val="edge"/>
          <c:yMode val="edge"/>
          <c:x val="0.50773741350513002"/>
          <c:y val="9.2600159928977396E-2"/>
          <c:w val="0.47559591982820298"/>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Ont référé une publicité à quelqu’un d’autre</c:v>
                </c:pt>
                <c:pt idx="1">
                  <c:v>Ont acheté un produit ou un service</c:v>
                </c:pt>
                <c:pt idx="2">
                  <c:v>Ont visité un magasin en personne ou en ligne</c:v>
                </c:pt>
                <c:pt idx="3">
                  <c:v>Ont cherché plus d’information à l’extérieur d’Internet pour se renseigner sur un produit ou un service</c:v>
                </c:pt>
                <c:pt idx="4">
                  <c:v>Sont allés en ligne pour se renseigner davantage sur un produit ou un service</c:v>
                </c:pt>
                <c:pt idx="5">
                  <c:v>Ont découvert un produit, service ou solde</c:v>
                </c:pt>
              </c:strCache>
            </c:strRef>
          </c:cat>
          <c:val>
            <c:numRef>
              <c:f>Sheet1!$B$2:$B$7</c:f>
              <c:numCache>
                <c:formatCode>General</c:formatCode>
                <c:ptCount val="6"/>
                <c:pt idx="0">
                  <c:v>13</c:v>
                </c:pt>
                <c:pt idx="1">
                  <c:v>25</c:v>
                </c:pt>
                <c:pt idx="2">
                  <c:v>27</c:v>
                </c:pt>
                <c:pt idx="3">
                  <c:v>17</c:v>
                </c:pt>
                <c:pt idx="4">
                  <c:v>20</c:v>
                </c:pt>
                <c:pt idx="5">
                  <c:v>34</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Ont référé une publicité à quelqu’un d’autre</c:v>
                </c:pt>
                <c:pt idx="1">
                  <c:v>Ont acheté un produit ou un service</c:v>
                </c:pt>
                <c:pt idx="2">
                  <c:v>Ont visité un magasin en personne ou en ligne</c:v>
                </c:pt>
                <c:pt idx="3">
                  <c:v>Ont cherché plus d’information à l’extérieur d’Internet pour se renseigner sur un produit ou un service</c:v>
                </c:pt>
                <c:pt idx="4">
                  <c:v>Sont allés en ligne pour se renseigner davantage sur un produit ou un service</c:v>
                </c:pt>
                <c:pt idx="5">
                  <c:v>Ont découvert un produit, service ou solde</c:v>
                </c:pt>
              </c:strCache>
            </c:strRef>
          </c:cat>
          <c:val>
            <c:numRef>
              <c:f>Sheet1!$C$2:$C$7</c:f>
              <c:numCache>
                <c:formatCode>General</c:formatCode>
                <c:ptCount val="6"/>
                <c:pt idx="0">
                  <c:v>13</c:v>
                </c:pt>
                <c:pt idx="1">
                  <c:v>15</c:v>
                </c:pt>
                <c:pt idx="2">
                  <c:v>18</c:v>
                </c:pt>
                <c:pt idx="3">
                  <c:v>14</c:v>
                </c:pt>
                <c:pt idx="4">
                  <c:v>24</c:v>
                </c:pt>
                <c:pt idx="5">
                  <c:v>14</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Ont référé une publicité à quelqu’un d’autre</c:v>
                </c:pt>
                <c:pt idx="1">
                  <c:v>Ont acheté un produit ou un service</c:v>
                </c:pt>
                <c:pt idx="2">
                  <c:v>Ont visité un magasin en personne ou en ligne</c:v>
                </c:pt>
                <c:pt idx="3">
                  <c:v>Ont cherché plus d’information à l’extérieur d’Internet pour se renseigner sur un produit ou un service</c:v>
                </c:pt>
                <c:pt idx="4">
                  <c:v>Sont allés en ligne pour se renseigner davantage sur un produit ou un service</c:v>
                </c:pt>
                <c:pt idx="5">
                  <c:v>Ont découvert un produit, service ou solde</c:v>
                </c:pt>
              </c:strCache>
            </c:strRef>
          </c:cat>
          <c:val>
            <c:numRef>
              <c:f>Sheet1!$D$2:$D$7</c:f>
              <c:numCache>
                <c:formatCode>General</c:formatCode>
                <c:ptCount val="6"/>
                <c:pt idx="0">
                  <c:v>6</c:v>
                </c:pt>
                <c:pt idx="1">
                  <c:v>10</c:v>
                </c:pt>
                <c:pt idx="2">
                  <c:v>9</c:v>
                </c:pt>
                <c:pt idx="3">
                  <c:v>6</c:v>
                </c:pt>
                <c:pt idx="4">
                  <c:v>13</c:v>
                </c:pt>
                <c:pt idx="5">
                  <c:v>15</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67975960"/>
        <c:axId val="-2067972392"/>
      </c:barChart>
      <c:catAx>
        <c:axId val="-2067975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7972392"/>
        <c:crosses val="autoZero"/>
        <c:auto val="1"/>
        <c:lblAlgn val="ctr"/>
        <c:lblOffset val="100"/>
        <c:noMultiLvlLbl val="0"/>
      </c:catAx>
      <c:valAx>
        <c:axId val="-2067972392"/>
        <c:scaling>
          <c:orientation val="minMax"/>
        </c:scaling>
        <c:delete val="1"/>
        <c:axPos val="b"/>
        <c:numFmt formatCode="General" sourceLinked="1"/>
        <c:majorTickMark val="none"/>
        <c:minorTickMark val="none"/>
        <c:tickLblPos val="nextTo"/>
        <c:crossAx val="-2067975960"/>
        <c:crosses val="autoZero"/>
        <c:crossBetween val="between"/>
      </c:valAx>
      <c:spPr>
        <a:noFill/>
        <a:ln>
          <a:noFill/>
        </a:ln>
        <a:effectLst/>
      </c:spPr>
    </c:plotArea>
    <c:legend>
      <c:legendPos val="b"/>
      <c:layout>
        <c:manualLayout>
          <c:xMode val="edge"/>
          <c:yMode val="edge"/>
          <c:x val="0.17686557207999815"/>
          <c:y val="0.92954191084680626"/>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9747860274666"/>
          <c:y val="2.938034188034188E-2"/>
          <c:w val="0.58887321856536456"/>
          <c:h val="0.91291792696870666"/>
        </c:manualLayout>
      </c:layout>
      <c:barChart>
        <c:barDir val="bar"/>
        <c:grouping val="clustered"/>
        <c:varyColors val="0"/>
        <c:ser>
          <c:idx val="0"/>
          <c:order val="0"/>
          <c:tx>
            <c:strRef>
              <c:f>Sheet1!$B$1</c:f>
              <c:strCache>
                <c:ptCount val="1"/>
                <c:pt idx="0">
                  <c:v>Completely/</c:v>
                </c:pt>
              </c:strCache>
            </c:strRef>
          </c:tx>
          <c:spPr>
            <a:solidFill>
              <a:schemeClr val="tx1"/>
            </a:solidFill>
          </c:spPr>
          <c:invertIfNegative val="0"/>
          <c:dPt>
            <c:idx val="5"/>
            <c:invertIfNegative val="0"/>
            <c:bubble3D val="0"/>
            <c:spPr>
              <a:solidFill>
                <a:srgbClr val="E4284D"/>
              </a:solidFill>
            </c:spPr>
            <c:extLst>
              <c:ext xmlns:c16="http://schemas.microsoft.com/office/drawing/2014/chart" uri="{C3380CC4-5D6E-409C-BE32-E72D297353CC}">
                <c16:uniqueId val="{00000001-321D-4213-A953-40087060CF92}"/>
              </c:ext>
            </c:extLst>
          </c:dPt>
          <c:dPt>
            <c:idx val="8"/>
            <c:invertIfNegative val="0"/>
            <c:bubble3D val="0"/>
            <c:extLst>
              <c:ext xmlns:c16="http://schemas.microsoft.com/office/drawing/2014/chart" uri="{C3380CC4-5D6E-409C-BE32-E72D297353CC}">
                <c16:uniqueId val="{00000002-321D-4213-A953-40087060CF92}"/>
              </c:ext>
            </c:extLst>
          </c:dPt>
          <c:dPt>
            <c:idx val="10"/>
            <c:invertIfNegative val="0"/>
            <c:bubble3D val="0"/>
            <c:spPr>
              <a:solidFill>
                <a:schemeClr val="tx1"/>
              </a:solidFill>
            </c:spPr>
            <c:extLst>
              <c:ext xmlns:c16="http://schemas.microsoft.com/office/drawing/2014/chart" uri="{C3380CC4-5D6E-409C-BE32-E72D297353CC}">
                <c16:uniqueId val="{00000004-321D-4213-A953-40087060CF92}"/>
              </c:ext>
            </c:extLst>
          </c:dPt>
          <c:dPt>
            <c:idx val="11"/>
            <c:invertIfNegative val="0"/>
            <c:bubble3D val="0"/>
            <c:spPr>
              <a:solidFill>
                <a:srgbClr val="E4284D"/>
              </a:solidFill>
            </c:spPr>
            <c:extLst>
              <c:ext xmlns:c16="http://schemas.microsoft.com/office/drawing/2014/chart" uri="{C3380CC4-5D6E-409C-BE32-E72D297353CC}">
                <c16:uniqueId val="{00000006-5726-4223-B7B5-FEF3C3663DAF}"/>
              </c:ext>
            </c:extLst>
          </c:dPt>
          <c:dPt>
            <c:idx val="14"/>
            <c:invertIfNegative val="0"/>
            <c:bubble3D val="0"/>
            <c:extLst>
              <c:ext xmlns:c16="http://schemas.microsoft.com/office/drawing/2014/chart" uri="{C3380CC4-5D6E-409C-BE32-E72D297353CC}">
                <c16:uniqueId val="{00000005-321D-4213-A953-40087060CF92}"/>
              </c:ext>
            </c:extLst>
          </c:dPt>
          <c:dLbls>
            <c:spPr>
              <a:noFill/>
              <a:ln>
                <a:noFill/>
              </a:ln>
              <a:effectLst/>
            </c:spPr>
            <c:txPr>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Réseaux sociaux</c:v>
                </c:pt>
                <c:pt idx="1">
                  <c:v>Résultats de moteurs de recherche</c:v>
                </c:pt>
                <c:pt idx="2">
                  <c:v>Sites Web de magazines</c:v>
                </c:pt>
                <c:pt idx="3">
                  <c:v>Sites Web de chaînes de télévision</c:v>
                </c:pt>
                <c:pt idx="4">
                  <c:v>Sites Web de chaînes de radio</c:v>
                </c:pt>
                <c:pt idx="5">
                  <c:v>Sites Web de médias d’information</c:v>
                </c:pt>
                <c:pt idx="7">
                  <c:v>Magazines</c:v>
                </c:pt>
                <c:pt idx="8">
                  <c:v>Panneaux d’affichage / Sites extérieurs</c:v>
                </c:pt>
                <c:pt idx="9">
                  <c:v>Émissions de télévision</c:v>
                </c:pt>
                <c:pt idx="10">
                  <c:v>Émissions de radio</c:v>
                </c:pt>
                <c:pt idx="11">
                  <c:v>Journaux imprimés</c:v>
                </c:pt>
              </c:strCache>
            </c:strRef>
          </c:cat>
          <c:val>
            <c:numRef>
              <c:f>Sheet1!$B$2:$B$13</c:f>
              <c:numCache>
                <c:formatCode>General</c:formatCode>
                <c:ptCount val="12"/>
                <c:pt idx="0">
                  <c:v>21</c:v>
                </c:pt>
                <c:pt idx="1">
                  <c:v>26</c:v>
                </c:pt>
                <c:pt idx="2">
                  <c:v>32</c:v>
                </c:pt>
                <c:pt idx="3">
                  <c:v>35</c:v>
                </c:pt>
                <c:pt idx="4">
                  <c:v>36</c:v>
                </c:pt>
                <c:pt idx="5">
                  <c:v>39</c:v>
                </c:pt>
                <c:pt idx="7">
                  <c:v>38</c:v>
                </c:pt>
                <c:pt idx="8">
                  <c:v>41</c:v>
                </c:pt>
                <c:pt idx="9">
                  <c:v>44</c:v>
                </c:pt>
                <c:pt idx="10">
                  <c:v>44</c:v>
                </c:pt>
                <c:pt idx="11">
                  <c:v>52</c:v>
                </c:pt>
              </c:numCache>
            </c:numRef>
          </c:val>
          <c:extLst>
            <c:ext xmlns:c16="http://schemas.microsoft.com/office/drawing/2014/chart" uri="{C3380CC4-5D6E-409C-BE32-E72D297353CC}">
              <c16:uniqueId val="{00000006-321D-4213-A953-40087060CF92}"/>
            </c:ext>
          </c:extLst>
        </c:ser>
        <c:dLbls>
          <c:showLegendKey val="0"/>
          <c:showVal val="0"/>
          <c:showCatName val="0"/>
          <c:showSerName val="0"/>
          <c:showPercent val="0"/>
          <c:showBubbleSize val="0"/>
        </c:dLbls>
        <c:gapWidth val="30"/>
        <c:axId val="-2068236744"/>
        <c:axId val="-2068233704"/>
      </c:barChart>
      <c:catAx>
        <c:axId val="-2068236744"/>
        <c:scaling>
          <c:orientation val="minMax"/>
        </c:scaling>
        <c:delete val="0"/>
        <c:axPos val="l"/>
        <c:numFmt formatCode="General" sourceLinked="0"/>
        <c:majorTickMark val="none"/>
        <c:minorTickMark val="none"/>
        <c:tickLblPos val="nextTo"/>
        <c:txPr>
          <a:bodyPr/>
          <a:lstStyle/>
          <a:p>
            <a:pPr>
              <a:defRPr sz="1200"/>
            </a:pPr>
            <a:endParaRPr lang="en-US"/>
          </a:p>
        </c:txPr>
        <c:crossAx val="-2068233704"/>
        <c:crosses val="autoZero"/>
        <c:auto val="1"/>
        <c:lblAlgn val="ctr"/>
        <c:lblOffset val="700"/>
        <c:tickLblSkip val="1"/>
        <c:tickMarkSkip val="10"/>
        <c:noMultiLvlLbl val="0"/>
      </c:catAx>
      <c:valAx>
        <c:axId val="-2068233704"/>
        <c:scaling>
          <c:orientation val="minMax"/>
        </c:scaling>
        <c:delete val="1"/>
        <c:axPos val="b"/>
        <c:numFmt formatCode="General" sourceLinked="1"/>
        <c:majorTickMark val="out"/>
        <c:minorTickMark val="none"/>
        <c:tickLblPos val="nextTo"/>
        <c:crossAx val="-2068236744"/>
        <c:crosses val="autoZero"/>
        <c:crossBetween val="between"/>
      </c:valAx>
    </c:plotArea>
    <c:plotVisOnly val="1"/>
    <c:dispBlanksAs val="gap"/>
    <c:showDLblsOverMax val="0"/>
  </c:chart>
  <c:txPr>
    <a:bodyPr/>
    <a:lstStyle/>
    <a:p>
      <a:pPr>
        <a:defRPr lang="en-US"/>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8082457239098"/>
          <c:y val="2.3041787504325499E-2"/>
          <c:w val="0.64641917542760896"/>
          <c:h val="0.72795644166655504"/>
        </c:manualLayout>
      </c:layout>
      <c:barChart>
        <c:barDir val="bar"/>
        <c:grouping val="stacked"/>
        <c:varyColors val="0"/>
        <c:ser>
          <c:idx val="0"/>
          <c:order val="0"/>
          <c:tx>
            <c:strRef>
              <c:f>Sheet1!$B$1</c:f>
              <c:strCache>
                <c:ptCount val="1"/>
                <c:pt idx="0">
                  <c:v>Adultes 18+</c:v>
                </c:pt>
              </c:strCache>
            </c:strRef>
          </c:tx>
          <c:spPr>
            <a:solidFill>
              <a:srgbClr val="E4284D"/>
            </a:solidFill>
          </c:spPr>
          <c:invertIfNegative val="0"/>
          <c:dPt>
            <c:idx val="0"/>
            <c:invertIfNegative val="0"/>
            <c:bubble3D val="0"/>
            <c:spPr>
              <a:solidFill>
                <a:schemeClr val="tx1"/>
              </a:solidFill>
            </c:spPr>
            <c:extLst>
              <c:ext xmlns:c16="http://schemas.microsoft.com/office/drawing/2014/chart" uri="{C3380CC4-5D6E-409C-BE32-E72D297353CC}">
                <c16:uniqueId val="{00000001-CC9D-41BE-ADAC-A536BC2DBB7F}"/>
              </c:ext>
            </c:extLst>
          </c:dPt>
          <c:dPt>
            <c:idx val="1"/>
            <c:invertIfNegative val="0"/>
            <c:bubble3D val="0"/>
            <c:spPr>
              <a:solidFill>
                <a:schemeClr val="tx1"/>
              </a:solidFill>
            </c:spPr>
            <c:extLst>
              <c:ext xmlns:c16="http://schemas.microsoft.com/office/drawing/2014/chart" uri="{C3380CC4-5D6E-409C-BE32-E72D297353CC}">
                <c16:uniqueId val="{00000003-CC9D-41BE-ADAC-A536BC2DBB7F}"/>
              </c:ext>
            </c:extLst>
          </c:dPt>
          <c:dLbls>
            <c:dLbl>
              <c:idx val="5"/>
              <c:layout>
                <c:manualLayout>
                  <c:x val="9.1959113808285906E-2"/>
                  <c:y val="-4.3387831023419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9D-41BE-ADAC-A536BC2DBB7F}"/>
                </c:ext>
              </c:extLst>
            </c:dLbl>
            <c:spPr>
              <a:noFill/>
              <a:ln>
                <a:noFill/>
              </a:ln>
              <a:effectLst/>
            </c:spPr>
            <c:txPr>
              <a:bodyPr/>
              <a:lstStyle/>
              <a:p>
                <a:pPr>
                  <a:defRPr sz="3200" b="1" baseline="0">
                    <a:solidFill>
                      <a:srgbClr val="FFFFFF"/>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Journaux imprimés</c:v>
                </c:pt>
                <c:pt idx="1">
                  <c:v>Journaux numériques</c:v>
                </c:pt>
                <c:pt idx="2">
                  <c:v>Télévision</c:v>
                </c:pt>
                <c:pt idx="3">
                  <c:v>Radio</c:v>
                </c:pt>
                <c:pt idx="4">
                  <c:v>Moteurs de recherche</c:v>
                </c:pt>
                <c:pt idx="5">
                  <c:v>Magazines</c:v>
                </c:pt>
                <c:pt idx="6">
                  <c:v>Médias sociaux</c:v>
                </c:pt>
              </c:strCache>
            </c:strRef>
          </c:cat>
          <c:val>
            <c:numRef>
              <c:f>Sheet1!$B$2:$B$8</c:f>
              <c:numCache>
                <c:formatCode>General</c:formatCode>
                <c:ptCount val="7"/>
                <c:pt idx="0">
                  <c:v>202</c:v>
                </c:pt>
                <c:pt idx="1">
                  <c:v>133</c:v>
                </c:pt>
                <c:pt idx="2">
                  <c:v>164</c:v>
                </c:pt>
                <c:pt idx="3">
                  <c:v>140</c:v>
                </c:pt>
                <c:pt idx="4">
                  <c:v>99</c:v>
                </c:pt>
                <c:pt idx="5">
                  <c:v>84</c:v>
                </c:pt>
                <c:pt idx="6">
                  <c:v>85</c:v>
                </c:pt>
              </c:numCache>
            </c:numRef>
          </c:val>
          <c:extLst>
            <c:ext xmlns:c16="http://schemas.microsoft.com/office/drawing/2014/chart" uri="{C3380CC4-5D6E-409C-BE32-E72D297353CC}">
              <c16:uniqueId val="{00000005-CC9D-41BE-ADAC-A536BC2DBB7F}"/>
            </c:ext>
          </c:extLst>
        </c:ser>
        <c:dLbls>
          <c:showLegendKey val="0"/>
          <c:showVal val="0"/>
          <c:showCatName val="0"/>
          <c:showSerName val="0"/>
          <c:showPercent val="0"/>
          <c:showBubbleSize val="0"/>
        </c:dLbls>
        <c:gapWidth val="47"/>
        <c:overlap val="100"/>
        <c:axId val="-2072066520"/>
        <c:axId val="-2072637336"/>
      </c:barChart>
      <c:catAx>
        <c:axId val="-2072066520"/>
        <c:scaling>
          <c:orientation val="maxMin"/>
        </c:scaling>
        <c:delete val="0"/>
        <c:axPos val="l"/>
        <c:numFmt formatCode="General" sourceLinked="1"/>
        <c:majorTickMark val="out"/>
        <c:minorTickMark val="none"/>
        <c:tickLblPos val="nextTo"/>
        <c:spPr>
          <a:ln>
            <a:noFill/>
          </a:ln>
        </c:spPr>
        <c:txPr>
          <a:bodyPr anchor="ctr" anchorCtr="0"/>
          <a:lstStyle/>
          <a:p>
            <a:pPr>
              <a:defRPr sz="1800" b="1" i="0" baseline="0">
                <a:latin typeface="Arial" panose="020B0604020202020204" pitchFamily="34" charset="0"/>
                <a:cs typeface="Arial" panose="020B0604020202020204" pitchFamily="34" charset="0"/>
              </a:defRPr>
            </a:pPr>
            <a:endParaRPr lang="en-US"/>
          </a:p>
        </c:txPr>
        <c:crossAx val="-2072637336"/>
        <c:crosses val="autoZero"/>
        <c:auto val="0"/>
        <c:lblAlgn val="ctr"/>
        <c:lblOffset val="700"/>
        <c:noMultiLvlLbl val="0"/>
      </c:catAx>
      <c:valAx>
        <c:axId val="-2072637336"/>
        <c:scaling>
          <c:orientation val="minMax"/>
          <c:max val="220"/>
          <c:min val="0"/>
        </c:scaling>
        <c:delete val="1"/>
        <c:axPos val="t"/>
        <c:title>
          <c:tx>
            <c:rich>
              <a:bodyPr/>
              <a:lstStyle/>
              <a:p>
                <a:pPr>
                  <a:defRPr sz="1800" b="1" i="0" u="none" strike="noStrike" baseline="0">
                    <a:solidFill>
                      <a:schemeClr val="tx1"/>
                    </a:solidFill>
                    <a:latin typeface="Arial"/>
                    <a:ea typeface="Arial"/>
                    <a:cs typeface="Arial"/>
                  </a:defRPr>
                </a:pPr>
                <a:r>
                  <a:rPr lang="en-CA" sz="1800" b="1" dirty="0">
                    <a:solidFill>
                      <a:schemeClr val="tx1"/>
                    </a:solidFill>
                  </a:rPr>
                  <a:t>100</a:t>
                </a:r>
                <a:r>
                  <a:rPr lang="en-CA" sz="1800" b="1" baseline="0" dirty="0">
                    <a:solidFill>
                      <a:schemeClr val="tx1"/>
                    </a:solidFill>
                  </a:rPr>
                  <a:t> = </a:t>
                </a:r>
                <a:r>
                  <a:rPr lang="en-CA" sz="1800" b="1" baseline="0" dirty="0" err="1">
                    <a:solidFill>
                      <a:schemeClr val="tx1"/>
                    </a:solidFill>
                  </a:rPr>
                  <a:t>moyenne</a:t>
                </a:r>
                <a:endParaRPr lang="en-CA" sz="1800" b="1" dirty="0">
                  <a:solidFill>
                    <a:schemeClr val="tx1"/>
                  </a:solidFill>
                </a:endParaRPr>
              </a:p>
            </c:rich>
          </c:tx>
          <c:layout>
            <c:manualLayout>
              <c:xMode val="edge"/>
              <c:yMode val="edge"/>
              <c:x val="0.54385264683002299"/>
              <c:y val="0.74819778767031397"/>
            </c:manualLayout>
          </c:layout>
          <c:overlay val="0"/>
        </c:title>
        <c:numFmt formatCode="General" sourceLinked="1"/>
        <c:majorTickMark val="out"/>
        <c:minorTickMark val="none"/>
        <c:tickLblPos val="nextTo"/>
        <c:crossAx val="-2072066520"/>
        <c:crosses val="autoZero"/>
        <c:crossBetween val="between"/>
      </c:valAx>
      <c:spPr>
        <a:noFill/>
        <a:ln w="25405">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58186775268619395"/>
        </c:manualLayout>
      </c:layout>
      <c:barChart>
        <c:barDir val="col"/>
        <c:grouping val="clustered"/>
        <c:varyColors val="0"/>
        <c:ser>
          <c:idx val="0"/>
          <c:order val="0"/>
          <c:tx>
            <c:strRef>
              <c:f>Sheet1!$B$1</c:f>
              <c:strCache>
                <c:ptCount val="1"/>
                <c:pt idx="0">
                  <c:v>Imprimé</c:v>
                </c:pt>
              </c:strCache>
            </c:strRef>
          </c:tx>
          <c:spPr>
            <a:solidFill>
              <a:srgbClr val="E4284D"/>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Sheet1!$B$2:$B$6</c:f>
              <c:numCache>
                <c:formatCode>General</c:formatCode>
                <c:ptCount val="4"/>
                <c:pt idx="0">
                  <c:v>43</c:v>
                </c:pt>
                <c:pt idx="1">
                  <c:v>49</c:v>
                </c:pt>
                <c:pt idx="2">
                  <c:v>46</c:v>
                </c:pt>
                <c:pt idx="3">
                  <c:v>45</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Ordinateur</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Sheet1!$C$2:$C$6</c:f>
              <c:numCache>
                <c:formatCode>General</c:formatCode>
                <c:ptCount val="4"/>
                <c:pt idx="0">
                  <c:v>50</c:v>
                </c:pt>
                <c:pt idx="1">
                  <c:v>58</c:v>
                </c:pt>
                <c:pt idx="2">
                  <c:v>64</c:v>
                </c:pt>
                <c:pt idx="3">
                  <c:v>50</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Téléphone</c:v>
                </c:pt>
              </c:strCache>
            </c:strRef>
          </c:tx>
          <c:spPr>
            <a:solidFill>
              <a:srgbClr val="16A985"/>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Sheet1!$D$2:$D$6</c:f>
              <c:numCache>
                <c:formatCode>General</c:formatCode>
                <c:ptCount val="4"/>
                <c:pt idx="0">
                  <c:v>54</c:v>
                </c:pt>
                <c:pt idx="1">
                  <c:v>77</c:v>
                </c:pt>
                <c:pt idx="2">
                  <c:v>69</c:v>
                </c:pt>
                <c:pt idx="3">
                  <c:v>68</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Tablette</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Décideurs en entreprise*</c:v>
                </c:pt>
                <c:pt idx="2">
                  <c:v>Influenceurs**</c:v>
                </c:pt>
                <c:pt idx="3">
                  <c:v>Rev. foyer 100 000+ $</c:v>
                </c:pt>
              </c:strCache>
            </c:strRef>
          </c:cat>
          <c:val>
            <c:numRef>
              <c:f>Sheet1!$E$2:$E$6</c:f>
              <c:numCache>
                <c:formatCode>General</c:formatCode>
                <c:ptCount val="4"/>
                <c:pt idx="0">
                  <c:v>38</c:v>
                </c:pt>
                <c:pt idx="1">
                  <c:v>48</c:v>
                </c:pt>
                <c:pt idx="2">
                  <c:v>47</c:v>
                </c:pt>
                <c:pt idx="3">
                  <c:v>47</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067478584"/>
        <c:axId val="-2067475400"/>
      </c:barChart>
      <c:catAx>
        <c:axId val="-2067478584"/>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067475400"/>
        <c:crosses val="autoZero"/>
        <c:auto val="1"/>
        <c:lblAlgn val="ctr"/>
        <c:lblOffset val="100"/>
        <c:noMultiLvlLbl val="0"/>
      </c:catAx>
      <c:valAx>
        <c:axId val="-2067475400"/>
        <c:scaling>
          <c:orientation val="minMax"/>
        </c:scaling>
        <c:delete val="1"/>
        <c:axPos val="l"/>
        <c:numFmt formatCode="General" sourceLinked="1"/>
        <c:majorTickMark val="out"/>
        <c:minorTickMark val="none"/>
        <c:tickLblPos val="nextTo"/>
        <c:crossAx val="-2067478584"/>
        <c:crosses val="autoZero"/>
        <c:crossBetween val="between"/>
      </c:valAx>
    </c:plotArea>
    <c:legend>
      <c:legendPos val="b"/>
      <c:layout>
        <c:manualLayout>
          <c:xMode val="edge"/>
          <c:yMode val="edge"/>
          <c:x val="0.213610382035579"/>
          <c:y val="0.904084694841937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480916447943999E-2"/>
          <c:y val="0.168832146390692"/>
          <c:w val="0.98951908355205598"/>
          <c:h val="0.58186775268619395"/>
        </c:manualLayout>
      </c:layout>
      <c:barChart>
        <c:barDir val="col"/>
        <c:grouping val="clustered"/>
        <c:varyColors val="0"/>
        <c:ser>
          <c:idx val="0"/>
          <c:order val="0"/>
          <c:tx>
            <c:strRef>
              <c:f>Sheet1!$B$1</c:f>
              <c:strCache>
                <c:ptCount val="1"/>
                <c:pt idx="0">
                  <c:v>Imprimé</c:v>
                </c:pt>
              </c:strCache>
            </c:strRef>
          </c:tx>
          <c:spPr>
            <a:solidFill>
              <a:srgbClr val="E4284D"/>
            </a:solidFill>
          </c:spPr>
          <c:invertIfNegative val="0"/>
          <c:dPt>
            <c:idx val="0"/>
            <c:invertIfNegative val="0"/>
            <c:bubble3D val="0"/>
            <c:extLst>
              <c:ext xmlns:c16="http://schemas.microsoft.com/office/drawing/2014/chart" uri="{C3380CC4-5D6E-409C-BE32-E72D297353CC}">
                <c16:uniqueId val="{00000000-D3A2-4113-9784-116191EEAC96}"/>
              </c:ext>
            </c:extLst>
          </c:dPt>
          <c:dPt>
            <c:idx val="1"/>
            <c:invertIfNegative val="0"/>
            <c:bubble3D val="0"/>
            <c:extLst>
              <c:ext xmlns:c16="http://schemas.microsoft.com/office/drawing/2014/chart" uri="{C3380CC4-5D6E-409C-BE32-E72D297353CC}">
                <c16:uniqueId val="{00000001-D3A2-4113-9784-116191EEAC96}"/>
              </c:ext>
            </c:extLst>
          </c:dPt>
          <c:dPt>
            <c:idx val="2"/>
            <c:invertIfNegative val="0"/>
            <c:bubble3D val="0"/>
            <c:extLst>
              <c:ext xmlns:c16="http://schemas.microsoft.com/office/drawing/2014/chart" uri="{C3380CC4-5D6E-409C-BE32-E72D297353CC}">
                <c16:uniqueId val="{00000002-D3A2-4113-9784-116191EEAC96}"/>
              </c:ext>
            </c:extLst>
          </c:dPt>
          <c:dPt>
            <c:idx val="3"/>
            <c:invertIfNegative val="0"/>
            <c:bubble3D val="0"/>
            <c:extLst>
              <c:ext xmlns:c16="http://schemas.microsoft.com/office/drawing/2014/chart" uri="{C3380CC4-5D6E-409C-BE32-E72D297353CC}">
                <c16:uniqueId val="{00000003-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Adultes 35+</c:v>
                </c:pt>
                <c:pt idx="2">
                  <c:v>Adultes 50+</c:v>
                </c:pt>
                <c:pt idx="3">
                  <c:v>Principal consommateur d’épicerie</c:v>
                </c:pt>
              </c:strCache>
            </c:strRef>
          </c:cat>
          <c:val>
            <c:numRef>
              <c:f>Sheet1!$B$2:$B$6</c:f>
              <c:numCache>
                <c:formatCode>General</c:formatCode>
                <c:ptCount val="4"/>
                <c:pt idx="0">
                  <c:v>43</c:v>
                </c:pt>
                <c:pt idx="1">
                  <c:v>44</c:v>
                </c:pt>
                <c:pt idx="2">
                  <c:v>47</c:v>
                </c:pt>
                <c:pt idx="3">
                  <c:v>43</c:v>
                </c:pt>
              </c:numCache>
            </c:numRef>
          </c:val>
          <c:extLst>
            <c:ext xmlns:c16="http://schemas.microsoft.com/office/drawing/2014/chart" uri="{C3380CC4-5D6E-409C-BE32-E72D297353CC}">
              <c16:uniqueId val="{00000004-D3A2-4113-9784-116191EEAC96}"/>
            </c:ext>
          </c:extLst>
        </c:ser>
        <c:ser>
          <c:idx val="1"/>
          <c:order val="1"/>
          <c:tx>
            <c:strRef>
              <c:f>Sheet1!$C$1</c:f>
              <c:strCache>
                <c:ptCount val="1"/>
                <c:pt idx="0">
                  <c:v>Ordinateur</c:v>
                </c:pt>
              </c:strCache>
            </c:strRef>
          </c:tx>
          <c:spPr>
            <a:solidFill>
              <a:schemeClr val="tx1"/>
            </a:solidFill>
          </c:spPr>
          <c:invertIfNegative val="0"/>
          <c:dPt>
            <c:idx val="0"/>
            <c:invertIfNegative val="0"/>
            <c:bubble3D val="0"/>
            <c:extLst>
              <c:ext xmlns:c16="http://schemas.microsoft.com/office/drawing/2014/chart" uri="{C3380CC4-5D6E-409C-BE32-E72D297353CC}">
                <c16:uniqueId val="{00000005-D3A2-4113-9784-116191EEAC96}"/>
              </c:ext>
            </c:extLst>
          </c:dPt>
          <c:dPt>
            <c:idx val="1"/>
            <c:invertIfNegative val="0"/>
            <c:bubble3D val="0"/>
            <c:extLst>
              <c:ext xmlns:c16="http://schemas.microsoft.com/office/drawing/2014/chart" uri="{C3380CC4-5D6E-409C-BE32-E72D297353CC}">
                <c16:uniqueId val="{00000006-D3A2-4113-9784-116191EEAC96}"/>
              </c:ext>
            </c:extLst>
          </c:dPt>
          <c:dPt>
            <c:idx val="2"/>
            <c:invertIfNegative val="0"/>
            <c:bubble3D val="0"/>
            <c:extLst>
              <c:ext xmlns:c16="http://schemas.microsoft.com/office/drawing/2014/chart" uri="{C3380CC4-5D6E-409C-BE32-E72D297353CC}">
                <c16:uniqueId val="{00000007-D3A2-4113-9784-116191EEAC96}"/>
              </c:ext>
            </c:extLst>
          </c:dPt>
          <c:dPt>
            <c:idx val="3"/>
            <c:invertIfNegative val="0"/>
            <c:bubble3D val="0"/>
            <c:extLst>
              <c:ext xmlns:c16="http://schemas.microsoft.com/office/drawing/2014/chart" uri="{C3380CC4-5D6E-409C-BE32-E72D297353CC}">
                <c16:uniqueId val="{00000008-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Adultes 35+</c:v>
                </c:pt>
                <c:pt idx="2">
                  <c:v>Adultes 50+</c:v>
                </c:pt>
                <c:pt idx="3">
                  <c:v>Principal consommateur d’épicerie</c:v>
                </c:pt>
              </c:strCache>
            </c:strRef>
          </c:cat>
          <c:val>
            <c:numRef>
              <c:f>Sheet1!$C$2:$C$6</c:f>
              <c:numCache>
                <c:formatCode>General</c:formatCode>
                <c:ptCount val="4"/>
                <c:pt idx="0">
                  <c:v>50</c:v>
                </c:pt>
                <c:pt idx="1">
                  <c:v>50</c:v>
                </c:pt>
                <c:pt idx="2">
                  <c:v>44</c:v>
                </c:pt>
                <c:pt idx="3">
                  <c:v>51</c:v>
                </c:pt>
              </c:numCache>
            </c:numRef>
          </c:val>
          <c:extLst>
            <c:ext xmlns:c16="http://schemas.microsoft.com/office/drawing/2014/chart" uri="{C3380CC4-5D6E-409C-BE32-E72D297353CC}">
              <c16:uniqueId val="{00000009-D3A2-4113-9784-116191EEAC96}"/>
            </c:ext>
          </c:extLst>
        </c:ser>
        <c:ser>
          <c:idx val="2"/>
          <c:order val="2"/>
          <c:tx>
            <c:strRef>
              <c:f>Sheet1!$D$1</c:f>
              <c:strCache>
                <c:ptCount val="1"/>
                <c:pt idx="0">
                  <c:v>Téléphone</c:v>
                </c:pt>
              </c:strCache>
            </c:strRef>
          </c:tx>
          <c:spPr>
            <a:solidFill>
              <a:srgbClr val="16A985"/>
            </a:solidFill>
          </c:spPr>
          <c:invertIfNegative val="0"/>
          <c:dPt>
            <c:idx val="0"/>
            <c:invertIfNegative val="0"/>
            <c:bubble3D val="0"/>
            <c:extLst>
              <c:ext xmlns:c16="http://schemas.microsoft.com/office/drawing/2014/chart" uri="{C3380CC4-5D6E-409C-BE32-E72D297353CC}">
                <c16:uniqueId val="{0000000A-D3A2-4113-9784-116191EEAC96}"/>
              </c:ext>
            </c:extLst>
          </c:dPt>
          <c:dPt>
            <c:idx val="1"/>
            <c:invertIfNegative val="0"/>
            <c:bubble3D val="0"/>
            <c:extLst>
              <c:ext xmlns:c16="http://schemas.microsoft.com/office/drawing/2014/chart" uri="{C3380CC4-5D6E-409C-BE32-E72D297353CC}">
                <c16:uniqueId val="{0000000B-D3A2-4113-9784-116191EEAC96}"/>
              </c:ext>
            </c:extLst>
          </c:dPt>
          <c:dPt>
            <c:idx val="2"/>
            <c:invertIfNegative val="0"/>
            <c:bubble3D val="0"/>
            <c:extLst>
              <c:ext xmlns:c16="http://schemas.microsoft.com/office/drawing/2014/chart" uri="{C3380CC4-5D6E-409C-BE32-E72D297353CC}">
                <c16:uniqueId val="{0000000C-D3A2-4113-9784-116191EEAC96}"/>
              </c:ext>
            </c:extLst>
          </c:dPt>
          <c:dPt>
            <c:idx val="3"/>
            <c:invertIfNegative val="0"/>
            <c:bubble3D val="0"/>
            <c:extLst>
              <c:ext xmlns:c16="http://schemas.microsoft.com/office/drawing/2014/chart" uri="{C3380CC4-5D6E-409C-BE32-E72D297353CC}">
                <c16:uniqueId val="{0000000D-D3A2-4113-9784-116191EEAC96}"/>
              </c:ext>
            </c:extLst>
          </c:dPt>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Adultes 35+</c:v>
                </c:pt>
                <c:pt idx="2">
                  <c:v>Adultes 50+</c:v>
                </c:pt>
                <c:pt idx="3">
                  <c:v>Principal consommateur d’épicerie</c:v>
                </c:pt>
              </c:strCache>
            </c:strRef>
          </c:cat>
          <c:val>
            <c:numRef>
              <c:f>Sheet1!$D$2:$D$6</c:f>
              <c:numCache>
                <c:formatCode>General</c:formatCode>
                <c:ptCount val="4"/>
                <c:pt idx="0">
                  <c:v>54</c:v>
                </c:pt>
                <c:pt idx="1">
                  <c:v>46</c:v>
                </c:pt>
                <c:pt idx="2">
                  <c:v>37</c:v>
                </c:pt>
                <c:pt idx="3">
                  <c:v>55</c:v>
                </c:pt>
              </c:numCache>
            </c:numRef>
          </c:val>
          <c:extLst>
            <c:ext xmlns:c16="http://schemas.microsoft.com/office/drawing/2014/chart" uri="{C3380CC4-5D6E-409C-BE32-E72D297353CC}">
              <c16:uniqueId val="{0000000E-D3A2-4113-9784-116191EEAC96}"/>
            </c:ext>
          </c:extLst>
        </c:ser>
        <c:ser>
          <c:idx val="3"/>
          <c:order val="3"/>
          <c:tx>
            <c:strRef>
              <c:f>Sheet1!$E$1</c:f>
              <c:strCache>
                <c:ptCount val="1"/>
                <c:pt idx="0">
                  <c:v>Tablette</c:v>
                </c:pt>
              </c:strCache>
            </c:strRef>
          </c:tx>
          <c:spPr>
            <a:solidFill>
              <a:srgbClr val="74539F"/>
            </a:solidFill>
            <a:ln>
              <a:noFill/>
            </a:ln>
          </c:spPr>
          <c:invertIfNegative val="0"/>
          <c:dPt>
            <c:idx val="0"/>
            <c:invertIfNegative val="0"/>
            <c:bubble3D val="0"/>
            <c:extLst>
              <c:ext xmlns:c16="http://schemas.microsoft.com/office/drawing/2014/chart" uri="{C3380CC4-5D6E-409C-BE32-E72D297353CC}">
                <c16:uniqueId val="{0000000F-D3A2-4113-9784-116191EEAC96}"/>
              </c:ext>
            </c:extLst>
          </c:dPt>
          <c:dPt>
            <c:idx val="1"/>
            <c:invertIfNegative val="0"/>
            <c:bubble3D val="0"/>
            <c:extLst>
              <c:ext xmlns:c16="http://schemas.microsoft.com/office/drawing/2014/chart" uri="{C3380CC4-5D6E-409C-BE32-E72D297353CC}">
                <c16:uniqueId val="{00000010-D3A2-4113-9784-116191EEAC96}"/>
              </c:ext>
            </c:extLst>
          </c:dPt>
          <c:dPt>
            <c:idx val="2"/>
            <c:invertIfNegative val="0"/>
            <c:bubble3D val="0"/>
            <c:extLst>
              <c:ext xmlns:c16="http://schemas.microsoft.com/office/drawing/2014/chart" uri="{C3380CC4-5D6E-409C-BE32-E72D297353CC}">
                <c16:uniqueId val="{00000011-D3A2-4113-9784-116191EEAC96}"/>
              </c:ext>
            </c:extLst>
          </c:dPt>
          <c:dPt>
            <c:idx val="3"/>
            <c:invertIfNegative val="0"/>
            <c:bubble3D val="0"/>
            <c:extLst>
              <c:ext xmlns:c16="http://schemas.microsoft.com/office/drawing/2014/chart" uri="{C3380CC4-5D6E-409C-BE32-E72D297353CC}">
                <c16:uniqueId val="{00000012-D3A2-4113-9784-116191EEAC96}"/>
              </c:ext>
            </c:extLst>
          </c:dPt>
          <c:dLbls>
            <c:spPr>
              <a:noFill/>
              <a:ln>
                <a:noFill/>
              </a:ln>
              <a:effectLst/>
            </c:spPr>
            <c:txPr>
              <a:bodyPr/>
              <a:lstStyle/>
              <a:p>
                <a:pPr>
                  <a:defRPr sz="18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Adultes 18+</c:v>
                </c:pt>
                <c:pt idx="1">
                  <c:v>Adultes 35+</c:v>
                </c:pt>
                <c:pt idx="2">
                  <c:v>Adultes 50+</c:v>
                </c:pt>
                <c:pt idx="3">
                  <c:v>Principal consommateur d’épicerie</c:v>
                </c:pt>
              </c:strCache>
            </c:strRef>
          </c:cat>
          <c:val>
            <c:numRef>
              <c:f>Sheet1!$E$2:$E$6</c:f>
              <c:numCache>
                <c:formatCode>General</c:formatCode>
                <c:ptCount val="4"/>
                <c:pt idx="0">
                  <c:v>38</c:v>
                </c:pt>
                <c:pt idx="1">
                  <c:v>35</c:v>
                </c:pt>
                <c:pt idx="2">
                  <c:v>32</c:v>
                </c:pt>
                <c:pt idx="3">
                  <c:v>39</c:v>
                </c:pt>
              </c:numCache>
            </c:numRef>
          </c:val>
          <c:extLst>
            <c:ext xmlns:c16="http://schemas.microsoft.com/office/drawing/2014/chart" uri="{C3380CC4-5D6E-409C-BE32-E72D297353CC}">
              <c16:uniqueId val="{00000013-D3A2-4113-9784-116191EEAC96}"/>
            </c:ext>
          </c:extLst>
        </c:ser>
        <c:dLbls>
          <c:showLegendKey val="0"/>
          <c:showVal val="0"/>
          <c:showCatName val="0"/>
          <c:showSerName val="0"/>
          <c:showPercent val="0"/>
          <c:showBubbleSize val="0"/>
        </c:dLbls>
        <c:gapWidth val="150"/>
        <c:overlap val="-28"/>
        <c:axId val="-2082958536"/>
        <c:axId val="-2087655384"/>
      </c:barChart>
      <c:catAx>
        <c:axId val="-2082958536"/>
        <c:scaling>
          <c:orientation val="minMax"/>
        </c:scaling>
        <c:delete val="0"/>
        <c:axPos val="b"/>
        <c:numFmt formatCode="General" sourceLinked="0"/>
        <c:majorTickMark val="out"/>
        <c:minorTickMark val="none"/>
        <c:tickLblPos val="nextTo"/>
        <c:spPr>
          <a:ln>
            <a:noFill/>
          </a:ln>
        </c:spPr>
        <c:txPr>
          <a:bodyPr/>
          <a:lstStyle/>
          <a:p>
            <a:pPr>
              <a:defRPr sz="1500" b="1">
                <a:latin typeface="Arial" panose="020B0604020202020204" pitchFamily="34" charset="0"/>
                <a:cs typeface="Arial" panose="020B0604020202020204" pitchFamily="34" charset="0"/>
              </a:defRPr>
            </a:pPr>
            <a:endParaRPr lang="en-US"/>
          </a:p>
        </c:txPr>
        <c:crossAx val="-2087655384"/>
        <c:crosses val="autoZero"/>
        <c:auto val="1"/>
        <c:lblAlgn val="ctr"/>
        <c:lblOffset val="100"/>
        <c:noMultiLvlLbl val="0"/>
      </c:catAx>
      <c:valAx>
        <c:axId val="-2087655384"/>
        <c:scaling>
          <c:orientation val="minMax"/>
        </c:scaling>
        <c:delete val="1"/>
        <c:axPos val="l"/>
        <c:numFmt formatCode="General" sourceLinked="1"/>
        <c:majorTickMark val="out"/>
        <c:minorTickMark val="none"/>
        <c:tickLblPos val="nextTo"/>
        <c:crossAx val="-2082958536"/>
        <c:crosses val="autoZero"/>
        <c:crossBetween val="between"/>
      </c:valAx>
    </c:plotArea>
    <c:legend>
      <c:legendPos val="b"/>
      <c:layout>
        <c:manualLayout>
          <c:xMode val="edge"/>
          <c:yMode val="edge"/>
          <c:x val="0.213610382035579"/>
          <c:y val="0.90408469484193799"/>
          <c:w val="0.56259394138232699"/>
          <c:h val="6.4027882152721399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fr-FR" sz="1400" b="1" dirty="0">
                <a:solidFill>
                  <a:srgbClr val="E4284D"/>
                </a:solidFill>
                <a:latin typeface="Arial" panose="020B0604020202020204" pitchFamily="34" charset="0"/>
                <a:cs typeface="Arial" panose="020B0604020202020204" pitchFamily="34" charset="0"/>
              </a:rPr>
              <a:t>Ont découvert un produit, un service ou un solde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3.7514533994608898E-2"/>
        </c:manualLayout>
      </c:layout>
      <c:overlay val="0"/>
      <c:spPr>
        <a:noFill/>
        <a:ln>
          <a:noFill/>
        </a:ln>
        <a:effectLst/>
      </c:spPr>
    </c:title>
    <c:autoTitleDeleted val="0"/>
    <c:plotArea>
      <c:layout>
        <c:manualLayout>
          <c:layoutTarget val="inner"/>
          <c:xMode val="edge"/>
          <c:yMode val="edge"/>
          <c:x val="0.29171976276357275"/>
          <c:y val="9.2600159928977396E-2"/>
          <c:w val="0.69161358792615291"/>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Sheet1!$B$2:$B$4</c:f>
              <c:numCache>
                <c:formatCode>General</c:formatCode>
                <c:ptCount val="3"/>
                <c:pt idx="0">
                  <c:v>34</c:v>
                </c:pt>
                <c:pt idx="1">
                  <c:v>38</c:v>
                </c:pt>
                <c:pt idx="2">
                  <c:v>47</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Sheet1!$C$2:$C$4</c:f>
              <c:numCache>
                <c:formatCode>General</c:formatCode>
                <c:ptCount val="3"/>
                <c:pt idx="0">
                  <c:v>14</c:v>
                </c:pt>
                <c:pt idx="1">
                  <c:v>13</c:v>
                </c:pt>
                <c:pt idx="2">
                  <c:v>12</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Sheet1!$D$2:$D$4</c:f>
              <c:numCache>
                <c:formatCode>General</c:formatCode>
                <c:ptCount val="3"/>
                <c:pt idx="0">
                  <c:v>15</c:v>
                </c:pt>
                <c:pt idx="1">
                  <c:v>15</c:v>
                </c:pt>
                <c:pt idx="2">
                  <c:v>12</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66876104"/>
        <c:axId val="-2066872584"/>
      </c:barChart>
      <c:catAx>
        <c:axId val="-2066876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66872584"/>
        <c:crosses val="autoZero"/>
        <c:auto val="1"/>
        <c:lblAlgn val="ctr"/>
        <c:lblOffset val="100"/>
        <c:noMultiLvlLbl val="0"/>
      </c:catAx>
      <c:valAx>
        <c:axId val="-2066872584"/>
        <c:scaling>
          <c:orientation val="minMax"/>
        </c:scaling>
        <c:delete val="1"/>
        <c:axPos val="t"/>
        <c:numFmt formatCode="General" sourceLinked="1"/>
        <c:majorTickMark val="none"/>
        <c:minorTickMark val="none"/>
        <c:tickLblPos val="nextTo"/>
        <c:crossAx val="-2066876104"/>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E4284D"/>
                </a:solidFill>
                <a:latin typeface="Arial" panose="020B0604020202020204" pitchFamily="34" charset="0"/>
                <a:ea typeface="+mn-ea"/>
                <a:cs typeface="Arial" panose="020B0604020202020204" pitchFamily="34" charset="0"/>
              </a:defRPr>
            </a:pPr>
            <a:r>
              <a:rPr lang="fr-FR" sz="1400" b="1" baseline="0" dirty="0">
                <a:solidFill>
                  <a:srgbClr val="E4284D"/>
                </a:solidFill>
                <a:latin typeface="Arial" panose="020B0604020202020204" pitchFamily="34" charset="0"/>
                <a:cs typeface="Arial" panose="020B0604020202020204" pitchFamily="34" charset="0"/>
              </a:rPr>
              <a:t>Sont allés en ligne pour se renseigner davantage sur un produit ou un service</a:t>
            </a:r>
            <a:endParaRPr lang="en-CA" sz="1400" b="1" dirty="0">
              <a:solidFill>
                <a:srgbClr val="E4284D"/>
              </a:solidFill>
              <a:latin typeface="Arial" panose="020B0604020202020204" pitchFamily="34" charset="0"/>
              <a:cs typeface="Arial" panose="020B0604020202020204" pitchFamily="34" charset="0"/>
            </a:endParaRPr>
          </a:p>
        </c:rich>
      </c:tx>
      <c:layout>
        <c:manualLayout>
          <c:xMode val="edge"/>
          <c:yMode val="edge"/>
          <c:x val="3.7843762153090502E-2"/>
          <c:y val="3.4515033990003399E-2"/>
        </c:manualLayout>
      </c:layout>
      <c:overlay val="0"/>
      <c:spPr>
        <a:noFill/>
        <a:ln>
          <a:noFill/>
        </a:ln>
        <a:effectLst/>
      </c:spPr>
    </c:title>
    <c:autoTitleDeleted val="0"/>
    <c:plotArea>
      <c:layout>
        <c:manualLayout>
          <c:layoutTarget val="inner"/>
          <c:xMode val="edge"/>
          <c:yMode val="edge"/>
          <c:x val="0.29025025487862155"/>
          <c:y val="9.2600159928977396E-2"/>
          <c:w val="0.69308309581110417"/>
          <c:h val="0.80132630479129896"/>
        </c:manualLayout>
      </c:layout>
      <c:barChart>
        <c:barDir val="bar"/>
        <c:grouping val="stacked"/>
        <c:varyColors val="0"/>
        <c:ser>
          <c:idx val="0"/>
          <c:order val="0"/>
          <c:tx>
            <c:strRef>
              <c:f>Sheet1!$B$1</c:f>
              <c:strCache>
                <c:ptCount val="1"/>
                <c:pt idx="0">
                  <c:v>Journal imprimé</c:v>
                </c:pt>
              </c:strCache>
            </c:strRef>
          </c:tx>
          <c:spPr>
            <a:solidFill>
              <a:schemeClr val="tx1"/>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Sheet1!$B$2:$B$4</c:f>
              <c:numCache>
                <c:formatCode>General</c:formatCode>
                <c:ptCount val="3"/>
                <c:pt idx="0">
                  <c:v>20</c:v>
                </c:pt>
                <c:pt idx="1">
                  <c:v>20</c:v>
                </c:pt>
                <c:pt idx="2">
                  <c:v>24</c:v>
                </c:pt>
              </c:numCache>
            </c:numRef>
          </c:val>
          <c:extLst>
            <c:ext xmlns:c16="http://schemas.microsoft.com/office/drawing/2014/chart" uri="{C3380CC4-5D6E-409C-BE32-E72D297353CC}">
              <c16:uniqueId val="{00000000-7612-49A2-B717-D8250B3B54C9}"/>
            </c:ext>
          </c:extLst>
        </c:ser>
        <c:ser>
          <c:idx val="1"/>
          <c:order val="1"/>
          <c:tx>
            <c:strRef>
              <c:f>Sheet1!$C$1</c:f>
              <c:strCache>
                <c:ptCount val="1"/>
                <c:pt idx="0">
                  <c:v>Site Web de journal</c:v>
                </c:pt>
              </c:strCache>
            </c:strRef>
          </c:tx>
          <c:spPr>
            <a:solidFill>
              <a:srgbClr val="E4284D"/>
            </a:solidFill>
            <a:ln>
              <a:noFill/>
            </a:ln>
            <a:effectLst/>
          </c:spPr>
          <c:invertIfNegative val="0"/>
          <c:dLbls>
            <c:spPr>
              <a:noFill/>
              <a:ln>
                <a:noFill/>
              </a:ln>
              <a:effectLst/>
            </c:spPr>
            <c:txPr>
              <a:bodyPr/>
              <a:lstStyle/>
              <a:p>
                <a:pPr>
                  <a:defRPr sz="14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Sheet1!$C$2:$C$4</c:f>
              <c:numCache>
                <c:formatCode>General</c:formatCode>
                <c:ptCount val="3"/>
                <c:pt idx="0">
                  <c:v>24</c:v>
                </c:pt>
                <c:pt idx="1">
                  <c:v>25</c:v>
                </c:pt>
                <c:pt idx="2">
                  <c:v>23</c:v>
                </c:pt>
              </c:numCache>
            </c:numRef>
          </c:val>
          <c:extLst>
            <c:ext xmlns:c16="http://schemas.microsoft.com/office/drawing/2014/chart" uri="{C3380CC4-5D6E-409C-BE32-E72D297353CC}">
              <c16:uniqueId val="{00000001-7612-49A2-B717-D8250B3B54C9}"/>
            </c:ext>
          </c:extLst>
        </c:ser>
        <c:ser>
          <c:idx val="2"/>
          <c:order val="2"/>
          <c:tx>
            <c:strRef>
              <c:f>Sheet1!$D$1</c:f>
              <c:strCache>
                <c:ptCount val="1"/>
                <c:pt idx="0">
                  <c:v>Les deux</c:v>
                </c:pt>
              </c:strCache>
            </c:strRef>
          </c:tx>
          <c:spPr>
            <a:solidFill>
              <a:schemeClr val="bg1">
                <a:lumMod val="75000"/>
              </a:schemeClr>
            </a:solidFill>
            <a:ln>
              <a:noFill/>
            </a:ln>
            <a:effectLst/>
          </c:spPr>
          <c:invertIfNegative val="0"/>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Adultes 18+</c:v>
                </c:pt>
                <c:pt idx="1">
                  <c:v>Adultes 35+</c:v>
                </c:pt>
                <c:pt idx="2">
                  <c:v>Adultes 50+</c:v>
                </c:pt>
              </c:strCache>
            </c:strRef>
          </c:cat>
          <c:val>
            <c:numRef>
              <c:f>Sheet1!$D$2:$D$4</c:f>
              <c:numCache>
                <c:formatCode>General</c:formatCode>
                <c:ptCount val="3"/>
                <c:pt idx="0">
                  <c:v>13</c:v>
                </c:pt>
                <c:pt idx="1">
                  <c:v>14</c:v>
                </c:pt>
                <c:pt idx="2">
                  <c:v>12</c:v>
                </c:pt>
              </c:numCache>
            </c:numRef>
          </c:val>
          <c:extLs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2083373368"/>
        <c:axId val="-2086802280"/>
      </c:barChart>
      <c:catAx>
        <c:axId val="-2083373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86802280"/>
        <c:crosses val="autoZero"/>
        <c:auto val="1"/>
        <c:lblAlgn val="ctr"/>
        <c:lblOffset val="100"/>
        <c:noMultiLvlLbl val="0"/>
      </c:catAx>
      <c:valAx>
        <c:axId val="-2086802280"/>
        <c:scaling>
          <c:orientation val="minMax"/>
        </c:scaling>
        <c:delete val="1"/>
        <c:axPos val="t"/>
        <c:numFmt formatCode="General" sourceLinked="1"/>
        <c:majorTickMark val="none"/>
        <c:minorTickMark val="none"/>
        <c:tickLblPos val="nextTo"/>
        <c:crossAx val="-2083373368"/>
        <c:crosses val="autoZero"/>
        <c:crossBetween val="between"/>
      </c:valAx>
      <c:spPr>
        <a:noFill/>
        <a:ln>
          <a:noFill/>
        </a:ln>
        <a:effectLst/>
      </c:spPr>
    </c:plotArea>
    <c:legend>
      <c:legendPos val="b"/>
      <c:layout>
        <c:manualLayout>
          <c:xMode val="edge"/>
          <c:yMode val="edge"/>
          <c:x val="0.27385309248677597"/>
          <c:y val="0.89119325542348604"/>
          <c:w val="0.65535969935576199"/>
          <c:h val="4.756244521471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0.57679</cdr:x>
      <cdr:y>0.94498</cdr:y>
    </cdr:from>
    <cdr:to>
      <cdr:x>1</cdr:x>
      <cdr:y>1</cdr:y>
    </cdr:to>
    <cdr:sp macro="" textlink="">
      <cdr:nvSpPr>
        <cdr:cNvPr id="2" name="TextBox 1"/>
        <cdr:cNvSpPr txBox="1"/>
      </cdr:nvSpPr>
      <cdr:spPr>
        <a:xfrm xmlns:a="http://schemas.openxmlformats.org/drawingml/2006/main">
          <a:off x="4951087" y="4493270"/>
          <a:ext cx="3632725" cy="261610"/>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r"/>
          <a:r>
            <a:rPr lang="en-US" sz="1100" b="1" dirty="0">
              <a:latin typeface="Arial" panose="020B0604020202020204" pitchFamily="34" charset="0"/>
              <a:cs typeface="Arial" panose="020B0604020202020204" pitchFamily="34" charset="0"/>
            </a:rPr>
            <a:t>% Font </a:t>
          </a:r>
          <a:r>
            <a:rPr lang="en-US" sz="1050" b="1" dirty="0" err="1">
              <a:latin typeface="Arial" panose="020B0604020202020204" pitchFamily="34" charset="0"/>
              <a:cs typeface="Arial" panose="020B0604020202020204" pitchFamily="34" charset="0"/>
            </a:rPr>
            <a:t>entièrement</a:t>
          </a:r>
          <a:r>
            <a:rPr lang="en-US" sz="1100" b="1" dirty="0">
              <a:latin typeface="Arial" panose="020B0604020202020204" pitchFamily="34" charset="0"/>
              <a:cs typeface="Arial" panose="020B0604020202020204" pitchFamily="34" charset="0"/>
            </a:rPr>
            <a:t> / </a:t>
          </a:r>
          <a:r>
            <a:rPr lang="en-US" sz="1100" b="1" dirty="0" err="1">
              <a:latin typeface="Arial" panose="020B0604020202020204" pitchFamily="34" charset="0"/>
              <a:cs typeface="Arial" panose="020B0604020202020204" pitchFamily="34" charset="0"/>
            </a:rPr>
            <a:t>assez</a:t>
          </a: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confiance</a:t>
          </a:r>
          <a:r>
            <a:rPr lang="en-US" sz="1100" b="1" dirty="0">
              <a:latin typeface="Arial" panose="020B0604020202020204" pitchFamily="34" charset="0"/>
              <a:cs typeface="Arial" panose="020B0604020202020204" pitchFamily="34" charset="0"/>
            </a:rPr>
            <a:t> aux </a:t>
          </a:r>
          <a:r>
            <a:rPr lang="en-US" sz="1100" b="1" dirty="0" err="1">
              <a:latin typeface="Arial" panose="020B0604020202020204" pitchFamily="34" charset="0"/>
              <a:cs typeface="Arial" panose="020B0604020202020204" pitchFamily="34" charset="0"/>
            </a:rPr>
            <a:t>publicités</a:t>
          </a:r>
          <a:endParaRPr lang="en-US" sz="11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0.64984</cdr:x>
      <cdr:y>0</cdr:y>
    </cdr:from>
    <cdr:to>
      <cdr:x>0.64984</cdr:x>
      <cdr:y>0.75413</cdr:y>
    </cdr:to>
    <cdr:cxnSp macro="">
      <cdr:nvCxnSpPr>
        <cdr:cNvPr id="3" name="Straight Connector 2">
          <a:extLst xmlns:a="http://schemas.openxmlformats.org/drawingml/2006/main">
            <a:ext uri="{FF2B5EF4-FFF2-40B4-BE49-F238E27FC236}">
              <a16:creationId xmlns:a16="http://schemas.microsoft.com/office/drawing/2014/main" id="{A082C59A-FA30-41DA-BD63-AED33B7D11E4}"/>
            </a:ext>
          </a:extLst>
        </cdr:cNvPr>
        <cdr:cNvCxnSpPr/>
      </cdr:nvCxnSpPr>
      <cdr:spPr>
        <a:xfrm xmlns:a="http://schemas.openxmlformats.org/drawingml/2006/main">
          <a:off x="5879193" y="-1219200"/>
          <a:ext cx="0" cy="4343373"/>
        </a:xfrm>
        <a:prstGeom xmlns:a="http://schemas.openxmlformats.org/drawingml/2006/main" prst="line">
          <a:avLst/>
        </a:prstGeom>
        <a:ln xmlns:a="http://schemas.openxmlformats.org/drawingml/2006/main" w="19050"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3251EC-C96A-410C-8891-52D4541EBF1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349E40AE-0690-458D-924F-7C1190180C4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BBFDF4-DB20-46FF-803D-F24FD980BCCF}" type="datetimeFigureOut">
              <a:rPr lang="en-CA" smtClean="0"/>
              <a:t>2021-10-21</a:t>
            </a:fld>
            <a:endParaRPr lang="en-CA"/>
          </a:p>
        </p:txBody>
      </p:sp>
      <p:sp>
        <p:nvSpPr>
          <p:cNvPr id="4" name="Footer Placeholder 3">
            <a:extLst>
              <a:ext uri="{FF2B5EF4-FFF2-40B4-BE49-F238E27FC236}">
                <a16:creationId xmlns:a16="http://schemas.microsoft.com/office/drawing/2014/main" id="{5D4ABE1C-6BA6-415B-A06B-E977133AED0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1F39BC8F-1511-4704-B493-BBFB211F2CB9}"/>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F1DD76D-7C79-4547-A4CD-44C12D1D7F9B}" type="slidenum">
              <a:rPr lang="en-CA" smtClean="0"/>
              <a:t>‹#›</a:t>
            </a:fld>
            <a:endParaRPr lang="en-CA"/>
          </a:p>
        </p:txBody>
      </p:sp>
    </p:spTree>
    <p:extLst>
      <p:ext uri="{BB962C8B-B14F-4D97-AF65-F5344CB8AC3E}">
        <p14:creationId xmlns:p14="http://schemas.microsoft.com/office/powerpoint/2010/main" val="31327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2629" tIns="46314" rIns="92629" bIns="46314" rtlCol="0"/>
          <a:lstStyle>
            <a:lvl1pPr algn="l">
              <a:defRPr sz="1200"/>
            </a:lvl1pPr>
          </a:lstStyle>
          <a:p>
            <a:endParaRPr lang="en-US"/>
          </a:p>
        </p:txBody>
      </p:sp>
      <p:sp>
        <p:nvSpPr>
          <p:cNvPr id="3" name="Date Placeholder 2"/>
          <p:cNvSpPr>
            <a:spLocks noGrp="1"/>
          </p:cNvSpPr>
          <p:nvPr>
            <p:ph type="dt" idx="1"/>
          </p:nvPr>
        </p:nvSpPr>
        <p:spPr>
          <a:xfrm>
            <a:off x="3970938" y="0"/>
            <a:ext cx="3037840" cy="464821"/>
          </a:xfrm>
          <a:prstGeom prst="rect">
            <a:avLst/>
          </a:prstGeom>
        </p:spPr>
        <p:txBody>
          <a:bodyPr vert="horz" lIns="92629" tIns="46314" rIns="92629" bIns="46314" rtlCol="0"/>
          <a:lstStyle>
            <a:lvl1pPr algn="r">
              <a:defRPr sz="1200"/>
            </a:lvl1pPr>
          </a:lstStyle>
          <a:p>
            <a:fld id="{B4A2F87E-D214-4CD1-9C69-EAAC82DB9F4A}" type="datetimeFigureOut">
              <a:rPr lang="en-US" smtClean="0"/>
              <a:t>10/21/2021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629" tIns="46314" rIns="92629" bIns="46314" rtlCol="0" anchor="ctr"/>
          <a:lstStyle/>
          <a:p>
            <a:endParaRPr lang="en-US"/>
          </a:p>
        </p:txBody>
      </p:sp>
      <p:sp>
        <p:nvSpPr>
          <p:cNvPr id="5" name="Notes Placeholder 4"/>
          <p:cNvSpPr>
            <a:spLocks noGrp="1"/>
          </p:cNvSpPr>
          <p:nvPr>
            <p:ph type="body" sz="quarter" idx="3"/>
          </p:nvPr>
        </p:nvSpPr>
        <p:spPr>
          <a:xfrm>
            <a:off x="701040" y="4416589"/>
            <a:ext cx="5608320" cy="4183379"/>
          </a:xfrm>
          <a:prstGeom prst="rect">
            <a:avLst/>
          </a:prstGeom>
        </p:spPr>
        <p:txBody>
          <a:bodyPr vert="horz" lIns="92629" tIns="46314" rIns="92629" bIns="463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3"/>
            <a:ext cx="3037840" cy="464821"/>
          </a:xfrm>
          <a:prstGeom prst="rect">
            <a:avLst/>
          </a:prstGeom>
        </p:spPr>
        <p:txBody>
          <a:bodyPr vert="horz" lIns="92629" tIns="46314" rIns="92629" bIns="4631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83"/>
            <a:ext cx="3037840" cy="464821"/>
          </a:xfrm>
          <a:prstGeom prst="rect">
            <a:avLst/>
          </a:prstGeom>
        </p:spPr>
        <p:txBody>
          <a:bodyPr vert="horz" lIns="92629" tIns="46314" rIns="92629" bIns="46314" rtlCol="0" anchor="b"/>
          <a:lstStyle>
            <a:lvl1pPr algn="r">
              <a:defRPr sz="1200"/>
            </a:lvl1pPr>
          </a:lstStyle>
          <a:p>
            <a:fld id="{E06BDCF4-50A8-4007-8F2E-E84C576D75AF}" type="slidenum">
              <a:rPr lang="en-US" smtClean="0"/>
              <a:t>‹#›</a:t>
            </a:fld>
            <a:endParaRPr lang="en-US"/>
          </a:p>
        </p:txBody>
      </p:sp>
    </p:spTree>
    <p:extLst>
      <p:ext uri="{BB962C8B-B14F-4D97-AF65-F5344CB8AC3E}">
        <p14:creationId xmlns:p14="http://schemas.microsoft.com/office/powerpoint/2010/main" val="320223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1</a:t>
            </a:fld>
            <a:endParaRPr lang="en-US"/>
          </a:p>
        </p:txBody>
      </p:sp>
    </p:spTree>
    <p:extLst>
      <p:ext uri="{BB962C8B-B14F-4D97-AF65-F5344CB8AC3E}">
        <p14:creationId xmlns:p14="http://schemas.microsoft.com/office/powerpoint/2010/main" val="1930430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Les annonces dans les journaux imprimés continuent d'être les plus fiables de tous les formats publicitaires, comme le montrent les études successives. La moitié des adultes (52%) font confiance aux publicités dans les journaux imprimés. La publicité dans les journaux imprimés n'est pas toujours perçue comme une interruption. De nombreuses études ont montré que l'une des raisons pour lesquelles les adultes lisent les journaux imprimés est la présence de publicités.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Les publicités dans les journaux numériques sont en tête de la liste des formats publicitaires numériques fiables et sont plus fiables que les publicités dans les médias traditionnels comme la radio, la télévision et les magazines. Quatre adultes sur dix (39 %) font totalement ou plutôt confiance aux publicités des journaux numériques.</a:t>
            </a:r>
          </a:p>
          <a:p>
            <a:endParaRPr lang="en-US" baseline="0" dirty="0"/>
          </a:p>
        </p:txBody>
      </p:sp>
      <p:sp>
        <p:nvSpPr>
          <p:cNvPr id="4" name="Slide Number Placeholder 3"/>
          <p:cNvSpPr>
            <a:spLocks noGrp="1"/>
          </p:cNvSpPr>
          <p:nvPr>
            <p:ph type="sldNum" sz="quarter" idx="10"/>
          </p:nvPr>
        </p:nvSpPr>
        <p:spPr/>
        <p:txBody>
          <a:bodyPr/>
          <a:lstStyle/>
          <a:p>
            <a:fld id="{AEC57FB8-185C-4541-9A80-5E8F2132023F}" type="slidenum">
              <a:rPr lang="en-US" smtClean="0"/>
              <a:t>10</a:t>
            </a:fld>
            <a:endParaRPr lang="en-US"/>
          </a:p>
        </p:txBody>
      </p:sp>
    </p:spTree>
    <p:extLst>
      <p:ext uri="{BB962C8B-B14F-4D97-AF65-F5344CB8AC3E}">
        <p14:creationId xmlns:p14="http://schemas.microsoft.com/office/powerpoint/2010/main" val="2482612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A" sz="1400" noProof="0" dirty="0"/>
              <a:t>Les journaux affichent le meilleur score en matière d'engagement, d'après ces données de </a:t>
            </a:r>
            <a:r>
              <a:rPr lang="fr-CA" sz="1400" noProof="0" dirty="0" err="1"/>
              <a:t>Engaged</a:t>
            </a:r>
            <a:r>
              <a:rPr lang="fr-CA" sz="1400" noProof="0" dirty="0"/>
              <a:t> and </a:t>
            </a:r>
            <a:r>
              <a:rPr lang="fr-CA" sz="1400" noProof="0" dirty="0" err="1"/>
              <a:t>Connected</a:t>
            </a:r>
            <a:r>
              <a:rPr lang="fr-CA" sz="1400" noProof="0" dirty="0"/>
              <a:t> (février 2019).  De manière intuitive, cela a du sens, car lire un journal est un choix actif plutôt qu'une activité de fond passive. </a:t>
            </a:r>
          </a:p>
          <a:p>
            <a:pPr algn="l"/>
            <a:endParaRPr lang="fr-CA" sz="1400" noProof="0" dirty="0"/>
          </a:p>
          <a:p>
            <a:pPr algn="l"/>
            <a:r>
              <a:rPr lang="fr-CA" sz="1400" noProof="0" dirty="0"/>
              <a:t>Lorsque les Canadiens ont été interrogés sur onze indicateurs d'engagement envers les médias, les journaux imprimés ont obtenu les meilleurs résultats. Lorsqu'ils lisent un journal, les Canadiens lui accordent toute leur attention, par rapport aux autres médias où l'attention est fractionnée.</a:t>
            </a:r>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12</a:t>
            </a:fld>
            <a:endParaRPr lang="en-US" dirty="0"/>
          </a:p>
        </p:txBody>
      </p:sp>
    </p:spTree>
    <p:extLst>
      <p:ext uri="{BB962C8B-B14F-4D97-AF65-F5344CB8AC3E}">
        <p14:creationId xmlns:p14="http://schemas.microsoft.com/office/powerpoint/2010/main" val="96946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Une étude datant de novembre 2020 confirme que 87 % des adultes lisent le contenu des journaux chaque semaine, sur diverses plateformes imprimées et numériques. La pandémie de COVID a augmenté la demande de nouvelles sur toutes les plateformes numériques. Cela est particulièrement évident chez les décideurs (professionnels, cadres supérieurs, dirigeants et propriétaires d'entreprises) qui dépassent le nombre de lecteurs des autres catégories sur toutes les plateformes ; ce sont des accros de l'information et ils préfèrent accéder à l'information lorsqu’ils se déplacent, principalement sur leur téléphone. Toutes plateformes confondues, 95 % des membres de ce groupe sont des lecteurs de journaux.</a:t>
            </a:r>
          </a:p>
        </p:txBody>
      </p:sp>
      <p:sp>
        <p:nvSpPr>
          <p:cNvPr id="4" name="Slide Number Placeholder 3"/>
          <p:cNvSpPr>
            <a:spLocks noGrp="1"/>
          </p:cNvSpPr>
          <p:nvPr>
            <p:ph type="sldNum" sz="quarter" idx="10"/>
          </p:nvPr>
        </p:nvSpPr>
        <p:spPr/>
        <p:txBody>
          <a:bodyPr/>
          <a:lstStyle/>
          <a:p>
            <a:fld id="{77E03286-0D15-4F41-A64F-3E0B05FC2E1C}" type="slidenum">
              <a:rPr lang="en-US" smtClean="0"/>
              <a:pPr/>
              <a:t>13</a:t>
            </a:fld>
            <a:endParaRPr lang="en-US" dirty="0"/>
          </a:p>
        </p:txBody>
      </p:sp>
    </p:spTree>
    <p:extLst>
      <p:ext uri="{BB962C8B-B14F-4D97-AF65-F5344CB8AC3E}">
        <p14:creationId xmlns:p14="http://schemas.microsoft.com/office/powerpoint/2010/main" val="16174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http://www.medialifemagazine.com/finding-an-optimal-mix-between-new-and-old-media/</a:t>
            </a:r>
          </a:p>
          <a:p>
            <a:pPr defTabSz="926149">
              <a:defRPr/>
            </a:pPr>
            <a:r>
              <a:rPr lang="en-CA" dirty="0" err="1"/>
              <a:t>L'Advertising</a:t>
            </a:r>
            <a:r>
              <a:rPr lang="en-CA" dirty="0"/>
              <a:t> Research Foundation a </a:t>
            </a:r>
            <a:r>
              <a:rPr lang="en-CA" dirty="0" err="1"/>
              <a:t>analysé</a:t>
            </a:r>
            <a:r>
              <a:rPr lang="en-CA" dirty="0"/>
              <a:t> 5 000 </a:t>
            </a:r>
            <a:r>
              <a:rPr lang="en-CA" dirty="0" err="1"/>
              <a:t>campagnes</a:t>
            </a:r>
            <a:r>
              <a:rPr lang="en-CA" dirty="0"/>
              <a:t>, </a:t>
            </a:r>
            <a:r>
              <a:rPr lang="en-CA" dirty="0" err="1"/>
              <a:t>représentant</a:t>
            </a:r>
            <a:r>
              <a:rPr lang="en-CA" dirty="0"/>
              <a:t> 375 milliards de dollars de </a:t>
            </a:r>
            <a:r>
              <a:rPr lang="en-CA" dirty="0" err="1"/>
              <a:t>dépenses</a:t>
            </a:r>
            <a:r>
              <a:rPr lang="en-CA" dirty="0"/>
              <a:t>. </a:t>
            </a:r>
          </a:p>
          <a:p>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14</a:t>
            </a:fld>
            <a:endParaRPr lang="en-CA"/>
          </a:p>
        </p:txBody>
      </p:sp>
    </p:spTree>
    <p:extLst>
      <p:ext uri="{BB962C8B-B14F-4D97-AF65-F5344CB8AC3E}">
        <p14:creationId xmlns:p14="http://schemas.microsoft.com/office/powerpoint/2010/main" val="3797251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Malheureusement</a:t>
            </a:r>
            <a:r>
              <a:rPr lang="fr-CA" noProof="0"/>
              <a:t>, de plus </a:t>
            </a:r>
            <a:r>
              <a:rPr lang="fr-CA" noProof="0" dirty="0"/>
              <a:t>en plus de Nord-Américains utilisent des bloqueurs de publicité. Les données de </a:t>
            </a:r>
            <a:r>
              <a:rPr lang="fr-CA" noProof="0" dirty="0" err="1"/>
              <a:t>GlobalWebIndex</a:t>
            </a:r>
            <a:r>
              <a:rPr lang="fr-CA" noProof="0" dirty="0"/>
              <a:t> et de leur étude Digital </a:t>
            </a:r>
            <a:r>
              <a:rPr lang="fr-CA" noProof="0" dirty="0" err="1"/>
              <a:t>Snapshot</a:t>
            </a:r>
            <a:r>
              <a:rPr lang="fr-CA" noProof="0" dirty="0"/>
              <a:t> (2019) situent l'utilisation des bloqueurs de publicité à 44 % des Nord-Américains. Le blocage des publicités est similaire pour toutes les générations, allant de 29% pour la </a:t>
            </a:r>
            <a:r>
              <a:rPr lang="fr-CA" noProof="0" dirty="0" err="1"/>
              <a:t>GenX</a:t>
            </a:r>
            <a:r>
              <a:rPr lang="fr-CA" noProof="0" dirty="0"/>
              <a:t> à 38% pour les baby-boomers.</a:t>
            </a:r>
          </a:p>
          <a:p>
            <a:r>
              <a:rPr lang="fr-CA" noProof="0" dirty="0"/>
              <a:t>https://</a:t>
            </a:r>
            <a:r>
              <a:rPr lang="fr-CA" noProof="0" dirty="0" err="1"/>
              <a:t>mediaincanada.com</a:t>
            </a:r>
            <a:r>
              <a:rPr lang="fr-CA" noProof="0" dirty="0"/>
              <a:t>/2019/09/19/ad-blocker-usage-at-nearly-50-report/ </a:t>
            </a:r>
          </a:p>
          <a:p>
            <a:endParaRPr lang="fr-CA" noProof="0" dirty="0"/>
          </a:p>
          <a:p>
            <a:r>
              <a:rPr lang="fr-CA" noProof="0" dirty="0"/>
              <a:t>Les données de Médias d'info Canada recueillies en février 2020 révèlent que quatre personnes sur dix utilisent une sorte de bloqueur de publicité, surtout lorsqu'elles font des achats en ligne, regardent des vidéos en continu et naviguent sur les médias sociaux. Ces résultats correspondent à ceux d'autres études menées au Canada - </a:t>
            </a:r>
            <a:r>
              <a:rPr lang="fr-CA" noProof="0" dirty="0" err="1"/>
              <a:t>Hootsuite</a:t>
            </a:r>
            <a:r>
              <a:rPr lang="fr-CA" noProof="0" dirty="0"/>
              <a:t> estime que le blocage des publicités au Canada est de 41,3 %.</a:t>
            </a:r>
          </a:p>
          <a:p>
            <a:r>
              <a:rPr lang="fr-CA" noProof="0" dirty="0"/>
              <a:t>https://</a:t>
            </a:r>
            <a:r>
              <a:rPr lang="fr-CA" noProof="0" dirty="0" err="1"/>
              <a:t>backlinko.com</a:t>
            </a:r>
            <a:r>
              <a:rPr lang="fr-CA" noProof="0" dirty="0"/>
              <a:t>/</a:t>
            </a:r>
            <a:r>
              <a:rPr lang="fr-CA" noProof="0" dirty="0" err="1"/>
              <a:t>ad-blockers-users#ad-blocking-by-country</a:t>
            </a:r>
            <a:endParaRPr lang="fr-CA" noProof="0" dirty="0"/>
          </a:p>
        </p:txBody>
      </p:sp>
      <p:sp>
        <p:nvSpPr>
          <p:cNvPr id="4" name="Slide Number Placeholder 3"/>
          <p:cNvSpPr>
            <a:spLocks noGrp="1"/>
          </p:cNvSpPr>
          <p:nvPr>
            <p:ph type="sldNum" sz="quarter" idx="5"/>
          </p:nvPr>
        </p:nvSpPr>
        <p:spPr/>
        <p:txBody>
          <a:bodyPr/>
          <a:lstStyle/>
          <a:p>
            <a:fld id="{E06BDCF4-50A8-4007-8F2E-E84C576D75AF}" type="slidenum">
              <a:rPr lang="en-US" smtClean="0"/>
              <a:t>15</a:t>
            </a:fld>
            <a:endParaRPr lang="en-US"/>
          </a:p>
        </p:txBody>
      </p:sp>
    </p:spTree>
    <p:extLst>
      <p:ext uri="{BB962C8B-B14F-4D97-AF65-F5344CB8AC3E}">
        <p14:creationId xmlns:p14="http://schemas.microsoft.com/office/powerpoint/2010/main" val="415727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données du sondage de Médias d'info Canada sont réalisées par </a:t>
            </a:r>
            <a:r>
              <a:rPr lang="fr-CA" noProof="0" dirty="0" err="1"/>
              <a:t>Totum</a:t>
            </a:r>
            <a:r>
              <a:rPr lang="fr-CA" noProof="0" dirty="0"/>
              <a:t> </a:t>
            </a:r>
            <a:r>
              <a:rPr lang="fr-CA" noProof="0" dirty="0" err="1"/>
              <a:t>Research</a:t>
            </a:r>
            <a:r>
              <a:rPr lang="fr-CA" noProof="0" dirty="0"/>
              <a:t> à l'aide d'entretiens en ligne avec des adultes canadiens de 18 ans et plus. La taille des échantillons varie de 800 à 1 000 dans diverses études menées entre février 2019 et décembre 2020. Toutes les études sont représentatives au niveau national et pondérées pour représenter les données de Statistique Canada en matière de sexe, d'âge et de région.</a:t>
            </a:r>
          </a:p>
        </p:txBody>
      </p:sp>
      <p:sp>
        <p:nvSpPr>
          <p:cNvPr id="4" name="Slide Number Placeholder 3"/>
          <p:cNvSpPr>
            <a:spLocks noGrp="1"/>
          </p:cNvSpPr>
          <p:nvPr>
            <p:ph type="sldNum" sz="quarter" idx="5"/>
          </p:nvPr>
        </p:nvSpPr>
        <p:spPr/>
        <p:txBody>
          <a:bodyPr/>
          <a:lstStyle/>
          <a:p>
            <a:fld id="{E06BDCF4-50A8-4007-8F2E-E84C576D75AF}" type="slidenum">
              <a:rPr lang="en-US" smtClean="0"/>
              <a:t>16</a:t>
            </a:fld>
            <a:endParaRPr lang="en-US"/>
          </a:p>
        </p:txBody>
      </p:sp>
    </p:spTree>
    <p:extLst>
      <p:ext uri="{BB962C8B-B14F-4D97-AF65-F5344CB8AC3E}">
        <p14:creationId xmlns:p14="http://schemas.microsoft.com/office/powerpoint/2010/main" val="543716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Vous trouverez de plus amples renseignements sur le site Web de Médias d’info Canada à l'adresse </a:t>
            </a:r>
            <a:r>
              <a:rPr lang="fr-CA" noProof="0" dirty="0" err="1"/>
              <a:t>www.newsmediacanada.ca</a:t>
            </a:r>
            <a:r>
              <a:rPr lang="fr-CA" noProof="0" dirty="0"/>
              <a:t>.  </a:t>
            </a:r>
          </a:p>
          <a:p>
            <a:r>
              <a:rPr lang="fr-CA" noProof="0" dirty="0"/>
              <a:t>Veuillez adresser vos questions à Kelly </a:t>
            </a:r>
            <a:r>
              <a:rPr lang="fr-CA" noProof="0" dirty="0" err="1"/>
              <a:t>Levson</a:t>
            </a:r>
            <a:r>
              <a:rPr lang="fr-CA" noProof="0" dirty="0"/>
              <a:t>, directrice du marketing et de la recherche, à </a:t>
            </a:r>
            <a:r>
              <a:rPr lang="fr-CA" noProof="0" dirty="0" err="1"/>
              <a:t>klevson@newsmediacanada.ca</a:t>
            </a:r>
            <a:r>
              <a:rPr lang="fr-CA" noProof="0" dirty="0"/>
              <a:t>.</a:t>
            </a:r>
          </a:p>
        </p:txBody>
      </p:sp>
      <p:sp>
        <p:nvSpPr>
          <p:cNvPr id="4" name="Slide Number Placeholder 3"/>
          <p:cNvSpPr>
            <a:spLocks noGrp="1"/>
          </p:cNvSpPr>
          <p:nvPr>
            <p:ph type="sldNum" sz="quarter" idx="10"/>
          </p:nvPr>
        </p:nvSpPr>
        <p:spPr/>
        <p:txBody>
          <a:bodyPr/>
          <a:lstStyle/>
          <a:p>
            <a:fld id="{E06BDCF4-50A8-4007-8F2E-E84C576D75AF}" type="slidenum">
              <a:rPr lang="en-US" smtClean="0"/>
              <a:t>17</a:t>
            </a:fld>
            <a:endParaRPr lang="en-US"/>
          </a:p>
        </p:txBody>
      </p:sp>
    </p:spTree>
    <p:extLst>
      <p:ext uri="{BB962C8B-B14F-4D97-AF65-F5344CB8AC3E}">
        <p14:creationId xmlns:p14="http://schemas.microsoft.com/office/powerpoint/2010/main" val="168288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6BDCF4-50A8-4007-8F2E-E84C576D75AF}" type="slidenum">
              <a:rPr lang="en-US" smtClean="0"/>
              <a:t>18</a:t>
            </a:fld>
            <a:endParaRPr lang="en-US"/>
          </a:p>
        </p:txBody>
      </p:sp>
    </p:spTree>
    <p:extLst>
      <p:ext uri="{BB962C8B-B14F-4D97-AF65-F5344CB8AC3E}">
        <p14:creationId xmlns:p14="http://schemas.microsoft.com/office/powerpoint/2010/main" val="13147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E03286-0D15-4F41-A64F-3E0B05FC2E1C}" type="slidenum">
              <a:rPr lang="en-US" smtClean="0"/>
              <a:pPr/>
              <a:t>19</a:t>
            </a:fld>
            <a:endParaRPr lang="en-US" dirty="0"/>
          </a:p>
        </p:txBody>
      </p:sp>
    </p:spTree>
    <p:extLst>
      <p:ext uri="{BB962C8B-B14F-4D97-AF65-F5344CB8AC3E}">
        <p14:creationId xmlns:p14="http://schemas.microsoft.com/office/powerpoint/2010/main" val="9175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publicités dans les médias d'information (en format imprimé ou numérique) génèrent de la sensibilisation chez près de deux tiers des lecteurs (63%).  </a:t>
            </a:r>
          </a:p>
          <a:p>
            <a:r>
              <a:rPr lang="fr-CA" noProof="0" dirty="0"/>
              <a:t>- Les trois quarts de la notoriété sont générés par les annonces imprimées (34 % en format imprimé + 15 % dans les deux formats) = 49 % sur un total de 63 % = 77 % de la notoriété générée par les annonces imprimées des journaux.</a:t>
            </a:r>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20</a:t>
            </a:fld>
            <a:endParaRPr lang="en-US"/>
          </a:p>
        </p:txBody>
      </p:sp>
    </p:spTree>
    <p:extLst>
      <p:ext uri="{BB962C8B-B14F-4D97-AF65-F5344CB8AC3E}">
        <p14:creationId xmlns:p14="http://schemas.microsoft.com/office/powerpoint/2010/main" val="150225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39">
              <a:defRPr/>
            </a:pPr>
            <a:r>
              <a:rPr lang="fr-CA" b="1" noProof="0" dirty="0"/>
              <a:t>En 2020, neuf Canadiens sur dix (87 %) liront les marques de médias d'information chaque semaine. En 2012, le taux de lecture hebdomadaire était de 85 %. </a:t>
            </a:r>
          </a:p>
          <a:p>
            <a:pPr defTabSz="903739">
              <a:defRPr/>
            </a:pPr>
            <a:endParaRPr lang="fr-CA" b="1" noProof="0" dirty="0"/>
          </a:p>
          <a:p>
            <a:pPr defTabSz="903739">
              <a:defRPr/>
            </a:pPr>
            <a:r>
              <a:rPr lang="fr-CA" b="0" noProof="0" dirty="0"/>
              <a:t>L'accès aux plateformes de nouvelles numériques n'a fait qu'accroître l'accès des Canadiens au contenu des nouvelles, et par conséquent, plus de Canadiens que jamais lisent les marques de médias d'information, en format imprimé ou numérique.</a:t>
            </a:r>
          </a:p>
          <a:p>
            <a:endParaRPr lang="en-US" dirty="0"/>
          </a:p>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a:t>
            </a:fld>
            <a:endParaRPr lang="en-US" dirty="0"/>
          </a:p>
        </p:txBody>
      </p:sp>
    </p:spTree>
    <p:extLst>
      <p:ext uri="{BB962C8B-B14F-4D97-AF65-F5344CB8AC3E}">
        <p14:creationId xmlns:p14="http://schemas.microsoft.com/office/powerpoint/2010/main" val="448260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publicités dans les médias d'information (en format imprimé ou numérique) génèrent des recherches d'informations en ligne chez plus de la moitié des lecteurs (57%).  </a:t>
            </a:r>
          </a:p>
          <a:p>
            <a:r>
              <a:rPr lang="fr-CA" noProof="0" dirty="0"/>
              <a:t>- Six adultes de 50 ans et plus sur dix recherchent des informations en ligne à partir d'annonces imprimées (24% imprimées + 12% les deux) = 36% sur un total de 59% = 61%.</a:t>
            </a:r>
            <a:endParaRPr lang="fr-CA" baseline="0" noProof="0" dirty="0"/>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21</a:t>
            </a:fld>
            <a:endParaRPr lang="en-US"/>
          </a:p>
        </p:txBody>
      </p:sp>
    </p:spTree>
    <p:extLst>
      <p:ext uri="{BB962C8B-B14F-4D97-AF65-F5344CB8AC3E}">
        <p14:creationId xmlns:p14="http://schemas.microsoft.com/office/powerpoint/2010/main" val="1490010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A" baseline="0" noProof="0" dirty="0"/>
              <a:t>Les publicités dans les </a:t>
            </a:r>
            <a:r>
              <a:rPr lang="fr-CA" noProof="0" dirty="0"/>
              <a:t>médias d'information </a:t>
            </a:r>
            <a:r>
              <a:rPr lang="fr-CA" baseline="0" noProof="0" dirty="0"/>
              <a:t>(en format imprimé ou numérique) génèrent des recherches d'informations hors ligne chez plus d'un tiers des lecteurs (37%).  </a:t>
            </a:r>
          </a:p>
          <a:p>
            <a:pPr algn="l"/>
            <a:r>
              <a:rPr lang="fr-CA" baseline="0" noProof="0" dirty="0"/>
              <a:t>- Deux tiers des adultes de 50 ans et plus recherchent des informations hors ligne à partir de publicités imprimées (20 % d'imprimés + 5 % des deux) = 25 % sur un total de 38 % = 66 %.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22</a:t>
            </a:fld>
            <a:endParaRPr lang="en-US"/>
          </a:p>
        </p:txBody>
      </p:sp>
    </p:spTree>
    <p:extLst>
      <p:ext uri="{BB962C8B-B14F-4D97-AF65-F5344CB8AC3E}">
        <p14:creationId xmlns:p14="http://schemas.microsoft.com/office/powerpoint/2010/main" val="1735870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noProof="0" dirty="0"/>
              <a:t>Les publicités dans </a:t>
            </a:r>
            <a:r>
              <a:rPr lang="fr-CA" noProof="0" dirty="0"/>
              <a:t>les médias d'information </a:t>
            </a:r>
            <a:r>
              <a:rPr lang="fr-CA" baseline="0" noProof="0" dirty="0"/>
              <a:t>(en format imprimé ou numérique) génèrent des visites en magasin (en personne ou en ligne) chez plus de la moitié des lecteurs (54%).  </a:t>
            </a:r>
          </a:p>
          <a:p>
            <a:r>
              <a:rPr lang="fr-CA" baseline="0" noProof="0" dirty="0"/>
              <a:t>- Près des trois quarts des visites en magasin sont générées par des publicités imprimées (38 % d'imprimés + 9 % des deux) = 47 % sur un total de 63 % = 73 %.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23</a:t>
            </a:fld>
            <a:endParaRPr lang="en-US"/>
          </a:p>
        </p:txBody>
      </p:sp>
    </p:spTree>
    <p:extLst>
      <p:ext uri="{BB962C8B-B14F-4D97-AF65-F5344CB8AC3E}">
        <p14:creationId xmlns:p14="http://schemas.microsoft.com/office/powerpoint/2010/main" val="205604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publicités dans les médias d'information (en format imprimé ou numérique) génèrent des référencements chez la moitié des lecteurs (50%).  </a:t>
            </a:r>
          </a:p>
          <a:p>
            <a:r>
              <a:rPr lang="fr-CA" noProof="0" dirty="0"/>
              <a:t>Les trois quarts des recommandations sont générées par des publicités imprimées (34% en format imprimé + 10% dans les deux formats) = 44% sur un total de 58% = 76%. </a:t>
            </a:r>
          </a:p>
        </p:txBody>
      </p:sp>
      <p:sp>
        <p:nvSpPr>
          <p:cNvPr id="4" name="Slide Number Placeholder 3"/>
          <p:cNvSpPr>
            <a:spLocks noGrp="1"/>
          </p:cNvSpPr>
          <p:nvPr>
            <p:ph type="sldNum" sz="quarter" idx="10"/>
          </p:nvPr>
        </p:nvSpPr>
        <p:spPr/>
        <p:txBody>
          <a:bodyPr/>
          <a:lstStyle/>
          <a:p>
            <a:fld id="{AEC57FB8-185C-4541-9A80-5E8F2132023F}" type="slidenum">
              <a:rPr lang="en-US" smtClean="0"/>
              <a:t>24</a:t>
            </a:fld>
            <a:endParaRPr lang="en-US"/>
          </a:p>
        </p:txBody>
      </p:sp>
    </p:spTree>
    <p:extLst>
      <p:ext uri="{BB962C8B-B14F-4D97-AF65-F5344CB8AC3E}">
        <p14:creationId xmlns:p14="http://schemas.microsoft.com/office/powerpoint/2010/main" val="1051315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publicités dans les médias d'information (en format imprimé ou numérique) génèrent des référencements chez un tiers des lecteurs (32%).  </a:t>
            </a:r>
          </a:p>
          <a:p>
            <a:r>
              <a:rPr lang="fr-CA" noProof="0" dirty="0"/>
              <a:t>- Les trois quarts des recommandations sont générées par des publicités imprimées (16% en format imprimé + 4% dans les deux formats) = 20% sur un total de 31% = 65%.</a:t>
            </a:r>
          </a:p>
          <a:p>
            <a:pPr marL="171450" indent="-171450">
              <a:buFontTx/>
              <a:buChar char="-"/>
            </a:pPr>
            <a:endParaRPr lang="fr-CA" noProof="0" dirty="0"/>
          </a:p>
          <a:p>
            <a:endParaRPr lang="en-US" dirty="0"/>
          </a:p>
        </p:txBody>
      </p:sp>
      <p:sp>
        <p:nvSpPr>
          <p:cNvPr id="4" name="Slide Number Placeholder 3"/>
          <p:cNvSpPr>
            <a:spLocks noGrp="1"/>
          </p:cNvSpPr>
          <p:nvPr>
            <p:ph type="sldNum" sz="quarter" idx="10"/>
          </p:nvPr>
        </p:nvSpPr>
        <p:spPr/>
        <p:txBody>
          <a:bodyPr/>
          <a:lstStyle/>
          <a:p>
            <a:fld id="{AEC57FB8-185C-4541-9A80-5E8F2132023F}" type="slidenum">
              <a:rPr lang="en-US" smtClean="0"/>
              <a:t>25</a:t>
            </a:fld>
            <a:endParaRPr lang="en-US"/>
          </a:p>
        </p:txBody>
      </p:sp>
    </p:spTree>
    <p:extLst>
      <p:ext uri="{BB962C8B-B14F-4D97-AF65-F5344CB8AC3E}">
        <p14:creationId xmlns:p14="http://schemas.microsoft.com/office/powerpoint/2010/main" val="212758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fr-C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Les milléniaux lisent les journaux</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 nouveau sondage révèle que 90 % des milléniaux lisent les journaux en format imprimé ou numérique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Depuis 2012, Médias d’info Canada suit et quantifie le lectorat sur les plateformes imprimées et numériques. Le taux de lecture de tout journal au cours d’une semaine est passé de </a:t>
            </a:r>
            <a:r>
              <a:rPr lang="fr-CA"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85 %</a:t>
            </a:r>
            <a:r>
              <a:rPr lang="fr-CA"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en 2012 à </a:t>
            </a:r>
            <a:r>
              <a:rPr lang="fr-CA" sz="1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87 %</a:t>
            </a:r>
            <a:r>
              <a:rPr lang="fr-CA" sz="18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 en 2020, ce qui est manifestement dû à l’accès numérique aux nouvelles.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2020, le groupe de lecteurs qui lisaient le plus était celui des milléniaux, soit les adultes nés entre 1982 et 1999 (21 à 38 ans) ; 90 % des milléniaux lisent les journaux en format imprimé ou numérique.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Cette génération vieillit et son engouement pour l'information ne fait qu'augmenter. La pandémie a également entraîné une hausse de la demande pour les nouvelles, notamment sur les plateformes numériques. Les milléniaux préfèrent lire sur support numérique ; 98 % des milléniaux qui lisent des journaux imprimés lisent aussi les nouvelles sur support numérique.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Ces chiffres sont tirés d’un sondage national en ligne réalisé en novembre 2020 par Totum </a:t>
            </a:r>
            <a:r>
              <a:rPr lang="fr-CA"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Research</a:t>
            </a: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Des entretiens ont été menés auprès de 800 Canadiens anglophones et francophones dans chaque province, et les résultats ont été pondérés pour être représentatifs à l’échelle nationale.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6BDCF4-50A8-4007-8F2E-E84C576D75AF}" type="slidenum">
              <a:rPr lang="en-US" smtClean="0"/>
              <a:t>3</a:t>
            </a:fld>
            <a:endParaRPr lang="en-US"/>
          </a:p>
        </p:txBody>
      </p:sp>
    </p:spTree>
    <p:extLst>
      <p:ext uri="{BB962C8B-B14F-4D97-AF65-F5344CB8AC3E}">
        <p14:creationId xmlns:p14="http://schemas.microsoft.com/office/powerpoint/2010/main" val="360054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Les groupes d'âge ont des habitudes de lecture différentes selon la plateforme, et le chevauchement entre l'imprimé et le numérique est marqué.</a:t>
            </a:r>
          </a:p>
          <a:p>
            <a:endParaRPr lang="fr-CA" noProof="0" dirty="0"/>
          </a:p>
          <a:p>
            <a:r>
              <a:rPr lang="fr-CA" noProof="0" dirty="0"/>
              <a:t>Les recherches montrent que 82 % des lecteurs d'imprimés (âgés de 18 ans et plus) lisent également en format numérique. Et 70 % des lecteurs en format numérique (18 ans et plus) lisent également des imprimés. Ce chiffre atteint 87 % chez les adultes de plus de 55 ans.  La lecture d'imprimés augmente avec l'âge.</a:t>
            </a:r>
          </a:p>
        </p:txBody>
      </p:sp>
      <p:sp>
        <p:nvSpPr>
          <p:cNvPr id="4" name="Slide Number Placeholder 3"/>
          <p:cNvSpPr>
            <a:spLocks noGrp="1"/>
          </p:cNvSpPr>
          <p:nvPr>
            <p:ph type="sldNum" sz="quarter" idx="10"/>
          </p:nvPr>
        </p:nvSpPr>
        <p:spPr/>
        <p:txBody>
          <a:bodyPr/>
          <a:lstStyle/>
          <a:p>
            <a:fld id="{E06BDCF4-50A8-4007-8F2E-E84C576D75AF}" type="slidenum">
              <a:rPr lang="en-US" smtClean="0"/>
              <a:t>4</a:t>
            </a:fld>
            <a:endParaRPr lang="en-US"/>
          </a:p>
        </p:txBody>
      </p:sp>
    </p:spTree>
    <p:extLst>
      <p:ext uri="{BB962C8B-B14F-4D97-AF65-F5344CB8AC3E}">
        <p14:creationId xmlns:p14="http://schemas.microsoft.com/office/powerpoint/2010/main" val="1597724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Les milléniaux sont intéressés par la lecture des actualités, quelle que soit la plateforme. Presque tous les lecteurs d’imprimés âgés de 21 à 38 ans intègrent les journaux numériques à leurs habitudes de lecture. En comparaison, 76 % des baby-boomers ajoutent le numérique à leurs habitudes de lecture d'imprimés.</a:t>
            </a:r>
            <a:endParaRPr lang="en-CA" dirty="0"/>
          </a:p>
        </p:txBody>
      </p:sp>
      <p:sp>
        <p:nvSpPr>
          <p:cNvPr id="4" name="Slide Number Placeholder 3"/>
          <p:cNvSpPr>
            <a:spLocks noGrp="1"/>
          </p:cNvSpPr>
          <p:nvPr>
            <p:ph type="sldNum" sz="quarter" idx="5"/>
          </p:nvPr>
        </p:nvSpPr>
        <p:spPr/>
        <p:txBody>
          <a:bodyPr/>
          <a:lstStyle/>
          <a:p>
            <a:fld id="{E06BDCF4-50A8-4007-8F2E-E84C576D75AF}" type="slidenum">
              <a:rPr lang="en-US" smtClean="0"/>
              <a:t>5</a:t>
            </a:fld>
            <a:endParaRPr lang="en-US"/>
          </a:p>
        </p:txBody>
      </p:sp>
    </p:spTree>
    <p:extLst>
      <p:ext uri="{BB962C8B-B14F-4D97-AF65-F5344CB8AC3E}">
        <p14:creationId xmlns:p14="http://schemas.microsoft.com/office/powerpoint/2010/main" val="3142269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17822" indent="-276083" algn="ctr">
              <a:defRPr>
                <a:solidFill>
                  <a:schemeClr val="tx1"/>
                </a:solidFill>
                <a:latin typeface="Arial" panose="020B0604020202020204" pitchFamily="34" charset="0"/>
              </a:defRPr>
            </a:lvl2pPr>
            <a:lvl3pPr marL="1104340" indent="-220866" algn="ctr">
              <a:defRPr>
                <a:solidFill>
                  <a:schemeClr val="tx1"/>
                </a:solidFill>
                <a:latin typeface="Arial" panose="020B0604020202020204" pitchFamily="34" charset="0"/>
              </a:defRPr>
            </a:lvl3pPr>
            <a:lvl4pPr marL="1546076" indent="-220866" algn="ctr">
              <a:defRPr>
                <a:solidFill>
                  <a:schemeClr val="tx1"/>
                </a:solidFill>
                <a:latin typeface="Arial" panose="020B0604020202020204" pitchFamily="34" charset="0"/>
              </a:defRPr>
            </a:lvl4pPr>
            <a:lvl5pPr marL="1987814" indent="-220866" algn="ctr">
              <a:defRPr>
                <a:solidFill>
                  <a:schemeClr val="tx1"/>
                </a:solidFill>
                <a:latin typeface="Arial" panose="020B0604020202020204" pitchFamily="34" charset="0"/>
              </a:defRPr>
            </a:lvl5pPr>
            <a:lvl6pPr marL="2429549" indent="-220866" algn="ctr" eaLnBrk="0" fontAlgn="base" hangingPunct="0">
              <a:spcBef>
                <a:spcPct val="0"/>
              </a:spcBef>
              <a:spcAft>
                <a:spcPct val="0"/>
              </a:spcAft>
              <a:defRPr>
                <a:solidFill>
                  <a:schemeClr val="tx1"/>
                </a:solidFill>
                <a:latin typeface="Arial" panose="020B0604020202020204" pitchFamily="34" charset="0"/>
              </a:defRPr>
            </a:lvl6pPr>
            <a:lvl7pPr marL="2871288" indent="-220866" algn="ctr" eaLnBrk="0" fontAlgn="base" hangingPunct="0">
              <a:spcBef>
                <a:spcPct val="0"/>
              </a:spcBef>
              <a:spcAft>
                <a:spcPct val="0"/>
              </a:spcAft>
              <a:defRPr>
                <a:solidFill>
                  <a:schemeClr val="tx1"/>
                </a:solidFill>
                <a:latin typeface="Arial" panose="020B0604020202020204" pitchFamily="34" charset="0"/>
              </a:defRPr>
            </a:lvl7pPr>
            <a:lvl8pPr marL="3313022" indent="-220866" algn="ctr" eaLnBrk="0" fontAlgn="base" hangingPunct="0">
              <a:spcBef>
                <a:spcPct val="0"/>
              </a:spcBef>
              <a:spcAft>
                <a:spcPct val="0"/>
              </a:spcAft>
              <a:defRPr>
                <a:solidFill>
                  <a:schemeClr val="tx1"/>
                </a:solidFill>
                <a:latin typeface="Arial" panose="020B0604020202020204" pitchFamily="34" charset="0"/>
              </a:defRPr>
            </a:lvl8pPr>
            <a:lvl9pPr marL="3754760" indent="-220866"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6</a:t>
            </a:fld>
            <a:endParaRPr lang="en-US" altLang="en-US"/>
          </a:p>
        </p:txBody>
      </p:sp>
      <p:sp>
        <p:nvSpPr>
          <p:cNvPr id="68611" name="Rectangle 2">
            <a:extLst>
              <a:ext uri="{FF2B5EF4-FFF2-40B4-BE49-F238E27FC236}">
                <a16:creationId xmlns:a16="http://schemas.microsoft.com/office/drawing/2014/main"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6A2B41DE-840B-4F91-A5DF-5E23382E4520}"/>
              </a:ext>
            </a:extLst>
          </p:cNvPr>
          <p:cNvSpPr>
            <a:spLocks noGrp="1" noChangeArrowheads="1"/>
          </p:cNvSpPr>
          <p:nvPr>
            <p:ph type="body" idx="1"/>
          </p:nvPr>
        </p:nvSpPr>
        <p:spPr>
          <a:xfrm>
            <a:off x="701041" y="4415791"/>
            <a:ext cx="5871332" cy="4183381"/>
          </a:xfrm>
          <a:noFill/>
        </p:spPr>
        <p:txBody>
          <a:bodyPr/>
          <a:lstStyle/>
          <a:p>
            <a:pPr eaLnBrk="1" hangingPunct="1"/>
            <a:r>
              <a:rPr lang="fr-CA" altLang="en-US" noProof="0" dirty="0"/>
              <a:t>Nous continuons à étudier les raisons pour lesquelles on lit les journaux communautaires et une chose ne change jamais. L'information locale (sous plusieurs formes) continue d'être la raison principale du lectorat des journaux communautaires. Cette étude a porté sur les formats imprimés et numériques d'une liste élargie de différents types d'informations locales, notamment :</a:t>
            </a:r>
          </a:p>
          <a:p>
            <a:pPr marL="171450" indent="-171450" eaLnBrk="1" hangingPunct="1">
              <a:buFont typeface="Arial" panose="020B0604020202020204" pitchFamily="34" charset="0"/>
              <a:buChar char="•"/>
            </a:pPr>
            <a:r>
              <a:rPr lang="fr-CA" altLang="en-US" noProof="0" dirty="0"/>
              <a:t>Les nouvelles locales</a:t>
            </a:r>
          </a:p>
          <a:p>
            <a:pPr marL="171450" indent="-171450" eaLnBrk="1" hangingPunct="1">
              <a:buFont typeface="Arial" panose="020B0604020202020204" pitchFamily="34" charset="0"/>
              <a:buChar char="•"/>
            </a:pPr>
            <a:r>
              <a:rPr lang="fr-CA" altLang="en-US" noProof="0" dirty="0"/>
              <a:t>Les éditoriaux locaux</a:t>
            </a:r>
          </a:p>
          <a:p>
            <a:pPr marL="171450" indent="-171450" eaLnBrk="1" hangingPunct="1">
              <a:buFont typeface="Arial" panose="020B0604020202020204" pitchFamily="34" charset="0"/>
              <a:buChar char="•"/>
            </a:pPr>
            <a:r>
              <a:rPr lang="fr-CA" altLang="en-US" noProof="0" dirty="0"/>
              <a:t>Les sports locaux</a:t>
            </a:r>
          </a:p>
          <a:p>
            <a:pPr marL="171450" indent="-171450" eaLnBrk="1" hangingPunct="1">
              <a:buFont typeface="Arial" panose="020B0604020202020204" pitchFamily="34" charset="0"/>
              <a:buChar char="•"/>
            </a:pPr>
            <a:r>
              <a:rPr lang="fr-CA" altLang="en-US" noProof="0" dirty="0"/>
              <a:t>Les divertissements locaux</a:t>
            </a:r>
          </a:p>
          <a:p>
            <a:pPr marL="171450" indent="-171450" eaLnBrk="1" hangingPunct="1">
              <a:buFont typeface="Arial" panose="020B0604020202020204" pitchFamily="34" charset="0"/>
              <a:buChar char="•"/>
            </a:pPr>
            <a:r>
              <a:rPr lang="fr-CA" altLang="en-US" noProof="0" dirty="0"/>
              <a:t>Les événements locaux</a:t>
            </a:r>
          </a:p>
          <a:p>
            <a:pPr marL="171450" indent="-171450" eaLnBrk="1" hangingPunct="1">
              <a:buFont typeface="Arial" panose="020B0604020202020204" pitchFamily="34" charset="0"/>
              <a:buChar char="•"/>
            </a:pPr>
            <a:r>
              <a:rPr lang="fr-CA" altLang="en-US" noProof="0" dirty="0"/>
              <a:t>Les chroniques sur la criminalité locale</a:t>
            </a:r>
          </a:p>
          <a:p>
            <a:pPr marL="171450" indent="-171450" eaLnBrk="1" hangingPunct="1">
              <a:buFont typeface="Arial" panose="020B0604020202020204" pitchFamily="34" charset="0"/>
              <a:buChar char="•"/>
            </a:pPr>
            <a:r>
              <a:rPr lang="fr-CA" altLang="en-US" noProof="0" dirty="0"/>
              <a:t>Les nécrologies</a:t>
            </a:r>
          </a:p>
          <a:p>
            <a:pPr eaLnBrk="1" hangingPunct="1"/>
            <a:r>
              <a:rPr lang="fr-CA" altLang="en-US" noProof="0" dirty="0"/>
              <a:t>Après l'accès aux informations locales, environ la moitié des lecteurs lisent les journaux locaux pour la publicité, ce qui inclut les annonces “ROP" partout dans le journal ainsi que les circulaires et les encarts. Un peu plus de lecteurs de journaux imprimés désigne la publicité comme point d'intérêt, ce qui est probablement attribuable aux circulaires et aux encarts.</a:t>
            </a:r>
          </a:p>
          <a:p>
            <a:pPr eaLnBrk="1" hangingPunct="1"/>
            <a:r>
              <a:rPr lang="fr-CA" altLang="en-US" noProof="0" dirty="0"/>
              <a:t>Enfin, nous constatons encore que les lecteurs des journaux communautaires lisent les petites annonces ainsi que les rubriques emploi/carrières et immobilier.</a:t>
            </a:r>
          </a:p>
          <a:p>
            <a:pPr marL="156726" indent="-156726">
              <a:buFontTx/>
              <a:buChar char="-"/>
            </a:pPr>
            <a:endParaRPr lang="en-CA" altLang="en-US" dirty="0"/>
          </a:p>
        </p:txBody>
      </p:sp>
    </p:spTree>
    <p:extLst>
      <p:ext uri="{BB962C8B-B14F-4D97-AF65-F5344CB8AC3E}">
        <p14:creationId xmlns:p14="http://schemas.microsoft.com/office/powerpoint/2010/main" val="3163509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Lorsqu'on leur demande les raisons pour lesquelles ils lisent les journaux communautaires, les recherches montrent invariablement que près de la moitié des lecteurs citent les circulaires. Une catégorie clé pour les circulaires a toujours été l'épicerie et les recherches montrent également que plus des trois quarts des lecteurs de journaux communautaires utilisent les circulaires pour planifier leurs achats d'épicerie.</a:t>
            </a:r>
          </a:p>
          <a:p>
            <a:endParaRPr lang="fr-CA" noProof="0" dirty="0"/>
          </a:p>
          <a:p>
            <a:r>
              <a:rPr lang="fr-CA" noProof="0" dirty="0"/>
              <a:t>Nous savons également que neuf lecteurs de prospectus sur dix continuent de préférer la version imprimée des prospectus.  Les circulaires numériques sont généralement utilisées en plus de la version imprimée.</a:t>
            </a:r>
          </a:p>
        </p:txBody>
      </p:sp>
      <p:sp>
        <p:nvSpPr>
          <p:cNvPr id="4" name="Slide Number Placeholder 3"/>
          <p:cNvSpPr>
            <a:spLocks noGrp="1"/>
          </p:cNvSpPr>
          <p:nvPr>
            <p:ph type="sldNum" sz="quarter" idx="5"/>
          </p:nvPr>
        </p:nvSpPr>
        <p:spPr/>
        <p:txBody>
          <a:bodyPr/>
          <a:lstStyle/>
          <a:p>
            <a:fld id="{E06BDCF4-50A8-4007-8F2E-E84C576D75AF}" type="slidenum">
              <a:rPr lang="en-US" smtClean="0"/>
              <a:t>7</a:t>
            </a:fld>
            <a:endParaRPr lang="en-US"/>
          </a:p>
        </p:txBody>
      </p:sp>
    </p:spTree>
    <p:extLst>
      <p:ext uri="{BB962C8B-B14F-4D97-AF65-F5344CB8AC3E}">
        <p14:creationId xmlns:p14="http://schemas.microsoft.com/office/powerpoint/2010/main" val="64140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nombre de lecteurs de circulaires et d'encarts augmente avec l'âge. Plus de la moitié des lecteurs de plus de 35 ans citent les circulaires et les encarts comme l'une des raisons pour lesquelles ils lisent les journaux communautaires imprimés.</a:t>
            </a:r>
          </a:p>
        </p:txBody>
      </p:sp>
      <p:sp>
        <p:nvSpPr>
          <p:cNvPr id="4" name="Slide Number Placeholder 3"/>
          <p:cNvSpPr>
            <a:spLocks noGrp="1"/>
          </p:cNvSpPr>
          <p:nvPr>
            <p:ph type="sldNum" sz="quarter" idx="10"/>
          </p:nvPr>
        </p:nvSpPr>
        <p:spPr/>
        <p:txBody>
          <a:bodyPr/>
          <a:lstStyle/>
          <a:p>
            <a:fld id="{E06BDCF4-50A8-4007-8F2E-E84C576D75AF}" type="slidenum">
              <a:rPr lang="en-US" smtClean="0"/>
              <a:t>8</a:t>
            </a:fld>
            <a:endParaRPr lang="en-US"/>
          </a:p>
        </p:txBody>
      </p:sp>
    </p:spTree>
    <p:extLst>
      <p:ext uri="{BB962C8B-B14F-4D97-AF65-F5344CB8AC3E}">
        <p14:creationId xmlns:p14="http://schemas.microsoft.com/office/powerpoint/2010/main" val="3415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La combinaison des publicités imprimées et numériques dans les journaux est un outil puissant pour inciter les lecteurs à agir, notamment à se sensibiliser, à visiter des magasins ou à acheter.</a:t>
            </a:r>
          </a:p>
          <a:p>
            <a:endParaRPr lang="fr-CA" noProof="0" dirty="0"/>
          </a:p>
          <a:p>
            <a:r>
              <a:rPr lang="fr-CA" noProof="0" dirty="0"/>
              <a:t>Les annonces dans les médias d'information (en format imprimé ou numérique) sensibilisent près des deux tiers des lecteurs (63 %).  </a:t>
            </a:r>
          </a:p>
          <a:p>
            <a:r>
              <a:rPr lang="fr-CA" noProof="0" dirty="0"/>
              <a:t>- Les trois quarts de la notoriété sont générés par les annonces imprimées (34 imprimées + 15 numériques) = 49% du total de 63% = 77% de la notoriété générée par les annonces imprimées des journaux.</a:t>
            </a:r>
          </a:p>
          <a:p>
            <a:r>
              <a:rPr lang="fr-CA" noProof="0" dirty="0"/>
              <a:t> </a:t>
            </a:r>
          </a:p>
        </p:txBody>
      </p:sp>
      <p:sp>
        <p:nvSpPr>
          <p:cNvPr id="4" name="Slide Number Placeholder 3"/>
          <p:cNvSpPr>
            <a:spLocks noGrp="1"/>
          </p:cNvSpPr>
          <p:nvPr>
            <p:ph type="sldNum" sz="quarter" idx="10"/>
          </p:nvPr>
        </p:nvSpPr>
        <p:spPr/>
        <p:txBody>
          <a:bodyPr/>
          <a:lstStyle/>
          <a:p>
            <a:fld id="{AEC57FB8-185C-4541-9A80-5E8F2132023F}" type="slidenum">
              <a:rPr lang="en-US" smtClean="0"/>
              <a:t>9</a:t>
            </a:fld>
            <a:endParaRPr lang="en-US"/>
          </a:p>
        </p:txBody>
      </p:sp>
    </p:spTree>
    <p:extLst>
      <p:ext uri="{BB962C8B-B14F-4D97-AF65-F5344CB8AC3E}">
        <p14:creationId xmlns:p14="http://schemas.microsoft.com/office/powerpoint/2010/main" val="108812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476001" y="4627120"/>
            <a:ext cx="8229600" cy="1143000"/>
          </a:xfrm>
          <a:prstGeom prst="rect">
            <a:avLst/>
          </a:prstGeom>
        </p:spPr>
        <p:txBody>
          <a:bodyPr/>
          <a:lstStyle>
            <a:lvl1pPr algn="ctr">
              <a:defRPr lang="en-CA" sz="36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42974" y="438150"/>
            <a:ext cx="7295653" cy="3237111"/>
          </a:xfrm>
          <a:prstGeom prst="rect">
            <a:avLst/>
          </a:prstGeom>
        </p:spPr>
      </p:pic>
    </p:spTree>
    <p:extLst>
      <p:ext uri="{BB962C8B-B14F-4D97-AF65-F5344CB8AC3E}">
        <p14:creationId xmlns:p14="http://schemas.microsoft.com/office/powerpoint/2010/main" val="49568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476001" y="4627120"/>
            <a:ext cx="8229600" cy="1143000"/>
          </a:xfrm>
          <a:prstGeom prst="rect">
            <a:avLst/>
          </a:prstGeom>
        </p:spPr>
        <p:txBody>
          <a:bodyPr/>
          <a:lstStyle>
            <a:lvl1pPr algn="ctr">
              <a:defRPr lang="en-CA" sz="36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pic>
        <p:nvPicPr>
          <p:cNvPr id="3" name="Picture 2" descr="A picture containing text, sign&#10;&#10;Description automatically generated">
            <a:extLst>
              <a:ext uri="{FF2B5EF4-FFF2-40B4-BE49-F238E27FC236}">
                <a16:creationId xmlns:a16="http://schemas.microsoft.com/office/drawing/2014/main" id="{A5741CFD-49E2-4F14-99D2-18AEDAF07EB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6001" y="404969"/>
            <a:ext cx="8230313" cy="3651821"/>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B09E7292-2261-4C59-8CFE-343C92E5CD2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spTree>
    <p:extLst>
      <p:ext uri="{BB962C8B-B14F-4D97-AF65-F5344CB8AC3E}">
        <p14:creationId xmlns:p14="http://schemas.microsoft.com/office/powerpoint/2010/main" val="115052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792" y="17235"/>
            <a:ext cx="7886700" cy="1325563"/>
          </a:xfrm>
        </p:spPr>
        <p:txBody>
          <a:bodyPr>
            <a:normAutofit/>
          </a:bodyPr>
          <a:lstStyle>
            <a:lvl1pPr>
              <a:defRPr sz="3000">
                <a:latin typeface="Arial Black"/>
                <a:cs typeface="Arial Black"/>
              </a:defRPr>
            </a:lvl1pPr>
          </a:lstStyle>
          <a:p>
            <a:r>
              <a:rPr lang="en-US" dirty="0"/>
              <a:t>Click to edit Master title style</a:t>
            </a:r>
            <a:br>
              <a:rPr lang="en-US" dirty="0"/>
            </a:br>
            <a:r>
              <a:rPr lang="en-US" dirty="0"/>
              <a:t>Double Line of Text</a:t>
            </a:r>
          </a:p>
        </p:txBody>
      </p:sp>
      <p:sp>
        <p:nvSpPr>
          <p:cNvPr id="3" name="Content Placeholder 2"/>
          <p:cNvSpPr>
            <a:spLocks noGrp="1"/>
          </p:cNvSpPr>
          <p:nvPr>
            <p:ph idx="1"/>
          </p:nvPr>
        </p:nvSpPr>
        <p:spPr>
          <a:xfrm>
            <a:off x="628650" y="1825625"/>
            <a:ext cx="7886700" cy="3611749"/>
          </a:xfrm>
        </p:spPr>
        <p:txBody>
          <a:bodyPr/>
          <a:lstStyle>
            <a:lvl1pPr>
              <a:buClr>
                <a:srgbClr val="F02C51"/>
              </a:buClr>
              <a:defRPr/>
            </a:lvl1pPr>
            <a:lvl2pPr>
              <a:buClr>
                <a:srgbClr val="F02C51"/>
              </a:buClr>
              <a:defRPr/>
            </a:lvl2pPr>
            <a:lvl3pPr>
              <a:buClr>
                <a:srgbClr val="F02C51"/>
              </a:buClr>
              <a:defRPr/>
            </a:lvl3pPr>
            <a:lvl4pPr>
              <a:buClr>
                <a:srgbClr val="F02C51"/>
              </a:buClr>
              <a:defRPr/>
            </a:lvl4pPr>
            <a:lvl5pPr>
              <a:buClr>
                <a:srgbClr val="F02C5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68792" y="1131281"/>
            <a:ext cx="8216732"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386405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5976" y="921825"/>
            <a:ext cx="7268827" cy="920867"/>
          </a:xfrm>
        </p:spPr>
        <p:txBody>
          <a:bodyPr anchor="b"/>
          <a:lstStyle>
            <a:lvl1pPr algn="l">
              <a:defRPr sz="4500">
                <a:latin typeface="Arial Black"/>
                <a:cs typeface="Arial Black"/>
              </a:defRPr>
            </a:lvl1pPr>
          </a:lstStyle>
          <a:p>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Rectangle 9"/>
          <p:cNvSpPr/>
          <p:nvPr userDrawn="1"/>
        </p:nvSpPr>
        <p:spPr>
          <a:xfrm>
            <a:off x="375977" y="2043229"/>
            <a:ext cx="7268828" cy="179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7" name="Picture 6" descr="ChampionTheTruth_CMYK-02.png"/>
          <p:cNvPicPr>
            <a:picLocks noChangeAspect="1"/>
          </p:cNvPicPr>
          <p:nvPr userDrawn="1"/>
        </p:nvPicPr>
        <p:blipFill rotWithShape="1">
          <a:blip r:embed="rId2" cstate="print">
            <a:extLst>
              <a:ext uri="{28A0092B-C50C-407E-A947-70E740481C1C}">
                <a14:useLocalDpi xmlns:a14="http://schemas.microsoft.com/office/drawing/2010/main"/>
              </a:ext>
            </a:extLst>
          </a:blip>
          <a:srcRect t="6070"/>
          <a:stretch/>
        </p:blipFill>
        <p:spPr>
          <a:xfrm>
            <a:off x="7496446" y="0"/>
            <a:ext cx="1597261" cy="2833237"/>
          </a:xfrm>
          <a:prstGeom prst="rect">
            <a:avLst/>
          </a:prstGeom>
        </p:spPr>
      </p:pic>
    </p:spTree>
    <p:extLst>
      <p:ext uri="{BB962C8B-B14F-4D97-AF65-F5344CB8AC3E}">
        <p14:creationId xmlns:p14="http://schemas.microsoft.com/office/powerpoint/2010/main" val="381530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197" y="101646"/>
            <a:ext cx="7886700" cy="1028008"/>
          </a:xfrm>
        </p:spPr>
        <p:txBody>
          <a:bodyPr>
            <a:normAutofit/>
          </a:bodyPr>
          <a:lstStyle>
            <a:lvl1pPr>
              <a:defRPr sz="3000">
                <a:latin typeface="Arial Black"/>
                <a:cs typeface="Arial Black"/>
              </a:defRPr>
            </a:lvl1pPr>
          </a:lstStyle>
          <a:p>
            <a:r>
              <a:rPr lang="en-US" dirty="0"/>
              <a:t>Click to edit Master title style</a:t>
            </a:r>
          </a:p>
        </p:txBody>
      </p:sp>
      <p:sp>
        <p:nvSpPr>
          <p:cNvPr id="3" name="Content Placeholder 2"/>
          <p:cNvSpPr>
            <a:spLocks noGrp="1"/>
          </p:cNvSpPr>
          <p:nvPr>
            <p:ph idx="1"/>
          </p:nvPr>
        </p:nvSpPr>
        <p:spPr>
          <a:xfrm>
            <a:off x="628650" y="1825625"/>
            <a:ext cx="7886700" cy="3611749"/>
          </a:xfrm>
        </p:spPr>
        <p:txBody>
          <a:bodyPr/>
          <a:lstStyle>
            <a:lvl1pPr>
              <a:buClr>
                <a:srgbClr val="F02C51"/>
              </a:buClr>
              <a:defRPr/>
            </a:lvl1pPr>
            <a:lvl2pPr>
              <a:buClr>
                <a:srgbClr val="F02C51"/>
              </a:buClr>
              <a:defRPr/>
            </a:lvl2pPr>
            <a:lvl3pPr>
              <a:buClr>
                <a:srgbClr val="F02C51"/>
              </a:buClr>
              <a:defRPr/>
            </a:lvl3pPr>
            <a:lvl4pPr>
              <a:buClr>
                <a:srgbClr val="F02C51"/>
              </a:buClr>
              <a:defRPr/>
            </a:lvl4pPr>
            <a:lvl5pPr>
              <a:buClr>
                <a:srgbClr val="F02C5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13197" y="863873"/>
            <a:ext cx="8163445" cy="50823"/>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002344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8141"/>
            <a:ext cx="7886700" cy="1325563"/>
          </a:xfrm>
        </p:spPr>
        <p:txBody>
          <a:bodyPr>
            <a:normAutofit/>
          </a:bodyPr>
          <a:lstStyle>
            <a:lvl1pPr>
              <a:defRPr sz="3000">
                <a:latin typeface="Arial Black"/>
                <a:cs typeface="Arial Black"/>
              </a:defRPr>
            </a:lvl1pPr>
          </a:lstStyle>
          <a:p>
            <a:r>
              <a:rPr lang="en-US" dirty="0"/>
              <a:t>Click to edit Master title style</a:t>
            </a:r>
          </a:p>
        </p:txBody>
      </p:sp>
      <p:sp>
        <p:nvSpPr>
          <p:cNvPr id="3" name="Content Placeholder 2"/>
          <p:cNvSpPr>
            <a:spLocks noGrp="1"/>
          </p:cNvSpPr>
          <p:nvPr>
            <p:ph idx="1"/>
          </p:nvPr>
        </p:nvSpPr>
        <p:spPr>
          <a:xfrm>
            <a:off x="628650" y="1825625"/>
            <a:ext cx="7886700" cy="3611749"/>
          </a:xfrm>
        </p:spPr>
        <p:txBody>
          <a:bodyPr/>
          <a:lstStyle>
            <a:lvl1pPr marL="0" indent="0">
              <a:buClr>
                <a:srgbClr val="F02C51"/>
              </a:buClr>
              <a:buNone/>
              <a:defRPr/>
            </a:lvl1pPr>
            <a:lvl2pPr marL="342900" indent="0">
              <a:buClr>
                <a:srgbClr val="F02C51"/>
              </a:buClr>
              <a:buNone/>
              <a:defRPr/>
            </a:lvl2pPr>
            <a:lvl3pPr marL="685800" indent="0">
              <a:buClr>
                <a:srgbClr val="F02C51"/>
              </a:buClr>
              <a:buNone/>
              <a:defRPr/>
            </a:lvl3pPr>
            <a:lvl4pPr marL="1028700" indent="0">
              <a:buClr>
                <a:srgbClr val="F02C51"/>
              </a:buClr>
              <a:buNone/>
              <a:defRPr/>
            </a:lvl4pPr>
            <a:lvl5pPr marL="1371600" indent="0">
              <a:buClr>
                <a:srgbClr val="F02C51"/>
              </a:buCl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28650" y="1307923"/>
            <a:ext cx="7886700"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601201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295974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picture containing text, sign&#10;&#10;Description automatically generated">
            <a:extLst>
              <a:ext uri="{FF2B5EF4-FFF2-40B4-BE49-F238E27FC236}">
                <a16:creationId xmlns:a16="http://schemas.microsoft.com/office/drawing/2014/main" id="{A5741CFD-49E2-4F14-99D2-18AEDAF07EB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76001" y="404969"/>
            <a:ext cx="8230313" cy="3651821"/>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B09E7292-2261-4C59-8CFE-343C92E5CD2C}"/>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spTree>
    <p:extLst>
      <p:ext uri="{BB962C8B-B14F-4D97-AF65-F5344CB8AC3E}">
        <p14:creationId xmlns:p14="http://schemas.microsoft.com/office/powerpoint/2010/main" val="308753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B09E7292-2261-4C59-8CFE-343C92E5CD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8AE7CDA3-4F2D-4A7D-A5A4-AC235C2D73C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8801" y="955615"/>
            <a:ext cx="9144000" cy="3092570"/>
          </a:xfrm>
          <a:prstGeom prst="rect">
            <a:avLst/>
          </a:prstGeom>
        </p:spPr>
      </p:pic>
    </p:spTree>
    <p:extLst>
      <p:ext uri="{BB962C8B-B14F-4D97-AF65-F5344CB8AC3E}">
        <p14:creationId xmlns:p14="http://schemas.microsoft.com/office/powerpoint/2010/main" val="120377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96125" cy="974971"/>
          </a:xfrm>
          <a:prstGeom prst="rect">
            <a:avLst/>
          </a:prstGeom>
        </p:spPr>
        <p:txBody>
          <a:bodyPr anchor="ctr"/>
          <a:lstStyle>
            <a:lvl1pPr>
              <a:defRPr lang="en-CA" sz="3200" b="1" kern="1200" dirty="0">
                <a:solidFill>
                  <a:schemeClr val="tx1"/>
                </a:solidFill>
                <a:latin typeface="Arial Black" panose="020B0A04020102020204" pitchFamily="34" charset="0"/>
                <a:ea typeface="+mj-ea"/>
                <a:cs typeface="+mj-cs"/>
              </a:defRPr>
            </a:lvl1pPr>
          </a:lstStyle>
          <a:p>
            <a:r>
              <a:rPr lang="en-US" dirty="0"/>
              <a:t>Click to edit Master title style</a:t>
            </a:r>
            <a:endParaRPr lang="en-CA" dirty="0"/>
          </a:p>
        </p:txBody>
      </p:sp>
      <p:sp>
        <p:nvSpPr>
          <p:cNvPr id="3" name="Content Placeholder 2"/>
          <p:cNvSpPr>
            <a:spLocks noGrp="1"/>
          </p:cNvSpPr>
          <p:nvPr>
            <p:ph idx="1"/>
          </p:nvPr>
        </p:nvSpPr>
        <p:spPr>
          <a:xfrm>
            <a:off x="457200" y="1371597"/>
            <a:ext cx="8229600" cy="4680135"/>
          </a:xfrm>
          <a:prstGeom prst="rect">
            <a:avLst/>
          </a:prstGeom>
        </p:spPr>
        <p:txBody>
          <a:bodyPr/>
          <a:lstStyle>
            <a:lvl1pPr>
              <a:buClr>
                <a:srgbClr val="E4284D"/>
              </a:buClr>
              <a:defRPr>
                <a:solidFill>
                  <a:schemeClr val="tx1"/>
                </a:solidFill>
              </a:defRPr>
            </a:lvl1pPr>
            <a:lvl2pPr>
              <a:buClr>
                <a:srgbClr val="E4284D"/>
              </a:buClr>
              <a:defRPr>
                <a:solidFill>
                  <a:schemeClr val="tx1"/>
                </a:solidFill>
              </a:defRPr>
            </a:lvl2pPr>
            <a:lvl3pPr>
              <a:buClr>
                <a:srgbClr val="E4284D"/>
              </a:buClr>
              <a:defRPr>
                <a:solidFill>
                  <a:schemeClr val="tx1"/>
                </a:solidFill>
              </a:defRPr>
            </a:lvl3pPr>
            <a:lvl4pPr>
              <a:buClr>
                <a:srgbClr val="E4284D"/>
              </a:buClr>
              <a:defRPr>
                <a:solidFill>
                  <a:schemeClr val="tx1"/>
                </a:solidFill>
              </a:defRPr>
            </a:lvl4pPr>
            <a:lvl5pPr>
              <a:buClr>
                <a:srgbClr val="E4284D"/>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25" y="441040"/>
            <a:ext cx="1352906" cy="600290"/>
          </a:xfrm>
          <a:prstGeom prst="rect">
            <a:avLst/>
          </a:prstGeom>
        </p:spPr>
      </p:pic>
    </p:spTree>
    <p:extLst>
      <p:ext uri="{BB962C8B-B14F-4D97-AF65-F5344CB8AC3E}">
        <p14:creationId xmlns:p14="http://schemas.microsoft.com/office/powerpoint/2010/main" val="27763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3060" cy="974971"/>
          </a:xfrm>
          <a:prstGeom prst="rect">
            <a:avLst/>
          </a:prstGeom>
        </p:spPr>
        <p:txBody>
          <a:bodyPr anchor="ctr"/>
          <a:lstStyle>
            <a:lvl1pPr>
              <a:defRPr sz="3200">
                <a:solidFill>
                  <a:schemeClr val="tx1"/>
                </a:solidFill>
                <a:latin typeface="Arial Black" panose="020B0A04020102020204" pitchFamily="34" charset="0"/>
              </a:defRPr>
            </a:lvl1pPr>
          </a:lstStyle>
          <a:p>
            <a:r>
              <a:rPr lang="en-US" dirty="0"/>
              <a:t>Click to edit Master title style</a:t>
            </a:r>
            <a:endParaRPr lang="en-CA"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1425" y="441040"/>
            <a:ext cx="1352906" cy="600290"/>
          </a:xfrm>
          <a:prstGeom prst="rect">
            <a:avLst/>
          </a:prstGeom>
        </p:spPr>
      </p:pic>
    </p:spTree>
    <p:extLst>
      <p:ext uri="{BB962C8B-B14F-4D97-AF65-F5344CB8AC3E}">
        <p14:creationId xmlns:p14="http://schemas.microsoft.com/office/powerpoint/2010/main" val="32964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22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30" y="921825"/>
            <a:ext cx="5185895" cy="920867"/>
          </a:xfrm>
        </p:spPr>
        <p:txBody>
          <a:bodyPr anchor="b"/>
          <a:lstStyle>
            <a:lvl1pPr algn="l">
              <a:defRPr sz="4500">
                <a:latin typeface="Arial Black"/>
                <a:cs typeface="Arial Black"/>
              </a:defRPr>
            </a:lvl1pPr>
          </a:lstStyle>
          <a:p>
            <a:r>
              <a:rPr lang="en-US" dirty="0"/>
              <a:t>Flyers</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10" name="Rectangle 9"/>
          <p:cNvSpPr/>
          <p:nvPr userDrawn="1"/>
        </p:nvSpPr>
        <p:spPr>
          <a:xfrm>
            <a:off x="375977" y="2043229"/>
            <a:ext cx="7268828" cy="17941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7" name="Picture 6" descr="ChampionTheTruth_CMYK-02.png"/>
          <p:cNvPicPr>
            <a:picLocks noChangeAspect="1"/>
          </p:cNvPicPr>
          <p:nvPr userDrawn="1"/>
        </p:nvPicPr>
        <p:blipFill rotWithShape="1">
          <a:blip r:embed="rId2" cstate="print">
            <a:extLst>
              <a:ext uri="{28A0092B-C50C-407E-A947-70E740481C1C}">
                <a14:useLocalDpi xmlns:a14="http://schemas.microsoft.com/office/drawing/2010/main"/>
              </a:ext>
            </a:extLst>
          </a:blip>
          <a:srcRect t="6070"/>
          <a:stretch/>
        </p:blipFill>
        <p:spPr>
          <a:xfrm>
            <a:off x="7496446" y="0"/>
            <a:ext cx="1597261" cy="2833237"/>
          </a:xfrm>
          <a:prstGeom prst="rect">
            <a:avLst/>
          </a:prstGeom>
        </p:spPr>
      </p:pic>
    </p:spTree>
    <p:extLst>
      <p:ext uri="{BB962C8B-B14F-4D97-AF65-F5344CB8AC3E}">
        <p14:creationId xmlns:p14="http://schemas.microsoft.com/office/powerpoint/2010/main" val="346683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3197" y="-195909"/>
            <a:ext cx="7886700" cy="1325563"/>
          </a:xfrm>
        </p:spPr>
        <p:txBody>
          <a:bodyPr>
            <a:normAutofit/>
          </a:bodyPr>
          <a:lstStyle>
            <a:lvl1pPr>
              <a:defRPr sz="3000">
                <a:latin typeface="Arial Black"/>
                <a:cs typeface="Arial Black"/>
              </a:defRPr>
            </a:lvl1pPr>
          </a:lstStyle>
          <a:p>
            <a:r>
              <a:rPr lang="en-US" dirty="0"/>
              <a:t>Click to edit Master title style</a:t>
            </a:r>
          </a:p>
        </p:txBody>
      </p:sp>
      <p:sp>
        <p:nvSpPr>
          <p:cNvPr id="3" name="Content Placeholder 2"/>
          <p:cNvSpPr>
            <a:spLocks noGrp="1"/>
          </p:cNvSpPr>
          <p:nvPr>
            <p:ph idx="1"/>
          </p:nvPr>
        </p:nvSpPr>
        <p:spPr>
          <a:xfrm>
            <a:off x="628650" y="1825625"/>
            <a:ext cx="7886700" cy="3611749"/>
          </a:xfrm>
        </p:spPr>
        <p:txBody>
          <a:bodyPr/>
          <a:lstStyle>
            <a:lvl1pPr>
              <a:buClr>
                <a:srgbClr val="F02C51"/>
              </a:buClr>
              <a:defRPr/>
            </a:lvl1pPr>
            <a:lvl2pPr>
              <a:buClr>
                <a:srgbClr val="F02C51"/>
              </a:buClr>
              <a:defRPr/>
            </a:lvl2pPr>
            <a:lvl3pPr>
              <a:buClr>
                <a:srgbClr val="F02C51"/>
              </a:buClr>
              <a:defRPr/>
            </a:lvl3pPr>
            <a:lvl4pPr>
              <a:buClr>
                <a:srgbClr val="F02C51"/>
              </a:buClr>
              <a:defRPr/>
            </a:lvl4pPr>
            <a:lvl5pPr>
              <a:buClr>
                <a:srgbClr val="F02C5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513197" y="863873"/>
            <a:ext cx="8163445" cy="50823"/>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181549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792" y="17235"/>
            <a:ext cx="7886700" cy="1325563"/>
          </a:xfrm>
        </p:spPr>
        <p:txBody>
          <a:bodyPr>
            <a:normAutofit/>
          </a:bodyPr>
          <a:lstStyle>
            <a:lvl1pPr>
              <a:defRPr sz="3000">
                <a:latin typeface="Arial Black"/>
                <a:cs typeface="Arial Black"/>
              </a:defRPr>
            </a:lvl1pPr>
          </a:lstStyle>
          <a:p>
            <a:r>
              <a:rPr lang="en-US" dirty="0"/>
              <a:t>Click to edit Master title style</a:t>
            </a:r>
            <a:br>
              <a:rPr lang="en-US" dirty="0"/>
            </a:br>
            <a:r>
              <a:rPr lang="en-US" dirty="0"/>
              <a:t>Double Line of Text</a:t>
            </a:r>
          </a:p>
        </p:txBody>
      </p:sp>
      <p:sp>
        <p:nvSpPr>
          <p:cNvPr id="3" name="Content Placeholder 2"/>
          <p:cNvSpPr>
            <a:spLocks noGrp="1"/>
          </p:cNvSpPr>
          <p:nvPr>
            <p:ph idx="1"/>
          </p:nvPr>
        </p:nvSpPr>
        <p:spPr>
          <a:xfrm>
            <a:off x="628650" y="1825625"/>
            <a:ext cx="7886700" cy="3611749"/>
          </a:xfrm>
        </p:spPr>
        <p:txBody>
          <a:bodyPr/>
          <a:lstStyle>
            <a:lvl1pPr>
              <a:buClr>
                <a:srgbClr val="F02C51"/>
              </a:buClr>
              <a:defRPr/>
            </a:lvl1pPr>
            <a:lvl2pPr>
              <a:buClr>
                <a:srgbClr val="F02C51"/>
              </a:buClr>
              <a:defRPr/>
            </a:lvl2pPr>
            <a:lvl3pPr>
              <a:buClr>
                <a:srgbClr val="F02C51"/>
              </a:buClr>
              <a:defRPr/>
            </a:lvl3pPr>
            <a:lvl4pPr>
              <a:buClr>
                <a:srgbClr val="F02C51"/>
              </a:buClr>
              <a:defRPr/>
            </a:lvl4pPr>
            <a:lvl5pPr>
              <a:buClr>
                <a:srgbClr val="F02C5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468792" y="1131281"/>
            <a:ext cx="8216732"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41263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48141"/>
            <a:ext cx="7886700" cy="1325563"/>
          </a:xfrm>
        </p:spPr>
        <p:txBody>
          <a:bodyPr>
            <a:normAutofit/>
          </a:bodyPr>
          <a:lstStyle>
            <a:lvl1pPr>
              <a:defRPr sz="3000">
                <a:latin typeface="Arial Black"/>
                <a:cs typeface="Arial Black"/>
              </a:defRPr>
            </a:lvl1pPr>
          </a:lstStyle>
          <a:p>
            <a:r>
              <a:rPr lang="en-US" dirty="0"/>
              <a:t>Click to edit Master title style</a:t>
            </a:r>
          </a:p>
        </p:txBody>
      </p:sp>
      <p:sp>
        <p:nvSpPr>
          <p:cNvPr id="3" name="Content Placeholder 2"/>
          <p:cNvSpPr>
            <a:spLocks noGrp="1"/>
          </p:cNvSpPr>
          <p:nvPr>
            <p:ph idx="1"/>
          </p:nvPr>
        </p:nvSpPr>
        <p:spPr>
          <a:xfrm>
            <a:off x="628650" y="1825625"/>
            <a:ext cx="7886700" cy="3611749"/>
          </a:xfrm>
        </p:spPr>
        <p:txBody>
          <a:bodyPr/>
          <a:lstStyle>
            <a:lvl1pPr marL="0" indent="0">
              <a:buClr>
                <a:srgbClr val="F02C51"/>
              </a:buClr>
              <a:buNone/>
              <a:defRPr/>
            </a:lvl1pPr>
            <a:lvl2pPr marL="342900" indent="0">
              <a:buClr>
                <a:srgbClr val="F02C51"/>
              </a:buClr>
              <a:buNone/>
              <a:defRPr/>
            </a:lvl2pPr>
            <a:lvl3pPr marL="685800" indent="0">
              <a:buClr>
                <a:srgbClr val="F02C51"/>
              </a:buClr>
              <a:buNone/>
              <a:defRPr/>
            </a:lvl3pPr>
            <a:lvl4pPr marL="1028700" indent="0">
              <a:buClr>
                <a:srgbClr val="F02C51"/>
              </a:buClr>
              <a:buNone/>
              <a:defRPr/>
            </a:lvl4pPr>
            <a:lvl5pPr marL="1371600" indent="0">
              <a:buClr>
                <a:srgbClr val="F02C51"/>
              </a:buCl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1312B8-85F5-9E48-AF25-34024AA7ED0A}"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FB4C1-DB9E-FF4F-9E3C-CEF10A125B45}" type="slidenum">
              <a:rPr lang="en-US" smtClean="0"/>
              <a:t>‹#›</a:t>
            </a:fld>
            <a:endParaRPr lang="en-US"/>
          </a:p>
        </p:txBody>
      </p:sp>
      <p:sp>
        <p:nvSpPr>
          <p:cNvPr id="7" name="Rectangle 6"/>
          <p:cNvSpPr/>
          <p:nvPr userDrawn="1"/>
        </p:nvSpPr>
        <p:spPr>
          <a:xfrm>
            <a:off x="628650" y="1307923"/>
            <a:ext cx="7886700" cy="45719"/>
          </a:xfrm>
          <a:prstGeom prst="rect">
            <a:avLst/>
          </a:prstGeom>
          <a:solidFill>
            <a:srgbClr val="F02C5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8" name="Picture 7" descr="NewsMediaCanada-Log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89132" y="6208754"/>
            <a:ext cx="1844304" cy="411592"/>
          </a:xfrm>
          <a:prstGeom prst="rect">
            <a:avLst/>
          </a:prstGeom>
        </p:spPr>
      </p:pic>
    </p:spTree>
    <p:extLst>
      <p:ext uri="{BB962C8B-B14F-4D97-AF65-F5344CB8AC3E}">
        <p14:creationId xmlns:p14="http://schemas.microsoft.com/office/powerpoint/2010/main" val="75451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901312B8-85F5-9E48-AF25-34024AA7ED0A}"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0FB4C1-DB9E-FF4F-9E3C-CEF10A125B45}" type="slidenum">
              <a:rPr lang="en-US" smtClean="0"/>
              <a:t>‹#›</a:t>
            </a:fld>
            <a:endParaRPr lang="en-US"/>
          </a:p>
        </p:txBody>
      </p:sp>
    </p:spTree>
    <p:extLst>
      <p:ext uri="{BB962C8B-B14F-4D97-AF65-F5344CB8AC3E}">
        <p14:creationId xmlns:p14="http://schemas.microsoft.com/office/powerpoint/2010/main" val="2713889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6.png"/><Relationship Id="rId4" Type="http://schemas.openxmlformats.org/officeDocument/2006/relationships/slideLayout" Target="../slideLayouts/slideLayout8.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0.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32000"/>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spTree>
    <p:extLst>
      <p:ext uri="{BB962C8B-B14F-4D97-AF65-F5344CB8AC3E}">
        <p14:creationId xmlns:p14="http://schemas.microsoft.com/office/powerpoint/2010/main" val="43065834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914400" rtl="0" eaLnBrk="1" latinLnBrk="0" hangingPunct="1">
        <a:spcBef>
          <a:spcPct val="0"/>
        </a:spcBef>
        <a:buNone/>
        <a:defRPr sz="40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alphaModFix amt="3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901312B8-85F5-9E48-AF25-34024AA7ED0A}" type="datetimeFigureOut">
              <a:rPr lang="en-US" smtClean="0"/>
              <a:t>10/21/2021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150FB4C1-DB9E-FF4F-9E3C-CEF10A125B45}" type="slidenum">
              <a:rPr lang="en-US" smtClean="0"/>
              <a:t>‹#›</a:t>
            </a:fld>
            <a:endParaRPr lang="en-US"/>
          </a:p>
        </p:txBody>
      </p:sp>
      <p:sp>
        <p:nvSpPr>
          <p:cNvPr id="8" name="Rectangle 7"/>
          <p:cNvSpPr/>
          <p:nvPr userDrawn="1"/>
        </p:nvSpPr>
        <p:spPr>
          <a:xfrm>
            <a:off x="225585" y="5929173"/>
            <a:ext cx="8730428"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12" name="Picture 11" descr="A picture containing text, sign&#10;&#10;Description automatically generated">
            <a:extLst>
              <a:ext uri="{FF2B5EF4-FFF2-40B4-BE49-F238E27FC236}">
                <a16:creationId xmlns:a16="http://schemas.microsoft.com/office/drawing/2014/main" id="{E4CEC163-3D93-430B-A21E-61728486F9F8}"/>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675418" y="6187540"/>
            <a:ext cx="1202220" cy="533429"/>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FDD15A89-568F-4363-A3C5-A0F5A09FBC05}"/>
              </a:ext>
            </a:extLst>
          </p:cNvPr>
          <p:cNvPicPr>
            <a:picLocks noChangeAspect="1"/>
          </p:cNvPicPr>
          <p:nvPr userDrawn="1"/>
        </p:nvPicPr>
        <p:blipFill rotWithShape="1">
          <a:blip r:embed="rId10"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spTree>
    <p:extLst>
      <p:ext uri="{BB962C8B-B14F-4D97-AF65-F5344CB8AC3E}">
        <p14:creationId xmlns:p14="http://schemas.microsoft.com/office/powerpoint/2010/main" val="11318500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7" r:id="rId5"/>
    <p:sldLayoutId id="2147483740"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alphaModFix amt="32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25585" y="5929173"/>
            <a:ext cx="8730428" cy="457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p>
        </p:txBody>
      </p:sp>
      <p:pic>
        <p:nvPicPr>
          <p:cNvPr id="9" name="Picture 8" descr="Graphical user interface, application&#10;&#10;Description automatically generated">
            <a:extLst>
              <a:ext uri="{FF2B5EF4-FFF2-40B4-BE49-F238E27FC236}">
                <a16:creationId xmlns:a16="http://schemas.microsoft.com/office/drawing/2014/main" id="{FDD15A89-568F-4363-A3C5-A0F5A09FBC05}"/>
              </a:ext>
            </a:extLst>
          </p:cNvPr>
          <p:cNvPicPr>
            <a:picLocks noChangeAspect="1"/>
          </p:cNvPicPr>
          <p:nvPr userDrawn="1"/>
        </p:nvPicPr>
        <p:blipFill rotWithShape="1">
          <a:blip r:embed="rId10" cstate="email">
            <a:extLst>
              <a:ext uri="{28A0092B-C50C-407E-A947-70E740481C1C}">
                <a14:useLocalDpi xmlns:a14="http://schemas.microsoft.com/office/drawing/2010/main" val="0"/>
              </a:ext>
            </a:extLst>
          </a:blip>
          <a:srcRect/>
          <a:stretch/>
        </p:blipFill>
        <p:spPr>
          <a:xfrm>
            <a:off x="5421745" y="6206110"/>
            <a:ext cx="2124364" cy="459854"/>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02A1A99A-3FAE-4E33-89B1-53B3D244909D}"/>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7596910" y="6201746"/>
            <a:ext cx="1372306" cy="464124"/>
          </a:xfrm>
          <a:prstGeom prst="rect">
            <a:avLst/>
          </a:prstGeom>
        </p:spPr>
      </p:pic>
    </p:spTree>
    <p:extLst>
      <p:ext uri="{BB962C8B-B14F-4D97-AF65-F5344CB8AC3E}">
        <p14:creationId xmlns:p14="http://schemas.microsoft.com/office/powerpoint/2010/main" val="4294219389"/>
      </p:ext>
    </p:extLst>
  </p:cSld>
  <p:clrMap bg1="lt1" tx1="dk1" bg2="lt2" tx2="dk2" accent1="accent1" accent2="accent2" accent3="accent3" accent4="accent4" accent5="accent5" accent6="accent6" hlink="hlink" folHlink="folHlink"/>
  <p:sldLayoutIdLst>
    <p:sldLayoutId id="2147483751" r:id="rId1"/>
    <p:sldLayoutId id="2147483741" r:id="rId2"/>
    <p:sldLayoutId id="2147483744" r:id="rId3"/>
    <p:sldLayoutId id="2147483746" r:id="rId4"/>
    <p:sldLayoutId id="2147483748" r:id="rId5"/>
    <p:sldLayoutId id="2147483749" r:id="rId6"/>
    <p:sldLayoutId id="2147483750"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wsmediacanada.ca/"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4.xml"/><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hart" Target="../charts/chart5.xm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mediasdinfo.ca/"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93771"/>
            <a:ext cx="9143999" cy="1077218"/>
          </a:xfrm>
          <a:prstGeom prst="rect">
            <a:avLst/>
          </a:prstGeom>
          <a:noFill/>
        </p:spPr>
        <p:txBody>
          <a:bodyPr wrap="square" rtlCol="0">
            <a:spAutoFit/>
          </a:bodyPr>
          <a:lstStyle/>
          <a:p>
            <a:pPr algn="ctr"/>
            <a:r>
              <a:rPr lang="en-CA" sz="4000" b="1" dirty="0">
                <a:latin typeface="Arial" panose="020B0604020202020204" pitchFamily="34" charset="0"/>
                <a:cs typeface="Arial" panose="020B0604020202020204" pitchFamily="34" charset="0"/>
              </a:rPr>
              <a:t>2021</a:t>
            </a:r>
          </a:p>
          <a:p>
            <a:pPr algn="ctr"/>
            <a:r>
              <a:rPr lang="en-CA" sz="2400" dirty="0">
                <a:latin typeface="Arial" panose="020B0604020202020204" pitchFamily="34" charset="0"/>
                <a:cs typeface="Arial" panose="020B0604020202020204" pitchFamily="34" charset="0"/>
                <a:hlinkClick r:id="rId3"/>
              </a:rPr>
              <a:t>www.mediasdinfo.ca</a:t>
            </a:r>
            <a:r>
              <a:rPr lang="en-CA"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774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92" y="17235"/>
            <a:ext cx="8308016" cy="1325563"/>
          </a:xfrm>
        </p:spPr>
        <p:txBody>
          <a:bodyPr/>
          <a:lstStyle/>
          <a:p>
            <a:r>
              <a:rPr lang="fr-CA" dirty="0"/>
              <a:t>Les annonces imprimées dans les journaux sont les plus fiables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2032513"/>
              </p:ext>
            </p:extLst>
          </p:nvPr>
        </p:nvGraphicFramePr>
        <p:xfrm>
          <a:off x="250998" y="1194953"/>
          <a:ext cx="8525810" cy="474864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350" y="6578486"/>
            <a:ext cx="4775200" cy="261610"/>
          </a:xfrm>
          <a:prstGeom prst="rect">
            <a:avLst/>
          </a:prstGeom>
        </p:spPr>
        <p:txBody>
          <a:bodyPr wrap="square">
            <a:spAutoFit/>
          </a:bodyPr>
          <a:lstStyle/>
          <a:p>
            <a:pPr eaLnBrk="1" hangingPunct="1"/>
            <a:r>
              <a:rPr lang="fr-CA" sz="1100" dirty="0"/>
              <a:t>Totum </a:t>
            </a:r>
            <a:r>
              <a:rPr lang="fr-CA" sz="1100" dirty="0" err="1"/>
              <a:t>Research</a:t>
            </a:r>
            <a:r>
              <a:rPr lang="fr-CA" sz="1100" dirty="0"/>
              <a:t> ; Canadiens de 18 ans et +, décembre</a:t>
            </a:r>
            <a:r>
              <a:rPr lang="fr-CA" sz="1100" dirty="0">
                <a:cs typeface="Arial" panose="020B0604020202020204" pitchFamily="34" charset="0"/>
              </a:rPr>
              <a:t> </a:t>
            </a:r>
            <a:r>
              <a:rPr lang="fr-CA" sz="1100" dirty="0"/>
              <a:t>2020 </a:t>
            </a:r>
            <a:endParaRPr lang="fr-CA" sz="1100" b="1" dirty="0"/>
          </a:p>
        </p:txBody>
      </p:sp>
      <p:sp>
        <p:nvSpPr>
          <p:cNvPr id="6" name="TextBox 5">
            <a:extLst>
              <a:ext uri="{FF2B5EF4-FFF2-40B4-BE49-F238E27FC236}">
                <a16:creationId xmlns:a16="http://schemas.microsoft.com/office/drawing/2014/main" id="{5DCDFAA1-9286-49EA-8718-5AD4F0344BD8}"/>
              </a:ext>
            </a:extLst>
          </p:cNvPr>
          <p:cNvSpPr txBox="1"/>
          <p:nvPr/>
        </p:nvSpPr>
        <p:spPr>
          <a:xfrm>
            <a:off x="7135322" y="2359039"/>
            <a:ext cx="1859280" cy="2893100"/>
          </a:xfrm>
          <a:prstGeom prst="rect">
            <a:avLst/>
          </a:prstGeom>
          <a:noFill/>
          <a:ln>
            <a:noFill/>
          </a:ln>
        </p:spPr>
        <p:txBody>
          <a:bodyPr wrap="square" rtlCol="0">
            <a:spAutoFit/>
          </a:bodyPr>
          <a:lstStyle/>
          <a:p>
            <a:r>
              <a:rPr lang="fr-CA" sz="1400" dirty="0">
                <a:latin typeface="Arial" panose="020B0604020202020204" pitchFamily="34" charset="0"/>
                <a:cs typeface="Arial" panose="020B0604020202020204" pitchFamily="34" charset="0"/>
              </a:rPr>
              <a:t>Les publicités dans </a:t>
            </a:r>
            <a:r>
              <a:rPr lang="fr-CA" sz="1400" b="1" dirty="0">
                <a:solidFill>
                  <a:srgbClr val="FF0000"/>
                </a:solidFill>
                <a:latin typeface="Arial" panose="020B0604020202020204" pitchFamily="34" charset="0"/>
                <a:cs typeface="Arial" panose="020B0604020202020204" pitchFamily="34" charset="0"/>
              </a:rPr>
              <a:t>les journaux imprimés </a:t>
            </a:r>
            <a:r>
              <a:rPr lang="fr-CA" sz="1400" dirty="0">
                <a:latin typeface="Arial" panose="020B0604020202020204" pitchFamily="34" charset="0"/>
                <a:cs typeface="Arial" panose="020B0604020202020204" pitchFamily="34" charset="0"/>
              </a:rPr>
              <a:t>sont plus fiables que celles publiées dans tout autre format.</a:t>
            </a:r>
          </a:p>
          <a:p>
            <a:endParaRPr lang="fr-CA" sz="1400" dirty="0">
              <a:latin typeface="Arial" panose="020B0604020202020204" pitchFamily="34" charset="0"/>
              <a:cs typeface="Arial" panose="020B0604020202020204" pitchFamily="34" charset="0"/>
            </a:endParaRPr>
          </a:p>
          <a:p>
            <a:r>
              <a:rPr lang="fr-CA" sz="1400" dirty="0">
                <a:latin typeface="Arial" panose="020B0604020202020204" pitchFamily="34" charset="0"/>
                <a:cs typeface="Arial" panose="020B0604020202020204" pitchFamily="34" charset="0"/>
              </a:rPr>
              <a:t>Et la publicité sur </a:t>
            </a:r>
            <a:r>
              <a:rPr lang="fr-CA" sz="1400" b="1" dirty="0">
                <a:solidFill>
                  <a:srgbClr val="FF0000"/>
                </a:solidFill>
                <a:latin typeface="Arial" panose="020B0604020202020204" pitchFamily="34" charset="0"/>
                <a:cs typeface="Arial" panose="020B0604020202020204" pitchFamily="34" charset="0"/>
              </a:rPr>
              <a:t>les sites Web des médias d'information </a:t>
            </a:r>
            <a:r>
              <a:rPr lang="fr-CA" sz="1400" dirty="0">
                <a:latin typeface="Arial" panose="020B0604020202020204" pitchFamily="34" charset="0"/>
                <a:cs typeface="Arial" panose="020B0604020202020204" pitchFamily="34" charset="0"/>
              </a:rPr>
              <a:t>est le format numérique le plus fiable.</a:t>
            </a:r>
            <a:endParaRPr lang="en-CA" sz="1400" dirty="0">
              <a:latin typeface="Arial" panose="020B0604020202020204" pitchFamily="34" charset="0"/>
              <a:cs typeface="Arial" panose="020B0604020202020204" pitchFamily="34" charset="0"/>
            </a:endParaRPr>
          </a:p>
        </p:txBody>
      </p:sp>
      <p:pic>
        <p:nvPicPr>
          <p:cNvPr id="7" name="Picture 6" descr="icons-06.png"/>
          <p:cNvPicPr>
            <a:picLocks noChangeAspect="1"/>
          </p:cNvPicPr>
          <p:nvPr/>
        </p:nvPicPr>
        <p:blipFill>
          <a:blip r:embed="rId4" cstate="email">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108915" y="1360053"/>
            <a:ext cx="453982" cy="306555"/>
          </a:xfrm>
          <a:prstGeom prst="rect">
            <a:avLst/>
          </a:prstGeom>
        </p:spPr>
      </p:pic>
      <p:pic>
        <p:nvPicPr>
          <p:cNvPr id="9" name="Picture 8" descr="icons-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79611" y="2071302"/>
            <a:ext cx="502893" cy="287737"/>
          </a:xfrm>
          <a:prstGeom prst="rect">
            <a:avLst/>
          </a:prstGeom>
        </p:spPr>
      </p:pic>
      <p:pic>
        <p:nvPicPr>
          <p:cNvPr id="10" name="Picture 9" descr="icons-0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981416" y="5293505"/>
            <a:ext cx="714608" cy="390456"/>
          </a:xfrm>
          <a:prstGeom prst="rect">
            <a:avLst/>
          </a:prstGeom>
        </p:spPr>
      </p:pic>
      <p:pic>
        <p:nvPicPr>
          <p:cNvPr id="11" name="Picture 10" descr="icons-09.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002290" y="3771253"/>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075364" y="3549753"/>
            <a:ext cx="610322" cy="289431"/>
          </a:xfrm>
          <a:prstGeom prst="rect">
            <a:avLst/>
          </a:prstGeom>
        </p:spPr>
      </p:pic>
      <p:pic>
        <p:nvPicPr>
          <p:cNvPr id="15" name="Picture 14" descr="icons-13.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017435" y="4896910"/>
            <a:ext cx="714609" cy="390456"/>
          </a:xfrm>
          <a:prstGeom prst="rect">
            <a:avLst/>
          </a:prstGeom>
        </p:spPr>
      </p:pic>
      <p:pic>
        <p:nvPicPr>
          <p:cNvPr id="17" name="Picture 16" descr="icons-09.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98597" y="1657973"/>
            <a:ext cx="714609" cy="460444"/>
          </a:xfrm>
          <a:prstGeom prst="rect">
            <a:avLst/>
          </a:prstGeom>
        </p:spPr>
      </p:pic>
      <p:pic>
        <p:nvPicPr>
          <p:cNvPr id="18" name="Picture 17" descr="icons-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08915" y="4247627"/>
            <a:ext cx="471835" cy="269967"/>
          </a:xfrm>
          <a:prstGeom prst="rect">
            <a:avLst/>
          </a:prstGeom>
        </p:spPr>
      </p:pic>
      <p:pic>
        <p:nvPicPr>
          <p:cNvPr id="3" name="Picture 2"/>
          <p:cNvPicPr>
            <a:picLocks noChangeAspect="1"/>
          </p:cNvPicPr>
          <p:nvPr/>
        </p:nvPicPr>
        <p:blipFill>
          <a:blip r:embed="rId10"/>
          <a:stretch>
            <a:fillRect/>
          </a:stretch>
        </p:blipFill>
        <p:spPr>
          <a:xfrm>
            <a:off x="3176226" y="2825130"/>
            <a:ext cx="319409" cy="319409"/>
          </a:xfrm>
          <a:prstGeom prst="rect">
            <a:avLst/>
          </a:prstGeom>
        </p:spPr>
      </p:pic>
      <p:pic>
        <p:nvPicPr>
          <p:cNvPr id="19" name="Picture 18"/>
          <p:cNvPicPr>
            <a:picLocks noChangeAspect="1"/>
          </p:cNvPicPr>
          <p:nvPr/>
        </p:nvPicPr>
        <p:blipFill>
          <a:blip r:embed="rId10"/>
          <a:stretch>
            <a:fillRect/>
          </a:stretch>
        </p:blipFill>
        <p:spPr>
          <a:xfrm>
            <a:off x="3184862" y="4577702"/>
            <a:ext cx="319409" cy="319409"/>
          </a:xfrm>
          <a:prstGeom prst="rect">
            <a:avLst/>
          </a:prstGeom>
        </p:spPr>
      </p:pic>
      <p:pic>
        <p:nvPicPr>
          <p:cNvPr id="8" name="Picture 7" descr="billboard [Converted]-01.png"/>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3180019" y="2480540"/>
            <a:ext cx="319410" cy="255084"/>
          </a:xfrm>
          <a:prstGeom prst="rect">
            <a:avLst/>
          </a:prstGeom>
        </p:spPr>
      </p:pic>
    </p:spTree>
    <p:extLst>
      <p:ext uri="{BB962C8B-B14F-4D97-AF65-F5344CB8AC3E}">
        <p14:creationId xmlns:p14="http://schemas.microsoft.com/office/powerpoint/2010/main" val="263393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92" y="17235"/>
            <a:ext cx="8496788" cy="1325563"/>
          </a:xfrm>
        </p:spPr>
        <p:txBody>
          <a:bodyPr/>
          <a:lstStyle/>
          <a:p>
            <a:r>
              <a:rPr lang="fr-CA"/>
              <a:t>La fiabilité du journalisme est capitale.</a:t>
            </a:r>
          </a:p>
        </p:txBody>
      </p:sp>
      <p:sp>
        <p:nvSpPr>
          <p:cNvPr id="5" name="Content Placeholder 4"/>
          <p:cNvSpPr>
            <a:spLocks noGrp="1"/>
          </p:cNvSpPr>
          <p:nvPr>
            <p:ph idx="1"/>
          </p:nvPr>
        </p:nvSpPr>
        <p:spPr/>
        <p:txBody>
          <a:bodyPr>
            <a:normAutofit/>
          </a:bodyPr>
          <a:lstStyle/>
          <a:p>
            <a:pPr marL="0" indent="0" algn="ctr">
              <a:lnSpc>
                <a:spcPct val="110000"/>
              </a:lnSpc>
              <a:buNone/>
            </a:pPr>
            <a:r>
              <a:rPr lang="fr-CA" sz="2400" b="1" dirty="0">
                <a:solidFill>
                  <a:srgbClr val="E4284D"/>
                </a:solidFill>
                <a:latin typeface="Arial" charset="0"/>
                <a:ea typeface="Arial" charset="0"/>
                <a:cs typeface="Arial" charset="0"/>
              </a:rPr>
              <a:t>Huit Canadiens sur dix (82%) estiment qu'un journalisme fiable est un élément essentiel à une société démocratique.</a:t>
            </a:r>
          </a:p>
          <a:p>
            <a:pPr marL="0" indent="0" algn="ctr">
              <a:lnSpc>
                <a:spcPct val="110000"/>
              </a:lnSpc>
              <a:buNone/>
            </a:pPr>
            <a:endParaRPr lang="fr-CA" sz="2400" b="1" dirty="0">
              <a:solidFill>
                <a:srgbClr val="E4284D"/>
              </a:solidFill>
              <a:latin typeface="Arial" charset="0"/>
              <a:ea typeface="Arial" charset="0"/>
              <a:cs typeface="Arial" charset="0"/>
            </a:endParaRPr>
          </a:p>
          <a:p>
            <a:pPr marL="0" indent="0" algn="ctr">
              <a:lnSpc>
                <a:spcPct val="110000"/>
              </a:lnSpc>
              <a:buNone/>
            </a:pPr>
            <a:r>
              <a:rPr lang="fr-CA" sz="2400" b="1" dirty="0">
                <a:solidFill>
                  <a:srgbClr val="E4284D"/>
                </a:solidFill>
                <a:latin typeface="Arial" charset="0"/>
                <a:ea typeface="Arial" charset="0"/>
                <a:cs typeface="Arial" charset="0"/>
              </a:rPr>
              <a:t>79% s'inquiètent des répercussions des fausses nouvelles et de leur utilisation comme arme.</a:t>
            </a:r>
          </a:p>
          <a:p>
            <a:pPr marL="0" indent="0" algn="ctr">
              <a:lnSpc>
                <a:spcPct val="110000"/>
              </a:lnSpc>
              <a:buNone/>
            </a:pPr>
            <a:endParaRPr lang="fr-CA" sz="2400" b="1" dirty="0">
              <a:solidFill>
                <a:srgbClr val="E4284D"/>
              </a:solidFill>
            </a:endParaRPr>
          </a:p>
        </p:txBody>
      </p:sp>
      <p:sp>
        <p:nvSpPr>
          <p:cNvPr id="4" name="Rectangle 3"/>
          <p:cNvSpPr/>
          <p:nvPr/>
        </p:nvSpPr>
        <p:spPr>
          <a:xfrm>
            <a:off x="0" y="6428600"/>
            <a:ext cx="5410200" cy="430887"/>
          </a:xfrm>
          <a:prstGeom prst="rect">
            <a:avLst/>
          </a:prstGeom>
        </p:spPr>
        <p:txBody>
          <a:bodyPr wrap="square">
            <a:spAutoFit/>
          </a:bodyPr>
          <a:lstStyle/>
          <a:p>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 </a:t>
            </a:r>
            <a:r>
              <a:rPr lang="fr-CA" sz="1100" dirty="0">
                <a:latin typeface="Arial" panose="020B0604020202020204" pitchFamily="34" charset="0"/>
                <a:cs typeface="Arial" panose="020B0604020202020204" pitchFamily="34" charset="0"/>
              </a:rPr>
              <a:t>C</a:t>
            </a:r>
            <a:r>
              <a:rPr lang="fr-CA" sz="1100" dirty="0"/>
              <a:t>anadiens de 18 ans et +; février </a:t>
            </a:r>
            <a:r>
              <a:rPr lang="en-US" sz="1100" dirty="0">
                <a:latin typeface="Arial" panose="020B0604020202020204" pitchFamily="34" charset="0"/>
                <a:cs typeface="Arial" panose="020B0604020202020204" pitchFamily="34" charset="0"/>
              </a:rPr>
              <a:t>2020</a:t>
            </a:r>
          </a:p>
          <a:p>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Vrai</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ou</a:t>
            </a:r>
            <a:r>
              <a:rPr lang="en-US" sz="1100" dirty="0">
                <a:latin typeface="Arial" panose="020B0604020202020204" pitchFamily="34" charset="0"/>
                <a:cs typeface="Arial" panose="020B0604020202020204" pitchFamily="34" charset="0"/>
              </a:rPr>
              <a:t> faux </a:t>
            </a:r>
            <a:r>
              <a:rPr lang="en-US" sz="1100" dirty="0" err="1">
                <a:latin typeface="Arial" panose="020B0604020202020204" pitchFamily="34" charset="0"/>
                <a:cs typeface="Arial" panose="020B0604020202020204" pitchFamily="34" charset="0"/>
              </a:rPr>
              <a:t>en</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ligne</a:t>
            </a:r>
            <a:r>
              <a:rPr lang="en-US" sz="110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44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83586302"/>
              </p:ext>
            </p:extLst>
          </p:nvPr>
        </p:nvGraphicFramePr>
        <p:xfrm>
          <a:off x="343937" y="1271430"/>
          <a:ext cx="8456126" cy="57594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7"/>
          <p:cNvSpPr txBox="1">
            <a:spLocks noChangeArrowheads="1"/>
          </p:cNvSpPr>
          <p:nvPr/>
        </p:nvSpPr>
        <p:spPr bwMode="auto">
          <a:xfrm>
            <a:off x="-43545" y="6001663"/>
            <a:ext cx="5586761" cy="869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Arial" charset="0"/>
              </a:defRPr>
            </a:lvl1pPr>
            <a:lvl2pPr marL="742950" indent="-285750" eaLnBrk="0" hangingPunct="0">
              <a:spcBef>
                <a:spcPct val="20000"/>
              </a:spcBef>
              <a:buFont typeface="Arial" charset="0"/>
              <a:buChar char="–"/>
              <a:defRPr sz="2800">
                <a:solidFill>
                  <a:schemeClr val="tx1"/>
                </a:solidFill>
                <a:latin typeface="Arial" charset="0"/>
              </a:defRPr>
            </a:lvl2pPr>
            <a:lvl3pPr marL="1143000" indent="-228600" eaLnBrk="0" hangingPunct="0">
              <a:spcBef>
                <a:spcPct val="20000"/>
              </a:spcBef>
              <a:buFont typeface="Arial" charset="0"/>
              <a:buChar char="•"/>
              <a:defRPr sz="2400">
                <a:solidFill>
                  <a:schemeClr val="tx1"/>
                </a:solidFill>
                <a:latin typeface="Arial" charset="0"/>
              </a:defRPr>
            </a:lvl3pPr>
            <a:lvl4pPr marL="1600200" indent="-228600" eaLnBrk="0" hangingPunct="0">
              <a:spcBef>
                <a:spcPct val="20000"/>
              </a:spcBef>
              <a:buFont typeface="Arial" charset="0"/>
              <a:buChar char="–"/>
              <a:defRPr sz="2000">
                <a:solidFill>
                  <a:schemeClr val="tx1"/>
                </a:solidFill>
                <a:latin typeface="Arial" charset="0"/>
              </a:defRPr>
            </a:lvl4pPr>
            <a:lvl5pPr marL="2057400" indent="-228600" eaLnBrk="0" hangingPunct="0">
              <a:spcBef>
                <a:spcPct val="20000"/>
              </a:spcBef>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None/>
            </a:pPr>
            <a:r>
              <a:rPr lang="en-CA" sz="1000" dirty="0"/>
              <a:t>Les Canadiens </a:t>
            </a:r>
            <a:r>
              <a:rPr lang="en-CA" sz="1000" dirty="0" err="1"/>
              <a:t>ont</a:t>
            </a:r>
            <a:r>
              <a:rPr lang="en-CA" sz="1000" dirty="0"/>
              <a:t> </a:t>
            </a:r>
            <a:r>
              <a:rPr lang="en-CA" sz="1000" dirty="0" err="1"/>
              <a:t>été</a:t>
            </a:r>
            <a:r>
              <a:rPr lang="en-CA" sz="1000" dirty="0"/>
              <a:t> </a:t>
            </a:r>
            <a:r>
              <a:rPr lang="en-CA" sz="1000" dirty="0" err="1"/>
              <a:t>interrogés</a:t>
            </a:r>
            <a:r>
              <a:rPr lang="en-CA" sz="1000" dirty="0"/>
              <a:t> sur 7 </a:t>
            </a:r>
            <a:r>
              <a:rPr lang="en-CA" sz="1000" dirty="0" err="1"/>
              <a:t>indicateurs</a:t>
            </a:r>
            <a:r>
              <a:rPr lang="en-CA" sz="1000" dirty="0"/>
              <a:t> </a:t>
            </a:r>
            <a:r>
              <a:rPr lang="en-CA" sz="1000" dirty="0" err="1"/>
              <a:t>d'engagement</a:t>
            </a:r>
            <a:r>
              <a:rPr lang="en-CA" sz="1000" dirty="0"/>
              <a:t> avec les </a:t>
            </a:r>
            <a:r>
              <a:rPr lang="en-CA" sz="1000" dirty="0" err="1"/>
              <a:t>médias</a:t>
            </a:r>
            <a:r>
              <a:rPr lang="en-CA" sz="1000" dirty="0"/>
              <a:t> : </a:t>
            </a:r>
            <a:r>
              <a:rPr lang="en-CA" sz="1000" i="1" dirty="0"/>
              <a:t>1. </a:t>
            </a:r>
            <a:r>
              <a:rPr lang="fr-CA" sz="1000" i="1" dirty="0">
                <a:solidFill>
                  <a:prstClr val="black"/>
                </a:solidFill>
              </a:rPr>
              <a:t>Il est digne de confiance</a:t>
            </a:r>
            <a:r>
              <a:rPr lang="en-CA" sz="1000" i="1" dirty="0"/>
              <a:t>; 2. </a:t>
            </a:r>
            <a:r>
              <a:rPr lang="fr-CA" sz="1000" i="1" dirty="0">
                <a:solidFill>
                  <a:prstClr val="black"/>
                </a:solidFill>
              </a:rPr>
              <a:t>Je ressens un lien personnel avec le média; 3. Il m'inspire; 4. Il me rend la vie meilleure; 5. Il améliore mon interaction avec les autres; 6. Il fonctionne de manière éthique et dans le meilleur intérêt du public; 7. Je me tourne vers lui quand j'ai du temps pour moi</a:t>
            </a:r>
            <a:r>
              <a:rPr lang="fr-CA" sz="1000" dirty="0">
                <a:solidFill>
                  <a:prstClr val="black"/>
                </a:solidFill>
              </a:rPr>
              <a:t>.  </a:t>
            </a:r>
            <a:endParaRPr lang="en-US" sz="1000" dirty="0"/>
          </a:p>
          <a:p>
            <a:pPr eaLnBrk="1" hangingPunct="1">
              <a:spcBef>
                <a:spcPct val="0"/>
              </a:spcBef>
              <a:buNone/>
            </a:pPr>
            <a:r>
              <a:rPr lang="en-US" altLang="en-US" sz="1050" dirty="0" err="1"/>
              <a:t>Totum</a:t>
            </a:r>
            <a:r>
              <a:rPr lang="en-US" altLang="en-US" sz="1050" dirty="0"/>
              <a:t> Research ; C</a:t>
            </a:r>
            <a:r>
              <a:rPr lang="fr-CA" sz="1050" dirty="0" err="1">
                <a:latin typeface="Arial" panose="020B0604020202020204" pitchFamily="34" charset="0"/>
                <a:cs typeface="Arial" panose="020B0604020202020204" pitchFamily="34" charset="0"/>
              </a:rPr>
              <a:t>anadiens</a:t>
            </a:r>
            <a:r>
              <a:rPr lang="fr-CA" sz="1050" dirty="0">
                <a:latin typeface="Arial" panose="020B0604020202020204" pitchFamily="34" charset="0"/>
                <a:cs typeface="Arial" panose="020B0604020202020204" pitchFamily="34" charset="0"/>
              </a:rPr>
              <a:t> de 18 ans et plus, Engagés et Branchés</a:t>
            </a:r>
            <a:r>
              <a:rPr lang="en-US" altLang="en-US" sz="1050" dirty="0"/>
              <a:t>, </a:t>
            </a:r>
            <a:r>
              <a:rPr lang="en-US" altLang="en-US" sz="1050" dirty="0" err="1"/>
              <a:t>février</a:t>
            </a:r>
            <a:r>
              <a:rPr lang="en-US" sz="1050" dirty="0">
                <a:latin typeface="Arial" panose="020B0604020202020204" pitchFamily="34" charset="0"/>
                <a:cs typeface="Arial" panose="020B0604020202020204" pitchFamily="34" charset="0"/>
              </a:rPr>
              <a:t> </a:t>
            </a:r>
            <a:r>
              <a:rPr lang="en-US" altLang="en-US" sz="1050" dirty="0"/>
              <a:t>2019</a:t>
            </a:r>
          </a:p>
        </p:txBody>
      </p:sp>
      <p:sp>
        <p:nvSpPr>
          <p:cNvPr id="3" name="TextBox 2"/>
          <p:cNvSpPr txBox="1"/>
          <p:nvPr/>
        </p:nvSpPr>
        <p:spPr>
          <a:xfrm>
            <a:off x="6949307" y="3233912"/>
            <a:ext cx="2194693" cy="2585323"/>
          </a:xfrm>
          <a:prstGeom prst="rect">
            <a:avLst/>
          </a:prstGeom>
          <a:noFill/>
        </p:spPr>
        <p:txBody>
          <a:bodyPr wrap="square" rtlCol="0">
            <a:spAutoFit/>
          </a:bodyPr>
          <a:lstStyle/>
          <a:p>
            <a:pPr>
              <a:spcAft>
                <a:spcPts val="600"/>
              </a:spcAft>
            </a:pPr>
            <a:r>
              <a:rPr lang="fr-CA" dirty="0">
                <a:latin typeface="Arial" panose="020B0604020202020204" pitchFamily="34" charset="0"/>
                <a:cs typeface="Arial" panose="020B0604020202020204" pitchFamily="34" charset="0"/>
              </a:rPr>
              <a:t>Lorsqu'ils lisent un journal, les Canadiens lui accordent toute leur attention, contrairement à d'autres médias où l'attention peut être divisée.</a:t>
            </a:r>
          </a:p>
        </p:txBody>
      </p:sp>
      <p:sp>
        <p:nvSpPr>
          <p:cNvPr id="4" name="TextBox 3"/>
          <p:cNvSpPr txBox="1"/>
          <p:nvPr/>
        </p:nvSpPr>
        <p:spPr>
          <a:xfrm>
            <a:off x="8292485" y="1134065"/>
            <a:ext cx="851515" cy="369332"/>
          </a:xfrm>
          <a:prstGeom prst="rect">
            <a:avLst/>
          </a:prstGeom>
          <a:noFill/>
        </p:spPr>
        <p:txBody>
          <a:bodyPr wrap="none" rtlCol="0">
            <a:spAutoFit/>
          </a:bodyPr>
          <a:lstStyle/>
          <a:p>
            <a:r>
              <a:rPr lang="en-US" b="1" dirty="0" err="1">
                <a:latin typeface="Arial"/>
                <a:ea typeface="Arial"/>
                <a:cs typeface="Arial"/>
              </a:rPr>
              <a:t>Indice</a:t>
            </a:r>
            <a:endParaRPr lang="en-US" b="1" dirty="0">
              <a:latin typeface="Arial"/>
              <a:ea typeface="Arial"/>
              <a:cs typeface="Arial"/>
            </a:endParaRPr>
          </a:p>
        </p:txBody>
      </p:sp>
      <p:sp>
        <p:nvSpPr>
          <p:cNvPr id="5" name="Title 4"/>
          <p:cNvSpPr>
            <a:spLocks noGrp="1"/>
          </p:cNvSpPr>
          <p:nvPr>
            <p:ph type="title"/>
          </p:nvPr>
        </p:nvSpPr>
        <p:spPr/>
        <p:txBody>
          <a:bodyPr/>
          <a:lstStyle/>
          <a:p>
            <a:r>
              <a:rPr lang="fr-CA"/>
              <a:t>Les journaux affichent un score élevé en matière d'engagement</a:t>
            </a:r>
            <a:endParaRPr lang="fr-CA">
              <a:highlight>
                <a:srgbClr val="FFFF00"/>
              </a:highlight>
            </a:endParaRPr>
          </a:p>
        </p:txBody>
      </p:sp>
      <p:pic>
        <p:nvPicPr>
          <p:cNvPr id="8" name="Picture 7" descr="icons-06.png"/>
          <p:cNvPicPr>
            <a:picLocks noChangeAspect="1"/>
          </p:cNvPicPr>
          <p:nvPr/>
        </p:nvPicPr>
        <p:blipFill>
          <a:blip r:embed="rId4" cstate="email">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2737102" y="1503397"/>
            <a:ext cx="593730" cy="400921"/>
          </a:xfrm>
          <a:prstGeom prst="rect">
            <a:avLst/>
          </a:prstGeom>
        </p:spPr>
      </p:pic>
      <p:pic>
        <p:nvPicPr>
          <p:cNvPr id="10" name="Picture 9" descr="icons-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76887" y="2663740"/>
            <a:ext cx="682355" cy="390419"/>
          </a:xfrm>
          <a:prstGeom prst="rect">
            <a:avLst/>
          </a:prstGeom>
        </p:spPr>
      </p:pic>
      <p:pic>
        <p:nvPicPr>
          <p:cNvPr id="11" name="Picture 10" descr="icons-0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624837" y="5078942"/>
            <a:ext cx="763928" cy="417404"/>
          </a:xfrm>
          <a:prstGeom prst="rect">
            <a:avLst/>
          </a:prstGeom>
        </p:spPr>
      </p:pic>
      <p:pic>
        <p:nvPicPr>
          <p:cNvPr id="12" name="Picture 11" descr="icons-09.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70937" y="3213683"/>
            <a:ext cx="714609" cy="460444"/>
          </a:xfrm>
          <a:prstGeom prst="rect">
            <a:avLst/>
          </a:prstGeom>
        </p:spPr>
      </p:pic>
      <p:pic>
        <p:nvPicPr>
          <p:cNvPr id="13" name="Picture 12" descr="icons-12.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62538" y="2086379"/>
            <a:ext cx="838418" cy="397600"/>
          </a:xfrm>
          <a:prstGeom prst="rect">
            <a:avLst/>
          </a:prstGeom>
        </p:spPr>
      </p:pic>
      <p:pic>
        <p:nvPicPr>
          <p:cNvPr id="14" name="Picture 13" descr="icons-13.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687955" y="3887938"/>
            <a:ext cx="714609" cy="390456"/>
          </a:xfrm>
          <a:prstGeom prst="rect">
            <a:avLst/>
          </a:prstGeom>
        </p:spPr>
      </p:pic>
      <p:pic>
        <p:nvPicPr>
          <p:cNvPr id="18" name="Picture 17"/>
          <p:cNvPicPr>
            <a:picLocks noChangeAspect="1"/>
          </p:cNvPicPr>
          <p:nvPr/>
        </p:nvPicPr>
        <p:blipFill>
          <a:blip r:embed="rId10"/>
          <a:stretch>
            <a:fillRect/>
          </a:stretch>
        </p:blipFill>
        <p:spPr>
          <a:xfrm>
            <a:off x="2867362" y="4511380"/>
            <a:ext cx="319409" cy="319409"/>
          </a:xfrm>
          <a:prstGeom prst="rect">
            <a:avLst/>
          </a:prstGeom>
        </p:spPr>
      </p:pic>
    </p:spTree>
    <p:extLst>
      <p:ext uri="{BB962C8B-B14F-4D97-AF65-F5344CB8AC3E}">
        <p14:creationId xmlns:p14="http://schemas.microsoft.com/office/powerpoint/2010/main" val="77464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792" y="17235"/>
            <a:ext cx="8313964" cy="1325563"/>
          </a:xfrm>
        </p:spPr>
        <p:txBody>
          <a:bodyPr/>
          <a:lstStyle/>
          <a:p>
            <a:pPr>
              <a:lnSpc>
                <a:spcPct val="80000"/>
              </a:lnSpc>
            </a:pPr>
            <a:r>
              <a:rPr lang="fr-CA" sz="2800" b="1" dirty="0">
                <a:latin typeface="Arial Black" panose="020B0A04020102020204" pitchFamily="34" charset="0"/>
                <a:cs typeface="Century Gothic"/>
              </a:rPr>
              <a:t>Les journaux atteignent tous les groupes cibles durant la pandémie de COVID-19</a:t>
            </a:r>
            <a:endParaRPr lang="en-US" sz="2800" b="1" dirty="0">
              <a:latin typeface="Arial Black" panose="020B0A04020102020204" pitchFamily="34" charset="0"/>
              <a:cs typeface="Century Gothic"/>
            </a:endParaRPr>
          </a:p>
        </p:txBody>
      </p:sp>
      <p:graphicFrame>
        <p:nvGraphicFramePr>
          <p:cNvPr id="15" name="Content Placeholder 11"/>
          <p:cNvGraphicFramePr>
            <a:graphicFrameLocks noGrp="1"/>
          </p:cNvGraphicFramePr>
          <p:nvPr>
            <p:ph idx="1"/>
            <p:extLst>
              <p:ext uri="{D42A27DB-BD31-4B8C-83A1-F6EECF244321}">
                <p14:modId xmlns:p14="http://schemas.microsoft.com/office/powerpoint/2010/main" val="3408556350"/>
              </p:ext>
            </p:extLst>
          </p:nvPr>
        </p:nvGraphicFramePr>
        <p:xfrm>
          <a:off x="361244" y="1825625"/>
          <a:ext cx="8421512" cy="414141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68792" y="1259634"/>
            <a:ext cx="8313964" cy="1077218"/>
          </a:xfrm>
          <a:prstGeom prst="rect">
            <a:avLst/>
          </a:prstGeom>
          <a:noFill/>
          <a:ln w="28575">
            <a:noFill/>
          </a:ln>
        </p:spPr>
        <p:txBody>
          <a:bodyPr wrap="square" rtlCol="0">
            <a:spAutoFit/>
          </a:bodyPr>
          <a:lstStyle/>
          <a:p>
            <a:pPr>
              <a:buClr>
                <a:srgbClr val="AED246"/>
              </a:buClr>
            </a:pPr>
            <a:r>
              <a:rPr lang="fr-CA" sz="1600" b="1" dirty="0">
                <a:solidFill>
                  <a:srgbClr val="1C2F42"/>
                </a:solidFill>
                <a:latin typeface="Arial" panose="020B0604020202020204" pitchFamily="34" charset="0"/>
                <a:cs typeface="Arial" panose="020B0604020202020204" pitchFamily="34" charset="0"/>
              </a:rPr>
              <a:t>Décideurs en entreprise*, Influenceurs** </a:t>
            </a:r>
            <a:r>
              <a:rPr lang="fr-CA" sz="1600" dirty="0">
                <a:solidFill>
                  <a:srgbClr val="1C2F42"/>
                </a:solidFill>
                <a:latin typeface="Arial" panose="020B0604020202020204" pitchFamily="34" charset="0"/>
                <a:cs typeface="Arial" panose="020B0604020202020204" pitchFamily="34" charset="0"/>
              </a:rPr>
              <a:t>et</a:t>
            </a:r>
            <a:r>
              <a:rPr lang="fr-CA" sz="1600" b="1" dirty="0">
                <a:solidFill>
                  <a:srgbClr val="1C2F42"/>
                </a:solidFill>
                <a:latin typeface="Arial" panose="020B0604020202020204" pitchFamily="34" charset="0"/>
                <a:cs typeface="Arial" panose="020B0604020202020204" pitchFamily="34" charset="0"/>
              </a:rPr>
              <a:t> adultes dont le revenu familial annuel est supérieur à 100 000 $ </a:t>
            </a:r>
            <a:r>
              <a:rPr lang="fr-CA" sz="1600" dirty="0">
                <a:solidFill>
                  <a:srgbClr val="1C2F42"/>
                </a:solidFill>
                <a:latin typeface="Arial" panose="020B0604020202020204" pitchFamily="34" charset="0"/>
                <a:cs typeface="Arial" panose="020B0604020202020204" pitchFamily="34" charset="0"/>
              </a:rPr>
              <a:t>lisent le plus souvent sur leur téléphone intelligent, mais comptent parmi les plus grands lecteurs de tous les groupes cibles, toutes plateformes confondues. Tous les groupes sont surindexés sur toutes les plateformes. </a:t>
            </a:r>
          </a:p>
        </p:txBody>
      </p:sp>
      <p:sp>
        <p:nvSpPr>
          <p:cNvPr id="44" name="Text Box 7"/>
          <p:cNvSpPr txBox="1">
            <a:spLocks noChangeArrowheads="1"/>
          </p:cNvSpPr>
          <p:nvPr/>
        </p:nvSpPr>
        <p:spPr bwMode="auto">
          <a:xfrm>
            <a:off x="0" y="6084186"/>
            <a:ext cx="5508977" cy="800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fr-CA" sz="900" dirty="0">
                <a:latin typeface="Arial" panose="020B0604020202020204" pitchFamily="34" charset="0"/>
                <a:cs typeface="Arial" panose="020B0604020202020204" pitchFamily="34" charset="0"/>
              </a:rPr>
              <a:t>**</a:t>
            </a:r>
            <a:r>
              <a:rPr lang="fr-CA" altLang="en-US" sz="900" dirty="0">
                <a:latin typeface="Arial" panose="020B0604020202020204" pitchFamily="34" charset="0"/>
                <a:cs typeface="Arial" panose="020B0604020202020204" pitchFamily="34" charset="0"/>
              </a:rPr>
              <a:t> Influenceurs dont le profil correspond à </a:t>
            </a:r>
            <a:r>
              <a:rPr lang="fr-CA" sz="900" dirty="0">
                <a:latin typeface="Arial" panose="020B0604020202020204" pitchFamily="34" charset="0"/>
                <a:cs typeface="Arial" panose="020B0604020202020204" pitchFamily="34" charset="0"/>
              </a:rPr>
              <a:t>3 ou + des énoncés suivants : trouvent un nouveau produit et le recommandent habituellement à d’autres; s’informent sur les nouveaux produits et services; les gens leur demandent souvent leur avis; sont toujours les premiers à essayer de nouveaux produits et services; partagent souvent de l’information sur des produits et services sur les médias sociaux </a:t>
            </a:r>
          </a:p>
          <a:p>
            <a:pPr eaLnBrk="1" hangingPunct="1"/>
            <a:r>
              <a:rPr lang="fr-CA" sz="1050" dirty="0">
                <a:latin typeface="Arial" panose="020B0604020202020204" pitchFamily="34" charset="0"/>
                <a:cs typeface="Arial" panose="020B0604020202020204" pitchFamily="34" charset="0"/>
              </a:rPr>
              <a:t>Totum </a:t>
            </a:r>
            <a:r>
              <a:rPr lang="fr-CA" sz="1050" dirty="0" err="1">
                <a:latin typeface="Arial" panose="020B0604020202020204" pitchFamily="34" charset="0"/>
                <a:cs typeface="Arial" panose="020B0604020202020204" pitchFamily="34" charset="0"/>
              </a:rPr>
              <a:t>Research</a:t>
            </a:r>
            <a:r>
              <a:rPr lang="fr-CA" sz="1050" dirty="0">
                <a:latin typeface="Arial" panose="020B0604020202020204" pitchFamily="34" charset="0"/>
                <a:cs typeface="Arial" panose="020B0604020202020204" pitchFamily="34" charset="0"/>
              </a:rPr>
              <a:t> ; Canadiens de 18 ans et +, lectorat hebdomadaire, novembre 2020 </a:t>
            </a:r>
          </a:p>
        </p:txBody>
      </p:sp>
      <p:sp>
        <p:nvSpPr>
          <p:cNvPr id="4" name="TextBox 3"/>
          <p:cNvSpPr txBox="1"/>
          <p:nvPr/>
        </p:nvSpPr>
        <p:spPr>
          <a:xfrm>
            <a:off x="2938070" y="3999102"/>
            <a:ext cx="1295400" cy="892552"/>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95 % </a:t>
            </a:r>
          </a:p>
          <a:p>
            <a:pPr algn="ctr"/>
            <a:r>
              <a:rPr lang="en-CA" sz="1200" b="1" dirty="0" err="1">
                <a:latin typeface="Arial" panose="020B0604020202020204" pitchFamily="34" charset="0"/>
                <a:cs typeface="Arial" panose="020B0604020202020204" pitchFamily="34" charset="0"/>
              </a:rPr>
              <a:t>toutes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plateformes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confondues</a:t>
            </a:r>
            <a:endParaRPr lang="en-CA" sz="1200" b="1" dirty="0">
              <a:latin typeface="Arial" panose="020B0604020202020204" pitchFamily="34" charset="0"/>
              <a:cs typeface="Arial" panose="020B0604020202020204" pitchFamily="34" charset="0"/>
            </a:endParaRPr>
          </a:p>
        </p:txBody>
      </p:sp>
      <p:sp>
        <p:nvSpPr>
          <p:cNvPr id="20" name="TextBox 19"/>
          <p:cNvSpPr txBox="1"/>
          <p:nvPr/>
        </p:nvSpPr>
        <p:spPr>
          <a:xfrm>
            <a:off x="4996587" y="3999102"/>
            <a:ext cx="1295400" cy="892552"/>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94 % </a:t>
            </a:r>
          </a:p>
          <a:p>
            <a:pPr algn="ctr"/>
            <a:r>
              <a:rPr lang="en-CA" sz="1200" b="1" dirty="0" err="1">
                <a:latin typeface="Arial" panose="020B0604020202020204" pitchFamily="34" charset="0"/>
                <a:cs typeface="Arial" panose="020B0604020202020204" pitchFamily="34" charset="0"/>
              </a:rPr>
              <a:t>toutes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plateformes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confondues</a:t>
            </a:r>
            <a:endParaRPr lang="en-CA" sz="1200" b="1" dirty="0">
              <a:latin typeface="Arial" panose="020B0604020202020204" pitchFamily="34" charset="0"/>
              <a:cs typeface="Arial" panose="020B0604020202020204" pitchFamily="34" charset="0"/>
            </a:endParaRPr>
          </a:p>
        </p:txBody>
      </p:sp>
      <p:sp>
        <p:nvSpPr>
          <p:cNvPr id="21" name="TextBox 20"/>
          <p:cNvSpPr txBox="1"/>
          <p:nvPr/>
        </p:nvSpPr>
        <p:spPr>
          <a:xfrm>
            <a:off x="7099149" y="3999102"/>
            <a:ext cx="1295400" cy="892552"/>
          </a:xfrm>
          <a:prstGeom prst="rect">
            <a:avLst/>
          </a:prstGeom>
          <a:solidFill>
            <a:schemeClr val="bg1">
              <a:lumMod val="85000"/>
            </a:schemeClr>
          </a:solidFill>
          <a:ln w="28575">
            <a:noFill/>
          </a:ln>
        </p:spPr>
        <p:txBody>
          <a:bodyPr wrap="square" rtlCol="0">
            <a:spAutoFit/>
          </a:bodyPr>
          <a:lstStyle/>
          <a:p>
            <a:pPr algn="ctr"/>
            <a:r>
              <a:rPr lang="en-CA" sz="1600" b="1"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88 % </a:t>
            </a:r>
          </a:p>
          <a:p>
            <a:pPr algn="ctr"/>
            <a:r>
              <a:rPr lang="en-CA" sz="1200" b="1" dirty="0" err="1">
                <a:latin typeface="Arial" panose="020B0604020202020204" pitchFamily="34" charset="0"/>
                <a:cs typeface="Arial" panose="020B0604020202020204" pitchFamily="34" charset="0"/>
              </a:rPr>
              <a:t>toutes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plateformes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confondues</a:t>
            </a:r>
            <a:endParaRPr lang="en-CA" sz="1200" b="1" dirty="0">
              <a:latin typeface="Arial" panose="020B0604020202020204" pitchFamily="34" charset="0"/>
              <a:cs typeface="Arial" panose="020B0604020202020204" pitchFamily="34" charset="0"/>
            </a:endParaRPr>
          </a:p>
        </p:txBody>
      </p:sp>
      <p:sp>
        <p:nvSpPr>
          <p:cNvPr id="11" name="TextBox 10"/>
          <p:cNvSpPr txBox="1"/>
          <p:nvPr/>
        </p:nvSpPr>
        <p:spPr>
          <a:xfrm>
            <a:off x="838356" y="4056252"/>
            <a:ext cx="1295400" cy="830997"/>
          </a:xfrm>
          <a:prstGeom prst="rect">
            <a:avLst/>
          </a:prstGeom>
          <a:solidFill>
            <a:schemeClr val="bg1">
              <a:lumMod val="85000"/>
            </a:schemeClr>
          </a:solidFill>
          <a:ln w="28575">
            <a:noFill/>
          </a:ln>
        </p:spPr>
        <p:txBody>
          <a:bodyPr wrap="square" rtlCol="0">
            <a:spAutoFit/>
          </a:bodyPr>
          <a:lstStyle/>
          <a:p>
            <a:pPr algn="ctr"/>
            <a:r>
              <a:rPr lang="en-CA" sz="1200" b="1" dirty="0">
                <a:latin typeface="Arial" panose="020B0604020202020204" pitchFamily="34" charset="0"/>
                <a:cs typeface="Arial" panose="020B0604020202020204" pitchFamily="34" charset="0"/>
              </a:rPr>
              <a:t> 87 % </a:t>
            </a:r>
          </a:p>
          <a:p>
            <a:pPr algn="ctr"/>
            <a:r>
              <a:rPr lang="en-CA" sz="1200" b="1" dirty="0" err="1">
                <a:latin typeface="Arial" panose="020B0604020202020204" pitchFamily="34" charset="0"/>
                <a:cs typeface="Arial" panose="020B0604020202020204" pitchFamily="34" charset="0"/>
              </a:rPr>
              <a:t>toutes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plateformes</a:t>
            </a:r>
            <a:r>
              <a:rPr lang="en-CA" sz="1200" b="1" dirty="0">
                <a:latin typeface="Arial" panose="020B0604020202020204" pitchFamily="34" charset="0"/>
                <a:cs typeface="Arial" panose="020B0604020202020204" pitchFamily="34" charset="0"/>
              </a:rPr>
              <a:t> </a:t>
            </a:r>
            <a:r>
              <a:rPr lang="en-CA" sz="1200" b="1" dirty="0" err="1">
                <a:latin typeface="Arial" panose="020B0604020202020204" pitchFamily="34" charset="0"/>
                <a:cs typeface="Arial" panose="020B0604020202020204" pitchFamily="34" charset="0"/>
              </a:rPr>
              <a:t>confondues</a:t>
            </a:r>
            <a:endParaRPr lang="en-CA" sz="1200" b="1" dirty="0">
              <a:latin typeface="Arial" panose="020B0604020202020204" pitchFamily="34" charset="0"/>
              <a:cs typeface="Arial" panose="020B0604020202020204" pitchFamily="34" charset="0"/>
            </a:endParaRPr>
          </a:p>
        </p:txBody>
      </p:sp>
      <p:sp>
        <p:nvSpPr>
          <p:cNvPr id="12" name="TextBox 11"/>
          <p:cNvSpPr txBox="1"/>
          <p:nvPr/>
        </p:nvSpPr>
        <p:spPr>
          <a:xfrm>
            <a:off x="7811552" y="2364441"/>
            <a:ext cx="1230847" cy="461665"/>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lectorat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semaine</a:t>
            </a:r>
            <a:endParaRPr lang="en-US" sz="1200" b="1" dirty="0">
              <a:latin typeface="Arial" panose="020B0604020202020204" pitchFamily="34" charset="0"/>
              <a:cs typeface="Arial" panose="020B0604020202020204" pitchFamily="34" charset="0"/>
            </a:endParaRPr>
          </a:p>
        </p:txBody>
      </p:sp>
      <p:sp>
        <p:nvSpPr>
          <p:cNvPr id="13" name="Text Box 7">
            <a:extLst>
              <a:ext uri="{FF2B5EF4-FFF2-40B4-BE49-F238E27FC236}">
                <a16:creationId xmlns:a16="http://schemas.microsoft.com/office/drawing/2014/main" id="{F7C349E9-B4BB-4977-B6AF-05D46FE36FE8}"/>
              </a:ext>
            </a:extLst>
          </p:cNvPr>
          <p:cNvSpPr txBox="1">
            <a:spLocks noChangeArrowheads="1"/>
          </p:cNvSpPr>
          <p:nvPr/>
        </p:nvSpPr>
        <p:spPr bwMode="auto">
          <a:xfrm>
            <a:off x="0" y="5967038"/>
            <a:ext cx="6902299"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Arial" charset="0"/>
                <a:cs typeface="Arial"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pPr eaLnBrk="1" hangingPunct="1"/>
            <a:r>
              <a:rPr lang="fr-CA" sz="900" dirty="0">
                <a:latin typeface="Arial" panose="020B0604020202020204" pitchFamily="34" charset="0"/>
                <a:cs typeface="Arial" panose="020B0604020202020204" pitchFamily="34" charset="0"/>
              </a:rPr>
              <a:t>* Professionnels, gestionnaires de haut </a:t>
            </a:r>
            <a:r>
              <a:rPr lang="fr-CA" sz="900" dirty="0" err="1">
                <a:latin typeface="Arial" panose="020B0604020202020204" pitchFamily="34" charset="0"/>
                <a:cs typeface="Arial" panose="020B0604020202020204" pitchFamily="34" charset="0"/>
              </a:rPr>
              <a:t>niveau∕cadres</a:t>
            </a:r>
            <a:r>
              <a:rPr lang="fr-CA" sz="900" dirty="0">
                <a:latin typeface="Arial" panose="020B0604020202020204" pitchFamily="34" charset="0"/>
                <a:cs typeface="Arial" panose="020B0604020202020204" pitchFamily="34" charset="0"/>
              </a:rPr>
              <a:t> supérieurs et propriétaires d’entreprises∕ travailleurs autonomes au Canada;  </a:t>
            </a:r>
          </a:p>
        </p:txBody>
      </p:sp>
    </p:spTree>
    <p:extLst>
      <p:ext uri="{BB962C8B-B14F-4D97-AF65-F5344CB8AC3E}">
        <p14:creationId xmlns:p14="http://schemas.microsoft.com/office/powerpoint/2010/main" val="68113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565608" y="3850640"/>
            <a:ext cx="8273592" cy="1688334"/>
          </a:xfrm>
          <a:prstGeom prst="wedgeRectCallout">
            <a:avLst>
              <a:gd name="adj1" fmla="val -37981"/>
              <a:gd name="adj2" fmla="val 61586"/>
            </a:avLst>
          </a:prstGeom>
          <a:solidFill>
            <a:srgbClr val="E42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4284D"/>
              </a:solidFill>
            </a:endParaRPr>
          </a:p>
        </p:txBody>
      </p:sp>
      <p:sp>
        <p:nvSpPr>
          <p:cNvPr id="10" name="Rectangle 9"/>
          <p:cNvSpPr/>
          <p:nvPr/>
        </p:nvSpPr>
        <p:spPr>
          <a:xfrm>
            <a:off x="0" y="990600"/>
            <a:ext cx="9144000" cy="1524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marL="0" indent="0" algn="l">
              <a:spcBef>
                <a:spcPts val="0"/>
              </a:spcBef>
            </a:pPr>
            <a:r>
              <a:rPr lang="fr-CA"/>
              <a:t>Campagne optimisée = </a:t>
            </a:r>
          </a:p>
        </p:txBody>
      </p:sp>
      <p:sp>
        <p:nvSpPr>
          <p:cNvPr id="3" name="Content Placeholder 2"/>
          <p:cNvSpPr>
            <a:spLocks noGrp="1"/>
          </p:cNvSpPr>
          <p:nvPr>
            <p:ph idx="1"/>
          </p:nvPr>
        </p:nvSpPr>
        <p:spPr>
          <a:xfrm>
            <a:off x="628650" y="3929269"/>
            <a:ext cx="7886700" cy="1508105"/>
          </a:xfrm>
        </p:spPr>
        <p:txBody>
          <a:bodyPr>
            <a:noAutofit/>
          </a:bodyPr>
          <a:lstStyle/>
          <a:p>
            <a:pPr marL="0" indent="0">
              <a:buNone/>
            </a:pPr>
            <a:r>
              <a:rPr lang="fr-CA" sz="2400" dirty="0"/>
              <a:t>« Plus signifie mieux : un investissement publicitaire sur des plateformes multiples rapporte plus que sur une seule plateforme. »	</a:t>
            </a:r>
          </a:p>
          <a:p>
            <a:pPr marL="0" indent="0" algn="r">
              <a:buNone/>
            </a:pPr>
            <a:r>
              <a:rPr lang="en-CA" sz="1800" i="1" dirty="0">
                <a:latin typeface="+mn-lt"/>
              </a:rPr>
              <a:t>Gayle </a:t>
            </a:r>
            <a:r>
              <a:rPr lang="en-CA" sz="1800" i="1" dirty="0" err="1">
                <a:latin typeface="+mn-lt"/>
              </a:rPr>
              <a:t>Fuguitt</a:t>
            </a:r>
            <a:r>
              <a:rPr lang="en-CA" sz="1800" i="1" dirty="0">
                <a:latin typeface="+mn-lt"/>
              </a:rPr>
              <a:t>, PDG, Advertising Research Foundation</a:t>
            </a:r>
          </a:p>
        </p:txBody>
      </p:sp>
      <p:sp>
        <p:nvSpPr>
          <p:cNvPr id="4" name="TextBox 3"/>
          <p:cNvSpPr txBox="1"/>
          <p:nvPr/>
        </p:nvSpPr>
        <p:spPr>
          <a:xfrm>
            <a:off x="0" y="6611779"/>
            <a:ext cx="2441694" cy="261610"/>
          </a:xfrm>
          <a:prstGeom prst="rect">
            <a:avLst/>
          </a:prstGeom>
        </p:spPr>
        <p:txBody>
          <a:bodyPr wrap="none">
            <a:spAutoFit/>
          </a:bodyPr>
          <a:lstStyle>
            <a:defPPr>
              <a:defRPr lang="en-US"/>
            </a:defPPr>
            <a:lvl1pPr>
              <a:defRPr sz="1100">
                <a:cs typeface="Arial" panose="020B0604020202020204" pitchFamily="34" charset="0"/>
              </a:defRPr>
            </a:lvl1pPr>
          </a:lstStyle>
          <a:p>
            <a:r>
              <a:rPr lang="en-CA" dirty="0"/>
              <a:t>Magazine Media Life, le 4 </a:t>
            </a:r>
            <a:r>
              <a:rPr lang="en-CA" dirty="0" err="1"/>
              <a:t>avril</a:t>
            </a:r>
            <a:r>
              <a:rPr lang="en-CA" dirty="0"/>
              <a:t> 2016</a:t>
            </a:r>
          </a:p>
        </p:txBody>
      </p:sp>
      <p:sp>
        <p:nvSpPr>
          <p:cNvPr id="7" name="TextBox 6"/>
          <p:cNvSpPr txBox="1"/>
          <p:nvPr/>
        </p:nvSpPr>
        <p:spPr>
          <a:xfrm>
            <a:off x="628650" y="2580765"/>
            <a:ext cx="8001000" cy="1508105"/>
          </a:xfrm>
          <a:prstGeom prst="rect">
            <a:avLst/>
          </a:prstGeom>
          <a:noFill/>
        </p:spPr>
        <p:txBody>
          <a:bodyPr wrap="square" rtlCol="0">
            <a:spAutoFit/>
          </a:bodyPr>
          <a:lstStyle/>
          <a:p>
            <a:pPr algn="ctr"/>
            <a:r>
              <a:rPr lang="fr-CA" sz="2400"/>
              <a:t>Bien que l’assiette publicitaire migre de plus en plus vers le numérique, il est plus efficace d’en conserver  la majeure partie dans les médias traditionnels.</a:t>
            </a:r>
          </a:p>
          <a:p>
            <a:pPr algn="r"/>
            <a:endParaRPr lang="fr-CA" sz="2000">
              <a:cs typeface="Arial" panose="020B0604020202020204" pitchFamily="34" charset="0"/>
            </a:endParaRPr>
          </a:p>
        </p:txBody>
      </p:sp>
      <p:sp>
        <p:nvSpPr>
          <p:cNvPr id="8" name="TextBox 7"/>
          <p:cNvSpPr txBox="1"/>
          <p:nvPr/>
        </p:nvSpPr>
        <p:spPr>
          <a:xfrm>
            <a:off x="381000" y="1225760"/>
            <a:ext cx="3962400" cy="1200329"/>
          </a:xfrm>
          <a:prstGeom prst="rect">
            <a:avLst/>
          </a:prstGeom>
          <a:noFill/>
        </p:spPr>
        <p:txBody>
          <a:bodyPr wrap="square" rtlCol="0">
            <a:spAutoFit/>
          </a:bodyPr>
          <a:lstStyle/>
          <a:p>
            <a:pPr lvl="3">
              <a:lnSpc>
                <a:spcPct val="80000"/>
              </a:lnSpc>
            </a:pPr>
            <a:r>
              <a:rPr lang="en-CA" sz="6600" b="1" dirty="0">
                <a:solidFill>
                  <a:schemeClr val="bg1"/>
                </a:solidFill>
              </a:rPr>
              <a:t> </a:t>
            </a:r>
            <a:r>
              <a:rPr lang="en-CA" sz="6000" b="1" dirty="0">
                <a:solidFill>
                  <a:schemeClr val="bg1"/>
                </a:solidFill>
              </a:rPr>
              <a:t>78 % </a:t>
            </a:r>
            <a:endParaRPr lang="en-CA" sz="6000" dirty="0">
              <a:solidFill>
                <a:schemeClr val="bg1"/>
              </a:solidFill>
            </a:endParaRPr>
          </a:p>
          <a:p>
            <a:pPr algn="ctr">
              <a:lnSpc>
                <a:spcPct val="80000"/>
              </a:lnSpc>
            </a:pPr>
            <a:r>
              <a:rPr lang="en-CA" sz="2400" dirty="0" err="1">
                <a:solidFill>
                  <a:schemeClr val="bg1"/>
                </a:solidFill>
              </a:rPr>
              <a:t>Publicité</a:t>
            </a:r>
            <a:r>
              <a:rPr lang="en-CA" sz="2400" dirty="0">
                <a:solidFill>
                  <a:schemeClr val="bg1"/>
                </a:solidFill>
              </a:rPr>
              <a:t> </a:t>
            </a:r>
            <a:r>
              <a:rPr lang="en-CA" sz="2400" dirty="0" err="1">
                <a:solidFill>
                  <a:schemeClr val="bg1"/>
                </a:solidFill>
              </a:rPr>
              <a:t>traditionnelle</a:t>
            </a:r>
            <a:endParaRPr lang="en-US" sz="2400" dirty="0">
              <a:solidFill>
                <a:schemeClr val="bg1"/>
              </a:solidFill>
            </a:endParaRPr>
          </a:p>
        </p:txBody>
      </p:sp>
      <p:sp>
        <p:nvSpPr>
          <p:cNvPr id="9" name="TextBox 8"/>
          <p:cNvSpPr txBox="1"/>
          <p:nvPr/>
        </p:nvSpPr>
        <p:spPr>
          <a:xfrm>
            <a:off x="5257800" y="1235839"/>
            <a:ext cx="3759200" cy="1200329"/>
          </a:xfrm>
          <a:prstGeom prst="rect">
            <a:avLst/>
          </a:prstGeom>
          <a:noFill/>
        </p:spPr>
        <p:txBody>
          <a:bodyPr wrap="square" rtlCol="0">
            <a:spAutoFit/>
          </a:bodyPr>
          <a:lstStyle/>
          <a:p>
            <a:pPr lvl="2">
              <a:lnSpc>
                <a:spcPct val="80000"/>
              </a:lnSpc>
            </a:pPr>
            <a:r>
              <a:rPr lang="en-CA" sz="6600" b="1" dirty="0">
                <a:solidFill>
                  <a:schemeClr val="bg1"/>
                </a:solidFill>
              </a:rPr>
              <a:t>   </a:t>
            </a:r>
            <a:r>
              <a:rPr lang="en-CA" sz="6000" b="1" dirty="0">
                <a:solidFill>
                  <a:schemeClr val="bg1"/>
                </a:solidFill>
              </a:rPr>
              <a:t>22 %</a:t>
            </a:r>
          </a:p>
          <a:p>
            <a:pPr algn="ctr">
              <a:lnSpc>
                <a:spcPct val="80000"/>
              </a:lnSpc>
            </a:pPr>
            <a:r>
              <a:rPr lang="fr-CA" sz="2400" dirty="0">
                <a:solidFill>
                  <a:schemeClr val="bg1"/>
                </a:solidFill>
              </a:rPr>
              <a:t>Publicité numérique</a:t>
            </a:r>
            <a:endParaRPr lang="en-US" sz="2400" dirty="0">
              <a:solidFill>
                <a:schemeClr val="bg1"/>
              </a:solidFill>
            </a:endParaRPr>
          </a:p>
        </p:txBody>
      </p:sp>
      <p:sp>
        <p:nvSpPr>
          <p:cNvPr id="11" name="TextBox 10"/>
          <p:cNvSpPr txBox="1"/>
          <p:nvPr/>
        </p:nvSpPr>
        <p:spPr>
          <a:xfrm>
            <a:off x="4343400" y="1068050"/>
            <a:ext cx="1600200" cy="1446550"/>
          </a:xfrm>
          <a:prstGeom prst="rect">
            <a:avLst/>
          </a:prstGeom>
          <a:noFill/>
        </p:spPr>
        <p:txBody>
          <a:bodyPr wrap="square" rtlCol="0">
            <a:spAutoFit/>
          </a:bodyPr>
          <a:lstStyle/>
          <a:p>
            <a:r>
              <a:rPr lang="en-US" sz="8800" b="1" dirty="0">
                <a:solidFill>
                  <a:srgbClr val="FFFFFF"/>
                </a:solidFill>
              </a:rPr>
              <a:t>+</a:t>
            </a:r>
          </a:p>
        </p:txBody>
      </p:sp>
      <p:pic>
        <p:nvPicPr>
          <p:cNvPr id="12" name="Picture 11" descr="icons copy-1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500" y="823281"/>
            <a:ext cx="1752600" cy="1248680"/>
          </a:xfrm>
          <a:prstGeom prst="rect">
            <a:avLst/>
          </a:prstGeom>
        </p:spPr>
      </p:pic>
      <p:pic>
        <p:nvPicPr>
          <p:cNvPr id="13" name="Picture 12" descr="icons copy-1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6269" y="1175768"/>
            <a:ext cx="1522287" cy="896193"/>
          </a:xfrm>
          <a:prstGeom prst="rect">
            <a:avLst/>
          </a:prstGeom>
        </p:spPr>
      </p:pic>
    </p:spTree>
    <p:extLst>
      <p:ext uri="{BB962C8B-B14F-4D97-AF65-F5344CB8AC3E}">
        <p14:creationId xmlns:p14="http://schemas.microsoft.com/office/powerpoint/2010/main" val="214055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Les publicités imprimées ne peuvent être bloquées</a:t>
            </a:r>
          </a:p>
        </p:txBody>
      </p:sp>
      <p:sp>
        <p:nvSpPr>
          <p:cNvPr id="3" name="Content Placeholder 2"/>
          <p:cNvSpPr>
            <a:spLocks noGrp="1"/>
          </p:cNvSpPr>
          <p:nvPr>
            <p:ph idx="1"/>
          </p:nvPr>
        </p:nvSpPr>
        <p:spPr>
          <a:xfrm>
            <a:off x="468792" y="1832300"/>
            <a:ext cx="3878037" cy="3611749"/>
          </a:xfrm>
        </p:spPr>
        <p:txBody>
          <a:bodyPr>
            <a:normAutofit/>
          </a:bodyPr>
          <a:lstStyle/>
          <a:p>
            <a:pPr marL="228600" indent="-228600"/>
            <a:r>
              <a:rPr lang="fr-CA" sz="2400" dirty="0"/>
              <a:t>Quatre Canadiens sur dix (42 %) utilisent une forme de bloqueur de publicité.</a:t>
            </a:r>
            <a:endParaRPr lang="fr-CA" sz="2800" dirty="0"/>
          </a:p>
          <a:p>
            <a:pPr marL="228600" indent="-228600"/>
            <a:r>
              <a:rPr lang="fr-CA" sz="2400" dirty="0"/>
              <a:t>Blocage de publicité le plus fréquent : </a:t>
            </a:r>
          </a:p>
          <a:p>
            <a:pPr lvl="1"/>
            <a:r>
              <a:rPr lang="fr-CA" sz="2000" dirty="0"/>
              <a:t>achats en ligne (74%) </a:t>
            </a:r>
          </a:p>
          <a:p>
            <a:pPr lvl="1"/>
            <a:r>
              <a:rPr lang="fr-CA" sz="2000" dirty="0"/>
              <a:t>vidéo en continu (73%)</a:t>
            </a:r>
          </a:p>
          <a:p>
            <a:pPr lvl="1"/>
            <a:r>
              <a:rPr lang="fr-CA" sz="2000" dirty="0"/>
              <a:t>médias sociaux (66%)</a:t>
            </a:r>
          </a:p>
        </p:txBody>
      </p:sp>
      <p:sp>
        <p:nvSpPr>
          <p:cNvPr id="4" name="TextBox 3">
            <a:extLst>
              <a:ext uri="{FF2B5EF4-FFF2-40B4-BE49-F238E27FC236}">
                <a16:creationId xmlns:a16="http://schemas.microsoft.com/office/drawing/2014/main" id="{9AA5F950-265E-4B42-B5F0-80A0317D69AD}"/>
              </a:ext>
            </a:extLst>
          </p:cNvPr>
          <p:cNvSpPr txBox="1"/>
          <p:nvPr/>
        </p:nvSpPr>
        <p:spPr>
          <a:xfrm>
            <a:off x="0" y="6591879"/>
            <a:ext cx="3772186" cy="261610"/>
          </a:xfrm>
          <a:prstGeom prst="rect">
            <a:avLst/>
          </a:prstGeom>
        </p:spPr>
        <p:txBody>
          <a:bodyPr wrap="none">
            <a:spAutoFit/>
          </a:bodyPr>
          <a:lstStyle>
            <a:defPPr>
              <a:defRPr lang="en-US"/>
            </a:defPPr>
            <a:lvl1pPr>
              <a:defRPr sz="1100">
                <a:cs typeface="Arial" panose="020B0604020202020204" pitchFamily="34" charset="0"/>
              </a:defRPr>
            </a:lvl1pPr>
          </a:lstStyle>
          <a:p>
            <a:r>
              <a:rPr lang="en-US" dirty="0" err="1"/>
              <a:t>Totum</a:t>
            </a:r>
            <a:r>
              <a:rPr lang="en-US" dirty="0"/>
              <a:t> Research ; Canadiens de 18 </a:t>
            </a:r>
            <a:r>
              <a:rPr lang="en-US" dirty="0" err="1"/>
              <a:t>ans</a:t>
            </a:r>
            <a:r>
              <a:rPr lang="en-US" dirty="0"/>
              <a:t> et +, </a:t>
            </a:r>
            <a:r>
              <a:rPr lang="en-US" dirty="0" err="1"/>
              <a:t>février</a:t>
            </a:r>
            <a:r>
              <a:rPr lang="en-US" dirty="0"/>
              <a:t> 2020</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4183" b="2091"/>
          <a:stretch/>
        </p:blipFill>
        <p:spPr>
          <a:xfrm>
            <a:off x="4506687" y="1181100"/>
            <a:ext cx="4630315" cy="4749801"/>
          </a:xfrm>
          <a:prstGeom prst="rect">
            <a:avLst/>
          </a:prstGeom>
        </p:spPr>
      </p:pic>
    </p:spTree>
    <p:extLst>
      <p:ext uri="{BB962C8B-B14F-4D97-AF65-F5344CB8AC3E}">
        <p14:creationId xmlns:p14="http://schemas.microsoft.com/office/powerpoint/2010/main" val="667019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mestic Travel In Canada-03.jpg"/>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20488" y="914401"/>
            <a:ext cx="5523511" cy="5021046"/>
          </a:xfrm>
          <a:prstGeom prst="rect">
            <a:avLst/>
          </a:prstGeom>
          <a:solidFill>
            <a:srgbClr val="E4284D"/>
          </a:solidFill>
        </p:spPr>
      </p:pic>
      <p:sp>
        <p:nvSpPr>
          <p:cNvPr id="5" name="TextBox 4"/>
          <p:cNvSpPr txBox="1"/>
          <p:nvPr/>
        </p:nvSpPr>
        <p:spPr>
          <a:xfrm>
            <a:off x="406515" y="2674551"/>
            <a:ext cx="3282698" cy="923330"/>
          </a:xfrm>
          <a:prstGeom prst="rect">
            <a:avLst/>
          </a:prstGeom>
          <a:noFill/>
        </p:spPr>
        <p:txBody>
          <a:bodyPr wrap="square" rtlCol="0">
            <a:spAutoFit/>
          </a:bodyPr>
          <a:lstStyle/>
          <a:p>
            <a:r>
              <a:rPr lang="fr-CA" b="1" dirty="0">
                <a:solidFill>
                  <a:srgbClr val="E4284D"/>
                </a:solidFill>
                <a:latin typeface="Arial" panose="020B0604020202020204" pitchFamily="34" charset="0"/>
                <a:cs typeface="Arial" panose="020B0604020202020204" pitchFamily="34" charset="0"/>
              </a:rPr>
              <a:t>Panel en ligne </a:t>
            </a:r>
          </a:p>
          <a:p>
            <a:r>
              <a:rPr lang="fr-CA" dirty="0">
                <a:latin typeface="Arial" panose="020B0604020202020204" pitchFamily="34" charset="0"/>
                <a:cs typeface="Arial" panose="020B0604020202020204" pitchFamily="34" charset="0"/>
              </a:rPr>
              <a:t>Entretiens en ligne réalisés avec des adultes canadiens</a:t>
            </a:r>
          </a:p>
        </p:txBody>
      </p:sp>
      <p:sp>
        <p:nvSpPr>
          <p:cNvPr id="6" name="TextBox 5"/>
          <p:cNvSpPr txBox="1"/>
          <p:nvPr/>
        </p:nvSpPr>
        <p:spPr>
          <a:xfrm>
            <a:off x="406514" y="968374"/>
            <a:ext cx="3919663" cy="1754326"/>
          </a:xfrm>
          <a:prstGeom prst="rect">
            <a:avLst/>
          </a:prstGeom>
          <a:noFill/>
        </p:spPr>
        <p:txBody>
          <a:bodyPr wrap="none" rtlCol="0">
            <a:spAutoFit/>
          </a:bodyPr>
          <a:lstStyle/>
          <a:p>
            <a:r>
              <a:rPr lang="fr-CA" b="1" dirty="0">
                <a:solidFill>
                  <a:srgbClr val="E4284D"/>
                </a:solidFill>
                <a:latin typeface="Arial" panose="020B0604020202020204" pitchFamily="34" charset="0"/>
                <a:cs typeface="Arial" panose="020B0604020202020204" pitchFamily="34" charset="0"/>
              </a:rPr>
              <a:t>Calendrier et taille de l'échantillon</a:t>
            </a:r>
          </a:p>
          <a:p>
            <a:r>
              <a:rPr lang="fr-CA" dirty="0">
                <a:latin typeface="Arial" panose="020B0604020202020204" pitchFamily="34" charset="0"/>
                <a:cs typeface="Arial" panose="020B0604020202020204" pitchFamily="34" charset="0"/>
              </a:rPr>
              <a:t>février 2019  (n=800)</a:t>
            </a:r>
          </a:p>
          <a:p>
            <a:r>
              <a:rPr lang="fr-CA" dirty="0">
                <a:latin typeface="Arial" panose="020B0604020202020204" pitchFamily="34" charset="0"/>
                <a:cs typeface="Arial" panose="020B0604020202020204" pitchFamily="34" charset="0"/>
              </a:rPr>
              <a:t>octobre 2019 (n=1,000)</a:t>
            </a:r>
          </a:p>
          <a:p>
            <a:r>
              <a:rPr lang="fr-CA" dirty="0">
                <a:latin typeface="Arial" panose="020B0604020202020204" pitchFamily="34" charset="0"/>
                <a:cs typeface="Arial" panose="020B0604020202020204" pitchFamily="34" charset="0"/>
              </a:rPr>
              <a:t>février 2020 (n=800)</a:t>
            </a:r>
          </a:p>
          <a:p>
            <a:r>
              <a:rPr lang="fr-CA" dirty="0">
                <a:latin typeface="Arial" panose="020B0604020202020204" pitchFamily="34" charset="0"/>
                <a:cs typeface="Arial" panose="020B0604020202020204" pitchFamily="34" charset="0"/>
              </a:rPr>
              <a:t>novembre 2020 (n=855)</a:t>
            </a:r>
          </a:p>
          <a:p>
            <a:r>
              <a:rPr lang="fr-CA" dirty="0">
                <a:latin typeface="Arial" panose="020B0604020202020204" pitchFamily="34" charset="0"/>
                <a:cs typeface="Arial" panose="020B0604020202020204" pitchFamily="34" charset="0"/>
              </a:rPr>
              <a:t>décembre 2020 (n=847)</a:t>
            </a:r>
          </a:p>
        </p:txBody>
      </p:sp>
      <p:sp>
        <p:nvSpPr>
          <p:cNvPr id="7" name="TextBox 6"/>
          <p:cNvSpPr txBox="1"/>
          <p:nvPr/>
        </p:nvSpPr>
        <p:spPr>
          <a:xfrm>
            <a:off x="406514" y="3612236"/>
            <a:ext cx="3134191" cy="646331"/>
          </a:xfrm>
          <a:prstGeom prst="rect">
            <a:avLst/>
          </a:prstGeom>
          <a:noFill/>
        </p:spPr>
        <p:txBody>
          <a:bodyPr wrap="none" rtlCol="0">
            <a:spAutoFit/>
          </a:bodyPr>
          <a:lstStyle/>
          <a:p>
            <a:r>
              <a:rPr lang="fr-CA" b="1" dirty="0">
                <a:solidFill>
                  <a:srgbClr val="E4284D"/>
                </a:solidFill>
                <a:latin typeface="Arial" panose="020B0604020202020204" pitchFamily="34" charset="0"/>
                <a:cs typeface="Arial" panose="020B0604020202020204" pitchFamily="34" charset="0"/>
              </a:rPr>
              <a:t>Portée nationale</a:t>
            </a:r>
          </a:p>
          <a:p>
            <a:r>
              <a:rPr lang="fr-CA" dirty="0">
                <a:latin typeface="Arial" panose="020B0604020202020204" pitchFamily="34" charset="0"/>
                <a:cs typeface="Arial" panose="020B0604020202020204" pitchFamily="34" charset="0"/>
              </a:rPr>
              <a:t>Anglais 63% / </a:t>
            </a:r>
            <a:r>
              <a:rPr lang="fr-CA" dirty="0"/>
              <a:t>Français </a:t>
            </a:r>
            <a:r>
              <a:rPr lang="fr-CA" dirty="0">
                <a:latin typeface="Arial" panose="020B0604020202020204" pitchFamily="34" charset="0"/>
                <a:cs typeface="Arial" panose="020B0604020202020204" pitchFamily="34" charset="0"/>
              </a:rPr>
              <a:t>37%</a:t>
            </a:r>
          </a:p>
        </p:txBody>
      </p:sp>
      <p:sp>
        <p:nvSpPr>
          <p:cNvPr id="8" name="TextBox 7"/>
          <p:cNvSpPr txBox="1"/>
          <p:nvPr/>
        </p:nvSpPr>
        <p:spPr>
          <a:xfrm>
            <a:off x="432033" y="4986716"/>
            <a:ext cx="3282580" cy="923330"/>
          </a:xfrm>
          <a:prstGeom prst="rect">
            <a:avLst/>
          </a:prstGeom>
          <a:noFill/>
        </p:spPr>
        <p:txBody>
          <a:bodyPr wrap="square" rtlCol="0">
            <a:spAutoFit/>
          </a:bodyPr>
          <a:lstStyle/>
          <a:p>
            <a:r>
              <a:rPr lang="fr-CA" b="1" dirty="0">
                <a:solidFill>
                  <a:srgbClr val="E4284D"/>
                </a:solidFill>
                <a:latin typeface="Arial" panose="020B0604020202020204" pitchFamily="34" charset="0"/>
                <a:cs typeface="Arial" panose="020B0604020202020204" pitchFamily="34" charset="0"/>
              </a:rPr>
              <a:t>Marge d’erreur</a:t>
            </a:r>
          </a:p>
          <a:p>
            <a:r>
              <a:rPr lang="fr-CA" altLang="en-US" dirty="0">
                <a:latin typeface="Arial" panose="020B0604020202020204" pitchFamily="34" charset="0"/>
                <a:cs typeface="Arial" panose="020B0604020202020204" pitchFamily="34" charset="0"/>
              </a:rPr>
              <a:t>±3.1% au niveau de confiance de 95%</a:t>
            </a:r>
          </a:p>
        </p:txBody>
      </p:sp>
      <p:sp>
        <p:nvSpPr>
          <p:cNvPr id="9" name="TextBox 8"/>
          <p:cNvSpPr txBox="1"/>
          <p:nvPr/>
        </p:nvSpPr>
        <p:spPr>
          <a:xfrm>
            <a:off x="406514" y="4320520"/>
            <a:ext cx="2548706" cy="646331"/>
          </a:xfrm>
          <a:prstGeom prst="rect">
            <a:avLst/>
          </a:prstGeom>
          <a:noFill/>
        </p:spPr>
        <p:txBody>
          <a:bodyPr wrap="square" rtlCol="0">
            <a:spAutoFit/>
          </a:bodyPr>
          <a:lstStyle/>
          <a:p>
            <a:r>
              <a:rPr lang="fr-CA" b="1" dirty="0">
                <a:solidFill>
                  <a:srgbClr val="E4284D"/>
                </a:solidFill>
                <a:latin typeface="Arial" panose="020B0604020202020204" pitchFamily="34" charset="0"/>
                <a:cs typeface="Arial" panose="020B0604020202020204" pitchFamily="34" charset="0"/>
              </a:rPr>
              <a:t>Gestion de l’étude</a:t>
            </a:r>
          </a:p>
          <a:p>
            <a:r>
              <a:rPr lang="fr-CA" dirty="0" err="1">
                <a:latin typeface="Arial" panose="020B0604020202020204" pitchFamily="34" charset="0"/>
                <a:cs typeface="Arial" panose="020B0604020202020204" pitchFamily="34" charset="0"/>
              </a:rPr>
              <a:t>Totum</a:t>
            </a:r>
            <a:r>
              <a:rPr lang="fr-CA" dirty="0">
                <a:latin typeface="Arial" panose="020B0604020202020204" pitchFamily="34" charset="0"/>
                <a:cs typeface="Arial" panose="020B0604020202020204" pitchFamily="34" charset="0"/>
              </a:rPr>
              <a:t> </a:t>
            </a:r>
            <a:r>
              <a:rPr lang="fr-CA" dirty="0" err="1">
                <a:latin typeface="Arial" panose="020B0604020202020204" pitchFamily="34" charset="0"/>
                <a:cs typeface="Arial" panose="020B0604020202020204" pitchFamily="34" charset="0"/>
              </a:rPr>
              <a:t>Research</a:t>
            </a:r>
            <a:endParaRPr lang="fr-CA" dirty="0">
              <a:latin typeface="Arial" panose="020B0604020202020204" pitchFamily="34" charset="0"/>
              <a:cs typeface="Arial" panose="020B0604020202020204" pitchFamily="34" charset="0"/>
            </a:endParaRPr>
          </a:p>
        </p:txBody>
      </p:sp>
      <p:sp>
        <p:nvSpPr>
          <p:cNvPr id="11" name="Title 10"/>
          <p:cNvSpPr>
            <a:spLocks noGrp="1"/>
          </p:cNvSpPr>
          <p:nvPr>
            <p:ph type="title"/>
          </p:nvPr>
        </p:nvSpPr>
        <p:spPr/>
        <p:txBody>
          <a:bodyPr/>
          <a:lstStyle/>
          <a:p>
            <a:r>
              <a:rPr lang="fr-CA" dirty="0"/>
              <a:t>Conception de l’étude</a:t>
            </a:r>
          </a:p>
        </p:txBody>
      </p:sp>
      <p:sp>
        <p:nvSpPr>
          <p:cNvPr id="12" name="Rectangle 11"/>
          <p:cNvSpPr/>
          <p:nvPr/>
        </p:nvSpPr>
        <p:spPr>
          <a:xfrm>
            <a:off x="3626499" y="3109228"/>
            <a:ext cx="5523511" cy="1646605"/>
          </a:xfrm>
          <a:prstGeom prst="rect">
            <a:avLst/>
          </a:prstGeom>
          <a:solidFill>
            <a:srgbClr val="FFFFFF">
              <a:alpha val="89000"/>
            </a:srgbClr>
          </a:solidFill>
          <a:ln>
            <a:noFill/>
          </a:ln>
        </p:spPr>
        <p:txBody>
          <a:bodyPr wrap="square" rtlCol="0">
            <a:spAutoFit/>
          </a:bodyPr>
          <a:lstStyle/>
          <a:p>
            <a:pPr algn="ctr"/>
            <a:r>
              <a:rPr lang="fr-CA" altLang="en-US" sz="2400" b="1" dirty="0">
                <a:solidFill>
                  <a:srgbClr val="E4284D"/>
                </a:solidFill>
              </a:rPr>
              <a:t>Échantillon représentatif </a:t>
            </a:r>
          </a:p>
          <a:p>
            <a:pPr algn="ctr"/>
            <a:r>
              <a:rPr lang="fr-CA" altLang="en-US" sz="2400" b="1" dirty="0">
                <a:solidFill>
                  <a:srgbClr val="E4284D"/>
                </a:solidFill>
              </a:rPr>
              <a:t>à l’échelle nationale</a:t>
            </a:r>
          </a:p>
          <a:p>
            <a:pPr algn="ctr"/>
            <a:r>
              <a:rPr lang="fr-CA" altLang="en-US" dirty="0"/>
              <a:t>Hommes: 50 %   Femmes: 50 %</a:t>
            </a:r>
          </a:p>
          <a:p>
            <a:pPr algn="ctr"/>
            <a:r>
              <a:rPr lang="fr-CA" altLang="en-US" dirty="0">
                <a:latin typeface="Arial" panose="020B0604020202020204" pitchFamily="34" charset="0"/>
                <a:cs typeface="Arial" panose="020B0604020202020204" pitchFamily="34" charset="0"/>
              </a:rPr>
              <a:t>18-34 : 29 % 35-49 : 20 % 50-64 : 33 % 65+ : 18 %  </a:t>
            </a:r>
          </a:p>
          <a:p>
            <a:pPr algn="ctr"/>
            <a:r>
              <a:rPr lang="fr-CA" altLang="en-US" sz="1700" dirty="0">
                <a:latin typeface="Arial" panose="020B0604020202020204" pitchFamily="34" charset="0"/>
                <a:cs typeface="Arial" panose="020B0604020202020204" pitchFamily="34" charset="0"/>
              </a:rPr>
              <a:t>Ouest 31 % Ontario 39 % Québec 23 % Atlantique 7 % </a:t>
            </a:r>
          </a:p>
        </p:txBody>
      </p:sp>
    </p:spTree>
    <p:extLst>
      <p:ext uri="{BB962C8B-B14F-4D97-AF65-F5344CB8AC3E}">
        <p14:creationId xmlns:p14="http://schemas.microsoft.com/office/powerpoint/2010/main" val="4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2000"/>
                                        <p:tgtEl>
                                          <p:spTgt spid="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2000"/>
                                        <p:tgtEl>
                                          <p:spTgt spid="6">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2000"/>
                                        <p:tgtEl>
                                          <p:spTgt spid="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2000"/>
                                        <p:tgtEl>
                                          <p:spTgt spid="6">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fade">
                                      <p:cBhvr>
                                        <p:cTn id="23" dur="2000"/>
                                        <p:tgtEl>
                                          <p:spTgt spid="6">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30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30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30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3000"/>
                                        <p:tgtEl>
                                          <p:spTgt spid="8"/>
                                        </p:tgtEl>
                                      </p:cBhvr>
                                    </p:animEffect>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500"/>
                                        <p:tgtEl>
                                          <p:spTgt spid="12"/>
                                        </p:tgtEl>
                                      </p:cBhvr>
                                    </p:animEffect>
                                    <p:anim calcmode="lin" valueType="num">
                                      <p:cBhvr>
                                        <p:cTn id="40" dur="2500" fill="hold"/>
                                        <p:tgtEl>
                                          <p:spTgt spid="12"/>
                                        </p:tgtEl>
                                        <p:attrNameLst>
                                          <p:attrName>ppt_x</p:attrName>
                                        </p:attrNameLst>
                                      </p:cBhvr>
                                      <p:tavLst>
                                        <p:tav tm="0">
                                          <p:val>
                                            <p:strVal val="#ppt_x"/>
                                          </p:val>
                                        </p:tav>
                                        <p:tav tm="100000">
                                          <p:val>
                                            <p:strVal val="#ppt_x"/>
                                          </p:val>
                                        </p:tav>
                                      </p:tavLst>
                                    </p:anim>
                                    <p:anim calcmode="lin" valueType="num">
                                      <p:cBhvr>
                                        <p:cTn id="41" dur="2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allAtOnce"/>
      <p:bldP spid="7" grpId="0"/>
      <p:bldP spid="8" grpId="0"/>
      <p:bldP spid="9"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93771"/>
            <a:ext cx="9143999" cy="1077218"/>
          </a:xfrm>
          <a:prstGeom prst="rect">
            <a:avLst/>
          </a:prstGeom>
          <a:noFill/>
        </p:spPr>
        <p:txBody>
          <a:bodyPr wrap="square" rtlCol="0">
            <a:spAutoFit/>
          </a:bodyPr>
          <a:lstStyle/>
          <a:p>
            <a:pPr algn="ctr"/>
            <a:r>
              <a:rPr lang="en-CA" sz="4000" b="1" dirty="0">
                <a:latin typeface="Arial" panose="020B0604020202020204" pitchFamily="34" charset="0"/>
                <a:cs typeface="Arial" panose="020B0604020202020204" pitchFamily="34" charset="0"/>
              </a:rPr>
              <a:t>2021</a:t>
            </a:r>
          </a:p>
          <a:p>
            <a:pPr algn="ctr"/>
            <a:r>
              <a:rPr lang="en-CA" sz="2400" dirty="0">
                <a:latin typeface="Arial" panose="020B0604020202020204" pitchFamily="34" charset="0"/>
                <a:cs typeface="Arial" panose="020B0604020202020204" pitchFamily="34" charset="0"/>
                <a:hlinkClick r:id="rId3"/>
              </a:rPr>
              <a:t>www.mediasdinfo.ca </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3380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9197-7D36-428D-B7E4-0B2931EF8C14}"/>
              </a:ext>
            </a:extLst>
          </p:cNvPr>
          <p:cNvSpPr>
            <a:spLocks noGrp="1"/>
          </p:cNvSpPr>
          <p:nvPr>
            <p:ph type="ctrTitle"/>
          </p:nvPr>
        </p:nvSpPr>
        <p:spPr>
          <a:xfrm>
            <a:off x="393700" y="2508133"/>
            <a:ext cx="7277099" cy="920867"/>
          </a:xfrm>
        </p:spPr>
        <p:txBody>
          <a:bodyPr/>
          <a:lstStyle/>
          <a:p>
            <a:pPr algn="ctr"/>
            <a:r>
              <a:rPr lang="en-CA" dirty="0"/>
              <a:t>Annexes</a:t>
            </a:r>
          </a:p>
        </p:txBody>
      </p:sp>
    </p:spTree>
    <p:extLst>
      <p:ext uri="{BB962C8B-B14F-4D97-AF65-F5344CB8AC3E}">
        <p14:creationId xmlns:p14="http://schemas.microsoft.com/office/powerpoint/2010/main" val="220187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792" y="17235"/>
            <a:ext cx="8332308" cy="1325563"/>
          </a:xfrm>
        </p:spPr>
        <p:txBody>
          <a:bodyPr/>
          <a:lstStyle/>
          <a:p>
            <a:pPr>
              <a:lnSpc>
                <a:spcPct val="80000"/>
              </a:lnSpc>
            </a:pPr>
            <a:r>
              <a:rPr lang="fr-CA" sz="2800" b="1" dirty="0">
                <a:latin typeface="Arial Black" panose="020B0A04020102020204" pitchFamily="34" charset="0"/>
                <a:cs typeface="Century Gothic"/>
              </a:rPr>
              <a:t>Les journaux atteignent tous les groupes cibles durant la pandémie de COVID-19</a:t>
            </a:r>
            <a:endParaRPr lang="en-US" sz="2800" b="1" dirty="0">
              <a:latin typeface="Arial Black" panose="020B0A04020102020204" pitchFamily="34" charset="0"/>
              <a:cs typeface="Century Gothic"/>
            </a:endParaRPr>
          </a:p>
        </p:txBody>
      </p:sp>
      <p:graphicFrame>
        <p:nvGraphicFramePr>
          <p:cNvPr id="15" name="Content Placeholder 11"/>
          <p:cNvGraphicFramePr>
            <a:graphicFrameLocks noGrp="1"/>
          </p:cNvGraphicFramePr>
          <p:nvPr>
            <p:ph idx="1"/>
            <p:extLst>
              <p:ext uri="{D42A27DB-BD31-4B8C-83A1-F6EECF244321}">
                <p14:modId xmlns:p14="http://schemas.microsoft.com/office/powerpoint/2010/main" val="182616243"/>
              </p:ext>
            </p:extLst>
          </p:nvPr>
        </p:nvGraphicFramePr>
        <p:xfrm>
          <a:off x="628650" y="1922447"/>
          <a:ext cx="7886700" cy="414136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84094" y="1174102"/>
            <a:ext cx="8182402" cy="1015663"/>
          </a:xfrm>
          <a:prstGeom prst="rect">
            <a:avLst/>
          </a:prstGeom>
          <a:noFill/>
          <a:ln w="28575">
            <a:noFill/>
          </a:ln>
        </p:spPr>
        <p:txBody>
          <a:bodyPr wrap="square" rtlCol="0">
            <a:spAutoFit/>
          </a:bodyPr>
          <a:lstStyle/>
          <a:p>
            <a:pPr>
              <a:buClr>
                <a:srgbClr val="AED246"/>
              </a:buClr>
            </a:pPr>
            <a:r>
              <a:rPr lang="fr-CA" sz="2000" dirty="0">
                <a:solidFill>
                  <a:srgbClr val="1C2F42"/>
                </a:solidFill>
                <a:latin typeface="Arial" panose="020B0604020202020204" pitchFamily="34" charset="0"/>
                <a:cs typeface="Arial" panose="020B0604020202020204" pitchFamily="34" charset="0"/>
              </a:rPr>
              <a:t>Plus de huit adultes sur dix âgés de plus de 50 ans lisent des journaux chaque semaine. Ce groupe préfère l'imprimé à toutes les autres plateformes pour le contenu des informations. </a:t>
            </a:r>
          </a:p>
        </p:txBody>
      </p:sp>
      <p:sp>
        <p:nvSpPr>
          <p:cNvPr id="44" name="Text Box 7"/>
          <p:cNvSpPr txBox="1">
            <a:spLocks noChangeArrowheads="1"/>
          </p:cNvSpPr>
          <p:nvPr/>
        </p:nvSpPr>
        <p:spPr bwMode="auto">
          <a:xfrm>
            <a:off x="17553" y="6610588"/>
            <a:ext cx="5703806" cy="26161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defRPr sz="1100">
                <a:cs typeface="Arial" panose="020B0604020202020204" pitchFamily="34"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r>
              <a:rPr lang="fr-CA" dirty="0"/>
              <a:t>Totum </a:t>
            </a:r>
            <a:r>
              <a:rPr lang="fr-CA" dirty="0" err="1"/>
              <a:t>Research</a:t>
            </a:r>
            <a:r>
              <a:rPr lang="fr-CA" dirty="0"/>
              <a:t> ; Canadiens de 18 ans et plus, lectorat hebdomadaire, novembre 2020 </a:t>
            </a:r>
          </a:p>
        </p:txBody>
      </p:sp>
      <p:sp>
        <p:nvSpPr>
          <p:cNvPr id="4" name="TextBox 3"/>
          <p:cNvSpPr txBox="1"/>
          <p:nvPr/>
        </p:nvSpPr>
        <p:spPr>
          <a:xfrm>
            <a:off x="2995220" y="3994324"/>
            <a:ext cx="1295400" cy="954107"/>
          </a:xfrm>
          <a:prstGeom prst="rect">
            <a:avLst/>
          </a:prstGeom>
          <a:solidFill>
            <a:schemeClr val="bg1">
              <a:lumMod val="85000"/>
            </a:schemeClr>
          </a:solidFill>
          <a:ln w="28575">
            <a:noFill/>
          </a:ln>
        </p:spPr>
        <p:txBody>
          <a:bodyPr wrap="square" rtlCol="0">
            <a:spAutoFit/>
          </a:bodyPr>
          <a:lstStyle/>
          <a:p>
            <a:pPr algn="ctr"/>
            <a:r>
              <a:rPr lang="fr-CA" sz="1400" b="1">
                <a:latin typeface="Arial" panose="020B0604020202020204" pitchFamily="34" charset="0"/>
                <a:cs typeface="Arial" panose="020B0604020202020204" pitchFamily="34" charset="0"/>
              </a:rPr>
              <a:t> 85 % </a:t>
            </a:r>
          </a:p>
          <a:p>
            <a:pPr algn="ctr"/>
            <a:r>
              <a:rPr lang="fr-CA" sz="1400" b="1">
                <a:latin typeface="Arial" panose="020B0604020202020204" pitchFamily="34" charset="0"/>
                <a:cs typeface="Arial" panose="020B0604020202020204" pitchFamily="34" charset="0"/>
              </a:rPr>
              <a:t>toutes plateformes confondues</a:t>
            </a:r>
          </a:p>
        </p:txBody>
      </p:sp>
      <p:sp>
        <p:nvSpPr>
          <p:cNvPr id="20" name="TextBox 19"/>
          <p:cNvSpPr txBox="1"/>
          <p:nvPr/>
        </p:nvSpPr>
        <p:spPr>
          <a:xfrm>
            <a:off x="4929912" y="3981624"/>
            <a:ext cx="1295400" cy="954107"/>
          </a:xfrm>
          <a:prstGeom prst="rect">
            <a:avLst/>
          </a:prstGeom>
          <a:solidFill>
            <a:schemeClr val="bg1">
              <a:lumMod val="85000"/>
            </a:schemeClr>
          </a:solidFill>
          <a:ln w="28575">
            <a:noFill/>
          </a:ln>
        </p:spPr>
        <p:txBody>
          <a:bodyPr wrap="square" rtlCol="0">
            <a:spAutoFit/>
          </a:bodyPr>
          <a:lstStyle/>
          <a:p>
            <a:pPr algn="ctr"/>
            <a:r>
              <a:rPr lang="fr-CA" sz="1400" b="1">
                <a:latin typeface="Arial" panose="020B0604020202020204" pitchFamily="34" charset="0"/>
                <a:cs typeface="Arial" panose="020B0604020202020204" pitchFamily="34" charset="0"/>
              </a:rPr>
              <a:t> 83 % </a:t>
            </a:r>
          </a:p>
          <a:p>
            <a:pPr algn="ctr"/>
            <a:r>
              <a:rPr lang="fr-CA" sz="1400" b="1">
                <a:latin typeface="Arial" panose="020B0604020202020204" pitchFamily="34" charset="0"/>
                <a:cs typeface="Arial" panose="020B0604020202020204" pitchFamily="34" charset="0"/>
              </a:rPr>
              <a:t>toutes plateformes confondues</a:t>
            </a:r>
          </a:p>
        </p:txBody>
      </p:sp>
      <p:sp>
        <p:nvSpPr>
          <p:cNvPr id="21" name="TextBox 20"/>
          <p:cNvSpPr txBox="1"/>
          <p:nvPr/>
        </p:nvSpPr>
        <p:spPr>
          <a:xfrm>
            <a:off x="6902299" y="3981624"/>
            <a:ext cx="1295400" cy="954107"/>
          </a:xfrm>
          <a:prstGeom prst="rect">
            <a:avLst/>
          </a:prstGeom>
          <a:solidFill>
            <a:schemeClr val="bg1">
              <a:lumMod val="85000"/>
            </a:schemeClr>
          </a:solidFill>
          <a:ln w="28575">
            <a:noFill/>
          </a:ln>
        </p:spPr>
        <p:txBody>
          <a:bodyPr wrap="square" rtlCol="0">
            <a:spAutoFit/>
          </a:bodyPr>
          <a:lstStyle/>
          <a:p>
            <a:pPr algn="ctr"/>
            <a:r>
              <a:rPr lang="fr-CA" sz="1400" b="1">
                <a:latin typeface="Arial" panose="020B0604020202020204" pitchFamily="34" charset="0"/>
                <a:cs typeface="Arial" panose="020B0604020202020204" pitchFamily="34" charset="0"/>
              </a:rPr>
              <a:t> 87 % </a:t>
            </a:r>
          </a:p>
          <a:p>
            <a:pPr algn="ctr"/>
            <a:r>
              <a:rPr lang="fr-CA" sz="1400" b="1">
                <a:latin typeface="Arial" panose="020B0604020202020204" pitchFamily="34" charset="0"/>
                <a:cs typeface="Arial" panose="020B0604020202020204" pitchFamily="34" charset="0"/>
              </a:rPr>
              <a:t>toutes plateformes confondues</a:t>
            </a:r>
          </a:p>
        </p:txBody>
      </p:sp>
      <p:sp>
        <p:nvSpPr>
          <p:cNvPr id="11" name="TextBox 10"/>
          <p:cNvSpPr txBox="1"/>
          <p:nvPr/>
        </p:nvSpPr>
        <p:spPr>
          <a:xfrm>
            <a:off x="1016156" y="3994324"/>
            <a:ext cx="1295400" cy="954107"/>
          </a:xfrm>
          <a:prstGeom prst="rect">
            <a:avLst/>
          </a:prstGeom>
          <a:solidFill>
            <a:schemeClr val="bg1">
              <a:lumMod val="85000"/>
            </a:schemeClr>
          </a:solidFill>
          <a:ln w="28575">
            <a:noFill/>
          </a:ln>
        </p:spPr>
        <p:txBody>
          <a:bodyPr wrap="square" rtlCol="0">
            <a:spAutoFit/>
          </a:bodyPr>
          <a:lstStyle/>
          <a:p>
            <a:pPr algn="ctr"/>
            <a:r>
              <a:rPr lang="fr-CA" sz="1400" b="1">
                <a:latin typeface="Arial" panose="020B0604020202020204" pitchFamily="34" charset="0"/>
                <a:cs typeface="Arial" panose="020B0604020202020204" pitchFamily="34" charset="0"/>
              </a:rPr>
              <a:t> 87 % </a:t>
            </a:r>
          </a:p>
          <a:p>
            <a:pPr algn="ctr"/>
            <a:r>
              <a:rPr lang="fr-CA" sz="1400" b="1">
                <a:latin typeface="Arial" panose="020B0604020202020204" pitchFamily="34" charset="0"/>
                <a:cs typeface="Arial" panose="020B0604020202020204" pitchFamily="34" charset="0"/>
              </a:rPr>
              <a:t>toutes plateformes confondues</a:t>
            </a:r>
          </a:p>
        </p:txBody>
      </p:sp>
      <p:sp>
        <p:nvSpPr>
          <p:cNvPr id="12" name="TextBox 11"/>
          <p:cNvSpPr txBox="1"/>
          <p:nvPr/>
        </p:nvSpPr>
        <p:spPr>
          <a:xfrm>
            <a:off x="7811552" y="2364441"/>
            <a:ext cx="1230847" cy="461665"/>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lectorat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semaine</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39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47-04.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3776" y="2012918"/>
            <a:ext cx="4615739" cy="3923163"/>
          </a:xfrm>
          <a:prstGeom prst="rect">
            <a:avLst/>
          </a:prstGeom>
        </p:spPr>
      </p:pic>
      <p:sp>
        <p:nvSpPr>
          <p:cNvPr id="2" name="Title 1"/>
          <p:cNvSpPr>
            <a:spLocks noGrp="1"/>
          </p:cNvSpPr>
          <p:nvPr>
            <p:ph type="title"/>
          </p:nvPr>
        </p:nvSpPr>
        <p:spPr>
          <a:xfrm>
            <a:off x="513197" y="101646"/>
            <a:ext cx="8316318" cy="1028008"/>
          </a:xfrm>
        </p:spPr>
        <p:txBody>
          <a:bodyPr>
            <a:normAutofit/>
          </a:bodyPr>
          <a:lstStyle/>
          <a:p>
            <a:r>
              <a:rPr lang="fr-CA" sz="2400" dirty="0"/>
              <a:t>Croissance du lectorat des médias d'information</a:t>
            </a:r>
            <a:endParaRPr lang="en-US" sz="2400" dirty="0"/>
          </a:p>
        </p:txBody>
      </p:sp>
      <p:sp>
        <p:nvSpPr>
          <p:cNvPr id="7" name="Rectangle 6"/>
          <p:cNvSpPr/>
          <p:nvPr/>
        </p:nvSpPr>
        <p:spPr bwMode="auto">
          <a:xfrm>
            <a:off x="889201" y="3158665"/>
            <a:ext cx="779412" cy="2774775"/>
          </a:xfrm>
          <a:prstGeom prst="rect">
            <a:avLst/>
          </a:prstGeom>
          <a:solidFill>
            <a:schemeClr val="bg2">
              <a:lumMod val="25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yriad Pro"/>
              <a:cs typeface="Myriad Pro"/>
            </a:endParaRPr>
          </a:p>
        </p:txBody>
      </p:sp>
      <p:sp>
        <p:nvSpPr>
          <p:cNvPr id="9" name="Title 1"/>
          <p:cNvSpPr txBox="1">
            <a:spLocks/>
          </p:cNvSpPr>
          <p:nvPr/>
        </p:nvSpPr>
        <p:spPr bwMode="auto">
          <a:xfrm>
            <a:off x="4261218" y="4003264"/>
            <a:ext cx="3065269" cy="1638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pPr algn="ctr"/>
            <a:r>
              <a:rPr lang="fr-CA" sz="2400">
                <a:solidFill>
                  <a:srgbClr val="E4284D"/>
                </a:solidFill>
                <a:latin typeface="Arial Black" panose="020B0A04020102020204" pitchFamily="34" charset="0"/>
                <a:cs typeface="Arial" panose="020B0604020202020204" pitchFamily="34" charset="0"/>
              </a:rPr>
              <a:t>Près de neuf Canadiens sur dix</a:t>
            </a:r>
          </a:p>
          <a:p>
            <a:pPr algn="ctr"/>
            <a:r>
              <a:rPr lang="fr-CA" sz="1800">
                <a:solidFill>
                  <a:schemeClr val="tx1"/>
                </a:solidFill>
                <a:latin typeface="Arial" panose="020B0604020202020204" pitchFamily="34" charset="0"/>
                <a:cs typeface="Arial" panose="020B0604020202020204" pitchFamily="34" charset="0"/>
              </a:rPr>
              <a:t> (87 %) ont lu des journaux chaque semaine en 2020. </a:t>
            </a:r>
          </a:p>
        </p:txBody>
      </p:sp>
      <p:sp>
        <p:nvSpPr>
          <p:cNvPr id="11" name="Up Arrow 10"/>
          <p:cNvSpPr/>
          <p:nvPr/>
        </p:nvSpPr>
        <p:spPr bwMode="auto">
          <a:xfrm>
            <a:off x="775217" y="2849150"/>
            <a:ext cx="1001889" cy="308481"/>
          </a:xfrm>
          <a:prstGeom prst="upArrow">
            <a:avLst>
              <a:gd name="adj1" fmla="val 78186"/>
              <a:gd name="adj2" fmla="val 56383"/>
            </a:avLst>
          </a:prstGeom>
          <a:solidFill>
            <a:srgbClr val="E4284D"/>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334495"/>
              </a:solidFill>
              <a:effectLst/>
              <a:latin typeface="Myriad Pro"/>
              <a:cs typeface="Myriad Pro"/>
            </a:endParaRPr>
          </a:p>
        </p:txBody>
      </p:sp>
      <p:sp>
        <p:nvSpPr>
          <p:cNvPr id="12" name="TextBox 11"/>
          <p:cNvSpPr txBox="1"/>
          <p:nvPr/>
        </p:nvSpPr>
        <p:spPr>
          <a:xfrm>
            <a:off x="2118197" y="4563619"/>
            <a:ext cx="1746345" cy="923330"/>
          </a:xfrm>
          <a:prstGeom prst="rect">
            <a:avLst/>
          </a:prstGeom>
          <a:noFill/>
        </p:spPr>
        <p:txBody>
          <a:bodyPr wrap="square" rtlCol="0">
            <a:spAutoFit/>
          </a:bodyPr>
          <a:lstStyle/>
          <a:p>
            <a:pPr algn="ctr"/>
            <a:r>
              <a:rPr lang="fr-CA">
                <a:latin typeface="Arial" charset="0"/>
                <a:ea typeface="Arial" charset="0"/>
                <a:cs typeface="Arial" charset="0"/>
              </a:rPr>
              <a:t>Lectorat hebdomadaire en </a:t>
            </a:r>
            <a:r>
              <a:rPr lang="fr-CA" b="1">
                <a:latin typeface="Arial" charset="0"/>
                <a:ea typeface="Arial" charset="0"/>
                <a:cs typeface="Arial" charset="0"/>
              </a:rPr>
              <a:t>2012</a:t>
            </a:r>
            <a:r>
              <a:rPr lang="fr-CA">
                <a:latin typeface="Arial" charset="0"/>
                <a:ea typeface="Arial" charset="0"/>
                <a:cs typeface="Arial" charset="0"/>
              </a:rPr>
              <a:t> : </a:t>
            </a:r>
            <a:r>
              <a:rPr lang="fr-CA" b="1">
                <a:latin typeface="Arial" panose="020B0604020202020204" pitchFamily="34" charset="0"/>
                <a:cs typeface="Arial" panose="020B0604020202020204" pitchFamily="34" charset="0"/>
              </a:rPr>
              <a:t>85 %</a:t>
            </a:r>
          </a:p>
        </p:txBody>
      </p:sp>
      <p:sp>
        <p:nvSpPr>
          <p:cNvPr id="13" name="Left Bracket 12"/>
          <p:cNvSpPr/>
          <p:nvPr/>
        </p:nvSpPr>
        <p:spPr bwMode="auto">
          <a:xfrm flipH="1">
            <a:off x="1799254" y="2838516"/>
            <a:ext cx="141119" cy="306667"/>
          </a:xfrm>
          <a:prstGeom prst="leftBracket">
            <a:avLst>
              <a:gd name="adj" fmla="val 66503"/>
            </a:avLst>
          </a:prstGeom>
          <a:noFill/>
          <a:ln w="25400" cap="flat" cmpd="sng" algn="ctr">
            <a:solidFill>
              <a:srgbClr val="E4284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yriad Pro"/>
              <a:cs typeface="Myriad Pro"/>
            </a:endParaRPr>
          </a:p>
        </p:txBody>
      </p:sp>
      <p:sp>
        <p:nvSpPr>
          <p:cNvPr id="14" name="Left Bracket 13"/>
          <p:cNvSpPr/>
          <p:nvPr/>
        </p:nvSpPr>
        <p:spPr bwMode="auto">
          <a:xfrm flipH="1">
            <a:off x="1796086" y="3181336"/>
            <a:ext cx="153832" cy="2724298"/>
          </a:xfrm>
          <a:prstGeom prst="leftBracket">
            <a:avLst>
              <a:gd name="adj" fmla="val 52335"/>
            </a:avLst>
          </a:prstGeom>
          <a:noFill/>
          <a:ln w="254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yriad Pro"/>
              <a:cs typeface="Myriad Pro"/>
            </a:endParaRPr>
          </a:p>
        </p:txBody>
      </p:sp>
      <p:cxnSp>
        <p:nvCxnSpPr>
          <p:cNvPr id="16" name="Straight Connector 15"/>
          <p:cNvCxnSpPr/>
          <p:nvPr/>
        </p:nvCxnSpPr>
        <p:spPr bwMode="auto">
          <a:xfrm flipH="1" flipV="1">
            <a:off x="1940373" y="4771865"/>
            <a:ext cx="468178" cy="4886"/>
          </a:xfrm>
          <a:prstGeom prst="line">
            <a:avLst/>
          </a:prstGeom>
          <a:solidFill>
            <a:schemeClr val="accent1"/>
          </a:solidFill>
          <a:ln w="25400"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p:nvPr/>
        </p:nvSpPr>
        <p:spPr>
          <a:xfrm>
            <a:off x="2077391" y="2801637"/>
            <a:ext cx="1746345" cy="923330"/>
          </a:xfrm>
          <a:prstGeom prst="rect">
            <a:avLst/>
          </a:prstGeom>
          <a:noFill/>
        </p:spPr>
        <p:txBody>
          <a:bodyPr wrap="square" rtlCol="0">
            <a:spAutoFit/>
          </a:bodyPr>
          <a:lstStyle/>
          <a:p>
            <a:pPr algn="ctr"/>
            <a:r>
              <a:rPr lang="fr-CA" dirty="0">
                <a:latin typeface="Arial" charset="0"/>
                <a:ea typeface="Arial" charset="0"/>
                <a:cs typeface="Arial" charset="0"/>
              </a:rPr>
              <a:t>Lectorat hebdomadaire en </a:t>
            </a:r>
            <a:r>
              <a:rPr lang="fr-CA" b="1" dirty="0">
                <a:latin typeface="Arial" charset="0"/>
                <a:ea typeface="Arial" charset="0"/>
                <a:cs typeface="Arial" charset="0"/>
              </a:rPr>
              <a:t>2020 : </a:t>
            </a:r>
            <a:r>
              <a:rPr lang="en-US" b="1" dirty="0">
                <a:latin typeface="Arial" panose="020B0604020202020204" pitchFamily="34" charset="0"/>
                <a:cs typeface="Arial" panose="020B0604020202020204" pitchFamily="34" charset="0"/>
              </a:rPr>
              <a:t>87 %</a:t>
            </a:r>
          </a:p>
        </p:txBody>
      </p:sp>
      <p:cxnSp>
        <p:nvCxnSpPr>
          <p:cNvPr id="20" name="Straight Connector 19"/>
          <p:cNvCxnSpPr/>
          <p:nvPr/>
        </p:nvCxnSpPr>
        <p:spPr bwMode="auto">
          <a:xfrm flipH="1" flipV="1">
            <a:off x="1951655" y="2972621"/>
            <a:ext cx="468178" cy="4886"/>
          </a:xfrm>
          <a:prstGeom prst="line">
            <a:avLst/>
          </a:prstGeom>
          <a:solidFill>
            <a:schemeClr val="accent1"/>
          </a:solidFill>
          <a:ln w="25400" cap="flat" cmpd="sng" algn="ctr">
            <a:solidFill>
              <a:srgbClr val="E4284D"/>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2" name="TextBox 21"/>
          <p:cNvSpPr txBox="1"/>
          <p:nvPr/>
        </p:nvSpPr>
        <p:spPr>
          <a:xfrm>
            <a:off x="478970" y="945827"/>
            <a:ext cx="8245481" cy="1200329"/>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L'accès aux plateformes de nouvelles numériques n'a fait qu'accroître l'accès des Canadiens au contenu des nouvelles, particulièrement pendant la pandémie de COVID-19. De ce fait, les Canadiens sont plus nombreux que jamais à lire les médias d'information, qu'ils soient imprimés ou numériques.</a:t>
            </a:r>
          </a:p>
        </p:txBody>
      </p:sp>
      <p:sp>
        <p:nvSpPr>
          <p:cNvPr id="23" name="TextBox 22"/>
          <p:cNvSpPr txBox="1"/>
          <p:nvPr/>
        </p:nvSpPr>
        <p:spPr>
          <a:xfrm rot="16200000">
            <a:off x="-43297" y="4170183"/>
            <a:ext cx="2628321" cy="461665"/>
          </a:xfrm>
          <a:prstGeom prst="rect">
            <a:avLst/>
          </a:prstGeom>
          <a:noFill/>
        </p:spPr>
        <p:txBody>
          <a:bodyPr wrap="square" rtlCol="0">
            <a:spAutoFit/>
          </a:bodyPr>
          <a:lstStyle/>
          <a:p>
            <a:pPr algn="ctr"/>
            <a:r>
              <a:rPr lang="en-US" sz="2400" b="1" dirty="0">
                <a:solidFill>
                  <a:schemeClr val="bg1"/>
                </a:solidFill>
                <a:latin typeface="Myriad Pro"/>
                <a:cs typeface="Myriad Pro"/>
              </a:rPr>
              <a:t>LECTORAT</a:t>
            </a:r>
          </a:p>
        </p:txBody>
      </p:sp>
      <p:sp>
        <p:nvSpPr>
          <p:cNvPr id="15" name="Text Box 7"/>
          <p:cNvSpPr txBox="1">
            <a:spLocks noChangeArrowheads="1"/>
          </p:cNvSpPr>
          <p:nvPr/>
        </p:nvSpPr>
        <p:spPr bwMode="auto">
          <a:xfrm>
            <a:off x="0" y="6580210"/>
            <a:ext cx="5525872" cy="26161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defRPr sz="1100">
                <a:cs typeface="Arial" panose="020B0604020202020204" pitchFamily="34"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r>
              <a:rPr lang="fr-CA" dirty="0" err="1"/>
              <a:t>Totum</a:t>
            </a:r>
            <a:r>
              <a:rPr lang="fr-CA" dirty="0"/>
              <a:t> </a:t>
            </a:r>
            <a:r>
              <a:rPr lang="fr-CA" dirty="0" err="1"/>
              <a:t>Research</a:t>
            </a:r>
            <a:r>
              <a:rPr lang="fr-CA" dirty="0"/>
              <a:t> ; Canadiens de 18 ans et +, lectorat hebdomadaire, novembre 2020 </a:t>
            </a:r>
          </a:p>
        </p:txBody>
      </p:sp>
    </p:spTree>
    <p:extLst>
      <p:ext uri="{BB962C8B-B14F-4D97-AF65-F5344CB8AC3E}">
        <p14:creationId xmlns:p14="http://schemas.microsoft.com/office/powerpoint/2010/main" val="417887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CA" sz="2800">
                <a:solidFill>
                  <a:srgbClr val="000000"/>
                </a:solidFill>
                <a:latin typeface="+mj-lt"/>
                <a:cs typeface="Myriad Pro"/>
              </a:rPr>
              <a:t>Les publicités des médias d’information poussent à l’action</a:t>
            </a:r>
            <a:endParaRPr lang="fr-CA" sz="2800">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4215132527"/>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88172" y="4822592"/>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71 %</a:t>
            </a:r>
          </a:p>
        </p:txBody>
      </p:sp>
      <p:sp>
        <p:nvSpPr>
          <p:cNvPr id="10" name="TextBox 1"/>
          <p:cNvSpPr txBox="1"/>
          <p:nvPr/>
        </p:nvSpPr>
        <p:spPr>
          <a:xfrm>
            <a:off x="7629209" y="3686141"/>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66 %</a:t>
            </a:r>
          </a:p>
        </p:txBody>
      </p:sp>
      <p:sp>
        <p:nvSpPr>
          <p:cNvPr id="11" name="TextBox 1"/>
          <p:cNvSpPr txBox="1"/>
          <p:nvPr/>
        </p:nvSpPr>
        <p:spPr>
          <a:xfrm>
            <a:off x="7419574" y="2572363"/>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63 %</a:t>
            </a:r>
          </a:p>
        </p:txBody>
      </p:sp>
      <p:sp>
        <p:nvSpPr>
          <p:cNvPr id="8" name="Rectangle 7"/>
          <p:cNvSpPr/>
          <p:nvPr/>
        </p:nvSpPr>
        <p:spPr>
          <a:xfrm>
            <a:off x="489854" y="1169509"/>
            <a:ext cx="8354513" cy="665439"/>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dirty="0"/>
              <a:t>Les médias d'information sensibilisent plus de deux tiers des adultes âgés. La majeure partie de la sensibilisation est générée par les imprimés.</a:t>
            </a:r>
          </a:p>
        </p:txBody>
      </p:sp>
      <p:pic>
        <p:nvPicPr>
          <p:cNvPr id="14" name="Picture 13"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5" name="Picture 14"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6" name="Picture 15"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
        <p:nvSpPr>
          <p:cNvPr id="12" name="Rectangle 11">
            <a:extLst>
              <a:ext uri="{FF2B5EF4-FFF2-40B4-BE49-F238E27FC236}">
                <a16:creationId xmlns:a16="http://schemas.microsoft.com/office/drawing/2014/main" id="{CBF15EE2-AABB-4597-A081-8D04B6FB0A46}"/>
              </a:ext>
            </a:extLst>
          </p:cNvPr>
          <p:cNvSpPr/>
          <p:nvPr/>
        </p:nvSpPr>
        <p:spPr>
          <a:xfrm>
            <a:off x="0" y="6581001"/>
            <a:ext cx="5290231" cy="261610"/>
          </a:xfrm>
          <a:prstGeom prst="rect">
            <a:avLst/>
          </a:prstGeom>
        </p:spPr>
        <p:txBody>
          <a:bodyPr wrap="none">
            <a:spAutoFit/>
          </a:bodyPr>
          <a:lstStyle/>
          <a:p>
            <a:r>
              <a:rPr lang="en-US" sz="1100" dirty="0" err="1">
                <a:cs typeface="Arial" panose="020B0604020202020204" pitchFamily="34" charset="0"/>
              </a:rPr>
              <a:t>Totum</a:t>
            </a:r>
            <a:r>
              <a:rPr lang="en-US" sz="1100" dirty="0">
                <a:cs typeface="Arial" panose="020B0604020202020204" pitchFamily="34" charset="0"/>
              </a:rPr>
              <a:t> Research ; Canadiens de 18 </a:t>
            </a:r>
            <a:r>
              <a:rPr lang="en-US" sz="1100" dirty="0" err="1">
                <a:cs typeface="Arial" panose="020B0604020202020204" pitchFamily="34" charset="0"/>
              </a:rPr>
              <a:t>ans</a:t>
            </a:r>
            <a:r>
              <a:rPr lang="en-US" sz="1100" dirty="0">
                <a:cs typeface="Arial" panose="020B0604020202020204" pitchFamily="34" charset="0"/>
              </a:rPr>
              <a:t> et +, </a:t>
            </a:r>
            <a:r>
              <a:rPr lang="en-US" sz="1100" dirty="0" err="1">
                <a:cs typeface="Arial" panose="020B0604020202020204" pitchFamily="34" charset="0"/>
              </a:rPr>
              <a:t>lectorat</a:t>
            </a:r>
            <a:r>
              <a:rPr lang="en-US" sz="1100" dirty="0">
                <a:cs typeface="Arial" panose="020B0604020202020204" pitchFamily="34" charset="0"/>
              </a:rPr>
              <a:t> </a:t>
            </a:r>
            <a:r>
              <a:rPr lang="en-US" sz="1100" dirty="0" err="1">
                <a:cs typeface="Arial" panose="020B0604020202020204" pitchFamily="34" charset="0"/>
              </a:rPr>
              <a:t>hebdomadaire</a:t>
            </a:r>
            <a:r>
              <a:rPr lang="en-US" sz="1100" dirty="0">
                <a:cs typeface="Arial" panose="020B0604020202020204" pitchFamily="34" charset="0"/>
              </a:rPr>
              <a:t>; </a:t>
            </a:r>
            <a:r>
              <a:rPr lang="en-US" sz="1100" dirty="0" err="1">
                <a:cs typeface="Arial" panose="020B0604020202020204" pitchFamily="34" charset="0"/>
              </a:rPr>
              <a:t>février</a:t>
            </a:r>
            <a:r>
              <a:rPr lang="en-US" sz="1100" dirty="0">
                <a:cs typeface="Arial" panose="020B0604020202020204" pitchFamily="34" charset="0"/>
              </a:rPr>
              <a:t> 2019</a:t>
            </a:r>
            <a:endParaRPr lang="en-CA" sz="1100" dirty="0">
              <a:cs typeface="Arial" panose="020B0604020202020204" pitchFamily="34" charset="0"/>
            </a:endParaRPr>
          </a:p>
        </p:txBody>
      </p:sp>
    </p:spTree>
    <p:extLst>
      <p:ext uri="{BB962C8B-B14F-4D97-AF65-F5344CB8AC3E}">
        <p14:creationId xmlns:p14="http://schemas.microsoft.com/office/powerpoint/2010/main" val="91443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CA" sz="2800">
                <a:solidFill>
                  <a:srgbClr val="000000"/>
                </a:solidFill>
                <a:latin typeface="+mj-lt"/>
                <a:cs typeface="Myriad Pro"/>
              </a:rPr>
              <a:t>Les publicités des médias d’information poussent à l’action</a:t>
            </a:r>
            <a:endParaRPr lang="fr-CA">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4248259746"/>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88172" y="4822592"/>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59 %</a:t>
            </a:r>
          </a:p>
        </p:txBody>
      </p:sp>
      <p:sp>
        <p:nvSpPr>
          <p:cNvPr id="10" name="TextBox 1"/>
          <p:cNvSpPr txBox="1"/>
          <p:nvPr/>
        </p:nvSpPr>
        <p:spPr>
          <a:xfrm>
            <a:off x="7779110" y="3703348"/>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59 %</a:t>
            </a:r>
          </a:p>
        </p:txBody>
      </p:sp>
      <p:sp>
        <p:nvSpPr>
          <p:cNvPr id="11" name="TextBox 1"/>
          <p:cNvSpPr txBox="1"/>
          <p:nvPr/>
        </p:nvSpPr>
        <p:spPr>
          <a:xfrm>
            <a:off x="7629209" y="2549690"/>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57 %</a:t>
            </a:r>
          </a:p>
        </p:txBody>
      </p:sp>
      <p:sp>
        <p:nvSpPr>
          <p:cNvPr id="12" name="Rectangle 11"/>
          <p:cNvSpPr/>
          <p:nvPr/>
        </p:nvSpPr>
        <p:spPr>
          <a:xfrm>
            <a:off x="489854" y="1129655"/>
            <a:ext cx="8354513"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sz="2000" dirty="0"/>
              <a:t>La majorité des adultes plus âgés sont incités à rechercher davantage d'informations en ligne par des annonces dans les médias imprimés.</a:t>
            </a:r>
          </a:p>
        </p:txBody>
      </p:sp>
      <p:pic>
        <p:nvPicPr>
          <p:cNvPr id="14" name="Picture 13"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8" name="Picture 17"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9" name="Picture 18"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
        <p:nvSpPr>
          <p:cNvPr id="13" name="Rectangle 12">
            <a:extLst>
              <a:ext uri="{FF2B5EF4-FFF2-40B4-BE49-F238E27FC236}">
                <a16:creationId xmlns:a16="http://schemas.microsoft.com/office/drawing/2014/main" id="{20B9F951-B147-488F-AB09-32D509FF3C8A}"/>
              </a:ext>
            </a:extLst>
          </p:cNvPr>
          <p:cNvSpPr/>
          <p:nvPr/>
        </p:nvSpPr>
        <p:spPr>
          <a:xfrm>
            <a:off x="0" y="6581001"/>
            <a:ext cx="5213287" cy="261610"/>
          </a:xfrm>
          <a:prstGeom prst="rect">
            <a:avLst/>
          </a:prstGeom>
        </p:spPr>
        <p:txBody>
          <a:bodyPr wrap="none">
            <a:spAutoFit/>
          </a:bodyPr>
          <a:lstStyle/>
          <a:p>
            <a:r>
              <a:rPr lang="en-US" sz="1100" dirty="0" err="1">
                <a:cs typeface="Arial" panose="020B0604020202020204" pitchFamily="34" charset="0"/>
              </a:rPr>
              <a:t>Totum</a:t>
            </a:r>
            <a:r>
              <a:rPr lang="en-US" sz="1100" dirty="0">
                <a:cs typeface="Arial" panose="020B0604020202020204" pitchFamily="34" charset="0"/>
              </a:rPr>
              <a:t> Research ; Canadiens de 18 </a:t>
            </a:r>
            <a:r>
              <a:rPr lang="en-US" sz="1100" dirty="0" err="1">
                <a:cs typeface="Arial" panose="020B0604020202020204" pitchFamily="34" charset="0"/>
              </a:rPr>
              <a:t>ans</a:t>
            </a:r>
            <a:r>
              <a:rPr lang="en-US" sz="1100" dirty="0">
                <a:cs typeface="Arial" panose="020B0604020202020204" pitchFamily="34" charset="0"/>
              </a:rPr>
              <a:t> et +, </a:t>
            </a:r>
            <a:r>
              <a:rPr lang="en-US" sz="1100" dirty="0" err="1">
                <a:cs typeface="Arial" panose="020B0604020202020204" pitchFamily="34" charset="0"/>
              </a:rPr>
              <a:t>lectorat</a:t>
            </a:r>
            <a:r>
              <a:rPr lang="en-US" sz="1100" dirty="0">
                <a:cs typeface="Arial" panose="020B0604020202020204" pitchFamily="34" charset="0"/>
              </a:rPr>
              <a:t> </a:t>
            </a:r>
            <a:r>
              <a:rPr lang="en-US" sz="1100" dirty="0" err="1">
                <a:cs typeface="Arial" panose="020B0604020202020204" pitchFamily="34" charset="0"/>
              </a:rPr>
              <a:t>hebdomadaire</a:t>
            </a:r>
            <a:r>
              <a:rPr lang="en-US" sz="1100" dirty="0">
                <a:cs typeface="Arial" panose="020B0604020202020204" pitchFamily="34" charset="0"/>
              </a:rPr>
              <a:t>; </a:t>
            </a:r>
            <a:r>
              <a:rPr lang="en-US" sz="1100" dirty="0" err="1">
                <a:cs typeface="Arial" panose="020B0604020202020204" pitchFamily="34" charset="0"/>
              </a:rPr>
              <a:t>février</a:t>
            </a:r>
            <a:r>
              <a:rPr lang="en-US" sz="1100" dirty="0">
                <a:cs typeface="Arial" panose="020B0604020202020204" pitchFamily="34" charset="0"/>
              </a:rPr>
              <a:t> 2019</a:t>
            </a:r>
            <a:endParaRPr lang="en-CA" sz="1100" dirty="0">
              <a:cs typeface="Arial" panose="020B0604020202020204" pitchFamily="34" charset="0"/>
            </a:endParaRPr>
          </a:p>
        </p:txBody>
      </p:sp>
    </p:spTree>
    <p:extLst>
      <p:ext uri="{BB962C8B-B14F-4D97-AF65-F5344CB8AC3E}">
        <p14:creationId xmlns:p14="http://schemas.microsoft.com/office/powerpoint/2010/main" val="37931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97" y="-147868"/>
            <a:ext cx="7886700" cy="1325563"/>
          </a:xfrm>
          <a:prstGeom prst="rect">
            <a:avLst/>
          </a:prstGeom>
        </p:spPr>
        <p:txBody>
          <a:bodyPr>
            <a:normAutofit/>
          </a:bodyPr>
          <a:lstStyle/>
          <a:p>
            <a:r>
              <a:rPr lang="fr-CA" sz="2800">
                <a:solidFill>
                  <a:srgbClr val="000000"/>
                </a:solidFill>
                <a:latin typeface="+mj-lt"/>
                <a:cs typeface="Myriad Pro"/>
              </a:rPr>
              <a:t>Les publicités des médias d’information poussent à l’action</a:t>
            </a:r>
            <a:endParaRPr lang="fr-CA">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1836051634"/>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924225" y="4866764"/>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38 %</a:t>
            </a:r>
          </a:p>
        </p:txBody>
      </p:sp>
      <p:sp>
        <p:nvSpPr>
          <p:cNvPr id="10" name="TextBox 1"/>
          <p:cNvSpPr txBox="1"/>
          <p:nvPr/>
        </p:nvSpPr>
        <p:spPr>
          <a:xfrm>
            <a:off x="7961673" y="3713106"/>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39 %</a:t>
            </a:r>
          </a:p>
        </p:txBody>
      </p:sp>
      <p:sp>
        <p:nvSpPr>
          <p:cNvPr id="11" name="TextBox 1"/>
          <p:cNvSpPr txBox="1"/>
          <p:nvPr/>
        </p:nvSpPr>
        <p:spPr>
          <a:xfrm>
            <a:off x="7809318" y="2549690"/>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37 %</a:t>
            </a:r>
          </a:p>
        </p:txBody>
      </p:sp>
      <p:sp>
        <p:nvSpPr>
          <p:cNvPr id="8" name="Rectangle 7"/>
          <p:cNvSpPr/>
          <p:nvPr/>
        </p:nvSpPr>
        <p:spPr>
          <a:xfrm>
            <a:off x="489854" y="1217550"/>
            <a:ext cx="8354513" cy="584775"/>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sz="1600"/>
              <a:t>La majorité des adultes plus âgés sont incités à rechercher davantage d'informations hors ligne par des publicités imprimées dans les médias d'information.</a:t>
            </a:r>
          </a:p>
        </p:txBody>
      </p:sp>
      <p:pic>
        <p:nvPicPr>
          <p:cNvPr id="13" name="Picture 12"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7" name="Picture 16"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8" name="Picture 17"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
        <p:nvSpPr>
          <p:cNvPr id="12" name="Rectangle 11">
            <a:extLst>
              <a:ext uri="{FF2B5EF4-FFF2-40B4-BE49-F238E27FC236}">
                <a16:creationId xmlns:a16="http://schemas.microsoft.com/office/drawing/2014/main" id="{6428B446-826E-473B-983B-FA6512E249EB}"/>
              </a:ext>
            </a:extLst>
          </p:cNvPr>
          <p:cNvSpPr/>
          <p:nvPr/>
        </p:nvSpPr>
        <p:spPr>
          <a:xfrm>
            <a:off x="0" y="6581001"/>
            <a:ext cx="5213287" cy="261610"/>
          </a:xfrm>
          <a:prstGeom prst="rect">
            <a:avLst/>
          </a:prstGeom>
        </p:spPr>
        <p:txBody>
          <a:bodyPr wrap="none">
            <a:spAutoFit/>
          </a:bodyPr>
          <a:lstStyle/>
          <a:p>
            <a:r>
              <a:rPr lang="en-US" sz="1100" dirty="0" err="1">
                <a:cs typeface="Arial" panose="020B0604020202020204" pitchFamily="34" charset="0"/>
              </a:rPr>
              <a:t>Totum</a:t>
            </a:r>
            <a:r>
              <a:rPr lang="en-US" sz="1100" dirty="0">
                <a:cs typeface="Arial" panose="020B0604020202020204" pitchFamily="34" charset="0"/>
              </a:rPr>
              <a:t> Research ; Canadiens de 18 </a:t>
            </a:r>
            <a:r>
              <a:rPr lang="en-US" sz="1100" dirty="0" err="1">
                <a:cs typeface="Arial" panose="020B0604020202020204" pitchFamily="34" charset="0"/>
              </a:rPr>
              <a:t>ans</a:t>
            </a:r>
            <a:r>
              <a:rPr lang="en-US" sz="1100" dirty="0">
                <a:cs typeface="Arial" panose="020B0604020202020204" pitchFamily="34" charset="0"/>
              </a:rPr>
              <a:t> et +, </a:t>
            </a:r>
            <a:r>
              <a:rPr lang="en-US" sz="1100" dirty="0" err="1">
                <a:cs typeface="Arial" panose="020B0604020202020204" pitchFamily="34" charset="0"/>
              </a:rPr>
              <a:t>lectorat</a:t>
            </a:r>
            <a:r>
              <a:rPr lang="en-US" sz="1100" dirty="0">
                <a:cs typeface="Arial" panose="020B0604020202020204" pitchFamily="34" charset="0"/>
              </a:rPr>
              <a:t> </a:t>
            </a:r>
            <a:r>
              <a:rPr lang="en-US" sz="1100" dirty="0" err="1">
                <a:cs typeface="Arial" panose="020B0604020202020204" pitchFamily="34" charset="0"/>
              </a:rPr>
              <a:t>hebdomadaire</a:t>
            </a:r>
            <a:r>
              <a:rPr lang="en-US" sz="1100" dirty="0">
                <a:cs typeface="Arial" panose="020B0604020202020204" pitchFamily="34" charset="0"/>
              </a:rPr>
              <a:t>; </a:t>
            </a:r>
            <a:r>
              <a:rPr lang="en-US" sz="1100" dirty="0" err="1">
                <a:cs typeface="Arial" panose="020B0604020202020204" pitchFamily="34" charset="0"/>
              </a:rPr>
              <a:t>février</a:t>
            </a:r>
            <a:r>
              <a:rPr lang="en-US" sz="1100" dirty="0">
                <a:cs typeface="Arial" panose="020B0604020202020204" pitchFamily="34" charset="0"/>
              </a:rPr>
              <a:t> 2019</a:t>
            </a:r>
            <a:endParaRPr lang="en-CA" sz="1100" dirty="0">
              <a:cs typeface="Arial" panose="020B0604020202020204" pitchFamily="34" charset="0"/>
            </a:endParaRPr>
          </a:p>
        </p:txBody>
      </p:sp>
    </p:spTree>
    <p:extLst>
      <p:ext uri="{BB962C8B-B14F-4D97-AF65-F5344CB8AC3E}">
        <p14:creationId xmlns:p14="http://schemas.microsoft.com/office/powerpoint/2010/main" val="805329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CA" sz="2800">
                <a:solidFill>
                  <a:srgbClr val="000000"/>
                </a:solidFill>
                <a:latin typeface="+mj-lt"/>
                <a:cs typeface="Myriad Pro"/>
              </a:rPr>
              <a:t>Les publicités des médias d’information poussent à l’action</a:t>
            </a:r>
            <a:endParaRPr lang="fr-CA">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1836548736"/>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175748" y="4848330"/>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64 %</a:t>
            </a:r>
          </a:p>
        </p:txBody>
      </p:sp>
      <p:sp>
        <p:nvSpPr>
          <p:cNvPr id="10" name="TextBox 1"/>
          <p:cNvSpPr txBox="1"/>
          <p:nvPr/>
        </p:nvSpPr>
        <p:spPr>
          <a:xfrm>
            <a:off x="7965714" y="3697477"/>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60 %</a:t>
            </a:r>
          </a:p>
        </p:txBody>
      </p:sp>
      <p:sp>
        <p:nvSpPr>
          <p:cNvPr id="11" name="TextBox 1"/>
          <p:cNvSpPr txBox="1"/>
          <p:nvPr/>
        </p:nvSpPr>
        <p:spPr>
          <a:xfrm>
            <a:off x="7419574" y="2572363"/>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54 %</a:t>
            </a:r>
          </a:p>
        </p:txBody>
      </p:sp>
      <p:sp>
        <p:nvSpPr>
          <p:cNvPr id="12" name="Rectangle 11"/>
          <p:cNvSpPr/>
          <p:nvPr/>
        </p:nvSpPr>
        <p:spPr>
          <a:xfrm>
            <a:off x="489855" y="1071535"/>
            <a:ext cx="8383520" cy="830997"/>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sz="1600" dirty="0"/>
              <a:t>Les annonces dans les médias d'information sont plus efficaces pour générer des visites en magasin chez les lecteurs plus âgés. Près de deux tiers des lecteurs âgés de 50 ans et plus ont visité un magasin après avoir vu une annonce dans un journal.</a:t>
            </a:r>
          </a:p>
        </p:txBody>
      </p:sp>
      <p:pic>
        <p:nvPicPr>
          <p:cNvPr id="14" name="Picture 13"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8" name="Picture 17"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9" name="Picture 18"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
        <p:nvSpPr>
          <p:cNvPr id="13" name="Rectangle 12">
            <a:extLst>
              <a:ext uri="{FF2B5EF4-FFF2-40B4-BE49-F238E27FC236}">
                <a16:creationId xmlns:a16="http://schemas.microsoft.com/office/drawing/2014/main" id="{6104DBFF-6B12-4991-9FEF-14ED108EDC34}"/>
              </a:ext>
            </a:extLst>
          </p:cNvPr>
          <p:cNvSpPr/>
          <p:nvPr/>
        </p:nvSpPr>
        <p:spPr>
          <a:xfrm>
            <a:off x="0" y="6581001"/>
            <a:ext cx="5290231" cy="261610"/>
          </a:xfrm>
          <a:prstGeom prst="rect">
            <a:avLst/>
          </a:prstGeom>
        </p:spPr>
        <p:txBody>
          <a:bodyPr wrap="none">
            <a:spAutoFit/>
          </a:bodyPr>
          <a:lstStyle/>
          <a:p>
            <a:r>
              <a:rPr lang="en-US" sz="1100" dirty="0" err="1">
                <a:cs typeface="Arial" panose="020B0604020202020204" pitchFamily="34" charset="0"/>
              </a:rPr>
              <a:t>Totum</a:t>
            </a:r>
            <a:r>
              <a:rPr lang="en-US" sz="1100" dirty="0">
                <a:cs typeface="Arial" panose="020B0604020202020204" pitchFamily="34" charset="0"/>
              </a:rPr>
              <a:t> Research ; Canadiens de 18 </a:t>
            </a:r>
            <a:r>
              <a:rPr lang="en-US" sz="1100" dirty="0" err="1">
                <a:cs typeface="Arial" panose="020B0604020202020204" pitchFamily="34" charset="0"/>
              </a:rPr>
              <a:t>ans</a:t>
            </a:r>
            <a:r>
              <a:rPr lang="en-US" sz="1100" dirty="0">
                <a:cs typeface="Arial" panose="020B0604020202020204" pitchFamily="34" charset="0"/>
              </a:rPr>
              <a:t> et +, </a:t>
            </a:r>
            <a:r>
              <a:rPr lang="en-US" sz="1100" dirty="0" err="1">
                <a:cs typeface="Arial" panose="020B0604020202020204" pitchFamily="34" charset="0"/>
              </a:rPr>
              <a:t>lectorat</a:t>
            </a:r>
            <a:r>
              <a:rPr lang="en-US" sz="1100" dirty="0">
                <a:cs typeface="Arial" panose="020B0604020202020204" pitchFamily="34" charset="0"/>
              </a:rPr>
              <a:t> </a:t>
            </a:r>
            <a:r>
              <a:rPr lang="en-US" sz="1100" dirty="0" err="1">
                <a:cs typeface="Arial" panose="020B0604020202020204" pitchFamily="34" charset="0"/>
              </a:rPr>
              <a:t>hebdomadaire</a:t>
            </a:r>
            <a:r>
              <a:rPr lang="en-US" sz="1100" dirty="0">
                <a:cs typeface="Arial" panose="020B0604020202020204" pitchFamily="34" charset="0"/>
              </a:rPr>
              <a:t>; </a:t>
            </a:r>
            <a:r>
              <a:rPr lang="en-US" sz="1100" dirty="0" err="1">
                <a:cs typeface="Arial" panose="020B0604020202020204" pitchFamily="34" charset="0"/>
              </a:rPr>
              <a:t>février</a:t>
            </a:r>
            <a:r>
              <a:rPr lang="en-US" sz="1100" dirty="0">
                <a:cs typeface="Arial" panose="020B0604020202020204" pitchFamily="34" charset="0"/>
              </a:rPr>
              <a:t> 2019</a:t>
            </a:r>
            <a:endParaRPr lang="en-CA" sz="1100" dirty="0">
              <a:cs typeface="Arial" panose="020B0604020202020204" pitchFamily="34" charset="0"/>
            </a:endParaRPr>
          </a:p>
        </p:txBody>
      </p:sp>
    </p:spTree>
    <p:extLst>
      <p:ext uri="{BB962C8B-B14F-4D97-AF65-F5344CB8AC3E}">
        <p14:creationId xmlns:p14="http://schemas.microsoft.com/office/powerpoint/2010/main" val="1214350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CA" sz="2800" dirty="0">
                <a:solidFill>
                  <a:srgbClr val="000000"/>
                </a:solidFill>
                <a:latin typeface="+mj-lt"/>
                <a:cs typeface="Myriad Pro"/>
              </a:rPr>
              <a:t>Les publicités des médias d’information poussent à l’action</a:t>
            </a:r>
            <a:endParaRPr lang="fr-CA" dirty="0">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3333418891"/>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7749073" y="4866764"/>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58 %</a:t>
            </a:r>
          </a:p>
        </p:txBody>
      </p:sp>
      <p:sp>
        <p:nvSpPr>
          <p:cNvPr id="10" name="TextBox 1"/>
          <p:cNvSpPr txBox="1"/>
          <p:nvPr/>
        </p:nvSpPr>
        <p:spPr>
          <a:xfrm>
            <a:off x="7290545" y="3713106"/>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53 %</a:t>
            </a:r>
          </a:p>
        </p:txBody>
      </p:sp>
      <p:sp>
        <p:nvSpPr>
          <p:cNvPr id="11" name="TextBox 1"/>
          <p:cNvSpPr txBox="1"/>
          <p:nvPr/>
        </p:nvSpPr>
        <p:spPr>
          <a:xfrm>
            <a:off x="7051446" y="2549690"/>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50 %</a:t>
            </a:r>
          </a:p>
        </p:txBody>
      </p:sp>
      <p:sp>
        <p:nvSpPr>
          <p:cNvPr id="8" name="Rectangle 7"/>
          <p:cNvSpPr/>
          <p:nvPr/>
        </p:nvSpPr>
        <p:spPr>
          <a:xfrm>
            <a:off x="489854" y="994503"/>
            <a:ext cx="8452127" cy="951992"/>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dirty="0"/>
              <a:t>Les annonces dans les journaux sont plus efficaces pour générer des achats chez les adultes plus âgés. Les publicités imprimées sont un facteur clé d'achat.</a:t>
            </a:r>
          </a:p>
        </p:txBody>
      </p:sp>
      <p:pic>
        <p:nvPicPr>
          <p:cNvPr id="13" name="Picture 12"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7" name="Picture 16"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8" name="Picture 17"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
        <p:nvSpPr>
          <p:cNvPr id="12" name="Rectangle 11">
            <a:extLst>
              <a:ext uri="{FF2B5EF4-FFF2-40B4-BE49-F238E27FC236}">
                <a16:creationId xmlns:a16="http://schemas.microsoft.com/office/drawing/2014/main" id="{63382626-4E16-4DB0-8C22-0370D5D21B4B}"/>
              </a:ext>
            </a:extLst>
          </p:cNvPr>
          <p:cNvSpPr/>
          <p:nvPr/>
        </p:nvSpPr>
        <p:spPr>
          <a:xfrm>
            <a:off x="0" y="6581001"/>
            <a:ext cx="5290231" cy="261610"/>
          </a:xfrm>
          <a:prstGeom prst="rect">
            <a:avLst/>
          </a:prstGeom>
        </p:spPr>
        <p:txBody>
          <a:bodyPr wrap="none">
            <a:spAutoFit/>
          </a:bodyPr>
          <a:lstStyle/>
          <a:p>
            <a:r>
              <a:rPr lang="en-US" sz="1100" dirty="0" err="1">
                <a:cs typeface="Arial" panose="020B0604020202020204" pitchFamily="34" charset="0"/>
              </a:rPr>
              <a:t>Totum</a:t>
            </a:r>
            <a:r>
              <a:rPr lang="en-US" sz="1100" dirty="0">
                <a:cs typeface="Arial" panose="020B0604020202020204" pitchFamily="34" charset="0"/>
              </a:rPr>
              <a:t> Research ; Canadiens de 18 </a:t>
            </a:r>
            <a:r>
              <a:rPr lang="en-US" sz="1100" dirty="0" err="1">
                <a:cs typeface="Arial" panose="020B0604020202020204" pitchFamily="34" charset="0"/>
              </a:rPr>
              <a:t>ans</a:t>
            </a:r>
            <a:r>
              <a:rPr lang="en-US" sz="1100" dirty="0">
                <a:cs typeface="Arial" panose="020B0604020202020204" pitchFamily="34" charset="0"/>
              </a:rPr>
              <a:t> et +, </a:t>
            </a:r>
            <a:r>
              <a:rPr lang="fr-CA" sz="1100" dirty="0">
                <a:cs typeface="Arial" panose="020B0604020202020204" pitchFamily="34" charset="0"/>
              </a:rPr>
              <a:t>lectorat hebdomadaire; février 2019</a:t>
            </a:r>
          </a:p>
        </p:txBody>
      </p:sp>
    </p:spTree>
    <p:extLst>
      <p:ext uri="{BB962C8B-B14F-4D97-AF65-F5344CB8AC3E}">
        <p14:creationId xmlns:p14="http://schemas.microsoft.com/office/powerpoint/2010/main" val="73590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CA" sz="2800" dirty="0">
                <a:solidFill>
                  <a:srgbClr val="000000"/>
                </a:solidFill>
                <a:latin typeface="+mj-lt"/>
                <a:cs typeface="Myriad Pro"/>
              </a:rPr>
              <a:t>Les publicités des médias d’information poussent à l’action</a:t>
            </a:r>
            <a:endParaRPr lang="fr-CA" dirty="0">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2502004750"/>
              </p:ext>
            </p:extLst>
          </p:nvPr>
        </p:nvGraphicFramePr>
        <p:xfrm>
          <a:off x="202019" y="1796142"/>
          <a:ext cx="8642349" cy="42340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106806" y="4857149"/>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31 %</a:t>
            </a:r>
          </a:p>
        </p:txBody>
      </p:sp>
      <p:sp>
        <p:nvSpPr>
          <p:cNvPr id="10" name="TextBox 1"/>
          <p:cNvSpPr txBox="1"/>
          <p:nvPr/>
        </p:nvSpPr>
        <p:spPr>
          <a:xfrm>
            <a:off x="8077878" y="3704995"/>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31 %</a:t>
            </a:r>
          </a:p>
        </p:txBody>
      </p:sp>
      <p:sp>
        <p:nvSpPr>
          <p:cNvPr id="11" name="TextBox 1"/>
          <p:cNvSpPr txBox="1"/>
          <p:nvPr/>
        </p:nvSpPr>
        <p:spPr>
          <a:xfrm>
            <a:off x="8179916" y="2552841"/>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32 %</a:t>
            </a:r>
          </a:p>
        </p:txBody>
      </p:sp>
      <p:sp>
        <p:nvSpPr>
          <p:cNvPr id="8" name="Rectangle 7"/>
          <p:cNvSpPr/>
          <p:nvPr/>
        </p:nvSpPr>
        <p:spPr>
          <a:xfrm>
            <a:off x="489855" y="1169509"/>
            <a:ext cx="7540258" cy="707886"/>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sz="2000" dirty="0"/>
              <a:t>Les annonces dans les journaux génèrent des référencements auprès d'un tiers des lecteurs, quel que soit leur âge.</a:t>
            </a:r>
          </a:p>
        </p:txBody>
      </p:sp>
      <p:pic>
        <p:nvPicPr>
          <p:cNvPr id="13" name="Picture 12" descr="ChampionTheTruth-Publisher's Presentation-Assets-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389429" y="2318903"/>
            <a:ext cx="1099856" cy="1085526"/>
          </a:xfrm>
          <a:prstGeom prst="rect">
            <a:avLst/>
          </a:prstGeom>
        </p:spPr>
      </p:pic>
      <p:pic>
        <p:nvPicPr>
          <p:cNvPr id="17" name="Picture 16" descr="ChampionTheTruth-Publisher's Presentation-Assets-02.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68271" y="4450419"/>
            <a:ext cx="1124500" cy="1151548"/>
          </a:xfrm>
          <a:prstGeom prst="rect">
            <a:avLst/>
          </a:prstGeom>
        </p:spPr>
      </p:pic>
      <p:pic>
        <p:nvPicPr>
          <p:cNvPr id="18" name="Picture 17" descr="ChampionTheTruth-Publisher's Presentation-Assets-04.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8325" y="3404757"/>
            <a:ext cx="1097622" cy="1076941"/>
          </a:xfrm>
          <a:prstGeom prst="rect">
            <a:avLst/>
          </a:prstGeom>
        </p:spPr>
      </p:pic>
      <p:sp>
        <p:nvSpPr>
          <p:cNvPr id="12" name="Rectangle 11">
            <a:extLst>
              <a:ext uri="{FF2B5EF4-FFF2-40B4-BE49-F238E27FC236}">
                <a16:creationId xmlns:a16="http://schemas.microsoft.com/office/drawing/2014/main" id="{42FEF8BE-615A-474A-99F0-FC9B634F3AB2}"/>
              </a:ext>
            </a:extLst>
          </p:cNvPr>
          <p:cNvSpPr/>
          <p:nvPr/>
        </p:nvSpPr>
        <p:spPr>
          <a:xfrm>
            <a:off x="0" y="6581001"/>
            <a:ext cx="5251759" cy="261610"/>
          </a:xfrm>
          <a:prstGeom prst="rect">
            <a:avLst/>
          </a:prstGeom>
        </p:spPr>
        <p:txBody>
          <a:bodyPr wrap="none">
            <a:spAutoFit/>
          </a:bodyPr>
          <a:lstStyle/>
          <a:p>
            <a:r>
              <a:rPr lang="fr-CA" sz="1100" dirty="0" err="1">
                <a:cs typeface="Arial" panose="020B0604020202020204" pitchFamily="34" charset="0"/>
              </a:rPr>
              <a:t>Totum</a:t>
            </a:r>
            <a:r>
              <a:rPr lang="fr-CA" sz="1100" dirty="0">
                <a:cs typeface="Arial" panose="020B0604020202020204" pitchFamily="34" charset="0"/>
              </a:rPr>
              <a:t> </a:t>
            </a:r>
            <a:r>
              <a:rPr lang="fr-CA" sz="1100" dirty="0" err="1">
                <a:cs typeface="Arial" panose="020B0604020202020204" pitchFamily="34" charset="0"/>
              </a:rPr>
              <a:t>Research</a:t>
            </a:r>
            <a:r>
              <a:rPr lang="fr-CA" sz="1100" dirty="0">
                <a:cs typeface="Arial" panose="020B0604020202020204" pitchFamily="34" charset="0"/>
              </a:rPr>
              <a:t> ; Canadiens de 18 ans et +, lectorat hebdomadaire; février 2019</a:t>
            </a:r>
          </a:p>
        </p:txBody>
      </p:sp>
    </p:spTree>
    <p:extLst>
      <p:ext uri="{BB962C8B-B14F-4D97-AF65-F5344CB8AC3E}">
        <p14:creationId xmlns:p14="http://schemas.microsoft.com/office/powerpoint/2010/main" val="210902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8EED-7E96-4B1E-A388-40966DCCCE02}"/>
              </a:ext>
            </a:extLst>
          </p:cNvPr>
          <p:cNvSpPr>
            <a:spLocks noGrp="1"/>
          </p:cNvSpPr>
          <p:nvPr>
            <p:ph type="title"/>
          </p:nvPr>
        </p:nvSpPr>
        <p:spPr/>
        <p:txBody>
          <a:bodyPr>
            <a:normAutofit/>
          </a:bodyPr>
          <a:lstStyle/>
          <a:p>
            <a:pPr marL="0" marR="0">
              <a:spcBef>
                <a:spcPts val="0"/>
              </a:spcBef>
              <a:spcAft>
                <a:spcPts val="0"/>
              </a:spcAft>
            </a:pPr>
            <a:r>
              <a:rPr lang="fr-CA" sz="3200" b="1" dirty="0">
                <a:solidFill>
                  <a:srgbClr val="000000"/>
                </a:solidFill>
                <a:effectLst/>
                <a:latin typeface="Arial Black" panose="020B0A04020102020204" pitchFamily="34" charset="0"/>
                <a:ea typeface="Times New Roman" panose="02020603050405020304" pitchFamily="18" charset="0"/>
                <a:cs typeface="Calibri" panose="020F0502020204030204" pitchFamily="34" charset="0"/>
              </a:rPr>
              <a:t>Les milléniaux lisent les journaux</a:t>
            </a:r>
            <a:endParaRPr lang="en-CA" sz="32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94F2C67-8170-4B1B-8E0C-C59AD2724A19}"/>
              </a:ext>
            </a:extLst>
          </p:cNvPr>
          <p:cNvSpPr>
            <a:spLocks noGrp="1"/>
          </p:cNvSpPr>
          <p:nvPr>
            <p:ph idx="1"/>
          </p:nvPr>
        </p:nvSpPr>
        <p:spPr>
          <a:xfrm>
            <a:off x="513197" y="1828316"/>
            <a:ext cx="7886700" cy="251142"/>
          </a:xfrm>
        </p:spPr>
        <p:txBody>
          <a:bodyPr>
            <a:normAutofit lnSpcReduction="10000"/>
          </a:bodyPr>
          <a:lstStyle/>
          <a:p>
            <a:pPr marL="0" indent="0">
              <a:buNone/>
            </a:pPr>
            <a:r>
              <a:rPr lang="fr-CA" sz="1400" dirty="0"/>
              <a:t>Lectorat total des journaux (imprimés + numériques)</a:t>
            </a:r>
          </a:p>
        </p:txBody>
      </p:sp>
      <p:sp>
        <p:nvSpPr>
          <p:cNvPr id="14" name="Rectangle 13"/>
          <p:cNvSpPr/>
          <p:nvPr/>
        </p:nvSpPr>
        <p:spPr>
          <a:xfrm>
            <a:off x="4115910" y="2122565"/>
            <a:ext cx="1145384" cy="2270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429817" y="2689472"/>
            <a:ext cx="1145384" cy="1744473"/>
          </a:xfrm>
          <a:prstGeom prst="rect">
            <a:avLst/>
          </a:prstGeom>
          <a:solidFill>
            <a:srgbClr val="8F8F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06129" y="2434942"/>
            <a:ext cx="1145384" cy="19717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40178" y="5533503"/>
            <a:ext cx="2340614" cy="369332"/>
          </a:xfrm>
          <a:prstGeom prst="rect">
            <a:avLst/>
          </a:prstGeom>
          <a:noFill/>
        </p:spPr>
        <p:txBody>
          <a:bodyPr wrap="square" rtlCol="0">
            <a:spAutoFit/>
          </a:bodyPr>
          <a:lstStyle/>
          <a:p>
            <a:pPr algn="ctr"/>
            <a:r>
              <a:rPr lang="fr-CA" b="1" dirty="0"/>
              <a:t>Adultes 18 ans et +</a:t>
            </a:r>
          </a:p>
        </p:txBody>
      </p:sp>
      <p:sp>
        <p:nvSpPr>
          <p:cNvPr id="9" name="TextBox 8"/>
          <p:cNvSpPr txBox="1"/>
          <p:nvPr/>
        </p:nvSpPr>
        <p:spPr>
          <a:xfrm>
            <a:off x="3606850" y="5533503"/>
            <a:ext cx="2128794" cy="369332"/>
          </a:xfrm>
          <a:prstGeom prst="rect">
            <a:avLst/>
          </a:prstGeom>
          <a:noFill/>
        </p:spPr>
        <p:txBody>
          <a:bodyPr wrap="square" rtlCol="0">
            <a:spAutoFit/>
          </a:bodyPr>
          <a:lstStyle/>
          <a:p>
            <a:pPr algn="ctr"/>
            <a:r>
              <a:rPr lang="fr-CA" b="1" dirty="0"/>
              <a:t>Milléniaux</a:t>
            </a:r>
            <a:r>
              <a:rPr lang="en-US" b="1" dirty="0"/>
              <a:t> </a:t>
            </a:r>
          </a:p>
        </p:txBody>
      </p:sp>
      <p:sp>
        <p:nvSpPr>
          <p:cNvPr id="12" name="TextBox 11"/>
          <p:cNvSpPr txBox="1"/>
          <p:nvPr/>
        </p:nvSpPr>
        <p:spPr>
          <a:xfrm>
            <a:off x="5971181" y="5533503"/>
            <a:ext cx="2128794" cy="369332"/>
          </a:xfrm>
          <a:prstGeom prst="rect">
            <a:avLst/>
          </a:prstGeom>
          <a:noFill/>
        </p:spPr>
        <p:txBody>
          <a:bodyPr wrap="square" rtlCol="0">
            <a:spAutoFit/>
          </a:bodyPr>
          <a:lstStyle/>
          <a:p>
            <a:pPr algn="ctr"/>
            <a:r>
              <a:rPr lang="en-US" b="1" dirty="0"/>
              <a:t>Baby Boomers</a:t>
            </a:r>
          </a:p>
        </p:txBody>
      </p:sp>
      <p:sp>
        <p:nvSpPr>
          <p:cNvPr id="16" name="TextBox 15"/>
          <p:cNvSpPr txBox="1"/>
          <p:nvPr/>
        </p:nvSpPr>
        <p:spPr>
          <a:xfrm>
            <a:off x="1547473" y="2515929"/>
            <a:ext cx="1839556" cy="461665"/>
          </a:xfrm>
          <a:prstGeom prst="rect">
            <a:avLst/>
          </a:prstGeom>
          <a:noFill/>
        </p:spPr>
        <p:txBody>
          <a:bodyPr wrap="square" rtlCol="0">
            <a:spAutoFit/>
          </a:bodyPr>
          <a:lstStyle/>
          <a:p>
            <a:pPr algn="ctr"/>
            <a:r>
              <a:rPr lang="en-CA" sz="2400" b="1" dirty="0">
                <a:solidFill>
                  <a:schemeClr val="bg1"/>
                </a:solidFill>
              </a:rPr>
              <a:t>87 %</a:t>
            </a:r>
            <a:endParaRPr lang="en-US" sz="2400" b="1" dirty="0">
              <a:solidFill>
                <a:schemeClr val="bg1"/>
              </a:solidFill>
            </a:endParaRPr>
          </a:p>
        </p:txBody>
      </p:sp>
      <p:sp>
        <p:nvSpPr>
          <p:cNvPr id="17" name="TextBox 16"/>
          <p:cNvSpPr txBox="1"/>
          <p:nvPr/>
        </p:nvSpPr>
        <p:spPr>
          <a:xfrm>
            <a:off x="3768824" y="2118043"/>
            <a:ext cx="1839556" cy="461665"/>
          </a:xfrm>
          <a:prstGeom prst="rect">
            <a:avLst/>
          </a:prstGeom>
          <a:noFill/>
        </p:spPr>
        <p:txBody>
          <a:bodyPr wrap="square" rtlCol="0">
            <a:spAutoFit/>
          </a:bodyPr>
          <a:lstStyle/>
          <a:p>
            <a:pPr algn="ctr"/>
            <a:r>
              <a:rPr lang="en-CA" sz="2400" b="1" dirty="0">
                <a:solidFill>
                  <a:schemeClr val="bg1"/>
                </a:solidFill>
              </a:rPr>
              <a:t>90 %</a:t>
            </a:r>
            <a:endParaRPr lang="en-US" sz="2400" b="1" dirty="0">
              <a:solidFill>
                <a:schemeClr val="bg1"/>
              </a:solidFill>
            </a:endParaRPr>
          </a:p>
        </p:txBody>
      </p:sp>
      <p:sp>
        <p:nvSpPr>
          <p:cNvPr id="18" name="TextBox 17"/>
          <p:cNvSpPr txBox="1"/>
          <p:nvPr/>
        </p:nvSpPr>
        <p:spPr>
          <a:xfrm>
            <a:off x="6105870" y="2782029"/>
            <a:ext cx="1839556" cy="461665"/>
          </a:xfrm>
          <a:prstGeom prst="rect">
            <a:avLst/>
          </a:prstGeom>
          <a:noFill/>
        </p:spPr>
        <p:txBody>
          <a:bodyPr wrap="square" rtlCol="0">
            <a:spAutoFit/>
          </a:bodyPr>
          <a:lstStyle/>
          <a:p>
            <a:pPr algn="ctr"/>
            <a:r>
              <a:rPr lang="en-CA" sz="2400" b="1" dirty="0">
                <a:solidFill>
                  <a:schemeClr val="bg1"/>
                </a:solidFill>
              </a:rPr>
              <a:t>82 %</a:t>
            </a:r>
            <a:endParaRPr lang="en-US" sz="2400" b="1" dirty="0">
              <a:solidFill>
                <a:schemeClr val="bg1"/>
              </a:solidFill>
            </a:endParaRPr>
          </a:p>
        </p:txBody>
      </p:sp>
      <p:sp>
        <p:nvSpPr>
          <p:cNvPr id="4" name="TextBox 3">
            <a:extLst>
              <a:ext uri="{FF2B5EF4-FFF2-40B4-BE49-F238E27FC236}">
                <a16:creationId xmlns:a16="http://schemas.microsoft.com/office/drawing/2014/main" id="{925A70F3-C388-4017-A5C4-22F7D585C778}"/>
              </a:ext>
            </a:extLst>
          </p:cNvPr>
          <p:cNvSpPr txBox="1"/>
          <p:nvPr/>
        </p:nvSpPr>
        <p:spPr>
          <a:xfrm>
            <a:off x="513197" y="1030411"/>
            <a:ext cx="8234563" cy="646331"/>
          </a:xfrm>
          <a:prstGeom prst="rect">
            <a:avLst/>
          </a:prstGeom>
          <a:noFill/>
        </p:spPr>
        <p:txBody>
          <a:bodyPr wrap="square" rtlCol="0">
            <a:spAutoFit/>
          </a:bodyPr>
          <a:lstStyle/>
          <a:p>
            <a:pPr marL="0" marR="0">
              <a:spcBef>
                <a:spcPts val="0"/>
              </a:spcBef>
              <a:spcAft>
                <a:spcPts val="0"/>
              </a:spcAft>
            </a:pPr>
            <a:r>
              <a:rPr lang="fr-C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 nouveau sondage révèle que 90 % des milléniaux lisent les journaux en format imprimé ou numérique.</a:t>
            </a:r>
            <a:endParaRPr lang="en-CA"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Text Box 7">
            <a:extLst>
              <a:ext uri="{FF2B5EF4-FFF2-40B4-BE49-F238E27FC236}">
                <a16:creationId xmlns:a16="http://schemas.microsoft.com/office/drawing/2014/main" id="{DEEFE0CF-9FA8-45BB-8339-544491035902}"/>
              </a:ext>
            </a:extLst>
          </p:cNvPr>
          <p:cNvSpPr txBox="1">
            <a:spLocks noChangeArrowheads="1"/>
          </p:cNvSpPr>
          <p:nvPr/>
        </p:nvSpPr>
        <p:spPr bwMode="auto">
          <a:xfrm>
            <a:off x="0" y="6580210"/>
            <a:ext cx="5703806" cy="26161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defPPr>
              <a:defRPr lang="en-US"/>
            </a:defPPr>
            <a:lvl1pPr>
              <a:defRPr sz="1100">
                <a:cs typeface="Arial" panose="020B0604020202020204" pitchFamily="34" charset="0"/>
              </a:defRPr>
            </a:lvl1pPr>
            <a:lvl2pPr marL="742950" indent="-285750" eaLnBrk="0" hangingPunct="0">
              <a:defRPr sz="800">
                <a:solidFill>
                  <a:schemeClr val="tx1"/>
                </a:solidFill>
                <a:latin typeface="Arial" charset="0"/>
                <a:cs typeface="Arial" charset="0"/>
              </a:defRPr>
            </a:lvl2pPr>
            <a:lvl3pPr marL="1143000" indent="-228600" eaLnBrk="0" hangingPunct="0">
              <a:defRPr sz="800">
                <a:solidFill>
                  <a:schemeClr val="tx1"/>
                </a:solidFill>
                <a:latin typeface="Arial" charset="0"/>
                <a:cs typeface="Arial" charset="0"/>
              </a:defRPr>
            </a:lvl3pPr>
            <a:lvl4pPr marL="1600200" indent="-228600" eaLnBrk="0" hangingPunct="0">
              <a:defRPr sz="800">
                <a:solidFill>
                  <a:schemeClr val="tx1"/>
                </a:solidFill>
                <a:latin typeface="Arial" charset="0"/>
                <a:cs typeface="Arial" charset="0"/>
              </a:defRPr>
            </a:lvl4pPr>
            <a:lvl5pPr marL="2057400" indent="-228600" eaLnBrk="0" hangingPunct="0">
              <a:defRPr sz="800">
                <a:solidFill>
                  <a:schemeClr val="tx1"/>
                </a:solidFill>
                <a:latin typeface="Arial" charset="0"/>
                <a:cs typeface="Arial" charset="0"/>
              </a:defRPr>
            </a:lvl5pPr>
            <a:lvl6pPr marL="2514600" indent="-228600" eaLnBrk="0" fontAlgn="base" hangingPunct="0">
              <a:spcBef>
                <a:spcPct val="0"/>
              </a:spcBef>
              <a:spcAft>
                <a:spcPct val="0"/>
              </a:spcAft>
              <a:defRPr sz="800">
                <a:solidFill>
                  <a:schemeClr val="tx1"/>
                </a:solidFill>
                <a:latin typeface="Arial" charset="0"/>
                <a:cs typeface="Arial" charset="0"/>
              </a:defRPr>
            </a:lvl6pPr>
            <a:lvl7pPr marL="2971800" indent="-228600" eaLnBrk="0" fontAlgn="base" hangingPunct="0">
              <a:spcBef>
                <a:spcPct val="0"/>
              </a:spcBef>
              <a:spcAft>
                <a:spcPct val="0"/>
              </a:spcAft>
              <a:defRPr sz="800">
                <a:solidFill>
                  <a:schemeClr val="tx1"/>
                </a:solidFill>
                <a:latin typeface="Arial" charset="0"/>
                <a:cs typeface="Arial" charset="0"/>
              </a:defRPr>
            </a:lvl7pPr>
            <a:lvl8pPr marL="3429000" indent="-228600" eaLnBrk="0" fontAlgn="base" hangingPunct="0">
              <a:spcBef>
                <a:spcPct val="0"/>
              </a:spcBef>
              <a:spcAft>
                <a:spcPct val="0"/>
              </a:spcAft>
              <a:defRPr sz="800">
                <a:solidFill>
                  <a:schemeClr val="tx1"/>
                </a:solidFill>
                <a:latin typeface="Arial" charset="0"/>
                <a:cs typeface="Arial" charset="0"/>
              </a:defRPr>
            </a:lvl8pPr>
            <a:lvl9pPr marL="3886200" indent="-228600" eaLnBrk="0" fontAlgn="base" hangingPunct="0">
              <a:spcBef>
                <a:spcPct val="0"/>
              </a:spcBef>
              <a:spcAft>
                <a:spcPct val="0"/>
              </a:spcAft>
              <a:defRPr sz="800">
                <a:solidFill>
                  <a:schemeClr val="tx1"/>
                </a:solidFill>
                <a:latin typeface="Arial" charset="0"/>
                <a:cs typeface="Arial" charset="0"/>
              </a:defRPr>
            </a:lvl9pPr>
          </a:lstStyle>
          <a:p>
            <a:r>
              <a:rPr lang="fr-CA" dirty="0" err="1"/>
              <a:t>Totum</a:t>
            </a:r>
            <a:r>
              <a:rPr lang="fr-CA" dirty="0"/>
              <a:t> </a:t>
            </a:r>
            <a:r>
              <a:rPr lang="fr-CA" dirty="0" err="1"/>
              <a:t>Research</a:t>
            </a:r>
            <a:r>
              <a:rPr lang="fr-CA" dirty="0"/>
              <a:t> ; Canadiens de 18 ans et +, lectorat hebdomadaire, novembre 2020 </a:t>
            </a:r>
          </a:p>
        </p:txBody>
      </p:sp>
      <p:pic>
        <p:nvPicPr>
          <p:cNvPr id="5" name="Picture 4" descr="ChampionTheTruth-Publisher's Presentation-Assets-0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1529391" y="3594241"/>
            <a:ext cx="1875719" cy="1851280"/>
          </a:xfrm>
          <a:prstGeom prst="rect">
            <a:avLst/>
          </a:prstGeom>
        </p:spPr>
      </p:pic>
      <p:pic>
        <p:nvPicPr>
          <p:cNvPr id="7" name="Picture 6" descr="ChampionTheTruth-Publisher's Presentation-Assets-0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6043635" y="3537943"/>
            <a:ext cx="1917748" cy="1963876"/>
          </a:xfrm>
          <a:prstGeom prst="rect">
            <a:avLst/>
          </a:prstGeom>
        </p:spPr>
      </p:pic>
      <p:pic>
        <p:nvPicPr>
          <p:cNvPr id="8" name="Picture 7" descr="ChampionTheTruth-Publisher's Presentation-Assets-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3735755" y="3582022"/>
            <a:ext cx="1899286" cy="1875719"/>
          </a:xfrm>
          <a:prstGeom prst="rect">
            <a:avLst/>
          </a:prstGeom>
        </p:spPr>
      </p:pic>
    </p:spTree>
    <p:extLst>
      <p:ext uri="{BB962C8B-B14F-4D97-AF65-F5344CB8AC3E}">
        <p14:creationId xmlns:p14="http://schemas.microsoft.com/office/powerpoint/2010/main" val="26148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97" y="0"/>
            <a:ext cx="8485330" cy="1129654"/>
          </a:xfrm>
        </p:spPr>
        <p:txBody>
          <a:bodyPr>
            <a:normAutofit fontScale="90000"/>
          </a:bodyPr>
          <a:lstStyle/>
          <a:p>
            <a:pPr lvl="0"/>
            <a:br>
              <a:rPr lang="fr-CA" dirty="0"/>
            </a:br>
            <a:br>
              <a:rPr lang="fr-CA" dirty="0"/>
            </a:br>
            <a:br>
              <a:rPr lang="fr-CA" dirty="0"/>
            </a:br>
            <a:r>
              <a:rPr lang="fr-CA" sz="2200" dirty="0"/>
              <a:t>Des plateformes différentes pour le contenu des journaux</a:t>
            </a:r>
            <a:br>
              <a:rPr lang="fr-CA" dirty="0"/>
            </a:br>
            <a:br>
              <a:rPr lang="fr-CA" dirty="0"/>
            </a:br>
            <a:br>
              <a:rPr lang="fr-CA" dirty="0"/>
            </a:br>
            <a:endParaRPr lang="fr-CA" dirty="0"/>
          </a:p>
        </p:txBody>
      </p:sp>
      <p:sp>
        <p:nvSpPr>
          <p:cNvPr id="3" name="Content Placeholder 2"/>
          <p:cNvSpPr>
            <a:spLocks noGrp="1"/>
          </p:cNvSpPr>
          <p:nvPr>
            <p:ph idx="1"/>
          </p:nvPr>
        </p:nvSpPr>
        <p:spPr>
          <a:xfrm>
            <a:off x="4841265" y="3477010"/>
            <a:ext cx="4153582" cy="2021044"/>
          </a:xfrm>
          <a:noFill/>
        </p:spPr>
        <p:txBody>
          <a:bodyPr>
            <a:normAutofit/>
          </a:bodyPr>
          <a:lstStyle/>
          <a:p>
            <a:pPr marL="0" lvl="0" indent="0">
              <a:buNone/>
            </a:pPr>
            <a:r>
              <a:rPr lang="fr-CA" sz="1800" b="1" dirty="0"/>
              <a:t>70% </a:t>
            </a:r>
            <a:r>
              <a:rPr lang="fr-CA" sz="1800" dirty="0"/>
              <a:t>des lecteurs en format numérique lisent également les imprimés</a:t>
            </a:r>
          </a:p>
          <a:p>
            <a:r>
              <a:rPr lang="fr-CA" sz="1800" b="1" dirty="0"/>
              <a:t>77% </a:t>
            </a:r>
            <a:r>
              <a:rPr lang="fr-CA" sz="1800" dirty="0"/>
              <a:t>des adultes de 35 ans et +</a:t>
            </a:r>
          </a:p>
          <a:p>
            <a:r>
              <a:rPr lang="fr-CA" sz="1800" b="1" dirty="0"/>
              <a:t>87% </a:t>
            </a:r>
            <a:r>
              <a:rPr lang="fr-CA" sz="1800" dirty="0"/>
              <a:t>des adultes de 55 ans et +</a:t>
            </a:r>
          </a:p>
          <a:p>
            <a:pPr marL="0" indent="0">
              <a:buNone/>
            </a:pPr>
            <a:endParaRPr lang="fr-CA" sz="2800" dirty="0"/>
          </a:p>
          <a:p>
            <a:endParaRPr lang="fr-CA" sz="2800" dirty="0"/>
          </a:p>
          <a:p>
            <a:pPr marL="0" indent="0">
              <a:buNone/>
            </a:pPr>
            <a:endParaRPr lang="fr-CA" sz="2800" dirty="0"/>
          </a:p>
        </p:txBody>
      </p:sp>
      <p:sp>
        <p:nvSpPr>
          <p:cNvPr id="7" name="Content Placeholder 2"/>
          <p:cNvSpPr txBox="1">
            <a:spLocks/>
          </p:cNvSpPr>
          <p:nvPr/>
        </p:nvSpPr>
        <p:spPr>
          <a:xfrm>
            <a:off x="509517" y="3477010"/>
            <a:ext cx="3924832" cy="2021044"/>
          </a:xfrm>
          <a:prstGeom prst="rect">
            <a:avLst/>
          </a:prstGeom>
          <a:noFill/>
        </p:spPr>
        <p:txBody>
          <a:bodyPr/>
          <a:lstStyle>
            <a:lvl1pPr marL="342900" indent="-342900" algn="l" defTabSz="914400" rtl="0" eaLnBrk="1" latinLnBrk="0" hangingPunct="1">
              <a:spcBef>
                <a:spcPct val="20000"/>
              </a:spcBef>
              <a:buClr>
                <a:srgbClr val="E4284D"/>
              </a:buClr>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E4284D"/>
              </a:buClr>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E4284D"/>
              </a:buClr>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E4284D"/>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E4284D"/>
              </a:buClr>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A" sz="1800" b="1" dirty="0">
                <a:latin typeface="+mn-lt"/>
              </a:rPr>
              <a:t>82 % </a:t>
            </a:r>
            <a:r>
              <a:rPr lang="fr-CA" sz="1800" dirty="0">
                <a:latin typeface="+mn-lt"/>
              </a:rPr>
              <a:t>des lecteurs d'imprimés lisent également en format numérique</a:t>
            </a:r>
          </a:p>
          <a:p>
            <a:r>
              <a:rPr lang="fr-CA" sz="1800" b="1" dirty="0">
                <a:latin typeface="+mn-lt"/>
                <a:cs typeface="+mn-cs"/>
              </a:rPr>
              <a:t>79 % </a:t>
            </a:r>
            <a:r>
              <a:rPr lang="fr-CA" sz="1800" dirty="0">
                <a:latin typeface="+mn-lt"/>
                <a:cs typeface="+mn-cs"/>
              </a:rPr>
              <a:t>des adultes de 35 ans et +</a:t>
            </a:r>
          </a:p>
          <a:p>
            <a:r>
              <a:rPr lang="fr-CA" sz="1800" b="1" dirty="0">
                <a:latin typeface="+mn-lt"/>
                <a:cs typeface="+mn-cs"/>
              </a:rPr>
              <a:t>77 % </a:t>
            </a:r>
            <a:r>
              <a:rPr lang="fr-CA" sz="1800" dirty="0"/>
              <a:t>des adultes de 55 ans et +</a:t>
            </a:r>
          </a:p>
          <a:p>
            <a:endParaRPr lang="fr-CA" sz="2400" b="1" dirty="0">
              <a:latin typeface="+mn-lt"/>
              <a:cs typeface="+mn-cs"/>
            </a:endParaRPr>
          </a:p>
        </p:txBody>
      </p:sp>
      <p:sp>
        <p:nvSpPr>
          <p:cNvPr id="10" name="Title 1"/>
          <p:cNvSpPr txBox="1">
            <a:spLocks/>
          </p:cNvSpPr>
          <p:nvPr/>
        </p:nvSpPr>
        <p:spPr>
          <a:xfrm>
            <a:off x="377903" y="5186020"/>
            <a:ext cx="8485330" cy="487486"/>
          </a:xfrm>
          <a:prstGeom prst="rect">
            <a:avLst/>
          </a:prstGeom>
        </p:spPr>
        <p:txBody>
          <a:bodyPr anchor="ctr"/>
          <a:lstStyle>
            <a:lvl1pPr algn="l" defTabSz="914400" rtl="0" eaLnBrk="1" latinLnBrk="0" hangingPunct="1">
              <a:spcBef>
                <a:spcPct val="0"/>
              </a:spcBef>
              <a:buNone/>
              <a:defRPr lang="en-CA" sz="3200" b="1" kern="1200" dirty="0">
                <a:solidFill>
                  <a:schemeClr val="tx1"/>
                </a:solidFill>
                <a:latin typeface="Arial Black" panose="020B0A04020102020204" pitchFamily="34" charset="0"/>
                <a:ea typeface="+mj-ea"/>
                <a:cs typeface="+mj-cs"/>
              </a:defRPr>
            </a:lvl1pPr>
          </a:lstStyle>
          <a:p>
            <a:pPr algn="ctr"/>
            <a:r>
              <a:rPr lang="fr-CA" sz="2400" dirty="0"/>
              <a:t>La préférence pour la lecture d'imprimés augmente avec l'âge.</a:t>
            </a:r>
          </a:p>
        </p:txBody>
      </p:sp>
      <p:pic>
        <p:nvPicPr>
          <p:cNvPr id="5" name="Picture 4" descr="ChampionTheTruth-Publisher's Presentation-Assets-0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9886" y="1215480"/>
            <a:ext cx="2119589" cy="2162503"/>
          </a:xfrm>
          <a:prstGeom prst="rect">
            <a:avLst/>
          </a:prstGeom>
        </p:spPr>
      </p:pic>
      <p:pic>
        <p:nvPicPr>
          <p:cNvPr id="9" name="Picture 8" descr="ChampionTheTruth-Publisher's Presentation-Assets-10.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06853" y="1144092"/>
            <a:ext cx="2159644" cy="2305281"/>
          </a:xfrm>
          <a:prstGeom prst="rect">
            <a:avLst/>
          </a:prstGeom>
        </p:spPr>
      </p:pic>
      <p:sp>
        <p:nvSpPr>
          <p:cNvPr id="11" name="TextBox 10">
            <a:extLst>
              <a:ext uri="{FF2B5EF4-FFF2-40B4-BE49-F238E27FC236}">
                <a16:creationId xmlns:a16="http://schemas.microsoft.com/office/drawing/2014/main" id="{999CB86D-A1B4-4C30-A4E1-AD0365603471}"/>
              </a:ext>
            </a:extLst>
          </p:cNvPr>
          <p:cNvSpPr txBox="1"/>
          <p:nvPr/>
        </p:nvSpPr>
        <p:spPr>
          <a:xfrm>
            <a:off x="0" y="6596390"/>
            <a:ext cx="4153701" cy="261610"/>
          </a:xfrm>
          <a:prstGeom prst="rect">
            <a:avLst/>
          </a:prstGeom>
        </p:spPr>
        <p:txBody>
          <a:bodyPr wrap="none">
            <a:spAutoFit/>
          </a:bodyPr>
          <a:lstStyle>
            <a:defPPr>
              <a:defRPr lang="en-US"/>
            </a:defPPr>
            <a:lvl1pPr>
              <a:defRPr sz="1100">
                <a:cs typeface="Arial" panose="020B0604020202020204" pitchFamily="34" charset="0"/>
              </a:defRPr>
            </a:lvl1pPr>
          </a:lstStyle>
          <a:p>
            <a:r>
              <a:rPr lang="fr-CA" dirty="0"/>
              <a:t>Totum </a:t>
            </a:r>
            <a:r>
              <a:rPr lang="fr-CA" dirty="0" err="1"/>
              <a:t>Research</a:t>
            </a:r>
            <a:r>
              <a:rPr lang="fr-CA" dirty="0"/>
              <a:t> ; Canadiens de 18 ans et +, novembre 2020</a:t>
            </a:r>
          </a:p>
        </p:txBody>
      </p:sp>
    </p:spTree>
    <p:extLst>
      <p:ext uri="{BB962C8B-B14F-4D97-AF65-F5344CB8AC3E}">
        <p14:creationId xmlns:p14="http://schemas.microsoft.com/office/powerpoint/2010/main" val="649093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CA" sz="3200" dirty="0"/>
              <a:t>Les lecteurs d’imprimés incluent le numérique dans leurs habitudes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2403225"/>
              </p:ext>
            </p:extLst>
          </p:nvPr>
        </p:nvGraphicFramePr>
        <p:xfrm>
          <a:off x="468792" y="1276507"/>
          <a:ext cx="78867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AA5F950-265E-4B42-B5F0-80A0317D69AD}"/>
              </a:ext>
            </a:extLst>
          </p:cNvPr>
          <p:cNvSpPr txBox="1"/>
          <p:nvPr/>
        </p:nvSpPr>
        <p:spPr>
          <a:xfrm>
            <a:off x="0" y="6596390"/>
            <a:ext cx="4007828" cy="261610"/>
          </a:xfrm>
          <a:prstGeom prst="rect">
            <a:avLst/>
          </a:prstGeom>
        </p:spPr>
        <p:txBody>
          <a:bodyPr wrap="none">
            <a:spAutoFit/>
          </a:bodyPr>
          <a:lstStyle>
            <a:defPPr>
              <a:defRPr lang="en-US"/>
            </a:defPPr>
            <a:lvl1pPr>
              <a:defRPr sz="1100">
                <a:cs typeface="Arial" panose="020B0604020202020204" pitchFamily="34" charset="0"/>
              </a:defRPr>
            </a:lvl1pPr>
          </a:lstStyle>
          <a:p>
            <a:r>
              <a:rPr lang="fr-CA" dirty="0"/>
              <a:t>Totum </a:t>
            </a:r>
            <a:r>
              <a:rPr lang="fr-CA" dirty="0" err="1"/>
              <a:t>Research</a:t>
            </a:r>
            <a:r>
              <a:rPr lang="fr-CA" dirty="0"/>
              <a:t> ; Canadiens de 18 ans et +, novembre 2020</a:t>
            </a:r>
          </a:p>
        </p:txBody>
      </p:sp>
      <p:sp>
        <p:nvSpPr>
          <p:cNvPr id="7" name="Title 1"/>
          <p:cNvSpPr txBox="1">
            <a:spLocks/>
          </p:cNvSpPr>
          <p:nvPr/>
        </p:nvSpPr>
        <p:spPr>
          <a:xfrm>
            <a:off x="203200" y="4821779"/>
            <a:ext cx="8674463" cy="1004516"/>
          </a:xfrm>
          <a:prstGeom prst="rect">
            <a:avLst/>
          </a:prstGeom>
        </p:spPr>
        <p:txBody>
          <a:bodyPr anchor="ctr"/>
          <a:lstStyle>
            <a:lvl1pPr algn="l" defTabSz="914400" rtl="0" eaLnBrk="1" latinLnBrk="0" hangingPunct="1">
              <a:spcBef>
                <a:spcPct val="0"/>
              </a:spcBef>
              <a:buNone/>
              <a:defRPr lang="en-CA" sz="3200" b="1" kern="1200" dirty="0">
                <a:solidFill>
                  <a:schemeClr val="tx1"/>
                </a:solidFill>
                <a:latin typeface="Arial Black" panose="020B0A04020102020204" pitchFamily="34" charset="0"/>
                <a:ea typeface="+mj-ea"/>
                <a:cs typeface="+mj-cs"/>
              </a:defRPr>
            </a:lvl1pPr>
          </a:lstStyle>
          <a:p>
            <a:pPr algn="ctr"/>
            <a:r>
              <a:rPr lang="fr-FR" sz="1800" dirty="0">
                <a:latin typeface="+mn-lt"/>
              </a:rPr>
              <a:t>Les milléniaux sont intéressés par la lecture des actualités, quelle que soit la plateforme. Presque tous les lecteurs d’imprimés âgés de 21 à 38 ans intègrent les journaux numériques à leurs habitudes de lecture.</a:t>
            </a:r>
          </a:p>
        </p:txBody>
      </p:sp>
      <p:sp>
        <p:nvSpPr>
          <p:cNvPr id="2" name="Plus Sign 1">
            <a:extLst>
              <a:ext uri="{FF2B5EF4-FFF2-40B4-BE49-F238E27FC236}">
                <a16:creationId xmlns:a16="http://schemas.microsoft.com/office/drawing/2014/main" id="{09F2AEDE-0CD3-42CE-A29E-CEB2E0D0ABF7}"/>
              </a:ext>
            </a:extLst>
          </p:cNvPr>
          <p:cNvSpPr/>
          <p:nvPr/>
        </p:nvSpPr>
        <p:spPr>
          <a:xfrm>
            <a:off x="8126892" y="2710408"/>
            <a:ext cx="457200" cy="457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ChampionTheTruth-Publisher's Presentation-Assets-09.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98436" y="1457342"/>
            <a:ext cx="1079227" cy="1101077"/>
          </a:xfrm>
          <a:prstGeom prst="rect">
            <a:avLst/>
          </a:prstGeom>
        </p:spPr>
      </p:pic>
      <p:pic>
        <p:nvPicPr>
          <p:cNvPr id="12" name="Picture 11" descr="ChampionTheTruth-Publisher's Presentation-Assets-10.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89868" y="3220262"/>
            <a:ext cx="1099622" cy="1173776"/>
          </a:xfrm>
          <a:prstGeom prst="rect">
            <a:avLst/>
          </a:prstGeom>
        </p:spPr>
      </p:pic>
    </p:spTree>
    <p:extLst>
      <p:ext uri="{BB962C8B-B14F-4D97-AF65-F5344CB8AC3E}">
        <p14:creationId xmlns:p14="http://schemas.microsoft.com/office/powerpoint/2010/main" val="173144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A667050-781F-4EDF-9559-6D436ECC32C8}"/>
              </a:ext>
            </a:extLst>
          </p:cNvPr>
          <p:cNvSpPr>
            <a:spLocks noGrp="1" noChangeArrowheads="1"/>
          </p:cNvSpPr>
          <p:nvPr>
            <p:ph type="title"/>
          </p:nvPr>
        </p:nvSpPr>
        <p:spPr>
          <a:prstGeom prst="rect">
            <a:avLst/>
          </a:prstGeom>
        </p:spPr>
        <p:txBody>
          <a:bodyPr>
            <a:noAutofit/>
          </a:bodyPr>
          <a:lstStyle/>
          <a:p>
            <a:r>
              <a:rPr lang="fr-CA" altLang="en-US" sz="2800" dirty="0">
                <a:solidFill>
                  <a:srgbClr val="000000"/>
                </a:solidFill>
                <a:latin typeface="+mj-lt"/>
                <a:cs typeface="Myriad Pro"/>
              </a:rPr>
              <a:t>L'information locale est la principale raison de lire les journaux régionaux </a:t>
            </a:r>
            <a:endParaRPr lang="en-US" altLang="en-US" sz="2800" dirty="0">
              <a:latin typeface="+mj-lt"/>
              <a:ea typeface="+mn-ea"/>
              <a:cs typeface="+mn-cs"/>
            </a:endParaRPr>
          </a:p>
        </p:txBody>
      </p:sp>
      <p:graphicFrame>
        <p:nvGraphicFramePr>
          <p:cNvPr id="9" name="Chart Placeholder 8">
            <a:extLst>
              <a:ext uri="{FF2B5EF4-FFF2-40B4-BE49-F238E27FC236}">
                <a16:creationId xmlns:a16="http://schemas.microsoft.com/office/drawing/2014/main" id="{4D2BF3CB-5708-4C48-B43E-4EC2FC89BC55}"/>
              </a:ext>
            </a:extLst>
          </p:cNvPr>
          <p:cNvGraphicFramePr>
            <a:graphicFrameLocks noGrp="1"/>
          </p:cNvGraphicFramePr>
          <p:nvPr>
            <p:ph idx="1"/>
            <p:extLst>
              <p:ext uri="{D42A27DB-BD31-4B8C-83A1-F6EECF244321}">
                <p14:modId xmlns:p14="http://schemas.microsoft.com/office/powerpoint/2010/main" val="1478585813"/>
              </p:ext>
            </p:extLst>
          </p:nvPr>
        </p:nvGraphicFramePr>
        <p:xfrm>
          <a:off x="279400" y="1292897"/>
          <a:ext cx="5587446" cy="407149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AA5F950-265E-4B42-B5F0-80A0317D69AD}"/>
              </a:ext>
            </a:extLst>
          </p:cNvPr>
          <p:cNvSpPr txBox="1"/>
          <p:nvPr/>
        </p:nvSpPr>
        <p:spPr>
          <a:xfrm>
            <a:off x="0" y="6414079"/>
            <a:ext cx="4709944" cy="430887"/>
          </a:xfrm>
          <a:prstGeom prst="rect">
            <a:avLst/>
          </a:prstGeom>
        </p:spPr>
        <p:txBody>
          <a:bodyPr wrap="none">
            <a:spAutoFit/>
          </a:bodyPr>
          <a:lstStyle>
            <a:defPPr>
              <a:defRPr lang="en-US"/>
            </a:defPPr>
            <a:lvl1pPr>
              <a:defRPr sz="1100">
                <a:cs typeface="Arial" panose="020B0604020202020204" pitchFamily="34" charset="0"/>
              </a:defRPr>
            </a:lvl1pPr>
          </a:lstStyle>
          <a:p>
            <a:r>
              <a:rPr lang="en-US" dirty="0" err="1"/>
              <a:t>Totum</a:t>
            </a:r>
            <a:r>
              <a:rPr lang="en-US" dirty="0"/>
              <a:t> Research ; Canadiens de 18 </a:t>
            </a:r>
            <a:r>
              <a:rPr lang="en-US" dirty="0" err="1"/>
              <a:t>ans</a:t>
            </a:r>
            <a:r>
              <a:rPr lang="en-US" dirty="0"/>
              <a:t> et +</a:t>
            </a:r>
          </a:p>
          <a:p>
            <a:r>
              <a:rPr lang="fr-CA" dirty="0"/>
              <a:t>Lecteurs de journaux régionaux imprimés et/ou numériques février 2019</a:t>
            </a:r>
          </a:p>
        </p:txBody>
      </p:sp>
      <p:pic>
        <p:nvPicPr>
          <p:cNvPr id="2" name="Picture 1" descr="iStock-688358472.jpg"/>
          <p:cNvPicPr>
            <a:picLocks noChangeAspect="1"/>
          </p:cNvPicPr>
          <p:nvPr/>
        </p:nvPicPr>
        <p:blipFill rotWithShape="1">
          <a:blip r:embed="rId4" cstate="email">
            <a:extLst>
              <a:ext uri="{28A0092B-C50C-407E-A947-70E740481C1C}">
                <a14:useLocalDpi xmlns:a14="http://schemas.microsoft.com/office/drawing/2010/main"/>
              </a:ext>
            </a:extLst>
          </a:blip>
          <a:srcRect r="32817"/>
          <a:stretch/>
        </p:blipFill>
        <p:spPr>
          <a:xfrm>
            <a:off x="5866846" y="1292896"/>
            <a:ext cx="2781854" cy="4071490"/>
          </a:xfrm>
          <a:prstGeom prst="rect">
            <a:avLst/>
          </a:prstGeom>
        </p:spPr>
      </p:pic>
      <p:sp>
        <p:nvSpPr>
          <p:cNvPr id="6" name="Rectangle 2">
            <a:extLst>
              <a:ext uri="{FF2B5EF4-FFF2-40B4-BE49-F238E27FC236}">
                <a16:creationId xmlns:a16="http://schemas.microsoft.com/office/drawing/2014/main" id="{4A667050-781F-4EDF-9559-6D436ECC32C8}"/>
              </a:ext>
            </a:extLst>
          </p:cNvPr>
          <p:cNvSpPr txBox="1">
            <a:spLocks noChangeArrowheads="1"/>
          </p:cNvSpPr>
          <p:nvPr/>
        </p:nvSpPr>
        <p:spPr>
          <a:xfrm>
            <a:off x="0" y="5417851"/>
            <a:ext cx="9133114" cy="5139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yriad Pro" pitchFamily="34" charset="0"/>
                <a:ea typeface="+mj-ea"/>
                <a:cs typeface="+mj-cs"/>
              </a:defRPr>
            </a:lvl1pPr>
          </a:lstStyle>
          <a:p>
            <a:r>
              <a:rPr lang="fr-CA" altLang="en-US" sz="1800">
                <a:solidFill>
                  <a:srgbClr val="000000"/>
                </a:solidFill>
                <a:latin typeface="+mn-lt"/>
                <a:cs typeface="Myriad Pro"/>
              </a:rPr>
              <a:t>La moitié des lecteurs les lisent aussi pour la publicité qu’ils contiennent.</a:t>
            </a:r>
          </a:p>
        </p:txBody>
      </p:sp>
    </p:spTree>
    <p:extLst>
      <p:ext uri="{BB962C8B-B14F-4D97-AF65-F5344CB8AC3E}">
        <p14:creationId xmlns:p14="http://schemas.microsoft.com/office/powerpoint/2010/main" val="74995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7" dur="2000"/>
                                        <p:tgtEl>
                                          <p:spTgt spid="9">
                                            <p:graphicEl>
                                              <a:chart seriesIdx="0" categoryIdx="-4" bldStep="series"/>
                                            </p:graphicEl>
                                          </p:spTgt>
                                        </p:tgtEl>
                                      </p:cBhvr>
                                    </p:animEffect>
                                    <p:anim calcmode="lin" valueType="num">
                                      <p:cBhvr>
                                        <p:cTn id="8" dur="2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2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4" dur="2000"/>
                                        <p:tgtEl>
                                          <p:spTgt spid="9">
                                            <p:graphicEl>
                                              <a:chart seriesIdx="1" categoryIdx="-4" bldStep="series"/>
                                            </p:graphicEl>
                                          </p:spTgt>
                                        </p:tgtEl>
                                      </p:cBhvr>
                                    </p:animEffect>
                                    <p:anim calcmode="lin" valueType="num">
                                      <p:cBhvr>
                                        <p:cTn id="15" dur="2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2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791" y="17235"/>
            <a:ext cx="8375257" cy="1325563"/>
          </a:xfrm>
        </p:spPr>
        <p:txBody>
          <a:bodyPr/>
          <a:lstStyle/>
          <a:p>
            <a:r>
              <a:rPr lang="fr-CA" sz="2400" dirty="0"/>
              <a:t>Près de la moitié (46 %) des lecteurs de journaux communautaires imprimés âgés de 18 ans et plus lisent les journaux pour les circulaires</a:t>
            </a:r>
          </a:p>
        </p:txBody>
      </p:sp>
      <p:sp>
        <p:nvSpPr>
          <p:cNvPr id="3" name="Content Placeholder 2"/>
          <p:cNvSpPr>
            <a:spLocks noGrp="1"/>
          </p:cNvSpPr>
          <p:nvPr>
            <p:ph idx="1"/>
          </p:nvPr>
        </p:nvSpPr>
        <p:spPr>
          <a:xfrm>
            <a:off x="468792" y="1342799"/>
            <a:ext cx="3673642" cy="4388068"/>
          </a:xfrm>
        </p:spPr>
        <p:txBody>
          <a:bodyPr>
            <a:normAutofit fontScale="92500" lnSpcReduction="10000"/>
          </a:bodyPr>
          <a:lstStyle/>
          <a:p>
            <a:pPr marL="0" indent="0">
              <a:lnSpc>
                <a:spcPct val="110000"/>
              </a:lnSpc>
              <a:spcBef>
                <a:spcPts val="1200"/>
              </a:spcBef>
              <a:buNone/>
            </a:pPr>
            <a:r>
              <a:rPr lang="fr-CA" sz="2000" dirty="0"/>
              <a:t>Les circulaires aident à sensibiliser les consommateurs lorsqu'ils décident de l'endroit où acheter un produit et sont des éléments essentiels pour augmenter les ventes et l'achalandage dans de nombreux secteurs.</a:t>
            </a:r>
          </a:p>
          <a:p>
            <a:pPr marL="0" indent="0">
              <a:lnSpc>
                <a:spcPct val="110000"/>
              </a:lnSpc>
              <a:spcBef>
                <a:spcPts val="1200"/>
              </a:spcBef>
              <a:buNone/>
            </a:pPr>
            <a:r>
              <a:rPr lang="fr-CA" sz="2000" dirty="0"/>
              <a:t>Plus des trois quarts des lecteurs de journaux communautaires au Canada utilisent les circulaires et les encarts pour planifier leurs achats d'épicerie.</a:t>
            </a:r>
          </a:p>
          <a:p>
            <a:pPr marL="0" indent="0">
              <a:lnSpc>
                <a:spcPct val="110000"/>
              </a:lnSpc>
              <a:spcBef>
                <a:spcPts val="1200"/>
              </a:spcBef>
              <a:buNone/>
            </a:pPr>
            <a:endParaRPr lang="fr-CA" sz="2000" dirty="0"/>
          </a:p>
        </p:txBody>
      </p:sp>
      <p:sp>
        <p:nvSpPr>
          <p:cNvPr id="7" name="TextBox 6">
            <a:extLst>
              <a:ext uri="{FF2B5EF4-FFF2-40B4-BE49-F238E27FC236}">
                <a16:creationId xmlns:a16="http://schemas.microsoft.com/office/drawing/2014/main" id="{9AA5F950-265E-4B42-B5F0-80A0317D69AD}"/>
              </a:ext>
            </a:extLst>
          </p:cNvPr>
          <p:cNvSpPr txBox="1"/>
          <p:nvPr/>
        </p:nvSpPr>
        <p:spPr>
          <a:xfrm>
            <a:off x="0" y="6591879"/>
            <a:ext cx="6412333" cy="261610"/>
          </a:xfrm>
          <a:prstGeom prst="rect">
            <a:avLst/>
          </a:prstGeom>
        </p:spPr>
        <p:txBody>
          <a:bodyPr wrap="none">
            <a:spAutoFit/>
          </a:bodyPr>
          <a:lstStyle>
            <a:defPPr>
              <a:defRPr lang="en-US"/>
            </a:defPPr>
            <a:lvl1pPr>
              <a:defRPr sz="1100">
                <a:cs typeface="Arial" panose="020B0604020202020204" pitchFamily="34" charset="0"/>
              </a:defRPr>
            </a:lvl1pPr>
          </a:lstStyle>
          <a:p>
            <a:r>
              <a:rPr lang="fr-CA" dirty="0" err="1"/>
              <a:t>Totum</a:t>
            </a:r>
            <a:r>
              <a:rPr lang="fr-CA" dirty="0"/>
              <a:t> </a:t>
            </a:r>
            <a:r>
              <a:rPr lang="fr-CA" dirty="0" err="1"/>
              <a:t>Research</a:t>
            </a:r>
            <a:r>
              <a:rPr lang="fr-CA" dirty="0"/>
              <a:t> ; Canadiens de 18 ans et +, février 2019; </a:t>
            </a:r>
            <a:r>
              <a:rPr lang="fr-CA" dirty="0" err="1"/>
              <a:t>Vividata</a:t>
            </a:r>
            <a:r>
              <a:rPr lang="fr-CA" dirty="0"/>
              <a:t> étude menée à l’automne 2020</a:t>
            </a:r>
          </a:p>
        </p:txBody>
      </p:sp>
      <p:pic>
        <p:nvPicPr>
          <p:cNvPr id="8" name="Picture 7" descr="FlyerImage-blan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21151" y="2766278"/>
            <a:ext cx="4479373" cy="2986248"/>
          </a:xfrm>
          <a:prstGeom prst="rect">
            <a:avLst/>
          </a:prstGeom>
        </p:spPr>
      </p:pic>
      <p:sp>
        <p:nvSpPr>
          <p:cNvPr id="9" name="Content Placeholder 4"/>
          <p:cNvSpPr txBox="1">
            <a:spLocks/>
          </p:cNvSpPr>
          <p:nvPr/>
        </p:nvSpPr>
        <p:spPr>
          <a:xfrm>
            <a:off x="4247334" y="2188007"/>
            <a:ext cx="4517998" cy="487523"/>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Clr>
                <a:srgbClr val="F02C51"/>
              </a:buClr>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F02C51"/>
              </a:buClr>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F02C51"/>
              </a:buClr>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F02C51"/>
              </a:buClr>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F02C51"/>
              </a:buClr>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a:lstStyle>
          <a:p>
            <a:pPr marL="0" marR="0" indent="0" algn="ctr">
              <a:spcBef>
                <a:spcPts val="0"/>
              </a:spcBef>
              <a:spcAft>
                <a:spcPts val="0"/>
              </a:spcAft>
              <a:buNone/>
            </a:pPr>
            <a:r>
              <a:rPr lang="en-CA" sz="1800" b="1" dirty="0" err="1">
                <a:effectLst/>
                <a:latin typeface="Calibri" panose="020F0502020204030204" pitchFamily="34" charset="0"/>
                <a:ea typeface="Times New Roman" panose="02020603050405020304" pitchFamily="18" charset="0"/>
              </a:rPr>
              <a:t>Neuf</a:t>
            </a:r>
            <a:r>
              <a:rPr lang="en-CA" sz="1800" b="1" dirty="0">
                <a:effectLst/>
                <a:latin typeface="Calibri" panose="020F0502020204030204" pitchFamily="34" charset="0"/>
                <a:ea typeface="Times New Roman" panose="02020603050405020304" pitchFamily="18" charset="0"/>
              </a:rPr>
              <a:t> </a:t>
            </a:r>
            <a:r>
              <a:rPr lang="en-CA" sz="1800" b="1" dirty="0" err="1">
                <a:effectLst/>
                <a:latin typeface="Calibri" panose="020F0502020204030204" pitchFamily="34" charset="0"/>
                <a:ea typeface="Times New Roman" panose="02020603050405020304" pitchFamily="18" charset="0"/>
              </a:rPr>
              <a:t>lecteurs</a:t>
            </a:r>
            <a:r>
              <a:rPr lang="en-CA" sz="1800" b="1" dirty="0">
                <a:effectLst/>
                <a:latin typeface="Calibri" panose="020F0502020204030204" pitchFamily="34" charset="0"/>
                <a:ea typeface="Times New Roman" panose="02020603050405020304" pitchFamily="18" charset="0"/>
              </a:rPr>
              <a:t> de </a:t>
            </a:r>
            <a:r>
              <a:rPr lang="en-CA" sz="1800" b="1" dirty="0" err="1">
                <a:effectLst/>
                <a:latin typeface="Calibri" panose="020F0502020204030204" pitchFamily="34" charset="0"/>
                <a:ea typeface="Times New Roman" panose="02020603050405020304" pitchFamily="18" charset="0"/>
              </a:rPr>
              <a:t>circulaires</a:t>
            </a:r>
            <a:r>
              <a:rPr lang="en-CA" sz="1800" b="1" dirty="0">
                <a:effectLst/>
                <a:latin typeface="Calibri" panose="020F0502020204030204" pitchFamily="34" charset="0"/>
                <a:ea typeface="Times New Roman" panose="02020603050405020304" pitchFamily="18" charset="0"/>
              </a:rPr>
              <a:t> sur dix </a:t>
            </a:r>
            <a:r>
              <a:rPr lang="en-CA" sz="1800" dirty="0" err="1">
                <a:effectLst/>
                <a:latin typeface="Calibri" panose="020F0502020204030204" pitchFamily="34" charset="0"/>
                <a:ea typeface="Times New Roman" panose="02020603050405020304" pitchFamily="18" charset="0"/>
              </a:rPr>
              <a:t>préfèrent</a:t>
            </a:r>
            <a:r>
              <a:rPr lang="en-CA" sz="1800" dirty="0">
                <a:effectLst/>
                <a:latin typeface="Calibri" panose="020F0502020204030204" pitchFamily="34" charset="0"/>
                <a:ea typeface="Times New Roman" panose="02020603050405020304" pitchFamily="18" charset="0"/>
              </a:rPr>
              <a:t> les lire </a:t>
            </a:r>
            <a:r>
              <a:rPr lang="en-CA" sz="1800" dirty="0" err="1">
                <a:effectLst/>
                <a:latin typeface="Calibri" panose="020F0502020204030204" pitchFamily="34" charset="0"/>
                <a:ea typeface="Times New Roman" panose="02020603050405020304" pitchFamily="18" charset="0"/>
              </a:rPr>
              <a:t>en</a:t>
            </a:r>
            <a:r>
              <a:rPr lang="en-CA" sz="1800" dirty="0">
                <a:effectLst/>
                <a:latin typeface="Calibri" panose="020F0502020204030204" pitchFamily="34" charset="0"/>
                <a:ea typeface="Times New Roman" panose="02020603050405020304" pitchFamily="18" charset="0"/>
              </a:rPr>
              <a:t> version </a:t>
            </a:r>
            <a:r>
              <a:rPr lang="en-CA" sz="1800" dirty="0" err="1">
                <a:effectLst/>
                <a:latin typeface="Calibri" panose="020F0502020204030204" pitchFamily="34" charset="0"/>
                <a:ea typeface="Times New Roman" panose="02020603050405020304" pitchFamily="18" charset="0"/>
              </a:rPr>
              <a:t>imprimée</a:t>
            </a:r>
            <a:r>
              <a:rPr lang="en-CA" sz="1800" dirty="0">
                <a:effectLst/>
                <a:latin typeface="Calibri" panose="020F0502020204030204" pitchFamily="34" charset="0"/>
                <a:ea typeface="Times New Roman" panose="02020603050405020304" pitchFamily="18" charset="0"/>
              </a:rPr>
              <a:t>.</a:t>
            </a:r>
            <a:endParaRPr lang="en-CA" sz="1800" dirty="0">
              <a:effectLst/>
              <a:latin typeface="Calibri" panose="020F0502020204030204" pitchFamily="34" charset="0"/>
              <a:ea typeface="Calibri" panose="020F0502020204030204" pitchFamily="34" charset="0"/>
            </a:endParaRPr>
          </a:p>
        </p:txBody>
      </p:sp>
      <p:pic>
        <p:nvPicPr>
          <p:cNvPr id="5" name="Picture 4" descr="Flyers-FactSheet-r3-03.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86121" y="1322938"/>
            <a:ext cx="4757928" cy="880872"/>
          </a:xfrm>
          <a:prstGeom prst="rect">
            <a:avLst/>
          </a:prstGeom>
        </p:spPr>
      </p:pic>
    </p:spTree>
    <p:extLst>
      <p:ext uri="{BB962C8B-B14F-4D97-AF65-F5344CB8AC3E}">
        <p14:creationId xmlns:p14="http://schemas.microsoft.com/office/powerpoint/2010/main" val="70575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01651" y="1914777"/>
            <a:ext cx="1145384" cy="2270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8791" y="17235"/>
            <a:ext cx="8318369" cy="1325563"/>
          </a:xfrm>
        </p:spPr>
        <p:txBody>
          <a:bodyPr>
            <a:normAutofit/>
          </a:bodyPr>
          <a:lstStyle/>
          <a:p>
            <a:r>
              <a:rPr lang="fr-CA" sz="2400" dirty="0"/>
              <a:t>Les catégories démographiques plus âgées sont plus enclines à lire pour les circulaires.</a:t>
            </a:r>
          </a:p>
        </p:txBody>
      </p:sp>
      <p:sp>
        <p:nvSpPr>
          <p:cNvPr id="6" name="TextBox 5">
            <a:extLst>
              <a:ext uri="{FF2B5EF4-FFF2-40B4-BE49-F238E27FC236}">
                <a16:creationId xmlns:a16="http://schemas.microsoft.com/office/drawing/2014/main" id="{9AA5F950-265E-4B42-B5F0-80A0317D69AD}"/>
              </a:ext>
            </a:extLst>
          </p:cNvPr>
          <p:cNvSpPr txBox="1"/>
          <p:nvPr/>
        </p:nvSpPr>
        <p:spPr>
          <a:xfrm>
            <a:off x="0" y="6417860"/>
            <a:ext cx="4442242" cy="430887"/>
          </a:xfrm>
          <a:prstGeom prst="rect">
            <a:avLst/>
          </a:prstGeom>
        </p:spPr>
        <p:txBody>
          <a:bodyPr wrap="none">
            <a:spAutoFit/>
          </a:bodyPr>
          <a:lstStyle>
            <a:defPPr>
              <a:defRPr lang="en-US"/>
            </a:defPPr>
            <a:lvl1pPr>
              <a:defRPr sz="1100">
                <a:cs typeface="Arial" panose="020B0604020202020204" pitchFamily="34" charset="0"/>
              </a:defRPr>
            </a:lvl1pPr>
          </a:lstStyle>
          <a:p>
            <a:r>
              <a:rPr lang="fr-CA" dirty="0" err="1"/>
              <a:t>Totum</a:t>
            </a:r>
            <a:r>
              <a:rPr lang="fr-CA" dirty="0"/>
              <a:t> </a:t>
            </a:r>
            <a:r>
              <a:rPr lang="fr-CA" dirty="0" err="1"/>
              <a:t>Research</a:t>
            </a:r>
            <a:r>
              <a:rPr lang="fr-CA" dirty="0"/>
              <a:t> ; Canadiens de 18 ans et +, 35+, 55+, février 2019</a:t>
            </a:r>
          </a:p>
          <a:p>
            <a:r>
              <a:rPr lang="fr-CA" dirty="0"/>
              <a:t>Lecteurs de journaux régionaux imprimés.</a:t>
            </a:r>
          </a:p>
        </p:txBody>
      </p:sp>
      <p:sp>
        <p:nvSpPr>
          <p:cNvPr id="3" name="Rectangle 2"/>
          <p:cNvSpPr/>
          <p:nvPr/>
        </p:nvSpPr>
        <p:spPr>
          <a:xfrm>
            <a:off x="6855274" y="2280257"/>
            <a:ext cx="2203986" cy="2862322"/>
          </a:xfrm>
          <a:prstGeom prst="rect">
            <a:avLst/>
          </a:prstGeom>
        </p:spPr>
        <p:txBody>
          <a:bodyPr wrap="square">
            <a:spAutoFit/>
          </a:bodyPr>
          <a:lstStyle/>
          <a:p>
            <a:pPr>
              <a:defRPr sz="1862" b="0" i="0" u="none" strike="noStrike" kern="1200" spc="0" baseline="0">
                <a:solidFill>
                  <a:prstClr val="black"/>
                </a:solidFill>
                <a:latin typeface="+mn-lt"/>
                <a:ea typeface="+mn-ea"/>
                <a:cs typeface="+mn-cs"/>
              </a:defRPr>
            </a:pPr>
            <a:r>
              <a:rPr lang="fr-CA" sz="2000" b="1" dirty="0"/>
              <a:t>Plus de la moitié </a:t>
            </a:r>
            <a:r>
              <a:rPr lang="fr-CA" sz="2000" dirty="0"/>
              <a:t>des lecteurs de journaux communautaires imprimés âgés de 35 ans et plus lisent les prospectus et les encarts.</a:t>
            </a:r>
          </a:p>
        </p:txBody>
      </p:sp>
      <p:sp>
        <p:nvSpPr>
          <p:cNvPr id="14" name="TextBox 13"/>
          <p:cNvSpPr txBox="1"/>
          <p:nvPr/>
        </p:nvSpPr>
        <p:spPr>
          <a:xfrm>
            <a:off x="533399" y="1206500"/>
            <a:ext cx="8398727" cy="369332"/>
          </a:xfrm>
          <a:prstGeom prst="rect">
            <a:avLst/>
          </a:prstGeom>
          <a:noFill/>
        </p:spPr>
        <p:txBody>
          <a:bodyPr wrap="square" rtlCol="0">
            <a:spAutoFit/>
          </a:bodyPr>
          <a:lstStyle/>
          <a:p>
            <a:r>
              <a:rPr lang="fr-CA" dirty="0"/>
              <a:t>Lisent les journaux communautaires imprimés pour les circulaires et les encarts.</a:t>
            </a:r>
          </a:p>
        </p:txBody>
      </p:sp>
      <p:sp>
        <p:nvSpPr>
          <p:cNvPr id="16" name="Rectangle 15"/>
          <p:cNvSpPr/>
          <p:nvPr/>
        </p:nvSpPr>
        <p:spPr>
          <a:xfrm>
            <a:off x="2976732" y="2014287"/>
            <a:ext cx="1145384" cy="22704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66951" y="3069918"/>
            <a:ext cx="1145384" cy="12284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12820" y="5425225"/>
            <a:ext cx="2128794" cy="369332"/>
          </a:xfrm>
          <a:prstGeom prst="rect">
            <a:avLst/>
          </a:prstGeom>
          <a:noFill/>
        </p:spPr>
        <p:txBody>
          <a:bodyPr wrap="square" rtlCol="0">
            <a:spAutoFit/>
          </a:bodyPr>
          <a:lstStyle/>
          <a:p>
            <a:pPr algn="ctr"/>
            <a:r>
              <a:rPr lang="en-US" b="1" dirty="0" err="1"/>
              <a:t>Adultes</a:t>
            </a:r>
            <a:r>
              <a:rPr lang="en-US" b="1" dirty="0"/>
              <a:t> 18+</a:t>
            </a:r>
          </a:p>
        </p:txBody>
      </p:sp>
      <p:sp>
        <p:nvSpPr>
          <p:cNvPr id="26" name="TextBox 25"/>
          <p:cNvSpPr txBox="1"/>
          <p:nvPr/>
        </p:nvSpPr>
        <p:spPr>
          <a:xfrm>
            <a:off x="2467672" y="5425225"/>
            <a:ext cx="2128794" cy="369332"/>
          </a:xfrm>
          <a:prstGeom prst="rect">
            <a:avLst/>
          </a:prstGeom>
          <a:noFill/>
        </p:spPr>
        <p:txBody>
          <a:bodyPr wrap="square" rtlCol="0">
            <a:spAutoFit/>
          </a:bodyPr>
          <a:lstStyle/>
          <a:p>
            <a:pPr algn="ctr"/>
            <a:r>
              <a:rPr lang="en-US" b="1" dirty="0"/>
              <a:t> </a:t>
            </a:r>
            <a:r>
              <a:rPr lang="en-US" b="1" dirty="0" err="1"/>
              <a:t>Adultes</a:t>
            </a:r>
            <a:r>
              <a:rPr lang="en-US" b="1" dirty="0"/>
              <a:t> 35+</a:t>
            </a:r>
          </a:p>
        </p:txBody>
      </p:sp>
      <p:sp>
        <p:nvSpPr>
          <p:cNvPr id="27" name="TextBox 26"/>
          <p:cNvSpPr txBox="1"/>
          <p:nvPr/>
        </p:nvSpPr>
        <p:spPr>
          <a:xfrm>
            <a:off x="4832003" y="5425225"/>
            <a:ext cx="2128794" cy="369332"/>
          </a:xfrm>
          <a:prstGeom prst="rect">
            <a:avLst/>
          </a:prstGeom>
          <a:noFill/>
        </p:spPr>
        <p:txBody>
          <a:bodyPr wrap="square" rtlCol="0">
            <a:spAutoFit/>
          </a:bodyPr>
          <a:lstStyle/>
          <a:p>
            <a:pPr algn="ctr"/>
            <a:r>
              <a:rPr lang="en-US" b="1" dirty="0" err="1"/>
              <a:t>Adultes</a:t>
            </a:r>
            <a:r>
              <a:rPr lang="en-US" b="1" dirty="0"/>
              <a:t> 50+</a:t>
            </a:r>
          </a:p>
        </p:txBody>
      </p:sp>
      <p:sp>
        <p:nvSpPr>
          <p:cNvPr id="28" name="TextBox 27"/>
          <p:cNvSpPr txBox="1"/>
          <p:nvPr/>
        </p:nvSpPr>
        <p:spPr>
          <a:xfrm>
            <a:off x="371306" y="3085745"/>
            <a:ext cx="1839556" cy="461665"/>
          </a:xfrm>
          <a:prstGeom prst="rect">
            <a:avLst/>
          </a:prstGeom>
          <a:noFill/>
        </p:spPr>
        <p:txBody>
          <a:bodyPr wrap="square" rtlCol="0">
            <a:spAutoFit/>
          </a:bodyPr>
          <a:lstStyle/>
          <a:p>
            <a:pPr algn="ctr"/>
            <a:r>
              <a:rPr lang="en-CA" sz="2400" b="1" dirty="0">
                <a:solidFill>
                  <a:schemeClr val="bg1"/>
                </a:solidFill>
              </a:rPr>
              <a:t>46 %</a:t>
            </a:r>
            <a:endParaRPr lang="en-US" sz="2400" b="1" dirty="0">
              <a:solidFill>
                <a:schemeClr val="bg1"/>
              </a:solidFill>
            </a:endParaRPr>
          </a:p>
        </p:txBody>
      </p:sp>
      <p:sp>
        <p:nvSpPr>
          <p:cNvPr id="29" name="TextBox 28"/>
          <p:cNvSpPr txBox="1"/>
          <p:nvPr/>
        </p:nvSpPr>
        <p:spPr>
          <a:xfrm>
            <a:off x="4966692" y="1958669"/>
            <a:ext cx="1839556" cy="461665"/>
          </a:xfrm>
          <a:prstGeom prst="rect">
            <a:avLst/>
          </a:prstGeom>
          <a:noFill/>
        </p:spPr>
        <p:txBody>
          <a:bodyPr wrap="square" rtlCol="0">
            <a:spAutoFit/>
          </a:bodyPr>
          <a:lstStyle/>
          <a:p>
            <a:pPr algn="ctr"/>
            <a:r>
              <a:rPr lang="en-CA" sz="2400" b="1" dirty="0">
                <a:solidFill>
                  <a:schemeClr val="bg1"/>
                </a:solidFill>
              </a:rPr>
              <a:t>53 %</a:t>
            </a:r>
            <a:endParaRPr lang="en-US" sz="2400" b="1" dirty="0">
              <a:solidFill>
                <a:schemeClr val="bg1"/>
              </a:solidFill>
            </a:endParaRPr>
          </a:p>
        </p:txBody>
      </p:sp>
      <p:sp>
        <p:nvSpPr>
          <p:cNvPr id="33" name="TextBox 32"/>
          <p:cNvSpPr txBox="1"/>
          <p:nvPr/>
        </p:nvSpPr>
        <p:spPr>
          <a:xfrm>
            <a:off x="2616166" y="2049425"/>
            <a:ext cx="1839556" cy="461665"/>
          </a:xfrm>
          <a:prstGeom prst="rect">
            <a:avLst/>
          </a:prstGeom>
          <a:noFill/>
        </p:spPr>
        <p:txBody>
          <a:bodyPr wrap="square" rtlCol="0">
            <a:spAutoFit/>
          </a:bodyPr>
          <a:lstStyle/>
          <a:p>
            <a:pPr algn="ctr"/>
            <a:r>
              <a:rPr lang="en-CA" sz="2400" b="1" dirty="0">
                <a:solidFill>
                  <a:schemeClr val="bg1"/>
                </a:solidFill>
              </a:rPr>
              <a:t>52 %</a:t>
            </a:r>
            <a:endParaRPr lang="en-US" sz="2400" b="1" dirty="0">
              <a:solidFill>
                <a:schemeClr val="bg1"/>
              </a:solidFill>
            </a:endParaRPr>
          </a:p>
        </p:txBody>
      </p:sp>
      <p:pic>
        <p:nvPicPr>
          <p:cNvPr id="20" name="Picture 19" descr="ChampionTheTruth-Publisher's Presentation-Assets-03.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358375" y="3610418"/>
            <a:ext cx="1875719" cy="1851280"/>
          </a:xfrm>
          <a:prstGeom prst="rect">
            <a:avLst/>
          </a:prstGeom>
        </p:spPr>
      </p:pic>
      <p:pic>
        <p:nvPicPr>
          <p:cNvPr id="21" name="Picture 20" descr="ChampionTheTruth-Publisher's Presentation-Assets-0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4937526" y="3554119"/>
            <a:ext cx="1917748" cy="1963876"/>
          </a:xfrm>
          <a:prstGeom prst="rect">
            <a:avLst/>
          </a:prstGeom>
        </p:spPr>
      </p:pic>
      <p:pic>
        <p:nvPicPr>
          <p:cNvPr id="4" name="Picture 3" descr="ChampionTheTruth-Publisher's Presentation-Assets-0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00881" y="3617737"/>
            <a:ext cx="1871909" cy="1836639"/>
          </a:xfrm>
          <a:prstGeom prst="rect">
            <a:avLst/>
          </a:prstGeom>
        </p:spPr>
      </p:pic>
    </p:spTree>
    <p:extLst>
      <p:ext uri="{BB962C8B-B14F-4D97-AF65-F5344CB8AC3E}">
        <p14:creationId xmlns:p14="http://schemas.microsoft.com/office/powerpoint/2010/main" val="210826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fr-CA" sz="2800" dirty="0">
                <a:solidFill>
                  <a:srgbClr val="000000"/>
                </a:solidFill>
                <a:latin typeface="+mj-lt"/>
                <a:cs typeface="Myriad Pro"/>
              </a:rPr>
              <a:t>Les publicités des médias d’information </a:t>
            </a:r>
            <a:br>
              <a:rPr lang="fr-CA" sz="2800" dirty="0">
                <a:solidFill>
                  <a:srgbClr val="000000"/>
                </a:solidFill>
                <a:latin typeface="+mj-lt"/>
                <a:cs typeface="Myriad Pro"/>
              </a:rPr>
            </a:br>
            <a:r>
              <a:rPr lang="fr-CA" sz="2800" dirty="0">
                <a:solidFill>
                  <a:srgbClr val="000000"/>
                </a:solidFill>
                <a:latin typeface="+mj-lt"/>
                <a:cs typeface="Myriad Pro"/>
              </a:rPr>
              <a:t>poussent à l’action</a:t>
            </a:r>
            <a:endParaRPr lang="fr-CA" sz="2400" dirty="0">
              <a:latin typeface="+mj-lt"/>
              <a:ea typeface="+mn-ea"/>
              <a:cs typeface="+mn-cs"/>
            </a:endParaRPr>
          </a:p>
        </p:txBody>
      </p:sp>
      <p:graphicFrame>
        <p:nvGraphicFramePr>
          <p:cNvPr id="4" name="Chart 3">
            <a:extLst>
              <a:ext uri="{FF2B5EF4-FFF2-40B4-BE49-F238E27FC236}">
                <a16:creationId xmlns:a16="http://schemas.microsoft.com/office/drawing/2014/main" id="{759E943F-0BF1-4711-BADC-2578CACD6B7C}"/>
              </a:ext>
            </a:extLst>
          </p:cNvPr>
          <p:cNvGraphicFramePr/>
          <p:nvPr>
            <p:extLst>
              <p:ext uri="{D42A27DB-BD31-4B8C-83A1-F6EECF244321}">
                <p14:modId xmlns:p14="http://schemas.microsoft.com/office/powerpoint/2010/main" val="2360858863"/>
              </p:ext>
            </p:extLst>
          </p:nvPr>
        </p:nvGraphicFramePr>
        <p:xfrm>
          <a:off x="212725" y="1045598"/>
          <a:ext cx="8642349" cy="499221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581001"/>
            <a:ext cx="5290231" cy="261610"/>
          </a:xfrm>
          <a:prstGeom prst="rect">
            <a:avLst/>
          </a:prstGeom>
        </p:spPr>
        <p:txBody>
          <a:bodyPr wrap="none">
            <a:spAutoFit/>
          </a:bodyPr>
          <a:lstStyle/>
          <a:p>
            <a:r>
              <a:rPr lang="en-US" sz="1100" dirty="0" err="1">
                <a:cs typeface="Arial" panose="020B0604020202020204" pitchFamily="34" charset="0"/>
              </a:rPr>
              <a:t>Totum</a:t>
            </a:r>
            <a:r>
              <a:rPr lang="en-US" sz="1100" dirty="0">
                <a:cs typeface="Arial" panose="020B0604020202020204" pitchFamily="34" charset="0"/>
              </a:rPr>
              <a:t> Research ; </a:t>
            </a:r>
            <a:r>
              <a:rPr lang="en-US" sz="1100" dirty="0"/>
              <a:t>Canadiens de 18 </a:t>
            </a:r>
            <a:r>
              <a:rPr lang="en-US" sz="1100" dirty="0" err="1"/>
              <a:t>ans</a:t>
            </a:r>
            <a:r>
              <a:rPr lang="en-US" sz="1100" dirty="0"/>
              <a:t> et +, </a:t>
            </a:r>
            <a:r>
              <a:rPr lang="en-US" sz="1100" dirty="0" err="1"/>
              <a:t>lectorat</a:t>
            </a:r>
            <a:r>
              <a:rPr lang="en-US" sz="1100" dirty="0"/>
              <a:t> </a:t>
            </a:r>
            <a:r>
              <a:rPr lang="en-US" sz="1100" dirty="0" err="1"/>
              <a:t>hebdomadaire</a:t>
            </a:r>
            <a:r>
              <a:rPr lang="en-US" sz="1100" dirty="0">
                <a:cs typeface="Arial" panose="020B0604020202020204" pitchFamily="34" charset="0"/>
              </a:rPr>
              <a:t>; </a:t>
            </a:r>
            <a:r>
              <a:rPr lang="en-US" sz="1100" dirty="0" err="1">
                <a:cs typeface="Arial" panose="020B0604020202020204" pitchFamily="34" charset="0"/>
              </a:rPr>
              <a:t>février</a:t>
            </a:r>
            <a:r>
              <a:rPr lang="en-US" sz="1100" dirty="0">
                <a:cs typeface="Arial" panose="020B0604020202020204" pitchFamily="34" charset="0"/>
              </a:rPr>
              <a:t> 2019</a:t>
            </a:r>
            <a:endParaRPr lang="en-CA" sz="1100" dirty="0">
              <a:cs typeface="Arial" panose="020B0604020202020204" pitchFamily="34" charset="0"/>
            </a:endParaRPr>
          </a:p>
        </p:txBody>
      </p:sp>
      <p:sp>
        <p:nvSpPr>
          <p:cNvPr id="6" name="TextBox 1"/>
          <p:cNvSpPr txBox="1"/>
          <p:nvPr/>
        </p:nvSpPr>
        <p:spPr>
          <a:xfrm>
            <a:off x="8274677" y="1651218"/>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63 %</a:t>
            </a:r>
          </a:p>
        </p:txBody>
      </p:sp>
      <p:sp>
        <p:nvSpPr>
          <p:cNvPr id="7" name="TextBox 1"/>
          <p:cNvSpPr txBox="1"/>
          <p:nvPr/>
        </p:nvSpPr>
        <p:spPr>
          <a:xfrm>
            <a:off x="7964350" y="2311363"/>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57 %</a:t>
            </a:r>
          </a:p>
        </p:txBody>
      </p:sp>
      <p:sp>
        <p:nvSpPr>
          <p:cNvPr id="8" name="TextBox 1"/>
          <p:cNvSpPr txBox="1"/>
          <p:nvPr/>
        </p:nvSpPr>
        <p:spPr>
          <a:xfrm>
            <a:off x="6839705" y="2985102"/>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37 %</a:t>
            </a:r>
          </a:p>
        </p:txBody>
      </p:sp>
      <p:sp>
        <p:nvSpPr>
          <p:cNvPr id="9" name="TextBox 1"/>
          <p:cNvSpPr txBox="1"/>
          <p:nvPr/>
        </p:nvSpPr>
        <p:spPr>
          <a:xfrm>
            <a:off x="7772329" y="3668706"/>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54 %</a:t>
            </a:r>
          </a:p>
        </p:txBody>
      </p:sp>
      <p:sp>
        <p:nvSpPr>
          <p:cNvPr id="10" name="TextBox 1"/>
          <p:cNvSpPr txBox="1"/>
          <p:nvPr/>
        </p:nvSpPr>
        <p:spPr>
          <a:xfrm>
            <a:off x="7541725" y="4316789"/>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50 %</a:t>
            </a:r>
          </a:p>
        </p:txBody>
      </p:sp>
      <p:sp>
        <p:nvSpPr>
          <p:cNvPr id="11" name="TextBox 1"/>
          <p:cNvSpPr txBox="1"/>
          <p:nvPr/>
        </p:nvSpPr>
        <p:spPr>
          <a:xfrm>
            <a:off x="6561278" y="4976934"/>
            <a:ext cx="768159"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latin typeface="Arial" panose="020B0604020202020204" pitchFamily="34" charset="0"/>
                <a:cs typeface="Arial" panose="020B0604020202020204" pitchFamily="34" charset="0"/>
              </a:rPr>
              <a:t>32 %</a:t>
            </a:r>
          </a:p>
        </p:txBody>
      </p:sp>
    </p:spTree>
    <p:extLst>
      <p:ext uri="{BB962C8B-B14F-4D97-AF65-F5344CB8AC3E}">
        <p14:creationId xmlns:p14="http://schemas.microsoft.com/office/powerpoint/2010/main" val="3571623492"/>
      </p:ext>
    </p:extLst>
  </p:cSld>
  <p:clrMapOvr>
    <a:masterClrMapping/>
  </p:clrMapOvr>
</p:sld>
</file>

<file path=ppt/theme/theme1.xml><?xml version="1.0" encoding="utf-8"?>
<a:theme xmlns:a="http://schemas.openxmlformats.org/drawingml/2006/main" name="1_NM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ysClr val="window" lastClr="FFFFFF"/>
      </a:lt1>
      <a:dk2>
        <a:srgbClr val="999999"/>
      </a:dk2>
      <a:lt2>
        <a:srgbClr val="E7E6E6"/>
      </a:lt2>
      <a:accent1>
        <a:srgbClr val="F02C50"/>
      </a:accent1>
      <a:accent2>
        <a:srgbClr val="800000"/>
      </a:accent2>
      <a:accent3>
        <a:srgbClr val="A5A5A5"/>
      </a:accent3>
      <a:accent4>
        <a:srgbClr val="FFC000"/>
      </a:accent4>
      <a:accent5>
        <a:srgbClr val="5B9BD5"/>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000000"/>
      </a:dk1>
      <a:lt1>
        <a:sysClr val="window" lastClr="FFFFFF"/>
      </a:lt1>
      <a:dk2>
        <a:srgbClr val="999999"/>
      </a:dk2>
      <a:lt2>
        <a:srgbClr val="E7E6E6"/>
      </a:lt2>
      <a:accent1>
        <a:srgbClr val="F02C50"/>
      </a:accent1>
      <a:accent2>
        <a:srgbClr val="800000"/>
      </a:accent2>
      <a:accent3>
        <a:srgbClr val="A5A5A5"/>
      </a:accent3>
      <a:accent4>
        <a:srgbClr val="FFC000"/>
      </a:accent4>
      <a:accent5>
        <a:srgbClr val="5B9BD5"/>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E24052244D7A488E57CF0D507CD8D0" ma:contentTypeVersion="7" ma:contentTypeDescription="Create a new document." ma:contentTypeScope="" ma:versionID="a2a984489009e5de0311ace6d20fa9db">
  <xsd:schema xmlns:xsd="http://www.w3.org/2001/XMLSchema" xmlns:xs="http://www.w3.org/2001/XMLSchema" xmlns:p="http://schemas.microsoft.com/office/2006/metadata/properties" xmlns:ns2="34cfb6cd-9e29-4642-8b42-10720b2777f8" targetNamespace="http://schemas.microsoft.com/office/2006/metadata/properties" ma:root="true" ma:fieldsID="5d7605d40e979f7cfea265008d565656" ns2:_="">
    <xsd:import namespace="34cfb6cd-9e29-4642-8b42-10720b277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fb6cd-9e29-4642-8b42-10720b277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0BFE4E-ABA0-4977-B70D-16811A8BFE9A}">
  <ds:schemaRefs>
    <ds:schemaRef ds:uri="http://schemas.microsoft.com/sharepoint/v3/contenttype/forms"/>
  </ds:schemaRefs>
</ds:datastoreItem>
</file>

<file path=customXml/itemProps2.xml><?xml version="1.0" encoding="utf-8"?>
<ds:datastoreItem xmlns:ds="http://schemas.openxmlformats.org/officeDocument/2006/customXml" ds:itemID="{C8A021B2-E2C9-4472-8C58-FAACC447E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fb6cd-9e29-4642-8b42-10720b277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EE92B2-DD8F-413E-8D68-091879866B0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16560</TotalTime>
  <Words>3727</Words>
  <Application>Microsoft Office PowerPoint</Application>
  <PresentationFormat>On-screen Show (4:3)</PresentationFormat>
  <Paragraphs>278</Paragraphs>
  <Slides>25</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 Black</vt:lpstr>
      <vt:lpstr>Calibri</vt:lpstr>
      <vt:lpstr>Myriad Pro</vt:lpstr>
      <vt:lpstr>1_NMC</vt:lpstr>
      <vt:lpstr>Office Theme</vt:lpstr>
      <vt:lpstr>1_Office Theme</vt:lpstr>
      <vt:lpstr>PowerPoint Presentation</vt:lpstr>
      <vt:lpstr>Croissance du lectorat des médias d'information</vt:lpstr>
      <vt:lpstr>Les milléniaux lisent les journaux</vt:lpstr>
      <vt:lpstr>   Des plateformes différentes pour le contenu des journaux   </vt:lpstr>
      <vt:lpstr>Les lecteurs d’imprimés incluent le numérique dans leurs habitudes</vt:lpstr>
      <vt:lpstr>L'information locale est la principale raison de lire les journaux régionaux </vt:lpstr>
      <vt:lpstr>Près de la moitié (46 %) des lecteurs de journaux communautaires imprimés âgés de 18 ans et plus lisent les journaux pour les circulaires</vt:lpstr>
      <vt:lpstr>Les catégories démographiques plus âgées sont plus enclines à lire pour les circulaires.</vt:lpstr>
      <vt:lpstr>Les publicités des médias d’information  poussent à l’action</vt:lpstr>
      <vt:lpstr>Les annonces imprimées dans les journaux sont les plus fiables</vt:lpstr>
      <vt:lpstr>La fiabilité du journalisme est capitale.</vt:lpstr>
      <vt:lpstr>Les journaux affichent un score élevé en matière d'engagement</vt:lpstr>
      <vt:lpstr>Les journaux atteignent tous les groupes cibles durant la pandémie de COVID-19</vt:lpstr>
      <vt:lpstr>Campagne optimisée = </vt:lpstr>
      <vt:lpstr>Les publicités imprimées ne peuvent être bloquées</vt:lpstr>
      <vt:lpstr>Conception de l’étude</vt:lpstr>
      <vt:lpstr>PowerPoint Presentation</vt:lpstr>
      <vt:lpstr>Annexes</vt:lpstr>
      <vt:lpstr>Les journaux atteignent tous les groupes cibles durant la pandémie de COVID-19</vt:lpstr>
      <vt:lpstr>Les publicités des médias d’information poussent à l’action</vt:lpstr>
      <vt:lpstr>Les publicités des médias d’information poussent à l’action</vt:lpstr>
      <vt:lpstr>Les publicités des médias d’information poussent à l’action</vt:lpstr>
      <vt:lpstr>Les publicités des médias d’information poussent à l’action</vt:lpstr>
      <vt:lpstr>Les publicités des médias d’information poussent à l’action</vt:lpstr>
      <vt:lpstr>Les publicités des médias d’information poussent à l’action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Advertising and Newspapers</dc:title>
  <dc:creator>Kelly Levson</dc:creator>
  <cp:lastModifiedBy>Kelly Levson</cp:lastModifiedBy>
  <cp:revision>371</cp:revision>
  <cp:lastPrinted>2021-01-08T21:52:57Z</cp:lastPrinted>
  <dcterms:created xsi:type="dcterms:W3CDTF">2017-05-23T18:13:49Z</dcterms:created>
  <dcterms:modified xsi:type="dcterms:W3CDTF">2021-10-21T20:26:34Z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0x010100BFE24052244D7A488E57CF0D507CD8D0</vt:lpwstr>
  </property>
</Properties>
</file>