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8" r:id="rId3"/>
    <p:sldId id="259" r:id="rId4"/>
    <p:sldId id="288" r:id="rId5"/>
    <p:sldId id="289" r:id="rId6"/>
    <p:sldId id="290" r:id="rId7"/>
    <p:sldId id="291" r:id="rId8"/>
    <p:sldId id="292" r:id="rId9"/>
    <p:sldId id="265" r:id="rId10"/>
    <p:sldId id="266" r:id="rId11"/>
    <p:sldId id="267" r:id="rId12"/>
    <p:sldId id="268" r:id="rId13"/>
    <p:sldId id="269" r:id="rId14"/>
    <p:sldId id="286" r:id="rId15"/>
    <p:sldId id="271" r:id="rId16"/>
    <p:sldId id="272" r:id="rId17"/>
    <p:sldId id="273" r:id="rId18"/>
    <p:sldId id="274" r:id="rId19"/>
    <p:sldId id="275" r:id="rId20"/>
    <p:sldId id="287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715" autoAdjust="0"/>
  </p:normalViewPr>
  <p:slideViewPr>
    <p:cSldViewPr>
      <p:cViewPr>
        <p:scale>
          <a:sx n="80" d="100"/>
          <a:sy n="80" d="100"/>
        </p:scale>
        <p:origin x="-132" y="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839243498818"/>
          <c:y val="4.1928721174004202E-2"/>
          <c:w val="0.86643026004728096"/>
          <c:h val="0.815513626834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Any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</c:spPr>
          </c:dPt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Physical Paper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66FF"/>
              </a:solidFill>
              <a:ln w="23976">
                <a:noFill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67 %</a:t>
                    </a:r>
                    <a:endParaRPr lang="en-US" dirty="0"/>
                  </a:p>
                </c:rich>
              </c:tx>
              <c:spPr>
                <a:noFill/>
                <a:ln w="23976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397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Newspaper Website</c:v>
                </c:pt>
              </c:strCache>
            </c:strRef>
          </c:tx>
          <c:spPr>
            <a:solidFill>
              <a:srgbClr val="FF0000"/>
            </a:solidFill>
            <a:ln w="23976"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61 %</a:t>
                    </a:r>
                    <a:endParaRPr lang="en-US" dirty="0"/>
                  </a:p>
                </c:rich>
              </c:tx>
              <c:spPr>
                <a:noFill/>
                <a:ln w="23976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397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Phone</c:v>
                </c:pt>
              </c:strCache>
            </c:strRef>
          </c:tx>
          <c:spPr>
            <a:solidFill>
              <a:srgbClr val="F4900A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>
                        <a:latin typeface="+mj-lt"/>
                        <a:cs typeface="Calibri" panose="020F0502020204030204" pitchFamily="34" charset="0"/>
                      </a:rPr>
                      <a:t>50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>
                <a:noFill/>
                <a:ln w="23976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397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Tablet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4.9504950495049497E-3"/>
                  <c:y val="2.8985507246376799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44 %</a:t>
                    </a:r>
                    <a:endParaRPr lang="en-US" dirty="0"/>
                  </a:p>
                </c:rich>
              </c:tx>
              <c:spPr>
                <a:noFill/>
                <a:ln w="23976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397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71"/>
        <c:axId val="92025600"/>
        <c:axId val="92027136"/>
      </c:barChart>
      <c:catAx>
        <c:axId val="9202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2027136"/>
        <c:crosses val="autoZero"/>
        <c:auto val="1"/>
        <c:lblAlgn val="ctr"/>
        <c:lblOffset val="100"/>
        <c:noMultiLvlLbl val="0"/>
      </c:catAx>
      <c:valAx>
        <c:axId val="92027136"/>
        <c:scaling>
          <c:orientation val="minMax"/>
          <c:max val="90"/>
          <c:min val="0"/>
        </c:scaling>
        <c:delete val="0"/>
        <c:axPos val="l"/>
        <c:title>
          <c:tx>
            <c:rich>
              <a:bodyPr rot="0" vert="wordArtVert"/>
              <a:lstStyle/>
              <a:p>
                <a:pPr algn="ctr">
                  <a:defRPr sz="169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%</a:t>
                </a:r>
              </a:p>
            </c:rich>
          </c:tx>
          <c:layout>
            <c:manualLayout>
              <c:xMode val="edge"/>
              <c:yMode val="edge"/>
              <c:x val="9.4655721226336205E-3"/>
              <c:y val="0.366927576849505"/>
            </c:manualLayout>
          </c:layout>
          <c:overlay val="0"/>
          <c:spPr>
            <a:noFill/>
            <a:ln w="23976">
              <a:noFill/>
            </a:ln>
          </c:spPr>
        </c:title>
        <c:numFmt formatCode="General" sourceLinked="1"/>
        <c:majorTickMark val="out"/>
        <c:minorTickMark val="none"/>
        <c:tickLblPos val="nextTo"/>
        <c:crossAx val="92025600"/>
        <c:crosses val="autoZero"/>
        <c:crossBetween val="between"/>
        <c:majorUnit val="20"/>
      </c:valAx>
      <c:spPr>
        <a:noFill/>
        <a:ln w="23976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2.7186761229314401E-2"/>
          <c:y val="0.89937106918238996"/>
          <c:w val="0.899527186761228"/>
          <c:h val="7.1278825995807094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99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23858527584999"/>
          <c:y val="3.61316900604816E-2"/>
          <c:w val="0.86643026004728096"/>
          <c:h val="0.815513626834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505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Any</c:v>
                </c:pt>
                <c:pt idx="1">
                  <c:v>Physical paper</c:v>
                </c:pt>
                <c:pt idx="2">
                  <c:v>Newspaper Website</c:v>
                </c:pt>
                <c:pt idx="3">
                  <c:v>Phone</c:v>
                </c:pt>
                <c:pt idx="4">
                  <c:v>Tablet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85</c:v>
                </c:pt>
                <c:pt idx="1">
                  <c:v>69</c:v>
                </c:pt>
                <c:pt idx="2">
                  <c:v>56</c:v>
                </c:pt>
                <c:pt idx="3">
                  <c:v>38</c:v>
                </c:pt>
                <c:pt idx="4">
                  <c:v>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Pt>
            <c:idx val="0"/>
            <c:invertIfNegative val="0"/>
            <c:bubble3D val="0"/>
            <c:spPr>
              <a:noFill/>
              <a:ln w="23976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117161716171617"/>
                  <c:y val="0.1623188405797099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69</a:t>
                    </a:r>
                    <a:endParaRPr lang="en-US" dirty="0"/>
                  </a:p>
                </c:rich>
              </c:tx>
              <c:spPr>
                <a:noFill/>
                <a:ln w="23976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5049504950494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97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Any</c:v>
                </c:pt>
                <c:pt idx="1">
                  <c:v>Physical paper</c:v>
                </c:pt>
                <c:pt idx="2">
                  <c:v>Newspaper Website</c:v>
                </c:pt>
                <c:pt idx="3">
                  <c:v>Phone</c:v>
                </c:pt>
                <c:pt idx="4">
                  <c:v>Tablet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86</c:v>
                </c:pt>
                <c:pt idx="1">
                  <c:v>67</c:v>
                </c:pt>
                <c:pt idx="2">
                  <c:v>61</c:v>
                </c:pt>
                <c:pt idx="3">
                  <c:v>50</c:v>
                </c:pt>
                <c:pt idx="4">
                  <c:v>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2652288"/>
        <c:axId val="92653824"/>
      </c:barChart>
      <c:catAx>
        <c:axId val="92652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2653824"/>
        <c:crosses val="autoZero"/>
        <c:auto val="1"/>
        <c:lblAlgn val="ctr"/>
        <c:lblOffset val="100"/>
        <c:noMultiLvlLbl val="0"/>
      </c:catAx>
      <c:valAx>
        <c:axId val="92653824"/>
        <c:scaling>
          <c:orientation val="minMax"/>
          <c:max val="90"/>
          <c:min val="0"/>
        </c:scaling>
        <c:delete val="0"/>
        <c:axPos val="l"/>
        <c:title>
          <c:tx>
            <c:rich>
              <a:bodyPr rot="0" vert="wordArtVert"/>
              <a:lstStyle/>
              <a:p>
                <a:pPr algn="ctr">
                  <a:defRPr sz="169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%</a:t>
                </a:r>
              </a:p>
            </c:rich>
          </c:tx>
          <c:layout>
            <c:manualLayout>
              <c:xMode val="edge"/>
              <c:yMode val="edge"/>
              <c:x val="9.4655721226336292E-3"/>
              <c:y val="0.366927576849505"/>
            </c:manualLayout>
          </c:layout>
          <c:overlay val="0"/>
          <c:spPr>
            <a:noFill/>
            <a:ln w="23976">
              <a:noFill/>
            </a:ln>
          </c:spPr>
        </c:title>
        <c:numFmt formatCode="General" sourceLinked="1"/>
        <c:majorTickMark val="out"/>
        <c:minorTickMark val="none"/>
        <c:tickLblPos val="nextTo"/>
        <c:crossAx val="92652288"/>
        <c:crosses val="autoZero"/>
        <c:crossBetween val="between"/>
        <c:majorUnit val="20"/>
      </c:valAx>
      <c:spPr>
        <a:noFill/>
        <a:ln w="2397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99" baseline="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962290869504898E-2"/>
          <c:y val="1.2550989630708401E-2"/>
          <c:w val="0.96453900709219897"/>
          <c:h val="0.744000000000000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Journal imprimé</c:v>
                </c:pt>
              </c:strCache>
            </c:strRef>
          </c:tx>
          <c:spPr>
            <a:ln w="39584">
              <a:solidFill>
                <a:srgbClr val="3366FF"/>
              </a:solidFill>
              <a:prstDash val="solid"/>
            </a:ln>
          </c:spPr>
          <c:marker>
            <c:symbol val="square"/>
            <c:size val="10"/>
            <c:spPr>
              <a:noFill/>
              <a:ln w="9896">
                <a:noFill/>
              </a:ln>
            </c:spPr>
          </c:marker>
          <c:cat>
            <c:strRef>
              <c:f>Sheet1!$A$2:$A$7</c:f>
              <c:strCache>
                <c:ptCount val="6"/>
                <c:pt idx="0">
                  <c:v>Tôt le matin</c:v>
                </c:pt>
                <c:pt idx="1">
                  <c:v>Petit-déjeuner</c:v>
                </c:pt>
                <c:pt idx="2">
                  <c:v>En avant-midi</c:v>
                </c:pt>
                <c:pt idx="3">
                  <c:v>Repas du midi</c:v>
                </c:pt>
                <c:pt idx="4">
                  <c:v>En après-midi</c:v>
                </c:pt>
                <c:pt idx="5">
                  <c:v>En soirée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</c:v>
                </c:pt>
                <c:pt idx="1">
                  <c:v>18</c:v>
                </c:pt>
                <c:pt idx="2">
                  <c:v>17</c:v>
                </c:pt>
                <c:pt idx="3">
                  <c:v>10</c:v>
                </c:pt>
                <c:pt idx="4">
                  <c:v>8</c:v>
                </c:pt>
                <c:pt idx="5">
                  <c:v>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Site Web de journal</c:v>
                </c:pt>
              </c:strCache>
            </c:strRef>
          </c:tx>
          <c:spPr>
            <a:ln w="39584">
              <a:solidFill>
                <a:srgbClr val="FF0000"/>
              </a:solidFill>
              <a:prstDash val="solid"/>
            </a:ln>
          </c:spPr>
          <c:marker>
            <c:symbol val="square"/>
            <c:size val="10"/>
            <c:spPr>
              <a:noFill/>
              <a:ln w="9896">
                <a:noFill/>
              </a:ln>
            </c:spPr>
          </c:marker>
          <c:cat>
            <c:strRef>
              <c:f>Sheet1!$A$2:$A$7</c:f>
              <c:strCache>
                <c:ptCount val="6"/>
                <c:pt idx="0">
                  <c:v>Tôt le matin</c:v>
                </c:pt>
                <c:pt idx="1">
                  <c:v>Petit-déjeuner</c:v>
                </c:pt>
                <c:pt idx="2">
                  <c:v>En avant-midi</c:v>
                </c:pt>
                <c:pt idx="3">
                  <c:v>Repas du midi</c:v>
                </c:pt>
                <c:pt idx="4">
                  <c:v>En après-midi</c:v>
                </c:pt>
                <c:pt idx="5">
                  <c:v>En soirée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18</c:v>
                </c:pt>
                <c:pt idx="1">
                  <c:v>14</c:v>
                </c:pt>
                <c:pt idx="2">
                  <c:v>18</c:v>
                </c:pt>
                <c:pt idx="3">
                  <c:v>13</c:v>
                </c:pt>
                <c:pt idx="4">
                  <c:v>14</c:v>
                </c:pt>
                <c:pt idx="5">
                  <c:v>18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Sur tablette</c:v>
                </c:pt>
              </c:strCache>
            </c:strRef>
          </c:tx>
          <c:spPr>
            <a:ln w="39584">
              <a:solidFill>
                <a:srgbClr val="00B050"/>
              </a:solidFill>
              <a:prstDash val="solid"/>
            </a:ln>
          </c:spPr>
          <c:marker>
            <c:symbol val="square"/>
            <c:size val="10"/>
            <c:spPr>
              <a:noFill/>
              <a:ln w="9896">
                <a:noFill/>
              </a:ln>
            </c:spPr>
          </c:marker>
          <c:cat>
            <c:strRef>
              <c:f>Sheet1!$A$2:$A$7</c:f>
              <c:strCache>
                <c:ptCount val="6"/>
                <c:pt idx="0">
                  <c:v>Tôt le matin</c:v>
                </c:pt>
                <c:pt idx="1">
                  <c:v>Petit-déjeuner</c:v>
                </c:pt>
                <c:pt idx="2">
                  <c:v>En avant-midi</c:v>
                </c:pt>
                <c:pt idx="3">
                  <c:v>Repas du midi</c:v>
                </c:pt>
                <c:pt idx="4">
                  <c:v>En après-midi</c:v>
                </c:pt>
                <c:pt idx="5">
                  <c:v>En soirée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12</c:v>
                </c:pt>
                <c:pt idx="1">
                  <c:v>8</c:v>
                </c:pt>
                <c:pt idx="2">
                  <c:v>11</c:v>
                </c:pt>
                <c:pt idx="3">
                  <c:v>9</c:v>
                </c:pt>
                <c:pt idx="4">
                  <c:v>13</c:v>
                </c:pt>
                <c:pt idx="5">
                  <c:v>17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Sur téléphone</c:v>
                </c:pt>
              </c:strCache>
            </c:strRef>
          </c:tx>
          <c:spPr>
            <a:ln w="39584">
              <a:solidFill>
                <a:schemeClr val="accent6"/>
              </a:solidFill>
              <a:prstDash val="solid"/>
            </a:ln>
          </c:spPr>
          <c:marker>
            <c:symbol val="square"/>
            <c:size val="10"/>
            <c:spPr>
              <a:noFill/>
              <a:ln w="9896">
                <a:noFill/>
              </a:ln>
            </c:spPr>
          </c:marker>
          <c:cat>
            <c:strRef>
              <c:f>Sheet1!$A$2:$A$7</c:f>
              <c:strCache>
                <c:ptCount val="6"/>
                <c:pt idx="0">
                  <c:v>Tôt le matin</c:v>
                </c:pt>
                <c:pt idx="1">
                  <c:v>Petit-déjeuner</c:v>
                </c:pt>
                <c:pt idx="2">
                  <c:v>En avant-midi</c:v>
                </c:pt>
                <c:pt idx="3">
                  <c:v>Repas du midi</c:v>
                </c:pt>
                <c:pt idx="4">
                  <c:v>En après-midi</c:v>
                </c:pt>
                <c:pt idx="5">
                  <c:v>En soirée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17</c:v>
                </c:pt>
                <c:pt idx="1">
                  <c:v>10</c:v>
                </c:pt>
                <c:pt idx="2">
                  <c:v>19</c:v>
                </c:pt>
                <c:pt idx="3">
                  <c:v>15</c:v>
                </c:pt>
                <c:pt idx="4">
                  <c:v>15</c:v>
                </c:pt>
                <c:pt idx="5">
                  <c:v>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790144"/>
        <c:axId val="92800512"/>
      </c:lineChart>
      <c:catAx>
        <c:axId val="9279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62" baseline="0"/>
            </a:pPr>
            <a:endParaRPr lang="en-US"/>
          </a:p>
        </c:txPr>
        <c:crossAx val="92800512"/>
        <c:crosses val="autoZero"/>
        <c:auto val="1"/>
        <c:lblAlgn val="ctr"/>
        <c:lblOffset val="100"/>
        <c:noMultiLvlLbl val="0"/>
      </c:catAx>
      <c:valAx>
        <c:axId val="92800512"/>
        <c:scaling>
          <c:orientation val="minMax"/>
          <c:max val="2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2790144"/>
        <c:crosses val="autoZero"/>
        <c:crossBetween val="between"/>
        <c:majorUnit val="1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1878671123397E-2"/>
          <c:y val="0.91897950769286696"/>
          <c:w val="0.93262411347517904"/>
          <c:h val="7.5999999999999998E-2"/>
        </c:manualLayout>
      </c:layout>
      <c:overlay val="0"/>
      <c:spPr>
        <a:noFill/>
        <a:ln w="26389">
          <a:noFill/>
        </a:ln>
      </c:spPr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531918309443099"/>
          <c:y val="2.85303266957266E-2"/>
          <c:w val="0.69336145190217002"/>
          <c:h val="0.864213004110654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Sites Web (autres que journaux)</c:v>
                </c:pt>
              </c:strCache>
            </c:strRef>
          </c:tx>
          <c:spPr>
            <a:solidFill>
              <a:srgbClr val="CC9900"/>
            </a:solidFill>
          </c:spPr>
          <c:invertIfNegative val="0"/>
          <c:dLbls>
            <c:spPr>
              <a:solidFill>
                <a:srgbClr val="CC9900"/>
              </a:solidFill>
            </c:spPr>
            <c:txPr>
              <a:bodyPr/>
              <a:lstStyle/>
              <a:p>
                <a:pPr>
                  <a:defRPr sz="16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Tout engagement</c:v>
                </c:pt>
                <c:pt idx="1">
                  <c:v>Absorbing</c:v>
                </c:pt>
                <c:pt idx="2">
                  <c:v>Planning</c:v>
                </c:pt>
                <c:pt idx="3">
                  <c:v>Obtaining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</c:v>
                </c:pt>
                <c:pt idx="1">
                  <c:v>16</c:v>
                </c:pt>
                <c:pt idx="2">
                  <c:v>39</c:v>
                </c:pt>
                <c:pt idx="3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Magazines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Tout engagement</c:v>
                </c:pt>
                <c:pt idx="1">
                  <c:v>Absorbing</c:v>
                </c:pt>
                <c:pt idx="2">
                  <c:v>Planning</c:v>
                </c:pt>
                <c:pt idx="3">
                  <c:v>Obtaining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13</c:v>
                </c:pt>
                <c:pt idx="1">
                  <c:v>13</c:v>
                </c:pt>
                <c:pt idx="2">
                  <c:v>12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Tout engagement</c:v>
                </c:pt>
                <c:pt idx="1">
                  <c:v>Absorbing</c:v>
                </c:pt>
                <c:pt idx="2">
                  <c:v>Planning</c:v>
                </c:pt>
                <c:pt idx="3">
                  <c:v>Obtaining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13</c:v>
                </c:pt>
                <c:pt idx="1">
                  <c:v>14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Panneaux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Tout engagement</c:v>
                </c:pt>
                <c:pt idx="1">
                  <c:v>Absorbing</c:v>
                </c:pt>
                <c:pt idx="2">
                  <c:v>Planning</c:v>
                </c:pt>
                <c:pt idx="3">
                  <c:v>Obtaining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11</c:v>
                </c:pt>
                <c:pt idx="1">
                  <c:v>12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Télé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Tout engagement</c:v>
                </c:pt>
                <c:pt idx="1">
                  <c:v>Absorbing</c:v>
                </c:pt>
                <c:pt idx="2">
                  <c:v>Planning</c:v>
                </c:pt>
                <c:pt idx="3">
                  <c:v>Obtaining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19</c:v>
                </c:pt>
                <c:pt idx="1">
                  <c:v>20</c:v>
                </c:pt>
                <c:pt idx="2">
                  <c:v>12</c:v>
                </c:pt>
                <c:pt idx="3">
                  <c:v>9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Tous journaux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dLbls>
            <c:dLbl>
              <c:idx val="0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6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00B0F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Tout engagement</c:v>
                </c:pt>
                <c:pt idx="1">
                  <c:v>Absorbing</c:v>
                </c:pt>
                <c:pt idx="2">
                  <c:v>Planning</c:v>
                </c:pt>
                <c:pt idx="3">
                  <c:v>Obtaining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28</c:v>
                </c:pt>
                <c:pt idx="3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98010624"/>
        <c:axId val="98012160"/>
      </c:barChart>
      <c:catAx>
        <c:axId val="98010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0" i="0" baseline="0"/>
            </a:pPr>
            <a:endParaRPr lang="en-US"/>
          </a:p>
        </c:txPr>
        <c:crossAx val="98012160"/>
        <c:crosses val="autoZero"/>
        <c:auto val="1"/>
        <c:lblAlgn val="ctr"/>
        <c:lblOffset val="100"/>
        <c:noMultiLvlLbl val="0"/>
      </c:catAx>
      <c:valAx>
        <c:axId val="98012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801062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2.1319365003400099E-2"/>
          <c:y val="0.19089382225504301"/>
          <c:w val="0.24246146032614199"/>
          <c:h val="0.734927328336067"/>
        </c:manualLayout>
      </c:layout>
      <c:overlay val="0"/>
      <c:txPr>
        <a:bodyPr/>
        <a:lstStyle/>
        <a:p>
          <a:pPr>
            <a:defRPr sz="1400" b="0" i="0" baseline="0">
              <a:latin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170752"/>
        <c:axId val="98172288"/>
      </c:barChart>
      <c:catAx>
        <c:axId val="98170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+mn-lt"/>
              </a:defRPr>
            </a:pPr>
            <a:endParaRPr lang="en-US"/>
          </a:p>
        </c:txPr>
        <c:crossAx val="98172288"/>
        <c:crosses val="autoZero"/>
        <c:auto val="1"/>
        <c:lblAlgn val="ctr"/>
        <c:lblOffset val="100"/>
        <c:noMultiLvlLbl val="0"/>
      </c:catAx>
      <c:valAx>
        <c:axId val="98172288"/>
        <c:scaling>
          <c:orientation val="minMax"/>
          <c:min val="0"/>
        </c:scaling>
        <c:delete val="0"/>
        <c:axPos val="l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 smtClean="0"/>
                  <a:t>%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8170752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531918309443099"/>
          <c:y val="2.85303266957266E-2"/>
          <c:w val="0.69336145190217002"/>
          <c:h val="0.864213004110654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Sites Web (autres que journaux) </c:v>
                </c:pt>
              </c:strCache>
            </c:strRef>
          </c:tx>
          <c:spPr>
            <a:solidFill>
              <a:srgbClr val="CC9900"/>
            </a:solidFill>
          </c:spPr>
          <c:invertIfNegative val="0"/>
          <c:dLbls>
            <c:spPr>
              <a:solidFill>
                <a:srgbClr val="CC9900"/>
              </a:solidFill>
            </c:spPr>
            <c:txPr>
              <a:bodyPr/>
              <a:lstStyle/>
              <a:p>
                <a:pPr>
                  <a:defRPr sz="16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Tout engagement</c:v>
                </c:pt>
                <c:pt idx="1">
                  <c:v>Absorption</c:v>
                </c:pt>
                <c:pt idx="2">
                  <c:v>Planification</c:v>
                </c:pt>
                <c:pt idx="3">
                  <c:v>Obtention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</c:v>
                </c:pt>
                <c:pt idx="1">
                  <c:v>16</c:v>
                </c:pt>
                <c:pt idx="2">
                  <c:v>39</c:v>
                </c:pt>
                <c:pt idx="3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Magazines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Tout engagement</c:v>
                </c:pt>
                <c:pt idx="1">
                  <c:v>Absorption</c:v>
                </c:pt>
                <c:pt idx="2">
                  <c:v>Planification</c:v>
                </c:pt>
                <c:pt idx="3">
                  <c:v>Obtention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13</c:v>
                </c:pt>
                <c:pt idx="1">
                  <c:v>13</c:v>
                </c:pt>
                <c:pt idx="2">
                  <c:v>12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Tout engagement</c:v>
                </c:pt>
                <c:pt idx="1">
                  <c:v>Absorption</c:v>
                </c:pt>
                <c:pt idx="2">
                  <c:v>Planification</c:v>
                </c:pt>
                <c:pt idx="3">
                  <c:v>Obtention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13</c:v>
                </c:pt>
                <c:pt idx="1">
                  <c:v>14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Panneaux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Tout engagement</c:v>
                </c:pt>
                <c:pt idx="1">
                  <c:v>Absorption</c:v>
                </c:pt>
                <c:pt idx="2">
                  <c:v>Planification</c:v>
                </c:pt>
                <c:pt idx="3">
                  <c:v>Obtention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11</c:v>
                </c:pt>
                <c:pt idx="1">
                  <c:v>12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Télé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Tout engagement</c:v>
                </c:pt>
                <c:pt idx="1">
                  <c:v>Absorption</c:v>
                </c:pt>
                <c:pt idx="2">
                  <c:v>Planification</c:v>
                </c:pt>
                <c:pt idx="3">
                  <c:v>Obtention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19</c:v>
                </c:pt>
                <c:pt idx="1">
                  <c:v>20</c:v>
                </c:pt>
                <c:pt idx="2">
                  <c:v>12</c:v>
                </c:pt>
                <c:pt idx="3">
                  <c:v>9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Tous journaux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Tout engagement</c:v>
                </c:pt>
                <c:pt idx="1">
                  <c:v>Absorption</c:v>
                </c:pt>
                <c:pt idx="2">
                  <c:v>Planification</c:v>
                </c:pt>
                <c:pt idx="3">
                  <c:v>Obtention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28</c:v>
                </c:pt>
                <c:pt idx="3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98903552"/>
        <c:axId val="98905088"/>
      </c:barChart>
      <c:catAx>
        <c:axId val="98903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0" i="0" baseline="0"/>
            </a:pPr>
            <a:endParaRPr lang="en-US"/>
          </a:p>
        </c:txPr>
        <c:crossAx val="98905088"/>
        <c:crosses val="autoZero"/>
        <c:auto val="1"/>
        <c:lblAlgn val="ctr"/>
        <c:lblOffset val="100"/>
        <c:noMultiLvlLbl val="0"/>
      </c:catAx>
      <c:valAx>
        <c:axId val="989050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890355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2.1319365003400099E-2"/>
          <c:y val="0.19089382225504301"/>
          <c:w val="0.24246146032614199"/>
          <c:h val="0.734927328336067"/>
        </c:manualLayout>
      </c:layout>
      <c:overlay val="0"/>
      <c:txPr>
        <a:bodyPr/>
        <a:lstStyle/>
        <a:p>
          <a:pPr>
            <a:defRPr sz="1400" b="0" i="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935552"/>
        <c:axId val="98937088"/>
      </c:barChart>
      <c:catAx>
        <c:axId val="98935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+mn-lt"/>
              </a:defRPr>
            </a:pPr>
            <a:endParaRPr lang="en-US"/>
          </a:p>
        </c:txPr>
        <c:crossAx val="98937088"/>
        <c:crosses val="autoZero"/>
        <c:auto val="1"/>
        <c:lblAlgn val="ctr"/>
        <c:lblOffset val="100"/>
        <c:noMultiLvlLbl val="0"/>
      </c:catAx>
      <c:valAx>
        <c:axId val="98937088"/>
        <c:scaling>
          <c:orientation val="minMax"/>
          <c:min val="0"/>
        </c:scaling>
        <c:delete val="0"/>
        <c:axPos val="l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 smtClean="0"/>
                  <a:t>%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8935552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Magazines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solidFill>
                <a:schemeClr val="accent4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6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Tout engagement</c:v>
                </c:pt>
                <c:pt idx="1">
                  <c:v>Absorption</c:v>
                </c:pt>
                <c:pt idx="2">
                  <c:v>Planification</c:v>
                </c:pt>
                <c:pt idx="3">
                  <c:v>Obtention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</c:v>
                </c:pt>
                <c:pt idx="1">
                  <c:v>16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Tout engagement</c:v>
                </c:pt>
                <c:pt idx="1">
                  <c:v>Absorption</c:v>
                </c:pt>
                <c:pt idx="2">
                  <c:v>Planification</c:v>
                </c:pt>
                <c:pt idx="3">
                  <c:v>Obtention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17</c:v>
                </c:pt>
                <c:pt idx="1">
                  <c:v>17</c:v>
                </c:pt>
                <c:pt idx="2">
                  <c:v>10</c:v>
                </c:pt>
                <c:pt idx="3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Panneaux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Tout engagement</c:v>
                </c:pt>
                <c:pt idx="1">
                  <c:v>Absorption</c:v>
                </c:pt>
                <c:pt idx="2">
                  <c:v>Planification</c:v>
                </c:pt>
                <c:pt idx="3">
                  <c:v>Obtention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14</c:v>
                </c:pt>
                <c:pt idx="1">
                  <c:v>14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Télé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Tout engagement</c:v>
                </c:pt>
                <c:pt idx="1">
                  <c:v>Absorption</c:v>
                </c:pt>
                <c:pt idx="2">
                  <c:v>Planification</c:v>
                </c:pt>
                <c:pt idx="3">
                  <c:v>Obtention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23</c:v>
                </c:pt>
                <c:pt idx="1">
                  <c:v>24</c:v>
                </c:pt>
                <c:pt idx="2">
                  <c:v>20</c:v>
                </c:pt>
                <c:pt idx="3">
                  <c:v>18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Tous journaux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Tout engagement</c:v>
                </c:pt>
                <c:pt idx="1">
                  <c:v>Absorption</c:v>
                </c:pt>
                <c:pt idx="2">
                  <c:v>Planification</c:v>
                </c:pt>
                <c:pt idx="3">
                  <c:v>Obtention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30</c:v>
                </c:pt>
                <c:pt idx="1">
                  <c:v>29</c:v>
                </c:pt>
                <c:pt idx="2">
                  <c:v>46</c:v>
                </c:pt>
                <c:pt idx="3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100"/>
        <c:axId val="99040256"/>
        <c:axId val="99058432"/>
      </c:barChart>
      <c:catAx>
        <c:axId val="99040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0" i="0" baseline="0"/>
            </a:pPr>
            <a:endParaRPr lang="en-US"/>
          </a:p>
        </c:txPr>
        <c:crossAx val="99058432"/>
        <c:crosses val="autoZero"/>
        <c:auto val="1"/>
        <c:lblAlgn val="ctr"/>
        <c:lblOffset val="100"/>
        <c:noMultiLvlLbl val="0"/>
      </c:catAx>
      <c:valAx>
        <c:axId val="99058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904025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1.93812409121819E-2"/>
          <c:y val="0.20629182541809099"/>
          <c:w val="0.27548007486347698"/>
          <c:h val="0.70413132200997297"/>
        </c:manualLayout>
      </c:layout>
      <c:overlay val="0"/>
      <c:txPr>
        <a:bodyPr/>
        <a:lstStyle/>
        <a:p>
          <a:pPr>
            <a:defRPr sz="1400" b="0" i="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662239089184101E-2"/>
                  <c:y val="-5.899705014749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1081593927893698E-3"/>
                  <c:y val="-5.8997050147492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16318785578701E-2"/>
                  <c:y val="-8.8495575221238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1442125237192E-2"/>
                  <c:y val="-8.8495575221238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698292220113799E-2"/>
                  <c:y val="5.8997050147492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698292220113799E-2"/>
                  <c:y val="-8.8495575221238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626185958254399E-2"/>
                  <c:y val="-8.8495575221238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3662239089184101E-2"/>
                  <c:y val="-8.8495575221238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Emplois et carrières</c:v>
                </c:pt>
                <c:pt idx="1">
                  <c:v>Immobilier et location</c:v>
                </c:pt>
                <c:pt idx="2">
                  <c:v>Prospectus et encarts</c:v>
                </c:pt>
                <c:pt idx="3">
                  <c:v>Éditoriaux</c:v>
                </c:pt>
                <c:pt idx="4">
                  <c:v>Publicités imprimées</c:v>
                </c:pt>
                <c:pt idx="5">
                  <c:v>Petites annonces</c:v>
                </c:pt>
                <c:pt idx="6">
                  <c:v>Événements locaux</c:v>
                </c:pt>
                <c:pt idx="7">
                  <c:v>Nouvelles locales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28.4</c:v>
                </c:pt>
                <c:pt idx="1">
                  <c:v>34.9</c:v>
                </c:pt>
                <c:pt idx="2">
                  <c:v>54.5</c:v>
                </c:pt>
                <c:pt idx="3">
                  <c:v>59.7</c:v>
                </c:pt>
                <c:pt idx="4">
                  <c:v>61.8</c:v>
                </c:pt>
                <c:pt idx="5">
                  <c:v>61.9</c:v>
                </c:pt>
                <c:pt idx="6">
                  <c:v>88.4</c:v>
                </c:pt>
                <c:pt idx="7">
                  <c:v>90.6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gapDepth val="173"/>
        <c:shape val="box"/>
        <c:axId val="98466048"/>
        <c:axId val="98484224"/>
        <c:axId val="0"/>
      </c:bar3DChart>
      <c:catAx>
        <c:axId val="98466048"/>
        <c:scaling>
          <c:orientation val="minMax"/>
        </c:scaling>
        <c:delete val="0"/>
        <c:axPos val="l"/>
        <c:majorTickMark val="out"/>
        <c:minorTickMark val="none"/>
        <c:tickLblPos val="nextTo"/>
        <c:crossAx val="98484224"/>
        <c:crosses val="autoZero"/>
        <c:auto val="1"/>
        <c:lblAlgn val="ctr"/>
        <c:lblOffset val="100"/>
        <c:noMultiLvlLbl val="0"/>
      </c:catAx>
      <c:valAx>
        <c:axId val="9848422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%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95256590082769899"/>
              <c:y val="7.2310948447176698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98466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0.49505</cdr:x>
      <cdr:y>0.26087</cdr:y>
    </cdr:from>
    <cdr:to>
      <cdr:x>0.56436</cdr:x>
      <cdr:y>0.33043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1143000"/>
          <a:ext cx="533423" cy="304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700" dirty="0" smtClean="0"/>
            <a:t>56</a:t>
          </a:r>
          <a:endParaRPr lang="en-US" sz="1700" dirty="0"/>
        </a:p>
      </cdr:txBody>
    </cdr:sp>
  </cdr:relSizeAnchor>
  <cdr:relSizeAnchor xmlns:cdr="http://schemas.openxmlformats.org/drawingml/2006/chartDrawing">
    <cdr:from>
      <cdr:x>0.66337</cdr:x>
      <cdr:y>0.41739</cdr:y>
    </cdr:from>
    <cdr:to>
      <cdr:x>0.72277</cdr:x>
      <cdr:y>0.48696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05400" y="1828800"/>
          <a:ext cx="457154" cy="304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700" dirty="0" smtClean="0"/>
            <a:t>38</a:t>
          </a:r>
          <a:endParaRPr lang="en-US" sz="1700" dirty="0"/>
        </a:p>
      </cdr:txBody>
    </cdr:sp>
  </cdr:relSizeAnchor>
  <cdr:relSizeAnchor xmlns:cdr="http://schemas.openxmlformats.org/drawingml/2006/chartDrawing">
    <cdr:from>
      <cdr:x>0.84158</cdr:x>
      <cdr:y>0.43478</cdr:y>
    </cdr:from>
    <cdr:to>
      <cdr:x>0.90099</cdr:x>
      <cdr:y>0.50434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77000" y="1905000"/>
          <a:ext cx="457231" cy="304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700" dirty="0" smtClean="0"/>
            <a:t>37</a:t>
          </a:r>
          <a:endParaRPr lang="en-US" sz="1700" dirty="0"/>
        </a:p>
      </cdr:txBody>
    </cdr:sp>
  </cdr:relSizeAnchor>
  <cdr:relSizeAnchor xmlns:cdr="http://schemas.openxmlformats.org/drawingml/2006/chartDrawing">
    <cdr:from>
      <cdr:x>0.18812</cdr:x>
      <cdr:y>0.86957</cdr:y>
    </cdr:from>
    <cdr:to>
      <cdr:x>0.25743</cdr:x>
      <cdr:y>0.92174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47800" y="3810000"/>
          <a:ext cx="533424" cy="228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2013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0.12871</cdr:x>
      <cdr:y>0.86957</cdr:y>
    </cdr:from>
    <cdr:to>
      <cdr:x>0.20792</cdr:x>
      <cdr:y>0.92174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90600" y="3810000"/>
          <a:ext cx="609616" cy="228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2011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0.37624</cdr:x>
      <cdr:y>0.86957</cdr:y>
    </cdr:from>
    <cdr:to>
      <cdr:x>0.49505</cdr:x>
      <cdr:y>0.93913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95600" y="3810000"/>
          <a:ext cx="914386" cy="304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2013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0.31683</cdr:x>
      <cdr:y>0.86957</cdr:y>
    </cdr:from>
    <cdr:to>
      <cdr:x>0.38613</cdr:x>
      <cdr:y>0.92174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438400" y="3810000"/>
          <a:ext cx="533347" cy="228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2011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0.54455</cdr:x>
      <cdr:y>0.86957</cdr:y>
    </cdr:from>
    <cdr:to>
      <cdr:x>0.63366</cdr:x>
      <cdr:y>0.93913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191000" y="3810000"/>
          <a:ext cx="685809" cy="304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2013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0.48515</cdr:x>
      <cdr:y>0.86957</cdr:y>
    </cdr:from>
    <cdr:to>
      <cdr:x>0.56436</cdr:x>
      <cdr:y>0.92174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733800" y="3810000"/>
          <a:ext cx="609616" cy="228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2011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0.71171</cdr:x>
      <cdr:y>0.86957</cdr:y>
    </cdr:from>
    <cdr:to>
      <cdr:x>0.80082</cdr:x>
      <cdr:y>0.95652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019800" y="4120467"/>
          <a:ext cx="753711" cy="412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2013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0.65766</cdr:x>
      <cdr:y>0.86957</cdr:y>
    </cdr:from>
    <cdr:to>
      <cdr:x>0.73687</cdr:x>
      <cdr:y>0.95652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562600" y="4120467"/>
          <a:ext cx="669974" cy="412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2011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0.89109</cdr:x>
      <cdr:y>0.86957</cdr:y>
    </cdr:from>
    <cdr:to>
      <cdr:x>0.9802</cdr:x>
      <cdr:y>0.95652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858000" y="3810000"/>
          <a:ext cx="685809" cy="3809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2013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0.83168</cdr:x>
      <cdr:y>0.86957</cdr:y>
    </cdr:from>
    <cdr:to>
      <cdr:x>0.91089</cdr:x>
      <cdr:y>0.95652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6400800" y="3810000"/>
          <a:ext cx="609616" cy="3809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2011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0.16216</cdr:x>
      <cdr:y>0.92174</cdr:y>
    </cdr:from>
    <cdr:to>
      <cdr:x>0.26117</cdr:x>
      <cdr:y>0.98261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1371600" y="4367675"/>
          <a:ext cx="837447" cy="2884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600" dirty="0" err="1" smtClean="0"/>
            <a:t>Toutes</a:t>
          </a:r>
          <a:endParaRPr lang="en-US" sz="1600" b="0" dirty="0"/>
        </a:p>
      </cdr:txBody>
    </cdr:sp>
  </cdr:relSizeAnchor>
  <cdr:relSizeAnchor xmlns:cdr="http://schemas.openxmlformats.org/drawingml/2006/chartDrawing">
    <cdr:from>
      <cdr:x>0.31532</cdr:x>
      <cdr:y>0.92174</cdr:y>
    </cdr:from>
    <cdr:to>
      <cdr:x>0.47864</cdr:x>
      <cdr:y>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2667000" y="4373580"/>
          <a:ext cx="1381393" cy="3708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600" dirty="0" err="1" smtClean="0"/>
            <a:t>Journaux</a:t>
          </a:r>
          <a:r>
            <a:rPr lang="en-US" sz="1600" dirty="0" smtClean="0"/>
            <a:t> 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0.45045</cdr:x>
      <cdr:y>0.91434</cdr:y>
    </cdr:from>
    <cdr:to>
      <cdr:x>0.67015</cdr:x>
      <cdr:y>1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4050266" y="4332610"/>
          <a:ext cx="1975455" cy="405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dirty="0" smtClean="0"/>
            <a:t>Sites Web de </a:t>
          </a:r>
          <a:r>
            <a:rPr lang="en-US" sz="1600" dirty="0" err="1" smtClean="0"/>
            <a:t>journaux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0.64865</cdr:x>
      <cdr:y>0.92299</cdr:y>
    </cdr:from>
    <cdr:to>
      <cdr:x>0.78378</cdr:x>
      <cdr:y>0.99255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5486400" y="4373580"/>
          <a:ext cx="1143000" cy="329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fr-CA" sz="1600" dirty="0">
              <a:latin typeface="+mn-lt"/>
              <a:ea typeface="+mn-ea"/>
              <a:cs typeface="+mn-cs"/>
            </a:rPr>
            <a:t>Téléphone</a:t>
          </a:r>
          <a:r>
            <a:rPr lang="en-US" sz="1600" dirty="0" smtClean="0"/>
            <a:t> </a:t>
          </a:r>
          <a:r>
            <a:rPr lang="en-US" sz="1600" dirty="0" err="1" smtClean="0"/>
            <a:t>Trlephonr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0.84158</cdr:x>
      <cdr:y>0.92174</cdr:y>
    </cdr:from>
    <cdr:to>
      <cdr:x>0.95049</cdr:x>
      <cdr:y>1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6477000" y="4038600"/>
          <a:ext cx="838193" cy="342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fr-CA" sz="1600" dirty="0">
              <a:latin typeface="+mn-lt"/>
              <a:ea typeface="+mn-ea"/>
              <a:cs typeface="+mn-cs"/>
            </a:rPr>
            <a:t>Tablette</a:t>
          </a:r>
          <a:r>
            <a:rPr lang="en-US" sz="1600" dirty="0" smtClean="0"/>
            <a:t> </a:t>
          </a:r>
          <a:endParaRPr lang="en-US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0.09813</cdr:x>
      <cdr:y>0.16567</cdr:y>
    </cdr:from>
    <cdr:to>
      <cdr:x>0.42184</cdr:x>
      <cdr:y>0.28616</cdr:y>
    </cdr:to>
    <cdr:sp macro="" textlink="">
      <cdr:nvSpPr>
        <cdr:cNvPr id="2" name="Oval 1"/>
        <cdr:cNvSpPr/>
      </cdr:nvSpPr>
      <cdr:spPr>
        <a:xfrm xmlns:a="http://schemas.openxmlformats.org/drawingml/2006/main">
          <a:off x="831525" y="838200"/>
          <a:ext cx="2743200" cy="6096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5080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3.xml><?xml version="1.0" encoding="utf-8"?>
<c:userShapes xmlns:c="http://schemas.openxmlformats.org/drawingml/2006/chart">
  <cdr:absSizeAnchor xmlns:cdr="http://schemas.openxmlformats.org/drawingml/2006/chartDrawing">
    <cdr:from>
      <cdr:x>0.81308</cdr:x>
      <cdr:y>0.29091</cdr:y>
    </cdr:from>
    <cdr:ext cx="1524000" cy="2362196"/>
    <cdr:sp macro="" textlink="">
      <cdr:nvSpPr>
        <cdr:cNvPr id="2" name="TextBox 1"/>
        <cdr:cNvSpPr txBox="1"/>
      </cdr:nvSpPr>
      <cdr:spPr>
        <a:xfrm xmlns:a="http://schemas.openxmlformats.org/drawingml/2006/main">
          <a:off x="6629366" y="1219204"/>
          <a:ext cx="1524000" cy="2362196"/>
        </a:xfrm>
        <a:prstGeom xmlns:a="http://schemas.openxmlformats.org/drawingml/2006/main" prst="rect">
          <a:avLst/>
        </a:prstGeom>
        <a:ln xmlns:a="http://schemas.openxmlformats.org/drawingml/2006/main" w="38100">
          <a:solidFill>
            <a:schemeClr val="accent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dirty="0" smtClean="0"/>
            <a:t>Les </a:t>
          </a:r>
          <a:r>
            <a:rPr lang="en-US" sz="1800" dirty="0" err="1" smtClean="0"/>
            <a:t>publicités</a:t>
          </a:r>
          <a:r>
            <a:rPr lang="en-US" sz="1800" dirty="0" smtClean="0"/>
            <a:t> :</a:t>
          </a:r>
        </a:p>
        <a:p xmlns:a="http://schemas.openxmlformats.org/drawingml/2006/main">
          <a:pPr algn="ctr"/>
          <a:r>
            <a:rPr lang="en-US" sz="1800" dirty="0" err="1" smtClean="0"/>
            <a:t>Une</a:t>
          </a:r>
          <a:r>
            <a:rPr lang="en-US" sz="1800" dirty="0" smtClean="0"/>
            <a:t> des raisons </a:t>
          </a:r>
          <a:r>
            <a:rPr lang="en-US" sz="1800" dirty="0" err="1" smtClean="0"/>
            <a:t>importantes</a:t>
          </a:r>
          <a:r>
            <a:rPr lang="en-US" sz="1800" dirty="0" smtClean="0"/>
            <a:t> de lire les </a:t>
          </a:r>
          <a:r>
            <a:rPr lang="en-US" sz="1800" dirty="0" err="1" smtClean="0"/>
            <a:t>journaux</a:t>
          </a:r>
          <a:r>
            <a:rPr lang="en-US" sz="1800" dirty="0" smtClean="0"/>
            <a:t> </a:t>
          </a:r>
          <a:r>
            <a:rPr lang="en-US" sz="1800" dirty="0" err="1" smtClean="0"/>
            <a:t>locaux</a:t>
          </a:r>
          <a:endParaRPr lang="en-US" sz="1800" dirty="0"/>
        </a:p>
      </cdr:txBody>
    </cdr:sp>
  </cdr:absSizeAnchor>
  <cdr:relSizeAnchor xmlns:cdr="http://schemas.openxmlformats.org/drawingml/2006/chartDrawing">
    <cdr:from>
      <cdr:x>0.78491</cdr:x>
      <cdr:y>0.29091</cdr:y>
    </cdr:from>
    <cdr:to>
      <cdr:x>0.81295</cdr:x>
      <cdr:y>0.34545</cdr:y>
    </cdr:to>
    <cdr:sp macro="" textlink="">
      <cdr:nvSpPr>
        <cdr:cNvPr id="3" name="Left Arrow 2"/>
        <cdr:cNvSpPr/>
      </cdr:nvSpPr>
      <cdr:spPr bwMode="auto">
        <a:xfrm xmlns:a="http://schemas.openxmlformats.org/drawingml/2006/main">
          <a:off x="6399698" y="1219200"/>
          <a:ext cx="228600" cy="228600"/>
        </a:xfrm>
        <a:prstGeom xmlns:a="http://schemas.openxmlformats.org/drawingml/2006/main" prst="leftArrow">
          <a:avLst/>
        </a:prstGeom>
        <a:solidFill xmlns:a="http://schemas.openxmlformats.org/drawingml/2006/main">
          <a:schemeClr val="accent1"/>
        </a:solidFill>
        <a:ln xmlns:a="http://schemas.openxmlformats.org/drawingml/2006/main" w="25400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048" cy="468803"/>
          </a:xfrm>
          <a:prstGeom prst="rect">
            <a:avLst/>
          </a:prstGeom>
        </p:spPr>
        <p:txBody>
          <a:bodyPr vert="horz" lIns="89136" tIns="44568" rIns="89136" bIns="44568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2886" y="0"/>
            <a:ext cx="3078048" cy="468803"/>
          </a:xfrm>
          <a:prstGeom prst="rect">
            <a:avLst/>
          </a:prstGeom>
        </p:spPr>
        <p:txBody>
          <a:bodyPr vert="horz" lIns="89136" tIns="44568" rIns="89136" bIns="44568" rtlCol="0"/>
          <a:lstStyle>
            <a:lvl1pPr algn="r">
              <a:defRPr sz="1200"/>
            </a:lvl1pPr>
          </a:lstStyle>
          <a:p>
            <a:fld id="{A5D82724-2A48-4173-98C4-8D80261F4A25}" type="datetimeFigureOut">
              <a:rPr lang="fr-CA" smtClean="0"/>
              <a:t>2014-02-07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918121"/>
            <a:ext cx="3078048" cy="468803"/>
          </a:xfrm>
          <a:prstGeom prst="rect">
            <a:avLst/>
          </a:prstGeom>
        </p:spPr>
        <p:txBody>
          <a:bodyPr vert="horz" lIns="89136" tIns="44568" rIns="89136" bIns="44568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2886" y="8918121"/>
            <a:ext cx="3078048" cy="468803"/>
          </a:xfrm>
          <a:prstGeom prst="rect">
            <a:avLst/>
          </a:prstGeom>
        </p:spPr>
        <p:txBody>
          <a:bodyPr vert="horz" lIns="89136" tIns="44568" rIns="89136" bIns="44568" rtlCol="0" anchor="b"/>
          <a:lstStyle>
            <a:lvl1pPr algn="r">
              <a:defRPr sz="1200"/>
            </a:lvl1pPr>
          </a:lstStyle>
          <a:p>
            <a:fld id="{EF51F43B-E90A-4625-9B96-542F0BE2EF2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7445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5" tIns="47113" rIns="94225" bIns="4711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5" tIns="47113" rIns="94225" bIns="47113" rtlCol="0"/>
          <a:lstStyle>
            <a:lvl1pPr algn="r">
              <a:defRPr sz="1300"/>
            </a:lvl1pPr>
          </a:lstStyle>
          <a:p>
            <a:fld id="{30377766-9FB5-4E03-B565-ACEA8709CD74}" type="datetimeFigureOut">
              <a:rPr lang="en-US" smtClean="0"/>
              <a:t>2/7/2014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5" tIns="47113" rIns="94225" bIns="471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5" tIns="47113" rIns="94225" bIns="4711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5" tIns="47113" rIns="94225" bIns="4711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5" tIns="47113" rIns="94225" bIns="47113" rtlCol="0" anchor="b"/>
          <a:lstStyle>
            <a:lvl1pPr algn="r">
              <a:defRPr sz="1300"/>
            </a:lvl1pPr>
          </a:lstStyle>
          <a:p>
            <a:fld id="{A5CD5834-9D17-4ED0-B43F-E962633610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2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DDA59-A31E-4A05-951E-EC24329A373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835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1132" indent="-28889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5589" indent="-23111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7825" indent="-23111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0059" indent="-23111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2296" indent="-2311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4531" indent="-2311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6768" indent="-2311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9003" indent="-2311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5ECED3-F598-4CC5-A467-75436E523EA6}" type="slidenum">
              <a:rPr lang="en-US">
                <a:solidFill>
                  <a:prstClr val="black"/>
                </a:solidFill>
                <a:latin typeface="Bradley Hand ITC" pitchFamily="66" charset="0"/>
              </a:rPr>
              <a:pPr eaLnBrk="1" hangingPunct="1"/>
              <a:t>16</a:t>
            </a:fld>
            <a:endParaRPr lang="en-US" dirty="0">
              <a:solidFill>
                <a:prstClr val="black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DDA59-A31E-4A05-951E-EC24329A373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40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D6145A-A45E-46E7-8FE9-FA06AE0173D5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BC3F2C-5D95-4B82-9BE3-18CD271AA83D}" type="slidenum">
              <a:rPr lang="en-US" smtClean="0"/>
              <a:pPr/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8014A8-AD0E-4BC4-B3CA-F294346BEF8A}" type="slidenum">
              <a:rPr lang="en-US" smtClean="0"/>
              <a:pPr/>
              <a:t>22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27058C-88AA-4F2B-9F20-45FE9E7A2459}" type="slidenum">
              <a:rPr lang="en-US" smtClean="0"/>
              <a:pPr/>
              <a:t>23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F02BBFA-CEB0-4C25-BB97-981BBE1BCC98}" type="slidenum">
              <a:rPr lang="en-US" smtClean="0"/>
              <a:pPr/>
              <a:t>25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DDA59-A31E-4A05-951E-EC24329A373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54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DDA59-A31E-4A05-951E-EC24329A373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445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1F12207-1AB8-4555-9DD6-1F73C77BE0DA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DDA59-A31E-4A05-951E-EC24329A373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588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DDA59-A31E-4A05-951E-EC24329A373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40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DDA59-A31E-4A05-951E-EC24329A373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998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A715FB-5829-4EF5-A44B-FBD7C6DF01D1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EE954C-C1F1-4D7B-82D8-017F20ED5D74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86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46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11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2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1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2/7/2014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2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2/7/2014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6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2/7/2014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2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2/7/2014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6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2/7/2014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8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2/7/2014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2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C694-5A4F-4080-8D5D-F2F4CB7D7D47}" type="datetimeFigureOut">
              <a:rPr lang="en-US" smtClean="0"/>
              <a:t>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32" r="75575" b="11868"/>
          <a:stretch/>
        </p:blipFill>
        <p:spPr bwMode="auto">
          <a:xfrm>
            <a:off x="0" y="-69740"/>
            <a:ext cx="22334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0" r="50459" b="54801"/>
          <a:stretch/>
        </p:blipFill>
        <p:spPr bwMode="auto">
          <a:xfrm>
            <a:off x="2315992" y="-69768"/>
            <a:ext cx="22229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8141" r="25000" b="38473"/>
          <a:stretch/>
        </p:blipFill>
        <p:spPr bwMode="auto">
          <a:xfrm>
            <a:off x="4572000" y="-29259"/>
            <a:ext cx="2286000" cy="95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0" t="16617" b="38184"/>
          <a:stretch/>
        </p:blipFill>
        <p:spPr bwMode="auto">
          <a:xfrm>
            <a:off x="6859705" y="-70590"/>
            <a:ext cx="2286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 flipV="1">
            <a:off x="0" y="914400"/>
            <a:ext cx="9144000" cy="56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367" y="5847318"/>
            <a:ext cx="1643062" cy="94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85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266" y="1255488"/>
            <a:ext cx="57711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Pourquoi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tourner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journaux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04318" y="5798403"/>
            <a:ext cx="4950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CA" sz="2400" dirty="0" smtClean="0"/>
              <a:t>« </a:t>
            </a:r>
            <a:r>
              <a:rPr lang="fr-CA" sz="2400" dirty="0" smtClean="0">
                <a:latin typeface="Comic Sans MS" panose="030F0702030302020204" pitchFamily="66" charset="0"/>
              </a:rPr>
              <a:t>Pas le temps de voir le vendeur;</a:t>
            </a:r>
          </a:p>
          <a:p>
            <a:pPr algn="just"/>
            <a:r>
              <a:rPr lang="fr-CA" sz="2400" dirty="0" smtClean="0">
                <a:latin typeface="Comic Sans MS" panose="030F0702030302020204" pitchFamily="66" charset="0"/>
              </a:rPr>
              <a:t>        j’ai une bataille à gagner! </a:t>
            </a:r>
            <a:r>
              <a:rPr lang="fr-CA" sz="2400" dirty="0" smtClean="0"/>
              <a:t>»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kordellnorton.com/wp-content/uploads/2012/12/I-dont-have-time-for-a-salesman-I-have-a-battle-to-f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2915975"/>
            <a:ext cx="4343399" cy="286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5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120726" y="1478282"/>
            <a:ext cx="6727874" cy="4896544"/>
            <a:chOff x="785575" y="1870167"/>
            <a:chExt cx="6727874" cy="4896544"/>
          </a:xfrm>
        </p:grpSpPr>
        <p:graphicFrame>
          <p:nvGraphicFramePr>
            <p:cNvPr id="16" name="Chart 15"/>
            <p:cNvGraphicFramePr/>
            <p:nvPr>
              <p:extLst>
                <p:ext uri="{D42A27DB-BD31-4B8C-83A1-F6EECF244321}">
                  <p14:modId xmlns:p14="http://schemas.microsoft.com/office/powerpoint/2010/main" val="2686779558"/>
                </p:ext>
              </p:extLst>
            </p:nvPr>
          </p:nvGraphicFramePr>
          <p:xfrm>
            <a:off x="785575" y="1870167"/>
            <a:ext cx="6552728" cy="48965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Rectangle 16"/>
            <p:cNvSpPr/>
            <p:nvPr/>
          </p:nvSpPr>
          <p:spPr bwMode="auto">
            <a:xfrm>
              <a:off x="3932049" y="2564904"/>
              <a:ext cx="3581400" cy="403244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680912" y="6642556"/>
            <a:ext cx="60579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800" dirty="0" err="1"/>
              <a:t>Totum</a:t>
            </a:r>
            <a:r>
              <a:rPr lang="en-US" sz="800" dirty="0"/>
              <a:t> </a:t>
            </a:r>
            <a:r>
              <a:rPr lang="en-US" sz="800" dirty="0" smtClean="0"/>
              <a:t>Research: </a:t>
            </a:r>
            <a:r>
              <a:rPr lang="en-US" sz="800" dirty="0" err="1" smtClean="0"/>
              <a:t>Canadiens</a:t>
            </a:r>
            <a:r>
              <a:rPr lang="en-US" sz="800" dirty="0" smtClean="0"/>
              <a:t> 18</a:t>
            </a:r>
            <a:r>
              <a:rPr lang="en-US" sz="800" dirty="0"/>
              <a:t>+, </a:t>
            </a:r>
            <a:r>
              <a:rPr lang="en-US" sz="800" dirty="0" err="1" smtClean="0"/>
              <a:t>août</a:t>
            </a:r>
            <a:r>
              <a:rPr lang="en-US" sz="800" dirty="0" smtClean="0"/>
              <a:t> 201</a:t>
            </a:r>
            <a:r>
              <a:rPr lang="en-CA" sz="800" dirty="0" smtClean="0"/>
              <a:t>3 (</a:t>
            </a:r>
            <a:r>
              <a:rPr lang="en-CA" sz="800" dirty="0" err="1" smtClean="0"/>
              <a:t>Toute</a:t>
            </a:r>
            <a:r>
              <a:rPr lang="en-CA" sz="800" dirty="0" smtClean="0"/>
              <a:t> implication : </a:t>
            </a:r>
            <a:r>
              <a:rPr lang="en-CA" sz="800" dirty="0" err="1" smtClean="0"/>
              <a:t>Utilisent</a:t>
            </a:r>
            <a:r>
              <a:rPr lang="en-CA" sz="800" dirty="0" smtClean="0"/>
              <a:t> les </a:t>
            </a:r>
            <a:r>
              <a:rPr lang="en-CA" sz="800" dirty="0" err="1" smtClean="0"/>
              <a:t>médias</a:t>
            </a:r>
            <a:r>
              <a:rPr lang="en-CA" sz="800" dirty="0" smtClean="0"/>
              <a:t> pour </a:t>
            </a:r>
            <a:r>
              <a:rPr lang="en-CA" sz="800" dirty="0" err="1" smtClean="0"/>
              <a:t>prendre</a:t>
            </a:r>
            <a:r>
              <a:rPr lang="en-CA" sz="800" dirty="0" smtClean="0"/>
              <a:t> </a:t>
            </a:r>
            <a:r>
              <a:rPr lang="en-CA" sz="800" dirty="0" err="1" smtClean="0"/>
              <a:t>leurs</a:t>
            </a:r>
            <a:r>
              <a:rPr lang="en-CA" sz="800" dirty="0" smtClean="0"/>
              <a:t> </a:t>
            </a:r>
            <a:r>
              <a:rPr lang="en-CA" sz="800" dirty="0" err="1" smtClean="0"/>
              <a:t>décisions</a:t>
            </a:r>
            <a:r>
              <a:rPr lang="en-CA" sz="800" dirty="0" smtClean="0"/>
              <a:t> </a:t>
            </a:r>
            <a:r>
              <a:rPr lang="en-CA" sz="800" dirty="0" err="1" smtClean="0"/>
              <a:t>d’achat</a:t>
            </a:r>
            <a:r>
              <a:rPr lang="en-CA" sz="800" dirty="0" smtClean="0"/>
              <a:t>)</a:t>
            </a:r>
            <a:endParaRPr lang="en-US" sz="800" b="1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33400" y="1000780"/>
            <a:ext cx="89350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err="1" smtClean="0"/>
              <a:t>Médias</a:t>
            </a:r>
            <a:r>
              <a:rPr lang="en-US" sz="2800" dirty="0" smtClean="0"/>
              <a:t> </a:t>
            </a:r>
            <a:r>
              <a:rPr lang="en-US" sz="2800" dirty="0" err="1" smtClean="0"/>
              <a:t>utilisés</a:t>
            </a:r>
            <a:r>
              <a:rPr lang="en-US" sz="2800" dirty="0" smtClean="0"/>
              <a:t> pour </a:t>
            </a:r>
            <a:r>
              <a:rPr lang="en-US" sz="2800" dirty="0" err="1" smtClean="0"/>
              <a:t>prendre</a:t>
            </a:r>
            <a:r>
              <a:rPr lang="en-US" sz="2800" dirty="0" smtClean="0"/>
              <a:t> des </a:t>
            </a:r>
            <a:r>
              <a:rPr lang="en-US" sz="2800" dirty="0" err="1" smtClean="0"/>
              <a:t>décisions</a:t>
            </a:r>
            <a:r>
              <a:rPr lang="en-US" sz="2800" dirty="0" smtClean="0"/>
              <a:t> </a:t>
            </a:r>
            <a:r>
              <a:rPr lang="en-US" sz="2800" dirty="0" err="1" smtClean="0"/>
              <a:t>d’achat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5195047" y="2133600"/>
            <a:ext cx="3081049" cy="3048000"/>
          </a:xfrm>
          <a:prstGeom prst="ellipse">
            <a:avLst/>
          </a:prstGeom>
          <a:solidFill>
            <a:srgbClr val="360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05864" y="2584940"/>
            <a:ext cx="28658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Les </a:t>
            </a:r>
            <a:r>
              <a:rPr lang="en-US" sz="2800" b="1" u="sng" dirty="0" err="1" smtClean="0">
                <a:solidFill>
                  <a:schemeClr val="bg1"/>
                </a:solidFill>
              </a:rPr>
              <a:t>journaux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sont</a:t>
            </a:r>
            <a:r>
              <a:rPr lang="en-US" sz="2800" dirty="0" smtClean="0">
                <a:solidFill>
                  <a:schemeClr val="bg1"/>
                </a:solidFill>
              </a:rPr>
              <a:t> la </a:t>
            </a:r>
            <a:r>
              <a:rPr lang="en-US" sz="2800" dirty="0" err="1" smtClean="0">
                <a:solidFill>
                  <a:schemeClr val="bg1"/>
                </a:solidFill>
              </a:rPr>
              <a:t>principale</a:t>
            </a:r>
            <a:r>
              <a:rPr lang="en-US" sz="2800" dirty="0" smtClean="0">
                <a:solidFill>
                  <a:schemeClr val="bg1"/>
                </a:solidFill>
              </a:rPr>
              <a:t> source pour les </a:t>
            </a:r>
            <a:r>
              <a:rPr lang="en-US" sz="2800" dirty="0" err="1" smtClean="0">
                <a:solidFill>
                  <a:schemeClr val="bg1"/>
                </a:solidFill>
              </a:rPr>
              <a:t>décisions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d’achats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5867400"/>
            <a:ext cx="171040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T</a:t>
            </a:r>
            <a:r>
              <a:rPr lang="en-CA" sz="1600" dirty="0" err="1" smtClean="0"/>
              <a:t>oute</a:t>
            </a:r>
            <a:r>
              <a:rPr lang="en-CA" sz="1600" dirty="0"/>
              <a:t> </a:t>
            </a:r>
            <a:r>
              <a:rPr lang="en-CA" sz="1600" dirty="0" smtClean="0"/>
              <a:t>implication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7212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4252598976"/>
              </p:ext>
            </p:extLst>
          </p:nvPr>
        </p:nvGraphicFramePr>
        <p:xfrm>
          <a:off x="803920" y="1324992"/>
          <a:ext cx="6792416" cy="448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" y="107698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L’influence</a:t>
            </a:r>
            <a:r>
              <a:rPr lang="en-US" sz="2800" dirty="0" smtClean="0"/>
              <a:t> des </a:t>
            </a:r>
            <a:r>
              <a:rPr lang="en-US" sz="2800" dirty="0" err="1" smtClean="0"/>
              <a:t>journaux</a:t>
            </a:r>
            <a:r>
              <a:rPr lang="en-US" sz="2800" dirty="0" smtClean="0"/>
              <a:t> </a:t>
            </a:r>
            <a:r>
              <a:rPr lang="en-US" sz="2800" dirty="0" err="1" smtClean="0"/>
              <a:t>est</a:t>
            </a:r>
            <a:r>
              <a:rPr lang="en-US" sz="2800" dirty="0" smtClean="0"/>
              <a:t> forte à </a:t>
            </a:r>
            <a:r>
              <a:rPr lang="en-US" sz="2800" dirty="0" err="1" smtClean="0"/>
              <a:t>toutes</a:t>
            </a:r>
            <a:r>
              <a:rPr lang="en-US" sz="2800" dirty="0" smtClean="0"/>
              <a:t> les </a:t>
            </a:r>
            <a:r>
              <a:rPr lang="en-US" sz="2800" dirty="0" err="1" smtClean="0"/>
              <a:t>étapes</a:t>
            </a:r>
            <a:endParaRPr lang="en-US" sz="2800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6200" y="1657290"/>
            <a:ext cx="96082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err="1" smtClean="0"/>
              <a:t>Médias</a:t>
            </a:r>
            <a:r>
              <a:rPr lang="en-US" sz="2000" dirty="0" smtClean="0"/>
              <a:t> </a:t>
            </a:r>
            <a:r>
              <a:rPr lang="en-US" sz="2000" dirty="0" err="1" smtClean="0"/>
              <a:t>utilisés</a:t>
            </a:r>
            <a:r>
              <a:rPr lang="en-US" sz="2000" dirty="0" smtClean="0"/>
              <a:t> pour </a:t>
            </a:r>
            <a:r>
              <a:rPr lang="en-US" sz="2000" dirty="0" err="1" smtClean="0"/>
              <a:t>prendre</a:t>
            </a:r>
            <a:r>
              <a:rPr lang="en-US" sz="2000" dirty="0" smtClean="0"/>
              <a:t> des </a:t>
            </a:r>
            <a:r>
              <a:rPr lang="en-US" sz="2000" dirty="0" err="1" smtClean="0"/>
              <a:t>décisions</a:t>
            </a:r>
            <a:r>
              <a:rPr lang="en-US" sz="2000" dirty="0" smtClean="0"/>
              <a:t> </a:t>
            </a:r>
            <a:r>
              <a:rPr lang="en-US" sz="2000" dirty="0" err="1" smtClean="0"/>
              <a:t>d’achat</a:t>
            </a:r>
            <a:r>
              <a:rPr lang="en-US" sz="2000" dirty="0" smtClean="0"/>
              <a:t> tout au long du </a:t>
            </a:r>
            <a:r>
              <a:rPr lang="en-US" sz="2000" dirty="0" err="1" smtClean="0"/>
              <a:t>processus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533400" y="6441716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err="1"/>
              <a:t>Totum</a:t>
            </a:r>
            <a:r>
              <a:rPr lang="en-US" sz="800" dirty="0"/>
              <a:t> Research; </a:t>
            </a:r>
            <a:r>
              <a:rPr lang="en-US" sz="800" dirty="0" err="1"/>
              <a:t>Canadiens</a:t>
            </a:r>
            <a:r>
              <a:rPr lang="en-US" sz="800" dirty="0"/>
              <a:t> 18+, </a:t>
            </a:r>
            <a:r>
              <a:rPr lang="en-US" sz="800" dirty="0" err="1"/>
              <a:t>Août</a:t>
            </a:r>
            <a:r>
              <a:rPr lang="en-US" sz="800" dirty="0"/>
              <a:t> 2013 (Tout engagement – </a:t>
            </a:r>
            <a:r>
              <a:rPr lang="en-US" sz="800" dirty="0" err="1"/>
              <a:t>utilisent</a:t>
            </a:r>
            <a:r>
              <a:rPr lang="en-US" sz="800" dirty="0"/>
              <a:t> les </a:t>
            </a:r>
            <a:r>
              <a:rPr lang="en-US" sz="800" dirty="0" err="1"/>
              <a:t>médias</a:t>
            </a:r>
            <a:r>
              <a:rPr lang="en-US" sz="800" dirty="0"/>
              <a:t> pour aider </a:t>
            </a:r>
            <a:r>
              <a:rPr lang="en-US" sz="800" dirty="0" err="1"/>
              <a:t>dans</a:t>
            </a:r>
            <a:r>
              <a:rPr lang="en-US" sz="800" dirty="0"/>
              <a:t> la </a:t>
            </a:r>
            <a:r>
              <a:rPr lang="en-US" sz="800" dirty="0" err="1"/>
              <a:t>prise</a:t>
            </a:r>
            <a:r>
              <a:rPr lang="en-US" sz="800" dirty="0"/>
              <a:t> de </a:t>
            </a:r>
            <a:r>
              <a:rPr lang="en-US" sz="800" dirty="0" err="1"/>
              <a:t>décision</a:t>
            </a:r>
            <a:r>
              <a:rPr lang="en-US" sz="800" dirty="0"/>
              <a:t> </a:t>
            </a:r>
            <a:r>
              <a:rPr lang="en-US" sz="800" dirty="0" err="1"/>
              <a:t>d’achat</a:t>
            </a:r>
            <a:r>
              <a:rPr lang="en-US" sz="800" dirty="0"/>
              <a:t>; </a:t>
            </a:r>
            <a:r>
              <a:rPr lang="en-US" sz="800" i="1" dirty="0"/>
              <a:t>Absorption </a:t>
            </a:r>
            <a:r>
              <a:rPr lang="en-US" sz="800" dirty="0"/>
              <a:t>: </a:t>
            </a:r>
            <a:r>
              <a:rPr lang="en-US" sz="800" dirty="0" err="1"/>
              <a:t>voient</a:t>
            </a:r>
            <a:r>
              <a:rPr lang="en-US" sz="800" dirty="0"/>
              <a:t> </a:t>
            </a:r>
            <a:r>
              <a:rPr lang="en-US" sz="800" dirty="0" err="1"/>
              <a:t>ou</a:t>
            </a:r>
            <a:r>
              <a:rPr lang="en-US" sz="800" dirty="0"/>
              <a:t> </a:t>
            </a:r>
            <a:r>
              <a:rPr lang="en-US" sz="800" dirty="0" err="1"/>
              <a:t>entendent</a:t>
            </a:r>
            <a:r>
              <a:rPr lang="en-US" sz="800" dirty="0"/>
              <a:t> </a:t>
            </a:r>
            <a:r>
              <a:rPr lang="en-US" sz="800" dirty="0" err="1"/>
              <a:t>occasionnellement</a:t>
            </a:r>
            <a:r>
              <a:rPr lang="en-US" sz="800" dirty="0"/>
              <a:t> de </a:t>
            </a:r>
            <a:r>
              <a:rPr lang="en-US" sz="800" dirty="0" err="1"/>
              <a:t>l’information</a:t>
            </a:r>
            <a:r>
              <a:rPr lang="en-US" sz="800" dirty="0"/>
              <a:t> </a:t>
            </a:r>
            <a:r>
              <a:rPr lang="en-US" sz="800" dirty="0" err="1"/>
              <a:t>sur</a:t>
            </a:r>
            <a:r>
              <a:rPr lang="en-US" sz="800" dirty="0"/>
              <a:t> des </a:t>
            </a:r>
            <a:r>
              <a:rPr lang="en-US" sz="800" dirty="0" err="1"/>
              <a:t>fournisseurs</a:t>
            </a:r>
            <a:r>
              <a:rPr lang="en-US" sz="800" dirty="0"/>
              <a:t> </a:t>
            </a:r>
            <a:r>
              <a:rPr lang="en-US" sz="800" dirty="0" err="1"/>
              <a:t>ou</a:t>
            </a:r>
            <a:r>
              <a:rPr lang="en-US" sz="800" dirty="0"/>
              <a:t> des marques </a:t>
            </a:r>
            <a:r>
              <a:rPr lang="en-US" sz="800" dirty="0" err="1"/>
              <a:t>dans</a:t>
            </a:r>
            <a:r>
              <a:rPr lang="en-US" sz="800" dirty="0"/>
              <a:t> les </a:t>
            </a:r>
            <a:r>
              <a:rPr lang="en-US" sz="800" dirty="0" err="1"/>
              <a:t>médias</a:t>
            </a:r>
            <a:r>
              <a:rPr lang="en-US" sz="800" dirty="0"/>
              <a:t>; </a:t>
            </a:r>
            <a:r>
              <a:rPr lang="en-US" sz="800" i="1" dirty="0" err="1"/>
              <a:t>Planification</a:t>
            </a:r>
            <a:r>
              <a:rPr lang="en-US" sz="800" dirty="0"/>
              <a:t> : </a:t>
            </a:r>
            <a:r>
              <a:rPr lang="en-US" sz="800" dirty="0" err="1"/>
              <a:t>Utilisent</a:t>
            </a:r>
            <a:r>
              <a:rPr lang="en-US" sz="800" dirty="0"/>
              <a:t> les </a:t>
            </a:r>
            <a:r>
              <a:rPr lang="en-US" sz="800" dirty="0" err="1"/>
              <a:t>médias</a:t>
            </a:r>
            <a:r>
              <a:rPr lang="en-US" sz="800" dirty="0"/>
              <a:t> pour </a:t>
            </a:r>
            <a:r>
              <a:rPr lang="en-US" sz="800" dirty="0" err="1"/>
              <a:t>rechercher</a:t>
            </a:r>
            <a:r>
              <a:rPr lang="en-US" sz="800" dirty="0"/>
              <a:t> des </a:t>
            </a:r>
            <a:r>
              <a:rPr lang="en-US" sz="800" dirty="0" err="1"/>
              <a:t>fournisseurs</a:t>
            </a:r>
            <a:r>
              <a:rPr lang="en-US" sz="800" dirty="0"/>
              <a:t> </a:t>
            </a:r>
            <a:r>
              <a:rPr lang="en-US" sz="800" dirty="0" err="1"/>
              <a:t>ou</a:t>
            </a:r>
            <a:r>
              <a:rPr lang="en-US" sz="800" dirty="0"/>
              <a:t> des marques; </a:t>
            </a:r>
            <a:r>
              <a:rPr lang="en-US" sz="800" i="1" dirty="0" err="1"/>
              <a:t>Obtention</a:t>
            </a:r>
            <a:r>
              <a:rPr lang="en-US" sz="800" dirty="0"/>
              <a:t>: </a:t>
            </a:r>
            <a:r>
              <a:rPr lang="en-US" sz="800" dirty="0" err="1"/>
              <a:t>Sont</a:t>
            </a:r>
            <a:r>
              <a:rPr lang="en-US" sz="800" dirty="0"/>
              <a:t> </a:t>
            </a:r>
            <a:r>
              <a:rPr lang="en-US" sz="800" dirty="0" err="1"/>
              <a:t>prêts</a:t>
            </a:r>
            <a:r>
              <a:rPr lang="en-US" sz="800" dirty="0"/>
              <a:t> à </a:t>
            </a:r>
            <a:r>
              <a:rPr lang="en-US" sz="800" dirty="0" err="1"/>
              <a:t>acheter</a:t>
            </a:r>
            <a:r>
              <a:rPr lang="en-US" sz="800" dirty="0"/>
              <a:t> et à </a:t>
            </a:r>
            <a:r>
              <a:rPr lang="en-US" sz="800" dirty="0" err="1"/>
              <a:t>utiliser</a:t>
            </a:r>
            <a:r>
              <a:rPr lang="en-US" sz="800" dirty="0"/>
              <a:t> les </a:t>
            </a:r>
            <a:r>
              <a:rPr lang="en-US" sz="800" dirty="0" err="1"/>
              <a:t>médias</a:t>
            </a:r>
            <a:r>
              <a:rPr lang="en-US" sz="800" dirty="0"/>
              <a:t> pour </a:t>
            </a:r>
            <a:r>
              <a:rPr lang="en-US" sz="800" dirty="0" err="1"/>
              <a:t>décider</a:t>
            </a:r>
            <a:r>
              <a:rPr lang="en-US" sz="800" dirty="0"/>
              <a:t> </a:t>
            </a:r>
            <a:r>
              <a:rPr lang="en-US" sz="800" dirty="0" err="1"/>
              <a:t>où</a:t>
            </a:r>
            <a:r>
              <a:rPr lang="en-US" sz="800" dirty="0"/>
              <a:t> et </a:t>
            </a:r>
            <a:r>
              <a:rPr lang="en-US" sz="800" dirty="0" err="1"/>
              <a:t>quelle</a:t>
            </a:r>
            <a:r>
              <a:rPr lang="en-US" sz="800" dirty="0"/>
              <a:t> marque </a:t>
            </a:r>
            <a:r>
              <a:rPr lang="en-US" sz="800" dirty="0" err="1"/>
              <a:t>acheter</a:t>
            </a:r>
            <a:r>
              <a:rPr lang="en-US" sz="800" dirty="0"/>
              <a:t>.  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401299248"/>
              </p:ext>
            </p:extLst>
          </p:nvPr>
        </p:nvGraphicFramePr>
        <p:xfrm>
          <a:off x="533400" y="1527174"/>
          <a:ext cx="7239000" cy="4914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05700" y="5952498"/>
            <a:ext cx="15177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T</a:t>
            </a:r>
            <a:r>
              <a:rPr lang="en-CA" sz="1400" dirty="0" err="1" smtClean="0"/>
              <a:t>oute</a:t>
            </a:r>
            <a:r>
              <a:rPr lang="en-CA" sz="1400" dirty="0"/>
              <a:t> </a:t>
            </a:r>
            <a:r>
              <a:rPr lang="en-CA" sz="1400" dirty="0" smtClean="0"/>
              <a:t>implication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500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3308431211"/>
              </p:ext>
            </p:extLst>
          </p:nvPr>
        </p:nvGraphicFramePr>
        <p:xfrm>
          <a:off x="827584" y="1397000"/>
          <a:ext cx="6792416" cy="448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15862" y="1371600"/>
            <a:ext cx="59282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/>
              <a:t>Médias</a:t>
            </a:r>
            <a:r>
              <a:rPr lang="en-US" sz="2000" dirty="0" smtClean="0"/>
              <a:t> </a:t>
            </a:r>
            <a:r>
              <a:rPr lang="en-US" sz="2000" dirty="0" err="1" smtClean="0"/>
              <a:t>utilisés</a:t>
            </a:r>
            <a:r>
              <a:rPr lang="en-US" sz="2000" dirty="0" smtClean="0"/>
              <a:t> pour </a:t>
            </a:r>
            <a:r>
              <a:rPr lang="en-US" sz="2000" dirty="0" err="1" smtClean="0"/>
              <a:t>prendre</a:t>
            </a:r>
            <a:r>
              <a:rPr lang="en-US" sz="2000" dirty="0" smtClean="0"/>
              <a:t> des </a:t>
            </a:r>
            <a:r>
              <a:rPr lang="en-US" sz="2000" dirty="0" err="1" smtClean="0"/>
              <a:t>décisions</a:t>
            </a:r>
            <a:r>
              <a:rPr lang="en-US" sz="2000" dirty="0" smtClean="0"/>
              <a:t> </a:t>
            </a:r>
            <a:r>
              <a:rPr lang="en-US" sz="2000" dirty="0" err="1" smtClean="0"/>
              <a:t>d’achat</a:t>
            </a:r>
            <a:endParaRPr lang="en-US" sz="2000" dirty="0" smtClean="0"/>
          </a:p>
          <a:p>
            <a:pPr algn="ctr"/>
            <a:r>
              <a:rPr lang="en-US" sz="2000" dirty="0" smtClean="0"/>
              <a:t> </a:t>
            </a:r>
            <a:r>
              <a:rPr lang="en-US" sz="2000" dirty="0" err="1" smtClean="0"/>
              <a:t>Médias</a:t>
            </a:r>
            <a:r>
              <a:rPr lang="en-US" sz="2000" dirty="0" smtClean="0"/>
              <a:t> </a:t>
            </a:r>
            <a:r>
              <a:rPr lang="en-US" sz="2000" dirty="0" err="1" smtClean="0"/>
              <a:t>traditionnels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381000" y="6396335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err="1"/>
              <a:t>Totum</a:t>
            </a:r>
            <a:r>
              <a:rPr lang="en-US" sz="800" dirty="0"/>
              <a:t> Research; </a:t>
            </a:r>
            <a:r>
              <a:rPr lang="en-US" sz="800" dirty="0" err="1"/>
              <a:t>Canadiens</a:t>
            </a:r>
            <a:r>
              <a:rPr lang="en-US" sz="800" dirty="0"/>
              <a:t> 18+, </a:t>
            </a:r>
            <a:r>
              <a:rPr lang="en-US" sz="800" dirty="0" err="1"/>
              <a:t>Août</a:t>
            </a:r>
            <a:r>
              <a:rPr lang="en-US" sz="800" dirty="0"/>
              <a:t> 2013 (Tout engagement – </a:t>
            </a:r>
            <a:r>
              <a:rPr lang="en-US" sz="800" dirty="0" err="1"/>
              <a:t>utilisent</a:t>
            </a:r>
            <a:r>
              <a:rPr lang="en-US" sz="800" dirty="0"/>
              <a:t> les </a:t>
            </a:r>
            <a:r>
              <a:rPr lang="en-US" sz="800" dirty="0" err="1"/>
              <a:t>médias</a:t>
            </a:r>
            <a:r>
              <a:rPr lang="en-US" sz="800" dirty="0"/>
              <a:t> pour aider </a:t>
            </a:r>
            <a:r>
              <a:rPr lang="en-US" sz="800" dirty="0" err="1"/>
              <a:t>dans</a:t>
            </a:r>
            <a:r>
              <a:rPr lang="en-US" sz="800" dirty="0"/>
              <a:t> la </a:t>
            </a:r>
            <a:r>
              <a:rPr lang="en-US" sz="800" dirty="0" err="1"/>
              <a:t>prise</a:t>
            </a:r>
            <a:r>
              <a:rPr lang="en-US" sz="800" dirty="0"/>
              <a:t> de </a:t>
            </a:r>
            <a:r>
              <a:rPr lang="en-US" sz="800" dirty="0" err="1"/>
              <a:t>décision</a:t>
            </a:r>
            <a:r>
              <a:rPr lang="en-US" sz="800" dirty="0"/>
              <a:t> </a:t>
            </a:r>
            <a:r>
              <a:rPr lang="en-US" sz="800" dirty="0" err="1"/>
              <a:t>d’achat</a:t>
            </a:r>
            <a:r>
              <a:rPr lang="en-US" sz="800" dirty="0"/>
              <a:t>; </a:t>
            </a:r>
            <a:r>
              <a:rPr lang="en-US" sz="800" i="1" dirty="0"/>
              <a:t>Absorption </a:t>
            </a:r>
            <a:r>
              <a:rPr lang="en-US" sz="800" dirty="0"/>
              <a:t>: </a:t>
            </a:r>
            <a:r>
              <a:rPr lang="en-US" sz="800" dirty="0" err="1"/>
              <a:t>voient</a:t>
            </a:r>
            <a:r>
              <a:rPr lang="en-US" sz="800" dirty="0"/>
              <a:t> </a:t>
            </a:r>
            <a:r>
              <a:rPr lang="en-US" sz="800" dirty="0" err="1"/>
              <a:t>ou</a:t>
            </a:r>
            <a:r>
              <a:rPr lang="en-US" sz="800" dirty="0"/>
              <a:t> </a:t>
            </a:r>
            <a:r>
              <a:rPr lang="en-US" sz="800" dirty="0" err="1"/>
              <a:t>entendent</a:t>
            </a:r>
            <a:r>
              <a:rPr lang="en-US" sz="800" dirty="0"/>
              <a:t> </a:t>
            </a:r>
            <a:r>
              <a:rPr lang="en-US" sz="800" dirty="0" err="1"/>
              <a:t>occasionnellement</a:t>
            </a:r>
            <a:r>
              <a:rPr lang="en-US" sz="800" dirty="0"/>
              <a:t> de </a:t>
            </a:r>
            <a:r>
              <a:rPr lang="en-US" sz="800" dirty="0" err="1"/>
              <a:t>l’information</a:t>
            </a:r>
            <a:r>
              <a:rPr lang="en-US" sz="800" dirty="0"/>
              <a:t> </a:t>
            </a:r>
            <a:r>
              <a:rPr lang="en-US" sz="800" dirty="0" err="1"/>
              <a:t>sur</a:t>
            </a:r>
            <a:r>
              <a:rPr lang="en-US" sz="800" dirty="0"/>
              <a:t> des </a:t>
            </a:r>
            <a:r>
              <a:rPr lang="en-US" sz="800" dirty="0" err="1"/>
              <a:t>fournisseurs</a:t>
            </a:r>
            <a:r>
              <a:rPr lang="en-US" sz="800" dirty="0"/>
              <a:t> </a:t>
            </a:r>
            <a:r>
              <a:rPr lang="en-US" sz="800" dirty="0" err="1"/>
              <a:t>ou</a:t>
            </a:r>
            <a:r>
              <a:rPr lang="en-US" sz="800" dirty="0"/>
              <a:t> des marques </a:t>
            </a:r>
            <a:r>
              <a:rPr lang="en-US" sz="800" dirty="0" err="1"/>
              <a:t>dans</a:t>
            </a:r>
            <a:r>
              <a:rPr lang="en-US" sz="800" dirty="0"/>
              <a:t> les </a:t>
            </a:r>
            <a:r>
              <a:rPr lang="en-US" sz="800" dirty="0" err="1"/>
              <a:t>médias</a:t>
            </a:r>
            <a:r>
              <a:rPr lang="en-US" sz="800" dirty="0"/>
              <a:t>; </a:t>
            </a:r>
            <a:r>
              <a:rPr lang="en-US" sz="800" i="1" dirty="0" err="1"/>
              <a:t>Planification</a:t>
            </a:r>
            <a:r>
              <a:rPr lang="en-US" sz="800" dirty="0"/>
              <a:t> : </a:t>
            </a:r>
            <a:r>
              <a:rPr lang="en-US" sz="800" dirty="0" err="1"/>
              <a:t>Utilisent</a:t>
            </a:r>
            <a:r>
              <a:rPr lang="en-US" sz="800" dirty="0"/>
              <a:t> les </a:t>
            </a:r>
            <a:r>
              <a:rPr lang="en-US" sz="800" dirty="0" err="1"/>
              <a:t>médias</a:t>
            </a:r>
            <a:r>
              <a:rPr lang="en-US" sz="800" dirty="0"/>
              <a:t> pour </a:t>
            </a:r>
            <a:r>
              <a:rPr lang="en-US" sz="800" dirty="0" err="1"/>
              <a:t>rechercher</a:t>
            </a:r>
            <a:r>
              <a:rPr lang="en-US" sz="800" dirty="0"/>
              <a:t> des </a:t>
            </a:r>
            <a:r>
              <a:rPr lang="en-US" sz="800" dirty="0" err="1"/>
              <a:t>fournisseurs</a:t>
            </a:r>
            <a:r>
              <a:rPr lang="en-US" sz="800" dirty="0"/>
              <a:t> </a:t>
            </a:r>
            <a:r>
              <a:rPr lang="en-US" sz="800" dirty="0" err="1"/>
              <a:t>ou</a:t>
            </a:r>
            <a:r>
              <a:rPr lang="en-US" sz="800" dirty="0"/>
              <a:t> des marques; </a:t>
            </a:r>
            <a:r>
              <a:rPr lang="en-US" sz="800" i="1" dirty="0" err="1"/>
              <a:t>Obtention</a:t>
            </a:r>
            <a:r>
              <a:rPr lang="en-US" sz="800" dirty="0"/>
              <a:t>: </a:t>
            </a:r>
            <a:r>
              <a:rPr lang="en-US" sz="800" dirty="0" err="1"/>
              <a:t>Sont</a:t>
            </a:r>
            <a:r>
              <a:rPr lang="en-US" sz="800" dirty="0"/>
              <a:t> </a:t>
            </a:r>
            <a:r>
              <a:rPr lang="en-US" sz="800" dirty="0" err="1"/>
              <a:t>prêts</a:t>
            </a:r>
            <a:r>
              <a:rPr lang="en-US" sz="800" dirty="0"/>
              <a:t> à </a:t>
            </a:r>
            <a:r>
              <a:rPr lang="en-US" sz="800" dirty="0" err="1"/>
              <a:t>acheter</a:t>
            </a:r>
            <a:r>
              <a:rPr lang="en-US" sz="800" dirty="0"/>
              <a:t> et à </a:t>
            </a:r>
            <a:r>
              <a:rPr lang="en-US" sz="800" dirty="0" err="1"/>
              <a:t>utiliser</a:t>
            </a:r>
            <a:r>
              <a:rPr lang="en-US" sz="800" dirty="0"/>
              <a:t> les </a:t>
            </a:r>
            <a:r>
              <a:rPr lang="en-US" sz="800" dirty="0" err="1"/>
              <a:t>médias</a:t>
            </a:r>
            <a:r>
              <a:rPr lang="en-US" sz="800" dirty="0"/>
              <a:t> pour </a:t>
            </a:r>
            <a:r>
              <a:rPr lang="en-US" sz="800" dirty="0" err="1"/>
              <a:t>décider</a:t>
            </a:r>
            <a:r>
              <a:rPr lang="en-US" sz="800" dirty="0"/>
              <a:t> </a:t>
            </a:r>
            <a:r>
              <a:rPr lang="en-US" sz="800" dirty="0" err="1"/>
              <a:t>où</a:t>
            </a:r>
            <a:r>
              <a:rPr lang="en-US" sz="800" dirty="0"/>
              <a:t> et </a:t>
            </a:r>
            <a:r>
              <a:rPr lang="en-US" sz="800" dirty="0" err="1"/>
              <a:t>quelle</a:t>
            </a:r>
            <a:r>
              <a:rPr lang="en-US" sz="800" dirty="0"/>
              <a:t> marque </a:t>
            </a:r>
            <a:r>
              <a:rPr lang="en-US" sz="800" dirty="0" err="1"/>
              <a:t>acheter</a:t>
            </a:r>
            <a:r>
              <a:rPr lang="en-US" sz="800" dirty="0"/>
              <a:t>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0" y="1600200"/>
            <a:ext cx="2188230" cy="381642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/>
              <a:t>Les </a:t>
            </a:r>
            <a:r>
              <a:rPr lang="fr-CA" sz="2000" b="1" u="sng" dirty="0" smtClean="0"/>
              <a:t>journaux influencent </a:t>
            </a:r>
            <a:r>
              <a:rPr lang="fr-CA" sz="2000" dirty="0"/>
              <a:t>les décisions d’achat </a:t>
            </a:r>
            <a:r>
              <a:rPr lang="fr-CA" sz="2000" b="1" u="sng" dirty="0"/>
              <a:t>plus que tout autre média traditionnel</a:t>
            </a:r>
          </a:p>
          <a:p>
            <a:pPr algn="ctr"/>
            <a:endParaRPr lang="en-US" sz="1200" dirty="0" smtClean="0">
              <a:uFill>
                <a:solidFill>
                  <a:schemeClr val="bg1"/>
                </a:solidFill>
              </a:uFill>
            </a:endParaRPr>
          </a:p>
          <a:p>
            <a:pPr algn="ctr"/>
            <a:r>
              <a:rPr lang="en-US" sz="2200" b="1" u="sng" dirty="0" err="1" smtClean="0"/>
              <a:t>Leur</a:t>
            </a:r>
            <a:r>
              <a:rPr lang="en-US" sz="2200" b="1" u="sng" dirty="0" smtClean="0"/>
              <a:t> influence </a:t>
            </a:r>
            <a:r>
              <a:rPr lang="en-US" sz="2200" b="1" u="sng" dirty="0" err="1" smtClean="0"/>
              <a:t>augmente</a:t>
            </a:r>
            <a:r>
              <a:rPr lang="en-US" sz="2200" b="1" u="sng" dirty="0" smtClean="0"/>
              <a:t> </a:t>
            </a:r>
            <a:r>
              <a:rPr lang="en-US" sz="2200" dirty="0" err="1" smtClean="0"/>
              <a:t>lorsqu’approche</a:t>
            </a:r>
            <a:r>
              <a:rPr lang="en-US" sz="2200" b="1" u="sng" dirty="0" smtClean="0"/>
              <a:t> le moment de </a:t>
            </a:r>
            <a:r>
              <a:rPr lang="en-US" sz="2200" b="1" u="sng" dirty="0" err="1" smtClean="0"/>
              <a:t>l’obtention</a:t>
            </a:r>
            <a:endParaRPr lang="en-US" sz="2200" b="1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649631974"/>
              </p:ext>
            </p:extLst>
          </p:nvPr>
        </p:nvGraphicFramePr>
        <p:xfrm>
          <a:off x="323528" y="1466730"/>
          <a:ext cx="6324600" cy="4760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81200" y="5679375"/>
            <a:ext cx="103105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</a:t>
            </a:r>
            <a:r>
              <a:rPr lang="en-CA" sz="1400" dirty="0" err="1" smtClean="0"/>
              <a:t>oute</a:t>
            </a:r>
            <a:r>
              <a:rPr lang="en-CA" sz="1400" dirty="0"/>
              <a:t> </a:t>
            </a:r>
            <a:endParaRPr lang="en-CA" sz="1400" dirty="0" smtClean="0"/>
          </a:p>
          <a:p>
            <a:pPr algn="ctr"/>
            <a:r>
              <a:rPr lang="en-CA" sz="1400" dirty="0" smtClean="0"/>
              <a:t>implication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018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2561" y="2133600"/>
            <a:ext cx="4328429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 force du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multimédia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imprimés</a:t>
            </a:r>
            <a:r>
              <a:rPr lang="en-US" sz="3200" dirty="0"/>
              <a:t> </a:t>
            </a:r>
          </a:p>
        </p:txBody>
      </p:sp>
      <p:pic>
        <p:nvPicPr>
          <p:cNvPr id="4098" name="Picture 2" descr="http://www.info-caci.ca/resources/jou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13193"/>
            <a:ext cx="3657600" cy="292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50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2619" y="3200400"/>
            <a:ext cx="529038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dépasse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autres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médias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>
              <a:defRPr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buFont typeface="Wingdings" pitchFamily="2" charset="2"/>
              <a:buChar char="ü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 fait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confiance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publicités</a:t>
            </a:r>
            <a:endParaRPr lang="en-US" sz="2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buFont typeface="Wingdings" pitchFamily="2" charset="2"/>
              <a:buChar char="ü"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 y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accepte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mieux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publicités</a:t>
            </a:r>
            <a:endParaRPr lang="en-U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3" name="TextBox 2"/>
          <p:cNvSpPr txBox="1">
            <a:spLocks noChangeArrowheads="1"/>
          </p:cNvSpPr>
          <p:nvPr/>
        </p:nvSpPr>
        <p:spPr bwMode="auto">
          <a:xfrm>
            <a:off x="3517539" y="1638886"/>
            <a:ext cx="464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Pourquoi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tourner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 journal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imprimé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" t="22904" r="26361" b="8330"/>
          <a:stretch/>
        </p:blipFill>
        <p:spPr>
          <a:xfrm>
            <a:off x="330707" y="2096814"/>
            <a:ext cx="2641093" cy="33895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657600" y="6623669"/>
            <a:ext cx="177965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err="1"/>
              <a:t>Totum</a:t>
            </a:r>
            <a:r>
              <a:rPr lang="en-US" dirty="0"/>
              <a:t> </a:t>
            </a:r>
            <a:r>
              <a:rPr lang="en-US" dirty="0" smtClean="0"/>
              <a:t>Research, </a:t>
            </a:r>
            <a:r>
              <a:rPr lang="en-US" dirty="0" err="1" smtClean="0"/>
              <a:t>novembre</a:t>
            </a:r>
            <a:r>
              <a:rPr lang="en-US" dirty="0" smtClean="0"/>
              <a:t> 2013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7109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 rotWithShape="1">
          <a:blip r:embed="rId3"/>
          <a:srcRect l="53132" t="4752" r="4379" b="5584"/>
          <a:stretch/>
        </p:blipFill>
        <p:spPr bwMode="auto">
          <a:xfrm>
            <a:off x="381000" y="1988288"/>
            <a:ext cx="2094614" cy="441251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5059" name="TextBox 1"/>
          <p:cNvSpPr txBox="1">
            <a:spLocks noChangeArrowheads="1"/>
          </p:cNvSpPr>
          <p:nvPr/>
        </p:nvSpPr>
        <p:spPr bwMode="auto">
          <a:xfrm>
            <a:off x="381000" y="1000780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géants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l’industrie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produits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emballés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tournent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journaux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4170" y="2310348"/>
            <a:ext cx="609503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98563">
              <a:defRPr/>
            </a:pP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Marque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  Prilosec, de Procter &amp; Gamble</a:t>
            </a:r>
          </a:p>
          <a:p>
            <a:pPr defTabSz="1198563"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198563">
              <a:defRPr/>
            </a:pP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Situation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Testé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journaux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198563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américains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4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11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journaux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198563"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371600">
              <a:defRPr/>
            </a:pPr>
            <a:r>
              <a:rPr lang="en-US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Résultats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Croissance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ventes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20 %</a:t>
            </a:r>
          </a:p>
          <a:p>
            <a:pPr defTabSz="1371600"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371600">
              <a:defRPr/>
            </a:pP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La suite :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Utilisation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journaux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au      	   Canada pour les marques de 	   P&amp;G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7642" y="6642556"/>
            <a:ext cx="5014514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Bizjournals.com, </a:t>
            </a:r>
            <a:r>
              <a:rPr lang="fr-CA" sz="800" dirty="0" smtClean="0"/>
              <a:t>«</a:t>
            </a:r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Procter 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&amp; Gamble Shifts Ad </a:t>
            </a:r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Spend</a:t>
            </a:r>
            <a:r>
              <a:rPr lang="fr-CA" sz="800" dirty="0" smtClean="0"/>
              <a:t>»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ars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2012;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Newspaper National Network, 2012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50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ChangeArrowheads="1"/>
          </p:cNvSpPr>
          <p:nvPr/>
        </p:nvSpPr>
        <p:spPr bwMode="auto">
          <a:xfrm>
            <a:off x="2267607" y="1917918"/>
            <a:ext cx="656431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CA" sz="2800" dirty="0" smtClean="0"/>
              <a:t>« </a:t>
            </a:r>
            <a:r>
              <a:rPr lang="fr-CA" sz="2800" i="1" dirty="0" smtClean="0"/>
              <a:t>Dans </a:t>
            </a:r>
            <a:r>
              <a:rPr lang="fr-CA" sz="2800" i="1" dirty="0"/>
              <a:t>les villes et villages où il y a un fort sentiment d’appartenance à la collectivité, il n’y a pas d’institution plus importante que le </a:t>
            </a:r>
            <a:r>
              <a:rPr lang="fr-CA" sz="2800" i="1" u="sng" dirty="0"/>
              <a:t>journal local</a:t>
            </a:r>
            <a:r>
              <a:rPr lang="fr-CA" sz="2800" dirty="0" smtClean="0"/>
              <a:t>. »</a:t>
            </a:r>
            <a:endParaRPr lang="fr-CA" sz="2800" dirty="0"/>
          </a:p>
        </p:txBody>
      </p:sp>
      <p:pic>
        <p:nvPicPr>
          <p:cNvPr id="77829" name="Picture 8" descr="http://t3.gstatic.com/images?q=tbn:ANd9GcQhkhaY_hKcQIoplftzyuI4g7G2Y3xkY5qYKxqnLfuZdoTmDy4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18478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Rectangle 1"/>
          <p:cNvSpPr>
            <a:spLocks noChangeArrowheads="1"/>
          </p:cNvSpPr>
          <p:nvPr/>
        </p:nvSpPr>
        <p:spPr bwMode="auto">
          <a:xfrm>
            <a:off x="228600" y="4497826"/>
            <a:ext cx="10749455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sz="1000" dirty="0" smtClean="0">
              <a:solidFill>
                <a:prstClr val="white"/>
              </a:solidFill>
              <a:latin typeface="Bradley Hand ITC" pitchFamily="66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Warren Buffett,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Président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conseil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Berkshire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Hathaway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numéro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liste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du magazine Forbes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milliardaires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avec 54 milliards de dollars)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0924" y="6611829"/>
            <a:ext cx="4786888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Washington Post, </a:t>
            </a:r>
            <a:r>
              <a:rPr lang="fr-CA" sz="800" dirty="0" smtClean="0"/>
              <a:t>«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Warren Buffett is Buying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Newspapers</a:t>
            </a:r>
            <a:r>
              <a:rPr lang="fr-CA" sz="800" dirty="0"/>
              <a:t> </a:t>
            </a:r>
            <a:r>
              <a:rPr lang="fr-CA" sz="800" dirty="0" smtClean="0"/>
              <a:t>»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15 </a:t>
            </a:r>
            <a:r>
              <a:rPr lang="en-US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2012; Forbes, mars 2013 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74912"/>
            <a:ext cx="9144000" cy="792088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Pourquoi</a:t>
            </a:r>
            <a:r>
              <a:rPr lang="en-US" sz="2400" dirty="0" smtClean="0"/>
              <a:t> lire les </a:t>
            </a:r>
            <a:r>
              <a:rPr lang="en-US" sz="2400" dirty="0" err="1" smtClean="0"/>
              <a:t>journaux</a:t>
            </a:r>
            <a:r>
              <a:rPr lang="en-US" sz="2400" dirty="0" smtClean="0"/>
              <a:t> </a:t>
            </a:r>
            <a:r>
              <a:rPr lang="en-US" sz="2400" dirty="0" err="1" smtClean="0"/>
              <a:t>locaux</a:t>
            </a:r>
            <a:r>
              <a:rPr lang="en-US" sz="2400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5200" y="6629400"/>
            <a:ext cx="2271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Totum Research pour la CCNA, </a:t>
            </a:r>
            <a:r>
              <a:rPr lang="en-US" sz="800" dirty="0" err="1" smtClean="0"/>
              <a:t>octobre</a:t>
            </a:r>
            <a:r>
              <a:rPr lang="en-US" sz="800" dirty="0" smtClean="0"/>
              <a:t> 2013</a:t>
            </a: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1000780"/>
            <a:ext cx="4268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S’impliquer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localement</a:t>
            </a:r>
            <a:endParaRPr lang="en-US" sz="2800" b="1" dirty="0"/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080230"/>
              </p:ext>
            </p:extLst>
          </p:nvPr>
        </p:nvGraphicFramePr>
        <p:xfrm>
          <a:off x="458303" y="2209800"/>
          <a:ext cx="8153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Left Arrow 10"/>
          <p:cNvSpPr/>
          <p:nvPr/>
        </p:nvSpPr>
        <p:spPr bwMode="auto">
          <a:xfrm>
            <a:off x="6847196" y="3905250"/>
            <a:ext cx="228600" cy="228600"/>
          </a:xfrm>
          <a:prstGeom prst="leftArrow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Left Arrow 11"/>
          <p:cNvSpPr/>
          <p:nvPr/>
        </p:nvSpPr>
        <p:spPr bwMode="auto">
          <a:xfrm>
            <a:off x="6490648" y="4648200"/>
            <a:ext cx="585148" cy="228600"/>
          </a:xfrm>
          <a:prstGeom prst="leftArrow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7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9"/>
          <p:cNvSpPr txBox="1">
            <a:spLocks noChangeArrowheads="1"/>
          </p:cNvSpPr>
          <p:nvPr/>
        </p:nvSpPr>
        <p:spPr bwMode="auto">
          <a:xfrm>
            <a:off x="3413125" y="6629400"/>
            <a:ext cx="193193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Source:  Kubas Primedia MMRR 2011</a:t>
            </a:r>
          </a:p>
        </p:txBody>
      </p:sp>
      <p:sp>
        <p:nvSpPr>
          <p:cNvPr id="51203" name="Text Box 31"/>
          <p:cNvSpPr txBox="1">
            <a:spLocks noChangeArrowheads="1"/>
          </p:cNvSpPr>
          <p:nvPr/>
        </p:nvSpPr>
        <p:spPr bwMode="auto">
          <a:xfrm>
            <a:off x="5297214" y="2245816"/>
            <a:ext cx="3694386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1775" indent="-231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CA" sz="2200" b="1" u="sng" dirty="0" smtClean="0"/>
              <a:t>90 </a:t>
            </a:r>
            <a:r>
              <a:rPr lang="fr-CA" sz="2200" b="1" u="sng" dirty="0"/>
              <a:t>%</a:t>
            </a:r>
            <a:r>
              <a:rPr lang="fr-CA" sz="2200" b="1" dirty="0"/>
              <a:t> </a:t>
            </a:r>
            <a:r>
              <a:rPr lang="fr-CA" sz="2200" dirty="0"/>
              <a:t>des utilisateurs de prospectus électroniques </a:t>
            </a:r>
            <a:r>
              <a:rPr lang="fr-CA" sz="2200" b="1" u="sng" dirty="0"/>
              <a:t>utilisent aussi la version imprimée</a:t>
            </a:r>
            <a:r>
              <a:rPr lang="fr-CA" sz="2200" dirty="0"/>
              <a:t> 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Les prospectus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électroniques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n’ajoutent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7,5 %</a:t>
            </a:r>
          </a:p>
          <a:p>
            <a:pPr marL="457200" indent="-457200" eaLnBrk="1" hangingPunct="1">
              <a:buFont typeface="Wingdings" pitchFamily="2" charset="2"/>
              <a:buChar char="ü"/>
              <a:defRPr/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Les prospectus </a:t>
            </a:r>
            <a:r>
              <a:rPr lang="en-US" sz="22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imprimés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tiennent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le haut du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pavé</a:t>
            </a:r>
            <a:endParaRPr lang="en-US" sz="2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249" name="Group 5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11531767"/>
              </p:ext>
            </p:extLst>
          </p:nvPr>
        </p:nvGraphicFramePr>
        <p:xfrm>
          <a:off x="201006" y="2080956"/>
          <a:ext cx="4953000" cy="4347467"/>
        </p:xfrm>
        <a:graphic>
          <a:graphicData uri="http://schemas.openxmlformats.org/drawingml/2006/table">
            <a:tbl>
              <a:tblPr/>
              <a:tblGrid>
                <a:gridCol w="3505199"/>
                <a:gridCol w="1447801"/>
              </a:tblGrid>
              <a:tr h="1208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Utilisent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prospectus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SEULEMENT les prospectus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imprimés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23 %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SEULEMENT les prospectus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électroniques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6 %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deux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56 %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: Prospectus 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85 %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92" name="TextBox 3"/>
          <p:cNvSpPr txBox="1">
            <a:spLocks noChangeArrowheads="1"/>
          </p:cNvSpPr>
          <p:nvPr/>
        </p:nvSpPr>
        <p:spPr bwMode="auto">
          <a:xfrm>
            <a:off x="0" y="990600"/>
            <a:ext cx="90950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85 % des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Canadiens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utilisent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les prospectus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principalement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les prospectus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imprimés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106" y="2080956"/>
            <a:ext cx="4876800" cy="4243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3263370"/>
            <a:ext cx="4876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9106" y="4055715"/>
            <a:ext cx="4876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9106" y="4800600"/>
            <a:ext cx="4876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8600" y="5486400"/>
            <a:ext cx="4876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57600" y="2080955"/>
            <a:ext cx="0" cy="424364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61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1676400"/>
            <a:ext cx="4709429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 force du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multimédia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imprimés</a:t>
            </a: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 smtClean="0"/>
              <a:t>Le </a:t>
            </a:r>
            <a:r>
              <a:rPr lang="en-US" sz="3200" b="1" dirty="0" err="1" smtClean="0"/>
              <a:t>numérique</a:t>
            </a:r>
            <a:endParaRPr lang="en-US" sz="3200" b="1" dirty="0" smtClean="0"/>
          </a:p>
          <a:p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6"/>
          <a:stretch/>
        </p:blipFill>
        <p:spPr>
          <a:xfrm>
            <a:off x="2018921" y="3838297"/>
            <a:ext cx="4819650" cy="257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842" y="1676400"/>
            <a:ext cx="804258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Pourquoi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tourner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journaux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lectorat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puissant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toutes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plateformes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journaux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incitent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aux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décisions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d’achat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force du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multimédia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imprimés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numérique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Les technologies mobiles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77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9" name="AutoShape 7" descr="data:image/jpeg;base64,/9j/4AAQSkZJRgABAQAAAQABAAD/2wCEAAkGBhQGERUUBxISFRQWFxwWFhYYFBgYFRoaFxoYFRgbFRcZGygeGxskGRwXHy8kJCcqLCwsFR4yNzAqNSYrLCkBCQoKDgwOGg8PGiwlHiUsKiw1KSkqLDUsKS4xLiopKS4sLCwpLDUpNSwuKSktLSwsLCoyMC0sLCwsKSwsLykpKf/AABEIAJMBVwMBIgACEQEDEQH/xAAcAAEAAgMBAQEAAAAAAAAAAAAABgcEBQgDAQL/xABKEAABAwIDBAYDCg0BCQAAAAABAAIDBBEFBhIHITFBIlFhcYGREzKxFEJSYnJzgqGywRUWIyQzNDVUkpOi0dIXQ0RTY2WDo8Lh/8QAGwEBAAIDAQEAAAAAAAAAAAAAAAECAwQFBgf/xAA2EQACAQIEAwQIBQUBAAAAAAAAAQIDEQQFEiExQVETgdHwIjJhcZGhscEGFELh8RUkNFKyI//aAAwDAQACEQMRAD8AvFERAEREAREQBERAEREAREQBERAEREAREQBERAEREAREQBERAEREAREQBERAEREAREQBERAEREAREQBERAEREAREQBERAEREAREQBERAEREAREQBERAEREAREQBERAEREAREQBERAEREAREQBERAEREAREQBERAEREAREQBERAERafMma4Mrs1Yg7efVY3e93cOrtNghenTlUkoQV2+SNwipnFtsNVVkjDmRwt5btb/Eu6P9K0zto+IONzVO/gjA8tCprR3Ifh/FSV24r2N+CZf6KkcO2t1tGfzoxzN5hzA0+DmW+sFWFlfaPTZkIY4+imPCN5FnH4juDu7cexSpJmricoxOHWpq66rf9/kSxERWOUEREAREQBERAEREAREQBERAEREAREQBERAEREAREQBERAEREAREQBERAEREAREQBEXxzgwEu3AbyUBh4hjEeGbqg79D5CByZGLvcewbh3uC53xzGH49O+arJLnm4HJo960dgG5S/wDD7szSYnK0n9VIiHVE2Rtx4jee1xUCWKTue7yfArDanL1tu7a/3t3HxTXLWzKbFGemxIPjitqDGgGeQceg1xAbfkXeXNSbZ7s3FIG1OONvId8cRG5nU545v6hy7+FkqVHqamZZ5ol2eH75eHj8OpQtTmdmCuMeDUMUJabF07PS1Fx169zD2ALzG0Oqk/W/QSt+BJTxFv8AS0H61bGcsjRZrZfcycDoSAcfiv8AhN+scuYNGYphcmDSuirmlr2nePYQeYPIqHdG5l9XCY2Pq+muN93703uXBkvaXFjzmwVjPRS2s3pFzHkcgTvDuw3v133Kcrl1jzGQWEgg3BBsQRwIPWugsjZh/GSjZJL+kHQk+U22/wAQQ76StF3OLnOWRw1qtL1Xs10ZIERV5tdxibCW0/4Olkj1F+rQ4tvYMte3efNWbscbCYd4mqqUXZvwuWHdFz9h2P4li7xHQVFS95BIaJDew3niV61eY8UwF4bXTVMbuIEm8EdY1AghV1naeQVNWjtI36F+Iq62e7R345KKfGNJkIJZIBbVYXIcBuva5uLDdwU8xLEWYTE+WsdpYwXcfuHWSbADmSrJ3OPiMHVw9Xsprf2c/cZKKjsybUKrGHEUDjBFyDDZ5HW54337G2HfxWqhwzEMQb6WFlY9p3h49Ib9oPE+CrqOvDIZ6VKtNR89x0Mi5+wnPdbgL+jM9wBsY5SXt3cR0uk3wIVzZSzVHmyH0lP0XN3SMJuWnv5tPI9/MFSpXNLHZVWwi1vePVfc3aLDxXFY8FidLXO0saN55nqAHMk7rKoMwbWKnEnEYX+Qj5WsZCPjOPD6PDrKltIxYLLq2Mf/AJrbq+BdaLnyDDcRx8a421coO8OJeWnuc42PgkkeJZd6UnuyID315AzxPq+arqOp/QlfSq0dXTy/sdBoo9kWoqayjZJjjgXv6TeiGu0H1ddt1zx4cCOagG0vMdThte5lDUTRs0MOlryBcjfuCluyuc3D5fKviJUFJXV9+WxcF0uuf6DHMTxW/wCD5qyTTbVoc91r3te3C9j5LM141/1Hyl/so1HQlkUou0qsUy9EutFkulnpaNn4afI6Z13O1u1Obc9Ft+xtt3WSqlzTmurpa2oZBVTta2Z4a0SEAAOIAA6lLdjRwuWyxNWdKEl6PPk+Wxe90VEUNXi+JR+loZKyRlyLte47xx3A3PkvKi2jV+Gu6U7n2O9sjQ4buRuNQ8CFGs3f6BVd1CpFtcrl+ItLlLMrc1UwmjGl1y17eOlwsTY8xYgjvUQ2jbRJMJlNNgxDXtA9JJYEguFw1l917EEnt5WVm9rnMo4CtWrugl6S435FkoufMPp8RzPd1GaqWxsXekdYHjbU5wF+ztWxhdjGX3tA91t1ODWh15IyXGwG/UzeVXUdOWR6Xp7aOrp58C8kWlxSpqKFkJjfDqc6ON94nEFz3Bhc20jbDfe2/vWvqs1S0TapsjYzJFYQ2Dg150t1lzdRNmk6iAfVI71a5x4YadRejZ/yl9yVIvOnk9MxrjzAPmLr0Umu1YIiIQEREAWhz3WGgw+pczj6Mt/jIj/9lvlGto0Jnw2oDeTWu/hexx+oKHwNnCJPEU0+GpfUpvJ+Jtwyqb7r/RSB0MvVolGk37AbH6KnOQtnJo6mSXF23ELy2IEbnuG8SfJAsR2n4qqtXPsvzkMXiFNWu/LRCzSffsHDvc3geyx61jiezzhVqdKVSjzSUvd1+bT9nuJ6iIsp4MKL58ya3NUN4gBOwXjdwvzLHHqP1Hf13lC0mbsysyvTOkksXnoxt+E88PAcT2DuUPgbOElVjWi6PrX28/U55liMLi2UEOBIIIsQRuII67q0diVSSKlh4AxvHedbT7GqJZvaMVjgroQAZwWTgcBPHYONuWttnW71K9iUB/OXnh+TaO/pk/d5rHHie0zOoquXyk9ntt0akky0lWG231aX5UnsjVnqsNtvq0vypPZGry4HmMm/zaff9GRnZW8R4iwvIA0P3k2HqqR7Ycagq44oqZ7HyteXHSQ7S3SQQSOBJI3fF7lAMvYC/MkwhpCwOLXOBdcN6IvyBWFV0rqF7o6lpa9hLXA8iNxWO+1j188HTqY1VnL0opej8dySbMqB1biMJiBtHd7z1ANI397iB4qX7acSMUcELDue5z3fQsG+F3E+AW42WVdPU0lsOjbHI2wnA3uLuTiTvIIuRyHSA4KO7bKc6qZ44We3xuwj7/JWtaJx+3/MZtFTjbTdWfsTd/AiuzzBG47XRsqQHMaDI5p4EN4A9motv2XV/AW4KkNktYKXEAJP9pG9g79z/Y0q8FMOBp/iCUniVF8Elb5lT7ZcEbA6KpgABeTHJbmQLtJ7bahfsHUtNsoxI0WINYD0ZmuY4crgF7T33bb6RUo21VgbDBH74yF/g1un2u+pQ3ZnTmoxKDTwbqcewBjvvIHiqv1jq4VueVS7T/WXyvb4G72x406oqGU7D0I2h5HW99+Pc21vlFYWyvLLMdqHyVrQ6OEA6TwL3E6dQ5gAONuuy89rNKYMRc53B8bHDwGj2tK3GxXEGxSVELzZz2te3t0ag77QPmn6i0r0spvR46Vw9rWr7lr6g3qQuB4kKvto+QpsxzRzYUGE6NDw52ngSWkbt/EjwCq3G8Fky/KYq8NDwATYgizhcb1ZyscXBZVSxUU41vSt6tt18zpRpB9VUdtZ/aLvm2exSrYp+gqPnG/ZUV2s/tF3zbPYok7o28rw/wCWzCdK97J7/A99mOaYMsmc4o5zdYZpswu9XXfhw4hTv/Vag/4j/wCU/wDsq72fZMjzeZhWPkZ6MMI0ad+rXe+oH4IUyGxemHGeo84/8EV7bGXMYZe8RJ15S1bXtw4K3LoTXCcWjxuFs1ESWOvpJaWk2Jadx38QVQGcP1+q+fk+0V0JQ0TMNiZFSizGNDWjsAt4lc95w/X6r5+T7RUy4GL8P6e3qaOFtr9LlobLK6Ojw69VIxgEjyS5waOXWVWOca+PE66eSg/Rufdpta9gAXeLgT4r8tytLJRe7ItLog8scBfW21hqItbTcgceax8AqYaSojdisfpIQ7ptueB3X3Hfbjbna3NUb2sdrD4WFKtVxMJam77Llzt7/gWxseoHUtE98oIEkhc3ta1rW38wfJQTadhT8Or5HSg6JbPY7kdwDh3h33davKlcx7Gml06C0aNNtOm3R023WtayxcZwSHH4zHiTA9vEci09bTxBWRx2seXw+aOljJV5R2ls1zS/axTWRdoDsp3jqGekgc7UQNz2mwBLb7jcAbj1cRvvcWCZigzCzXhkjXdY4Pb8pp3j2Kp827LZcEDpcMJmhG8i35Ro6yBucB1jyUPw7EpMJkbJQPcx7eBHsPWDzB3FUTaO3XwGGzKLrUJWl9/auXnidK1FK2rAE4vpc143n1mnU07uorEnwCCpcXTRguJeb3dxkYIn8+bAB4LyyvjX4w0kU5Fi9vSHIOaS11uzUDbsW1WU8fLtKMnC7TV1x7mfljBGAGcALDwX6REMIREQBERAFj19G3EYnxzeq9jmHucC0+1ZCISm07o5lxPDn4TM+KqFnscWnw5jsIsR2ELzpKt9A9slK4te03a4cQQrrz9s/GaQJaEtZO0WufVe3kHEcCOR8DytUuJZTq8JNqynlHxg0uZ4ObcfWsLVj6Jgsxo4umrtauafndFwZGz6zNDAyosyoaOk3k+3F0f3jiO7epaucsKy5WVj2nDYJ9QNw8NcwAjgdZsB5qyRtEOWqfRjUkVRVDcGwncPnpB0dXXpHhzV1LqedzDKYqp/bO9/081+3vsTTHMdiy9CZcQdZo4D3zjya0cyf/p3KhM05nkzVOZKrc0bo2A7mN6h1nrPPusB5Y/mObMsvpMRdc+9aNzGjqaOXtPNatVcrndyzKo4Ra57zfy93iSXDT7owqrbJwjmhkb8p+qN39IVsbOsCOA0LBMLPkPpXjmC61ge0NDfG60Gz7Jwmoo3V46MkwqC0j1msFomu+Le7+3cOZVjK0VzPP5tjVNyoQ4arvuSVvim/gFWG231aX5UnsjVnrFrcLhxK3u+KKTTw1sa61+NtQ3cvJWaujl4HELDV41Wr2v9GiltlH7SZ8h/2VJNrmU/SAVlG3eLNmA6uDX+Hqns09RVg0mBU9A7XR08DHcNTYmNdv47wLrNc3VudwUadrHRrZu5YuOJpq1la3VcznTK2Y35XqGy0+8cHs5OaeI7+YPIgK58cw6LaDQfmjxZ1nxP+C8XFnDlzaRyuepbI5XpHetSU38mP/FZdHh8eHN00MbI2k3IY0NF+F7AceHkijYjHZlTrzjWpRcZrn1Ocquiny5PpqGuiljcHDkQQbhzTzFxuI3Kb0u2iaKO1TTxveBbWHFoPaW2P1EeCtPEcJhxZunEImSN5BzQbd1+B7loXbMsPcb+5vKWUDy1qNLXA3JZvhMTFfmqTbXT+U+4pfGsamzRP6Ss6T3Wa1rQbAcmsbx4nvJKtjZlkp2XmOmxEWmkFg3mxnGx+MTYnqsO1SXCssU2Cb8OgjYfhAXf/Gbu+tbRFHmzVx+bqtS7ChHTDzt7CK5+yb+NkI9zkCaO5YTwIPFjj1GwseRHaVSro6jLE41iSGaM3FxYjtHIg+IIPNdKLGrsOixJumujZI3qe0OHhcblLjcpl+byw0OynHVDp089CssO21OjaBiNMHOHvmP0g/RINvNQrNuYBmepdOxhYCGjSXaj0RbjYK5JdmuHzG5pgPkySNHkH2XpS7PKCkN46VhPxi548nuIUWbN6jmWX4ebqUqclL5f9fYjWxQfkKj5xv2VFdrP7Rd82z2K74YW07Q2Boa0bgAAAO4DcFiVeBU9e7VWU8D3cNT4mOdu4byLqdO1jSo5pGGMliXHZq1r+7wKKylnOTKBkNLGx/pNN9Wrdp1WtY/G+pSP/Wio/d4PN/8AdWZ+K1J+6U38iP8AxT8VqT90pv5Ef+KjS+ps1czwVabnUo3b53NHkDN8+bhK6rijYxlmgt1b3G5I3nkLfxBVHnD9fqvn5PtFdDUtIyibppGMY0cGtaGt8huWJNlylqHF01LTuc43LjCwkk8SSRvKlxujXwmZ0sNXnUjC0WrJJ8CL7K6dtXhhZUAOa58jXA8CDYEHwVX5vy07K9S6J9yw9KNx98w8PEcD2jtC6CpKKPD26aONkbb30saGtueJsBZfKzD48RFq2OOQDeA9jXDycEcdiMPm7oYmdVL0ZO9voVfsszt7mIo8Sd0SfyLjyJ94ewnh2m3MWycybVJcGrpI6WNj4o7MLXAhxcPWIcOG823gjo35qd/itSD/AHSm/kx/4r0xPAKfGRbEYY5OQLmjUO53EeBSzsJY3BzxDqypNprdX59V5RW9ZtqdNG4U1KGvIsHOl1NHbp0C/mq5pKN9e9sdI1z3uNmtAuSr1/0xw+9/c3/llt5a1usLwGDBRbDYY478S1vSPe7ifEqNLfE3aebYPCwaw1N3fX+WY+UsGOX6OGGQgua27rcNTiXut2AkjwW3RFc8zUm6k3OXFu4REQoEREAREQBERAFoMfyw7EbvwmolppTxLHO9G4/8yO9ifjDf3rfohkp1ZUpao+e7mUfmXAsWhu3EjUTR9bHukjPaWt3jxaFD3wOjNntcD1EEHyXUCKmg9DQ/EEqcdLpru2+zOa6DL9RiZtRQSv7Qx1vF1rDxKsPKWyMxuEmY7G28QtNx/wBxw3Edg49fJWiiKKMOKz6vWjpgtK9nH4nxrQwWaLAbgOS+oiucAIiIAiIgCIiAIiIAiIgCIiAIiIAiIgCIiAIiIAiIgCIiAIiIAiIgCIiAIiIAiIgCIiAIiIAiIgCIiAIiIAiIgCIiAIiIAiIgCIiAIiIAiIgCIiAIiIAiIgCIiAIiIAiIgCIiAIiIAiIgCIiAIiIAiIgCIiAIiIAiIgCIiAIiIAiIgCIiAIiIAiIgCIiAIiIAiIgCIiAIiIAiIgCIiAIiIAiIgCIiAIiIAiIgCIiAIiIAiIgCIiAIiIAiIgCIiAIiIAiIgCIiAIiIAiIgCIiAIiIAiIgCIiAIiIAiIgCIiAIiID//2Q=="/>
          <p:cNvSpPr>
            <a:spLocks noChangeAspect="1" noChangeArrowheads="1"/>
          </p:cNvSpPr>
          <p:nvPr/>
        </p:nvSpPr>
        <p:spPr bwMode="auto">
          <a:xfrm>
            <a:off x="155575" y="-669925"/>
            <a:ext cx="32670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Bradley Hand ITC" pitchFamily="66" charset="0"/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3276600" y="6629400"/>
            <a:ext cx="26725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cs typeface="Arial" panose="020B0604020202020204" pitchFamily="34" charset="0"/>
              </a:rPr>
              <a:t>Rogers, </a:t>
            </a:r>
            <a:r>
              <a:rPr lang="fr-CA" sz="800" dirty="0" smtClean="0"/>
              <a:t>«</a:t>
            </a:r>
            <a:r>
              <a:rPr lang="en-US" sz="800" i="1" dirty="0" smtClean="0">
                <a:cs typeface="Arial" panose="020B0604020202020204" pitchFamily="34" charset="0"/>
              </a:rPr>
              <a:t>Innovation Report Trend Watch</a:t>
            </a:r>
            <a:r>
              <a:rPr lang="fr-CA" sz="800" i="1" dirty="0" smtClean="0"/>
              <a:t> </a:t>
            </a:r>
            <a:r>
              <a:rPr lang="fr-CA" sz="800" dirty="0" smtClean="0"/>
              <a:t>»,</a:t>
            </a:r>
            <a:r>
              <a:rPr lang="en-US" sz="800" dirty="0" smtClean="0">
                <a:cs typeface="Arial" panose="020B0604020202020204" pitchFamily="34" charset="0"/>
              </a:rPr>
              <a:t> </a:t>
            </a:r>
            <a:r>
              <a:rPr lang="en-US" sz="800" dirty="0" err="1" smtClean="0">
                <a:cs typeface="Arial" panose="020B0604020202020204" pitchFamily="34" charset="0"/>
              </a:rPr>
              <a:t>août</a:t>
            </a:r>
            <a:r>
              <a:rPr lang="en-US" sz="800" dirty="0" smtClean="0">
                <a:cs typeface="Arial" panose="020B0604020202020204" pitchFamily="34" charset="0"/>
              </a:rPr>
              <a:t> 2012</a:t>
            </a:r>
            <a:endParaRPr lang="en-US" sz="800" dirty="0">
              <a:cs typeface="Arial" panose="020B0604020202020204" pitchFamily="34" charset="0"/>
            </a:endParaRPr>
          </a:p>
        </p:txBody>
      </p:sp>
      <p:pic>
        <p:nvPicPr>
          <p:cNvPr id="13" name="215517b3-6843-4b9a-8f22-2d1550a77cc2" descr="4051E93E-780F-4AD7-9A2D-CB8E6C1FC4B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t="5609" r="4803" b="8764"/>
          <a:stretch/>
        </p:blipFill>
        <p:spPr bwMode="auto">
          <a:xfrm>
            <a:off x="307795" y="1524000"/>
            <a:ext cx="8226605" cy="417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6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TextBox 2"/>
          <p:cNvSpPr txBox="1">
            <a:spLocks noChangeArrowheads="1"/>
          </p:cNvSpPr>
          <p:nvPr/>
        </p:nvSpPr>
        <p:spPr bwMode="auto">
          <a:xfrm>
            <a:off x="3886200" y="6596063"/>
            <a:ext cx="117371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latin typeface="+mj-lt"/>
              </a:rPr>
              <a:t>Admap, </a:t>
            </a:r>
            <a:r>
              <a:rPr lang="en-US" sz="800" dirty="0" err="1" smtClean="0">
                <a:latin typeface="+mj-lt"/>
              </a:rPr>
              <a:t>octobre</a:t>
            </a:r>
            <a:r>
              <a:rPr lang="en-US" sz="800" dirty="0" smtClean="0">
                <a:latin typeface="+mj-lt"/>
              </a:rPr>
              <a:t> </a:t>
            </a:r>
            <a:r>
              <a:rPr lang="en-US" sz="800" dirty="0">
                <a:latin typeface="+mj-lt"/>
              </a:rPr>
              <a:t>2012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920875" y="5105400"/>
            <a:ext cx="0" cy="571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0"/>
          <a:stretch/>
        </p:blipFill>
        <p:spPr>
          <a:xfrm>
            <a:off x="73617" y="2813538"/>
            <a:ext cx="8996766" cy="2264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66" b="81516"/>
          <a:stretch/>
        </p:blipFill>
        <p:spPr>
          <a:xfrm>
            <a:off x="800100" y="1371600"/>
            <a:ext cx="7543800" cy="112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5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TextBox 1"/>
          <p:cNvSpPr txBox="1">
            <a:spLocks noChangeArrowheads="1"/>
          </p:cNvSpPr>
          <p:nvPr/>
        </p:nvSpPr>
        <p:spPr bwMode="auto">
          <a:xfrm>
            <a:off x="3374410" y="6642556"/>
            <a:ext cx="24769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Totum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Research, </a:t>
            </a:r>
            <a:r>
              <a:rPr lang="en-US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Canadiens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18+, </a:t>
            </a:r>
            <a:r>
              <a:rPr lang="en-US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novembre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2012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188" name="TextBox 2"/>
          <p:cNvSpPr txBox="1">
            <a:spLocks noChangeArrowheads="1"/>
          </p:cNvSpPr>
          <p:nvPr/>
        </p:nvSpPr>
        <p:spPr bwMode="auto">
          <a:xfrm>
            <a:off x="2667000" y="2743200"/>
            <a:ext cx="5638800" cy="18158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Canadiens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font 44 % plus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confiance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aux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publicités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des sites Web de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journaux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qu’à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celles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autres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sites Web</a:t>
            </a:r>
          </a:p>
        </p:txBody>
      </p:sp>
      <p:pic>
        <p:nvPicPr>
          <p:cNvPr id="4" name="Picture 9" descr="http://static.guim.co.uk/sys-images/Technology/Pix/pictures/2009/12/16/1260969010145/Computer-Newspaper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41"/>
          <a:stretch>
            <a:fillRect/>
          </a:stretch>
        </p:blipFill>
        <p:spPr bwMode="auto">
          <a:xfrm>
            <a:off x="242888" y="2230438"/>
            <a:ext cx="198120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5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0" y="6629400"/>
            <a:ext cx="1459054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latin typeface="+mj-lt"/>
              </a:rPr>
              <a:t>Totum Research, </a:t>
            </a:r>
            <a:r>
              <a:rPr lang="en-US" sz="800" dirty="0" err="1" smtClean="0">
                <a:latin typeface="+mj-lt"/>
              </a:rPr>
              <a:t>nov</a:t>
            </a:r>
            <a:r>
              <a:rPr lang="en-US" sz="800" dirty="0" err="1">
                <a:latin typeface="+mj-lt"/>
              </a:rPr>
              <a:t>.</a:t>
            </a:r>
            <a:r>
              <a:rPr lang="en-US" sz="800" dirty="0">
                <a:latin typeface="+mj-lt"/>
              </a:rPr>
              <a:t> </a:t>
            </a:r>
            <a:r>
              <a:rPr lang="en-US" sz="800" dirty="0" smtClean="0">
                <a:latin typeface="+mj-lt"/>
              </a:rPr>
              <a:t>2013</a:t>
            </a:r>
            <a:endParaRPr lang="en-US" sz="800" dirty="0">
              <a:latin typeface="+mj-lt"/>
            </a:endParaRPr>
          </a:p>
        </p:txBody>
      </p:sp>
      <p:pic>
        <p:nvPicPr>
          <p:cNvPr id="4" name="Picture 3" descr="v1 French charts Jan 2014-10.png"/>
          <p:cNvPicPr>
            <a:picLocks noChangeAspect="1"/>
          </p:cNvPicPr>
          <p:nvPr/>
        </p:nvPicPr>
        <p:blipFill>
          <a:blip r:embed="rId3"/>
          <a:srcRect t="16412" r="1667" b="8661"/>
          <a:stretch>
            <a:fillRect/>
          </a:stretch>
        </p:blipFill>
        <p:spPr>
          <a:xfrm>
            <a:off x="470338" y="2286000"/>
            <a:ext cx="8216462" cy="403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11430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73 %</a:t>
            </a:r>
            <a:r>
              <a:rPr lang="en-US" sz="2800" b="1" dirty="0" smtClean="0"/>
              <a:t> </a:t>
            </a:r>
            <a:r>
              <a:rPr lang="en-US" sz="2800" dirty="0" smtClean="0"/>
              <a:t>des </a:t>
            </a:r>
            <a:r>
              <a:rPr lang="en-US" sz="2800" dirty="0" err="1" smtClean="0"/>
              <a:t>Canadiens</a:t>
            </a:r>
            <a:r>
              <a:rPr lang="en-US" sz="2800" dirty="0" smtClean="0"/>
              <a:t> </a:t>
            </a:r>
            <a:r>
              <a:rPr lang="en-US" sz="2800" b="1" u="sng" dirty="0" err="1" smtClean="0"/>
              <a:t>agissent</a:t>
            </a:r>
            <a:r>
              <a:rPr lang="en-US" sz="2800" b="1" u="sng" dirty="0" smtClean="0"/>
              <a:t> </a:t>
            </a:r>
            <a:r>
              <a:rPr lang="en-US" sz="2800" dirty="0" smtClean="0"/>
              <a:t>après </a:t>
            </a:r>
            <a:r>
              <a:rPr lang="en-US" sz="2800" dirty="0" err="1" smtClean="0"/>
              <a:t>avoir</a:t>
            </a:r>
            <a:r>
              <a:rPr lang="en-US" sz="2800" dirty="0" smtClean="0"/>
              <a:t> vu </a:t>
            </a:r>
            <a:r>
              <a:rPr lang="en-US" sz="2800" dirty="0" err="1" smtClean="0"/>
              <a:t>une</a:t>
            </a:r>
            <a:r>
              <a:rPr lang="en-US" sz="2800" dirty="0" smtClean="0"/>
              <a:t> </a:t>
            </a:r>
            <a:r>
              <a:rPr lang="en-US" sz="2800" b="1" u="sng" dirty="0" err="1" smtClean="0"/>
              <a:t>publicité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dans</a:t>
            </a:r>
            <a:r>
              <a:rPr lang="en-US" sz="2800" b="1" u="sng" dirty="0" smtClean="0"/>
              <a:t> le journal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367" y="5847318"/>
            <a:ext cx="1643062" cy="94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55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1752600"/>
            <a:ext cx="6566909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 force du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multimédia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imprimés</a:t>
            </a: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Le </a:t>
            </a:r>
            <a:r>
              <a:rPr lang="en-US" sz="3200" dirty="0" err="1" smtClean="0"/>
              <a:t>numérique</a:t>
            </a: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 smtClean="0"/>
              <a:t>Les technologies mobiles</a:t>
            </a:r>
          </a:p>
        </p:txBody>
      </p:sp>
      <p:pic>
        <p:nvPicPr>
          <p:cNvPr id="9218" name="Picture 2" descr="http://www.mdgadvertising.com/blog/wp-content/uploads/2012/01/Unknown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265" y="4301836"/>
            <a:ext cx="4177335" cy="225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76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81200"/>
            <a:ext cx="6938963" cy="4616446"/>
          </a:xfrm>
          <a:prstGeom prst="rect">
            <a:avLst/>
          </a:prstGeom>
        </p:spPr>
      </p:pic>
      <p:sp>
        <p:nvSpPr>
          <p:cNvPr id="79875" name="TextBox 2"/>
          <p:cNvSpPr txBox="1">
            <a:spLocks noChangeArrowheads="1"/>
          </p:cNvSpPr>
          <p:nvPr/>
        </p:nvSpPr>
        <p:spPr bwMode="auto">
          <a:xfrm>
            <a:off x="228600" y="920371"/>
            <a:ext cx="784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utilisateurs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technologies mobiles</a:t>
            </a:r>
          </a:p>
          <a:p>
            <a:pPr lvl="0" algn="ctr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d’avides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consommateurs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nouvelles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8" name="TextBox 1"/>
          <p:cNvSpPr txBox="1">
            <a:spLocks noChangeArrowheads="1"/>
          </p:cNvSpPr>
          <p:nvPr/>
        </p:nvSpPr>
        <p:spPr bwMode="auto">
          <a:xfrm>
            <a:off x="3454730" y="6657975"/>
            <a:ext cx="15520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Bradley Hand ITC" pitchFamily="66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Pew Research, </a:t>
            </a:r>
            <a:r>
              <a:rPr lang="en-US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octobre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2" name="Oval 1"/>
          <p:cNvSpPr/>
          <p:nvPr/>
        </p:nvSpPr>
        <p:spPr>
          <a:xfrm>
            <a:off x="3563532" y="3487286"/>
            <a:ext cx="13716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686864" y="3492297"/>
            <a:ext cx="1371600" cy="4156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267200" y="2383933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95404" y="2383933"/>
            <a:ext cx="8661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54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5771" y="1600200"/>
            <a:ext cx="69352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Le temps passé </a:t>
            </a:r>
            <a:r>
              <a:rPr lang="en-US" sz="2800" dirty="0" err="1" smtClean="0"/>
              <a:t>sur</a:t>
            </a:r>
            <a:r>
              <a:rPr lang="en-US" sz="2800" dirty="0" smtClean="0"/>
              <a:t> des </a:t>
            </a:r>
            <a:r>
              <a:rPr lang="en-US" sz="2800" b="1" u="sng" dirty="0" smtClean="0"/>
              <a:t>applications de </a:t>
            </a:r>
            <a:r>
              <a:rPr lang="en-US" sz="2800" b="1" u="sng" dirty="0" err="1" smtClean="0"/>
              <a:t>nouvelles</a:t>
            </a:r>
            <a:r>
              <a:rPr lang="en-US" sz="2800" b="1" dirty="0" smtClean="0"/>
              <a:t> </a:t>
            </a:r>
            <a:r>
              <a:rPr lang="en-US" sz="2800" dirty="0" err="1" smtClean="0"/>
              <a:t>est</a:t>
            </a:r>
            <a:r>
              <a:rPr lang="en-US" sz="2800" dirty="0" smtClean="0"/>
              <a:t> </a:t>
            </a:r>
            <a:r>
              <a:rPr lang="en-US" sz="2800" b="1" u="sng" dirty="0" smtClean="0"/>
              <a:t>31 % plus </a:t>
            </a:r>
            <a:r>
              <a:rPr lang="en-US" sz="2800" b="1" u="sng" dirty="0" err="1" smtClean="0"/>
              <a:t>élevé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sur</a:t>
            </a:r>
            <a:r>
              <a:rPr lang="en-US" sz="2800" dirty="0" smtClean="0"/>
              <a:t> </a:t>
            </a:r>
            <a:r>
              <a:rPr lang="en-US" sz="2800" dirty="0" err="1" smtClean="0"/>
              <a:t>toute</a:t>
            </a:r>
            <a:r>
              <a:rPr lang="en-US" sz="2800" dirty="0" smtClean="0"/>
              <a:t> les </a:t>
            </a:r>
            <a:r>
              <a:rPr lang="en-US" sz="2800" dirty="0" err="1" smtClean="0"/>
              <a:t>autres</a:t>
            </a:r>
            <a:r>
              <a:rPr lang="en-US" sz="2800" dirty="0" smtClean="0"/>
              <a:t> applications :</a:t>
            </a:r>
            <a:endParaRPr lang="en-US" sz="2800" b="1" dirty="0" smtClean="0"/>
          </a:p>
          <a:p>
            <a:pPr algn="ctr"/>
            <a:r>
              <a:rPr lang="en-US" sz="2800" dirty="0" smtClean="0"/>
              <a:t>4,2 minutes </a:t>
            </a:r>
            <a:r>
              <a:rPr lang="en-US" sz="2800" dirty="0" err="1" smtClean="0"/>
              <a:t>contre</a:t>
            </a:r>
            <a:r>
              <a:rPr lang="en-US" sz="2800" dirty="0" smtClean="0"/>
              <a:t> 3,2 minutes!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6577795"/>
            <a:ext cx="586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Pandodaily.com </a:t>
            </a:r>
            <a:r>
              <a:rPr lang="fr-CA" sz="800" dirty="0" smtClean="0"/>
              <a:t>« S</a:t>
            </a:r>
            <a:r>
              <a:rPr lang="en-US" sz="800" i="1" dirty="0" err="1" smtClean="0"/>
              <a:t>tudy</a:t>
            </a:r>
            <a:r>
              <a:rPr lang="en-US" sz="800" i="1" dirty="0"/>
              <a:t>: Mobile news “snacking” is up sharply, but tablets are the killer news </a:t>
            </a:r>
            <a:r>
              <a:rPr lang="en-US" sz="800" i="1" dirty="0" smtClean="0"/>
              <a:t>devices</a:t>
            </a:r>
            <a:r>
              <a:rPr lang="fr-CA" sz="800" i="1" dirty="0"/>
              <a:t> </a:t>
            </a:r>
            <a:r>
              <a:rPr lang="fr-CA" sz="800" dirty="0" smtClean="0"/>
              <a:t>»</a:t>
            </a:r>
            <a:r>
              <a:rPr lang="en-US" sz="800" dirty="0" smtClean="0"/>
              <a:t>, 8 </a:t>
            </a:r>
            <a:r>
              <a:rPr lang="en-US" sz="800" dirty="0" err="1" smtClean="0"/>
              <a:t>août</a:t>
            </a:r>
            <a:r>
              <a:rPr lang="en-US" sz="800" dirty="0" smtClean="0"/>
              <a:t> 2013</a:t>
            </a:r>
            <a:endParaRPr lang="en-US" sz="800" dirty="0"/>
          </a:p>
        </p:txBody>
      </p:sp>
      <p:pic>
        <p:nvPicPr>
          <p:cNvPr id="2050" name="Picture 2" descr="http://home.solutionsforstartup.com/wp-content/uploads/2012/01/phone-applicati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59"/>
          <a:stretch/>
        </p:blipFill>
        <p:spPr bwMode="auto">
          <a:xfrm>
            <a:off x="2743200" y="3733800"/>
            <a:ext cx="3637128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://cdn.appcraver.com/wp-content/uploads/2011/07/ios-news-app-500x366.jpg"/>
          <p:cNvSpPr>
            <a:spLocks noChangeAspect="1" noChangeArrowheads="1"/>
          </p:cNvSpPr>
          <p:nvPr/>
        </p:nvSpPr>
        <p:spPr bwMode="auto">
          <a:xfrm>
            <a:off x="155575" y="-1652588"/>
            <a:ext cx="4714875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2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399" y="1333512"/>
            <a:ext cx="78454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La </a:t>
            </a:r>
            <a:r>
              <a:rPr lang="en-US" sz="2800" b="1" u="sng" dirty="0" err="1" smtClean="0"/>
              <a:t>réalité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augmentée</a:t>
            </a:r>
            <a:r>
              <a:rPr lang="en-US" sz="2800" b="1" u="sng" dirty="0" smtClean="0"/>
              <a:t> </a:t>
            </a:r>
            <a:r>
              <a:rPr lang="en-US" sz="2800" dirty="0" err="1" smtClean="0"/>
              <a:t>permet</a:t>
            </a:r>
            <a:r>
              <a:rPr lang="en-US" sz="2800" dirty="0" smtClean="0"/>
              <a:t> aux </a:t>
            </a:r>
            <a:r>
              <a:rPr lang="en-US" sz="2800" dirty="0" err="1" smtClean="0"/>
              <a:t>journaux</a:t>
            </a:r>
            <a:r>
              <a:rPr lang="en-US" sz="2800" dirty="0" smtClean="0"/>
              <a:t> et aux </a:t>
            </a:r>
            <a:r>
              <a:rPr lang="en-US" sz="2800" dirty="0" err="1" smtClean="0"/>
              <a:t>appareils</a:t>
            </a:r>
            <a:r>
              <a:rPr lang="en-US" sz="2800" dirty="0" smtClean="0"/>
              <a:t> mobiles d’être </a:t>
            </a:r>
            <a:r>
              <a:rPr lang="en-US" sz="2800" dirty="0" err="1" smtClean="0"/>
              <a:t>utilisés</a:t>
            </a:r>
            <a:r>
              <a:rPr lang="en-US" sz="2800" dirty="0" smtClean="0"/>
              <a:t> avec le journal pour </a:t>
            </a:r>
            <a:r>
              <a:rPr lang="en-US" sz="2800" dirty="0" err="1" smtClean="0"/>
              <a:t>ajouter</a:t>
            </a:r>
            <a:r>
              <a:rPr lang="en-US" sz="2800" dirty="0" smtClean="0"/>
              <a:t> à </a:t>
            </a:r>
            <a:r>
              <a:rPr lang="en-US" sz="2800" dirty="0" err="1" smtClean="0"/>
              <a:t>l’expérience</a:t>
            </a:r>
            <a:endParaRPr lang="en-US" sz="28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l="19287" t="39763" r="46556" b="34454"/>
          <a:stretch/>
        </p:blipFill>
        <p:spPr bwMode="auto">
          <a:xfrm>
            <a:off x="3657600" y="3966865"/>
            <a:ext cx="41275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New Image"/>
          <p:cNvPicPr>
            <a:picLocks noChangeAspect="1" noChangeArrowheads="1"/>
          </p:cNvPicPr>
          <p:nvPr/>
        </p:nvPicPr>
        <p:blipFill>
          <a:blip r:embed="rId3"/>
          <a:srcRect l="8653" t="3041" r="5246" b="3676"/>
          <a:stretch>
            <a:fillRect/>
          </a:stretch>
        </p:blipFill>
        <p:spPr bwMode="auto">
          <a:xfrm>
            <a:off x="838200" y="3127375"/>
            <a:ext cx="2359025" cy="327342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97224" y="3052465"/>
            <a:ext cx="5946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Téléchargez</a:t>
            </a:r>
            <a:r>
              <a:rPr lang="en-US" dirty="0" smtClean="0"/>
              <a:t> </a:t>
            </a:r>
            <a:r>
              <a:rPr lang="en-US" dirty="0" err="1" smtClean="0"/>
              <a:t>l’application</a:t>
            </a:r>
            <a:r>
              <a:rPr lang="en-US" dirty="0" smtClean="0"/>
              <a:t> (p. ex. : Layar, Blippar), </a:t>
            </a:r>
            <a:r>
              <a:rPr lang="en-US" dirty="0" err="1" smtClean="0"/>
              <a:t>tenez</a:t>
            </a:r>
            <a:r>
              <a:rPr lang="en-US" dirty="0" smtClean="0"/>
              <a:t> le </a:t>
            </a:r>
            <a:r>
              <a:rPr lang="en-US" dirty="0" err="1" smtClean="0"/>
              <a:t>téléphone</a:t>
            </a:r>
            <a:r>
              <a:rPr lang="en-US" dirty="0" smtClean="0"/>
              <a:t> au-</a:t>
            </a:r>
            <a:r>
              <a:rPr lang="en-US" dirty="0" err="1" smtClean="0"/>
              <a:t>dessus</a:t>
            </a:r>
            <a:r>
              <a:rPr lang="en-US" dirty="0" smtClean="0"/>
              <a:t> de la </a:t>
            </a:r>
            <a:r>
              <a:rPr lang="en-US" dirty="0" err="1" smtClean="0"/>
              <a:t>publicité</a:t>
            </a:r>
            <a:r>
              <a:rPr lang="en-US" dirty="0" smtClean="0"/>
              <a:t> et </a:t>
            </a:r>
            <a:r>
              <a:rPr lang="en-US" dirty="0" err="1" smtClean="0"/>
              <a:t>recevez</a:t>
            </a:r>
            <a:r>
              <a:rPr lang="en-US" dirty="0" smtClean="0"/>
              <a:t> plus </a:t>
            </a:r>
            <a:r>
              <a:rPr lang="en-US" dirty="0" err="1" smtClean="0"/>
              <a:t>d’information</a:t>
            </a:r>
            <a:r>
              <a:rPr lang="en-US" dirty="0" smtClean="0"/>
              <a:t> –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cas</a:t>
            </a:r>
            <a:r>
              <a:rPr lang="en-US" dirty="0" smtClean="0"/>
              <a:t>-ci,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visite</a:t>
            </a:r>
            <a:r>
              <a:rPr lang="en-US" dirty="0" smtClean="0"/>
              <a:t> du quartier.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3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843" y="1676400"/>
            <a:ext cx="804258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journaux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Pourquoi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 pas!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lectorat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puissant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toutes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plateformes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journaux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incitent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aux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décisions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d’achats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force du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multimédia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imprimés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numérique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Les technologies mobiles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8400" y="1600200"/>
            <a:ext cx="646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5370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2362200"/>
            <a:ext cx="7927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Lectorat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journaux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toutes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plateformes</a:t>
            </a:r>
            <a:r>
              <a:rPr lang="en-US" dirty="0"/>
              <a:t> </a:t>
            </a:r>
          </a:p>
        </p:txBody>
      </p:sp>
      <p:pic>
        <p:nvPicPr>
          <p:cNvPr id="5122" name="Picture 2" descr="http://gigaompaidcontent.files.wordpress.com/2012/10/shutterstock_96614911.jpg?w=300&amp;h=200&amp;crop=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602" y="3352800"/>
            <a:ext cx="41529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35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81000" y="1168296"/>
            <a:ext cx="838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Lectorat</a:t>
            </a:r>
            <a:r>
              <a:rPr lang="en-US" sz="2800" dirty="0" smtClean="0"/>
              <a:t> des </a:t>
            </a:r>
            <a:r>
              <a:rPr lang="en-US" sz="2800" dirty="0" err="1" smtClean="0"/>
              <a:t>journaux</a:t>
            </a:r>
            <a:r>
              <a:rPr lang="en-US" sz="2800" dirty="0" smtClean="0"/>
              <a:t> – </a:t>
            </a:r>
            <a:r>
              <a:rPr lang="en-US" sz="2800" dirty="0" err="1" smtClean="0"/>
              <a:t>toutes</a:t>
            </a:r>
            <a:r>
              <a:rPr lang="en-US" sz="2800" dirty="0" smtClean="0"/>
              <a:t> </a:t>
            </a:r>
            <a:r>
              <a:rPr lang="en-US" sz="2800" dirty="0" err="1" smtClean="0"/>
              <a:t>plateformes</a:t>
            </a:r>
            <a:endParaRPr lang="en-US" sz="2800" dirty="0" smtClean="0"/>
          </a:p>
          <a:p>
            <a:pPr algn="ctr"/>
            <a:r>
              <a:rPr lang="en-US" sz="2400" dirty="0" smtClean="0"/>
              <a:t>(en </a:t>
            </a:r>
            <a:r>
              <a:rPr lang="en-US" sz="2400" dirty="0" err="1" smtClean="0"/>
              <a:t>semaine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607088" y="6642556"/>
            <a:ext cx="449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Totum Research; </a:t>
            </a:r>
            <a:r>
              <a:rPr lang="en-US" sz="800" dirty="0" err="1" smtClean="0"/>
              <a:t>Canadiens</a:t>
            </a:r>
            <a:r>
              <a:rPr lang="en-US" sz="800" dirty="0" smtClean="0"/>
              <a:t> 18+, </a:t>
            </a:r>
            <a:r>
              <a:rPr lang="en-US" sz="800" dirty="0" smtClean="0"/>
              <a:t>en </a:t>
            </a:r>
            <a:r>
              <a:rPr lang="en-US" sz="800" dirty="0" err="1" smtClean="0"/>
              <a:t>semaine</a:t>
            </a:r>
            <a:r>
              <a:rPr lang="en-US" sz="800" dirty="0" smtClean="0"/>
              <a:t>, </a:t>
            </a:r>
            <a:r>
              <a:rPr lang="en-US" sz="800" dirty="0" err="1" smtClean="0"/>
              <a:t>novembre</a:t>
            </a:r>
            <a:r>
              <a:rPr lang="en-US" sz="800" dirty="0" smtClean="0"/>
              <a:t> 2013</a:t>
            </a:r>
            <a:endParaRPr lang="en-US" sz="800" b="1" dirty="0"/>
          </a:p>
        </p:txBody>
      </p:sp>
      <p:graphicFrame>
        <p:nvGraphicFramePr>
          <p:cNvPr id="21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853456"/>
              </p:ext>
            </p:extLst>
          </p:nvPr>
        </p:nvGraphicFramePr>
        <p:xfrm>
          <a:off x="609600" y="1943100"/>
          <a:ext cx="7696200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" name="Picture 21" descr="2013 stacked b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219200"/>
            <a:ext cx="2450390" cy="488858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133600" y="1828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86 %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212466" y="418317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67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00591" y="252647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52470" y="220197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50437" y="208115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95400" y="5943600"/>
            <a:ext cx="1600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276600" y="5943600"/>
            <a:ext cx="1981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715000" y="59436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858000" y="59436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295400" y="5867400"/>
            <a:ext cx="1644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dirty="0" smtClean="0"/>
              <a:t>Journal imprimé</a:t>
            </a:r>
            <a:r>
              <a:rPr lang="en-US" sz="1600" dirty="0" smtClean="0"/>
              <a:t>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76600" y="5867400"/>
            <a:ext cx="1971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dirty="0" smtClean="0"/>
              <a:t>Site Web de journal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627418" y="5867400"/>
            <a:ext cx="1154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dirty="0" smtClean="0"/>
              <a:t>Téléphone</a:t>
            </a:r>
            <a:r>
              <a:rPr lang="en-US" sz="1600" dirty="0" smtClean="0"/>
              <a:t>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781800" y="5867400"/>
            <a:ext cx="903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dirty="0" smtClean="0"/>
              <a:t>Tablette</a:t>
            </a:r>
            <a:r>
              <a:rPr lang="en-US" sz="1600" dirty="0" smtClean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27418" y="1931131"/>
            <a:ext cx="33528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Lectorat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total : 86 %!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Imprimés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en bonne posture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autres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appareils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s’ajoutent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7600" y="5791200"/>
            <a:ext cx="16764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1028517"/>
            <a:ext cx="838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Lectorat</a:t>
            </a:r>
            <a:r>
              <a:rPr lang="en-US" sz="2800" dirty="0" smtClean="0"/>
              <a:t> des </a:t>
            </a:r>
            <a:r>
              <a:rPr lang="en-US" sz="2800" dirty="0" err="1" smtClean="0"/>
              <a:t>journaux</a:t>
            </a:r>
            <a:r>
              <a:rPr lang="en-US" sz="2800" dirty="0" smtClean="0"/>
              <a:t> - </a:t>
            </a:r>
            <a:r>
              <a:rPr lang="en-US" sz="2800" dirty="0" err="1" smtClean="0"/>
              <a:t>toutes</a:t>
            </a:r>
            <a:r>
              <a:rPr lang="en-US" sz="2800" dirty="0" smtClean="0"/>
              <a:t> </a:t>
            </a:r>
            <a:r>
              <a:rPr lang="en-US" sz="2800" dirty="0" err="1" smtClean="0"/>
              <a:t>plateformes</a:t>
            </a:r>
            <a:endParaRPr lang="en-US" sz="2800" dirty="0" smtClean="0"/>
          </a:p>
          <a:p>
            <a:pPr algn="ctr"/>
            <a:r>
              <a:rPr lang="en-US" sz="2400" dirty="0" smtClean="0"/>
              <a:t>2011 </a:t>
            </a:r>
            <a:r>
              <a:rPr lang="en-US" sz="2400" dirty="0" err="1" smtClean="0"/>
              <a:t>contre</a:t>
            </a:r>
            <a:r>
              <a:rPr lang="en-US" sz="2400" dirty="0" smtClean="0"/>
              <a:t> 2013</a:t>
            </a:r>
            <a:endParaRPr lang="en-US" sz="2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533400" y="914400"/>
            <a:ext cx="8458200" cy="5562600"/>
            <a:chOff x="685800" y="956154"/>
            <a:chExt cx="7696200" cy="5143500"/>
          </a:xfrm>
        </p:grpSpPr>
        <p:pic>
          <p:nvPicPr>
            <p:cNvPr id="23" name="Picture 22" descr="2013 stacked bar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0" y="956154"/>
              <a:ext cx="1377582" cy="4882493"/>
            </a:xfrm>
            <a:prstGeom prst="rect">
              <a:avLst/>
            </a:prstGeom>
          </p:spPr>
        </p:pic>
        <p:graphicFrame>
          <p:nvGraphicFramePr>
            <p:cNvPr id="24" name="Objec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7985443"/>
                </p:ext>
              </p:extLst>
            </p:nvPr>
          </p:nvGraphicFramePr>
          <p:xfrm>
            <a:off x="685800" y="1718154"/>
            <a:ext cx="7696200" cy="43815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25" name="TextBox 24"/>
          <p:cNvSpPr txBox="1"/>
          <p:nvPr/>
        </p:nvSpPr>
        <p:spPr>
          <a:xfrm>
            <a:off x="2133600" y="1523162"/>
            <a:ext cx="756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86 %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533845" y="1529889"/>
            <a:ext cx="787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85 %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236216" y="392809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67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46061" y="2325819"/>
            <a:ext cx="506984" cy="306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21625" y="19348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91961" y="184141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40725" y="393799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69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28344" y="2290942"/>
            <a:ext cx="506984" cy="306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66981" y="199429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66981" y="187795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0" y="6093296"/>
            <a:ext cx="15121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"/>
          <p:cNvSpPr txBox="1"/>
          <p:nvPr/>
        </p:nvSpPr>
        <p:spPr>
          <a:xfrm>
            <a:off x="4139952" y="6111958"/>
            <a:ext cx="3240360" cy="428242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Sites Web de </a:t>
            </a:r>
            <a:r>
              <a:rPr lang="en-US" sz="1600" dirty="0" err="1" smtClean="0"/>
              <a:t>journaux</a:t>
            </a:r>
            <a:r>
              <a:rPr lang="en-US" sz="1600" dirty="0" smtClean="0"/>
              <a:t> </a:t>
            </a:r>
            <a:r>
              <a:rPr lang="en-US" sz="1600" dirty="0" err="1" smtClean="0"/>
              <a:t>Téléphone</a:t>
            </a:r>
            <a:endParaRPr lang="en-US" sz="1600" b="0" dirty="0"/>
          </a:p>
        </p:txBody>
      </p:sp>
      <p:sp>
        <p:nvSpPr>
          <p:cNvPr id="19" name="TextBox 18"/>
          <p:cNvSpPr txBox="1"/>
          <p:nvPr/>
        </p:nvSpPr>
        <p:spPr>
          <a:xfrm>
            <a:off x="5653988" y="1916756"/>
            <a:ext cx="3429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Lectorat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total stable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Imprimés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solides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Autres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appareils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hausse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surtout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téléphone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90800" y="6642556"/>
            <a:ext cx="5486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Totum Research; </a:t>
            </a:r>
            <a:r>
              <a:rPr lang="en-US" sz="800" dirty="0" err="1" smtClean="0"/>
              <a:t>Canadiens</a:t>
            </a:r>
            <a:r>
              <a:rPr lang="en-US" sz="800" dirty="0" smtClean="0"/>
              <a:t> 18+, en </a:t>
            </a:r>
            <a:r>
              <a:rPr lang="en-US" sz="800" dirty="0" err="1" smtClean="0"/>
              <a:t>semaine</a:t>
            </a:r>
            <a:r>
              <a:rPr lang="en-US" sz="800" dirty="0" smtClean="0"/>
              <a:t>, </a:t>
            </a:r>
            <a:r>
              <a:rPr lang="en-US" sz="800" dirty="0" err="1" smtClean="0"/>
              <a:t>décembre</a:t>
            </a:r>
            <a:r>
              <a:rPr lang="en-US" sz="800" dirty="0" smtClean="0"/>
              <a:t> 2011</a:t>
            </a:r>
            <a:r>
              <a:rPr lang="en-US" sz="800" b="1" dirty="0" smtClean="0"/>
              <a:t> </a:t>
            </a:r>
            <a:r>
              <a:rPr lang="en-US" sz="800" dirty="0" smtClean="0"/>
              <a:t>et </a:t>
            </a:r>
            <a:r>
              <a:rPr lang="en-US" sz="800" dirty="0" err="1" smtClean="0"/>
              <a:t>novembre</a:t>
            </a:r>
            <a:r>
              <a:rPr lang="en-US" sz="800" dirty="0" smtClean="0"/>
              <a:t> 2013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183364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19400" y="6629400"/>
            <a:ext cx="326884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Totum Research; </a:t>
            </a:r>
            <a:r>
              <a:rPr lang="en-US" dirty="0" err="1" smtClean="0"/>
              <a:t>Canadiens</a:t>
            </a:r>
            <a:r>
              <a:rPr lang="en-US" dirty="0" smtClean="0"/>
              <a:t> </a:t>
            </a:r>
            <a:r>
              <a:rPr lang="en-US" dirty="0"/>
              <a:t>18+, </a:t>
            </a:r>
            <a:r>
              <a:rPr lang="en-US" dirty="0" smtClean="0"/>
              <a:t>jour en </a:t>
            </a:r>
            <a:r>
              <a:rPr lang="en-US" dirty="0" err="1" smtClean="0"/>
              <a:t>semaine</a:t>
            </a:r>
            <a:r>
              <a:rPr lang="en-US" dirty="0" smtClean="0"/>
              <a:t>, </a:t>
            </a:r>
            <a:r>
              <a:rPr lang="en-US" dirty="0" err="1" smtClean="0"/>
              <a:t>novembre</a:t>
            </a:r>
            <a:r>
              <a:rPr lang="en-US" dirty="0" smtClean="0"/>
              <a:t> 2013</a:t>
            </a:r>
            <a:endParaRPr lang="en-US" b="1" dirty="0"/>
          </a:p>
        </p:txBody>
      </p:sp>
      <p:graphicFrame>
        <p:nvGraphicFramePr>
          <p:cNvPr id="6" name="Object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39669020"/>
              </p:ext>
            </p:extLst>
          </p:nvPr>
        </p:nvGraphicFramePr>
        <p:xfrm>
          <a:off x="258762" y="976648"/>
          <a:ext cx="8474075" cy="5059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/>
          <p:cNvSpPr/>
          <p:nvPr/>
        </p:nvSpPr>
        <p:spPr>
          <a:xfrm>
            <a:off x="7467600" y="1828800"/>
            <a:ext cx="762000" cy="6858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914400"/>
            <a:ext cx="75438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Lectorat</a:t>
            </a:r>
            <a:r>
              <a:rPr lang="en-US" sz="2800" dirty="0" smtClean="0"/>
              <a:t> des </a:t>
            </a:r>
            <a:r>
              <a:rPr lang="en-US" sz="2800" dirty="0" err="1" smtClean="0"/>
              <a:t>journaux</a:t>
            </a:r>
            <a:r>
              <a:rPr lang="en-US" sz="2800" dirty="0" smtClean="0"/>
              <a:t> </a:t>
            </a:r>
            <a:r>
              <a:rPr lang="en-US" sz="2800" dirty="0" err="1" smtClean="0"/>
              <a:t>selon</a:t>
            </a:r>
            <a:r>
              <a:rPr lang="en-US" sz="2800" dirty="0" smtClean="0"/>
              <a:t> </a:t>
            </a:r>
            <a:r>
              <a:rPr lang="en-US" sz="2800" dirty="0" err="1" smtClean="0"/>
              <a:t>l’heure</a:t>
            </a:r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0" t="37867" r="20864" b="40258"/>
          <a:stretch/>
        </p:blipFill>
        <p:spPr bwMode="auto">
          <a:xfrm>
            <a:off x="609600" y="2364458"/>
            <a:ext cx="7772401" cy="228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1494305"/>
            <a:ext cx="70866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Imprimés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le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et en soirée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Tablettes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en soirée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Web et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téléphone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le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en milieu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d’avant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-midi et en soirée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027003"/>
            <a:ext cx="14753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latin typeface="+mj-lt"/>
                <a:cs typeface="+mn-cs"/>
              </a:rPr>
              <a:t>* </a:t>
            </a:r>
            <a:r>
              <a:rPr lang="en-US" sz="800" dirty="0" err="1" smtClean="0">
                <a:latin typeface="+mj-lt"/>
                <a:cs typeface="+mn-cs"/>
              </a:rPr>
              <a:t>Ces</a:t>
            </a:r>
            <a:r>
              <a:rPr lang="en-US" sz="800" dirty="0" smtClean="0">
                <a:latin typeface="+mj-lt"/>
                <a:cs typeface="+mn-cs"/>
              </a:rPr>
              <a:t> </a:t>
            </a:r>
            <a:r>
              <a:rPr lang="en-US" sz="800" dirty="0" err="1" smtClean="0">
                <a:latin typeface="+mj-lt"/>
                <a:cs typeface="+mn-cs"/>
              </a:rPr>
              <a:t>lecteurs</a:t>
            </a:r>
            <a:r>
              <a:rPr lang="en-US" sz="800" dirty="0" smtClean="0">
                <a:latin typeface="+mj-lt"/>
                <a:cs typeface="+mn-cs"/>
              </a:rPr>
              <a:t> </a:t>
            </a:r>
            <a:r>
              <a:rPr lang="en-US" sz="800" dirty="0" err="1" smtClean="0">
                <a:latin typeface="+mj-lt"/>
                <a:cs typeface="+mn-cs"/>
              </a:rPr>
              <a:t>ont</a:t>
            </a:r>
            <a:r>
              <a:rPr lang="en-US" sz="800" dirty="0" smtClean="0">
                <a:latin typeface="+mj-lt"/>
                <a:cs typeface="+mn-cs"/>
              </a:rPr>
              <a:t> </a:t>
            </a:r>
            <a:r>
              <a:rPr lang="en-US" sz="800" dirty="0" err="1" smtClean="0">
                <a:latin typeface="+mj-lt"/>
                <a:cs typeface="+mn-cs"/>
              </a:rPr>
              <a:t>pu</a:t>
            </a:r>
            <a:r>
              <a:rPr lang="en-US" sz="800" dirty="0" smtClean="0">
                <a:latin typeface="+mj-lt"/>
                <a:cs typeface="+mn-cs"/>
              </a:rPr>
              <a:t> lire </a:t>
            </a:r>
            <a:r>
              <a:rPr lang="en-US" sz="800" dirty="0" err="1" smtClean="0">
                <a:latin typeface="+mj-lt"/>
                <a:cs typeface="+mn-cs"/>
              </a:rPr>
              <a:t>sur</a:t>
            </a:r>
            <a:r>
              <a:rPr lang="en-US" sz="800" dirty="0" smtClean="0">
                <a:latin typeface="+mj-lt"/>
                <a:cs typeface="+mn-cs"/>
              </a:rPr>
              <a:t> </a:t>
            </a:r>
            <a:r>
              <a:rPr lang="en-US" sz="800" dirty="0" err="1" smtClean="0">
                <a:latin typeface="+mj-lt"/>
                <a:cs typeface="+mn-cs"/>
              </a:rPr>
              <a:t>d’autres</a:t>
            </a:r>
            <a:r>
              <a:rPr lang="en-US" sz="800" dirty="0" smtClean="0">
                <a:latin typeface="+mj-lt"/>
                <a:cs typeface="+mn-cs"/>
              </a:rPr>
              <a:t> </a:t>
            </a:r>
            <a:r>
              <a:rPr lang="en-US" sz="800" dirty="0" err="1" smtClean="0">
                <a:latin typeface="+mj-lt"/>
                <a:cs typeface="+mn-cs"/>
              </a:rPr>
              <a:t>plateformes</a:t>
            </a:r>
            <a:endParaRPr lang="en-US" sz="800" dirty="0" smtClean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latin typeface="+mj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latin typeface="+mj-lt"/>
                <a:cs typeface="+mn-cs"/>
              </a:rPr>
              <a:t>Totum </a:t>
            </a:r>
            <a:r>
              <a:rPr lang="en-US" sz="800" dirty="0">
                <a:latin typeface="+mj-lt"/>
                <a:cs typeface="+mn-cs"/>
              </a:rPr>
              <a:t>Research; </a:t>
            </a:r>
            <a:r>
              <a:rPr lang="en-US" sz="800" dirty="0" err="1" smtClean="0">
                <a:latin typeface="+mj-lt"/>
                <a:cs typeface="+mn-cs"/>
              </a:rPr>
              <a:t>Canadiens</a:t>
            </a:r>
            <a:r>
              <a:rPr lang="en-US" sz="800" dirty="0" smtClean="0">
                <a:latin typeface="+mj-lt"/>
                <a:cs typeface="+mn-cs"/>
              </a:rPr>
              <a:t> </a:t>
            </a:r>
            <a:r>
              <a:rPr lang="en-US" sz="800" dirty="0">
                <a:latin typeface="+mj-lt"/>
                <a:cs typeface="+mn-cs"/>
              </a:rPr>
              <a:t>18+, </a:t>
            </a:r>
            <a:r>
              <a:rPr lang="en-US" sz="800" dirty="0" smtClean="0">
                <a:latin typeface="+mj-lt"/>
                <a:cs typeface="+mn-cs"/>
              </a:rPr>
              <a:t>en </a:t>
            </a:r>
            <a:r>
              <a:rPr lang="en-US" sz="800" dirty="0" err="1" smtClean="0">
                <a:latin typeface="+mj-lt"/>
                <a:cs typeface="+mn-cs"/>
              </a:rPr>
              <a:t>semaine</a:t>
            </a:r>
            <a:r>
              <a:rPr lang="en-US" sz="800" dirty="0" smtClean="0">
                <a:latin typeface="+mj-lt"/>
                <a:cs typeface="+mn-cs"/>
              </a:rPr>
              <a:t>, </a:t>
            </a:r>
            <a:r>
              <a:rPr lang="en-US" sz="800" dirty="0" err="1" smtClean="0">
                <a:latin typeface="+mj-lt"/>
              </a:rPr>
              <a:t>n</a:t>
            </a:r>
            <a:r>
              <a:rPr lang="en-US" sz="800" dirty="0" err="1" smtClean="0">
                <a:latin typeface="+mj-lt"/>
                <a:cs typeface="+mn-cs"/>
              </a:rPr>
              <a:t>ovembre</a:t>
            </a:r>
            <a:r>
              <a:rPr lang="en-US" sz="800" dirty="0" smtClean="0">
                <a:latin typeface="+mj-lt"/>
                <a:cs typeface="+mn-cs"/>
              </a:rPr>
              <a:t> </a:t>
            </a:r>
            <a:r>
              <a:rPr lang="en-US" sz="800" dirty="0">
                <a:latin typeface="+mj-lt"/>
                <a:cs typeface="+mn-cs"/>
              </a:rPr>
              <a:t>2012</a:t>
            </a:r>
            <a:endParaRPr lang="en-US" sz="800" b="1" dirty="0">
              <a:latin typeface="+mj-lt"/>
              <a:cs typeface="+mn-cs"/>
            </a:endParaRPr>
          </a:p>
        </p:txBody>
      </p:sp>
      <p:sp>
        <p:nvSpPr>
          <p:cNvPr id="22537" name="TextBox 1"/>
          <p:cNvSpPr txBox="1">
            <a:spLocks noChangeArrowheads="1"/>
          </p:cNvSpPr>
          <p:nvPr/>
        </p:nvSpPr>
        <p:spPr bwMode="auto">
          <a:xfrm>
            <a:off x="1475369" y="914013"/>
            <a:ext cx="61446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journaux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consultés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fois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par jour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1" y="1473692"/>
            <a:ext cx="853439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moyenne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les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Canadiens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interagissent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avec les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journaux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5,6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par jour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lecteurs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d’imprimés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* 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lisent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un journal 2,7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par jour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lecteurs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sites Web* 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lisent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un journal 3,3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par jour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lecteurs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tablettes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* 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lisent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un journal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tablette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3,7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par jour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lecteurs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téléphone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lisent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un journal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téléphone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4,3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par jour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" t="11837" r="4120" b="2078"/>
          <a:stretch/>
        </p:blipFill>
        <p:spPr>
          <a:xfrm>
            <a:off x="1409699" y="3068610"/>
            <a:ext cx="5829301" cy="369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2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2057400"/>
            <a:ext cx="8037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journaux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incitent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aux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décisions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d’achat</a:t>
            </a:r>
            <a:r>
              <a:rPr lang="en-US" dirty="0"/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488" y="3429000"/>
            <a:ext cx="3657600" cy="2743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92381">
            <a:off x="4992267" y="4249913"/>
            <a:ext cx="933269" cy="307777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+mj-lt"/>
              </a:rPr>
              <a:t>OUVERT</a:t>
            </a:r>
            <a:endParaRPr lang="en-US" sz="1400" b="1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50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1789905" y="2819400"/>
            <a:ext cx="552529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Canadiens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pensent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acheter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produit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un service, 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journaux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imprimés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électroniques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la source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laquelle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ils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tournent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3" name="TextBox 1"/>
          <p:cNvSpPr txBox="1">
            <a:spLocks noChangeArrowheads="1"/>
          </p:cNvSpPr>
          <p:nvPr/>
        </p:nvSpPr>
        <p:spPr bwMode="auto">
          <a:xfrm>
            <a:off x="2799276" y="1381780"/>
            <a:ext cx="35253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Source de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recherche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8" descr="data:image/jpeg;base64,/9j/4AAQSkZJRgABAQAAAQABAAD/2wCEAAkGBxQSEhUUEhQUFRQXFhYVFxgYGBcYHBcYFhkcGBUXGBcYHCggGBolHBYVITEhJSkrLi4uGB8zODMsNygtLisBCgoKDg0OGxAQGzQkICQsLC8yLDIvLCwsLC80NCwtLCwsNCwsLCwsLCwsLCwsLCwsLCwwLCwsLCwsLCwsLDQsLP/AABEIAOEA4QMBEQACEQEDEQH/xAAcAAEAAQUBAQAAAAAAAAAAAAAABQECAwQGBwj/xABEEAABAwEFBQMIBwcDBQEAAAABAAIDEQQFEiExBhNBUWEicZEyUoGSobHB0QcUI0Jy4fAVM1NigsLxFmOiJDRzk9JD/8QAGwEBAAIDAQEAAAAAAAAAAAAAAAMEAQIFBgf/xABAEQACAQMCAgcGBAQEBgMBAAAAAQIDBBEFIRIxE0FRYXGBkRQiobHB0QYy4fAVFkJTM0NS8SQ0YnKi4jWCsiP/2gAMAwEAAhEDEQA/APcUAQBAEAQBAEAQBAEAQBAEAQBAEAQBAEAQBAEAQBAEAQBAEAQBAEAQBAEAQBAEAQBAEAQBAEAQBAEAQBAWtdVAXIAgCAIAgCAIAgCAIChKAtEgQB0gQAyhAVMg5oAHjmgLkAQBAEBRzqIC0SDmgPDfpAvW1i95o457Q2ICPC1sj2tFYWk0ANM3VPegJf6HrxnfaZWzSzSN3NQJHvcA4SAEjEdc1jrMnrm8HNZMFQ4FAVQBAc3bb2fFaXN8qLAyrcqgmtS0+GR5cFxr7VPZLhQksxa81zIZ1eGWCcslrbI0OaQRz+BHArq0q0KsFODymSpprKMz30UhkYxzQFDKEA3gqgK7wc0BUOB0QFUAQBAWvbVAWGFADD1QFN1Tj+uKAGMc+iAq1orWqAvxhAMYQDGEAx96Asfnz8EBjIz4/r2IDzTa7Y612i3PnhdZhEQym8e8OBawNOTWEajnomUDe2E2XlsUz5JnwFroRHRj3E1Dw7PEAMNK9VjK7Rk7c2lnF7fWb81jjiutGMoNtsYNd4z12/Na9NT/ANS9UOJdpd+1Iv4kfrt+a1dxSX9S9UY4o9oN7Q/xY/XatXd0FzmvVDjj2nNXjIHzvc0hzThAIzBo0V9q8Zr9aFS5Tg8rC5FOu05bGOCR0TsUZoeI4O6EKlZahVtZ5g9utdTNITcXsdDdt5Nm/leBm0+9p4j9ZL3NjqNK7jmOz61++aLsKimb7YlfJA6Dr+qUQFREgG56oC5jKIC9AEAQBAEAQEdtBiFnkLCWuDSQQaEUz19Cjq54JcPPDMPkcu2eQj97L67vmvn8tWu/7jKHSS7SQst1zSNDhO+hrrJJwNPgutaW2o3NJVYVtn3y8CWMakllMy/sCb+M7/2SKx/DNSfOt8ZG3RVO35mla7ufG9rXSOOKmeN/E04lc68p3ltVhTnVfvdeX4Ec1OLSbN3/AE2/+J7XLo/wi9/v/Fm/Qz7Sh2ZPng+stXot4/8AO+Y6CfaR9sujdkYmjPQjMFcW+tru0aVV7PrT2IZxlHmbVi2dbIwOq0Vrlh5Giu2WkVbqiqqqYznbHfjtN4UnJZybA2WHnN9X81a/lyp/d+H6m/s77Sv+l2+c31fzT+XJ/wB34fqPZ32mhd92NldhybkTWlf1quNYWcruu6PFjCe+M8njtRDThxvBIjZkeePU/Ndr+Wn/AHf/AB/9ib2bvK/6aHnj1fzT+Wn/AHf/AB/9jPs3ea14XOImh2KtTTSnAnn0VDUdH9jo9J0md8Yxj6sjqUuBZyZ7BdAewOxUrXKnI05qSw0ON1QjWc8ZztjseO0zCjxRzk1rysgicG1rlX2kfBUNV0+NlOMIyzlZI6kOB4NF8ehFQRmCMiD0KoUq06UlKDw0aJ4Ji7L70ZNkdA/QH8XI9dO5ez03W41sU620u3qf2Zbp1s7SJ8FegLBVAEAQBAEAQBAEAQGvb4sUb282keIp8UBxFidVje4L5jcQ4asodjaOa1hnWbPPrFTk4j3H4r2X4fnxWmOxtfX6lu3fuGva5bSHuwA4a5ZN08FDeVtUjWkqMcx6tkazlVUngi7bPJiG98puYyAy9HcuBf3N26sPaVhx3W2P3yIJyk37x1VoJwOw64TTvpkve1eLo5cHPDwX3y2Im65py8B4dhzribSmWVMua87plxqU66VZPh68xx6bLrK9OVRy35Gzf9N1nriFO/8AxVXdfUfYpZ7Vjxz9sm9f8hdcR+xHefemgP8A4KPi/mKH5DFb3T4zu64cqZN5Z6qLUampRrYtlmOF2c/M1qOpxe7yNV8tqAJNaDM5NXPlca1FNuOy7omnFWX7RZcH70/hPvCq/h2TleSb/wBL+aNbf85M3gX4Du/KyppzFdelV6y/ddUJOh+fbHqs8+4tVOLh93mRWO1fzeDfkvOdNrf+n4RK/FWNS3SSkAS11qAQO7h3rm6lXv3BQutk3lbLq8PEjqSnjEibuU/Yt9PvK9VobzYw8/my1Q/IiJvx9ZT0AHx/uXnPxHNSu8dkUvm/qV7h5mR64BAWuZVbp4Bs3dejoey6r4+XFv4eY6eC9Dpmtyo4p1d4/FfoWKdZrZnTWa0te0OYQ5p4j3Hr0XsadWFWKnB5TLaaayjOpDIQBAEAQBAEAQFHaIDgIG4cTfNe9vg4hfO9Wp8F3UXfn13OfVWJM6bZl9WvHIg+I/Jd/wDDU80px70/VfoT272aK3ne7opMIa0igOdeKn1LWJ2lbo1DO2eZtUquMsYIS8LaZXYiADSmXSvzXmNQvneVFUccYWPn9ytUnxvJ2FndVjTzaD7F9AoS4qUZLrSL8d0jUuq8hM05YXDUVrroQqWnalC8i8LDXNfU0p1OMjL/AInhwLnVboOFDyp8VwfxFTuFJSk8w6urD7+3xIK6lnL5G/s8fsv6j8F0/wAOvNp/9n9CS3/KUvG9DE/CGg5A601/wmpay7OsqfBnbPPHb3dwqVuB4wakt9lzSMAzBHlcx3Lm1PxLxwcei5pr836EbuMrGDHcH73+k+8Kr+HP+bf/AGv5o1t/zk3b7Tu2F1K6ZVpqV66+uvZaDrYzjG3Lm8FqcuGOSM/b3+3/AMvyXB/meH9t+v6EHtPcaN423ekGlKCmtVx9W1ON64OMcYz8cEVWpx4JS452iOhcAcR1IC9D+H60PZOFvGG/oyehJcJDWyTFI483Hw0HsXldTq9Ld1Jd+PTb6Fao8ybMSpcjQtWAY5H8MyTkAMyTyAGqlpUp1JKMFlmUm+RMXFdUkbt45xYD/wDmKHFyx8MumfXgvcaRp1W2XFUlz/p6vP8AQuUqbjuyfaF2ycuQBAEAQBAEAQBAcFbCGzzN/nr6wDvivD6/Txd57Uvt9ClXXvm9c16NhLsVSCBpTh3kc1ro9/CzlPpE98cu7zQpTUG8mO+LeyZ4c2o7IGdOBJ4E81jVrqld1Yzp55Y3MVZKTyiP3i5PCRnT2K/omxsa4moaAcjwFF7O01e1p0IQlLdJLk+peBbhWiopMg7Bbt1IHDStD1aV5u2uvZrrpYfly/NFeMuGWUdDa7zs8jC0v1/lfkeB0Xp7nULC5pSpSnz7n5PkWZVISWMmvcVuYxhD3AHETx0oFS0O7oUKMoVJpPifyRHRnGKw2SDrbA7MlhPUfMLqzu9PqPM5Rfjj6krnTfPBTe2bnF/xWmdLf9v/AMTGaXcRl1StbM41Ab2qGoA8rKnoXB0qpSp6jUeUo+9jklzWMENJpVH5k1JNE4Uc5hHKoXqqk7etHgm012ZRZbg1hmIWeA8I/EKt7BYP+iPwNejp9hH31BG1rcAaDizpyofyXF160tqNvGVKKT4urwZDWhGMdjdsFkjMbSWtJpnkF09OsLadrTlKCbaXUiSnTi4ptEJeDQJHgCgByHoXk9VhCndzjBYSxt5IrVUlJpGq51FzsZIzJY7HJN5HZZxedP6R94+zquzp+jVrn3n7se37E0KTkdHd12Mi8kVcdXnMn5DoF7O0saNrHFNefWy3CCjyN4BWzcqgCAIAgCAtkNBkgMIeRkgD3n9ZIAXk1H+UBrTWJjiS5jSeeEE9MyO5ayhGXNZMNJmIXTET+7Z6jfkona0HzgvRGOGPYXOuGHzG+qPgtXZW7/y4+iHBHsMZ2eiPAeB+a19gtv7a9DHRx7DGdmouXtd/9LR6ZaP/AC0Y6KHYWnZmP9Of81G9Is3/AEfF/cdFDsLH7OMHP1nLX+DWf+j4v7mOhh2Fo2fb5z/H4FtVo9Ds3/T8WOggQl+2uy2ORsc8szXObiFADUVI4N1yK1/gNn2P1MdBEpctrstqk3UM8pkw48JZTs1ArUtpxUf8vWva/h9jHQRJo3B/uP8AVC0/ly27X8PsPZ4huz7jpKfSwfNaP8N0OqT+Bj2ddpU7OP8A4o/9Z/8AtRv8Mw6qnw/Ux7Mu0p/p6T+Iz1SPitH+GV/c+H6mPZu8jIZKtB5rzFWDpTcU+TwVmsMAlxwsBc46AfrIdSt7e1q3E+GCyzMYuT2Jax3FmDN2j5ozaO/zvd3r2FhoVKj71X3pfBfct06CW7Jprj4exd4nKPkOuf6CAuxFAN4UBfE4mtUBkQBAEAQFKICqApRAVQBAatstbY24nGg4Di48gFBXuKdCHHUeF++RmMXJ4RW77RvI2vpTEAaa06VW9KoqlOM11pMNYeDZUhgIAgKUQHkv0uw4rZCOJs7qd7Xk/l6URhmp9FUW7tpe/sgwvbU5AUcwjM5VNXZdFkHrn7Ri/iNPca+5YMlP2jHzPqu+SAobyZ/N4fNAVbbg6tARQE504IDk7pu9742ukO6joM3ZOd+EH3nwK8bb6LOrN1K74Yt+b+xUhQcnlk5ZrXBCMMeADiS4EnqTqV6SlOzto8EJRS8UW408LCRkN+M84egE+4LL1K1X+Yvmb9HLsNy7bY2ZuNubSSK0IrQlpyPUFWoTjOKlHkzVrBtrcwAEAQBAEAQBAEAQBAEBQlAaN4XgI8vKfwb8TyCoX2oU7WO+8upfvkjeEHIg5S55xPNXewdAOAXi7q7qXE+Oo/svAuRiorCN2wWvDCxokjYQXhwcKmmI4aAOFMl6ywvreNtBTmk0sYyslWcJcTwjObxbxnr+GM/mrEtUtI/5i+fyNejl2FhvJnnynuaB7woHrVp1SfozboZmJ14t5Tn+qnucoZa/brkm/T7megkY3W5v8In8Uh/NQS/EdP8Apg/VL7m3s77Sz61yhiHfn8AoX+Ip9VNev6GegXaGWmQmjWR15NZ+a1jrd3Vlw04LPZhv6mehiubKWh07RV3ZGmjVmtfalTjxzjwrwX3ZhQpt4RovmkP33ewe4Ki9Uu3/AFv4fY36KPYZbDYJJiaPIpTVzuPd3KzaK7vHLFRrGOt9eezwNZcMOolruuZ8Ti7GCS0tzBNKkGuuei61pp9xRm5upl4xvl9m/Pf4EUqkWsYMN53T2XSSSF7gMsgPQM8gq19pkujlWq1HJpN8sL9DaFTdJIXXczHxh7i6prkCKZEjl0Uen6VRr0FVm3l522xza7M/EzUquMsIh3DVcCaSm0u1k65HRbLspZo+oxescXxXvraPDRhHsS+RRlzZLKcwEAQBAEAQBAEAQBAULkBFXhedCWx0LuLuDfmf10XF1HV40M06e8vgv17vUmp0uLd8iKazicycyTqV4+pUlUk5SeWy0ljZGxZrOXmg9J5Kezs6l1U4Ieb7DE5KKyzfddsTBV7vEgBejWi2dGPFWm/FvhX78yv00nyRkZd0LhVuY5hxKlhpFhVjxU912qTf1aMdLNcyNt1k3bqag5g+9ed1GwdnUSzmL5P5pk9OfEjHZ4sbg3mfZx9ir2tF3FaNLtfw6/gbSfCsnRBrRQUArkPevoChThhJJdhR3ZFXzZ6ODxocj3jT2e5eZ1+04ZqvHr2fj1P028kWKEtuEwXT+9Hcfcqeif8AOR8H8jet+Q3r+/dj8Q9xXf1z/lH4ogo/mOeIXjkWyX2bGcn9PxXo/wAPc6j/AO36lev1G3eF3GR1d4WigFBXrnr1XUvLGpcTTVRxWOSz90RwmorkRN5XcyNtQ/E6oFMvGmq4uoadChS4+kcnlbPH+5NTqNvGCQu6bDZS7zQ/xzIXR02t0enOb/p4vm2R1Fmpg5yc0YegPuXkorLSLR1tyx4YIhyY0eDQvo6WFg55urICAIAgCAIAgCAICx76dKanksNpLLBB228i/sxkhvF3F3dyHVeY1LWc5p0Ht1y+339O0s06PXI1GMpovNNlguWAb11WhrSQ7KtM+5d3Q7ynQnKFR44sYfhnZ/QhrQbWUSc1nZIBXOmhB+S9Pc2lG7ilUWUt1v8AYrRk48jD+zQPJc9vc6ipx0inTTVGco57H+hv0rfNEbbrEWZk4gcq8fSvPanp9e3xOU3OPa85XjnJPTmpbYwbNyw5l3LIfH4K7+HrfMpVn1bL5v6GleXUZbcx5kaWtJDc+AqTqM+g9q6GpQupV6boxyo780u7G7XVn1NKbjh5Ny0w42FvP2HguldW8bijKnLrXo+p+TI4y4XkhbsFJQDr2h7CvIaRGUL6MZc1xJ+jLVV5gSN7wuewBoqcQPvXpNWo1K1u4U1l5RXpNKWWRIumU8AO8j4LzsNGvJc4peLX0yT9NA2tnRQyDkQPCq6mhQcHVi+aaXpkjrPODLeN0mV+LFQUApSulevVWr7TZXVVS48LGMevejWFThWMGjbroZFGXYiSKUGQ1IHxXNutGpW9GVTiba8CSNZyeMFYxAIO04Y8JOHGfK4dkGnLgpKEbSNmuOW7WccT5+GcfAw3Jz2IK8HfZu7iPHJcO1jxVoLvXzJpcmd3Z20aB0X0EomRAEAQBAEAQBAUJogMZk9CAib6gkfTA4Fg1jzBJ54tHdxoFzNStK1zDhpyx3dvn9CSnJRe6IpstDhILXDgRT/K8fVsq1KXDOOC0pp8jMHKBUpvqNsorVaunJLLRnJt2GzCQkEkH3rpaZY0ruThOTTXUsb+vYR1JuG6RtT3XQfZk141OvguxcaLKnT/AOFk1LxxleWNyGNbL94yXdZ5Gk4yaU0Jr/hTaXbXtKbdeXu45N8Tz293qYqSg17pivq0igYMzWp6AaekqPXrqCpdAt5NrbsX6maMXniM9mkEbGglo51IB66rp2VGNrbxpyeGlv4vdkc3xSyaD74efJDQK5ZE5cOK4lXW7ht9HFYztnLyvVEyox6zNZr4Ab9pUurwHBWbPWU6f/EL3u5PdGsqW/umlJeTBLvA1wHEGgqSCMqVVCpdU1eK6pxeOtbJ5xjPM3UXwcLLpNpD91jfEu9wHJX3q9eWOjot+r+SNOij1s15L8nOjSO6N3xT2rU5/lppeX3Y4aa6zUhfaBXAHNxGpzaKn381BRsdQg5OLUeJ5e6+zMudNmUWG1P1J9Lnn2Uopv4Xdz/xK3xk/sY6SK5IyR7PSnVwHc0fFy2WhQe85t/vvyOmfUjbj2b857vED+1Tw0W1XPL8/tg16aRmOz8I8oF3HNzuGfOitUtPtqbTjDdeL+Zq6kn1kw14A1V00KGUdUBXehAN4EBc1wKAqgCAIC1zaoCwwoA6EHmgMM1ha8EOzHX258FrKEZrEllBPBGWq5XNzidUUphdy5B3z8VxrnR4y96i8PsfL7r4k0avaR5eWuwvBY7kePUHQ+hebuqFej7tSOPl6liMovkZmvpmDmqcJyhJSi8NdZs1kzi8pahraudyAFaDUruWmpahXfBTxJ460vukQypwW7KyG1O1BaOrmN9rc1flQ1WqsOaj4bfJN/E04qa6jXFhfxkhb/UT8AoI/h+beZVN/DP1Rt066kZoLlJI+2Yaea0d/nFXo6JSWOKTeP33mjrM2mXA3i959IHuCnhpVtHqz5mrqyOe20tTbAxhZAJnOxGjpHgDBh4UNcnE+jqrEbC3XKC+Zq6ku0htkdo5LVbI4XwwRtdFJIcLDiq00b2nHkTwVhU4R5JLyMZyelCxt+C2MAWNvL3IDMxtBQIC2WSlMkBe010QFUBY5lTVAWiFADAOZ/QogKiJAU3PUoC9jKIC5AEAQBAEAQBAEBwF6X3NBaJYXBs0ILSGSagFoPZfrrXWq499fOhV4JR4otcjp2lnGvS4k8NM3bHJHLHvInGIYsJZMeziyoGydaila1qqUtMtrqHS0Hw9z5Z+n72IakalGfBLc2bHibaGMe0sLg9oroeyTk4ZHRa6XZVra6xUWzTWerq+xHUmpR2OduC77VNiDJG/ZnCXPANXDKg7JPBW6Er2c5RjPaLxuX6ytIQi5R5rO3+5dbrwtNnk3crIyciOye0DoQQR7lpV1C6oT4KkU/XfwNqdjb1occGzZntssbQ6ayOa0/eDiPEUyPerEtRq00pVKTS7c/oQRsKVR4p1Mv8AfeXQ37FztEfcQR70jrNB800HpVbqaZZeP1a1BoltLzhqW42vFK69pqsQ1S1fKfzIZadcL+n5GO4dnbPZ5xPBPE6QNc0B0pNQ7XsuNfarEbmjN7TT80QSt6sVvF+h2LLZN/Da78Lh+anTyQvYu/abh5UMg7hVAP23EPKxN72n4IDRv2/A2DewOa6kjGmoNDXNzSDnoqt5XdCi6i6sFm0oqtVUH15M9zXsycVZk4eVGdR1HMdVi0vKdzHMefWhc2s6EsS5dpLsfVWysXIAgCAIAgCAIAgCAIAgCAIAgPONuIsNrr50Y8Q53wIXntcjvCXidvSJbSj4Ga6Gh9gtbDnQh/hQ/wBijsfesqsfP9+hLdbXdKXl+/Ul7DK9rLEWPID+w9pzBozsnPQ1bwpqupRrSVOi889n6foc6rRjx1e7dev6mvdm7Elqsj3FmOQuaQaEk5kA8/JNOOahpTh01W3k8ZeV5ktSMlSpV4rOFhmS02aX65ZWz4HtbiwPAILsLa9upPaBaD6T6NalOr7VSjUw0s4fbt19+xmE6fs9SVPZvGV2b9XduZLbtG0TTQTtG5oWigJcTQVrwzqaaUos1tRhGtOjVXu4MUrGbpRq0n7xi2c3dnsrrQ4FxLiK0GKmLA0DlU5/4UdgqVvbSrvfd79eM4RJe9JWuFRjtt5ZxlmDaSyxywttUIpU0eKU1NMxzDsutVX1GjSrUFdUljt+XqmTWNSpTrO3qeX77MGDbC7o4XR7toaHBxOZNaU5nLVQ6vbUqLg6axnP0JdMr1KykpvOMfUy3ls9HFNAyN72iUuqaiow0pSgHnKavp8aVanCnJriz++oioXsqtKcpxT4cfvrMd4We0WeZkbZ5CH4cLi40zNMwSdPktLhXVtWjTjUb4sYb9O/kb0Xb16UpuC25r94Nwm3tl3W8ZI7BvKENphrh1LRnVWePUIVeiypPGfLOOxFfhsZ0+kw0s48+feat6Q2ySPdvs7QMQfWNuZIBGeFxrr7FHdzv6tJ050/Tf6skto2dOpxwqev+yIRrJI3VAex7TrQgtPX0cCuJDpqM+KKaaOrLoqscPDTOvuLaJs1GS0ZLwOjX93J3Tw5L1FhqcLj3J7S+D8PsefvNPlR96G8fkdG1/NdU5pegCAIAgCAIAgCAIAgCAIAgOM26uySSSJ8TC+geHUplWlNTnodFzNTtZ16aUFlpl/T7iFGb43s0RVxXkbJvBNBIWvABBaaZVrqKHVc+yjVtOJVKbafZuXrp07nhcJpNGe37URyy2fA0siieHGoHMDJra0AFfFbV9QjKpTUVhRe+V++oxRspRhNyeXJG0y0Wae02hjiwtma0xyEDsuDA00JGR0PoUvFb1ricHh8SWHts8Y27yPhr0qEJLPut5Xas5N29bQLLHZWySbx7JQSeJYA4ONNcmuAU1xP2anTU5Zakt+7fPwZFQj7RUqOCwmvjtj4ltt2ZM1qMlRuXjFUHOuGgpzzoVHX0zp7npG/da8+WP1N6OodFQ4EveT+v7Rihgx2GaFhxuilcBQeUGvDqgdRVRxpcVlUow3cW144eTeVThu4VZbKSXxWClmjIuyTECMyRX8Tae2q1oQcdNkpLtN6sk9Qjw9xTbXNlndwwv8AaGEe5aa1vTpS8foZ0napUj4fUkL7P21id/PT1sCuXu1W3l/1Y9cFa0/w667vubl+WYShpb5cMjHeioLvZn/SrN5RVVJrnFp/f4fIr2lV0m0+Uk19v33kXtLeD4LS18eGpiw9oEimMngRnkFQ1O5nbV4zhjLi1v4lywt416EoS/1Z28CTnvkssrJy0OLgyoBoO1rTVXZ3rhaqu1nlt4lSNop3Dop8s7+BrbNW4TPtMlMNTGaa07NP7SoNOuY151ZpY/L8sfQmv6Dowpwe/P5/qcG0ZDuC8lnD2PSHTXFtMWUjtBJboJNS3o7mOuvNeh0/V+VOt6/f7nFvdMz79L0+32OyjfkCDUHMEZ5L0Sae6OG1jZmVZMBAEAQBAEAQBAEAQBAEAQFjomnUBAaVpuWGTyo2nvAPvC1lGMtpLJmMnHk8EVaNi7O7QYe4kfGnsVadjbz5wXy+RYjeV48pP5/MjLRsJ5kjvTQ/JVqmk0Zcm0WIanVjzSZVl1XhCzBHNVlKAEUIHQ0dh9BWFZ3NOHDSq7d6/wBw7q3qS4qlPfuf+xpXVFbLI8ubEXA5OAIII4aGtetFTt7S8tZuUUpZ578/UtVrm1uYcMm1jltyMu0O0MkrBG6F0LaguxYs6aCpaABXP0BY1G4uKtPo+iaXX1mbGhQpz4+kTfV1G5dF82aaFsNppVlACa0IGQzGhpktrS6t61BUbj+nt7uRi4tq9Oq6tDr7PiL5vZktps4jILI5G1PAkubp0AGvVYvbunVuaUIPKUl4c0ZtLadOhVlNbtP5Mkpbdu7eGk9mWNg/qq7CfePSrk7jor9RfKUUvPLx9vMqwodJZOS5xb9Ns/cituv3sf4P7iudr354eDLuj/kl4m3eWd2x90fvVi5/+Mj4R+hDR21B+LIzZy3NiZaMRpVgpkc3AOoMtNVR0m4jSjU4njZfUt6jRlVdPhXX9iDXGOoUKGCSufaF1lND2oq5trp1ZXQ9ND7V19P1GpRfA949nZ4fY517ZQrLiW0u37noFktAkY17K4XCoqC0+kHML1sXlZPNSWHg2QsmAgCAIAgCAtkJpkgMIcRln+vQgD3O6+CAoXE1GfggLnOd18EBVjjXj4IDMgCAtY8HRAXIDHKTwQGOp0+CA5rb+832azNlY8x0mjDjRtC01xNNQcj6EMpZeDmbhvv6xMGWlkL2Ek7zdBpAo4gFzcq1DRXitalOEtpLJmE5x/K8E5arusR8nGPwFwH/ACyVSenW0+cF5bFmF9cR5S+pqi5IiaxzSs4jFHi7s2Up3qrPRqLeYtp/IsR1WqtpJMst1gle4B1pglcBQB0mF1PwuzVe60utVxmpnHbt9yxb39OCbjTaXduit42y0Rwts80bWtoC0jMkMIOocRxHDiq17O4oW6oVEsPk13YJ7WNCtXdam3nrXiX7O3yyz7wPa448NMNOFdakc1Bpl7C24lNP3scu7P3JL+0nX4XFrbPPyIOBrnkMY1z3cmgk+mmg6lUaNtVrPEI5LlWvTpLM3gn7BsnK7OY7scm0c7TjwB8V3LbRMb1X5I49fVs7U15s6G7Liihzayrx953ad4nyfRRdqja0qK9yOPmcurcVKv53n5Ek4nXP9BTkJfU/oZIBiPXwQF8ROdUBkQBAEAQBAEAQBAEBRzqaoCJvq9o4IzJO8MjGQ5uPBrR949FpOcYLMixbWtW5qdHSWX8u99xjuzaGF8EUpO7ErS5rTUnI0Og10WYS4oqSNbii6FWVOXNPBldfzPutc70UWxCUN4zO8iGnV1fjRARdtvvAftbVZ4j5uNuL1RUrSVWEebLVKxuav5Kbfk8EBb9r7F9+aaenBjDr0MhAUErykuvJ0qX4dvp84qPi/tkjLZteyNodHYZMBNA+ZzgCeVGtoT6VFO9aWVEvUPw3GUuGdZZ7Fu/n9Clw3veF4OcyzfVoMABc4MpQE0Aq7EScj4LWnXrVniOETXem6bp8VKspSzyWftgy2C4Z7VbJrNPbpnbljXPMdWgudq0CtMqjOnNbRhOc3GUuRpVure3tYV6VBLibSzu9uv8AbMtuuS57FJupWzzzAA4e24nFmPIDWlZcKFN4eWzSnc6neQ6Snwxj27JfHLJO23c+aOy/V4d3EISaPowRh7smuqdctBVV9Qs53SgobJZ5+RzLe5VvUqdI+J56t88yMveSy2EtFpdJPK5uIRxjAylSKl5zIqDp4KGGnW1th1PefwLtv7Xf56HEYrbP7/feQNt2/tLmllnbHZY+DYwC497yNeoAKmldvHDBYR1rf8P0IPirNzffy/fmel/RwXGwROe5znuxOLnEuJq5xFSczlRdKjngWTyWo8PtVRRWEm1t3bHTqQpBAEAQBAEAQBAEAQBAEAQFr30QHO7VbTRWJmKTtSEdiIHN3U+a3r71DWrxpLLOjp2mVb2eIbRXOXUvu+48Zv6+prZJvJnVOjWjJrByaOHfqVxqtaVR5Z9DsrCjZ0+CmvF9b8TqNmL5tT7PFBZ7Eycw4wJH1LRjdiIzLWg6fe4K7Rr1XBRhHODz+paXZKvKtcVuHi3wuf1fwJa32e/MBc3dsFM44d0HdaVBJPc5bz9qayVqD0KMuF5ffLOPp8UedW28p5a72WV/MOe4+ihK50qk5c2eto2lClvTgl4JHq9wbAWOOKE2hmOZ4FQ57gMeEuLQ0EA0APPRdSna01FcS3PE3mvXdSpNUZYguxLlyznvOI2vux1224PhyYXCaHkM+0zuBypyIVKvB0auYnotLuY6jZOFXd44ZfR+fzR6RfcDL0u0uizL2CWPSokb93vriYe8ro1Eq1LY8laznpl/ifU8PvT6/qiH+jiJtju2W1SDy8cp4EsjGFjetSHU/EorRKFJyZf16bur+NvDqwvN7v6ehEfRHanSWy0veavfGXu7zICfeorOTlUk2XPxFSjStKUI8ovHwOr2ivG3snLLFZI3jC0mV+QJOozc2tO8q1UnUUsQj5nEs6FlOlxXNVrd+6v9n8jiL/u23fW7GbbMxu8lAjDCS2LA5pqWZNr2xnWvVVqiq8ceN8ztWdSxVvWVvBvhjvnm89j37Ow1fpRwb+NwtLbQ8sLX4THSMNNWtDWeTXE49okqO8SynnJY/D7kqUo8HCsprnv28/BcsHI2ezPkyjY95/laXe4KtGnKXJHZq3dCl/iTS8Wj6C2MsxjsUDHAhwjZUHIg4RUEc6ruQWIpHzO4mp1pzXW2/iTS2IQgCAIAgCAIAgCAIAgCAsc/kgOL2z23ZZKxQ0ktHHi2Lq7m7+XxpxqXF0qey5ne0nRKl3ipU2h8X4d3f6HkNrtT5XuklcXvcauccyfkOnBcic3J5Z76jRhRgoU1hLqLIgC4YiQ2oxEagVzI60WscZ3JJ5UXw8+o+gDYWSWURWSXcswtDHxYTRvQ9eeua7/CnDEHjwPlnTShcupcx4nndSyt+/7Eedn7Y2Hdx3hJUV7T42vca8C8mtPatOiqKOFP4Fr26zlV4526x2KTS9MHnWy+z0kl6bqfMwvMkprUHCag14hzi30Ern0aMnXxLq3Z6zUNQpw03pKOykuGPd1fBZ8z0zaO7HSTWeb6w2BkDi8ggdsmgIJJAAw1H9RXSqwbknnGDx1lcwpUqlN0+JzWPD4Prw/I19u7mFusZMVHvYN7EW0OLLMAjUOb7aLW4pqrT28ibR7x2V2uPZP3Zd3f5P6nGfRdtSyDeQTvDIz9oxzjQNdo5ufMUIHMHmqdlXUcxkzv/iLTJ1uGtSjmXJpda6n5fbsM30hbX2eaziy2N2PE8Y8LHAYW50FQK1dhOXJSXFaMocFPcqaRptahX9oulw4W2WufL5EDsUbdZZHSQWVzy9mD7QFrRmDXMiuijt6dWDyolvVrmxuIKnOryedt/kdh9Xvq0eVNHZ2nhG0H2kEj1lc4K0ucseBwen02l+Sk5/8Ac8fL7FzPo13pDrXaZ5iPOecq60rUjxWPZov8zbH8bqwWKEIw8Fv+/Inbu2FsUNKQtJHF3aP/ACqpY0oR5IpVdQuqv56j9cL0WxPw2VjBRrQB0CkKZmQBAEAQBAEAQBAEAQBAEBY88EB5v9IG3D4ibPZw+M6Plc0tPURVH/Lw5qjdV5Q92K8z02h6VRrvpa0k/wDpz/8Ar7evYeX1rnqTmuS8s90kksILBky2UMxt3hcGYm4y3UNr2iK8aVW0cZWeRpU4+B8H5sPGeWerJ6sdibvfZ/8Ap58BNHCbeYvFuINp4Fdb2ak4e6/M8N/G76Fx/wD3hnG3Dw4+OG/mWWW/rHdNndGy0utcpJcAHVGKgFKirY25cyddUjUp0I4zlmatnd6pWU3TVOPLOMbfBt+RA7J7UysdPKyySWi0TyYnObUMa0eS0UaeJPoAUVCpPLlw5bLup2du406LrKEILGOcm+t4/fWYrbsleNvnfPLE2MvNaPf5I0AAFTkAFidtVqy4pbG1DWrCyoqlSzLHWljPrgmXbETxQVtNum3Ubf3cWKgFdAHOA48lYjatLDkzl1tdg5udOhFN9b3f0I25LBYHT2aNtme8TtLsU0mbQACBu29mva58FvG2pR6inV1u9q5Tnjw2/X4np9juWCIUjiYz8LQPcFOklyObOpOo8zbb73k3mxgaABZNC5AEAQBAEAQBAEAQBAEAQBAUJogLRIO5AUdKEBR0gQGK1QxyNwva17eTmhw8ChlNp5Ryt6fR1YpvIa6Fx4xmg9R2XhRV52tOXUdW21u8ocp8S7Hv+vxORvX6MLTHUwvZMOR7DvA1B8VUnYP+lnftvxTTe1aDXet19/mcheN2TWc0nikj/E0geh2h8VTnQnDmjvW2o21x/hzTfZ1+j3Oh+jq4ILbNK2fEQxjXNDXYa9qjq09Cs2dKM2+JHK/EF/cWsIdC8Zznr7O09VsGyVjhzZZ468yMR8XVXTjThHkjxVa9uK3+JNvz29ORMUDRQADkAtysBIEBF7TurZZQMyW09oQwzzPZZh+sXcaaMIPg0fruWAubPYN6FkyVa8FAXIAgCAIC176ICm8CAoZR1QDej80BXehAXNcCgKoAgCAtc2qAs3KAqYRzKAoIdcygKmIdUBVsWdc0BegLZIw4UcAQdQRUeBQEbYdnrPDMZoYmxvc0sdhyBBIdm0ZVq0Z0WqhFPKRNO4qzgoTk2l27kotiEteyqAs3OaAjto4qWaUgnyfiEDPL9lpvtrt0ALaHwasGFzZ7Fuep9nyWTJVsdOaAvQBAEAQFjmVNUBaIUAMA5n9CiAqIuqAbkcygLmMogLkAQBAEAQBAEAQBAEAQBAEAQBARu0X/AG0v4fiEMM8k2Ud9rdffT2BYC5s9tWTIQBAEAQBAEAQBAEAQBAEAQBAEAQBAEAQBAEAQBAEAQBAR9/j/AKeX8KBnjuyTu3dZ/wByiwYXNnuSyZCAIAgCAIAgCAIAgCAIAgCAIAgCAIAgCAIAgCAIAgCAIDQv7/t5fwlAeM7JeVdf/lCGOtnuqGQgCAIAgCAIAgCAIAgCAIA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1129944">
            <a:off x="1279634" y="1643601"/>
            <a:ext cx="1295400" cy="830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1118</Words>
  <Application>Microsoft Office PowerPoint</Application>
  <PresentationFormat>On-screen Show (4:3)</PresentationFormat>
  <Paragraphs>220</Paragraphs>
  <Slides>28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Pourquoi lire les journaux locaux?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Johanne Norchet</dc:creator>
  <cp:lastModifiedBy>Suzanne Raitt</cp:lastModifiedBy>
  <cp:revision>52</cp:revision>
  <cp:lastPrinted>2014-02-04T18:04:42Z</cp:lastPrinted>
  <dcterms:created xsi:type="dcterms:W3CDTF">2014-01-08T15:24:08Z</dcterms:created>
  <dcterms:modified xsi:type="dcterms:W3CDTF">2014-02-07T18:30:29Z</dcterms:modified>
</cp:coreProperties>
</file>