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65" r:id="rId3"/>
    <p:sldId id="350" r:id="rId4"/>
    <p:sldId id="370" r:id="rId5"/>
    <p:sldId id="369" r:id="rId6"/>
    <p:sldId id="332" r:id="rId7"/>
    <p:sldId id="361" r:id="rId8"/>
    <p:sldId id="334" r:id="rId9"/>
    <p:sldId id="335" r:id="rId10"/>
    <p:sldId id="344" r:id="rId11"/>
    <p:sldId id="366" r:id="rId12"/>
    <p:sldId id="346" r:id="rId13"/>
    <p:sldId id="347" r:id="rId14"/>
    <p:sldId id="357" r:id="rId15"/>
    <p:sldId id="356" r:id="rId16"/>
    <p:sldId id="337" r:id="rId17"/>
    <p:sldId id="338" r:id="rId18"/>
    <p:sldId id="330" r:id="rId19"/>
    <p:sldId id="368" r:id="rId20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1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324481"/>
    <a:srgbClr val="AED2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8482" autoAdjust="0"/>
  </p:normalViewPr>
  <p:slideViewPr>
    <p:cSldViewPr>
      <p:cViewPr>
        <p:scale>
          <a:sx n="69" d="100"/>
          <a:sy n="69" d="100"/>
        </p:scale>
        <p:origin x="-1314" y="144"/>
      </p:cViewPr>
      <p:guideLst>
        <p:guide orient="horz" pos="48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516"/>
    </p:cViewPr>
  </p:sorterViewPr>
  <p:notesViewPr>
    <p:cSldViewPr>
      <p:cViewPr varScale="1">
        <p:scale>
          <a:sx n="51" d="100"/>
          <a:sy n="51" d="100"/>
        </p:scale>
        <p:origin x="-2790" y="-108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236312566192"/>
          <c:y val="0.31309055118110202"/>
          <c:w val="0.77101061380485303"/>
          <c:h val="0.495467314632546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Newspapers</c:v>
                </c:pt>
              </c:strCache>
            </c:strRef>
          </c:tx>
          <c:spPr>
            <a:ln w="28575" cmpd="sng">
              <a:solidFill>
                <a:srgbClr val="324481"/>
              </a:solidFill>
            </a:ln>
          </c:spPr>
          <c:marker>
            <c:spPr>
              <a:solidFill>
                <a:srgbClr val="324481"/>
              </a:solidFill>
              <a:ln w="28575" cmpd="sng">
                <a:solidFill>
                  <a:srgbClr val="32448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1064</c:v>
                </c:pt>
                <c:pt idx="1">
                  <c:v>1042</c:v>
                </c:pt>
                <c:pt idx="2">
                  <c:v>1029</c:v>
                </c:pt>
                <c:pt idx="3">
                  <c:v>1019</c:v>
                </c:pt>
                <c:pt idx="4">
                  <c:v>1040</c:v>
                </c:pt>
                <c:pt idx="5">
                  <c:v>1083</c:v>
                </c:pt>
                <c:pt idx="6">
                  <c:v>1060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6B-4EB1-A4DA-742E11022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Daily Newspapers</c:v>
                </c:pt>
              </c:strCache>
            </c:strRef>
          </c:tx>
          <c:spPr>
            <a:ln w="28575" cmpd="sng">
              <a:solidFill>
                <a:srgbClr val="AED246"/>
              </a:solidFill>
            </a:ln>
          </c:spPr>
          <c:marker>
            <c:spPr>
              <a:solidFill>
                <a:srgbClr val="AED246"/>
              </a:solidFill>
              <a:ln w="28575" cmpd="sng">
                <a:solidFill>
                  <a:srgbClr val="AED24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130</c:v>
                </c:pt>
                <c:pt idx="1">
                  <c:v>122</c:v>
                </c:pt>
                <c:pt idx="2">
                  <c:v>124</c:v>
                </c:pt>
                <c:pt idx="3">
                  <c:v>112</c:v>
                </c:pt>
                <c:pt idx="4">
                  <c:v>104</c:v>
                </c:pt>
                <c:pt idx="5">
                  <c:v>103</c:v>
                </c:pt>
                <c:pt idx="6">
                  <c:v>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6B-4EB1-A4DA-742E11022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66912"/>
        <c:axId val="96976896"/>
      </c:lineChart>
      <c:catAx>
        <c:axId val="9696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976896"/>
        <c:crosses val="autoZero"/>
        <c:auto val="1"/>
        <c:lblAlgn val="ctr"/>
        <c:lblOffset val="100"/>
        <c:noMultiLvlLbl val="0"/>
      </c:catAx>
      <c:valAx>
        <c:axId val="96976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966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617672790902E-4"/>
          <c:y val="3.3703557788091199E-2"/>
          <c:w val="0.999382764654418"/>
          <c:h val="0.66088532877724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Imprimé</c:v>
                </c:pt>
              </c:strCache>
            </c:strRef>
          </c:tx>
          <c:spPr>
            <a:ln w="76200">
              <a:solidFill>
                <a:srgbClr val="AED246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Tôt le matin</c:v>
                </c:pt>
                <c:pt idx="1">
                  <c:v>Au petit-déjeuner</c:v>
                </c:pt>
                <c:pt idx="2">
                  <c:v>En matinée</c:v>
                </c:pt>
                <c:pt idx="3">
                  <c:v>Le midi</c:v>
                </c:pt>
                <c:pt idx="4">
                  <c:v>En après-midi</c:v>
                </c:pt>
                <c:pt idx="5">
                  <c:v>En soirée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13</c:v>
                </c:pt>
                <c:pt idx="3">
                  <c:v>10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76-45B8-8426-DC1EC435F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Ordinateur de bureau∕ portable</c:v>
                </c:pt>
              </c:strCache>
            </c:strRef>
          </c:tx>
          <c:spPr>
            <a:ln w="76200">
              <a:solidFill>
                <a:srgbClr val="324481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Tôt le matin</c:v>
                </c:pt>
                <c:pt idx="1">
                  <c:v>Au petit-déjeuner</c:v>
                </c:pt>
                <c:pt idx="2">
                  <c:v>En matinée</c:v>
                </c:pt>
                <c:pt idx="3">
                  <c:v>Le midi</c:v>
                </c:pt>
                <c:pt idx="4">
                  <c:v>En après-midi</c:v>
                </c:pt>
                <c:pt idx="5">
                  <c:v>En soirée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</c:v>
                </c:pt>
                <c:pt idx="1">
                  <c:v>12</c:v>
                </c:pt>
                <c:pt idx="2">
                  <c:v>16</c:v>
                </c:pt>
                <c:pt idx="3">
                  <c:v>11</c:v>
                </c:pt>
                <c:pt idx="4">
                  <c:v>12</c:v>
                </c:pt>
                <c:pt idx="5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76-45B8-8426-DC1EC435FC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Téléphone</c:v>
                </c:pt>
              </c:strCache>
            </c:strRef>
          </c:tx>
          <c:spPr>
            <a:ln w="76200">
              <a:solidFill>
                <a:srgbClr val="1C9F9F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Tôt le matin</c:v>
                </c:pt>
                <c:pt idx="1">
                  <c:v>Au petit-déjeuner</c:v>
                </c:pt>
                <c:pt idx="2">
                  <c:v>En matinée</c:v>
                </c:pt>
                <c:pt idx="3">
                  <c:v>Le midi</c:v>
                </c:pt>
                <c:pt idx="4">
                  <c:v>En après-midi</c:v>
                </c:pt>
                <c:pt idx="5">
                  <c:v>En soirée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22</c:v>
                </c:pt>
                <c:pt idx="1">
                  <c:v>16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76-45B8-8426-DC1EC435FC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Tablette</c:v>
                </c:pt>
              </c:strCache>
            </c:strRef>
          </c:tx>
          <c:spPr>
            <a:ln w="76200">
              <a:solidFill>
                <a:srgbClr val="74539F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Tôt le matin</c:v>
                </c:pt>
                <c:pt idx="1">
                  <c:v>Au petit-déjeuner</c:v>
                </c:pt>
                <c:pt idx="2">
                  <c:v>En matinée</c:v>
                </c:pt>
                <c:pt idx="3">
                  <c:v>Le midi</c:v>
                </c:pt>
                <c:pt idx="4">
                  <c:v>En après-midi</c:v>
                </c:pt>
                <c:pt idx="5">
                  <c:v>En soirée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11</c:v>
                </c:pt>
                <c:pt idx="3">
                  <c:v>9</c:v>
                </c:pt>
                <c:pt idx="4">
                  <c:v>10</c:v>
                </c:pt>
                <c:pt idx="5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176-45B8-8426-DC1EC435F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42496"/>
        <c:axId val="98844032"/>
      </c:lineChart>
      <c:catAx>
        <c:axId val="9884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844032"/>
        <c:crosses val="autoZero"/>
        <c:auto val="1"/>
        <c:lblAlgn val="ctr"/>
        <c:lblOffset val="100"/>
        <c:noMultiLvlLbl val="0"/>
      </c:catAx>
      <c:valAx>
        <c:axId val="98844032"/>
        <c:scaling>
          <c:orientation val="minMax"/>
          <c:min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9884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80916447943999E-2"/>
          <c:y val="0.174376961531305"/>
          <c:w val="0.98951908355205598"/>
          <c:h val="0.53749866091771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Imprimé</c:v>
                </c:pt>
              </c:strCache>
            </c:strRef>
          </c:tx>
          <c:spPr>
            <a:solidFill>
              <a:srgbClr val="AED2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D86-4C47-B7F0-BC73146C0C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D86-4C47-B7F0-BC73146C0C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D86-4C47-B7F0-BC73146C0CE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D86-4C47-B7F0-BC73146C0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Adultes 18+</c:v>
                </c:pt>
                <c:pt idx="1">
                  <c:v>18-34 ans</c:v>
                </c:pt>
                <c:pt idx="2">
                  <c:v>Baby-Boomers             (45-64 ans)</c:v>
                </c:pt>
                <c:pt idx="3">
                  <c:v>Décideurs en entreprise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47</c:v>
                </c:pt>
                <c:pt idx="2">
                  <c:v>64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86-4C47-B7F0-BC73146C0C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Ordinateur de bureau∕ portable</c:v>
                </c:pt>
              </c:strCache>
            </c:strRef>
          </c:tx>
          <c:spPr>
            <a:solidFill>
              <a:srgbClr val="32448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D86-4C47-B7F0-BC73146C0C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D86-4C47-B7F0-BC73146C0C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D86-4C47-B7F0-BC73146C0CE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D86-4C47-B7F0-BC73146C0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Adultes 18+</c:v>
                </c:pt>
                <c:pt idx="1">
                  <c:v>18-34 ans</c:v>
                </c:pt>
                <c:pt idx="2">
                  <c:v>Baby-Boomers             (45-64 ans)</c:v>
                </c:pt>
                <c:pt idx="3">
                  <c:v>Décideurs en entreprise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</c:v>
                </c:pt>
                <c:pt idx="1">
                  <c:v>50</c:v>
                </c:pt>
                <c:pt idx="2">
                  <c:v>57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D86-4C47-B7F0-BC73146C0C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Téléphone</c:v>
                </c:pt>
              </c:strCache>
            </c:strRef>
          </c:tx>
          <c:spPr>
            <a:solidFill>
              <a:srgbClr val="1C9F9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D86-4C47-B7F0-BC73146C0C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D86-4C47-B7F0-BC73146C0C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D86-4C47-B7F0-BC73146C0CE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D86-4C47-B7F0-BC73146C0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Adultes 18+</c:v>
                </c:pt>
                <c:pt idx="1">
                  <c:v>18-34 ans</c:v>
                </c:pt>
                <c:pt idx="2">
                  <c:v>Baby-Boomers             (45-64 ans)</c:v>
                </c:pt>
                <c:pt idx="3">
                  <c:v>Décideurs en entreprise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55</c:v>
                </c:pt>
                <c:pt idx="1">
                  <c:v>71</c:v>
                </c:pt>
                <c:pt idx="2">
                  <c:v>49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D86-4C47-B7F0-BC73146C0C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Tablette</c:v>
                </c:pt>
              </c:strCache>
            </c:strRef>
          </c:tx>
          <c:spPr>
            <a:solidFill>
              <a:srgbClr val="74539F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D86-4C47-B7F0-BC73146C0C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D86-4C47-B7F0-BC73146C0C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D86-4C47-B7F0-BC73146C0CE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D86-4C47-B7F0-BC73146C0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Adultes 18+</c:v>
                </c:pt>
                <c:pt idx="1">
                  <c:v>18-34 ans</c:v>
                </c:pt>
                <c:pt idx="2">
                  <c:v>Baby-Boomers             (45-64 ans)</c:v>
                </c:pt>
                <c:pt idx="3">
                  <c:v>Décideurs en entreprise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45</c:v>
                </c:pt>
                <c:pt idx="1">
                  <c:v>44</c:v>
                </c:pt>
                <c:pt idx="2">
                  <c:v>45</c:v>
                </c:pt>
                <c:pt idx="3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CD86-4C47-B7F0-BC73146C0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8"/>
        <c:axId val="98882688"/>
        <c:axId val="98884224"/>
      </c:barChart>
      <c:catAx>
        <c:axId val="9888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 i="1"/>
            </a:pPr>
            <a:endParaRPr lang="en-US"/>
          </a:p>
        </c:txPr>
        <c:crossAx val="98884224"/>
        <c:crosses val="autoZero"/>
        <c:auto val="1"/>
        <c:lblAlgn val="ctr"/>
        <c:lblOffset val="100"/>
        <c:noMultiLvlLbl val="0"/>
      </c:catAx>
      <c:valAx>
        <c:axId val="98884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882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980752405949"/>
          <c:y val="0.86352175822914101"/>
          <c:w val="0.72787171916010496"/>
          <c:h val="6.40278821527213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41656556195199"/>
          <c:y val="0.13307612907757699"/>
          <c:w val="0.73510234317091405"/>
          <c:h val="0.866923781586125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Imprimé</c:v>
                </c:pt>
              </c:strCache>
            </c:strRef>
          </c:tx>
          <c:spPr>
            <a:solidFill>
              <a:srgbClr val="AED24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52 %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DA-405E-ACD1-71255F8BC67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DA-405E-ACD1-71255F8BC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Fin de semaine</c:v>
                </c:pt>
                <c:pt idx="1">
                  <c:v>Semaine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1-420B-9576-A6F251A307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DA-405E-ACD1-71255F8BC67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DA-405E-ACD1-71255F8BC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Fin de semaine</c:v>
                </c:pt>
                <c:pt idx="1">
                  <c:v>Semaine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01-420B-9576-A6F251A307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Numérique</c:v>
                </c:pt>
              </c:strCache>
            </c:strRef>
          </c:tx>
          <c:spPr>
            <a:solidFill>
              <a:srgbClr val="32448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DA-405E-ACD1-71255F8BC67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DA-405E-ACD1-71255F8BC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Fin de semaine</c:v>
                </c:pt>
                <c:pt idx="1">
                  <c:v>Semaine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01-420B-9576-A6F251A307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99215616"/>
        <c:axId val="99221504"/>
      </c:barChart>
      <c:catAx>
        <c:axId val="99215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Myriad Pro"/>
                <a:cs typeface="Myriad Pro"/>
              </a:defRPr>
            </a:pPr>
            <a:endParaRPr lang="en-US"/>
          </a:p>
        </c:txPr>
        <c:crossAx val="99221504"/>
        <c:crosses val="autoZero"/>
        <c:auto val="1"/>
        <c:lblAlgn val="ctr"/>
        <c:lblOffset val="100"/>
        <c:noMultiLvlLbl val="0"/>
      </c:catAx>
      <c:valAx>
        <c:axId val="9922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992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latin typeface="Calibri" panose="020F0502020204030204" pitchFamily="34" charset="0"/>
          <a:ea typeface="Kozuka Gothic Pro L" pitchFamily="34" charset="-128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76371464171394E-2"/>
          <c:y val="0.13588778896678"/>
          <c:w val="0.87338215313376"/>
          <c:h val="0.6996440417973880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Print only</c:v>
                </c:pt>
              </c:strCache>
            </c:strRef>
          </c:tx>
          <c:spPr>
            <a:solidFill>
              <a:srgbClr val="2A3890"/>
            </a:solidFill>
          </c:spPr>
          <c:cat>
            <c:strRef>
              <c:f>Sheet1!$A$2:$A$5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0.2238</c:v>
                </c:pt>
                <c:pt idx="1">
                  <c:v>0.28339999999999999</c:v>
                </c:pt>
                <c:pt idx="2">
                  <c:v>0.38990000000000002</c:v>
                </c:pt>
                <c:pt idx="3">
                  <c:v>0.49569999999999997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77-403F-8452-F844728BE8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Sheet1!$A$2:$A$5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0.38440000000000002</c:v>
                </c:pt>
                <c:pt idx="1">
                  <c:v>0.35160000000000002</c:v>
                </c:pt>
                <c:pt idx="2">
                  <c:v>0.33510000000000001</c:v>
                </c:pt>
                <c:pt idx="3">
                  <c:v>0.31669999999999998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77-403F-8452-F844728BE8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Digital only</c:v>
                </c:pt>
              </c:strCache>
            </c:strRef>
          </c:tx>
          <c:spPr>
            <a:solidFill>
              <a:srgbClr val="AED246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0.1608</c:v>
                </c:pt>
                <c:pt idx="1">
                  <c:v>0.15140000000000001</c:v>
                </c:pt>
                <c:pt idx="2">
                  <c:v>9.7699999999999995E-2</c:v>
                </c:pt>
                <c:pt idx="3">
                  <c:v>5.62E-2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77-403F-8452-F844728BE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53248"/>
        <c:axId val="99255040"/>
      </c:areaChart>
      <c:catAx>
        <c:axId val="9925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99255040"/>
        <c:crosses val="autoZero"/>
        <c:auto val="1"/>
        <c:lblAlgn val="ctr"/>
        <c:lblOffset val="100"/>
        <c:noMultiLvlLbl val="0"/>
      </c:catAx>
      <c:valAx>
        <c:axId val="9925504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99253248"/>
        <c:crosses val="autoZero"/>
        <c:crossBetween val="midCat"/>
        <c:majorUnit val="0.2"/>
        <c:minorUnit val="0.04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 baseline="0">
          <a:latin typeface="Calibri" panose="020F0502020204030204" pitchFamily="34" charset="0"/>
          <a:ea typeface="Kozuka Gothic Pro R" pitchFamily="34" charset="-128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87071060561899E-2"/>
          <c:y val="0.13869040697584001"/>
          <c:w val="0.92340249609258696"/>
          <c:h val="0.68727315899497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Print only</c:v>
                </c:pt>
              </c:strCache>
            </c:strRef>
          </c:tx>
          <c:spPr>
            <a:solidFill>
              <a:srgbClr val="2A389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18+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E0-45F8-A439-E27D6EC6D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18+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0.35199999999999998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E0-45F8-A439-E27D6EC6D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Digital only</c:v>
                </c:pt>
              </c:strCache>
            </c:strRef>
          </c:tx>
          <c:spPr>
            <a:solidFill>
              <a:srgbClr val="AED24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18+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E0-45F8-A439-E27D6EC6D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99781248"/>
        <c:axId val="108986752"/>
      </c:barChart>
      <c:catAx>
        <c:axId val="9978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anchor="t"/>
          <a:lstStyle/>
          <a:p>
            <a:pPr>
              <a:defRPr sz="2000" b="1">
                <a:latin typeface="Calibri" panose="020F0502020204030204" pitchFamily="34" charset="0"/>
              </a:defRPr>
            </a:pPr>
            <a:endParaRPr lang="en-US"/>
          </a:p>
        </c:txPr>
        <c:crossAx val="108986752"/>
        <c:crosses val="autoZero"/>
        <c:auto val="1"/>
        <c:lblAlgn val="ctr"/>
        <c:lblOffset val="100"/>
        <c:noMultiLvlLbl val="0"/>
      </c:catAx>
      <c:valAx>
        <c:axId val="10898675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99781248"/>
        <c:crosses val="autoZero"/>
        <c:crossBetween val="between"/>
        <c:majorUnit val="0.2"/>
        <c:minorUnit val="0.04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Kozuka Gothic Pro R" pitchFamily="34" charset="-128"/>
          <a:ea typeface="Kozuka Gothic Pro R" pitchFamily="34" charset="-128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08444393216798"/>
          <c:y val="1.6020670632183001E-2"/>
          <c:w val="0.60502993213941003"/>
          <c:h val="0.957100317668567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Information About Local Community</c:v>
                </c:pt>
              </c:strCache>
            </c:strRef>
          </c:tx>
          <c:spPr>
            <a:solidFill>
              <a:srgbClr val="FFC000"/>
            </a:solidFill>
            <a:ln w="28575">
              <a:solidFill>
                <a:srgbClr val="32448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ED246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07-4C46-AB33-E2119F40839C}"/>
              </c:ext>
            </c:extLst>
          </c:dPt>
          <c:dPt>
            <c:idx val="1"/>
            <c:invertIfNegative val="0"/>
            <c:bubble3D val="0"/>
            <c:spPr>
              <a:solidFill>
                <a:srgbClr val="AED246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07-4C46-AB33-E2119F40839C}"/>
              </c:ext>
            </c:extLst>
          </c:dPt>
          <c:dPt>
            <c:idx val="2"/>
            <c:invertIfNegative val="0"/>
            <c:bubble3D val="0"/>
            <c:spPr>
              <a:solidFill>
                <a:srgbClr val="AED246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07-4C46-AB33-E2119F40839C}"/>
              </c:ext>
            </c:extLst>
          </c:dPt>
          <c:dPt>
            <c:idx val="3"/>
            <c:invertIfNegative val="0"/>
            <c:bubble3D val="0"/>
            <c:spPr>
              <a:solidFill>
                <a:srgbClr val="324481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07-4C46-AB33-E2119F40839C}"/>
              </c:ext>
            </c:extLst>
          </c:dPt>
          <c:dPt>
            <c:idx val="4"/>
            <c:invertIfNegative val="0"/>
            <c:bubble3D val="0"/>
            <c:spPr>
              <a:solidFill>
                <a:srgbClr val="324481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07-4C46-AB33-E2119F40839C}"/>
              </c:ext>
            </c:extLst>
          </c:dPt>
          <c:dPt>
            <c:idx val="5"/>
            <c:invertIfNegative val="0"/>
            <c:bubble3D val="0"/>
            <c:spPr>
              <a:solidFill>
                <a:srgbClr val="324481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07-4C46-AB33-E2119F40839C}"/>
              </c:ext>
            </c:extLst>
          </c:dPt>
          <c:dPt>
            <c:idx val="6"/>
            <c:invertIfNegative val="0"/>
            <c:bubble3D val="0"/>
            <c:spPr>
              <a:solidFill>
                <a:srgbClr val="324481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07-4C46-AB33-E2119F40839C}"/>
              </c:ext>
            </c:extLst>
          </c:dPt>
          <c:dPt>
            <c:idx val="7"/>
            <c:invertIfNegative val="0"/>
            <c:bubble3D val="0"/>
            <c:spPr>
              <a:solidFill>
                <a:srgbClr val="324481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07-4C46-AB33-E2119F40839C}"/>
              </c:ext>
            </c:extLst>
          </c:dPt>
          <c:dPt>
            <c:idx val="8"/>
            <c:invertIfNegative val="0"/>
            <c:bubble3D val="0"/>
            <c:spPr>
              <a:solidFill>
                <a:srgbClr val="324481"/>
              </a:solidFill>
              <a:ln w="28575">
                <a:solidFill>
                  <a:srgbClr val="32448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607-4C46-AB33-E2119F40839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/>
                      <a:t>75 %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07-4C46-AB33-E2119F40839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/>
                      <a:t> 62%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07-4C46-AB33-E2119F40839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/>
                      <a:t>27 %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07-4C46-AB33-E2119F40839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07-4C46-AB33-E2119F40839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07-4C46-AB33-E2119F40839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07-4C46-AB33-E2119F40839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07-4C46-AB33-E2119F40839C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07-4C46-AB33-E2119F40839C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07-4C46-AB33-E2119F408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Tous journaux confondus </c:v>
                </c:pt>
                <c:pt idx="1">
                  <c:v>Journaux régionaux </c:v>
                </c:pt>
                <c:pt idx="2">
                  <c:v>Quotidiens </c:v>
                </c:pt>
                <c:pt idx="3">
                  <c:v>Autres sites Web </c:v>
                </c:pt>
                <c:pt idx="4">
                  <c:v>Télévision </c:v>
                </c:pt>
                <c:pt idx="5">
                  <c:v>Radio </c:v>
                </c:pt>
                <c:pt idx="6">
                  <c:v>Encarts et prospectus </c:v>
                </c:pt>
                <c:pt idx="7">
                  <c:v>Magazines</c:v>
                </c:pt>
                <c:pt idx="8">
                  <c:v>Pages jaunes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0.75</c:v>
                </c:pt>
                <c:pt idx="1">
                  <c:v>0.62</c:v>
                </c:pt>
                <c:pt idx="2">
                  <c:v>0.27</c:v>
                </c:pt>
                <c:pt idx="3">
                  <c:v>0.41</c:v>
                </c:pt>
                <c:pt idx="4">
                  <c:v>0.2</c:v>
                </c:pt>
                <c:pt idx="5">
                  <c:v>0.19</c:v>
                </c:pt>
                <c:pt idx="6">
                  <c:v>7.0000000000000007E-2</c:v>
                </c:pt>
                <c:pt idx="7">
                  <c:v>0.03</c:v>
                </c:pt>
                <c:pt idx="8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607-4C46-AB33-E2119F408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109092224"/>
        <c:axId val="109098112"/>
      </c:barChart>
      <c:catAx>
        <c:axId val="109092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109098112"/>
        <c:crosses val="autoZero"/>
        <c:auto val="1"/>
        <c:lblAlgn val="ctr"/>
        <c:lblOffset val="700"/>
        <c:tickLblSkip val="1"/>
        <c:noMultiLvlLbl val="0"/>
      </c:catAx>
      <c:valAx>
        <c:axId val="109098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909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/>
              <a:t>% </a:t>
            </a:r>
            <a:r>
              <a:rPr lang="en-US" sz="1600" b="0" dirty="0" err="1"/>
              <a:t>lectorat</a:t>
            </a:r>
            <a:endParaRPr lang="en-US" sz="1600" b="0" dirty="0"/>
          </a:p>
        </c:rich>
      </c:tx>
      <c:layout>
        <c:manualLayout>
          <c:xMode val="edge"/>
          <c:yMode val="edge"/>
          <c:x val="0.83817273900084499"/>
          <c:y val="8.96178758376259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8.8470361045548604E-2"/>
          <c:w val="0.97413941901330103"/>
          <c:h val="0.365408690470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Acheteurs de nouveaux véhicules*</c:v>
                </c:pt>
              </c:strCache>
            </c:strRef>
          </c:tx>
          <c:spPr>
            <a:solidFill>
              <a:srgbClr val="AED2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Auto Ads in Printed Newspapers</c:v>
                </c:pt>
                <c:pt idx="1">
                  <c:v>Auto Ads on Newspaper Websites</c:v>
                </c:pt>
                <c:pt idx="2">
                  <c:v>Auto Ads on Non-Auto Websites**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40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C-4285-9D1F-07E6DC75F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Milléniaux</c:v>
                </c:pt>
              </c:strCache>
            </c:strRef>
          </c:tx>
          <c:spPr>
            <a:solidFill>
              <a:srgbClr val="3244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CA" sz="2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Auto Ads in Printed Newspapers</c:v>
                </c:pt>
                <c:pt idx="1">
                  <c:v>Auto Ads on Newspaper Websites</c:v>
                </c:pt>
                <c:pt idx="2">
                  <c:v>Auto Ads on Non-Auto Websites**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</c:v>
                </c:pt>
                <c:pt idx="1">
                  <c:v>37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7C-4285-9D1F-07E6DC75F8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Boomers</c:v>
                </c:pt>
              </c:strCache>
            </c:strRef>
          </c:tx>
          <c:spPr>
            <a:solidFill>
              <a:srgbClr val="604A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CA" sz="2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Auto Ads in Printed Newspapers</c:v>
                </c:pt>
                <c:pt idx="1">
                  <c:v>Auto Ads on Newspaper Websites</c:v>
                </c:pt>
                <c:pt idx="2">
                  <c:v>Auto Ads on Non-Auto Websites**</c:v>
                </c:pt>
              </c:strCache>
            </c:strRef>
          </c:cat>
          <c:val>
            <c:numRef>
              <c:f>Sheet1!$D$2:$D$4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7C-4285-9D1F-07E6DC75F8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BDM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CA" sz="2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Auto Ads in Printed Newspapers</c:v>
                </c:pt>
                <c:pt idx="1">
                  <c:v>Auto Ads on Newspaper Websites</c:v>
                </c:pt>
                <c:pt idx="2">
                  <c:v>Auto Ads on Non-Auto Websites**</c:v>
                </c:pt>
              </c:strCache>
            </c:strRef>
          </c:cat>
          <c:val>
            <c:numRef>
              <c:f>Sheet1!$E$2:$E$4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7C-4285-9D1F-07E6DC75F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46784"/>
        <c:axId val="110648320"/>
      </c:barChart>
      <c:catAx>
        <c:axId val="110646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0648320"/>
        <c:crosses val="autoZero"/>
        <c:auto val="1"/>
        <c:lblAlgn val="ctr"/>
        <c:lblOffset val="100"/>
        <c:noMultiLvlLbl val="0"/>
      </c:catAx>
      <c:valAx>
        <c:axId val="11064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6467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8949797588861"/>
          <c:y val="0.115338647109583"/>
          <c:w val="0.55130933315538999"/>
          <c:h val="7.818074539984519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0.0152</cdr:x>
      <cdr:y>0.39699</cdr:y>
    </cdr:from>
    <cdr:to>
      <cdr:x>0.28717</cdr:x>
      <cdr:y>0.73104</cdr:y>
    </cdr:to>
    <cdr:pic>
      <cdr:nvPicPr>
        <cdr:cNvPr id="2" name="Picture 1" descr="Newspaper Media Drive Automotive Sales - PPT images-05.png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 b="30078"/>
        <a:stretch xmlns:a="http://schemas.openxmlformats.org/drawingml/2006/main"/>
      </cdr:blipFill>
      <cdr:spPr>
        <a:xfrm xmlns:a="http://schemas.openxmlformats.org/drawingml/2006/main">
          <a:off x="136634" y="2057400"/>
          <a:ext cx="2445516" cy="17312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0.36265</cdr:x>
      <cdr:y>0.38229</cdr:y>
    </cdr:from>
    <cdr:to>
      <cdr:x>0.63463</cdr:x>
      <cdr:y>0.71415</cdr:y>
    </cdr:to>
    <cdr:pic>
      <cdr:nvPicPr>
        <cdr:cNvPr id="3" name="Picture 2" descr="Newspaper Media Drive Automotive Sales - PPT images-05.png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 b="30535"/>
        <a:stretch xmlns:a="http://schemas.openxmlformats.org/drawingml/2006/main"/>
      </cdr:blipFill>
      <cdr:spPr>
        <a:xfrm xmlns:a="http://schemas.openxmlformats.org/drawingml/2006/main">
          <a:off x="3260834" y="1981200"/>
          <a:ext cx="2445516" cy="17199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0.71011</cdr:x>
      <cdr:y>0.38229</cdr:y>
    </cdr:from>
    <cdr:to>
      <cdr:x>0.98209</cdr:x>
      <cdr:y>0.71934</cdr:y>
    </cdr:to>
    <cdr:pic>
      <cdr:nvPicPr>
        <cdr:cNvPr id="8" name="Picture 7" descr="Newspaper Media Drive Automotive Sales - PPT images-05.png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 r="-2187" b="28281"/>
        <a:stretch xmlns:a="http://schemas.openxmlformats.org/drawingml/2006/main"/>
      </cdr:blipFill>
      <cdr:spPr>
        <a:xfrm xmlns:a="http://schemas.openxmlformats.org/drawingml/2006/main">
          <a:off x="6385034" y="1981200"/>
          <a:ext cx="2445516" cy="17467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0.06668</cdr:x>
      <cdr:y>0.72222</cdr:y>
    </cdr:from>
    <cdr:to>
      <cdr:x>0.33345</cdr:x>
      <cdr:y>0.90632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599515" y="3742918"/>
          <a:ext cx="2398691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400" b="1" dirty="0">
              <a:solidFill>
                <a:srgbClr val="324481"/>
              </a:solidFill>
            </a:rPr>
            <a:t>PUBLICITÉS AUTOMOBILES DANS LES JOURNAUX IMPRIMÉS</a:t>
          </a:r>
        </a:p>
        <a:p xmlns:a="http://schemas.openxmlformats.org/drawingml/2006/main">
          <a:endParaRPr lang="en-US" sz="1400" b="1" dirty="0">
            <a:solidFill>
              <a:srgbClr val="324481"/>
            </a:solidFill>
          </a:endParaRPr>
        </a:p>
      </cdr:txBody>
    </cdr:sp>
  </cdr:relSizeAnchor>
  <cdr:relSizeAnchor xmlns:cdr="http://schemas.openxmlformats.org/drawingml/2006/chartDrawing">
    <cdr:from>
      <cdr:x>0.41142</cdr:x>
      <cdr:y>0.72222</cdr:y>
    </cdr:from>
    <cdr:to>
      <cdr:x>0.65601</cdr:x>
      <cdr:y>0.94789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3699324" y="3742908"/>
          <a:ext cx="2199256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400" b="1" dirty="0">
              <a:solidFill>
                <a:srgbClr val="324481"/>
              </a:solidFill>
            </a:rPr>
            <a:t>PUBLICITÉS AUTOMOBILES SUR LES SITES WEB DE JOURNAUX</a:t>
          </a:r>
        </a:p>
        <a:p xmlns:a="http://schemas.openxmlformats.org/drawingml/2006/main">
          <a:endParaRPr lang="en-US" sz="1400" b="1" dirty="0">
            <a:solidFill>
              <a:srgbClr val="324481"/>
            </a:solidFill>
          </a:endParaRPr>
        </a:p>
      </cdr:txBody>
    </cdr:sp>
  </cdr:relSizeAnchor>
  <cdr:relSizeAnchor xmlns:cdr="http://schemas.openxmlformats.org/drawingml/2006/chartDrawing">
    <cdr:from>
      <cdr:x>0.71011</cdr:x>
      <cdr:y>0.72222</cdr:y>
    </cdr:from>
    <cdr:to>
      <cdr:x>0.97509</cdr:x>
      <cdr:y>0.94789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6385034" y="3742918"/>
          <a:ext cx="2382551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400" b="1" dirty="0">
              <a:solidFill>
                <a:srgbClr val="324481"/>
              </a:solidFill>
            </a:rPr>
            <a:t>PUBLICITÉS AUTOMOBILES SUR LES SITES WEB NON DÉDIÉS À L’AUTOMOBILE**</a:t>
          </a:r>
        </a:p>
        <a:p xmlns:a="http://schemas.openxmlformats.org/drawingml/2006/main">
          <a:endParaRPr lang="en-US" sz="1400" b="1" dirty="0">
            <a:solidFill>
              <a:srgbClr val="32448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1351"/>
          </a:xfrm>
          <a:prstGeom prst="rect">
            <a:avLst/>
          </a:prstGeom>
        </p:spPr>
        <p:txBody>
          <a:bodyPr vert="horz" lIns="87005" tIns="43503" rIns="87005" bIns="43503" rtlCol="0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1351"/>
          </a:xfrm>
          <a:prstGeom prst="rect">
            <a:avLst/>
          </a:prstGeom>
        </p:spPr>
        <p:txBody>
          <a:bodyPr vert="horz" lIns="87005" tIns="43503" rIns="87005" bIns="43503" rtlCol="0"/>
          <a:lstStyle>
            <a:lvl1pPr algn="r">
              <a:defRPr sz="1100"/>
            </a:lvl1pPr>
          </a:lstStyle>
          <a:p>
            <a:fld id="{3D869A3E-565D-45D8-9E30-5A6BC094F85C}" type="datetimeFigureOut">
              <a:rPr lang="en-CA" smtClean="0"/>
              <a:t>24/10/2016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372"/>
            <a:ext cx="2972098" cy="461351"/>
          </a:xfrm>
          <a:prstGeom prst="rect">
            <a:avLst/>
          </a:prstGeom>
        </p:spPr>
        <p:txBody>
          <a:bodyPr vert="horz" lIns="87005" tIns="43503" rIns="87005" bIns="43503" rtlCol="0" anchor="b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776372"/>
            <a:ext cx="2972098" cy="461351"/>
          </a:xfrm>
          <a:prstGeom prst="rect">
            <a:avLst/>
          </a:prstGeom>
        </p:spPr>
        <p:txBody>
          <a:bodyPr vert="horz" lIns="87005" tIns="43503" rIns="87005" bIns="43503" rtlCol="0" anchor="b"/>
          <a:lstStyle>
            <a:lvl1pPr algn="r">
              <a:defRPr sz="1100"/>
            </a:lvl1pPr>
          </a:lstStyle>
          <a:p>
            <a:fld id="{C8E57AC8-F8C1-4854-B247-876B812623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96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973" tIns="45987" rIns="91973" bIns="459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973" tIns="45987" rIns="91973" bIns="45987" rtlCol="0"/>
          <a:lstStyle>
            <a:lvl1pPr algn="r">
              <a:defRPr sz="1200"/>
            </a:lvl1pPr>
          </a:lstStyle>
          <a:p>
            <a:fld id="{30377766-9FB5-4E03-B565-ACEA8709CD74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3" tIns="45987" rIns="91973" bIns="459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973" tIns="45987" rIns="91973" bIns="459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973" tIns="45987" rIns="91973" bIns="459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973" tIns="45987" rIns="91973" bIns="45987" rtlCol="0" anchor="b"/>
          <a:lstStyle>
            <a:lvl1pPr algn="r">
              <a:defRPr sz="1200"/>
            </a:lvl1pPr>
          </a:lstStyle>
          <a:p>
            <a:fld id="{A5CD5834-9D17-4ED0-B43F-E96263361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On </a:t>
            </a:r>
            <a:r>
              <a:rPr lang="fr-CA" baseline="0" dirty="0"/>
              <a:t>dit ici que les journaux sont morts… je ne savais même pas qu’ils étaient malades</a:t>
            </a:r>
            <a:r>
              <a:rPr lang="fr-CA" baseline="0" dirty="0" smtClean="0"/>
              <a:t>.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64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01A4-4EBF-4377-AA3C-4D47DB348DB7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22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5759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7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EC36-37E3-48DD-98C7-718EAC4F3446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475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EC36-37E3-48DD-98C7-718EAC4F3446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6053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9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C833-834E-4931-B73C-B1DB69941A9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20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http://www.marketingmag.ca/consumer/environics-research-uncovers-widespread-trust-deficit-173882?utm_source=EmailMarketing&amp;utm_medium=email&amp;utm_campaign=AM_Daily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C833-834E-4931-B73C-B1DB69941A9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3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4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http://www.medialifemagazine.com/finding-an-optimal-mix-between-new-and-old-media</a:t>
            </a:r>
            <a:r>
              <a:rPr lang="en-CA" dirty="0" smtClean="0"/>
              <a:t>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C833-834E-4931-B73C-B1DB69941A9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725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2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01A4-4EBF-4377-AA3C-4D47DB348DB7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84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01A4-4EBF-4377-AA3C-4D47DB348DB7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74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01A4-4EBF-4377-AA3C-4D47DB348DB7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17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694-5A4F-4080-8D5D-F2F4CB7D7D47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772400" y="109155"/>
            <a:ext cx="1262445" cy="1262445"/>
            <a:chOff x="304800" y="457200"/>
            <a:chExt cx="2209800" cy="2209800"/>
          </a:xfrm>
        </p:grpSpPr>
        <p:sp>
          <p:nvSpPr>
            <p:cNvPr id="14" name="Oval 13"/>
            <p:cNvSpPr/>
            <p:nvPr/>
          </p:nvSpPr>
          <p:spPr>
            <a:xfrm>
              <a:off x="304800" y="457200"/>
              <a:ext cx="2209800" cy="22098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570" y="797720"/>
              <a:ext cx="1719430" cy="1412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52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694-5A4F-4080-8D5D-F2F4CB7D7D47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772400" y="109155"/>
            <a:ext cx="1262445" cy="1262445"/>
            <a:chOff x="304800" y="457200"/>
            <a:chExt cx="2209800" cy="2209800"/>
          </a:xfrm>
        </p:grpSpPr>
        <p:sp>
          <p:nvSpPr>
            <p:cNvPr id="9" name="Oval 8"/>
            <p:cNvSpPr/>
            <p:nvPr/>
          </p:nvSpPr>
          <p:spPr>
            <a:xfrm>
              <a:off x="304800" y="457200"/>
              <a:ext cx="2209800" cy="22098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570" y="797720"/>
              <a:ext cx="1719430" cy="1412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62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694-5A4F-4080-8D5D-F2F4CB7D7D47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772400" y="109155"/>
            <a:ext cx="1262445" cy="1262445"/>
            <a:chOff x="304800" y="457200"/>
            <a:chExt cx="2209800" cy="2209800"/>
          </a:xfrm>
        </p:grpSpPr>
        <p:sp>
          <p:nvSpPr>
            <p:cNvPr id="11" name="Oval 10"/>
            <p:cNvSpPr/>
            <p:nvPr/>
          </p:nvSpPr>
          <p:spPr>
            <a:xfrm>
              <a:off x="304800" y="457200"/>
              <a:ext cx="2209800" cy="22098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570" y="797720"/>
              <a:ext cx="1719430" cy="1412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56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694-5A4F-4080-8D5D-F2F4CB7D7D47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694-5A4F-4080-8D5D-F2F4CB7D7D47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6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76238"/>
            <a:ext cx="8366125" cy="6334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0525" y="1600200"/>
            <a:ext cx="8366125" cy="4305300"/>
          </a:xfrm>
        </p:spPr>
        <p:txBody>
          <a:bodyPr/>
          <a:lstStyle/>
          <a:p>
            <a:pPr lvl="0"/>
            <a:endParaRPr lang="en-CA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72400" y="109155"/>
            <a:ext cx="1262445" cy="1262445"/>
            <a:chOff x="304800" y="457200"/>
            <a:chExt cx="2209800" cy="2209800"/>
          </a:xfrm>
        </p:grpSpPr>
        <p:sp>
          <p:nvSpPr>
            <p:cNvPr id="5" name="Oval 4"/>
            <p:cNvSpPr/>
            <p:nvPr/>
          </p:nvSpPr>
          <p:spPr>
            <a:xfrm>
              <a:off x="304800" y="457200"/>
              <a:ext cx="2209800" cy="22098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570" y="797720"/>
              <a:ext cx="1719430" cy="1412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43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130" y="920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MALL WITH TAGLINEFRENCH CMYK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89" y="5943600"/>
            <a:ext cx="117561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6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244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hart" Target="../charts/chart4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emf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5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0.emf"/><Relationship Id="rId7" Type="http://schemas.openxmlformats.org/officeDocument/2006/relationships/image" Target="../media/image2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457200"/>
            <a:ext cx="2209800" cy="2209800"/>
          </a:xfrm>
          <a:prstGeom prst="ellipse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storage.kenoradailyminerandnews.com/v1/dynamic_resize/sws_path/suns-prod-images/1297872892692_ORIGINAL.jpg?quality=80&amp;size=650x&amp;stmp=147276978578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98"/>
          <a:stretch/>
        </p:blipFill>
        <p:spPr bwMode="auto">
          <a:xfrm>
            <a:off x="1969466" y="3877078"/>
            <a:ext cx="5205067" cy="17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914400"/>
            <a:ext cx="655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4000" b="1" dirty="0" err="1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statistiques</a:t>
            </a:r>
            <a:r>
              <a:rPr lang="en-US" sz="4000" b="1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4000" b="1" dirty="0" err="1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partager</a:t>
            </a:r>
            <a:r>
              <a:rPr lang="en-US" sz="4000" b="1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les </a:t>
            </a:r>
            <a:r>
              <a:rPr lang="en-US" sz="3200" dirty="0" err="1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endParaRPr lang="en-US" sz="3200" dirty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s copy-1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72878"/>
            <a:ext cx="1905000" cy="1613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4953" y="5588113"/>
            <a:ext cx="1669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i="1" dirty="0" err="1">
                <a:latin typeface="Arial Narrow" panose="020B0606020202030204" pitchFamily="34" charset="0"/>
              </a:rPr>
              <a:t>Kenora</a:t>
            </a:r>
            <a:r>
              <a:rPr lang="en-CA" sz="800" i="1" dirty="0">
                <a:latin typeface="Arial Narrow" panose="020B0606020202030204" pitchFamily="34" charset="0"/>
              </a:rPr>
              <a:t> Daily Miner &amp; News, Sept.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2866072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On dit ici que les journaux sont morts… je ne savais même pas qu’ils étaient malades.</a:t>
            </a:r>
          </a:p>
          <a:p>
            <a:pPr algn="ctr"/>
            <a:endParaRPr lang="fr-CA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2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470616"/>
            <a:ext cx="8955068" cy="4349567"/>
            <a:chOff x="194716" y="2132745"/>
            <a:chExt cx="8955068" cy="43495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4716" y="2132745"/>
              <a:ext cx="8803624" cy="364311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/>
          </p:spPr>
        </p:pic>
        <p:grpSp>
          <p:nvGrpSpPr>
            <p:cNvPr id="26" name="Group 25"/>
            <p:cNvGrpSpPr/>
            <p:nvPr/>
          </p:nvGrpSpPr>
          <p:grpSpPr>
            <a:xfrm>
              <a:off x="1531186" y="4233320"/>
              <a:ext cx="588623" cy="491824"/>
              <a:chOff x="1306132" y="4382817"/>
              <a:chExt cx="647485" cy="54100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359371" y="4382817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06132" y="4468654"/>
                <a:ext cx="647485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80 %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410550" y="3488649"/>
              <a:ext cx="588623" cy="491824"/>
              <a:chOff x="2241569" y="3525170"/>
              <a:chExt cx="647485" cy="54100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285273" y="3525170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241569" y="3611007"/>
                <a:ext cx="647485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79 %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135666" y="3808722"/>
              <a:ext cx="588623" cy="491824"/>
              <a:chOff x="3151633" y="3548362"/>
              <a:chExt cx="647485" cy="54100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204872" y="3548362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51633" y="3634199"/>
                <a:ext cx="647485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76 %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049714" y="4088472"/>
              <a:ext cx="588623" cy="491824"/>
              <a:chOff x="4055895" y="5013176"/>
              <a:chExt cx="647486" cy="54100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075943" y="5013176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055895" y="5099013"/>
                <a:ext cx="647486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88 %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15616" y="3975679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Vancouver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1720" y="323441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Edmonton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55093" y="3501008"/>
              <a:ext cx="111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Saskatoon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7481" y="5380707"/>
              <a:ext cx="810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Toronto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9912" y="3769295"/>
              <a:ext cx="111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Winnipeg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422444" y="4233320"/>
              <a:ext cx="588623" cy="491824"/>
              <a:chOff x="2241569" y="3525170"/>
              <a:chExt cx="647485" cy="54100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285273" y="3525170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41569" y="3611007"/>
                <a:ext cx="647485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81 %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051720" y="3953604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Calgary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96213" y="5672168"/>
              <a:ext cx="588623" cy="491824"/>
              <a:chOff x="4055895" y="5013176"/>
              <a:chExt cx="647486" cy="54100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075943" y="5013176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055895" y="5099013"/>
                <a:ext cx="647486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81 %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164560" y="3740023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Montréal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516139" y="4006335"/>
              <a:ext cx="588623" cy="1139970"/>
              <a:chOff x="6543805" y="4150351"/>
              <a:chExt cx="588623" cy="113997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543805" y="4150351"/>
                <a:ext cx="588623" cy="491824"/>
                <a:chOff x="4055895" y="5013176"/>
                <a:chExt cx="647486" cy="541006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4075943" y="5013176"/>
                  <a:ext cx="541006" cy="541006"/>
                </a:xfrm>
                <a:prstGeom prst="ellipse">
                  <a:avLst/>
                </a:prstGeom>
                <a:solidFill>
                  <a:srgbClr val="3244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055895" y="5099013"/>
                  <a:ext cx="647486" cy="372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82 %</a:t>
                  </a: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6807943" y="4634917"/>
                <a:ext cx="30878" cy="587025"/>
              </a:xfrm>
              <a:prstGeom prst="line">
                <a:avLst/>
              </a:prstGeom>
              <a:ln w="19050">
                <a:solidFill>
                  <a:srgbClr val="3244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6807943" y="5218313"/>
                <a:ext cx="72008" cy="72008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48" name="Straight Connector 47"/>
            <p:cNvCxnSpPr>
              <a:stCxn id="51" idx="2"/>
              <a:endCxn id="49" idx="1"/>
            </p:cNvCxnSpPr>
            <p:nvPr/>
          </p:nvCxnSpPr>
          <p:spPr>
            <a:xfrm>
              <a:off x="5851425" y="4674337"/>
              <a:ext cx="792661" cy="511808"/>
            </a:xfrm>
            <a:prstGeom prst="line">
              <a:avLst/>
            </a:prstGeom>
            <a:ln w="19050">
              <a:solidFill>
                <a:srgbClr val="324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6633541" y="5175600"/>
              <a:ext cx="72008" cy="72008"/>
            </a:xfrm>
            <a:prstGeom prst="ellipse">
              <a:avLst/>
            </a:prstGeom>
            <a:solidFill>
              <a:srgbClr val="32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557113" y="4257749"/>
              <a:ext cx="588623" cy="491824"/>
              <a:chOff x="4022703" y="5013176"/>
              <a:chExt cx="647486" cy="541006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075943" y="5013176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022703" y="5099013"/>
                <a:ext cx="647486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83 %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190399" y="3779034"/>
              <a:ext cx="875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Ottawa/</a:t>
              </a:r>
            </a:p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Gatineau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56108" y="3533543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Québec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7073864" y="3850958"/>
              <a:ext cx="588623" cy="1154490"/>
              <a:chOff x="7073864" y="3994974"/>
              <a:chExt cx="588623" cy="115449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073864" y="3994974"/>
                <a:ext cx="588623" cy="491824"/>
                <a:chOff x="4296031" y="5013176"/>
                <a:chExt cx="647486" cy="541006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346674" y="5013176"/>
                  <a:ext cx="541006" cy="541006"/>
                </a:xfrm>
                <a:prstGeom prst="ellipse">
                  <a:avLst/>
                </a:prstGeom>
                <a:solidFill>
                  <a:srgbClr val="3244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296031" y="5088237"/>
                  <a:ext cx="647486" cy="372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86 %</a:t>
                  </a:r>
                </a:p>
              </p:txBody>
            </p:sp>
          </p:grpSp>
          <p:cxnSp>
            <p:nvCxnSpPr>
              <p:cNvPr id="63" name="Straight Connector 62"/>
              <p:cNvCxnSpPr>
                <a:stCxn id="66" idx="2"/>
              </p:cNvCxnSpPr>
              <p:nvPr/>
            </p:nvCxnSpPr>
            <p:spPr>
              <a:xfrm flipH="1">
                <a:off x="7176050" y="4401765"/>
                <a:ext cx="192126" cy="683419"/>
              </a:xfrm>
              <a:prstGeom prst="line">
                <a:avLst/>
              </a:prstGeom>
              <a:ln w="19050">
                <a:solidFill>
                  <a:srgbClr val="3244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7131385" y="5077456"/>
                <a:ext cx="72008" cy="72008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281316" y="4732040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Halifax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641286" y="5025223"/>
              <a:ext cx="588623" cy="491824"/>
              <a:chOff x="4055895" y="5013176"/>
              <a:chExt cx="647486" cy="541006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4075943" y="5013176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055895" y="5099013"/>
                <a:ext cx="647486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85 %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869519" y="4586102"/>
              <a:ext cx="588623" cy="491824"/>
              <a:chOff x="3151633" y="3548362"/>
              <a:chExt cx="647485" cy="54100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204872" y="3548362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51633" y="3634199"/>
                <a:ext cx="647485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74 %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689929" y="4334384"/>
              <a:ext cx="897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Kitchener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44121" y="4384804"/>
              <a:ext cx="588623" cy="491824"/>
              <a:chOff x="1306132" y="4382817"/>
              <a:chExt cx="647485" cy="541006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359371" y="4382817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306132" y="4468654"/>
                <a:ext cx="647485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83 %</a:t>
                </a: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226364" y="412223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Victoria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36933" y="3166246"/>
              <a:ext cx="111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St. John’s</a:t>
              </a: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8340840" y="3441519"/>
              <a:ext cx="588623" cy="491824"/>
              <a:chOff x="4055895" y="5013176"/>
              <a:chExt cx="647486" cy="541006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4075943" y="5013176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055895" y="5099013"/>
                <a:ext cx="647486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77 %</a:t>
                </a:r>
              </a:p>
            </p:txBody>
          </p:sp>
        </p:grpSp>
        <p:cxnSp>
          <p:nvCxnSpPr>
            <p:cNvPr id="95" name="Straight Connector 94"/>
            <p:cNvCxnSpPr>
              <a:stCxn id="94" idx="2"/>
              <a:endCxn id="96" idx="1"/>
            </p:cNvCxnSpPr>
            <p:nvPr/>
          </p:nvCxnSpPr>
          <p:spPr>
            <a:xfrm>
              <a:off x="8635152" y="3858107"/>
              <a:ext cx="312270" cy="1057011"/>
            </a:xfrm>
            <a:prstGeom prst="line">
              <a:avLst/>
            </a:prstGeom>
            <a:ln w="19050">
              <a:solidFill>
                <a:srgbClr val="324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8936877" y="4904573"/>
              <a:ext cx="72008" cy="72008"/>
            </a:xfrm>
            <a:prstGeom prst="ellipse">
              <a:avLst/>
            </a:prstGeom>
            <a:solidFill>
              <a:srgbClr val="32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7" name="Straight Connector 96"/>
            <p:cNvCxnSpPr>
              <a:endCxn id="98" idx="2"/>
            </p:cNvCxnSpPr>
            <p:nvPr/>
          </p:nvCxnSpPr>
          <p:spPr>
            <a:xfrm>
              <a:off x="971600" y="4619131"/>
              <a:ext cx="598035" cy="105776"/>
            </a:xfrm>
            <a:prstGeom prst="line">
              <a:avLst/>
            </a:prstGeom>
            <a:ln w="19050">
              <a:solidFill>
                <a:srgbClr val="324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1569635" y="4688903"/>
              <a:ext cx="72008" cy="72008"/>
            </a:xfrm>
            <a:prstGeom prst="ellipse">
              <a:avLst/>
            </a:prstGeom>
            <a:solidFill>
              <a:srgbClr val="32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9" name="Straight Connector 98"/>
            <p:cNvCxnSpPr>
              <a:stCxn id="100" idx="1"/>
            </p:cNvCxnSpPr>
            <p:nvPr/>
          </p:nvCxnSpPr>
          <p:spPr>
            <a:xfrm>
              <a:off x="6330028" y="5416352"/>
              <a:ext cx="570288" cy="458688"/>
            </a:xfrm>
            <a:prstGeom prst="line">
              <a:avLst/>
            </a:prstGeom>
            <a:ln w="19050">
              <a:solidFill>
                <a:srgbClr val="324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6319483" y="5405807"/>
              <a:ext cx="72008" cy="72008"/>
            </a:xfrm>
            <a:prstGeom prst="ellipse">
              <a:avLst/>
            </a:prstGeom>
            <a:solidFill>
              <a:srgbClr val="32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01" name="Straight Connector 100"/>
            <p:cNvCxnSpPr>
              <a:stCxn id="56" idx="5"/>
              <a:endCxn id="102" idx="1"/>
            </p:cNvCxnSpPr>
            <p:nvPr/>
          </p:nvCxnSpPr>
          <p:spPr>
            <a:xfrm>
              <a:off x="5337717" y="5005900"/>
              <a:ext cx="789858" cy="518465"/>
            </a:xfrm>
            <a:prstGeom prst="line">
              <a:avLst/>
            </a:prstGeom>
            <a:ln w="19050">
              <a:solidFill>
                <a:srgbClr val="324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6117030" y="5513820"/>
              <a:ext cx="72008" cy="72008"/>
            </a:xfrm>
            <a:prstGeom prst="ellipse">
              <a:avLst/>
            </a:prstGeom>
            <a:solidFill>
              <a:srgbClr val="32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04601" y="5441811"/>
              <a:ext cx="810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Regina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445811" y="4989219"/>
              <a:ext cx="588623" cy="491824"/>
              <a:chOff x="4055894" y="5013176"/>
              <a:chExt cx="647486" cy="541006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4075943" y="5013176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055894" y="5099013"/>
                <a:ext cx="647486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73 %</a:t>
                </a:r>
              </a:p>
            </p:txBody>
          </p:sp>
        </p:grpSp>
        <p:cxnSp>
          <p:nvCxnSpPr>
            <p:cNvPr id="107" name="Straight Connector 106"/>
            <p:cNvCxnSpPr>
              <a:endCxn id="105" idx="0"/>
            </p:cNvCxnSpPr>
            <p:nvPr/>
          </p:nvCxnSpPr>
          <p:spPr>
            <a:xfrm>
              <a:off x="3640914" y="4480631"/>
              <a:ext cx="69035" cy="508588"/>
            </a:xfrm>
            <a:prstGeom prst="line">
              <a:avLst/>
            </a:prstGeom>
            <a:ln w="19050">
              <a:solidFill>
                <a:srgbClr val="324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3599519" y="4426151"/>
              <a:ext cx="72008" cy="72008"/>
            </a:xfrm>
            <a:prstGeom prst="ellipse">
              <a:avLst/>
            </a:prstGeom>
            <a:solidFill>
              <a:srgbClr val="32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30856" y="5298770"/>
              <a:ext cx="810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London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269588" y="5572979"/>
              <a:ext cx="588623" cy="491824"/>
              <a:chOff x="4055895" y="5013176"/>
              <a:chExt cx="647486" cy="541006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4075943" y="5013176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055895" y="5099013"/>
                <a:ext cx="647486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76 %</a:t>
                </a:r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 flipH="1">
              <a:off x="5732646" y="5633870"/>
              <a:ext cx="296553" cy="98224"/>
            </a:xfrm>
            <a:prstGeom prst="line">
              <a:avLst/>
            </a:prstGeom>
            <a:ln w="19050">
              <a:solidFill>
                <a:srgbClr val="324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012160" y="5589240"/>
              <a:ext cx="72008" cy="72008"/>
            </a:xfrm>
            <a:prstGeom prst="ellipse">
              <a:avLst/>
            </a:prstGeom>
            <a:solidFill>
              <a:srgbClr val="32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651454" y="6186967"/>
              <a:ext cx="891765" cy="29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Calibri" panose="020F0502020204030204" pitchFamily="34" charset="0"/>
                </a:rPr>
                <a:t>Hamilton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6236994" y="5498591"/>
              <a:ext cx="72008" cy="72008"/>
            </a:xfrm>
            <a:prstGeom prst="ellipse">
              <a:avLst/>
            </a:prstGeom>
            <a:solidFill>
              <a:srgbClr val="32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7" name="Straight Connector 116"/>
            <p:cNvCxnSpPr>
              <a:stCxn id="116" idx="4"/>
            </p:cNvCxnSpPr>
            <p:nvPr/>
          </p:nvCxnSpPr>
          <p:spPr>
            <a:xfrm flipH="1">
              <a:off x="6138316" y="5570599"/>
              <a:ext cx="134682" cy="456841"/>
            </a:xfrm>
            <a:prstGeom prst="line">
              <a:avLst/>
            </a:prstGeom>
            <a:ln w="19050">
              <a:solidFill>
                <a:srgbClr val="324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5845438" y="5733256"/>
              <a:ext cx="588623" cy="491824"/>
              <a:chOff x="4055895" y="5013176"/>
              <a:chExt cx="647486" cy="541006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075943" y="5013176"/>
                <a:ext cx="541006" cy="541006"/>
              </a:xfrm>
              <a:prstGeom prst="ellipse">
                <a:avLst/>
              </a:prstGeom>
              <a:solidFill>
                <a:srgbClr val="324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055895" y="5099013"/>
                <a:ext cx="647486" cy="3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78 %</a:t>
                </a:r>
              </a:p>
            </p:txBody>
          </p:sp>
        </p:grp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4000" y="152400"/>
            <a:ext cx="7442200" cy="1295400"/>
          </a:xfrm>
          <a:noFill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3200" dirty="0">
                <a:latin typeface="Myriad Pro" pitchFamily="34" charset="0"/>
              </a:rPr>
              <a:t>Les </a:t>
            </a:r>
            <a:r>
              <a:rPr lang="en-CA" sz="3200" dirty="0" err="1">
                <a:latin typeface="Myriad Pro" pitchFamily="34" charset="0"/>
              </a:rPr>
              <a:t>journaux</a:t>
            </a:r>
            <a:r>
              <a:rPr lang="en-CA" sz="3200" dirty="0">
                <a:latin typeface="Myriad Pro" pitchFamily="34" charset="0"/>
              </a:rPr>
              <a:t> </a:t>
            </a:r>
            <a:r>
              <a:rPr lang="en-CA" sz="3200" dirty="0" err="1">
                <a:latin typeface="Myriad Pro" pitchFamily="34" charset="0"/>
              </a:rPr>
              <a:t>sont</a:t>
            </a:r>
            <a:r>
              <a:rPr lang="en-CA" sz="3200" dirty="0">
                <a:latin typeface="Myriad Pro" pitchFamily="34" charset="0"/>
              </a:rPr>
              <a:t> </a:t>
            </a:r>
            <a:r>
              <a:rPr lang="en-CA" sz="3200" dirty="0" err="1">
                <a:latin typeface="Myriad Pro" pitchFamily="34" charset="0"/>
              </a:rPr>
              <a:t>toujours</a:t>
            </a:r>
            <a:r>
              <a:rPr lang="en-CA" sz="3200" dirty="0">
                <a:latin typeface="Myriad Pro" pitchFamily="34" charset="0"/>
              </a:rPr>
              <a:t> forts </a:t>
            </a:r>
            <a:br>
              <a:rPr lang="en-CA" sz="3200" dirty="0">
                <a:latin typeface="Myriad Pro" pitchFamily="34" charset="0"/>
              </a:rPr>
            </a:br>
            <a:r>
              <a:rPr lang="en-CA" sz="3200" dirty="0">
                <a:latin typeface="Myriad Pro" pitchFamily="34" charset="0"/>
              </a:rPr>
              <a:t>et </a:t>
            </a:r>
            <a:r>
              <a:rPr lang="en-CA" sz="3200" dirty="0" err="1">
                <a:latin typeface="Myriad Pro" pitchFamily="34" charset="0"/>
              </a:rPr>
              <a:t>continuent</a:t>
            </a:r>
            <a:r>
              <a:rPr lang="en-CA" sz="3200" dirty="0">
                <a:latin typeface="Myriad Pro" pitchFamily="34" charset="0"/>
              </a:rPr>
              <a:t> de </a:t>
            </a:r>
            <a:r>
              <a:rPr lang="en-CA" sz="3200" dirty="0" err="1">
                <a:latin typeface="Myriad Pro" pitchFamily="34" charset="0"/>
              </a:rPr>
              <a:t>rejoindre</a:t>
            </a:r>
            <a:r>
              <a:rPr lang="en-CA" sz="3200" dirty="0">
                <a:latin typeface="Myriad Pro" pitchFamily="34" charset="0"/>
              </a:rPr>
              <a:t> </a:t>
            </a:r>
            <a:br>
              <a:rPr lang="en-CA" sz="3200" dirty="0">
                <a:latin typeface="Myriad Pro" pitchFamily="34" charset="0"/>
              </a:rPr>
            </a:br>
            <a:r>
              <a:rPr lang="en-CA" sz="3200" dirty="0">
                <a:latin typeface="Myriad Pro" pitchFamily="34" charset="0"/>
              </a:rPr>
              <a:t>8 </a:t>
            </a:r>
            <a:r>
              <a:rPr lang="en-CA" sz="3200" dirty="0" err="1">
                <a:latin typeface="Myriad Pro" pitchFamily="34" charset="0"/>
              </a:rPr>
              <a:t>adultes</a:t>
            </a:r>
            <a:r>
              <a:rPr lang="en-CA" sz="3200" dirty="0">
                <a:latin typeface="Myriad Pro" pitchFamily="34" charset="0"/>
              </a:rPr>
              <a:t> sur 10</a:t>
            </a:r>
            <a:r>
              <a:rPr lang="en-CA" sz="2000" b="1" dirty="0">
                <a:latin typeface="Myriad Pro" pitchFamily="34" charset="0"/>
              </a:rPr>
              <a:t> </a:t>
            </a:r>
            <a:endParaRPr lang="en-CA" sz="2000" b="1" dirty="0">
              <a:latin typeface="Myriad Pro" pitchFamily="34" charset="0"/>
              <a:ea typeface="Kozuka Gothic Pro L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142" y="1637224"/>
            <a:ext cx="3738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err="1">
                <a:solidFill>
                  <a:srgbClr val="2A3890"/>
                </a:solidFill>
              </a:rPr>
              <a:t>Numérique</a:t>
            </a:r>
            <a:r>
              <a:rPr lang="en-CA" sz="1400" dirty="0">
                <a:solidFill>
                  <a:srgbClr val="2A3890"/>
                </a:solidFill>
              </a:rPr>
              <a:t> net/</a:t>
            </a:r>
            <a:r>
              <a:rPr lang="en-CA" sz="1400" dirty="0" err="1">
                <a:solidFill>
                  <a:srgbClr val="2A3890"/>
                </a:solidFill>
              </a:rPr>
              <a:t>Portée</a:t>
            </a:r>
            <a:r>
              <a:rPr lang="en-CA" sz="1400" dirty="0">
                <a:solidFill>
                  <a:srgbClr val="2A3890"/>
                </a:solidFill>
              </a:rPr>
              <a:t> </a:t>
            </a:r>
            <a:r>
              <a:rPr lang="en-CA" sz="1400" dirty="0" err="1">
                <a:solidFill>
                  <a:srgbClr val="2A3890"/>
                </a:solidFill>
              </a:rPr>
              <a:t>imprimée</a:t>
            </a:r>
            <a:r>
              <a:rPr lang="en-CA" sz="1400" dirty="0">
                <a:solidFill>
                  <a:srgbClr val="2A3890"/>
                </a:solidFill>
              </a:rPr>
              <a:t> </a:t>
            </a:r>
            <a:r>
              <a:rPr lang="en-CA" sz="1400" dirty="0" err="1">
                <a:solidFill>
                  <a:srgbClr val="2A3890"/>
                </a:solidFill>
              </a:rPr>
              <a:t>hebdo</a:t>
            </a:r>
            <a:r>
              <a:rPr lang="en-CA" sz="1400" dirty="0">
                <a:solidFill>
                  <a:srgbClr val="2A3890"/>
                </a:solidFill>
              </a:rPr>
              <a:t> (18+)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45789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Vividata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Q1 2016  - Base de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données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sur le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lectorat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et les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produits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(terrain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d’avril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2015 à mars 2016); Base :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Répondants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âgés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de 18+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dans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les 20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principaux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marchés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canadiens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,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Lecteurs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moyens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non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dupliqués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(Lu-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Ve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).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N</a:t>
            </a:r>
            <a:r>
              <a:rPr lang="en-CA" sz="1000" dirty="0" err="1">
                <a:ea typeface="Kozuka Gothic Pro R" pitchFamily="34" charset="-128"/>
              </a:rPr>
              <a:t>’importe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quel</a:t>
            </a:r>
            <a:r>
              <a:rPr lang="en-CA" sz="1000" dirty="0">
                <a:ea typeface="Kozuka Gothic Pro R" pitchFamily="34" charset="-128"/>
              </a:rPr>
              <a:t> journal.</a:t>
            </a:r>
          </a:p>
        </p:txBody>
      </p:sp>
    </p:spTree>
    <p:extLst>
      <p:ext uri="{BB962C8B-B14F-4D97-AF65-F5344CB8AC3E}">
        <p14:creationId xmlns:p14="http://schemas.microsoft.com/office/powerpoint/2010/main" val="266652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783914" y="2136576"/>
            <a:ext cx="3156528" cy="3080987"/>
          </a:xfrm>
          <a:prstGeom prst="ellipse">
            <a:avLst/>
          </a:prstGeom>
          <a:solidFill>
            <a:srgbClr val="324481">
              <a:alpha val="40000"/>
            </a:srgbClr>
          </a:solidFill>
          <a:ln w="76200">
            <a:solidFill>
              <a:srgbClr val="32448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756185" y="1924263"/>
            <a:ext cx="3694033" cy="3503359"/>
          </a:xfrm>
          <a:prstGeom prst="ellipse">
            <a:avLst/>
          </a:prstGeom>
          <a:solidFill>
            <a:srgbClr val="AED246">
              <a:alpha val="50000"/>
            </a:srgbClr>
          </a:solidFill>
          <a:ln w="76200">
            <a:solidFill>
              <a:srgbClr val="AED246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016171" y="3750043"/>
            <a:ext cx="1489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spc="-150" dirty="0" err="1">
                <a:solidFill>
                  <a:srgbClr val="324481"/>
                </a:solidFill>
                <a:ea typeface="Kozuka Gothic Pro R" pitchFamily="34" charset="-128"/>
              </a:rPr>
              <a:t>Imprimé</a:t>
            </a:r>
            <a:r>
              <a:rPr lang="en-CA" sz="2400" spc="-150" dirty="0">
                <a:ea typeface="Kozuka Gothic Pro R" pitchFamily="34" charset="-128"/>
              </a:rPr>
              <a:t> </a:t>
            </a:r>
            <a:r>
              <a:rPr lang="en-CA" sz="2400" spc="-150" dirty="0" err="1">
                <a:solidFill>
                  <a:srgbClr val="324481"/>
                </a:solidFill>
                <a:ea typeface="Kozuka Gothic Pro R" pitchFamily="34" charset="-128"/>
              </a:rPr>
              <a:t>seulement</a:t>
            </a:r>
            <a:endParaRPr lang="en-CA" sz="2400" spc="-150" dirty="0">
              <a:solidFill>
                <a:srgbClr val="324481"/>
              </a:solidFill>
              <a:ea typeface="Kozuka Gothic Pro R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9179" y="3685507"/>
            <a:ext cx="118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spc="-150" dirty="0">
                <a:solidFill>
                  <a:schemeClr val="bg1"/>
                </a:solidFill>
                <a:ea typeface="Kozuka Gothic Pro R" pitchFamily="34" charset="-128"/>
              </a:rPr>
              <a:t>Les </a:t>
            </a:r>
            <a:r>
              <a:rPr lang="en-CA" sz="2400" spc="-150" dirty="0" err="1">
                <a:solidFill>
                  <a:schemeClr val="bg1"/>
                </a:solidFill>
                <a:ea typeface="Kozuka Gothic Pro R" pitchFamily="34" charset="-128"/>
              </a:rPr>
              <a:t>deux</a:t>
            </a:r>
            <a:endParaRPr lang="en-CA" sz="2400" spc="-150" dirty="0">
              <a:solidFill>
                <a:schemeClr val="bg1"/>
              </a:solidFill>
              <a:ea typeface="Kozuka Gothic Pro R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1559" y="3733800"/>
            <a:ext cx="168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spc="-150" dirty="0" err="1">
                <a:solidFill>
                  <a:srgbClr val="324481"/>
                </a:solidFill>
                <a:ea typeface="Kozuka Gothic Pro R" pitchFamily="34" charset="-128"/>
              </a:rPr>
              <a:t>Numérique</a:t>
            </a:r>
            <a:r>
              <a:rPr lang="en-CA" sz="2400" spc="-150" dirty="0">
                <a:solidFill>
                  <a:srgbClr val="324481"/>
                </a:solidFill>
                <a:ea typeface="Kozuka Gothic Pro R" pitchFamily="34" charset="-128"/>
              </a:rPr>
              <a:t> </a:t>
            </a:r>
            <a:r>
              <a:rPr lang="en-CA" sz="2400" spc="-150" dirty="0" err="1">
                <a:solidFill>
                  <a:srgbClr val="324481"/>
                </a:solidFill>
                <a:ea typeface="Kozuka Gothic Pro R" pitchFamily="34" charset="-128"/>
              </a:rPr>
              <a:t>seulement</a:t>
            </a:r>
            <a:endParaRPr lang="en-CA" sz="2400" spc="-150" dirty="0">
              <a:solidFill>
                <a:srgbClr val="324481"/>
              </a:solidFill>
              <a:ea typeface="Kozuka Gothic Pro R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9101" y="3200400"/>
            <a:ext cx="1496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b="1" spc="-150" dirty="0">
                <a:solidFill>
                  <a:srgbClr val="324481"/>
                </a:solidFill>
                <a:ea typeface="Kozuka Gothic Pro R" pitchFamily="34" charset="-128"/>
              </a:rPr>
              <a:t>44 %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1444" y="3030783"/>
            <a:ext cx="1724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spc="-150" dirty="0">
                <a:solidFill>
                  <a:schemeClr val="bg1"/>
                </a:solidFill>
                <a:ea typeface="Kozuka Gothic Pro R" pitchFamily="34" charset="-128"/>
              </a:rPr>
              <a:t>26 %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2004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spc="-150" dirty="0">
                <a:solidFill>
                  <a:srgbClr val="324481"/>
                </a:solidFill>
                <a:ea typeface="Kozuka Gothic Pro R" pitchFamily="34" charset="-128"/>
              </a:rPr>
              <a:t>30 %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67522"/>
            <a:ext cx="6912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Vividata Q1 2016  - Base de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données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sur le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lectorat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et les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produits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(sur le terrain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d’avril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2015 à mars 2016)</a:t>
            </a:r>
          </a:p>
          <a:p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Base :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Répondants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âgés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de 18+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dans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les 20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principaux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marchés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canadiens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,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Lecteurs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moyens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non 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dupliqués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 (Lu-</a:t>
            </a:r>
            <a:r>
              <a:rPr lang="en-CA" sz="1000" dirty="0" err="1">
                <a:ea typeface="Kozuka Gothic Pro R" pitchFamily="34" charset="-128"/>
                <a:cs typeface="Arial" panose="020B0604020202020204" pitchFamily="34" charset="0"/>
              </a:rPr>
              <a:t>Ve</a:t>
            </a:r>
            <a:r>
              <a:rPr lang="en-CA" sz="1000" dirty="0">
                <a:ea typeface="Kozuka Gothic Pro R" pitchFamily="34" charset="-128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29401" y="1962091"/>
            <a:ext cx="2478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400" dirty="0" err="1">
                <a:solidFill>
                  <a:srgbClr val="2A3890"/>
                </a:solidFill>
              </a:rPr>
              <a:t>N’importe</a:t>
            </a:r>
            <a:r>
              <a:rPr lang="en-CA" sz="1400" dirty="0">
                <a:solidFill>
                  <a:srgbClr val="2A3890"/>
                </a:solidFill>
              </a:rPr>
              <a:t> </a:t>
            </a:r>
            <a:r>
              <a:rPr lang="en-CA" sz="1400" dirty="0" err="1">
                <a:solidFill>
                  <a:srgbClr val="2A3890"/>
                </a:solidFill>
              </a:rPr>
              <a:t>quel</a:t>
            </a:r>
            <a:r>
              <a:rPr lang="en-CA" sz="1400" dirty="0">
                <a:solidFill>
                  <a:srgbClr val="2A3890"/>
                </a:solidFill>
              </a:rPr>
              <a:t> journal Lu-</a:t>
            </a:r>
            <a:r>
              <a:rPr lang="en-CA" sz="1400" dirty="0" err="1">
                <a:solidFill>
                  <a:srgbClr val="2A3890"/>
                </a:solidFill>
              </a:rPr>
              <a:t>Ve</a:t>
            </a:r>
            <a:r>
              <a:rPr lang="en-CA" sz="1400" dirty="0">
                <a:solidFill>
                  <a:srgbClr val="2A3890"/>
                </a:solidFill>
              </a:rPr>
              <a:t> LMÉ (18+)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4849" y="5486400"/>
            <a:ext cx="4587130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basé</a:t>
            </a:r>
            <a:r>
              <a:rPr lang="en-US" sz="1400" i="1" dirty="0"/>
              <a:t> sur les 43 </a:t>
            </a:r>
            <a:r>
              <a:rPr lang="en-US" sz="1400" i="1" dirty="0" err="1"/>
              <a:t>titres</a:t>
            </a:r>
            <a:r>
              <a:rPr lang="en-US" sz="1400" i="1" dirty="0"/>
              <a:t> de </a:t>
            </a:r>
            <a:r>
              <a:rPr lang="en-US" sz="1400" i="1" dirty="0" err="1"/>
              <a:t>journaux</a:t>
            </a:r>
            <a:r>
              <a:rPr lang="en-US" sz="1400" i="1" dirty="0"/>
              <a:t> </a:t>
            </a:r>
            <a:r>
              <a:rPr lang="en-US" sz="1400" i="1" dirty="0" err="1"/>
              <a:t>mesurés</a:t>
            </a:r>
            <a:r>
              <a:rPr lang="en-US" sz="1400" i="1" dirty="0"/>
              <a:t>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349155"/>
            <a:ext cx="8593540" cy="14796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244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CA" sz="2800" dirty="0">
                <a:latin typeface="Myriad Pro" pitchFamily="34" charset="0"/>
              </a:rPr>
              <a:t>Bien que </a:t>
            </a:r>
            <a:r>
              <a:rPr lang="en-CA" sz="2800" dirty="0" err="1">
                <a:latin typeface="Myriad Pro" pitchFamily="34" charset="0"/>
              </a:rPr>
              <a:t>l’imprimé</a:t>
            </a:r>
            <a:r>
              <a:rPr lang="en-CA" sz="2800" dirty="0">
                <a:latin typeface="Myriad Pro" pitchFamily="34" charset="0"/>
              </a:rPr>
              <a:t> </a:t>
            </a:r>
            <a:r>
              <a:rPr lang="en-CA" sz="2800" dirty="0" err="1">
                <a:latin typeface="Myriad Pro" pitchFamily="34" charset="0"/>
              </a:rPr>
              <a:t>domine</a:t>
            </a:r>
            <a:r>
              <a:rPr lang="en-CA" sz="2800" dirty="0">
                <a:latin typeface="Myriad Pro" pitchFamily="34" charset="0"/>
              </a:rPr>
              <a:t> </a:t>
            </a:r>
            <a:r>
              <a:rPr lang="en-CA" sz="2800" dirty="0" err="1">
                <a:latin typeface="Myriad Pro" pitchFamily="34" charset="0"/>
              </a:rPr>
              <a:t>toujours</a:t>
            </a:r>
            <a:r>
              <a:rPr lang="en-CA" sz="2800" dirty="0">
                <a:latin typeface="Myriad Pro" pitchFamily="34" charset="0"/>
              </a:rPr>
              <a:t>, </a:t>
            </a:r>
          </a:p>
          <a:p>
            <a:pPr algn="l">
              <a:lnSpc>
                <a:spcPct val="80000"/>
              </a:lnSpc>
            </a:pPr>
            <a:r>
              <a:rPr lang="en-CA" sz="2800" dirty="0">
                <a:latin typeface="Myriad Pro" pitchFamily="34" charset="0"/>
              </a:rPr>
              <a:t>plus de la </a:t>
            </a:r>
            <a:r>
              <a:rPr lang="en-CA" sz="2800" dirty="0" err="1">
                <a:latin typeface="Myriad Pro" pitchFamily="34" charset="0"/>
              </a:rPr>
              <a:t>moitié</a:t>
            </a:r>
            <a:r>
              <a:rPr lang="en-CA" sz="2800" dirty="0">
                <a:latin typeface="Myriad Pro" pitchFamily="34" charset="0"/>
              </a:rPr>
              <a:t> des </a:t>
            </a:r>
            <a:r>
              <a:rPr lang="en-CA" sz="2800" dirty="0" err="1">
                <a:latin typeface="Myriad Pro" pitchFamily="34" charset="0"/>
              </a:rPr>
              <a:t>lecteurs</a:t>
            </a:r>
            <a:r>
              <a:rPr lang="en-CA" sz="2800" dirty="0">
                <a:latin typeface="Myriad Pro" pitchFamily="34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CA" sz="2800" dirty="0" err="1">
                <a:latin typeface="Myriad Pro" pitchFamily="34" charset="0"/>
              </a:rPr>
              <a:t>lisent</a:t>
            </a:r>
            <a:r>
              <a:rPr lang="en-CA" sz="2800" dirty="0">
                <a:latin typeface="Myriad Pro" pitchFamily="34" charset="0"/>
              </a:rPr>
              <a:t> sur </a:t>
            </a:r>
            <a:r>
              <a:rPr lang="en-CA" sz="2800" dirty="0" err="1">
                <a:latin typeface="Myriad Pro" pitchFamily="34" charset="0"/>
              </a:rPr>
              <a:t>une</a:t>
            </a:r>
            <a:r>
              <a:rPr lang="en-CA" sz="2800" dirty="0">
                <a:latin typeface="Myriad Pro" pitchFamily="34" charset="0"/>
              </a:rPr>
              <a:t> </a:t>
            </a:r>
            <a:r>
              <a:rPr lang="en-CA" sz="2800" dirty="0" err="1">
                <a:latin typeface="Myriad Pro" pitchFamily="34" charset="0"/>
              </a:rPr>
              <a:t>plateforme</a:t>
            </a:r>
            <a:r>
              <a:rPr lang="en-CA" sz="2800" dirty="0">
                <a:latin typeface="Myriad Pro" pitchFamily="34" charset="0"/>
              </a:rPr>
              <a:t> </a:t>
            </a:r>
            <a:r>
              <a:rPr lang="en-CA" sz="2800" dirty="0" err="1">
                <a:latin typeface="Myriad Pro" pitchFamily="34" charset="0"/>
              </a:rPr>
              <a:t>numérique</a:t>
            </a:r>
            <a:r>
              <a:rPr lang="en-CA" sz="3200" dirty="0">
                <a:latin typeface="Myriad Pro" pitchFamily="34" charset="0"/>
              </a:rPr>
              <a:t/>
            </a:r>
            <a:br>
              <a:rPr lang="en-CA" sz="3200" dirty="0">
                <a:latin typeface="Myriad Pro" pitchFamily="34" charset="0"/>
              </a:rPr>
            </a:br>
            <a:r>
              <a:rPr lang="en-CA" sz="2000" b="0" dirty="0">
                <a:solidFill>
                  <a:schemeClr val="tx1"/>
                </a:solidFill>
                <a:latin typeface="+mn-lt"/>
              </a:rPr>
              <a:t>70 % des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lecteurs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journaux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semaine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lisent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toujours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une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édition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imprimée</a:t>
            </a:r>
            <a:r>
              <a:rPr lang="en-CA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000" b="0" dirty="0" err="1">
                <a:solidFill>
                  <a:schemeClr val="tx1"/>
                </a:solidFill>
                <a:latin typeface="+mn-lt"/>
              </a:rPr>
              <a:t>quotidiennement</a:t>
            </a:r>
            <a:r>
              <a:rPr lang="en-CA" sz="2000" b="0" dirty="0">
                <a:latin typeface="+mn-lt"/>
              </a:rPr>
              <a:t>. </a:t>
            </a:r>
            <a:endParaRPr lang="en-CA" sz="2400" b="0" dirty="0">
              <a:latin typeface="+mn-lt"/>
            </a:endParaRPr>
          </a:p>
        </p:txBody>
      </p:sp>
      <p:pic>
        <p:nvPicPr>
          <p:cNvPr id="9" name="Picture 8" descr="icons copy-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545318"/>
            <a:ext cx="1371600" cy="807482"/>
          </a:xfrm>
          <a:prstGeom prst="rect">
            <a:avLst/>
          </a:prstGeom>
        </p:spPr>
      </p:pic>
      <p:pic>
        <p:nvPicPr>
          <p:cNvPr id="10" name="Picture 9" descr="icons copy-1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133600"/>
            <a:ext cx="1741531" cy="12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646415"/>
              </p:ext>
            </p:extLst>
          </p:nvPr>
        </p:nvGraphicFramePr>
        <p:xfrm>
          <a:off x="1066800" y="2839058"/>
          <a:ext cx="8077200" cy="26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1676400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2800" dirty="0">
                <a:latin typeface="Myriad Pro" pitchFamily="34" charset="0"/>
              </a:rPr>
              <a:t>Les </a:t>
            </a:r>
            <a:r>
              <a:rPr lang="en-CA" sz="2800" dirty="0" err="1">
                <a:latin typeface="Myriad Pro" pitchFamily="34" charset="0"/>
              </a:rPr>
              <a:t>comportements</a:t>
            </a:r>
            <a:r>
              <a:rPr lang="en-CA" sz="2800" dirty="0">
                <a:latin typeface="Myriad Pro" pitchFamily="34" charset="0"/>
              </a:rPr>
              <a:t> de lecture des </a:t>
            </a:r>
            <a:r>
              <a:rPr lang="en-CA" sz="2800" dirty="0" err="1">
                <a:latin typeface="Myriad Pro" pitchFamily="34" charset="0"/>
              </a:rPr>
              <a:t>journaux</a:t>
            </a:r>
            <a:r>
              <a:rPr lang="en-CA" sz="2800" dirty="0">
                <a:latin typeface="Myriad Pro" pitchFamily="34" charset="0"/>
              </a:rPr>
              <a:t> </a:t>
            </a:r>
            <a:r>
              <a:rPr lang="en-CA" sz="2800" dirty="0" err="1">
                <a:latin typeface="Myriad Pro" pitchFamily="34" charset="0"/>
              </a:rPr>
              <a:t>diffèrent</a:t>
            </a:r>
            <a:r>
              <a:rPr lang="en-CA" sz="2800" dirty="0">
                <a:latin typeface="Myriad Pro" pitchFamily="34" charset="0"/>
              </a:rPr>
              <a:t> la </a:t>
            </a:r>
            <a:r>
              <a:rPr lang="en-CA" sz="2800" dirty="0" err="1">
                <a:latin typeface="Myriad Pro" pitchFamily="34" charset="0"/>
              </a:rPr>
              <a:t>semaine</a:t>
            </a:r>
            <a:r>
              <a:rPr lang="en-CA" sz="2800" dirty="0">
                <a:latin typeface="Myriad Pro" pitchFamily="34" charset="0"/>
              </a:rPr>
              <a:t> et la fin de </a:t>
            </a:r>
            <a:r>
              <a:rPr lang="en-CA" sz="2800" dirty="0" err="1">
                <a:latin typeface="Myriad Pro" pitchFamily="34" charset="0"/>
              </a:rPr>
              <a:t>semaine</a:t>
            </a:r>
            <a:r>
              <a:rPr lang="en-CA" sz="4000" dirty="0">
                <a:latin typeface="Myriad Pro" pitchFamily="34" charset="0"/>
              </a:rPr>
              <a:t/>
            </a:r>
            <a:br>
              <a:rPr lang="en-CA" sz="4000" dirty="0">
                <a:latin typeface="Myriad Pro" pitchFamily="34" charset="0"/>
              </a:rPr>
            </a:br>
            <a:endParaRPr lang="en-CA" sz="4000" b="1" dirty="0">
              <a:latin typeface="Myriad Pro" pitchFamily="34" charset="0"/>
              <a:ea typeface="Kozuka Gothic Pro L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5653" y="2057400"/>
            <a:ext cx="3482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dirty="0">
                <a:solidFill>
                  <a:srgbClr val="2A3890"/>
                </a:solidFill>
              </a:rPr>
              <a:t>LMÉ </a:t>
            </a:r>
            <a:r>
              <a:rPr lang="en-CA" sz="1400" dirty="0" err="1">
                <a:solidFill>
                  <a:srgbClr val="2A3890"/>
                </a:solidFill>
              </a:rPr>
              <a:t>en</a:t>
            </a:r>
            <a:r>
              <a:rPr lang="en-CA" sz="1400" dirty="0">
                <a:solidFill>
                  <a:srgbClr val="2A3890"/>
                </a:solidFill>
              </a:rPr>
              <a:t> </a:t>
            </a:r>
            <a:r>
              <a:rPr lang="en-CA" sz="1400" dirty="0" err="1">
                <a:solidFill>
                  <a:srgbClr val="2A3890"/>
                </a:solidFill>
              </a:rPr>
              <a:t>semaine</a:t>
            </a:r>
            <a:r>
              <a:rPr lang="en-CA" sz="1400" dirty="0">
                <a:solidFill>
                  <a:srgbClr val="2A3890"/>
                </a:solidFill>
              </a:rPr>
              <a:t> et fin de </a:t>
            </a:r>
            <a:r>
              <a:rPr lang="en-CA" sz="1400" dirty="0" err="1">
                <a:solidFill>
                  <a:srgbClr val="2A3890"/>
                </a:solidFill>
              </a:rPr>
              <a:t>semaine</a:t>
            </a:r>
            <a:r>
              <a:rPr lang="en-CA" sz="1400" dirty="0">
                <a:solidFill>
                  <a:srgbClr val="2A3890"/>
                </a:solidFill>
              </a:rPr>
              <a:t>* (18+)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1" y="5410200"/>
            <a:ext cx="678179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Résultats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basés</a:t>
            </a:r>
            <a:r>
              <a:rPr lang="en-US" sz="1600" dirty="0">
                <a:latin typeface="Calibri" panose="020F0502020204030204" pitchFamily="34" charset="0"/>
              </a:rPr>
              <a:t> sur les </a:t>
            </a:r>
            <a:r>
              <a:rPr lang="en-US" sz="1600" dirty="0" err="1">
                <a:latin typeface="Calibri" panose="020F0502020204030204" pitchFamily="34" charset="0"/>
              </a:rPr>
              <a:t>titres</a:t>
            </a:r>
            <a:r>
              <a:rPr lang="en-US" sz="1600" dirty="0">
                <a:latin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</a:rPr>
              <a:t>journaux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publiés</a:t>
            </a:r>
            <a:r>
              <a:rPr lang="en-US" sz="1600" dirty="0">
                <a:latin typeface="Calibri" panose="020F0502020204030204" pitchFamily="34" charset="0"/>
              </a:rPr>
              <a:t> la </a:t>
            </a:r>
            <a:r>
              <a:rPr lang="en-US" sz="1600" dirty="0" err="1">
                <a:latin typeface="Calibri" panose="020F0502020204030204" pitchFamily="34" charset="0"/>
              </a:rPr>
              <a:t>semaine</a:t>
            </a:r>
            <a:r>
              <a:rPr lang="en-US" sz="1600" dirty="0">
                <a:latin typeface="Calibri" panose="020F0502020204030204" pitchFamily="34" charset="0"/>
              </a:rPr>
              <a:t> et la fin de </a:t>
            </a:r>
            <a:r>
              <a:rPr lang="en-US" sz="1600" dirty="0" err="1">
                <a:latin typeface="Calibri" panose="020F0502020204030204" pitchFamily="34" charset="0"/>
              </a:rPr>
              <a:t>semaine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Myriad Pro"/>
                <a:cs typeface="Myriad Pro"/>
              </a:rPr>
              <a:t>80 % </a:t>
            </a:r>
            <a:r>
              <a:rPr lang="en-CA" dirty="0">
                <a:latin typeface="Myriad Pro"/>
                <a:cs typeface="Myriad Pro"/>
              </a:rPr>
              <a:t>des </a:t>
            </a:r>
            <a:r>
              <a:rPr lang="en-CA" dirty="0" err="1">
                <a:latin typeface="Myriad Pro"/>
                <a:cs typeface="Myriad Pro"/>
              </a:rPr>
              <a:t>lecteurs</a:t>
            </a:r>
            <a:r>
              <a:rPr lang="en-CA" dirty="0">
                <a:latin typeface="Myriad Pro"/>
                <a:cs typeface="Myriad Pro"/>
              </a:rPr>
              <a:t> </a:t>
            </a:r>
            <a:r>
              <a:rPr lang="en-CA" dirty="0" err="1">
                <a:latin typeface="Myriad Pro"/>
                <a:cs typeface="Myriad Pro"/>
              </a:rPr>
              <a:t>en</a:t>
            </a:r>
            <a:r>
              <a:rPr lang="en-CA" dirty="0">
                <a:latin typeface="Myriad Pro"/>
                <a:cs typeface="Myriad Pro"/>
              </a:rPr>
              <a:t> fin de </a:t>
            </a:r>
            <a:r>
              <a:rPr lang="en-CA" dirty="0" err="1">
                <a:latin typeface="Myriad Pro"/>
                <a:cs typeface="Myriad Pro"/>
              </a:rPr>
              <a:t>semaine</a:t>
            </a:r>
            <a:r>
              <a:rPr lang="en-CA" dirty="0">
                <a:latin typeface="Myriad Pro"/>
                <a:cs typeface="Myriad Pro"/>
              </a:rPr>
              <a:t> </a:t>
            </a:r>
            <a:r>
              <a:rPr lang="en-CA" dirty="0" err="1">
                <a:latin typeface="Myriad Pro"/>
                <a:cs typeface="Myriad Pro"/>
              </a:rPr>
              <a:t>lisent</a:t>
            </a:r>
            <a:r>
              <a:rPr lang="en-CA" dirty="0">
                <a:latin typeface="Myriad Pro"/>
                <a:cs typeface="Myriad Pro"/>
              </a:rPr>
              <a:t> </a:t>
            </a:r>
            <a:r>
              <a:rPr lang="en-CA" dirty="0" err="1">
                <a:latin typeface="Myriad Pro"/>
                <a:cs typeface="Myriad Pro"/>
              </a:rPr>
              <a:t>l’édition</a:t>
            </a:r>
            <a:r>
              <a:rPr lang="en-CA" dirty="0">
                <a:latin typeface="Myriad Pro"/>
                <a:cs typeface="Myriad Pro"/>
              </a:rPr>
              <a:t> </a:t>
            </a:r>
            <a:r>
              <a:rPr lang="en-CA" dirty="0" err="1">
                <a:latin typeface="Myriad Pro"/>
                <a:cs typeface="Myriad Pro"/>
              </a:rPr>
              <a:t>imprimée</a:t>
            </a:r>
            <a:r>
              <a:rPr lang="en-CA" dirty="0">
                <a:latin typeface="Myriad Pro"/>
                <a:cs typeface="Myriad Pro"/>
              </a:rPr>
              <a:t> de </a:t>
            </a:r>
            <a:r>
              <a:rPr lang="en-CA" dirty="0" err="1">
                <a:latin typeface="Myriad Pro"/>
                <a:cs typeface="Myriad Pro"/>
              </a:rPr>
              <a:t>leur</a:t>
            </a:r>
            <a:r>
              <a:rPr lang="en-CA" dirty="0">
                <a:latin typeface="Myriad Pro"/>
                <a:cs typeface="Myriad Pro"/>
              </a:rPr>
              <a:t> </a:t>
            </a:r>
            <a:r>
              <a:rPr lang="en-CA" dirty="0" err="1">
                <a:latin typeface="Myriad Pro"/>
                <a:cs typeface="Myriad Pro"/>
              </a:rPr>
              <a:t>quotidien</a:t>
            </a:r>
            <a:r>
              <a:rPr lang="en-CA" dirty="0">
                <a:latin typeface="Myriad Pro"/>
                <a:cs typeface="Myriad Pro"/>
              </a:rPr>
              <a:t> </a:t>
            </a:r>
            <a:r>
              <a:rPr lang="en-CA" dirty="0" err="1">
                <a:latin typeface="Myriad Pro"/>
                <a:cs typeface="Myriad Pro"/>
              </a:rPr>
              <a:t>en</a:t>
            </a:r>
            <a:r>
              <a:rPr lang="en-CA" dirty="0">
                <a:latin typeface="Myriad Pro"/>
                <a:cs typeface="Myriad Pro"/>
              </a:rPr>
              <a:t> </a:t>
            </a:r>
            <a:r>
              <a:rPr lang="en-CA" dirty="0" err="1">
                <a:latin typeface="Myriad Pro"/>
                <a:cs typeface="Myriad Pro"/>
              </a:rPr>
              <a:t>comparaison</a:t>
            </a:r>
            <a:r>
              <a:rPr lang="en-CA" dirty="0">
                <a:latin typeface="Myriad Pro"/>
                <a:cs typeface="Myriad Pro"/>
              </a:rPr>
              <a:t> à un </a:t>
            </a:r>
            <a:r>
              <a:rPr lang="en-CA" dirty="0" err="1">
                <a:latin typeface="Myriad Pro"/>
                <a:cs typeface="Myriad Pro"/>
              </a:rPr>
              <a:t>lectorat</a:t>
            </a:r>
            <a:r>
              <a:rPr lang="en-CA" dirty="0">
                <a:latin typeface="Myriad Pro"/>
                <a:cs typeface="Myriad Pro"/>
              </a:rPr>
              <a:t> de</a:t>
            </a:r>
            <a:br>
              <a:rPr lang="en-CA" dirty="0">
                <a:latin typeface="Myriad Pro"/>
                <a:cs typeface="Myriad Pro"/>
              </a:rPr>
            </a:br>
            <a:r>
              <a:rPr lang="en-CA" sz="2400" b="1" dirty="0">
                <a:latin typeface="Myriad Pro"/>
                <a:cs typeface="Myriad Pro"/>
              </a:rPr>
              <a:t>64 % </a:t>
            </a:r>
            <a:r>
              <a:rPr lang="en-CA" dirty="0" err="1">
                <a:latin typeface="Myriad Pro"/>
                <a:cs typeface="Myriad Pro"/>
              </a:rPr>
              <a:t>durant</a:t>
            </a:r>
            <a:r>
              <a:rPr lang="en-CA" dirty="0">
                <a:latin typeface="Myriad Pro"/>
                <a:cs typeface="Myriad Pro"/>
              </a:rPr>
              <a:t> la </a:t>
            </a:r>
            <a:r>
              <a:rPr lang="en-CA" dirty="0" err="1">
                <a:latin typeface="Myriad Pro"/>
                <a:cs typeface="Myriad Pro"/>
              </a:rPr>
              <a:t>semaine</a:t>
            </a:r>
            <a:r>
              <a:rPr lang="en-CA" dirty="0">
                <a:latin typeface="Myriad Pro"/>
                <a:cs typeface="Myriad Pro"/>
              </a:rPr>
              <a:t>.  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4546600"/>
            <a:ext cx="711200" cy="71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479800"/>
            <a:ext cx="798710" cy="685168"/>
          </a:xfrm>
          <a:prstGeom prst="rect">
            <a:avLst/>
          </a:prstGeom>
        </p:spPr>
      </p:pic>
      <p:pic>
        <p:nvPicPr>
          <p:cNvPr id="11" name="Picture 10" descr="icons copy-1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438400"/>
            <a:ext cx="1066800" cy="628042"/>
          </a:xfrm>
          <a:prstGeom prst="rect">
            <a:avLst/>
          </a:prstGeom>
        </p:spPr>
      </p:pic>
      <p:pic>
        <p:nvPicPr>
          <p:cNvPr id="14" name="Picture 13" descr="icons copy-1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115158"/>
            <a:ext cx="1295400" cy="939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983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Myraid Pro"/>
                <a:cs typeface="Myraid Pro"/>
              </a:rPr>
              <a:t>Imprimé</a:t>
            </a:r>
            <a:endParaRPr lang="en-US" dirty="0">
              <a:latin typeface="Myraid Pro"/>
              <a:cs typeface="Myrai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983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aid Pro"/>
                <a:cs typeface="Myraid Pro"/>
              </a:rPr>
              <a:t>Les </a:t>
            </a:r>
            <a:r>
              <a:rPr lang="en-US" dirty="0" err="1">
                <a:latin typeface="Myraid Pro"/>
                <a:cs typeface="Myraid Pro"/>
              </a:rPr>
              <a:t>deux</a:t>
            </a:r>
            <a:endParaRPr lang="en-US" dirty="0">
              <a:latin typeface="Myraid Pro"/>
              <a:cs typeface="Myrai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2983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Myraid Pro"/>
                <a:cs typeface="Myraid Pro"/>
              </a:rPr>
              <a:t>Numérique</a:t>
            </a:r>
            <a:endParaRPr lang="en-US" dirty="0">
              <a:latin typeface="Myraid Pro"/>
              <a:cs typeface="Myraid Pro"/>
            </a:endParaRPr>
          </a:p>
        </p:txBody>
      </p:sp>
      <p:pic>
        <p:nvPicPr>
          <p:cNvPr id="17" name="Picture 16" descr="icons copy-16.png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648558"/>
            <a:ext cx="647171" cy="381000"/>
          </a:xfrm>
          <a:prstGeom prst="rect">
            <a:avLst/>
          </a:prstGeom>
        </p:spPr>
      </p:pic>
      <p:pic>
        <p:nvPicPr>
          <p:cNvPr id="18" name="Picture 17" descr="icons copy-15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496158"/>
            <a:ext cx="785850" cy="569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021" y="6304002"/>
            <a:ext cx="8048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ea typeface="Kozuka Gothic Pro R" pitchFamily="34" charset="-128"/>
              </a:rPr>
              <a:t>Vividata Q1 2016  - Base de </a:t>
            </a:r>
            <a:r>
              <a:rPr lang="en-CA" sz="1000" dirty="0" err="1">
                <a:ea typeface="Kozuka Gothic Pro R" pitchFamily="34" charset="-128"/>
              </a:rPr>
              <a:t>données</a:t>
            </a:r>
            <a:r>
              <a:rPr lang="en-CA" sz="1000" dirty="0">
                <a:ea typeface="Kozuka Gothic Pro R" pitchFamily="34" charset="-128"/>
              </a:rPr>
              <a:t> sur le </a:t>
            </a:r>
            <a:r>
              <a:rPr lang="en-CA" sz="1000" dirty="0" err="1">
                <a:ea typeface="Kozuka Gothic Pro R" pitchFamily="34" charset="-128"/>
              </a:rPr>
              <a:t>lectorat</a:t>
            </a:r>
            <a:r>
              <a:rPr lang="en-CA" sz="1000" dirty="0">
                <a:ea typeface="Kozuka Gothic Pro R" pitchFamily="34" charset="-128"/>
              </a:rPr>
              <a:t> et les </a:t>
            </a:r>
            <a:r>
              <a:rPr lang="en-CA" sz="1000" dirty="0" err="1">
                <a:ea typeface="Kozuka Gothic Pro R" pitchFamily="34" charset="-128"/>
              </a:rPr>
              <a:t>produits</a:t>
            </a:r>
            <a:r>
              <a:rPr lang="en-CA" sz="1000" dirty="0">
                <a:ea typeface="Kozuka Gothic Pro R" pitchFamily="34" charset="-128"/>
              </a:rPr>
              <a:t> (sur le terrain </a:t>
            </a:r>
            <a:r>
              <a:rPr lang="en-CA" sz="1000" dirty="0" err="1">
                <a:ea typeface="Kozuka Gothic Pro R" pitchFamily="34" charset="-128"/>
              </a:rPr>
              <a:t>d’avril</a:t>
            </a:r>
            <a:r>
              <a:rPr lang="en-CA" sz="1000" dirty="0">
                <a:ea typeface="Kozuka Gothic Pro R" pitchFamily="34" charset="-128"/>
              </a:rPr>
              <a:t> 2015 à mars 2016); Base: </a:t>
            </a:r>
            <a:r>
              <a:rPr lang="en-CA" sz="1000" dirty="0" err="1">
                <a:ea typeface="Kozuka Gothic Pro R" pitchFamily="34" charset="-128"/>
              </a:rPr>
              <a:t>Répondants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âgés</a:t>
            </a:r>
            <a:r>
              <a:rPr lang="en-CA" sz="1000" dirty="0">
                <a:ea typeface="Kozuka Gothic Pro R" pitchFamily="34" charset="-128"/>
              </a:rPr>
              <a:t> de 18+ </a:t>
            </a:r>
          </a:p>
          <a:p>
            <a:r>
              <a:rPr lang="en-CA" sz="1000" dirty="0" err="1">
                <a:ea typeface="Kozuka Gothic Pro R" pitchFamily="34" charset="-128"/>
              </a:rPr>
              <a:t>dans</a:t>
            </a:r>
            <a:r>
              <a:rPr lang="en-CA" sz="1000" dirty="0">
                <a:ea typeface="Kozuka Gothic Pro R" pitchFamily="34" charset="-128"/>
              </a:rPr>
              <a:t> les 20 </a:t>
            </a:r>
            <a:r>
              <a:rPr lang="en-CA" sz="1000" dirty="0" err="1">
                <a:ea typeface="Kozuka Gothic Pro R" pitchFamily="34" charset="-128"/>
              </a:rPr>
              <a:t>principaux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marchés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canadiens</a:t>
            </a:r>
            <a:r>
              <a:rPr lang="en-CA" sz="1000" dirty="0">
                <a:ea typeface="Kozuka Gothic Pro R" pitchFamily="34" charset="-128"/>
              </a:rPr>
              <a:t>, </a:t>
            </a:r>
            <a:r>
              <a:rPr lang="en-CA" sz="1000" dirty="0" err="1">
                <a:ea typeface="Kozuka Gothic Pro R" pitchFamily="34" charset="-128"/>
              </a:rPr>
              <a:t>Lecteurs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moyens</a:t>
            </a:r>
            <a:r>
              <a:rPr lang="en-CA" sz="1000" dirty="0">
                <a:ea typeface="Kozuka Gothic Pro R" pitchFamily="34" charset="-128"/>
              </a:rPr>
              <a:t> non </a:t>
            </a:r>
            <a:r>
              <a:rPr lang="en-CA" sz="1000" dirty="0" err="1">
                <a:ea typeface="Kozuka Gothic Pro R" pitchFamily="34" charset="-128"/>
              </a:rPr>
              <a:t>dupliqués</a:t>
            </a:r>
            <a:r>
              <a:rPr lang="en-CA" sz="1000" dirty="0">
                <a:ea typeface="Kozuka Gothic Pro R" pitchFamily="34" charset="-128"/>
              </a:rPr>
              <a:t> par jour (Lu-</a:t>
            </a:r>
            <a:r>
              <a:rPr lang="en-CA" sz="1000" dirty="0" err="1">
                <a:ea typeface="Kozuka Gothic Pro R" pitchFamily="34" charset="-128"/>
              </a:rPr>
              <a:t>Ve</a:t>
            </a:r>
            <a:r>
              <a:rPr lang="en-CA" sz="1000" dirty="0">
                <a:ea typeface="Kozuka Gothic Pro R" pitchFamily="34" charset="-128"/>
              </a:rPr>
              <a:t>) et fin de </a:t>
            </a:r>
            <a:r>
              <a:rPr lang="en-CA" sz="1000" dirty="0" err="1">
                <a:ea typeface="Kozuka Gothic Pro R" pitchFamily="34" charset="-128"/>
              </a:rPr>
              <a:t>semaine</a:t>
            </a:r>
            <a:r>
              <a:rPr lang="en-CA" sz="1000" dirty="0">
                <a:ea typeface="Kozuka Gothic Pro R" pitchFamily="34" charset="-128"/>
              </a:rPr>
              <a:t> (Sa-Di)  </a:t>
            </a:r>
          </a:p>
          <a:p>
            <a:r>
              <a:rPr lang="en-CA" sz="1000" dirty="0"/>
              <a:t>*</a:t>
            </a:r>
            <a:r>
              <a:rPr lang="en-CA" sz="1000" dirty="0" err="1"/>
              <a:t>Excluant</a:t>
            </a:r>
            <a:r>
              <a:rPr lang="en-CA" sz="1000" dirty="0"/>
              <a:t> les </a:t>
            </a:r>
            <a:r>
              <a:rPr lang="en-CA" sz="1000" dirty="0" err="1"/>
              <a:t>journaux</a:t>
            </a:r>
            <a:r>
              <a:rPr lang="en-CA" sz="1000" dirty="0"/>
              <a:t> </a:t>
            </a:r>
            <a:r>
              <a:rPr lang="en-CA" sz="1000" dirty="0" err="1"/>
              <a:t>gratuits</a:t>
            </a:r>
            <a:r>
              <a:rPr lang="en-CA" sz="1000" dirty="0"/>
              <a:t> </a:t>
            </a:r>
            <a:r>
              <a:rPr lang="en-CA" sz="1000" dirty="0" err="1"/>
              <a:t>dans</a:t>
            </a:r>
            <a:r>
              <a:rPr lang="en-CA" sz="1000" dirty="0"/>
              <a:t> </a:t>
            </a:r>
            <a:r>
              <a:rPr lang="en-CA" sz="1000" dirty="0" err="1"/>
              <a:t>tous</a:t>
            </a:r>
            <a:r>
              <a:rPr lang="en-CA" sz="1000" dirty="0"/>
              <a:t> les </a:t>
            </a:r>
            <a:r>
              <a:rPr lang="en-CA" sz="1000" dirty="0" err="1"/>
              <a:t>marchés</a:t>
            </a:r>
            <a:r>
              <a:rPr lang="en-CA" sz="1000" dirty="0"/>
              <a:t>, </a:t>
            </a:r>
            <a:r>
              <a:rPr lang="en-CA" sz="1000" dirty="0" err="1"/>
              <a:t>tels</a:t>
            </a:r>
            <a:r>
              <a:rPr lang="en-CA" sz="1000" dirty="0"/>
              <a:t> que </a:t>
            </a:r>
            <a:r>
              <a:rPr lang="en-CA" sz="1000" dirty="0" err="1"/>
              <a:t>Métro</a:t>
            </a:r>
            <a:r>
              <a:rPr lang="en-CA" sz="1000" dirty="0"/>
              <a:t> et 24 </a:t>
            </a:r>
            <a:r>
              <a:rPr lang="en-CA" sz="1000" dirty="0" err="1"/>
              <a:t>heures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24028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82348"/>
            <a:ext cx="7315200" cy="1194052"/>
          </a:xfrm>
          <a:noFill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3200" dirty="0">
                <a:latin typeface="Myriad Pro" pitchFamily="34" charset="0"/>
              </a:rPr>
              <a:t>Des </a:t>
            </a:r>
            <a:r>
              <a:rPr lang="en-CA" sz="3200" dirty="0" err="1">
                <a:latin typeface="Myriad Pro" pitchFamily="34" charset="0"/>
              </a:rPr>
              <a:t>lecteurs</a:t>
            </a:r>
            <a:r>
              <a:rPr lang="en-CA" sz="3200" dirty="0">
                <a:latin typeface="Myriad Pro" pitchFamily="34" charset="0"/>
              </a:rPr>
              <a:t> de </a:t>
            </a:r>
            <a:r>
              <a:rPr lang="en-CA" sz="3200" dirty="0" err="1">
                <a:latin typeface="Myriad Pro" pitchFamily="34" charset="0"/>
              </a:rPr>
              <a:t>tous</a:t>
            </a:r>
            <a:r>
              <a:rPr lang="en-CA" sz="3200" dirty="0">
                <a:latin typeface="Myriad Pro" pitchFamily="34" charset="0"/>
              </a:rPr>
              <a:t> les </a:t>
            </a:r>
            <a:r>
              <a:rPr lang="en-CA" sz="3200" dirty="0" err="1">
                <a:latin typeface="Myriad Pro" pitchFamily="34" charset="0"/>
              </a:rPr>
              <a:t>âges</a:t>
            </a:r>
            <a:r>
              <a:rPr lang="en-CA" sz="3200" dirty="0">
                <a:latin typeface="Myriad Pro" pitchFamily="34" charset="0"/>
              </a:rPr>
              <a:t> </a:t>
            </a:r>
            <a:r>
              <a:rPr lang="en-CA" sz="3200" dirty="0" err="1">
                <a:latin typeface="Myriad Pro" pitchFamily="34" charset="0"/>
              </a:rPr>
              <a:t>consomment</a:t>
            </a:r>
            <a:r>
              <a:rPr lang="en-CA" sz="3200" dirty="0">
                <a:latin typeface="Myriad Pro" pitchFamily="34" charset="0"/>
              </a:rPr>
              <a:t> des marques de </a:t>
            </a:r>
            <a:r>
              <a:rPr lang="en-CA" sz="3200" dirty="0" err="1">
                <a:latin typeface="Myriad Pro" pitchFamily="34" charset="0"/>
              </a:rPr>
              <a:t>journaux</a:t>
            </a:r>
            <a:r>
              <a:rPr lang="en-CA" sz="3200" dirty="0">
                <a:latin typeface="Myriad Pro" pitchFamily="34" charset="0"/>
              </a:rPr>
              <a:t> sur de multiples </a:t>
            </a:r>
            <a:r>
              <a:rPr lang="en-CA" sz="3200" dirty="0" err="1">
                <a:latin typeface="Myriad Pro" pitchFamily="34" charset="0"/>
              </a:rPr>
              <a:t>plateformes</a:t>
            </a:r>
            <a:endParaRPr lang="en-CA" sz="3200" b="1" dirty="0">
              <a:latin typeface="Myriad Pro" pitchFamily="34" charset="0"/>
              <a:ea typeface="Kozuka Gothic Pro L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57890"/>
            <a:ext cx="810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err="1">
                <a:ea typeface="Kozuka Gothic Pro R" pitchFamily="34" charset="-128"/>
              </a:rPr>
              <a:t>Vividata</a:t>
            </a:r>
            <a:r>
              <a:rPr lang="en-CA" sz="1000" dirty="0">
                <a:ea typeface="Kozuka Gothic Pro R" pitchFamily="34" charset="-128"/>
              </a:rPr>
              <a:t> Q1 2016; base de </a:t>
            </a:r>
            <a:r>
              <a:rPr lang="en-CA" sz="1000" dirty="0" err="1">
                <a:ea typeface="Kozuka Gothic Pro R" pitchFamily="34" charset="-128"/>
              </a:rPr>
              <a:t>données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lectorat</a:t>
            </a:r>
            <a:r>
              <a:rPr lang="en-CA" sz="1000" dirty="0">
                <a:ea typeface="Kozuka Gothic Pro R" pitchFamily="34" charset="-128"/>
              </a:rPr>
              <a:t> et </a:t>
            </a:r>
            <a:r>
              <a:rPr lang="en-CA" sz="1000" dirty="0" err="1">
                <a:ea typeface="Kozuka Gothic Pro R" pitchFamily="34" charset="-128"/>
              </a:rPr>
              <a:t>produits</a:t>
            </a:r>
            <a:r>
              <a:rPr lang="en-CA" sz="1000" dirty="0">
                <a:ea typeface="Kozuka Gothic Pro R" pitchFamily="34" charset="-128"/>
              </a:rPr>
              <a:t> (</a:t>
            </a:r>
            <a:r>
              <a:rPr lang="en-CA" sz="1000" dirty="0" err="1">
                <a:ea typeface="Kozuka Gothic Pro R" pitchFamily="34" charset="-128"/>
              </a:rPr>
              <a:t>avril</a:t>
            </a:r>
            <a:r>
              <a:rPr lang="en-CA" sz="1000" dirty="0">
                <a:ea typeface="Kozuka Gothic Pro R" pitchFamily="34" charset="-128"/>
              </a:rPr>
              <a:t> 2015 – mars 2016)</a:t>
            </a:r>
          </a:p>
          <a:p>
            <a:r>
              <a:rPr lang="en-CA" sz="1000" dirty="0" err="1">
                <a:ea typeface="Kozuka Gothic Pro R" pitchFamily="34" charset="-128"/>
              </a:rPr>
              <a:t>Adultes</a:t>
            </a:r>
            <a:r>
              <a:rPr lang="en-CA" sz="1000" dirty="0">
                <a:ea typeface="Kozuka Gothic Pro R" pitchFamily="34" charset="-128"/>
              </a:rPr>
              <a:t> 18+ </a:t>
            </a:r>
            <a:r>
              <a:rPr lang="en-CA" sz="1000" dirty="0" err="1">
                <a:ea typeface="Kozuka Gothic Pro R" pitchFamily="34" charset="-128"/>
              </a:rPr>
              <a:t>dans</a:t>
            </a:r>
            <a:r>
              <a:rPr lang="en-CA" sz="1000" dirty="0">
                <a:ea typeface="Kozuka Gothic Pro R" pitchFamily="34" charset="-128"/>
              </a:rPr>
              <a:t> les 20 </a:t>
            </a:r>
            <a:r>
              <a:rPr lang="en-CA" sz="1000" dirty="0" err="1">
                <a:ea typeface="Kozuka Gothic Pro R" pitchFamily="34" charset="-128"/>
              </a:rPr>
              <a:t>principaux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marchés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canadiens</a:t>
            </a:r>
            <a:r>
              <a:rPr lang="en-CA" sz="1000" dirty="0">
                <a:ea typeface="Kozuka Gothic Pro R" pitchFamily="34" charset="-128"/>
              </a:rPr>
              <a:t>, </a:t>
            </a:r>
            <a:r>
              <a:rPr lang="en-CA" sz="1000" dirty="0" err="1">
                <a:ea typeface="Kozuka Gothic Pro R" pitchFamily="34" charset="-128"/>
              </a:rPr>
              <a:t>moyenne</a:t>
            </a:r>
            <a:r>
              <a:rPr lang="en-CA" sz="1000" dirty="0">
                <a:ea typeface="Kozuka Gothic Pro R" pitchFamily="34" charset="-128"/>
              </a:rPr>
              <a:t> sans duplication, </a:t>
            </a:r>
            <a:r>
              <a:rPr lang="en-CA" sz="1000" dirty="0" err="1">
                <a:ea typeface="Kozuka Gothic Pro R" pitchFamily="34" charset="-128"/>
              </a:rPr>
              <a:t>lecteurs</a:t>
            </a:r>
            <a:r>
              <a:rPr lang="en-CA" sz="1000" dirty="0">
                <a:ea typeface="Kozuka Gothic Pro R" pitchFamily="34" charset="-128"/>
              </a:rPr>
              <a:t> de </a:t>
            </a:r>
            <a:r>
              <a:rPr lang="en-CA" sz="1000" dirty="0" err="1">
                <a:ea typeface="Kozuka Gothic Pro R" pitchFamily="34" charset="-128"/>
              </a:rPr>
              <a:t>quotidiens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en</a:t>
            </a:r>
            <a:r>
              <a:rPr lang="en-CA" sz="1000" dirty="0">
                <a:ea typeface="Kozuka Gothic Pro R" pitchFamily="34" charset="-128"/>
              </a:rPr>
              <a:t> </a:t>
            </a:r>
            <a:r>
              <a:rPr lang="en-CA" sz="1000" dirty="0" err="1">
                <a:ea typeface="Kozuka Gothic Pro R" pitchFamily="34" charset="-128"/>
              </a:rPr>
              <a:t>semaine</a:t>
            </a:r>
            <a:endParaRPr lang="en-CA" sz="1000" dirty="0">
              <a:ea typeface="Kozuka Gothic Pro R" pitchFamily="34" charset="-128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403192"/>
              </p:ext>
            </p:extLst>
          </p:nvPr>
        </p:nvGraphicFramePr>
        <p:xfrm>
          <a:off x="2859700" y="1905000"/>
          <a:ext cx="6247192" cy="410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702780"/>
              </p:ext>
            </p:extLst>
          </p:nvPr>
        </p:nvGraphicFramePr>
        <p:xfrm>
          <a:off x="1828800" y="1828800"/>
          <a:ext cx="100811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1900808" y="2438400"/>
            <a:ext cx="864096" cy="4143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latin typeface="Calibri" panose="020F0502020204030204" pitchFamily="34" charset="0"/>
                <a:ea typeface="Kozuka Gothic Pro R" pitchFamily="34" charset="-128"/>
              </a:rPr>
              <a:t>81 %</a:t>
            </a:r>
          </a:p>
        </p:txBody>
      </p:sp>
      <p:sp>
        <p:nvSpPr>
          <p:cNvPr id="19" name="TextBox 18"/>
          <p:cNvSpPr txBox="1"/>
          <p:nvPr/>
        </p:nvSpPr>
        <p:spPr>
          <a:xfrm rot="21183522">
            <a:off x="4059334" y="3606878"/>
            <a:ext cx="42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Myriad Pro"/>
                <a:ea typeface="Kozuka Gothic Pro R" pitchFamily="34" charset="-128"/>
                <a:cs typeface="Myriad Pro"/>
              </a:rPr>
              <a:t>MULTIPLATFORME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048000" y="2658581"/>
            <a:ext cx="887802" cy="3986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  <a:ea typeface="Kozuka Gothic Pro R" pitchFamily="34" charset="-128"/>
              </a:rPr>
              <a:t>77 %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6553200" y="2506181"/>
            <a:ext cx="1175542" cy="417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dirty="0">
                <a:latin typeface="Calibri" panose="020F0502020204030204" pitchFamily="34" charset="0"/>
                <a:ea typeface="Kozuka Gothic Pro R" pitchFamily="34" charset="-128"/>
              </a:rPr>
              <a:t>83 %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8171828" y="2440838"/>
            <a:ext cx="822170" cy="414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dirty="0">
                <a:latin typeface="Calibri" panose="020F0502020204030204" pitchFamily="34" charset="0"/>
                <a:ea typeface="Kozuka Gothic Pro R" pitchFamily="34" charset="-128"/>
              </a:rPr>
              <a:t>87 %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495800" y="2658581"/>
            <a:ext cx="919318" cy="3986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dirty="0">
                <a:latin typeface="Calibri" panose="020F0502020204030204" pitchFamily="34" charset="0"/>
                <a:ea typeface="Kozuka Gothic Pro R" pitchFamily="34" charset="-128"/>
              </a:rPr>
              <a:t>79 %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77000" y="1749623"/>
            <a:ext cx="261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400" dirty="0" err="1">
                <a:solidFill>
                  <a:srgbClr val="2A3890"/>
                </a:solidFill>
              </a:rPr>
              <a:t>Portée</a:t>
            </a:r>
            <a:r>
              <a:rPr lang="en-CA" sz="1400" dirty="0">
                <a:solidFill>
                  <a:srgbClr val="2A3890"/>
                </a:solidFill>
              </a:rPr>
              <a:t> </a:t>
            </a:r>
            <a:r>
              <a:rPr lang="en-CA" sz="1400" dirty="0" err="1">
                <a:solidFill>
                  <a:srgbClr val="2A3890"/>
                </a:solidFill>
              </a:rPr>
              <a:t>hebdomadaire</a:t>
            </a:r>
            <a:r>
              <a:rPr lang="en-CA" sz="1400" dirty="0">
                <a:solidFill>
                  <a:srgbClr val="2A3890"/>
                </a:solidFill>
              </a:rPr>
              <a:t> de </a:t>
            </a:r>
            <a:r>
              <a:rPr lang="en-CA" sz="1400" dirty="0" err="1">
                <a:solidFill>
                  <a:srgbClr val="2A3890"/>
                </a:solidFill>
              </a:rPr>
              <a:t>n’importe</a:t>
            </a:r>
            <a:r>
              <a:rPr lang="en-CA" sz="1400" dirty="0">
                <a:solidFill>
                  <a:srgbClr val="2A3890"/>
                </a:solidFill>
              </a:rPr>
              <a:t> </a:t>
            </a:r>
            <a:r>
              <a:rPr lang="en-CA" sz="1400" dirty="0" err="1">
                <a:solidFill>
                  <a:srgbClr val="2A3890"/>
                </a:solidFill>
              </a:rPr>
              <a:t>quel</a:t>
            </a:r>
            <a:r>
              <a:rPr lang="en-CA" sz="1400" dirty="0">
                <a:solidFill>
                  <a:srgbClr val="2A3890"/>
                </a:solidFill>
              </a:rPr>
              <a:t> journal (18+)</a:t>
            </a:r>
          </a:p>
        </p:txBody>
      </p:sp>
      <p:pic>
        <p:nvPicPr>
          <p:cNvPr id="17" name="Picture 16" descr="icons copy-1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5800"/>
            <a:ext cx="1066800" cy="628042"/>
          </a:xfrm>
          <a:prstGeom prst="rect">
            <a:avLst/>
          </a:prstGeom>
        </p:spPr>
      </p:pic>
      <p:pic>
        <p:nvPicPr>
          <p:cNvPr id="18" name="Picture 17" descr="icons copy-1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2566003"/>
            <a:ext cx="1295400" cy="939197"/>
          </a:xfrm>
          <a:prstGeom prst="rect">
            <a:avLst/>
          </a:prstGeom>
        </p:spPr>
      </p:pic>
      <p:pic>
        <p:nvPicPr>
          <p:cNvPr id="24" name="Picture 23" descr="icons copy-16.png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29" y="3697439"/>
            <a:ext cx="647171" cy="381000"/>
          </a:xfrm>
          <a:prstGeom prst="rect">
            <a:avLst/>
          </a:prstGeom>
        </p:spPr>
      </p:pic>
      <p:pic>
        <p:nvPicPr>
          <p:cNvPr id="26" name="Picture 25" descr="icons copy-15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5039"/>
            <a:ext cx="785850" cy="5697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85850" y="3045023"/>
            <a:ext cx="1114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Myraid Pro"/>
                <a:cs typeface="Myraid Pro"/>
              </a:rPr>
              <a:t>Imprimé</a:t>
            </a:r>
            <a:endParaRPr lang="en-US" sz="1400" b="1" dirty="0">
              <a:latin typeface="Myraid Pro"/>
              <a:cs typeface="Myraid Pr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37308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yraid Pro"/>
                <a:cs typeface="Myraid Pro"/>
              </a:rPr>
              <a:t>Les </a:t>
            </a:r>
            <a:r>
              <a:rPr lang="en-US" sz="1400" b="1" dirty="0" err="1">
                <a:latin typeface="Myraid Pro"/>
                <a:cs typeface="Myraid Pro"/>
              </a:rPr>
              <a:t>deux</a:t>
            </a:r>
            <a:endParaRPr lang="en-US" sz="1400" b="1" dirty="0">
              <a:latin typeface="Myraid Pro"/>
              <a:cs typeface="Myraid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829" y="465593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Myraid Pro"/>
                <a:cs typeface="Myraid Pro"/>
              </a:rPr>
              <a:t>Numérique</a:t>
            </a:r>
            <a:endParaRPr lang="en-US" sz="1400" b="1" dirty="0">
              <a:latin typeface="Myraid Pro"/>
              <a:cs typeface="Myraid Pro"/>
            </a:endParaRPr>
          </a:p>
        </p:txBody>
      </p:sp>
    </p:spTree>
    <p:extLst>
      <p:ext uri="{BB962C8B-B14F-4D97-AF65-F5344CB8AC3E}">
        <p14:creationId xmlns:p14="http://schemas.microsoft.com/office/powerpoint/2010/main" val="160575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ular Callout 29"/>
          <p:cNvSpPr/>
          <p:nvPr/>
        </p:nvSpPr>
        <p:spPr>
          <a:xfrm>
            <a:off x="3225442" y="4605045"/>
            <a:ext cx="3526627" cy="805155"/>
          </a:xfrm>
          <a:prstGeom prst="wedgeRectCallout">
            <a:avLst>
              <a:gd name="adj1" fmla="val -19643"/>
              <a:gd name="adj2" fmla="val -76360"/>
            </a:avLst>
          </a:prstGeom>
          <a:solidFill>
            <a:srgbClr val="324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669039" y="4600067"/>
            <a:ext cx="3526627" cy="805155"/>
          </a:xfrm>
          <a:prstGeom prst="wedgeRectCallout">
            <a:avLst>
              <a:gd name="adj1" fmla="val -19868"/>
              <a:gd name="adj2" fmla="val -73397"/>
            </a:avLst>
          </a:prstGeom>
          <a:solidFill>
            <a:srgbClr val="324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3040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régionaux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moteurs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Totum Research,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*I</a:t>
            </a:r>
            <a:r>
              <a:rPr lang="en-CA" sz="1000" dirty="0" err="1"/>
              <a:t>nformation</a:t>
            </a:r>
            <a:r>
              <a:rPr lang="en-CA" sz="1000" dirty="0"/>
              <a:t> locale = </a:t>
            </a:r>
            <a:r>
              <a:rPr lang="en-CA" sz="1000" dirty="0" err="1"/>
              <a:t>nouvelles</a:t>
            </a:r>
            <a:r>
              <a:rPr lang="en-CA" sz="1000" dirty="0"/>
              <a:t>, </a:t>
            </a:r>
            <a:r>
              <a:rPr lang="en-CA" sz="1000" dirty="0" err="1"/>
              <a:t>éditoriaux</a:t>
            </a:r>
            <a:r>
              <a:rPr lang="en-CA" sz="1000" dirty="0"/>
              <a:t>, sports, divertissements, </a:t>
            </a:r>
            <a:r>
              <a:rPr lang="en-CA" sz="1000" dirty="0" err="1"/>
              <a:t>événements</a:t>
            </a:r>
            <a:r>
              <a:rPr lang="en-CA" sz="1000" dirty="0"/>
              <a:t>, </a:t>
            </a:r>
            <a:r>
              <a:rPr lang="en-CA" sz="1000" dirty="0" err="1"/>
              <a:t>locaux</a:t>
            </a:r>
            <a:r>
              <a:rPr lang="en-CA" sz="1000" dirty="0"/>
              <a:t>; </a:t>
            </a:r>
          </a:p>
          <a:p>
            <a:r>
              <a:rPr lang="en-CA" sz="1000" dirty="0" err="1"/>
              <a:t>Publicité</a:t>
            </a:r>
            <a:r>
              <a:rPr lang="en-CA" sz="1000" dirty="0"/>
              <a:t> = </a:t>
            </a:r>
            <a:r>
              <a:rPr lang="en-CA" sz="1000" dirty="0" err="1"/>
              <a:t>publicité</a:t>
            </a:r>
            <a:r>
              <a:rPr lang="en-CA" sz="1000" dirty="0"/>
              <a:t> </a:t>
            </a:r>
            <a:r>
              <a:rPr lang="en-CA" sz="1000" dirty="0" err="1"/>
              <a:t>dans</a:t>
            </a:r>
            <a:r>
              <a:rPr lang="en-CA" sz="1000" dirty="0"/>
              <a:t> le journal, de </a:t>
            </a:r>
            <a:r>
              <a:rPr lang="en-CA" sz="1000" dirty="0" err="1"/>
              <a:t>même</a:t>
            </a:r>
            <a:r>
              <a:rPr lang="en-CA" sz="1000" dirty="0"/>
              <a:t> que </a:t>
            </a:r>
            <a:r>
              <a:rPr lang="en-CA" sz="1000" dirty="0" err="1"/>
              <a:t>dans</a:t>
            </a:r>
            <a:r>
              <a:rPr lang="en-CA" sz="1000" dirty="0"/>
              <a:t> les </a:t>
            </a:r>
            <a:r>
              <a:rPr lang="en-CA" sz="1000" dirty="0" err="1"/>
              <a:t>encarts</a:t>
            </a:r>
            <a:r>
              <a:rPr lang="en-CA" sz="1000" dirty="0"/>
              <a:t> et prospectus.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27" y="4572000"/>
            <a:ext cx="7902645" cy="1261884"/>
          </a:xfrm>
          <a:prstGeom prst="rect">
            <a:avLst/>
          </a:prstGeom>
          <a:solidFill>
            <a:srgbClr val="3244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Les </a:t>
            </a:r>
            <a:r>
              <a:rPr lang="en-CA" sz="2000" b="1" dirty="0" err="1">
                <a:solidFill>
                  <a:schemeClr val="bg1"/>
                </a:solidFill>
              </a:rPr>
              <a:t>lecteurs</a:t>
            </a:r>
            <a:r>
              <a:rPr lang="en-CA" sz="2000" b="1" dirty="0">
                <a:solidFill>
                  <a:schemeClr val="bg1"/>
                </a:solidFill>
              </a:rPr>
              <a:t> de </a:t>
            </a:r>
            <a:r>
              <a:rPr lang="en-CA" sz="2000" b="1" dirty="0" err="1">
                <a:solidFill>
                  <a:schemeClr val="bg1"/>
                </a:solidFill>
              </a:rPr>
              <a:t>journaux</a:t>
            </a:r>
            <a:r>
              <a:rPr lang="en-CA" sz="2000" b="1" dirty="0">
                <a:solidFill>
                  <a:schemeClr val="bg1"/>
                </a:solidFill>
              </a:rPr>
              <a:t> </a:t>
            </a:r>
            <a:r>
              <a:rPr lang="en-CA" sz="2000" b="1" dirty="0" err="1">
                <a:solidFill>
                  <a:schemeClr val="bg1"/>
                </a:solidFill>
              </a:rPr>
              <a:t>régionaux</a:t>
            </a:r>
            <a:r>
              <a:rPr lang="en-CA" sz="2000" b="1" dirty="0">
                <a:solidFill>
                  <a:schemeClr val="bg1"/>
                </a:solidFill>
              </a:rPr>
              <a:t> </a:t>
            </a:r>
            <a:r>
              <a:rPr lang="en-CA" sz="2000" b="1" dirty="0" err="1">
                <a:solidFill>
                  <a:schemeClr val="bg1"/>
                </a:solidFill>
              </a:rPr>
              <a:t>imprimés</a:t>
            </a:r>
            <a:r>
              <a:rPr lang="en-CA" sz="2000" b="1" dirty="0">
                <a:solidFill>
                  <a:schemeClr val="bg1"/>
                </a:solidFill>
              </a:rPr>
              <a:t> les </a:t>
            </a:r>
            <a:r>
              <a:rPr lang="en-CA" sz="2000" b="1" dirty="0" err="1">
                <a:solidFill>
                  <a:schemeClr val="bg1"/>
                </a:solidFill>
              </a:rPr>
              <a:t>lisent</a:t>
            </a:r>
            <a:r>
              <a:rPr lang="en-CA" sz="2000" b="1" dirty="0">
                <a:solidFill>
                  <a:schemeClr val="bg1"/>
                </a:solidFill>
              </a:rPr>
              <a:t> pour </a:t>
            </a:r>
            <a:r>
              <a:rPr lang="en-CA" sz="2000" b="1" dirty="0" err="1">
                <a:solidFill>
                  <a:schemeClr val="bg1"/>
                </a:solidFill>
              </a:rPr>
              <a:t>l’information</a:t>
            </a:r>
            <a:r>
              <a:rPr lang="en-CA" sz="2000" b="1" dirty="0">
                <a:solidFill>
                  <a:schemeClr val="bg1"/>
                </a:solidFill>
              </a:rPr>
              <a:t> locale de </a:t>
            </a:r>
            <a:r>
              <a:rPr lang="en-CA" sz="2000" b="1" dirty="0" err="1">
                <a:solidFill>
                  <a:schemeClr val="bg1"/>
                </a:solidFill>
              </a:rPr>
              <a:t>même</a:t>
            </a:r>
            <a:r>
              <a:rPr lang="en-CA" sz="2000" b="1" dirty="0">
                <a:solidFill>
                  <a:schemeClr val="bg1"/>
                </a:solidFill>
              </a:rPr>
              <a:t> que la </a:t>
            </a:r>
            <a:r>
              <a:rPr lang="en-CA" sz="2000" b="1" dirty="0" err="1">
                <a:solidFill>
                  <a:schemeClr val="bg1"/>
                </a:solidFill>
              </a:rPr>
              <a:t>publicité</a:t>
            </a:r>
            <a:r>
              <a:rPr lang="en-CA" sz="20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CA" dirty="0" err="1">
                <a:solidFill>
                  <a:schemeClr val="bg1"/>
                </a:solidFill>
              </a:rPr>
              <a:t>Deux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lecteurs</a:t>
            </a:r>
            <a:r>
              <a:rPr lang="en-CA" dirty="0">
                <a:solidFill>
                  <a:schemeClr val="bg1"/>
                </a:solidFill>
              </a:rPr>
              <a:t> sur trois (67 %) </a:t>
            </a:r>
            <a:r>
              <a:rPr lang="en-CA" dirty="0" err="1">
                <a:solidFill>
                  <a:schemeClr val="bg1"/>
                </a:solidFill>
              </a:rPr>
              <a:t>veulent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voir</a:t>
            </a:r>
            <a:r>
              <a:rPr lang="en-CA" dirty="0">
                <a:solidFill>
                  <a:schemeClr val="bg1"/>
                </a:solidFill>
              </a:rPr>
              <a:t> de la </a:t>
            </a:r>
            <a:r>
              <a:rPr lang="en-CA" dirty="0" err="1">
                <a:solidFill>
                  <a:schemeClr val="bg1"/>
                </a:solidFill>
              </a:rPr>
              <a:t>publicité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dans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leurs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journaux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régionaux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imprimés</a:t>
            </a:r>
            <a:r>
              <a:rPr lang="en-CA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04801" y="228600"/>
            <a:ext cx="7315199" cy="152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2448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CA" dirty="0"/>
              <a:t>95 % des </a:t>
            </a:r>
            <a:r>
              <a:rPr lang="en-CA" dirty="0" err="1"/>
              <a:t>lecteurs</a:t>
            </a:r>
            <a:r>
              <a:rPr lang="en-CA" dirty="0"/>
              <a:t> </a:t>
            </a:r>
            <a:r>
              <a:rPr lang="en-CA" dirty="0" err="1"/>
              <a:t>souhaitent</a:t>
            </a:r>
            <a:r>
              <a:rPr lang="en-CA" dirty="0"/>
              <a:t> </a:t>
            </a:r>
            <a:r>
              <a:rPr lang="en-CA" dirty="0" err="1"/>
              <a:t>voir</a:t>
            </a:r>
            <a:r>
              <a:rPr lang="en-CA" dirty="0"/>
              <a:t> de </a:t>
            </a:r>
            <a:r>
              <a:rPr lang="en-CA" dirty="0" err="1"/>
              <a:t>l’information</a:t>
            </a:r>
            <a:r>
              <a:rPr lang="en-CA" dirty="0"/>
              <a:t> locale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2200" dirty="0" err="1">
                <a:solidFill>
                  <a:srgbClr val="AED246"/>
                </a:solidFill>
                <a:latin typeface="+mn-lt"/>
              </a:rPr>
              <a:t>Pourquoi</a:t>
            </a:r>
            <a:r>
              <a:rPr lang="en-CA" sz="2200" dirty="0">
                <a:solidFill>
                  <a:srgbClr val="AED246"/>
                </a:solidFill>
                <a:latin typeface="+mn-lt"/>
              </a:rPr>
              <a:t> lit-on les </a:t>
            </a:r>
            <a:r>
              <a:rPr lang="en-CA" sz="2200" dirty="0" err="1">
                <a:solidFill>
                  <a:srgbClr val="AED246"/>
                </a:solidFill>
                <a:latin typeface="+mn-lt"/>
              </a:rPr>
              <a:t>journaux</a:t>
            </a:r>
            <a:r>
              <a:rPr lang="en-CA" sz="2200" dirty="0">
                <a:solidFill>
                  <a:srgbClr val="AED246"/>
                </a:solidFill>
                <a:latin typeface="+mn-lt"/>
              </a:rPr>
              <a:t> </a:t>
            </a:r>
            <a:r>
              <a:rPr lang="en-CA" sz="2200" dirty="0" err="1">
                <a:solidFill>
                  <a:srgbClr val="AED246"/>
                </a:solidFill>
                <a:latin typeface="+mn-lt"/>
              </a:rPr>
              <a:t>régionaux</a:t>
            </a:r>
            <a:r>
              <a:rPr lang="en-CA" sz="2200" dirty="0">
                <a:solidFill>
                  <a:srgbClr val="AED246"/>
                </a:solidFill>
                <a:latin typeface="+mn-lt"/>
              </a:rPr>
              <a:t> </a:t>
            </a:r>
            <a:r>
              <a:rPr lang="en-CA" sz="2200" dirty="0" err="1">
                <a:solidFill>
                  <a:srgbClr val="AED246"/>
                </a:solidFill>
                <a:latin typeface="+mn-lt"/>
              </a:rPr>
              <a:t>imprimés</a:t>
            </a:r>
            <a:r>
              <a:rPr lang="en-CA" sz="2200" dirty="0">
                <a:solidFill>
                  <a:srgbClr val="AED246"/>
                </a:solidFill>
                <a:latin typeface="+mn-lt"/>
              </a:rPr>
              <a:t> 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427" y="1754712"/>
            <a:ext cx="7902646" cy="2600468"/>
            <a:chOff x="608427" y="1742932"/>
            <a:chExt cx="7902646" cy="2600468"/>
          </a:xfrm>
        </p:grpSpPr>
        <p:sp>
          <p:nvSpPr>
            <p:cNvPr id="10" name="TextBox 9"/>
            <p:cNvSpPr txBox="1"/>
            <p:nvPr/>
          </p:nvSpPr>
          <p:spPr>
            <a:xfrm>
              <a:off x="608427" y="3758625"/>
              <a:ext cx="2590717" cy="58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Information</a:t>
              </a:r>
              <a:r>
                <a:rPr lang="en-CA" sz="1600" dirty="0"/>
                <a:t> 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locale*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5548" y="3752261"/>
              <a:ext cx="2590717" cy="58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CA" sz="1600" b="1" dirty="0" err="1">
                  <a:solidFill>
                    <a:schemeClr val="bg1"/>
                  </a:solidFill>
                </a:rPr>
                <a:t>Publicité</a:t>
              </a:r>
              <a:r>
                <a:rPr lang="en-CA" sz="1600" b="1" dirty="0">
                  <a:solidFill>
                    <a:schemeClr val="bg1"/>
                  </a:solidFill>
                </a:rPr>
                <a:t>*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0356" y="3752262"/>
              <a:ext cx="2590717" cy="58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Petites</a:t>
              </a:r>
              <a:r>
                <a:rPr lang="en-CA" sz="1600" dirty="0"/>
                <a:t> </a:t>
              </a:r>
              <a:r>
                <a:rPr lang="en-CA" sz="1600" b="1" dirty="0" err="1">
                  <a:solidFill>
                    <a:schemeClr val="bg1"/>
                  </a:solidFill>
                </a:rPr>
                <a:t>annonces</a:t>
              </a:r>
              <a:r>
                <a:rPr lang="en-CA" sz="1600" b="1" dirty="0">
                  <a:solidFill>
                    <a:schemeClr val="bg1"/>
                  </a:solidFill>
                </a:rPr>
                <a:t>/</a:t>
              </a:r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600" b="1" dirty="0" err="1">
                  <a:solidFill>
                    <a:schemeClr val="bg1"/>
                  </a:solidFill>
                </a:rPr>
                <a:t>Emplois</a:t>
              </a:r>
              <a:r>
                <a:rPr lang="en-CA" sz="1600" b="1" dirty="0">
                  <a:solidFill>
                    <a:schemeClr val="bg1"/>
                  </a:solidFill>
                </a:rPr>
                <a:t>/</a:t>
              </a:r>
              <a:r>
                <a:rPr lang="en-CA" sz="1600" b="1" dirty="0" err="1">
                  <a:solidFill>
                    <a:schemeClr val="bg1"/>
                  </a:solidFill>
                </a:rPr>
                <a:t>Immobilier</a:t>
              </a:r>
              <a:endParaRPr lang="en-C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Parallelogram 21"/>
            <p:cNvSpPr/>
            <p:nvPr/>
          </p:nvSpPr>
          <p:spPr>
            <a:xfrm rot="20772437">
              <a:off x="7203195" y="3106617"/>
              <a:ext cx="722177" cy="487916"/>
            </a:xfrm>
            <a:prstGeom prst="parallelogram">
              <a:avLst>
                <a:gd name="adj" fmla="val 24693"/>
              </a:avLst>
            </a:prstGeom>
            <a:solidFill>
              <a:srgbClr val="3244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rot="978137" flipH="1">
              <a:off x="6564549" y="3094545"/>
              <a:ext cx="690126" cy="491735"/>
            </a:xfrm>
            <a:prstGeom prst="parallelogram">
              <a:avLst>
                <a:gd name="adj" fmla="val 31366"/>
              </a:avLst>
            </a:prstGeom>
            <a:solidFill>
              <a:srgbClr val="3244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20772437">
              <a:off x="4589721" y="2911053"/>
              <a:ext cx="796918" cy="672251"/>
            </a:xfrm>
            <a:prstGeom prst="parallelogram">
              <a:avLst>
                <a:gd name="adj" fmla="val 24693"/>
              </a:avLst>
            </a:prstGeom>
            <a:solidFill>
              <a:srgbClr val="3244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/>
          </p:nvSpPr>
          <p:spPr>
            <a:xfrm rot="978137" flipH="1">
              <a:off x="3913712" y="2926228"/>
              <a:ext cx="809214" cy="641370"/>
            </a:xfrm>
            <a:prstGeom prst="parallelogram">
              <a:avLst>
                <a:gd name="adj" fmla="val 31366"/>
              </a:avLst>
            </a:prstGeom>
            <a:solidFill>
              <a:srgbClr val="3244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/>
          </p:nvSpPr>
          <p:spPr>
            <a:xfrm rot="20550524">
              <a:off x="1752084" y="2718052"/>
              <a:ext cx="870686" cy="796217"/>
            </a:xfrm>
            <a:prstGeom prst="parallelogram">
              <a:avLst>
                <a:gd name="adj" fmla="val 26682"/>
              </a:avLst>
            </a:prstGeom>
            <a:solidFill>
              <a:srgbClr val="3244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/>
          </p:nvSpPr>
          <p:spPr>
            <a:xfrm rot="978137" flipH="1">
              <a:off x="1060358" y="2712954"/>
              <a:ext cx="914144" cy="815421"/>
            </a:xfrm>
            <a:prstGeom prst="parallelogram">
              <a:avLst>
                <a:gd name="adj" fmla="val 31366"/>
              </a:avLst>
            </a:prstGeom>
            <a:solidFill>
              <a:srgbClr val="3244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548" y="1817020"/>
              <a:ext cx="1794569" cy="1872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6075" y="1817020"/>
              <a:ext cx="1794569" cy="18721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957" b="-1"/>
            <a:stretch/>
          </p:blipFill>
          <p:spPr>
            <a:xfrm>
              <a:off x="6332852" y="1742932"/>
              <a:ext cx="1794569" cy="194626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32431" y="1861745"/>
              <a:ext cx="1291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/>
                <a:t>95 %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06125" y="1883885"/>
              <a:ext cx="1291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/>
                <a:t>67 %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8864" y="1881600"/>
              <a:ext cx="1291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/>
                <a:t>48 %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73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1752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CA" sz="3600" b="1" dirty="0">
                <a:latin typeface="Myriad Pro" pitchFamily="34" charset="0"/>
              </a:rPr>
              <a:t>Les </a:t>
            </a:r>
            <a:r>
              <a:rPr lang="en-CA" sz="3600" b="1" dirty="0" err="1">
                <a:latin typeface="Myriad Pro" pitchFamily="34" charset="0"/>
              </a:rPr>
              <a:t>journaux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dominent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en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matière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d’information</a:t>
            </a:r>
            <a:r>
              <a:rPr lang="en-CA" sz="3600" b="1" dirty="0">
                <a:latin typeface="Myriad Pro" pitchFamily="34" charset="0"/>
              </a:rPr>
              <a:t> sur les </a:t>
            </a:r>
            <a:r>
              <a:rPr lang="en-CA" sz="3600" b="1" dirty="0" err="1">
                <a:latin typeface="Myriad Pro" pitchFamily="34" charset="0"/>
              </a:rPr>
              <a:t>collectivités</a:t>
            </a:r>
            <a:r>
              <a:rPr lang="en-CA" sz="3600" b="1" dirty="0">
                <a:latin typeface="Myriad Pro" pitchFamily="34" charset="0"/>
              </a:rPr>
              <a:t> locales</a:t>
            </a:r>
            <a:r>
              <a:rPr lang="en-CA" b="1" dirty="0">
                <a:latin typeface="Myriad Pro" pitchFamily="34" charset="0"/>
              </a:rPr>
              <a:t/>
            </a:r>
            <a:br>
              <a:rPr lang="en-CA" b="1" dirty="0">
                <a:latin typeface="Myriad Pro" pitchFamily="34" charset="0"/>
              </a:rPr>
            </a:br>
            <a:r>
              <a:rPr lang="en-CA" sz="1100" b="1" dirty="0">
                <a:latin typeface="Myriad Pro" pitchFamily="34" charset="0"/>
              </a:rPr>
              <a:t/>
            </a:r>
            <a:br>
              <a:rPr lang="en-CA" sz="1100" b="1" dirty="0">
                <a:latin typeface="Myriad Pro" pitchFamily="34" charset="0"/>
              </a:rPr>
            </a:br>
            <a:r>
              <a:rPr lang="en-C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 </a:t>
            </a:r>
            <a:r>
              <a:rPr lang="en-CA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C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CA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</a:t>
            </a:r>
            <a:r>
              <a:rPr lang="en-C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(75 %) se </a:t>
            </a:r>
            <a:r>
              <a:rPr lang="en-CA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fient</a:t>
            </a:r>
            <a:r>
              <a:rPr lang="en-C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CA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C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se </a:t>
            </a:r>
            <a:r>
              <a:rPr lang="en-CA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renseigner</a:t>
            </a:r>
            <a:r>
              <a:rPr lang="en-C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CA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C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collectivité</a:t>
            </a:r>
            <a:r>
              <a:rPr lang="en-CA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locale. </a:t>
            </a:r>
            <a:endParaRPr lang="en-CA" sz="2200" b="0" dirty="0">
              <a:solidFill>
                <a:schemeClr val="tx1"/>
              </a:solidFill>
              <a:latin typeface="Myriad Pro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72627083"/>
              </p:ext>
            </p:extLst>
          </p:nvPr>
        </p:nvGraphicFramePr>
        <p:xfrm>
          <a:off x="152400" y="2209800"/>
          <a:ext cx="8839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Vividata 2015 Q4 Base de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données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sur le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lectorat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les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produits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(sur le terrain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d’avril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 à mars 2016)</a:t>
            </a:r>
          </a:p>
          <a:p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Répondants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âgés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18+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les 20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principaux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marchés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canadiens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Lecteurs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moyens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dupliqués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(Lu-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</a:p>
        </p:txBody>
      </p:sp>
      <p:pic>
        <p:nvPicPr>
          <p:cNvPr id="4" name="Picture 3" descr="icons copy-1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243" y="2133600"/>
            <a:ext cx="58935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803682"/>
              </p:ext>
            </p:extLst>
          </p:nvPr>
        </p:nvGraphicFramePr>
        <p:xfrm>
          <a:off x="168166" y="1143000"/>
          <a:ext cx="8991600" cy="518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7543800" cy="11430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3200" dirty="0">
                <a:latin typeface="Myriad Pro" pitchFamily="34" charset="0"/>
              </a:rPr>
              <a:t>Sept </a:t>
            </a:r>
            <a:r>
              <a:rPr lang="en-CA" sz="3200" dirty="0" err="1">
                <a:latin typeface="Myriad Pro" pitchFamily="34" charset="0"/>
              </a:rPr>
              <a:t>acheteurs</a:t>
            </a:r>
            <a:r>
              <a:rPr lang="en-CA" sz="3200" dirty="0">
                <a:latin typeface="Myriad Pro" pitchFamily="34" charset="0"/>
              </a:rPr>
              <a:t> de nouveaux </a:t>
            </a:r>
            <a:r>
              <a:rPr lang="en-CA" sz="3200" dirty="0" err="1">
                <a:latin typeface="Myriad Pro" pitchFamily="34" charset="0"/>
              </a:rPr>
              <a:t>véhicules</a:t>
            </a:r>
            <a:r>
              <a:rPr lang="en-CA" sz="3200" dirty="0">
                <a:latin typeface="Myriad Pro" pitchFamily="34" charset="0"/>
              </a:rPr>
              <a:t> sur dix </a:t>
            </a:r>
            <a:r>
              <a:rPr lang="en-CA" sz="3200" dirty="0" err="1">
                <a:latin typeface="Myriad Pro" pitchFamily="34" charset="0"/>
              </a:rPr>
              <a:t>lisent</a:t>
            </a:r>
            <a:r>
              <a:rPr lang="en-CA" sz="3200" dirty="0">
                <a:latin typeface="Myriad Pro" pitchFamily="34" charset="0"/>
              </a:rPr>
              <a:t> les </a:t>
            </a:r>
            <a:r>
              <a:rPr lang="en-CA" sz="3200" dirty="0" err="1">
                <a:latin typeface="Myriad Pro" pitchFamily="34" charset="0"/>
              </a:rPr>
              <a:t>publicités</a:t>
            </a:r>
            <a:r>
              <a:rPr lang="en-CA" sz="3200" dirty="0">
                <a:latin typeface="Myriad Pro" pitchFamily="34" charset="0"/>
              </a:rPr>
              <a:t> automobiles </a:t>
            </a:r>
            <a:r>
              <a:rPr lang="en-CA" sz="3200" dirty="0" err="1">
                <a:latin typeface="Myriad Pro" pitchFamily="34" charset="0"/>
              </a:rPr>
              <a:t>dans</a:t>
            </a:r>
            <a:r>
              <a:rPr lang="en-CA" sz="3200" dirty="0">
                <a:latin typeface="Myriad Pro" pitchFamily="34" charset="0"/>
              </a:rPr>
              <a:t> les </a:t>
            </a:r>
            <a:r>
              <a:rPr lang="en-CA" sz="3200" dirty="0" err="1">
                <a:latin typeface="Myriad Pro" pitchFamily="34" charset="0"/>
              </a:rPr>
              <a:t>journaux</a:t>
            </a:r>
            <a:r>
              <a:rPr lang="en-CA" sz="3200" dirty="0">
                <a:latin typeface="Myriad Pro" pitchFamily="34" charset="0"/>
              </a:rPr>
              <a:t> </a:t>
            </a:r>
            <a:r>
              <a:rPr lang="en-CA" sz="3200" dirty="0" err="1">
                <a:latin typeface="Myriad Pro" pitchFamily="34" charset="0"/>
              </a:rPr>
              <a:t>imprimés</a:t>
            </a:r>
            <a:r>
              <a:rPr lang="en-CA" sz="3200" dirty="0">
                <a:latin typeface="Myriad Pro" pitchFamily="34" charset="0"/>
              </a:rPr>
              <a:t/>
            </a:r>
            <a:br>
              <a:rPr lang="en-CA" sz="3200" dirty="0">
                <a:latin typeface="Myriad Pro" pitchFamily="34" charset="0"/>
              </a:rPr>
            </a:br>
            <a:endParaRPr lang="en-CA" sz="32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5783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Totum Research,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2016; *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les 2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dernières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années</a:t>
            </a:r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** Sites Web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ceux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dédiés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l’automobile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excluant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les sites des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chaînes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télévision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magazines, </a:t>
            </a:r>
          </a:p>
          <a:p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vente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d’automobiles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de fabricants, de marques et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modèles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détaillants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automobiles.</a:t>
            </a:r>
          </a:p>
        </p:txBody>
      </p:sp>
    </p:spTree>
    <p:extLst>
      <p:ext uri="{BB962C8B-B14F-4D97-AF65-F5344CB8AC3E}">
        <p14:creationId xmlns:p14="http://schemas.microsoft.com/office/powerpoint/2010/main" val="223575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wspaper Media Drive Automotive Sales - PPT images-french-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40257"/>
            <a:ext cx="7287452" cy="405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001000" cy="11430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3200" dirty="0" err="1">
                <a:latin typeface="Myriad Pro" pitchFamily="34" charset="0"/>
              </a:rPr>
              <a:t>Seuls</a:t>
            </a:r>
            <a:r>
              <a:rPr lang="en-CA" sz="3200" dirty="0">
                <a:latin typeface="Myriad Pro" pitchFamily="34" charset="0"/>
              </a:rPr>
              <a:t> 16 % des </a:t>
            </a:r>
            <a:r>
              <a:rPr lang="en-CA" sz="3200" dirty="0" err="1">
                <a:latin typeface="Myriad Pro" pitchFamily="34" charset="0"/>
              </a:rPr>
              <a:t>acheteurs</a:t>
            </a:r>
            <a:r>
              <a:rPr lang="en-CA" sz="3200" dirty="0">
                <a:latin typeface="Myriad Pro" pitchFamily="34" charset="0"/>
              </a:rPr>
              <a:t> de nouveaux </a:t>
            </a:r>
            <a:r>
              <a:rPr lang="en-CA" sz="3200" dirty="0" err="1">
                <a:latin typeface="Myriad Pro" pitchFamily="34" charset="0"/>
              </a:rPr>
              <a:t>véhicules</a:t>
            </a:r>
            <a:r>
              <a:rPr lang="en-CA" sz="3200" dirty="0">
                <a:latin typeface="Myriad Pro" pitchFamily="34" charset="0"/>
              </a:rPr>
              <a:t> </a:t>
            </a:r>
            <a:r>
              <a:rPr lang="en-CA" sz="3200" dirty="0" err="1">
                <a:latin typeface="Myriad Pro" pitchFamily="34" charset="0"/>
              </a:rPr>
              <a:t>consultent</a:t>
            </a:r>
            <a:r>
              <a:rPr lang="en-CA" sz="3200" dirty="0">
                <a:latin typeface="Myriad Pro" pitchFamily="34" charset="0"/>
              </a:rPr>
              <a:t> les </a:t>
            </a:r>
            <a:r>
              <a:rPr lang="en-CA" sz="3200" dirty="0" err="1">
                <a:latin typeface="Myriad Pro" pitchFamily="34" charset="0"/>
              </a:rPr>
              <a:t>publicités</a:t>
            </a:r>
            <a:r>
              <a:rPr lang="en-CA" sz="3200" dirty="0">
                <a:latin typeface="Myriad Pro" pitchFamily="34" charset="0"/>
              </a:rPr>
              <a:t> automobiles sur les </a:t>
            </a:r>
            <a:r>
              <a:rPr lang="en-CA" sz="3200" dirty="0" err="1">
                <a:latin typeface="Myriad Pro" pitchFamily="34" charset="0"/>
              </a:rPr>
              <a:t>médias</a:t>
            </a:r>
            <a:r>
              <a:rPr lang="en-CA" sz="3200" dirty="0">
                <a:latin typeface="Myriad Pro" pitchFamily="34" charset="0"/>
              </a:rPr>
              <a:t> </a:t>
            </a:r>
            <a:r>
              <a:rPr lang="en-CA" sz="3200" dirty="0" err="1">
                <a:latin typeface="Myriad Pro" pitchFamily="34" charset="0"/>
              </a:rPr>
              <a:t>sociaux</a:t>
            </a:r>
            <a:endParaRPr lang="en-CA" sz="3200" dirty="0">
              <a:latin typeface="Myriad Pro" pitchFamily="34" charset="0"/>
            </a:endParaRPr>
          </a:p>
        </p:txBody>
      </p:sp>
      <p:pic>
        <p:nvPicPr>
          <p:cNvPr id="12" name="Picture 11" descr="Newspaper Media Drive Automotive Sales - PPT image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50" y="1532202"/>
            <a:ext cx="3108973" cy="553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62194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Totum Research,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2016; *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les 2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dernières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années</a:t>
            </a:r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82625"/>
            <a:ext cx="9144000" cy="584775"/>
          </a:xfrm>
          <a:prstGeom prst="rect">
            <a:avLst/>
          </a:prstGeom>
          <a:solidFill>
            <a:srgbClr val="AED2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324481"/>
                </a:solidFill>
              </a:rPr>
              <a:t>Les </a:t>
            </a:r>
            <a:r>
              <a:rPr lang="en-CA" sz="1600" b="1" dirty="0" err="1">
                <a:solidFill>
                  <a:srgbClr val="324481"/>
                </a:solidFill>
              </a:rPr>
              <a:t>médias</a:t>
            </a:r>
            <a:r>
              <a:rPr lang="en-CA" sz="1600" b="1" dirty="0">
                <a:solidFill>
                  <a:srgbClr val="324481"/>
                </a:solidFill>
              </a:rPr>
              <a:t> </a:t>
            </a:r>
            <a:r>
              <a:rPr lang="en-CA" sz="1600" b="1" dirty="0" err="1">
                <a:solidFill>
                  <a:srgbClr val="324481"/>
                </a:solidFill>
              </a:rPr>
              <a:t>sociaux</a:t>
            </a:r>
            <a:r>
              <a:rPr lang="en-CA" sz="1600" b="1" dirty="0">
                <a:solidFill>
                  <a:srgbClr val="324481"/>
                </a:solidFill>
              </a:rPr>
              <a:t> : surtout </a:t>
            </a:r>
            <a:r>
              <a:rPr lang="en-CA" sz="1600" b="1" dirty="0" err="1">
                <a:solidFill>
                  <a:srgbClr val="324481"/>
                </a:solidFill>
              </a:rPr>
              <a:t>utilisés</a:t>
            </a:r>
            <a:r>
              <a:rPr lang="en-CA" sz="1600" b="1" dirty="0">
                <a:solidFill>
                  <a:srgbClr val="324481"/>
                </a:solidFill>
              </a:rPr>
              <a:t> pour </a:t>
            </a:r>
            <a:r>
              <a:rPr lang="en-CA" sz="1600" b="1" dirty="0" err="1">
                <a:solidFill>
                  <a:srgbClr val="324481"/>
                </a:solidFill>
              </a:rPr>
              <a:t>communiquer</a:t>
            </a:r>
            <a:r>
              <a:rPr lang="en-CA" sz="1600" b="1" dirty="0">
                <a:solidFill>
                  <a:srgbClr val="324481"/>
                </a:solidFill>
              </a:rPr>
              <a:t> avec des </a:t>
            </a:r>
            <a:r>
              <a:rPr lang="en-CA" sz="1600" b="1" dirty="0" err="1">
                <a:solidFill>
                  <a:srgbClr val="324481"/>
                </a:solidFill>
              </a:rPr>
              <a:t>amis</a:t>
            </a:r>
            <a:r>
              <a:rPr lang="en-CA" sz="1600" b="1" dirty="0">
                <a:solidFill>
                  <a:srgbClr val="324481"/>
                </a:solidFill>
              </a:rPr>
              <a:t> </a:t>
            </a:r>
          </a:p>
          <a:p>
            <a:pPr algn="ctr"/>
            <a:r>
              <a:rPr lang="en-CA" sz="1600" b="1" dirty="0">
                <a:solidFill>
                  <a:srgbClr val="324481"/>
                </a:solidFill>
              </a:rPr>
              <a:t>et non pour </a:t>
            </a:r>
            <a:r>
              <a:rPr lang="en-CA" sz="1600" b="1" dirty="0" err="1">
                <a:solidFill>
                  <a:srgbClr val="324481"/>
                </a:solidFill>
              </a:rPr>
              <a:t>regarder</a:t>
            </a:r>
            <a:r>
              <a:rPr lang="en-CA" sz="1600" b="1" dirty="0">
                <a:solidFill>
                  <a:srgbClr val="324481"/>
                </a:solidFill>
              </a:rPr>
              <a:t> de la </a:t>
            </a:r>
            <a:r>
              <a:rPr lang="en-CA" sz="1600" b="1" dirty="0" err="1">
                <a:solidFill>
                  <a:srgbClr val="324481"/>
                </a:solidFill>
              </a:rPr>
              <a:t>publicité</a:t>
            </a:r>
            <a:r>
              <a:rPr lang="en-CA" sz="1600" b="1" dirty="0">
                <a:solidFill>
                  <a:srgbClr val="324481"/>
                </a:solidFill>
              </a:rPr>
              <a:t>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26005"/>
            <a:ext cx="5935506" cy="3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7391400" y="3429000"/>
            <a:ext cx="0" cy="6096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990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 Canada, plus de </a:t>
            </a:r>
            <a:r>
              <a:rPr lang="en-US" sz="2400" b="1" dirty="0"/>
              <a:t>85 %</a:t>
            </a:r>
            <a:r>
              <a:rPr lang="en-US" sz="2400" dirty="0"/>
              <a:t> des </a:t>
            </a:r>
            <a:r>
              <a:rPr lang="en-US" sz="2400" b="1" dirty="0" err="1"/>
              <a:t>journaux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b="1" dirty="0" err="1"/>
              <a:t>recyclés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4481"/>
                </a:solidFill>
                <a:latin typeface="Myriad Pro" pitchFamily="34" charset="0"/>
              </a:rPr>
              <a:t>Les </a:t>
            </a:r>
            <a:r>
              <a:rPr lang="en-US" sz="3600" b="1" dirty="0" err="1">
                <a:solidFill>
                  <a:srgbClr val="324481"/>
                </a:solidFill>
                <a:latin typeface="Myriad Pro" pitchFamily="34" charset="0"/>
              </a:rPr>
              <a:t>journaux</a:t>
            </a:r>
            <a:r>
              <a:rPr lang="en-US" sz="36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  <a:r>
              <a:rPr lang="en-US" sz="3600" b="1" dirty="0" err="1">
                <a:solidFill>
                  <a:srgbClr val="324481"/>
                </a:solidFill>
                <a:latin typeface="Myriad Pro" pitchFamily="34" charset="0"/>
              </a:rPr>
              <a:t>imprimés</a:t>
            </a:r>
            <a:r>
              <a:rPr lang="en-US" sz="36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  <a:r>
              <a:rPr lang="en-US" sz="3600" b="1" dirty="0" err="1">
                <a:solidFill>
                  <a:srgbClr val="324481"/>
                </a:solidFill>
                <a:latin typeface="Myriad Pro" pitchFamily="34" charset="0"/>
              </a:rPr>
              <a:t>sont</a:t>
            </a:r>
            <a:r>
              <a:rPr lang="en-US" sz="3600" b="1" dirty="0">
                <a:solidFill>
                  <a:srgbClr val="324481"/>
                </a:solidFill>
                <a:latin typeface="Myriad Pro" pitchFamily="34" charset="0"/>
              </a:rPr>
              <a:t> verts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93919"/>
            <a:ext cx="7529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Réacheminement</a:t>
            </a:r>
            <a:r>
              <a:rPr lang="en-US" sz="1200" dirty="0"/>
              <a:t> des </a:t>
            </a:r>
            <a:r>
              <a:rPr lang="en-US" sz="1200" dirty="0" err="1"/>
              <a:t>déchets</a:t>
            </a:r>
            <a:r>
              <a:rPr lang="en-US" sz="1200" dirty="0"/>
              <a:t> Ontario 2015; ; Service des </a:t>
            </a:r>
            <a:r>
              <a:rPr lang="en-US" sz="1200" dirty="0" err="1"/>
              <a:t>parcs</a:t>
            </a:r>
            <a:r>
              <a:rPr lang="en-US" sz="1200" dirty="0"/>
              <a:t> </a:t>
            </a:r>
            <a:r>
              <a:rPr lang="en-US" sz="1200" dirty="0" err="1"/>
              <a:t>nationaux</a:t>
            </a:r>
            <a:r>
              <a:rPr lang="en-US" sz="1200" dirty="0"/>
              <a:t> 2015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4800" y="2835433"/>
            <a:ext cx="8763000" cy="937367"/>
          </a:xfrm>
          <a:prstGeom prst="rightArrow">
            <a:avLst/>
          </a:prstGeom>
          <a:gradFill flip="none" rotWithShape="1">
            <a:gsLst>
              <a:gs pos="50000">
                <a:srgbClr val="324481"/>
              </a:gs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668" y="3071288"/>
            <a:ext cx="90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 6 </a:t>
            </a:r>
            <a:r>
              <a:rPr lang="en-US" sz="2400" b="1" dirty="0" err="1">
                <a:solidFill>
                  <a:srgbClr val="FFFFFF"/>
                </a:solidFill>
              </a:rPr>
              <a:t>semaines</a:t>
            </a:r>
            <a:r>
              <a:rPr lang="en-US" sz="2400" b="1" dirty="0">
                <a:solidFill>
                  <a:srgbClr val="FFFFFF"/>
                </a:solidFill>
              </a:rPr>
              <a:t>		5 000 </a:t>
            </a:r>
            <a:r>
              <a:rPr lang="en-US" sz="2400" b="1" dirty="0" err="1">
                <a:solidFill>
                  <a:srgbClr val="FFFFFF"/>
                </a:solidFill>
              </a:rPr>
              <a:t>ans</a:t>
            </a:r>
            <a:r>
              <a:rPr lang="en-US" sz="2400" b="1" dirty="0">
                <a:solidFill>
                  <a:srgbClr val="FFFFFF"/>
                </a:solidFill>
              </a:rPr>
              <a:t>	     1 million </a:t>
            </a:r>
            <a:r>
              <a:rPr lang="en-US" sz="2400" b="1" dirty="0" err="1">
                <a:solidFill>
                  <a:srgbClr val="FFFFFF"/>
                </a:solidFill>
              </a:rPr>
              <a:t>d’années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775" y="2345632"/>
            <a:ext cx="516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Chronologie</a:t>
            </a:r>
            <a:r>
              <a:rPr lang="en-US" sz="2400" dirty="0"/>
              <a:t> de la </a:t>
            </a:r>
            <a:r>
              <a:rPr lang="en-US" sz="2400" dirty="0" err="1"/>
              <a:t>biodégradation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43000" y="3524083"/>
            <a:ext cx="0" cy="89551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3547021"/>
            <a:ext cx="0" cy="720179"/>
          </a:xfrm>
          <a:prstGeom prst="line">
            <a:avLst/>
          </a:prstGeom>
          <a:ln w="38100">
            <a:solidFill>
              <a:srgbClr val="32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Biodegradable Carrier Ba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192793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4343400"/>
            <a:ext cx="1371600" cy="1371600"/>
          </a:xfrm>
          <a:prstGeom prst="rect">
            <a:avLst/>
          </a:prstGeom>
        </p:spPr>
      </p:pic>
      <p:pic>
        <p:nvPicPr>
          <p:cNvPr id="4" name="Picture 3" descr="Screen Shot 2016-10-10 at 6.29.3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2" y="4191000"/>
            <a:ext cx="2227628" cy="1578399"/>
          </a:xfrm>
          <a:prstGeom prst="rect">
            <a:avLst/>
          </a:prstGeom>
        </p:spPr>
      </p:pic>
      <p:pic>
        <p:nvPicPr>
          <p:cNvPr id="5" name="Picture 4" descr="Screen Shot 2016-10-10 at 6.31.23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095" y="4038600"/>
            <a:ext cx="665105" cy="17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2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91610"/>
            <a:ext cx="9144000" cy="656590"/>
          </a:xfrm>
          <a:prstGeom prst="rect">
            <a:avLst/>
          </a:prstGeom>
          <a:solidFill>
            <a:srgbClr val="AED246"/>
          </a:solidFill>
        </p:spPr>
        <p:txBody>
          <a:bodyPr wrap="square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err="1">
                <a:solidFill>
                  <a:schemeClr val="bg1"/>
                </a:solidFill>
                <a:latin typeface="Myriad Pro Semibold"/>
                <a:cs typeface="Myriad Pro Semibold"/>
              </a:rPr>
              <a:t>www.journauxcanadiens.ca</a:t>
            </a:r>
            <a:endParaRPr lang="en-US" sz="3200" dirty="0">
              <a:solidFill>
                <a:schemeClr val="bg1"/>
              </a:solidFill>
              <a:latin typeface="Myriad Pro Semibold"/>
              <a:cs typeface="Myriad Pro Semibold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1371600"/>
            <a:ext cx="2209800" cy="2209800"/>
          </a:xfrm>
          <a:prstGeom prst="ellipse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1828800"/>
            <a:ext cx="655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4000" b="1" dirty="0" err="1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statistiques</a:t>
            </a:r>
            <a:r>
              <a:rPr lang="en-US" sz="4000" b="1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4000" b="1" dirty="0" err="1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partager</a:t>
            </a:r>
            <a:r>
              <a:rPr lang="en-US" sz="4000" b="1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les </a:t>
            </a:r>
            <a:r>
              <a:rPr lang="en-US" sz="3200" dirty="0" err="1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endParaRPr lang="en-US" sz="3200" dirty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cons copy-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87278"/>
            <a:ext cx="1905000" cy="16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4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86200"/>
            <a:ext cx="798710" cy="6851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016"/>
          <a:stretch/>
        </p:blipFill>
        <p:spPr>
          <a:xfrm>
            <a:off x="677213" y="2133600"/>
            <a:ext cx="1075387" cy="7449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dirty="0">
                <a:latin typeface="Myriad Pro"/>
                <a:cs typeface="Myriad Pro"/>
              </a:rPr>
              <a:t>Les </a:t>
            </a:r>
            <a:r>
              <a:rPr lang="en-CA" sz="4000" dirty="0" err="1">
                <a:latin typeface="Myriad Pro"/>
                <a:cs typeface="Myriad Pro"/>
              </a:rPr>
              <a:t>journaux</a:t>
            </a:r>
            <a:r>
              <a:rPr lang="en-CA" sz="4000" dirty="0">
                <a:latin typeface="Myriad Pro"/>
                <a:cs typeface="Myriad Pro"/>
              </a:rPr>
              <a:t> au Canada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960648"/>
              </p:ext>
            </p:extLst>
          </p:nvPr>
        </p:nvGraphicFramePr>
        <p:xfrm>
          <a:off x="381000" y="12192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990600"/>
            <a:ext cx="7924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CA" sz="2400" b="1" dirty="0"/>
              <a:t>Le Canada </a:t>
            </a:r>
            <a:r>
              <a:rPr lang="en-CA" sz="2400" b="1" dirty="0" err="1"/>
              <a:t>compte</a:t>
            </a:r>
            <a:r>
              <a:rPr lang="en-CA" sz="2400" b="1" dirty="0"/>
              <a:t> 1158 </a:t>
            </a:r>
            <a:r>
              <a:rPr lang="en-CA" sz="2400" b="1" dirty="0" err="1"/>
              <a:t>journaux</a:t>
            </a:r>
            <a:r>
              <a:rPr lang="en-CA" sz="2400" b="1" dirty="0"/>
              <a:t> </a:t>
            </a:r>
            <a:r>
              <a:rPr lang="en-CA" sz="2400" b="1" dirty="0" err="1"/>
              <a:t>en</a:t>
            </a:r>
            <a:r>
              <a:rPr lang="en-CA" sz="2400" b="1" dirty="0"/>
              <a:t> 2016, pour </a:t>
            </a:r>
            <a:r>
              <a:rPr lang="en-CA" sz="2400" b="1" dirty="0" err="1"/>
              <a:t>une</a:t>
            </a:r>
            <a:r>
              <a:rPr lang="en-CA" sz="2400" b="1" dirty="0"/>
              <a:t> diffusion </a:t>
            </a:r>
            <a:r>
              <a:rPr lang="en-CA" sz="2400" b="1" dirty="0" err="1"/>
              <a:t>totale</a:t>
            </a:r>
            <a:r>
              <a:rPr lang="en-CA" sz="2400" b="1" dirty="0"/>
              <a:t> de 49 860 608 </a:t>
            </a:r>
            <a:r>
              <a:rPr lang="en-CA" sz="2400" b="1" dirty="0" err="1"/>
              <a:t>exemplaires</a:t>
            </a:r>
            <a:r>
              <a:rPr lang="en-CA" sz="24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19400"/>
            <a:ext cx="1676399" cy="584775"/>
          </a:xfrm>
          <a:prstGeom prst="rect">
            <a:avLst/>
          </a:prstGeom>
          <a:solidFill>
            <a:srgbClr val="3244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>
                <a:solidFill>
                  <a:srgbClr val="F3F3F3"/>
                </a:solidFill>
              </a:rPr>
              <a:t>Journaux</a:t>
            </a:r>
            <a:r>
              <a:rPr lang="en-CA" sz="1600" b="1" dirty="0">
                <a:solidFill>
                  <a:srgbClr val="F3F3F3"/>
                </a:solidFill>
              </a:rPr>
              <a:t> </a:t>
            </a:r>
            <a:r>
              <a:rPr lang="en-CA" sz="1600" b="1" dirty="0" err="1">
                <a:solidFill>
                  <a:srgbClr val="F3F3F3"/>
                </a:solidFill>
              </a:rPr>
              <a:t>régionaux</a:t>
            </a:r>
            <a:endParaRPr lang="en-US" sz="1600" b="1" dirty="0">
              <a:solidFill>
                <a:srgbClr val="F3F3F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20624"/>
            <a:ext cx="1676399" cy="338554"/>
          </a:xfrm>
          <a:prstGeom prst="rect">
            <a:avLst/>
          </a:prstGeom>
          <a:solidFill>
            <a:srgbClr val="AED2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F3F3F3"/>
                </a:solidFill>
              </a:rPr>
              <a:t>Quotidiens</a:t>
            </a:r>
            <a:endParaRPr lang="en-US" sz="1600" b="1" dirty="0">
              <a:solidFill>
                <a:srgbClr val="F3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057400"/>
            <a:ext cx="9144000" cy="2362200"/>
          </a:xfrm>
          <a:prstGeom prst="rect">
            <a:avLst/>
          </a:prstGeom>
          <a:solidFill>
            <a:srgbClr val="324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239000" cy="11430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3600" b="1" dirty="0">
                <a:latin typeface="Myriad Pro" pitchFamily="34" charset="0"/>
              </a:rPr>
              <a:t>Les </a:t>
            </a:r>
            <a:r>
              <a:rPr lang="en-CA" sz="3600" b="1" dirty="0" err="1">
                <a:latin typeface="Myriad Pro" pitchFamily="34" charset="0"/>
              </a:rPr>
              <a:t>journaux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demeurent</a:t>
            </a:r>
            <a:r>
              <a:rPr lang="en-CA" sz="3600" b="1" dirty="0">
                <a:latin typeface="Myriad Pro" pitchFamily="34" charset="0"/>
              </a:rPr>
              <a:t> </a:t>
            </a:r>
            <a:br>
              <a:rPr lang="en-CA" sz="3600" b="1" dirty="0">
                <a:latin typeface="Myriad Pro" pitchFamily="34" charset="0"/>
              </a:rPr>
            </a:br>
            <a:r>
              <a:rPr lang="en-CA" sz="3600" b="1" dirty="0">
                <a:latin typeface="Myriad Pro" pitchFamily="34" charset="0"/>
              </a:rPr>
              <a:t>un format </a:t>
            </a:r>
            <a:r>
              <a:rPr lang="en-CA" sz="3600" b="1" dirty="0" err="1">
                <a:latin typeface="Myriad Pro" pitchFamily="34" charset="0"/>
              </a:rPr>
              <a:t>publicitaire</a:t>
            </a:r>
            <a:r>
              <a:rPr lang="en-CA" sz="3600" b="1" dirty="0">
                <a:latin typeface="Myriad Pro" pitchFamily="34" charset="0"/>
              </a:rPr>
              <a:t> </a:t>
            </a:r>
            <a:br>
              <a:rPr lang="en-CA" sz="3600" b="1" dirty="0">
                <a:latin typeface="Myriad Pro" pitchFamily="34" charset="0"/>
              </a:rPr>
            </a:br>
            <a:r>
              <a:rPr lang="en-CA" sz="3600" b="1" dirty="0" err="1">
                <a:latin typeface="Myriad Pro" pitchFamily="34" charset="0"/>
              </a:rPr>
              <a:t>auquel</a:t>
            </a:r>
            <a:r>
              <a:rPr lang="en-CA" sz="3600" b="1" dirty="0">
                <a:latin typeface="Myriad Pro" pitchFamily="34" charset="0"/>
              </a:rPr>
              <a:t> on fait </a:t>
            </a:r>
            <a:r>
              <a:rPr lang="en-CA" sz="3600" b="1" dirty="0" err="1">
                <a:latin typeface="Myriad Pro" pitchFamily="34" charset="0"/>
              </a:rPr>
              <a:t>confiance</a:t>
            </a:r>
            <a:endParaRPr lang="en-CA" sz="3600" b="1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05000"/>
            <a:ext cx="70866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9600" b="1" dirty="0">
                <a:solidFill>
                  <a:srgbClr val="AED246"/>
                </a:solidFill>
              </a:rPr>
              <a:t>60 %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/>
              <a:t>Nielsen Global Trust in Advertising Survey</a:t>
            </a:r>
            <a:r>
              <a:rPr lang="en-CA" sz="1000" dirty="0"/>
              <a:t>, 1er </a:t>
            </a:r>
            <a:r>
              <a:rPr lang="en-CA" sz="1000" dirty="0" err="1"/>
              <a:t>trimestre</a:t>
            </a:r>
            <a:r>
              <a:rPr lang="en-CA" sz="1000" dirty="0"/>
              <a:t>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566" y="3429000"/>
            <a:ext cx="4410869" cy="8523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4648200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2400" b="1" dirty="0"/>
              <a:t>À travers le monde, six </a:t>
            </a:r>
            <a:r>
              <a:rPr lang="en-CA" sz="2400" b="1" dirty="0" err="1"/>
              <a:t>répondants</a:t>
            </a:r>
            <a:r>
              <a:rPr lang="en-CA" sz="2400" b="1" dirty="0"/>
              <a:t> sur 10 </a:t>
            </a:r>
            <a:r>
              <a:rPr lang="en-CA" sz="2400" b="1" dirty="0" err="1"/>
              <a:t>disent</a:t>
            </a:r>
            <a:r>
              <a:rPr lang="en-CA" sz="2400" b="1" dirty="0"/>
              <a:t> faire </a:t>
            </a:r>
            <a:r>
              <a:rPr lang="en-CA" sz="2400" b="1" dirty="0" err="1"/>
              <a:t>entièrement</a:t>
            </a:r>
            <a:r>
              <a:rPr lang="en-CA" sz="2400" b="1" dirty="0"/>
              <a:t> </a:t>
            </a:r>
            <a:r>
              <a:rPr lang="en-CA" sz="2400" b="1" dirty="0" err="1"/>
              <a:t>ou</a:t>
            </a:r>
            <a:r>
              <a:rPr lang="en-CA" sz="2400" b="1" dirty="0"/>
              <a:t> </a:t>
            </a:r>
            <a:r>
              <a:rPr lang="en-CA" sz="2400" b="1" dirty="0" err="1"/>
              <a:t>partiellement</a:t>
            </a:r>
            <a:r>
              <a:rPr lang="en-CA" sz="2400" b="1" dirty="0"/>
              <a:t> </a:t>
            </a:r>
            <a:r>
              <a:rPr lang="en-CA" sz="2400" b="1" dirty="0" err="1"/>
              <a:t>confiance</a:t>
            </a:r>
            <a:r>
              <a:rPr lang="en-CA" sz="2400" b="1" dirty="0"/>
              <a:t> aux </a:t>
            </a:r>
            <a:r>
              <a:rPr lang="en-CA" sz="2400" b="1" dirty="0" err="1"/>
              <a:t>publicités</a:t>
            </a:r>
            <a:r>
              <a:rPr lang="en-CA" sz="2400" b="1" dirty="0"/>
              <a:t> </a:t>
            </a:r>
            <a:r>
              <a:rPr lang="en-CA" sz="2400" b="1" dirty="0" err="1"/>
              <a:t>qu’ils</a:t>
            </a:r>
            <a:r>
              <a:rPr lang="en-CA" sz="2400" b="1" dirty="0"/>
              <a:t> </a:t>
            </a:r>
            <a:r>
              <a:rPr lang="en-CA" sz="2400" b="1" dirty="0" err="1"/>
              <a:t>voient</a:t>
            </a:r>
            <a:r>
              <a:rPr lang="en-CA" sz="2400" b="1" dirty="0"/>
              <a:t> </a:t>
            </a:r>
            <a:r>
              <a:rPr lang="en-CA" sz="2400" b="1" dirty="0" err="1"/>
              <a:t>dans</a:t>
            </a:r>
            <a:r>
              <a:rPr lang="en-CA" sz="2400" b="1" dirty="0"/>
              <a:t> les </a:t>
            </a:r>
            <a:r>
              <a:rPr lang="en-CA" sz="2400" b="1" dirty="0" err="1"/>
              <a:t>journaux</a:t>
            </a:r>
            <a:r>
              <a:rPr lang="en-CA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66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2954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CA" sz="4000" b="1" dirty="0">
                <a:latin typeface="Myriad Pro" pitchFamily="34" charset="0"/>
              </a:rPr>
              <a:t>La </a:t>
            </a:r>
            <a:r>
              <a:rPr lang="en-CA" sz="4000" b="1" dirty="0" err="1">
                <a:latin typeface="Myriad Pro" pitchFamily="34" charset="0"/>
              </a:rPr>
              <a:t>confiance</a:t>
            </a:r>
            <a:r>
              <a:rPr lang="en-CA" sz="4000" b="1" dirty="0">
                <a:latin typeface="Myriad Pro" pitchFamily="34" charset="0"/>
              </a:rPr>
              <a:t> </a:t>
            </a:r>
            <a:r>
              <a:rPr lang="en-CA" sz="4000" b="1" dirty="0" err="1">
                <a:latin typeface="Myriad Pro" pitchFamily="34" charset="0"/>
              </a:rPr>
              <a:t>dans</a:t>
            </a:r>
            <a:r>
              <a:rPr lang="en-CA" sz="4000" b="1" dirty="0">
                <a:latin typeface="Myriad Pro" pitchFamily="34" charset="0"/>
              </a:rPr>
              <a:t> les </a:t>
            </a:r>
            <a:r>
              <a:rPr lang="en-CA" sz="4000" b="1" dirty="0" err="1">
                <a:latin typeface="Myriad Pro" pitchFamily="34" charset="0"/>
              </a:rPr>
              <a:t>médias</a:t>
            </a:r>
            <a:r>
              <a:rPr lang="en-CA" sz="4000" b="1" dirty="0">
                <a:latin typeface="Myriad Pro" pitchFamily="34" charset="0"/>
              </a:rPr>
              <a:t> </a:t>
            </a:r>
            <a:r>
              <a:rPr lang="en-CA" sz="4000" b="1" dirty="0" err="1">
                <a:latin typeface="Myriad Pro" pitchFamily="34" charset="0"/>
              </a:rPr>
              <a:t>d’information</a:t>
            </a:r>
            <a:r>
              <a:rPr lang="en-CA" sz="4000" b="1" dirty="0">
                <a:latin typeface="Myriad Pro" pitchFamily="34" charset="0"/>
              </a:rPr>
              <a:t> </a:t>
            </a:r>
            <a:r>
              <a:rPr lang="en-CA" sz="4000" b="1" dirty="0" err="1">
                <a:latin typeface="Myriad Pro" pitchFamily="34" charset="0"/>
              </a:rPr>
              <a:t>est</a:t>
            </a:r>
            <a:r>
              <a:rPr lang="en-CA" sz="4000" b="1" dirty="0">
                <a:latin typeface="Myriad Pro" pitchFamily="34" charset="0"/>
              </a:rPr>
              <a:t> encore </a:t>
            </a:r>
            <a:r>
              <a:rPr lang="en-CA" sz="4000" b="1" dirty="0" err="1">
                <a:latin typeface="Myriad Pro" pitchFamily="34" charset="0"/>
              </a:rPr>
              <a:t>très</a:t>
            </a:r>
            <a:r>
              <a:rPr lang="en-CA" sz="4000" b="1" dirty="0">
                <a:latin typeface="Myriad Pro" pitchFamily="34" charset="0"/>
              </a:rPr>
              <a:t> forte au Canada</a:t>
            </a:r>
            <a:endParaRPr lang="en-CA" sz="4000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7010400" cy="3657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fr-CA" sz="2400" b="1" dirty="0"/>
              <a:t>Plus de la moitié des Canadiens (54 %) font confiance aux médias d’information; seuls les organismes sans but lucratif obtiennent un meilleur pointage (59 %).</a:t>
            </a:r>
            <a:endParaRPr lang="en-CA" sz="2400" b="1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CA" sz="2400" b="1" dirty="0" smtClean="0"/>
              <a:t>Sept </a:t>
            </a:r>
            <a:r>
              <a:rPr lang="en-CA" sz="2400" b="1" dirty="0" err="1"/>
              <a:t>Canadiens</a:t>
            </a:r>
            <a:r>
              <a:rPr lang="en-CA" sz="2400" b="1" dirty="0"/>
              <a:t> sur dix (69 %) </a:t>
            </a:r>
            <a:r>
              <a:rPr lang="en-CA" sz="2400" b="1" dirty="0" err="1"/>
              <a:t>sont</a:t>
            </a:r>
            <a:r>
              <a:rPr lang="en-CA" sz="2400" b="1" dirty="0"/>
              <a:t> </a:t>
            </a:r>
            <a:r>
              <a:rPr lang="en-CA" sz="2400" b="1" dirty="0" err="1"/>
              <a:t>d’avis</a:t>
            </a:r>
            <a:r>
              <a:rPr lang="en-CA" sz="2400" b="1" dirty="0"/>
              <a:t> </a:t>
            </a:r>
            <a:r>
              <a:rPr lang="en-CA" sz="2400" b="1" dirty="0" err="1"/>
              <a:t>qu’une</a:t>
            </a:r>
            <a:r>
              <a:rPr lang="en-CA" sz="2400" b="1" dirty="0"/>
              <a:t> </a:t>
            </a:r>
            <a:r>
              <a:rPr lang="en-CA" sz="2400" b="1" dirty="0" err="1"/>
              <a:t>présence</a:t>
            </a:r>
            <a:r>
              <a:rPr lang="en-CA" sz="2400" b="1" dirty="0"/>
              <a:t> forte au sein des </a:t>
            </a:r>
            <a:r>
              <a:rPr lang="en-CA" sz="2400" b="1" dirty="0" err="1"/>
              <a:t>communautés</a:t>
            </a:r>
            <a:r>
              <a:rPr lang="en-CA" sz="2400" b="1" dirty="0"/>
              <a:t> locales </a:t>
            </a:r>
            <a:r>
              <a:rPr lang="en-CA" sz="2400" b="1" dirty="0" err="1"/>
              <a:t>contribue</a:t>
            </a:r>
            <a:r>
              <a:rPr lang="en-CA" sz="2400" b="1" dirty="0"/>
              <a:t> à faire </a:t>
            </a:r>
            <a:r>
              <a:rPr lang="en-CA" sz="2400" b="1" dirty="0" err="1"/>
              <a:t>croître</a:t>
            </a:r>
            <a:r>
              <a:rPr lang="en-CA" sz="2400" b="1" dirty="0"/>
              <a:t> </a:t>
            </a:r>
            <a:r>
              <a:rPr lang="en-CA" sz="2400" b="1" dirty="0" err="1"/>
              <a:t>cette</a:t>
            </a:r>
            <a:r>
              <a:rPr lang="en-CA" sz="2400" b="1" dirty="0"/>
              <a:t> </a:t>
            </a:r>
            <a:r>
              <a:rPr lang="en-CA" sz="2400" b="1" dirty="0" err="1"/>
              <a:t>confiance</a:t>
            </a:r>
            <a:r>
              <a:rPr lang="en-CA" sz="24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Environics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CanTrust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Index, 2016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icons copy-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29783"/>
            <a:ext cx="1828800" cy="1675417"/>
          </a:xfrm>
          <a:prstGeom prst="rect">
            <a:avLst/>
          </a:prstGeom>
        </p:spPr>
      </p:pic>
      <p:pic>
        <p:nvPicPr>
          <p:cNvPr id="9" name="Picture 8" descr="icons copy-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962401"/>
            <a:ext cx="1846295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96952" y="6412705"/>
            <a:ext cx="9144000" cy="4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de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Aperçu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juillet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highlight>
                  <a:srgbClr val="F3F3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Rapport des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revenus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annuels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b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CA" sz="3600" b="1" dirty="0">
                <a:latin typeface="Myriad Pro" pitchFamily="34" charset="0"/>
              </a:rPr>
              <a:t>Plus de 2 milliards de dollars</a:t>
            </a:r>
            <a:br>
              <a:rPr lang="en-CA" sz="3600" b="1" dirty="0">
                <a:latin typeface="Myriad Pro" pitchFamily="34" charset="0"/>
              </a:rPr>
            </a:br>
            <a:r>
              <a:rPr lang="en-CA" sz="3600" b="1" dirty="0" err="1">
                <a:latin typeface="Myriad Pro" pitchFamily="34" charset="0"/>
              </a:rPr>
              <a:t>investis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en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publicité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dans</a:t>
            </a:r>
            <a:r>
              <a:rPr lang="en-CA" sz="3600" b="1" dirty="0">
                <a:latin typeface="Myriad Pro" pitchFamily="34" charset="0"/>
              </a:rPr>
              <a:t> les </a:t>
            </a:r>
            <a:br>
              <a:rPr lang="en-CA" sz="3600" b="1" dirty="0">
                <a:latin typeface="Myriad Pro" pitchFamily="34" charset="0"/>
              </a:rPr>
            </a:br>
            <a:r>
              <a:rPr lang="en-CA" sz="3600" b="1" dirty="0" err="1">
                <a:latin typeface="Myriad Pro" pitchFamily="34" charset="0"/>
              </a:rPr>
              <a:t>journaux</a:t>
            </a:r>
            <a:r>
              <a:rPr lang="en-CA" sz="3600" b="1" dirty="0">
                <a:latin typeface="Myriad Pro" pitchFamily="34" charset="0"/>
              </a:rPr>
              <a:t> </a:t>
            </a:r>
            <a:r>
              <a:rPr lang="en-CA" sz="3600" b="1" dirty="0" err="1">
                <a:latin typeface="Myriad Pro" pitchFamily="34" charset="0"/>
              </a:rPr>
              <a:t>canadiens</a:t>
            </a:r>
            <a:endParaRPr lang="en-CA" sz="3600" dirty="0">
              <a:latin typeface="Myriad Pro" pitchFamily="34" charset="0"/>
            </a:endParaRPr>
          </a:p>
        </p:txBody>
      </p:sp>
      <p:pic>
        <p:nvPicPr>
          <p:cNvPr id="5" name="Picture 4" descr="Screen Shot 2016-10-20 at 9.39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" y="1828800"/>
            <a:ext cx="9144000" cy="38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228600"/>
            <a:ext cx="835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AED246"/>
              </a:buClr>
            </a:pPr>
            <a:r>
              <a:rPr lang="en-US" sz="4000" b="1" dirty="0">
                <a:solidFill>
                  <a:srgbClr val="324481"/>
                </a:solidFill>
                <a:latin typeface="Myriad Pro" pitchFamily="34" charset="0"/>
              </a:rPr>
              <a:t>Les </a:t>
            </a:r>
            <a:r>
              <a:rPr lang="en-US" sz="4000" b="1" dirty="0" err="1">
                <a:solidFill>
                  <a:srgbClr val="324481"/>
                </a:solidFill>
                <a:latin typeface="Myriad Pro" pitchFamily="34" charset="0"/>
              </a:rPr>
              <a:t>journaux</a:t>
            </a:r>
            <a:r>
              <a:rPr lang="en-US" sz="40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rgbClr val="324481"/>
                </a:solidFill>
                <a:latin typeface="Myriad Pro" pitchFamily="34" charset="0"/>
              </a:rPr>
              <a:t>rejoignent</a:t>
            </a:r>
            <a:r>
              <a:rPr lang="en-US" sz="40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AED246"/>
              </a:buClr>
            </a:pPr>
            <a:r>
              <a:rPr lang="en-US" sz="4000" b="1" dirty="0" err="1">
                <a:solidFill>
                  <a:srgbClr val="324481"/>
                </a:solidFill>
                <a:latin typeface="Myriad Pro" pitchFamily="34" charset="0"/>
              </a:rPr>
              <a:t>neuf</a:t>
            </a:r>
            <a:r>
              <a:rPr lang="en-US" sz="40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rgbClr val="324481"/>
                </a:solidFill>
                <a:latin typeface="Myriad Pro" pitchFamily="34" charset="0"/>
              </a:rPr>
              <a:t>Canadiens</a:t>
            </a:r>
            <a:r>
              <a:rPr lang="en-US" sz="4000" b="1" dirty="0">
                <a:solidFill>
                  <a:srgbClr val="324481"/>
                </a:solidFill>
                <a:latin typeface="Myriad Pro" pitchFamily="34" charset="0"/>
              </a:rPr>
              <a:t> sur dix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1" y="1803737"/>
            <a:ext cx="6781799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AED246"/>
              </a:buClr>
            </a:pPr>
            <a:r>
              <a:rPr lang="en-US" sz="2000" dirty="0">
                <a:solidFill>
                  <a:srgbClr val="324481"/>
                </a:solidFill>
              </a:rPr>
              <a:t>9 </a:t>
            </a:r>
            <a:r>
              <a:rPr lang="en-US" sz="2000" dirty="0" err="1">
                <a:solidFill>
                  <a:srgbClr val="324481"/>
                </a:solidFill>
              </a:rPr>
              <a:t>Canadiens</a:t>
            </a:r>
            <a:r>
              <a:rPr lang="en-US" sz="2000" dirty="0">
                <a:solidFill>
                  <a:srgbClr val="324481"/>
                </a:solidFill>
              </a:rPr>
              <a:t> sur 10 (87 %) </a:t>
            </a:r>
            <a:r>
              <a:rPr lang="en-US" sz="2000" dirty="0" err="1">
                <a:solidFill>
                  <a:srgbClr val="324481"/>
                </a:solidFill>
              </a:rPr>
              <a:t>lisent</a:t>
            </a:r>
            <a:r>
              <a:rPr lang="en-US" sz="2000" dirty="0">
                <a:solidFill>
                  <a:srgbClr val="324481"/>
                </a:solidFill>
              </a:rPr>
              <a:t> un journal </a:t>
            </a:r>
            <a:r>
              <a:rPr lang="en-US" sz="2000" dirty="0" err="1">
                <a:solidFill>
                  <a:srgbClr val="324481"/>
                </a:solidFill>
              </a:rPr>
              <a:t>chaque</a:t>
            </a:r>
            <a:r>
              <a:rPr lang="en-US" sz="2000" dirty="0">
                <a:solidFill>
                  <a:srgbClr val="324481"/>
                </a:solidFill>
              </a:rPr>
              <a:t> </a:t>
            </a:r>
            <a:r>
              <a:rPr lang="en-US" sz="2000" dirty="0" err="1">
                <a:solidFill>
                  <a:srgbClr val="324481"/>
                </a:solidFill>
              </a:rPr>
              <a:t>semaine</a:t>
            </a:r>
            <a:r>
              <a:rPr lang="en-US" sz="2000" dirty="0">
                <a:solidFill>
                  <a:srgbClr val="324481"/>
                </a:solidFill>
              </a:rPr>
              <a:t>, </a:t>
            </a:r>
            <a:r>
              <a:rPr lang="en-US" sz="2000" dirty="0" err="1">
                <a:solidFill>
                  <a:srgbClr val="324481"/>
                </a:solidFill>
              </a:rPr>
              <a:t>quelle</a:t>
            </a:r>
            <a:r>
              <a:rPr lang="en-US" sz="2000" dirty="0">
                <a:solidFill>
                  <a:srgbClr val="324481"/>
                </a:solidFill>
              </a:rPr>
              <a:t> que </a:t>
            </a:r>
            <a:r>
              <a:rPr lang="en-US" sz="2000" dirty="0" err="1">
                <a:solidFill>
                  <a:srgbClr val="324481"/>
                </a:solidFill>
              </a:rPr>
              <a:t>soit</a:t>
            </a:r>
            <a:r>
              <a:rPr lang="en-US" sz="2000" dirty="0">
                <a:solidFill>
                  <a:srgbClr val="324481"/>
                </a:solidFill>
              </a:rPr>
              <a:t> la </a:t>
            </a:r>
            <a:r>
              <a:rPr lang="en-US" sz="2000" dirty="0" err="1">
                <a:solidFill>
                  <a:srgbClr val="324481"/>
                </a:solidFill>
              </a:rPr>
              <a:t>plateforme</a:t>
            </a:r>
            <a:r>
              <a:rPr lang="en-US" sz="2000" dirty="0">
                <a:solidFill>
                  <a:srgbClr val="324481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imprimé</a:t>
            </a:r>
            <a:r>
              <a:rPr lang="en-US" sz="2000" dirty="0"/>
              <a:t>, </a:t>
            </a:r>
            <a:r>
              <a:rPr lang="en-US" sz="2000" dirty="0" err="1"/>
              <a:t>ordinateur</a:t>
            </a:r>
            <a:r>
              <a:rPr lang="en-US" sz="2000" dirty="0"/>
              <a:t> de bureau/portable, </a:t>
            </a:r>
            <a:r>
              <a:rPr lang="en-US" sz="2000" dirty="0" err="1"/>
              <a:t>téléphone</a:t>
            </a:r>
            <a:r>
              <a:rPr lang="en-US" sz="2000" dirty="0"/>
              <a:t> et </a:t>
            </a:r>
            <a:r>
              <a:rPr lang="en-US" sz="2000" dirty="0" err="1"/>
              <a:t>tablette</a:t>
            </a:r>
            <a:r>
              <a:rPr lang="en-US" sz="2000" dirty="0"/>
              <a:t>).</a:t>
            </a:r>
            <a:endParaRPr lang="en-US" sz="2000" dirty="0">
              <a:solidFill>
                <a:srgbClr val="32448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8301" y="3589611"/>
            <a:ext cx="5985783" cy="1515789"/>
            <a:chOff x="1529612" y="2475472"/>
            <a:chExt cx="5985783" cy="15157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1123" y="2475472"/>
              <a:ext cx="1634272" cy="1270105"/>
            </a:xfrm>
            <a:prstGeom prst="rect">
              <a:avLst/>
            </a:prstGeom>
          </p:spPr>
        </p:pic>
        <p:pic>
          <p:nvPicPr>
            <p:cNvPr id="1026" name="Picture 2" descr="C:\Users\Kelly\Documents\A - Presentations\Presentation Images\Icons\Newspaper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9612" y="2519523"/>
              <a:ext cx="1828800" cy="147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Kelly\Documents\A - Presentations\Presentation Images\Icons\Phone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41464" y="2543513"/>
              <a:ext cx="889784" cy="1213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Kelly\Documents\A - Presentations\Presentation Images\Icons\Laptop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43136" y="2509492"/>
              <a:ext cx="1553530" cy="127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716997" y="276353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53 %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27082" y="284717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59 %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77829" y="289363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45 %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82054" y="287011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55 %</a:t>
              </a:r>
            </a:p>
          </p:txBody>
        </p: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340" y="6591550"/>
            <a:ext cx="91270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Totum Research; </a:t>
            </a:r>
            <a:r>
              <a:rPr lang="en-US" sz="1000" dirty="0" err="1"/>
              <a:t>Canadiens</a:t>
            </a:r>
            <a:r>
              <a:rPr lang="en-US" sz="1000" dirty="0"/>
              <a:t> 18+, </a:t>
            </a:r>
            <a:r>
              <a:rPr lang="en-US" sz="1000" dirty="0" err="1"/>
              <a:t>lectorat</a:t>
            </a:r>
            <a:r>
              <a:rPr lang="en-US" sz="1000" dirty="0"/>
              <a:t> </a:t>
            </a:r>
            <a:r>
              <a:rPr lang="en-US" sz="1000" dirty="0" err="1"/>
              <a:t>hebdomadaire</a:t>
            </a:r>
            <a:r>
              <a:rPr lang="en-US" sz="1000" dirty="0"/>
              <a:t>, </a:t>
            </a:r>
            <a:r>
              <a:rPr lang="en-US" sz="1000" dirty="0" err="1"/>
              <a:t>janvier</a:t>
            </a:r>
            <a:r>
              <a:rPr lang="en-US" sz="1000" dirty="0"/>
              <a:t> 2016.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399" y="4930914"/>
            <a:ext cx="8077201" cy="707886"/>
          </a:xfrm>
          <a:prstGeom prst="rect">
            <a:avLst/>
          </a:prstGeom>
          <a:solidFill>
            <a:srgbClr val="AED246"/>
          </a:solidFill>
          <a:ln w="28575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AED246"/>
              </a:buClr>
            </a:pPr>
            <a:r>
              <a:rPr lang="en-US" sz="2000" dirty="0">
                <a:solidFill>
                  <a:srgbClr val="000000"/>
                </a:solidFill>
              </a:rPr>
              <a:t>On </a:t>
            </a:r>
            <a:r>
              <a:rPr lang="en-US" sz="2000" dirty="0" err="1">
                <a:solidFill>
                  <a:srgbClr val="000000"/>
                </a:solidFill>
              </a:rPr>
              <a:t>accède</a:t>
            </a:r>
            <a:r>
              <a:rPr lang="en-US" sz="2000" dirty="0">
                <a:solidFill>
                  <a:srgbClr val="000000"/>
                </a:solidFill>
              </a:rPr>
              <a:t> aux </a:t>
            </a:r>
            <a:r>
              <a:rPr lang="en-US" sz="2000" dirty="0" err="1">
                <a:solidFill>
                  <a:srgbClr val="000000"/>
                </a:solidFill>
              </a:rPr>
              <a:t>journaux</a:t>
            </a:r>
            <a:r>
              <a:rPr lang="en-US" sz="2000" dirty="0">
                <a:solidFill>
                  <a:srgbClr val="000000"/>
                </a:solidFill>
              </a:rPr>
              <a:t> par </a:t>
            </a:r>
            <a:r>
              <a:rPr lang="en-US" sz="2000" dirty="0" err="1">
                <a:solidFill>
                  <a:srgbClr val="000000"/>
                </a:solidFill>
              </a:rPr>
              <a:t>plusieurs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plateformes</a:t>
            </a:r>
            <a:r>
              <a:rPr lang="en-US" sz="2000" dirty="0">
                <a:solidFill>
                  <a:srgbClr val="000000"/>
                </a:solidFill>
              </a:rPr>
              <a:t> – plus du quart des </a:t>
            </a:r>
            <a:r>
              <a:rPr lang="en-US" sz="2000" dirty="0" err="1">
                <a:solidFill>
                  <a:srgbClr val="000000"/>
                </a:solidFill>
              </a:rPr>
              <a:t>adultes</a:t>
            </a:r>
            <a:r>
              <a:rPr lang="en-US" sz="2000" dirty="0">
                <a:solidFill>
                  <a:srgbClr val="000000"/>
                </a:solidFill>
              </a:rPr>
              <a:t> (27 %) </a:t>
            </a:r>
            <a:r>
              <a:rPr lang="en-US" sz="2000" dirty="0" err="1">
                <a:solidFill>
                  <a:srgbClr val="000000"/>
                </a:solidFill>
              </a:rPr>
              <a:t>lisent</a:t>
            </a:r>
            <a:r>
              <a:rPr lang="en-US" sz="2000" dirty="0">
                <a:solidFill>
                  <a:srgbClr val="000000"/>
                </a:solidFill>
              </a:rPr>
              <a:t> sur LES QUATRE </a:t>
            </a:r>
            <a:r>
              <a:rPr lang="en-US" sz="2000" dirty="0" err="1">
                <a:solidFill>
                  <a:srgbClr val="000000"/>
                </a:solidFill>
              </a:rPr>
              <a:t>plateformes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6764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8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24000"/>
            <a:ext cx="9144000" cy="1524000"/>
          </a:xfrm>
          <a:prstGeom prst="rect">
            <a:avLst/>
          </a:prstGeom>
          <a:solidFill>
            <a:srgbClr val="324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85"/>
          <a:stretch/>
        </p:blipFill>
        <p:spPr>
          <a:xfrm>
            <a:off x="304800" y="4318000"/>
            <a:ext cx="8394370" cy="154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4166"/>
            <a:ext cx="8686800" cy="129540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en-CA" sz="4000" dirty="0" err="1">
                <a:latin typeface="Myriad Pro" pitchFamily="34" charset="0"/>
              </a:rPr>
              <a:t>Campagne</a:t>
            </a:r>
            <a:r>
              <a:rPr lang="en-CA" sz="4000" dirty="0">
                <a:latin typeface="Myriad Pro" pitchFamily="34" charset="0"/>
              </a:rPr>
              <a:t> </a:t>
            </a:r>
            <a:r>
              <a:rPr lang="en-CA" sz="4000" dirty="0" err="1">
                <a:latin typeface="Myriad Pro" pitchFamily="34" charset="0"/>
              </a:rPr>
              <a:t>optimisée</a:t>
            </a:r>
            <a:endParaRPr lang="en-CA" sz="4000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200" dirty="0">
                <a:solidFill>
                  <a:srgbClr val="324481"/>
                </a:solidFill>
              </a:rPr>
              <a:t>« Plus signifie mieux : un investissement publicitaire sur des plateformes multiples rapporte plus que sur une seule plateforme. »	        </a:t>
            </a:r>
            <a:r>
              <a:rPr lang="en-CA" sz="1800" i="1" dirty="0"/>
              <a:t>Gayle </a:t>
            </a:r>
            <a:r>
              <a:rPr lang="en-CA" sz="1800" i="1" dirty="0" err="1"/>
              <a:t>Fuguitt</a:t>
            </a:r>
            <a:r>
              <a:rPr lang="en-CA" sz="1800" i="1" dirty="0"/>
              <a:t>, PDG, Advertising Research Foundation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Magazine </a:t>
            </a:r>
            <a:r>
              <a:rPr lang="en-CA" sz="1000" i="1" dirty="0"/>
              <a:t>Media Life</a:t>
            </a:r>
            <a:r>
              <a:rPr lang="en-CA" sz="1000" dirty="0"/>
              <a:t>, 4 </a:t>
            </a:r>
            <a:r>
              <a:rPr lang="en-CA" sz="1000" dirty="0" err="1"/>
              <a:t>avril</a:t>
            </a:r>
            <a:r>
              <a:rPr lang="en-CA" sz="1000" dirty="0"/>
              <a:t>,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069132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Bien que </a:t>
            </a:r>
            <a:r>
              <a:rPr lang="en-CA" sz="2400" dirty="0" err="1"/>
              <a:t>l’assiette</a:t>
            </a:r>
            <a:r>
              <a:rPr lang="en-CA" sz="2400" dirty="0"/>
              <a:t> </a:t>
            </a:r>
            <a:r>
              <a:rPr lang="en-CA" sz="2400" dirty="0" err="1"/>
              <a:t>publicitaire</a:t>
            </a:r>
            <a:r>
              <a:rPr lang="en-CA" sz="2400" dirty="0"/>
              <a:t> </a:t>
            </a:r>
            <a:r>
              <a:rPr lang="en-CA" sz="2400" dirty="0" err="1"/>
              <a:t>migre</a:t>
            </a:r>
            <a:r>
              <a:rPr lang="en-CA" sz="2400" dirty="0"/>
              <a:t> de plus </a:t>
            </a:r>
            <a:r>
              <a:rPr lang="en-CA" sz="2400" dirty="0" err="1"/>
              <a:t>en</a:t>
            </a:r>
            <a:r>
              <a:rPr lang="en-CA" sz="2400" dirty="0"/>
              <a:t> plus </a:t>
            </a:r>
          </a:p>
          <a:p>
            <a:pPr algn="ctr"/>
            <a:r>
              <a:rPr lang="en-CA" sz="2400" dirty="0" err="1"/>
              <a:t>vers</a:t>
            </a:r>
            <a:r>
              <a:rPr lang="en-CA" sz="2400" dirty="0"/>
              <a:t> le </a:t>
            </a:r>
            <a:r>
              <a:rPr lang="en-CA" sz="2400" dirty="0" err="1"/>
              <a:t>numérique</a:t>
            </a:r>
            <a:r>
              <a:rPr lang="en-CA" sz="2400" dirty="0"/>
              <a:t>, </a:t>
            </a:r>
            <a:r>
              <a:rPr lang="en-CA" sz="2400" dirty="0" err="1"/>
              <a:t>il</a:t>
            </a:r>
            <a:r>
              <a:rPr lang="en-CA" sz="2400" dirty="0"/>
              <a:t> </a:t>
            </a:r>
            <a:r>
              <a:rPr lang="en-CA" sz="2400" dirty="0" err="1"/>
              <a:t>est</a:t>
            </a:r>
            <a:r>
              <a:rPr lang="en-CA" sz="2400" dirty="0"/>
              <a:t> plus </a:t>
            </a:r>
            <a:r>
              <a:rPr lang="en-CA" sz="2400" dirty="0" err="1"/>
              <a:t>efficace</a:t>
            </a:r>
            <a:r>
              <a:rPr lang="en-CA" sz="2400" dirty="0"/>
              <a:t> </a:t>
            </a:r>
            <a:r>
              <a:rPr lang="en-CA" sz="2400" dirty="0" err="1"/>
              <a:t>d’en</a:t>
            </a:r>
            <a:r>
              <a:rPr lang="en-CA" sz="2400" dirty="0"/>
              <a:t> conserver</a:t>
            </a:r>
          </a:p>
          <a:p>
            <a:pPr algn="ctr"/>
            <a:r>
              <a:rPr lang="en-CA" sz="2400" dirty="0"/>
              <a:t> la majeure </a:t>
            </a:r>
            <a:r>
              <a:rPr lang="en-CA" sz="2400" dirty="0" err="1"/>
              <a:t>partie</a:t>
            </a:r>
            <a:r>
              <a:rPr lang="en-CA" sz="2400" dirty="0"/>
              <a:t> </a:t>
            </a:r>
            <a:r>
              <a:rPr lang="en-CA" sz="2400" dirty="0" err="1"/>
              <a:t>dans</a:t>
            </a:r>
            <a:r>
              <a:rPr lang="en-CA" sz="2400" dirty="0"/>
              <a:t> les </a:t>
            </a:r>
            <a:r>
              <a:rPr lang="en-CA" sz="2400" dirty="0" err="1"/>
              <a:t>médias</a:t>
            </a:r>
            <a:r>
              <a:rPr lang="en-CA" sz="2400" dirty="0"/>
              <a:t> </a:t>
            </a:r>
            <a:r>
              <a:rPr lang="en-CA" sz="2400" dirty="0" err="1"/>
              <a:t>traditionnels</a:t>
            </a:r>
            <a:r>
              <a:rPr lang="en-CA" sz="2400" dirty="0"/>
              <a:t>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75916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80000"/>
              </a:lnSpc>
            </a:pPr>
            <a:r>
              <a:rPr lang="en-CA" sz="6600" b="1" dirty="0">
                <a:solidFill>
                  <a:schemeClr val="bg1"/>
                </a:solidFill>
                <a:latin typeface="Myriad Pro" pitchFamily="34" charset="0"/>
              </a:rPr>
              <a:t> 78 % </a:t>
            </a:r>
            <a:endParaRPr lang="en-CA" sz="6600" dirty="0">
              <a:solidFill>
                <a:schemeClr val="bg1"/>
              </a:solidFill>
              <a:latin typeface="Myriad Pro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CA" sz="2400" dirty="0" err="1">
                <a:solidFill>
                  <a:schemeClr val="bg1"/>
                </a:solidFill>
                <a:latin typeface="Myriad Pro" pitchFamily="34" charset="0"/>
              </a:rPr>
              <a:t>Publicité</a:t>
            </a:r>
            <a:r>
              <a:rPr lang="en-CA" sz="24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CA" sz="2400" dirty="0" err="1">
                <a:solidFill>
                  <a:schemeClr val="bg1"/>
                </a:solidFill>
                <a:latin typeface="Myriad Pro" pitchFamily="34" charset="0"/>
              </a:rPr>
              <a:t>traditionnelle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759161"/>
            <a:ext cx="3962400" cy="144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80000"/>
              </a:lnSpc>
            </a:pPr>
            <a:r>
              <a:rPr lang="en-CA" sz="6600" b="1" dirty="0">
                <a:solidFill>
                  <a:schemeClr val="bg1"/>
                </a:solidFill>
                <a:latin typeface="Myriad Pro" pitchFamily="34" charset="0"/>
              </a:rPr>
              <a:t>  22 %</a:t>
            </a:r>
          </a:p>
          <a:p>
            <a:pPr algn="ctr">
              <a:lnSpc>
                <a:spcPct val="80000"/>
              </a:lnSpc>
            </a:pPr>
            <a:r>
              <a:rPr lang="fr-CA" sz="2400" dirty="0">
                <a:solidFill>
                  <a:schemeClr val="bg1"/>
                </a:solidFill>
                <a:latin typeface="Myriad Pro" pitchFamily="34" charset="0"/>
              </a:rPr>
              <a:t>Publicité numérique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160145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FF"/>
                </a:solidFill>
              </a:rPr>
              <a:t>+</a:t>
            </a:r>
          </a:p>
        </p:txBody>
      </p:sp>
      <p:pic>
        <p:nvPicPr>
          <p:cNvPr id="12" name="Picture 11" descr="icons copy-1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03" y="1219200"/>
            <a:ext cx="2030323" cy="1472035"/>
          </a:xfrm>
          <a:prstGeom prst="rect">
            <a:avLst/>
          </a:prstGeom>
        </p:spPr>
      </p:pic>
      <p:pic>
        <p:nvPicPr>
          <p:cNvPr id="13" name="Picture 12" descr="icons copy-1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622582"/>
            <a:ext cx="1752600" cy="10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43"/>
          <a:stretch/>
        </p:blipFill>
        <p:spPr>
          <a:xfrm>
            <a:off x="1886955" y="4270919"/>
            <a:ext cx="1161045" cy="1036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11"/>
          <a:stretch/>
        </p:blipFill>
        <p:spPr>
          <a:xfrm>
            <a:off x="439155" y="4695487"/>
            <a:ext cx="1161045" cy="611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755" y="3731564"/>
            <a:ext cx="1161045" cy="1161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616" y="3119193"/>
            <a:ext cx="1161045" cy="1161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749" y="3572804"/>
            <a:ext cx="1161045" cy="1161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127375"/>
            <a:ext cx="708188" cy="8748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04682"/>
            <a:ext cx="8610600" cy="142411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 err="1">
                <a:latin typeface="Myriad Pro"/>
                <a:cs typeface="Myriad Pro"/>
              </a:rPr>
              <a:t>L’accès</a:t>
            </a:r>
            <a:r>
              <a:rPr lang="en-US" sz="3600" dirty="0">
                <a:latin typeface="Myriad Pro"/>
                <a:cs typeface="Myriad Pro"/>
              </a:rPr>
              <a:t> aux </a:t>
            </a:r>
            <a:r>
              <a:rPr lang="en-US" sz="3600" dirty="0" err="1">
                <a:latin typeface="Myriad Pro"/>
                <a:cs typeface="Myriad Pro"/>
              </a:rPr>
              <a:t>journaux</a:t>
            </a:r>
            <a:r>
              <a:rPr lang="en-US" sz="3600" dirty="0">
                <a:latin typeface="Myriad Pro"/>
                <a:cs typeface="Myriad Pro"/>
              </a:rPr>
              <a:t> par les </a:t>
            </a:r>
            <a:br>
              <a:rPr lang="en-US" sz="3600" dirty="0">
                <a:latin typeface="Myriad Pro"/>
                <a:cs typeface="Myriad Pro"/>
              </a:rPr>
            </a:br>
            <a:r>
              <a:rPr lang="en-US" sz="3600" dirty="0" err="1">
                <a:latin typeface="Myriad Pro"/>
                <a:cs typeface="Myriad Pro"/>
              </a:rPr>
              <a:t>imprimés</a:t>
            </a:r>
            <a:r>
              <a:rPr lang="en-US" sz="3600" dirty="0">
                <a:latin typeface="Myriad Pro"/>
                <a:cs typeface="Myriad Pro"/>
              </a:rPr>
              <a:t> </a:t>
            </a:r>
            <a:r>
              <a:rPr lang="en-US" sz="3600" dirty="0" err="1">
                <a:latin typeface="Myriad Pro"/>
                <a:cs typeface="Myriad Pro"/>
              </a:rPr>
              <a:t>culmine</a:t>
            </a:r>
            <a:r>
              <a:rPr lang="en-US" sz="3600" dirty="0">
                <a:latin typeface="Myriad Pro"/>
                <a:cs typeface="Myriad Pro"/>
              </a:rPr>
              <a:t> au petit-</a:t>
            </a:r>
            <a:r>
              <a:rPr lang="en-US" sz="3600" dirty="0" err="1">
                <a:latin typeface="Myriad Pro"/>
                <a:cs typeface="Myriad Pro"/>
              </a:rPr>
              <a:t>déjeuner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– </a:t>
            </a:r>
            <a:r>
              <a:rPr lang="en-US" sz="2400" dirty="0" err="1"/>
              <a:t>L’accès</a:t>
            </a:r>
            <a:r>
              <a:rPr lang="en-US" sz="2400" dirty="0"/>
              <a:t> par le </a:t>
            </a:r>
            <a:r>
              <a:rPr lang="en-US" sz="2400" dirty="0" err="1"/>
              <a:t>téléphone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probant</a:t>
            </a:r>
            <a:r>
              <a:rPr lang="en-US" sz="2400" dirty="0"/>
              <a:t> </a:t>
            </a:r>
            <a:r>
              <a:rPr lang="en-US" sz="2400" dirty="0" err="1"/>
              <a:t>toute</a:t>
            </a:r>
            <a:r>
              <a:rPr lang="en-US" sz="2400" dirty="0"/>
              <a:t> la </a:t>
            </a:r>
            <a:r>
              <a:rPr lang="en-US" sz="2400" dirty="0" err="1"/>
              <a:t>journée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b="0" i="1" dirty="0"/>
          </a:p>
        </p:txBody>
      </p:sp>
      <p:pic>
        <p:nvPicPr>
          <p:cNvPr id="1028" name="Picture 4" descr="C:\Users\Kelly\Documents\A - Presentations\Presentation Images\Icons\Newspaper-black outlin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22532" y="4241800"/>
            <a:ext cx="603227" cy="5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elly\Documents\A - Presentations\Presentation Images\Icons\Phon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25400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0" y="658021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Totum Research; </a:t>
            </a:r>
            <a:r>
              <a:rPr lang="en-US" sz="1000" dirty="0" err="1"/>
              <a:t>Canadiens</a:t>
            </a:r>
            <a:r>
              <a:rPr lang="en-US" sz="1000" dirty="0"/>
              <a:t> 18+, </a:t>
            </a:r>
            <a:r>
              <a:rPr lang="en-US" sz="1000" dirty="0" err="1"/>
              <a:t>lectorat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semaine</a:t>
            </a:r>
            <a:r>
              <a:rPr lang="en-US" sz="1000" dirty="0"/>
              <a:t>, </a:t>
            </a:r>
            <a:r>
              <a:rPr lang="en-US" sz="1000" dirty="0" err="1"/>
              <a:t>janvier</a:t>
            </a:r>
            <a:r>
              <a:rPr lang="en-US" sz="1000" dirty="0"/>
              <a:t> 2016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7532" y="1742182"/>
            <a:ext cx="7523056" cy="1077218"/>
          </a:xfrm>
          <a:prstGeom prst="rect">
            <a:avLst/>
          </a:prstGeom>
          <a:solidFill>
            <a:srgbClr val="AED246"/>
          </a:solidFill>
          <a:ln w="28575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Clr>
                <a:srgbClr val="AED246"/>
              </a:buClr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324481"/>
                </a:solidFill>
              </a:rPr>
              <a:t>Imprimé</a:t>
            </a:r>
            <a:r>
              <a:rPr lang="en-US" sz="1600" b="1" dirty="0">
                <a:solidFill>
                  <a:srgbClr val="324481"/>
                </a:solidFill>
              </a:rPr>
              <a:t> </a:t>
            </a:r>
            <a:r>
              <a:rPr lang="en-US" sz="1600" dirty="0">
                <a:solidFill>
                  <a:srgbClr val="324481"/>
                </a:solidFill>
              </a:rPr>
              <a:t>– </a:t>
            </a:r>
            <a:r>
              <a:rPr lang="en-US" sz="1600" dirty="0" err="1">
                <a:solidFill>
                  <a:srgbClr val="324481"/>
                </a:solidFill>
              </a:rPr>
              <a:t>privilégié</a:t>
            </a:r>
            <a:r>
              <a:rPr lang="en-US" sz="1600" dirty="0">
                <a:solidFill>
                  <a:srgbClr val="324481"/>
                </a:solidFill>
              </a:rPr>
              <a:t> au petit-</a:t>
            </a:r>
            <a:r>
              <a:rPr lang="en-US" sz="1600" dirty="0" err="1">
                <a:solidFill>
                  <a:srgbClr val="324481"/>
                </a:solidFill>
              </a:rPr>
              <a:t>déjeuner</a:t>
            </a:r>
            <a:r>
              <a:rPr lang="en-US" sz="1600" dirty="0">
                <a:solidFill>
                  <a:srgbClr val="324481"/>
                </a:solidFill>
              </a:rPr>
              <a:t> et </a:t>
            </a:r>
            <a:r>
              <a:rPr lang="en-US" sz="1600" dirty="0" err="1">
                <a:solidFill>
                  <a:srgbClr val="324481"/>
                </a:solidFill>
              </a:rPr>
              <a:t>en</a:t>
            </a:r>
            <a:r>
              <a:rPr lang="en-US" sz="1600" dirty="0">
                <a:solidFill>
                  <a:srgbClr val="324481"/>
                </a:solidFill>
              </a:rPr>
              <a:t> soirée</a:t>
            </a:r>
          </a:p>
          <a:p>
            <a:pPr marL="169863" indent="-169863">
              <a:buClr>
                <a:srgbClr val="AED246"/>
              </a:buClr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324481"/>
                </a:solidFill>
              </a:rPr>
              <a:t>Ordinateur</a:t>
            </a:r>
            <a:r>
              <a:rPr lang="en-US" sz="1600" b="1" dirty="0">
                <a:solidFill>
                  <a:srgbClr val="324481"/>
                </a:solidFill>
              </a:rPr>
              <a:t> de bureau</a:t>
            </a:r>
            <a:r>
              <a:rPr lang="en-US" sz="1600" b="1" dirty="0">
                <a:solidFill>
                  <a:srgbClr val="324481"/>
                </a:solidFill>
                <a:cs typeface="Arial" panose="020B0604020202020204" pitchFamily="34" charset="0"/>
              </a:rPr>
              <a:t>∕ portable</a:t>
            </a:r>
            <a:r>
              <a:rPr lang="en-US" sz="1600" dirty="0">
                <a:solidFill>
                  <a:srgbClr val="324481"/>
                </a:solidFill>
              </a:rPr>
              <a:t> – </a:t>
            </a:r>
            <a:r>
              <a:rPr lang="en-US" sz="1600" dirty="0" err="1">
                <a:solidFill>
                  <a:srgbClr val="324481"/>
                </a:solidFill>
              </a:rPr>
              <a:t>tôt</a:t>
            </a:r>
            <a:r>
              <a:rPr lang="en-US" sz="1600" dirty="0">
                <a:solidFill>
                  <a:srgbClr val="324481"/>
                </a:solidFill>
              </a:rPr>
              <a:t> le </a:t>
            </a:r>
            <a:r>
              <a:rPr lang="en-US" sz="1600" dirty="0" err="1">
                <a:solidFill>
                  <a:srgbClr val="324481"/>
                </a:solidFill>
              </a:rPr>
              <a:t>matin</a:t>
            </a:r>
            <a:r>
              <a:rPr lang="en-US" sz="1600" dirty="0">
                <a:solidFill>
                  <a:srgbClr val="324481"/>
                </a:solidFill>
              </a:rPr>
              <a:t> et après le petit-</a:t>
            </a:r>
            <a:r>
              <a:rPr lang="en-US" sz="1600" dirty="0" err="1">
                <a:solidFill>
                  <a:srgbClr val="324481"/>
                </a:solidFill>
              </a:rPr>
              <a:t>déjeuner</a:t>
            </a:r>
            <a:endParaRPr lang="en-US" sz="1600" dirty="0">
              <a:solidFill>
                <a:srgbClr val="324481"/>
              </a:solidFill>
            </a:endParaRPr>
          </a:p>
          <a:p>
            <a:pPr marL="169863" indent="-169863">
              <a:buClr>
                <a:srgbClr val="AED246"/>
              </a:buClr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324481"/>
                </a:solidFill>
              </a:rPr>
              <a:t>Téléphone</a:t>
            </a:r>
            <a:r>
              <a:rPr lang="en-US" sz="1600" dirty="0">
                <a:solidFill>
                  <a:srgbClr val="324481"/>
                </a:solidFill>
              </a:rPr>
              <a:t> – </a:t>
            </a:r>
            <a:r>
              <a:rPr lang="en-US" sz="1600" dirty="0" err="1">
                <a:solidFill>
                  <a:srgbClr val="324481"/>
                </a:solidFill>
              </a:rPr>
              <a:t>plateforme</a:t>
            </a:r>
            <a:r>
              <a:rPr lang="en-US" sz="1600" dirty="0">
                <a:solidFill>
                  <a:srgbClr val="324481"/>
                </a:solidFill>
              </a:rPr>
              <a:t> la plus </a:t>
            </a:r>
            <a:r>
              <a:rPr lang="en-US" sz="1600" dirty="0" err="1">
                <a:solidFill>
                  <a:srgbClr val="324481"/>
                </a:solidFill>
              </a:rPr>
              <a:t>populaire</a:t>
            </a:r>
            <a:r>
              <a:rPr lang="en-US" sz="1600" dirty="0">
                <a:solidFill>
                  <a:srgbClr val="324481"/>
                </a:solidFill>
              </a:rPr>
              <a:t> tout au long de la </a:t>
            </a:r>
            <a:r>
              <a:rPr lang="en-US" sz="1600" dirty="0" err="1">
                <a:solidFill>
                  <a:srgbClr val="324481"/>
                </a:solidFill>
              </a:rPr>
              <a:t>journée</a:t>
            </a:r>
            <a:endParaRPr lang="en-US" sz="1600" dirty="0">
              <a:solidFill>
                <a:srgbClr val="324481"/>
              </a:solidFill>
            </a:endParaRPr>
          </a:p>
          <a:p>
            <a:pPr marL="169863" indent="-169863">
              <a:buClr>
                <a:srgbClr val="AED246"/>
              </a:buClr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324481"/>
                </a:solidFill>
              </a:rPr>
              <a:t>Tablette</a:t>
            </a:r>
            <a:r>
              <a:rPr lang="en-US" sz="1600" dirty="0">
                <a:solidFill>
                  <a:srgbClr val="324481"/>
                </a:solidFill>
              </a:rPr>
              <a:t> – </a:t>
            </a:r>
            <a:r>
              <a:rPr lang="en-US" sz="1600" dirty="0" err="1">
                <a:solidFill>
                  <a:srgbClr val="324481"/>
                </a:solidFill>
              </a:rPr>
              <a:t>préférée</a:t>
            </a:r>
            <a:r>
              <a:rPr lang="en-US" sz="1600" dirty="0">
                <a:solidFill>
                  <a:srgbClr val="324481"/>
                </a:solidFill>
              </a:rPr>
              <a:t> </a:t>
            </a:r>
            <a:r>
              <a:rPr lang="en-US" sz="1600" dirty="0" err="1">
                <a:solidFill>
                  <a:srgbClr val="324481"/>
                </a:solidFill>
              </a:rPr>
              <a:t>en</a:t>
            </a:r>
            <a:r>
              <a:rPr lang="en-US" sz="1600" dirty="0">
                <a:solidFill>
                  <a:srgbClr val="324481"/>
                </a:solidFill>
              </a:rPr>
              <a:t> soirée</a:t>
            </a:r>
          </a:p>
        </p:txBody>
      </p:sp>
      <p:pic>
        <p:nvPicPr>
          <p:cNvPr id="1029" name="Picture 5" descr="C:\Users\Kelly\Documents\A - Presentations\Presentation Images\Icons\Laptop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69" y="3200400"/>
            <a:ext cx="665163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elly\Documents\A - Presentations\Presentation Images\Icons\Table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3806825"/>
            <a:ext cx="53657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147568"/>
              </p:ext>
            </p:extLst>
          </p:nvPr>
        </p:nvGraphicFramePr>
        <p:xfrm>
          <a:off x="228600" y="2667000"/>
          <a:ext cx="9144000" cy="39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7771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237212"/>
            <a:ext cx="7810500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AED246"/>
              </a:buClr>
            </a:pPr>
            <a:r>
              <a:rPr lang="en-US" sz="3700" b="1" dirty="0">
                <a:solidFill>
                  <a:srgbClr val="324481"/>
                </a:solidFill>
                <a:latin typeface="Myriad Pro" pitchFamily="34" charset="0"/>
              </a:rPr>
              <a:t>Les </a:t>
            </a:r>
            <a:r>
              <a:rPr lang="en-US" sz="3700" b="1" dirty="0" err="1">
                <a:solidFill>
                  <a:srgbClr val="324481"/>
                </a:solidFill>
                <a:latin typeface="Myriad Pro" pitchFamily="34" charset="0"/>
              </a:rPr>
              <a:t>journaux</a:t>
            </a:r>
            <a:r>
              <a:rPr lang="en-US" sz="3700" b="1" dirty="0">
                <a:solidFill>
                  <a:srgbClr val="324481"/>
                </a:solidFill>
                <a:latin typeface="Myriad Pro" pitchFamily="34" charset="0"/>
              </a:rPr>
              <a:t> et </a:t>
            </a:r>
            <a:r>
              <a:rPr lang="en-US" sz="3700" b="1" dirty="0" err="1">
                <a:solidFill>
                  <a:srgbClr val="324481"/>
                </a:solidFill>
                <a:latin typeface="Myriad Pro" pitchFamily="34" charset="0"/>
              </a:rPr>
              <a:t>leurs</a:t>
            </a:r>
            <a:r>
              <a:rPr lang="en-US" sz="37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  <a:r>
              <a:rPr lang="en-US" sz="3700" b="1" dirty="0" err="1">
                <a:solidFill>
                  <a:srgbClr val="324481"/>
                </a:solidFill>
                <a:latin typeface="Myriad Pro" pitchFamily="34" charset="0"/>
              </a:rPr>
              <a:t>médias</a:t>
            </a:r>
            <a:r>
              <a:rPr lang="en-US" sz="37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  <a:r>
              <a:rPr lang="en-US" sz="3700" b="1" dirty="0" err="1">
                <a:solidFill>
                  <a:srgbClr val="324481"/>
                </a:solidFill>
                <a:latin typeface="Myriad Pro" pitchFamily="34" charset="0"/>
              </a:rPr>
              <a:t>atteignent</a:t>
            </a:r>
            <a:r>
              <a:rPr lang="en-US" sz="37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  <a:r>
              <a:rPr lang="en-US" sz="3700" b="1" dirty="0" err="1">
                <a:solidFill>
                  <a:srgbClr val="324481"/>
                </a:solidFill>
                <a:latin typeface="Myriad Pro" pitchFamily="34" charset="0"/>
              </a:rPr>
              <a:t>tous</a:t>
            </a:r>
            <a:r>
              <a:rPr lang="en-US" sz="3700" b="1" dirty="0">
                <a:solidFill>
                  <a:srgbClr val="324481"/>
                </a:solidFill>
                <a:latin typeface="Myriad Pro" pitchFamily="34" charset="0"/>
              </a:rPr>
              <a:t> les </a:t>
            </a:r>
            <a:r>
              <a:rPr lang="en-US" sz="3700" b="1" dirty="0" err="1">
                <a:solidFill>
                  <a:srgbClr val="324481"/>
                </a:solidFill>
                <a:latin typeface="Myriad Pro" pitchFamily="34" charset="0"/>
              </a:rPr>
              <a:t>groupes</a:t>
            </a:r>
            <a:r>
              <a:rPr lang="en-US" sz="3700" b="1" dirty="0">
                <a:solidFill>
                  <a:srgbClr val="324481"/>
                </a:solidFill>
                <a:latin typeface="Myriad Pro" pitchFamily="34" charset="0"/>
              </a:rPr>
              <a:t> </a:t>
            </a:r>
            <a:r>
              <a:rPr lang="en-US" sz="3700" b="1" dirty="0" err="1">
                <a:solidFill>
                  <a:srgbClr val="324481"/>
                </a:solidFill>
                <a:latin typeface="Myriad Pro" pitchFamily="34" charset="0"/>
              </a:rPr>
              <a:t>cibles</a:t>
            </a:r>
            <a:endParaRPr lang="en-US" sz="3700" b="1" dirty="0">
              <a:solidFill>
                <a:srgbClr val="32448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524000"/>
            <a:ext cx="8534400" cy="615553"/>
          </a:xfrm>
          <a:prstGeom prst="rect">
            <a:avLst/>
          </a:prstGeom>
          <a:noFill/>
          <a:ln w="28575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AED246"/>
              </a:buClr>
            </a:pPr>
            <a:r>
              <a:rPr lang="en-US" sz="1700" b="1" dirty="0">
                <a:solidFill>
                  <a:srgbClr val="324481"/>
                </a:solidFill>
              </a:rPr>
              <a:t>Les </a:t>
            </a:r>
            <a:r>
              <a:rPr lang="en-US" sz="1700" b="1" dirty="0" err="1">
                <a:solidFill>
                  <a:srgbClr val="324481"/>
                </a:solidFill>
              </a:rPr>
              <a:t>jeunes</a:t>
            </a:r>
            <a:r>
              <a:rPr lang="en-US" sz="1700" b="1" dirty="0">
                <a:solidFill>
                  <a:srgbClr val="324481"/>
                </a:solidFill>
              </a:rPr>
              <a:t> </a:t>
            </a:r>
            <a:r>
              <a:rPr lang="en-US" sz="1700" b="1" dirty="0" err="1">
                <a:solidFill>
                  <a:srgbClr val="324481"/>
                </a:solidFill>
              </a:rPr>
              <a:t>adultes</a:t>
            </a:r>
            <a:r>
              <a:rPr lang="en-US" sz="1700" b="1" dirty="0">
                <a:solidFill>
                  <a:srgbClr val="324481"/>
                </a:solidFill>
              </a:rPr>
              <a:t> </a:t>
            </a:r>
            <a:r>
              <a:rPr lang="en-US" sz="1700" dirty="0" err="1">
                <a:solidFill>
                  <a:srgbClr val="324481"/>
                </a:solidFill>
              </a:rPr>
              <a:t>lisent</a:t>
            </a:r>
            <a:r>
              <a:rPr lang="en-US" sz="1700" dirty="0">
                <a:solidFill>
                  <a:srgbClr val="324481"/>
                </a:solidFill>
              </a:rPr>
              <a:t> surtout sur </a:t>
            </a:r>
            <a:r>
              <a:rPr lang="en-US" sz="1700" dirty="0" err="1">
                <a:solidFill>
                  <a:srgbClr val="324481"/>
                </a:solidFill>
              </a:rPr>
              <a:t>leur</a:t>
            </a:r>
            <a:r>
              <a:rPr lang="en-US" sz="1700" dirty="0">
                <a:solidFill>
                  <a:srgbClr val="324481"/>
                </a:solidFill>
              </a:rPr>
              <a:t> </a:t>
            </a:r>
            <a:r>
              <a:rPr lang="en-US" sz="1700" dirty="0" err="1">
                <a:solidFill>
                  <a:srgbClr val="324481"/>
                </a:solidFill>
              </a:rPr>
              <a:t>téléphone</a:t>
            </a:r>
            <a:r>
              <a:rPr lang="en-US" sz="1700" dirty="0">
                <a:solidFill>
                  <a:srgbClr val="324481"/>
                </a:solidFill>
              </a:rPr>
              <a:t>; les </a:t>
            </a:r>
            <a:r>
              <a:rPr lang="en-US" sz="1700" b="1" i="1" dirty="0">
                <a:solidFill>
                  <a:srgbClr val="324481"/>
                </a:solidFill>
              </a:rPr>
              <a:t>baby-boomers</a:t>
            </a:r>
            <a:r>
              <a:rPr lang="en-US" sz="1700" dirty="0">
                <a:solidFill>
                  <a:srgbClr val="324481"/>
                </a:solidFill>
              </a:rPr>
              <a:t> </a:t>
            </a:r>
            <a:r>
              <a:rPr lang="en-US" sz="1700" dirty="0" err="1">
                <a:solidFill>
                  <a:srgbClr val="324481"/>
                </a:solidFill>
              </a:rPr>
              <a:t>préfèrent</a:t>
            </a:r>
            <a:r>
              <a:rPr lang="en-US" sz="1700" dirty="0">
                <a:solidFill>
                  <a:srgbClr val="324481"/>
                </a:solidFill>
              </a:rPr>
              <a:t> </a:t>
            </a:r>
            <a:r>
              <a:rPr lang="en-US" sz="1700" dirty="0" err="1">
                <a:solidFill>
                  <a:srgbClr val="324481"/>
                </a:solidFill>
              </a:rPr>
              <a:t>l’imprimé</a:t>
            </a:r>
            <a:r>
              <a:rPr lang="en-US" sz="1700" dirty="0">
                <a:solidFill>
                  <a:srgbClr val="324481"/>
                </a:solidFill>
              </a:rPr>
              <a:t>; les </a:t>
            </a:r>
            <a:r>
              <a:rPr lang="en-US" sz="1700" b="1" dirty="0" err="1">
                <a:solidFill>
                  <a:srgbClr val="324481"/>
                </a:solidFill>
              </a:rPr>
              <a:t>décideurs</a:t>
            </a:r>
            <a:r>
              <a:rPr lang="en-US" sz="1700" b="1" dirty="0">
                <a:solidFill>
                  <a:srgbClr val="324481"/>
                </a:solidFill>
              </a:rPr>
              <a:t> </a:t>
            </a:r>
            <a:r>
              <a:rPr lang="en-US" sz="1700" b="1" dirty="0" err="1">
                <a:solidFill>
                  <a:srgbClr val="324481"/>
                </a:solidFill>
              </a:rPr>
              <a:t>en</a:t>
            </a:r>
            <a:r>
              <a:rPr lang="en-US" sz="1700" b="1" dirty="0">
                <a:solidFill>
                  <a:srgbClr val="324481"/>
                </a:solidFill>
              </a:rPr>
              <a:t> </a:t>
            </a:r>
            <a:r>
              <a:rPr lang="en-US" sz="1700" b="1" dirty="0" err="1">
                <a:solidFill>
                  <a:srgbClr val="324481"/>
                </a:solidFill>
              </a:rPr>
              <a:t>entreprise</a:t>
            </a:r>
            <a:r>
              <a:rPr lang="en-US" sz="1700" b="1" dirty="0">
                <a:solidFill>
                  <a:srgbClr val="324481"/>
                </a:solidFill>
              </a:rPr>
              <a:t>* </a:t>
            </a:r>
            <a:r>
              <a:rPr lang="en-US" sz="1700" dirty="0" err="1">
                <a:solidFill>
                  <a:srgbClr val="324481"/>
                </a:solidFill>
              </a:rPr>
              <a:t>lisent</a:t>
            </a:r>
            <a:r>
              <a:rPr lang="en-US" sz="1700" dirty="0">
                <a:solidFill>
                  <a:srgbClr val="324481"/>
                </a:solidFill>
              </a:rPr>
              <a:t> beaucoup sur </a:t>
            </a:r>
            <a:r>
              <a:rPr lang="en-US" sz="1700" dirty="0" err="1">
                <a:solidFill>
                  <a:srgbClr val="324481"/>
                </a:solidFill>
              </a:rPr>
              <a:t>toutes</a:t>
            </a:r>
            <a:r>
              <a:rPr lang="en-US" sz="1700" dirty="0">
                <a:solidFill>
                  <a:srgbClr val="324481"/>
                </a:solidFill>
              </a:rPr>
              <a:t> les </a:t>
            </a:r>
            <a:r>
              <a:rPr lang="en-US" sz="1700" dirty="0" err="1">
                <a:solidFill>
                  <a:srgbClr val="324481"/>
                </a:solidFill>
              </a:rPr>
              <a:t>plateformes</a:t>
            </a:r>
            <a:r>
              <a:rPr lang="en-US" sz="1700" dirty="0">
                <a:solidFill>
                  <a:srgbClr val="324481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06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%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0" y="6454082"/>
            <a:ext cx="91383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Totum Research; </a:t>
            </a:r>
            <a:r>
              <a:rPr lang="en-US" sz="1000" dirty="0" err="1"/>
              <a:t>Canadiens</a:t>
            </a:r>
            <a:r>
              <a:rPr lang="en-US" sz="1000" dirty="0"/>
              <a:t> 18+, </a:t>
            </a:r>
            <a:r>
              <a:rPr lang="en-US" sz="1000" dirty="0" err="1"/>
              <a:t>lectorat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semaine</a:t>
            </a:r>
            <a:r>
              <a:rPr lang="en-US" sz="1000" dirty="0"/>
              <a:t>, </a:t>
            </a:r>
            <a:r>
              <a:rPr lang="en-US" sz="1000" dirty="0" err="1"/>
              <a:t>janvier</a:t>
            </a:r>
            <a:r>
              <a:rPr lang="en-US" sz="1000" dirty="0"/>
              <a:t> 2016</a:t>
            </a:r>
          </a:p>
          <a:p>
            <a:pPr eaLnBrk="1" hangingPunct="1"/>
            <a:r>
              <a:rPr lang="fr-CA" sz="1000" dirty="0"/>
              <a:t>* Professionnels, gestionnaires de haut </a:t>
            </a:r>
            <a:r>
              <a:rPr lang="fr-CA" sz="1000" dirty="0" err="1"/>
              <a:t>niveau</a:t>
            </a:r>
            <a:r>
              <a:rPr lang="fr-CA" sz="1000" dirty="0" err="1">
                <a:latin typeface="Arial" panose="020B0604020202020204" pitchFamily="34" charset="0"/>
                <a:cs typeface="Arial" panose="020B0604020202020204" pitchFamily="34" charset="0"/>
              </a:rPr>
              <a:t>∕</a:t>
            </a:r>
            <a:r>
              <a:rPr lang="fr-CA" sz="1000" dirty="0" err="1"/>
              <a:t>cadres</a:t>
            </a:r>
            <a:r>
              <a:rPr lang="fr-CA" sz="1000" dirty="0"/>
              <a:t> supérieurs et propriétaires d’entreprises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∕ travailleurs autonomes au Canada</a:t>
            </a:r>
            <a:endParaRPr lang="en-US" sz="1100" b="1" dirty="0"/>
          </a:p>
        </p:txBody>
      </p:sp>
      <p:graphicFrame>
        <p:nvGraphicFramePr>
          <p:cNvPr id="13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43797979"/>
              </p:ext>
            </p:extLst>
          </p:nvPr>
        </p:nvGraphicFramePr>
        <p:xfrm>
          <a:off x="0" y="2154238"/>
          <a:ext cx="9144000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2660" y="4005610"/>
            <a:ext cx="137234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 87 % </a:t>
            </a:r>
          </a:p>
          <a:p>
            <a:pPr algn="ctr"/>
            <a:r>
              <a:rPr lang="en-CA" b="1" dirty="0" err="1"/>
              <a:t>Toute</a:t>
            </a:r>
            <a:r>
              <a:rPr lang="en-CA" b="1" dirty="0"/>
              <a:t> </a:t>
            </a:r>
            <a:r>
              <a:rPr lang="en-CA" b="1" dirty="0" err="1"/>
              <a:t>plateforme</a:t>
            </a:r>
            <a:endParaRPr lang="en-C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4014540"/>
            <a:ext cx="1371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 87 % </a:t>
            </a:r>
          </a:p>
          <a:p>
            <a:pPr algn="ctr"/>
            <a:r>
              <a:rPr lang="en-CA" b="1" dirty="0" err="1"/>
              <a:t>Toute</a:t>
            </a:r>
            <a:r>
              <a:rPr lang="en-CA" b="1" dirty="0"/>
              <a:t> </a:t>
            </a:r>
            <a:r>
              <a:rPr lang="en-CA" b="1" dirty="0" err="1"/>
              <a:t>plateforme</a:t>
            </a:r>
            <a:endParaRPr lang="en-C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4014540"/>
            <a:ext cx="1371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 88 % </a:t>
            </a:r>
          </a:p>
          <a:p>
            <a:pPr algn="ctr"/>
            <a:r>
              <a:rPr lang="en-CA" b="1" dirty="0" err="1"/>
              <a:t>Toute</a:t>
            </a:r>
            <a:r>
              <a:rPr lang="en-CA" b="1" dirty="0"/>
              <a:t> </a:t>
            </a:r>
            <a:r>
              <a:rPr lang="en-CA" b="1" dirty="0" err="1"/>
              <a:t>plateforme</a:t>
            </a:r>
            <a:endParaRPr lang="en-C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4014540"/>
            <a:ext cx="1371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 91 % </a:t>
            </a:r>
          </a:p>
          <a:p>
            <a:pPr algn="ctr"/>
            <a:r>
              <a:rPr lang="en-CA" b="1" dirty="0" err="1"/>
              <a:t>Toute</a:t>
            </a:r>
            <a:r>
              <a:rPr lang="en-CA" b="1" dirty="0"/>
              <a:t> </a:t>
            </a:r>
            <a:r>
              <a:rPr lang="en-CA" b="1" dirty="0" err="1"/>
              <a:t>plateforme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9682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1284</Words>
  <Application>Microsoft Office PowerPoint</Application>
  <PresentationFormat>On-screen Show (4:3)</PresentationFormat>
  <Paragraphs>196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Les journaux au Canada</vt:lpstr>
      <vt:lpstr>Les journaux demeurent  un format publicitaire  auquel on fait confiance</vt:lpstr>
      <vt:lpstr>La confiance dans les médias d’information est encore très forte au Canada</vt:lpstr>
      <vt:lpstr>Plus de 2 milliards de dollars investis en publicité dans les  journaux canadiens</vt:lpstr>
      <vt:lpstr>PowerPoint Presentation</vt:lpstr>
      <vt:lpstr>Campagne optimisée</vt:lpstr>
      <vt:lpstr>L’accès aux journaux par les  imprimés culmine au petit-déjeuner – L’accès par le téléphone est probant toute la journée </vt:lpstr>
      <vt:lpstr>PowerPoint Presentation</vt:lpstr>
      <vt:lpstr>Les journaux sont toujours forts  et continuent de rejoindre  8 adultes sur 10 </vt:lpstr>
      <vt:lpstr>PowerPoint Presentation</vt:lpstr>
      <vt:lpstr>Les comportements de lecture des journaux diffèrent la semaine et la fin de semaine </vt:lpstr>
      <vt:lpstr>Des lecteurs de tous les âges consomment des marques de journaux sur de multiples plateformes</vt:lpstr>
      <vt:lpstr>PowerPoint Presentation</vt:lpstr>
      <vt:lpstr>Les journaux dominent en matière d’information sur les collectivités locales  Trois Canadiens sur quatre (75 %) se fient aux journaux pour se renseigner sur leur collectivité locale. </vt:lpstr>
      <vt:lpstr>Sept acheteurs de nouveaux véhicules sur dix lisent les publicités automobiles dans les journaux imprimés </vt:lpstr>
      <vt:lpstr>Seuls 16 % des acheteurs de nouveaux véhicules consultent les publicités automobiles sur les médias sociaux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Levson</dc:creator>
  <cp:lastModifiedBy>Kelly Levson</cp:lastModifiedBy>
  <cp:revision>228</cp:revision>
  <cp:lastPrinted>2016-10-11T11:39:13Z</cp:lastPrinted>
  <dcterms:created xsi:type="dcterms:W3CDTF">2014-01-08T15:24:08Z</dcterms:created>
  <dcterms:modified xsi:type="dcterms:W3CDTF">2016-10-25T02:44:23Z</dcterms:modified>
</cp:coreProperties>
</file>