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14"/>
  </p:notesMasterIdLst>
  <p:handoutMasterIdLst>
    <p:handoutMasterId r:id="rId15"/>
  </p:handoutMasterIdLst>
  <p:sldIdLst>
    <p:sldId id="372" r:id="rId2"/>
    <p:sldId id="369" r:id="rId3"/>
    <p:sldId id="374" r:id="rId4"/>
    <p:sldId id="373" r:id="rId5"/>
    <p:sldId id="359" r:id="rId6"/>
    <p:sldId id="360" r:id="rId7"/>
    <p:sldId id="370" r:id="rId8"/>
    <p:sldId id="371" r:id="rId9"/>
    <p:sldId id="361" r:id="rId10"/>
    <p:sldId id="368" r:id="rId11"/>
    <p:sldId id="375" r:id="rId12"/>
    <p:sldId id="376" r:id="rId13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481"/>
    <a:srgbClr val="AED246"/>
    <a:srgbClr val="990099"/>
    <a:srgbClr val="4F81BD"/>
    <a:srgbClr val="8F1363"/>
    <a:srgbClr val="254061"/>
    <a:srgbClr val="2A3890"/>
    <a:srgbClr val="993366"/>
    <a:srgbClr val="ED252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209" autoAdjust="0"/>
  </p:normalViewPr>
  <p:slideViewPr>
    <p:cSldViewPr>
      <p:cViewPr>
        <p:scale>
          <a:sx n="60" d="100"/>
          <a:sy n="60" d="100"/>
        </p:scale>
        <p:origin x="-157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842213331486583"/>
          <c:y val="6.8682148518108707E-2"/>
          <c:w val="0.69727573235033324"/>
          <c:h val="0.753321171157699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18-34</c:v>
                </c:pt>
              </c:strCache>
            </c:strRef>
          </c:tx>
          <c:spPr>
            <a:solidFill>
              <a:srgbClr val="324481"/>
            </a:solidFill>
          </c:spPr>
          <c:invertIfNegative val="0"/>
          <c:dLbls>
            <c:txPr>
              <a:bodyPr/>
              <a:lstStyle/>
              <a:p>
                <a:pPr algn="ctr">
                  <a:defRPr lang="en-CA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Adults 18+</c:v>
                </c:pt>
                <c:pt idx="1">
                  <c:v>Canada Vacation Travellers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35-49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Adults 18+</c:v>
                </c:pt>
                <c:pt idx="1">
                  <c:v>Canada Vacation Travellers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Age 50-64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CA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Adults 18+</c:v>
                </c:pt>
                <c:pt idx="1">
                  <c:v>Canada Vacation Travellers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Age 65+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CA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Adults 18+</c:v>
                </c:pt>
                <c:pt idx="1">
                  <c:v>Canada Vacation Travellers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6593920"/>
        <c:axId val="6608000"/>
      </c:barChart>
      <c:catAx>
        <c:axId val="659392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6608000"/>
        <c:crosses val="autoZero"/>
        <c:auto val="1"/>
        <c:lblAlgn val="ctr"/>
        <c:lblOffset val="100"/>
        <c:noMultiLvlLbl val="0"/>
      </c:catAx>
      <c:valAx>
        <c:axId val="66080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593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33693349765739"/>
          <c:y val="0.7763857051516877"/>
          <c:w val="0.72473630196050975"/>
          <c:h val="0.2054871596638551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74842310671237E-3"/>
          <c:y val="0.13421843082030088"/>
          <c:w val="0.98783145683343621"/>
          <c:h val="0.60782095588832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 18+</c:v>
                </c:pt>
              </c:strCache>
            </c:strRef>
          </c:tx>
          <c:spPr>
            <a:solidFill>
              <a:srgbClr val="32448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MOPEs</c:v>
                </c:pt>
                <c:pt idx="1">
                  <c:v>Married/Living Together </c:v>
                </c:pt>
                <c:pt idx="2">
                  <c:v>Couple w/ Children at Home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61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 Vacation Travellers</c:v>
                </c:pt>
              </c:strCache>
            </c:strRef>
          </c:tx>
          <c:spPr>
            <a:solidFill>
              <a:srgbClr val="AED246"/>
            </a:solidFill>
            <a:ln>
              <a:solidFill>
                <a:srgbClr val="AED246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MOPEs</c:v>
                </c:pt>
                <c:pt idx="1">
                  <c:v>Married/Living Together </c:v>
                </c:pt>
                <c:pt idx="2">
                  <c:v>Couple w/ Children at Home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</c:v>
                </c:pt>
                <c:pt idx="1">
                  <c:v>67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80704"/>
        <c:axId val="39082240"/>
      </c:barChart>
      <c:catAx>
        <c:axId val="3908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39082240"/>
        <c:crosses val="autoZero"/>
        <c:auto val="1"/>
        <c:lblAlgn val="ctr"/>
        <c:lblOffset val="100"/>
        <c:noMultiLvlLbl val="0"/>
      </c:catAx>
      <c:valAx>
        <c:axId val="39082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080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796536123774002"/>
          <c:y val="6.4479098440279353E-2"/>
          <c:w val="0.59269926785467619"/>
          <c:h val="8.605100343869748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52505124709951E-2"/>
          <c:y val="5.4351549620576353E-2"/>
          <c:w val="0.8123411660085853"/>
          <c:h val="0.905418547116728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 Travellers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8964708537874828"/>
                  <c:y val="0.127599387998636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24760613412372462"/>
                  <c:y val="0.108032450010159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txPr>
              <a:bodyPr rot="0" vert="horz" anchor="ctr" anchorCtr="1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98240871894153"/>
          <c:y val="1.6020670632183036E-2"/>
          <c:w val="0.59601765622759084"/>
          <c:h val="0.95710031766856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Canada Vacation Travellers</c:v>
                </c:pt>
              </c:strCache>
            </c:strRef>
          </c:tx>
          <c:spPr>
            <a:solidFill>
              <a:srgbClr val="32448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ED24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F1363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Newspapers/Flyers</c:v>
                </c:pt>
                <c:pt idx="1">
                  <c:v>Magazines</c:v>
                </c:pt>
                <c:pt idx="2">
                  <c:v>TV</c:v>
                </c:pt>
                <c:pt idx="3">
                  <c:v>Radio</c:v>
                </c:pt>
                <c:pt idx="4">
                  <c:v>Yellow Pages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0.22</c:v>
                </c:pt>
                <c:pt idx="2">
                  <c:v>0.11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8257792"/>
        <c:axId val="38259328"/>
      </c:barChart>
      <c:catAx>
        <c:axId val="382577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8259328"/>
        <c:crosses val="autoZero"/>
        <c:auto val="1"/>
        <c:lblAlgn val="ctr"/>
        <c:lblOffset val="100"/>
        <c:noMultiLvlLbl val="0"/>
      </c:catAx>
      <c:valAx>
        <c:axId val="382593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825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74171175880274"/>
          <c:y val="0.10326489508600131"/>
          <c:w val="0.66636700537403371"/>
          <c:h val="0.894110431990691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 algn="ctr">
                  <a:defRPr lang="en-CA"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Newspapers/Flyers</c:v>
                </c:pt>
                <c:pt idx="1">
                  <c:v>Magazines</c:v>
                </c:pt>
                <c:pt idx="2">
                  <c:v>TV</c:v>
                </c:pt>
                <c:pt idx="3">
                  <c:v>Radio</c:v>
                </c:pt>
                <c:pt idx="4">
                  <c:v>Yellow Pages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82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ED24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0099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Newspapers/Flyers</c:v>
                </c:pt>
                <c:pt idx="1">
                  <c:v>Magazines</c:v>
                </c:pt>
                <c:pt idx="2">
                  <c:v>TV</c:v>
                </c:pt>
                <c:pt idx="3">
                  <c:v>Radio</c:v>
                </c:pt>
                <c:pt idx="4">
                  <c:v>Yellow Pages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39824768"/>
        <c:axId val="39830656"/>
      </c:barChart>
      <c:catAx>
        <c:axId val="3982476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9830656"/>
        <c:crosses val="autoZero"/>
        <c:auto val="1"/>
        <c:lblAlgn val="ctr"/>
        <c:lblOffset val="100"/>
        <c:noMultiLvlLbl val="0"/>
      </c:catAx>
      <c:valAx>
        <c:axId val="39830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982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0.2376</cdr:x>
      <cdr:y>0.37931</cdr:y>
    </cdr:from>
    <cdr:to>
      <cdr:x>0.60355</cdr:x>
      <cdr:y>0.7931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678" y="83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  <cdr:relSizeAnchor xmlns:cdr="http://schemas.openxmlformats.org/drawingml/2006/chartDrawing">
    <cdr:from>
      <cdr:x>0.12198</cdr:x>
      <cdr:y>0.43078</cdr:y>
    </cdr:from>
    <cdr:to>
      <cdr:x>0.51843</cdr:x>
      <cdr:y>0.60319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" y="951931"/>
          <a:ext cx="990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2000" b="1" dirty="0" smtClean="0">
              <a:solidFill>
                <a:schemeClr val="bg1"/>
              </a:solidFill>
            </a:rPr>
            <a:t>Female</a:t>
          </a:r>
          <a:endParaRPr lang="en-CA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0.54893</cdr:x>
      <cdr:y>0.36181</cdr:y>
    </cdr:from>
    <cdr:to>
      <cdr:x>0.85389</cdr:x>
      <cdr:y>0.53423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71600" y="799531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2000" b="1" dirty="0" smtClean="0">
              <a:solidFill>
                <a:schemeClr val="bg1"/>
              </a:solidFill>
            </a:rPr>
            <a:t>Male</a:t>
          </a:r>
          <a:endParaRPr lang="en-CA" sz="20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0.88727</cdr:x>
      <cdr:y>0.136</cdr:y>
    </cdr:from>
    <cdr:to>
      <cdr:x>1</cdr:x>
      <cdr:y>0.24472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2338" y="708728"/>
          <a:ext cx="568222" cy="566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en-C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95%</a:t>
          </a:r>
          <a:endParaRPr lang="en-CA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0.7541</cdr:x>
      <cdr:y>0.32728</cdr:y>
    </cdr:from>
    <cdr:to>
      <cdr:x>0.85831</cdr:x>
      <cdr:y>0.42112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12368" y="1705558"/>
          <a:ext cx="457766" cy="489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89%</a:t>
          </a:r>
          <a:endParaRPr lang="en-CA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0.6895</cdr:x>
      <cdr:y>0.50691</cdr:y>
    </cdr:from>
    <cdr:to>
      <cdr:x>0.81579</cdr:x>
      <cdr:y>0.59618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28613" y="2641662"/>
          <a:ext cx="554736" cy="465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86%</a:t>
          </a:r>
          <a:endParaRPr lang="en-CA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0.63934</cdr:x>
      <cdr:y>0.68654</cdr:y>
    </cdr:from>
    <cdr:to>
      <cdr:x>0.74924</cdr:x>
      <cdr:y>0.78326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08312" y="3577766"/>
          <a:ext cx="4827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84%</a:t>
          </a:r>
          <a:endParaRPr lang="en-CA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0.62295</cdr:x>
      <cdr:y>0.86617</cdr:y>
    </cdr:from>
    <cdr:to>
      <cdr:x>0.74924</cdr:x>
      <cdr:y>0.94907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36304" y="4513870"/>
          <a:ext cx="5547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83%</a:t>
          </a:r>
          <a:endParaRPr lang="en-CA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1.98391E-7</cdr:x>
      <cdr:y>0.06429</cdr:y>
    </cdr:from>
    <cdr:to>
      <cdr:x>0.58229</cdr:x>
      <cdr:y>0.14253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" y="335036"/>
          <a:ext cx="2935068" cy="40773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Internet +</a:t>
          </a:r>
          <a:endParaRPr lang="en-CA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71904" cy="461490"/>
          </a:xfrm>
          <a:prstGeom prst="rect">
            <a:avLst/>
          </a:prstGeom>
        </p:spPr>
        <p:txBody>
          <a:bodyPr vert="horz" lIns="90055" tIns="45026" rIns="90055" bIns="4502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548" y="6"/>
            <a:ext cx="2971904" cy="461490"/>
          </a:xfrm>
          <a:prstGeom prst="rect">
            <a:avLst/>
          </a:prstGeom>
        </p:spPr>
        <p:txBody>
          <a:bodyPr vert="horz" lIns="90055" tIns="45026" rIns="90055" bIns="45026" rtlCol="0"/>
          <a:lstStyle>
            <a:lvl1pPr algn="r">
              <a:defRPr sz="1200"/>
            </a:lvl1pPr>
          </a:lstStyle>
          <a:p>
            <a:fld id="{E2B5EAF6-0708-4CC4-963E-7263FB7ECA86}" type="datetimeFigureOut">
              <a:rPr lang="en-CA" smtClean="0"/>
              <a:t>17/03/2016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6190"/>
            <a:ext cx="2971904" cy="461490"/>
          </a:xfrm>
          <a:prstGeom prst="rect">
            <a:avLst/>
          </a:prstGeom>
        </p:spPr>
        <p:txBody>
          <a:bodyPr vert="horz" lIns="90055" tIns="45026" rIns="90055" bIns="4502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548" y="8776190"/>
            <a:ext cx="2971904" cy="461490"/>
          </a:xfrm>
          <a:prstGeom prst="rect">
            <a:avLst/>
          </a:prstGeom>
        </p:spPr>
        <p:txBody>
          <a:bodyPr vert="horz" lIns="90055" tIns="45026" rIns="90055" bIns="45026" rtlCol="0" anchor="b"/>
          <a:lstStyle>
            <a:lvl1pPr algn="r">
              <a:defRPr sz="1200"/>
            </a:lvl1pPr>
          </a:lstStyle>
          <a:p>
            <a:fld id="{BD847891-3A68-4F2D-855D-719CBC2FAF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08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800" cy="461963"/>
          </a:xfrm>
          <a:prstGeom prst="rect">
            <a:avLst/>
          </a:prstGeom>
        </p:spPr>
        <p:txBody>
          <a:bodyPr vert="horz" lIns="91947" tIns="45974" rIns="91947" bIns="4597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4"/>
            <a:ext cx="2971800" cy="461963"/>
          </a:xfrm>
          <a:prstGeom prst="rect">
            <a:avLst/>
          </a:prstGeom>
        </p:spPr>
        <p:txBody>
          <a:bodyPr vert="horz" lIns="91947" tIns="45974" rIns="91947" bIns="45974" rtlCol="0"/>
          <a:lstStyle>
            <a:lvl1pPr algn="r">
              <a:defRPr sz="1200"/>
            </a:lvl1pPr>
          </a:lstStyle>
          <a:p>
            <a:fld id="{536CFA66-7235-464C-B004-3EFAD8686E85}" type="datetimeFigureOut">
              <a:rPr lang="en-CA" smtClean="0"/>
              <a:t>17/03/2016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2150"/>
            <a:ext cx="4622800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7" tIns="45974" rIns="91947" bIns="4597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947" tIns="45974" rIns="91947" bIns="459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5685"/>
            <a:ext cx="2971800" cy="461963"/>
          </a:xfrm>
          <a:prstGeom prst="rect">
            <a:avLst/>
          </a:prstGeom>
        </p:spPr>
        <p:txBody>
          <a:bodyPr vert="horz" lIns="91947" tIns="45974" rIns="91947" bIns="4597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5685"/>
            <a:ext cx="2971800" cy="461963"/>
          </a:xfrm>
          <a:prstGeom prst="rect">
            <a:avLst/>
          </a:prstGeom>
        </p:spPr>
        <p:txBody>
          <a:bodyPr vert="horz" lIns="91947" tIns="45974" rIns="91947" bIns="45974" rtlCol="0" anchor="b"/>
          <a:lstStyle>
            <a:lvl1pPr algn="r">
              <a:defRPr sz="1200"/>
            </a:lvl1pPr>
          </a:lstStyle>
          <a:p>
            <a:fld id="{397401A4-4EBF-4377-AA3C-4D47DB348D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23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463E-113D-48A7-AB87-5F0375A08D9B}" type="datetime1">
              <a:rPr lang="en-CA" smtClean="0"/>
              <a:t>17/03/2016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398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8CD8-8955-41E0-A966-5B2B4622358E}" type="datetime1">
              <a:rPr lang="en-CA" smtClean="0"/>
              <a:t>17/03/2016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4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E6BC-26E8-4094-91E1-7D6C104568D5}" type="datetime1">
              <a:rPr lang="en-CA" smtClean="0"/>
              <a:t>17/03/2016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41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2868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C951B-8A94-4D00-A000-D761AF0A0CA1}" type="datetime1">
              <a:rPr lang="en-CA" smtClean="0"/>
              <a:t>17/03/2016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3066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BF95-15D3-43E0-841E-E23621AE7FF2}" type="datetime1">
              <a:rPr lang="en-CA" smtClean="0"/>
              <a:t>17/03/2016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5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1696-24BA-4556-84B2-7D31F4768D96}" type="datetime1">
              <a:rPr lang="en-CA" smtClean="0"/>
              <a:t>17/03/2016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81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A68-9D71-4A12-99DB-EBAD97D00615}" type="datetime1">
              <a:rPr lang="en-CA" smtClean="0"/>
              <a:t>17/03/2016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62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F9F-7D61-4BDB-B79C-C03050EA1FE5}" type="datetime1">
              <a:rPr lang="en-CA" smtClean="0"/>
              <a:t>17/03/2016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5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9D80-08AA-46C7-8715-3741090F152E}" type="datetime1">
              <a:rPr lang="en-CA" smtClean="0"/>
              <a:t>17/03/2016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24F2-B7D4-420B-877D-2A165C282B23}" type="datetime1">
              <a:rPr lang="en-CA" smtClean="0"/>
              <a:t>17/03/2016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16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8168-85D5-4C06-B39D-6E28247F807A}" type="datetime1">
              <a:rPr lang="en-CA" smtClean="0"/>
              <a:t>17/03/2016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18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EEBF-EB9D-450F-80A9-3213612C044F}" type="datetime1">
              <a:rPr lang="en-CA" smtClean="0"/>
              <a:t>17/03/2016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0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951B-8A94-4D00-A000-D761AF0A0CA1}" type="datetime1">
              <a:rPr lang="en-CA" smtClean="0"/>
              <a:t>17/03/2016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0E56-076B-4D4C-A0F6-8AC46E38F8F2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2" r="75575" b="11868"/>
          <a:stretch/>
        </p:blipFill>
        <p:spPr bwMode="auto">
          <a:xfrm>
            <a:off x="0" y="-69740"/>
            <a:ext cx="22334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0" r="50459" b="54801"/>
          <a:stretch/>
        </p:blipFill>
        <p:spPr bwMode="auto">
          <a:xfrm>
            <a:off x="2315992" y="-69768"/>
            <a:ext cx="2222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141" r="25000" b="38473"/>
          <a:stretch/>
        </p:blipFill>
        <p:spPr bwMode="auto">
          <a:xfrm>
            <a:off x="4572000" y="-29259"/>
            <a:ext cx="2286000" cy="9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16617" b="38184"/>
          <a:stretch/>
        </p:blipFill>
        <p:spPr bwMode="auto">
          <a:xfrm>
            <a:off x="6859705" y="-7059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0" y="914400"/>
            <a:ext cx="9144000" cy="56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507356" y="6569163"/>
            <a:ext cx="1600200" cy="212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812156" y="5943600"/>
            <a:ext cx="1101679" cy="6731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130" y="920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78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244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can.gc.ca/daily-quotidien/160217/dq160217d-eng.htm?cmp=mstatc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  <a:solidFill>
            <a:srgbClr val="AED246"/>
          </a:solidFill>
          <a:ln w="38100">
            <a:solidFill>
              <a:srgbClr val="324481"/>
            </a:solidFill>
          </a:ln>
        </p:spPr>
        <p:txBody>
          <a:bodyPr>
            <a:noAutofit/>
          </a:bodyPr>
          <a:lstStyle/>
          <a:p>
            <a:r>
              <a:rPr lang="en-CA" sz="5400" b="1" dirty="0" smtClean="0"/>
              <a:t>Domestic Travel </a:t>
            </a:r>
            <a:r>
              <a:rPr lang="en-CA" sz="5400" b="1" dirty="0" smtClean="0"/>
              <a:t/>
            </a:r>
            <a:br>
              <a:rPr lang="en-CA" sz="5400" b="1" dirty="0" smtClean="0"/>
            </a:br>
            <a:r>
              <a:rPr lang="en-CA" sz="5400" b="1" dirty="0" smtClean="0"/>
              <a:t>in </a:t>
            </a:r>
            <a:r>
              <a:rPr lang="en-CA" sz="5400" b="1" dirty="0" smtClean="0"/>
              <a:t>Canada</a:t>
            </a:r>
            <a:endParaRPr lang="en-CA" sz="54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769640"/>
          </a:xfrm>
        </p:spPr>
        <p:txBody>
          <a:bodyPr/>
          <a:lstStyle/>
          <a:p>
            <a:r>
              <a:rPr lang="en-CA" dirty="0" smtClean="0"/>
              <a:t>www.newspaperscanada.ca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1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 smtClean="0"/>
              <a:t>Newspapers: </a:t>
            </a:r>
            <a:r>
              <a:rPr lang="en-CA" sz="3600" b="0" dirty="0" smtClean="0"/>
              <a:t>Strongest traditional media source for vacation travel services</a:t>
            </a:r>
            <a:endParaRPr lang="en-CA" sz="36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2276873"/>
            <a:ext cx="8640960" cy="417646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When domestic vacation travellers are looking for travel services, newspapers and their flyers top the list of traditional media relied upon, as reported by </a:t>
            </a:r>
            <a:r>
              <a:rPr lang="en-CA" sz="2800" b="1" dirty="0" smtClean="0">
                <a:solidFill>
                  <a:srgbClr val="324481"/>
                </a:solidFill>
              </a:rPr>
              <a:t>31%</a:t>
            </a:r>
            <a:r>
              <a:rPr lang="en-CA" sz="2800" dirty="0" smtClean="0"/>
              <a:t> of Canadian travellers.</a:t>
            </a:r>
          </a:p>
          <a:p>
            <a:r>
              <a:rPr lang="en-CA" sz="2800" dirty="0" smtClean="0"/>
              <a:t>The Internet now dominates in the travel sector, but when it comes to media reliance for travel services, </a:t>
            </a:r>
            <a:r>
              <a:rPr lang="en-CA" sz="2800" b="1" dirty="0" smtClean="0">
                <a:solidFill>
                  <a:srgbClr val="324481"/>
                </a:solidFill>
              </a:rPr>
              <a:t>95%</a:t>
            </a:r>
            <a:r>
              <a:rPr lang="en-CA" sz="2800" dirty="0" smtClean="0"/>
              <a:t> of these travellers report newspapers (and their flyers), along with the Internet, are their media of choice.</a:t>
            </a:r>
          </a:p>
          <a:p>
            <a:endParaRPr lang="en-C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6597352"/>
            <a:ext cx="4608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</a:t>
            </a:r>
            <a:r>
              <a:rPr lang="en-CA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Vividata</a:t>
            </a: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2015 Q2 Readership and Product Database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0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Canada Vacation Travellers*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b="1" dirty="0" smtClean="0"/>
              <a:t>Media Sources for Vacation Travel Services</a:t>
            </a:r>
            <a:endParaRPr lang="en-CA" sz="27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8595724"/>
              </p:ext>
            </p:extLst>
          </p:nvPr>
        </p:nvGraphicFramePr>
        <p:xfrm>
          <a:off x="0" y="1967625"/>
          <a:ext cx="6984776" cy="449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2160" y="3140968"/>
            <a:ext cx="2808312" cy="2448272"/>
          </a:xfrm>
          <a:solidFill>
            <a:srgbClr val="AED246"/>
          </a:solidFill>
          <a:ln w="38100">
            <a:solidFill>
              <a:srgbClr val="324481"/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Newspapers and their Flyers are the strongest traditional media source for vacation travel </a:t>
            </a:r>
            <a:r>
              <a:rPr lang="en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C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of Travellers* rely on Newspapers/Flyers for Vacation Travel </a:t>
            </a:r>
            <a:r>
              <a:rPr lang="en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CA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185037" y="6459302"/>
            <a:ext cx="63392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</a:t>
            </a:r>
            <a:r>
              <a:rPr lang="en-CA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Vividata</a:t>
            </a: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2015 Q2 Readership and Product Database; *</a:t>
            </a:r>
            <a:r>
              <a:rPr lang="en-CA" sz="1050" i="1" dirty="0">
                <a:latin typeface="Arial" panose="020B0604020202020204" pitchFamily="34" charset="0"/>
                <a:cs typeface="Arial" panose="020B0604020202020204" pitchFamily="34" charset="0"/>
              </a:rPr>
              <a:t>adults that travelled for vacation within Canada in the past 12 months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04282"/>
          </a:xfrm>
        </p:spPr>
        <p:txBody>
          <a:bodyPr>
            <a:normAutofit/>
          </a:bodyPr>
          <a:lstStyle/>
          <a:p>
            <a:r>
              <a:rPr lang="en-CA" sz="4000" b="1" dirty="0" smtClean="0"/>
              <a:t>Canada Vacation Travellers*</a:t>
            </a:r>
            <a:endParaRPr lang="en-CA" sz="2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7948373"/>
              </p:ext>
            </p:extLst>
          </p:nvPr>
        </p:nvGraphicFramePr>
        <p:xfrm>
          <a:off x="323528" y="1359696"/>
          <a:ext cx="5040560" cy="52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5037" y="6459302"/>
            <a:ext cx="63392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</a:t>
            </a:r>
            <a:r>
              <a:rPr lang="en-CA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Vividata</a:t>
            </a:r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2015 Q2 Readership and Product Database; *</a:t>
            </a:r>
            <a:r>
              <a:rPr lang="en-CA" sz="1050" i="1" dirty="0">
                <a:latin typeface="Arial" panose="020B0604020202020204" pitchFamily="34" charset="0"/>
                <a:cs typeface="Arial" panose="020B0604020202020204" pitchFamily="34" charset="0"/>
              </a:rPr>
              <a:t>adults that travelled for vacation within Canada in the past 12 months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104" y="2409269"/>
            <a:ext cx="3528392" cy="3323987"/>
          </a:xfrm>
          <a:prstGeom prst="rect">
            <a:avLst/>
          </a:prstGeom>
          <a:solidFill>
            <a:srgbClr val="AED246"/>
          </a:solidFill>
          <a:ln w="38100">
            <a:solidFill>
              <a:srgbClr val="32448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 and their Flyers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 strongest traditional media source for vacation travel services, alone and in combination with the Internet.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Newspapers/Flyers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C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reach to Travellers’ reliance on the internet for vacation travel services.</a:t>
            </a: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71300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Media Sources for Vacation Travel Services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987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Domestic Vacation Travel in Canada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CA" dirty="0" smtClean="0"/>
              <a:t>2016 could be the year of the Canadian “staycation” with predictions of growth in domestic overnight travel by the Conference Board of Canada. </a:t>
            </a:r>
          </a:p>
          <a:p>
            <a:r>
              <a:rPr lang="en-CA" dirty="0" smtClean="0"/>
              <a:t>Last year saw an increase of </a:t>
            </a:r>
            <a:r>
              <a:rPr lang="en-CA" b="1" dirty="0" smtClean="0">
                <a:solidFill>
                  <a:srgbClr val="324481"/>
                </a:solidFill>
              </a:rPr>
              <a:t>2.8%</a:t>
            </a:r>
            <a:r>
              <a:rPr lang="en-CA" dirty="0" smtClean="0"/>
              <a:t> and this year we could see further </a:t>
            </a:r>
            <a:r>
              <a:rPr lang="en-CA" b="1" dirty="0" smtClean="0">
                <a:solidFill>
                  <a:srgbClr val="324481"/>
                </a:solidFill>
              </a:rPr>
              <a:t>2.4%</a:t>
            </a:r>
            <a:r>
              <a:rPr lang="en-CA" dirty="0" smtClean="0"/>
              <a:t> growth in overnight travel within Canada due to low gas prices and the struggling loonie.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49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85841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Domestic Vacation Travel in Canada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86000"/>
            <a:ext cx="8507288" cy="3840163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Statistics Canada reports</a:t>
            </a:r>
            <a:r>
              <a:rPr lang="en-CA" dirty="0" smtClean="0"/>
              <a:t> that in the third quarter of 2015, the number of domestic trips increased </a:t>
            </a:r>
            <a:r>
              <a:rPr lang="en-CA" b="1" dirty="0" smtClean="0">
                <a:solidFill>
                  <a:srgbClr val="324481"/>
                </a:solidFill>
              </a:rPr>
              <a:t>4.1%</a:t>
            </a:r>
            <a:r>
              <a:rPr lang="en-CA" dirty="0" smtClean="0"/>
              <a:t> from the same quarter in 2014 to 101.0 million. </a:t>
            </a:r>
          </a:p>
          <a:p>
            <a:r>
              <a:rPr lang="en-CA" dirty="0" smtClean="0"/>
              <a:t>Total expenditures for those trips rose </a:t>
            </a:r>
            <a:r>
              <a:rPr lang="en-CA" b="1" dirty="0" smtClean="0">
                <a:solidFill>
                  <a:srgbClr val="324481"/>
                </a:solidFill>
              </a:rPr>
              <a:t>6.1%</a:t>
            </a:r>
            <a:r>
              <a:rPr lang="en-CA" dirty="0" smtClean="0"/>
              <a:t> to </a:t>
            </a:r>
            <a:r>
              <a:rPr lang="en-CA" b="1" dirty="0" smtClean="0">
                <a:solidFill>
                  <a:srgbClr val="324481"/>
                </a:solidFill>
              </a:rPr>
              <a:t>$17.3 billion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215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8640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Domestic Vacation Travel in Canada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60848"/>
            <a:ext cx="6419056" cy="406531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More than half of Canadian adults travelled within Canada on vacation in the past 12 months. </a:t>
            </a:r>
          </a:p>
          <a:p>
            <a:r>
              <a:rPr lang="en-CA" dirty="0" smtClean="0"/>
              <a:t>These travellers skew female, have an above average household income and are parents.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2636912"/>
            <a:ext cx="2376264" cy="2769989"/>
          </a:xfrm>
          <a:prstGeom prst="rect">
            <a:avLst/>
          </a:prstGeom>
          <a:solidFill>
            <a:srgbClr val="AED246"/>
          </a:solidFill>
          <a:ln w="38100">
            <a:solidFill>
              <a:srgbClr val="3244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 </a:t>
            </a:r>
          </a:p>
          <a:p>
            <a:pPr algn="ct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adults travelled for vacation within Canada in the past 12 months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458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63813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Vividata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 Q2 Readership and Product </a:t>
            </a:r>
            <a:r>
              <a:rPr lang="en-CA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Database;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18+ in the 20 reported markets. </a:t>
            </a: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Travel in Canada for vacation in past 12 months (including duplication)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0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Canada Vacation Travellers</a:t>
            </a:r>
            <a:r>
              <a:rPr lang="en-CA" dirty="0" smtClean="0"/>
              <a:t>*</a:t>
            </a:r>
            <a:endParaRPr lang="en-CA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7223713"/>
              </p:ext>
            </p:extLst>
          </p:nvPr>
        </p:nvGraphicFramePr>
        <p:xfrm>
          <a:off x="2246490" y="1700808"/>
          <a:ext cx="6627873" cy="133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3419175"/>
              </p:ext>
            </p:extLst>
          </p:nvPr>
        </p:nvGraphicFramePr>
        <p:xfrm>
          <a:off x="0" y="3252292"/>
          <a:ext cx="5791200" cy="343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6056" y="3334432"/>
            <a:ext cx="3771529" cy="646331"/>
          </a:xfrm>
          <a:prstGeom prst="rect">
            <a:avLst/>
          </a:prstGeom>
          <a:solidFill>
            <a:srgbClr val="AED246"/>
          </a:solidFill>
          <a:ln w="38100">
            <a:solidFill>
              <a:srgbClr val="324481"/>
            </a:solidFill>
          </a:ln>
        </p:spPr>
        <p:txBody>
          <a:bodyPr wrap="square" rtlCol="0">
            <a:spAutoFit/>
          </a:bodyPr>
          <a:lstStyle/>
          <a:p>
            <a:pPr defTabSz="847725">
              <a:tabLst>
                <a:tab pos="1939925" algn="l"/>
              </a:tabLst>
            </a:pPr>
            <a:r>
              <a:rPr lang="en-CA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HHI Adults 18+		</a:t>
            </a:r>
            <a:r>
              <a:rPr lang="en-CA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$84,577</a:t>
            </a:r>
          </a:p>
          <a:p>
            <a:pPr defTabSz="847725">
              <a:tabLst>
                <a:tab pos="1939925" algn="l"/>
              </a:tabLst>
            </a:pPr>
            <a:r>
              <a:rPr lang="en-CA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HHI Vacation Travellers	</a:t>
            </a:r>
            <a:r>
              <a:rPr lang="en-CA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$93,028</a:t>
            </a:r>
            <a:endParaRPr lang="en-CA" b="1" dirty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8903" y="6453336"/>
            <a:ext cx="6143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Source: </a:t>
            </a:r>
            <a:r>
              <a:rPr lang="en-CA" sz="1050" dirty="0" err="1"/>
              <a:t>Vividata</a:t>
            </a:r>
            <a:r>
              <a:rPr lang="en-CA" sz="1050" dirty="0"/>
              <a:t> 2015 Q2 Readership and Product </a:t>
            </a:r>
            <a:r>
              <a:rPr lang="en-CA" sz="1050" dirty="0" smtClean="0"/>
              <a:t>Database</a:t>
            </a:r>
          </a:p>
          <a:p>
            <a:r>
              <a:rPr lang="en-CA" sz="1050" dirty="0" smtClean="0">
                <a:cs typeface="Arial" panose="020B0604020202020204" pitchFamily="34" charset="0"/>
              </a:rPr>
              <a:t>* </a:t>
            </a:r>
            <a:r>
              <a:rPr lang="en-CA" sz="1050" i="1" dirty="0" smtClean="0">
                <a:cs typeface="Arial" panose="020B0604020202020204" pitchFamily="34" charset="0"/>
              </a:rPr>
              <a:t>adults </a:t>
            </a:r>
            <a:r>
              <a:rPr lang="en-CA" sz="1050" i="1" dirty="0">
                <a:cs typeface="Arial" panose="020B0604020202020204" pitchFamily="34" charset="0"/>
              </a:rPr>
              <a:t>that travelled for vacation within Canada in the past 12 </a:t>
            </a:r>
            <a:r>
              <a:rPr lang="en-CA" sz="1050" i="1" dirty="0" smtClean="0">
                <a:cs typeface="Arial" panose="020B0604020202020204" pitchFamily="34" charset="0"/>
              </a:rPr>
              <a:t>months</a:t>
            </a:r>
            <a:endParaRPr lang="en-CA" sz="1050" dirty="0"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06806827"/>
              </p:ext>
            </p:extLst>
          </p:nvPr>
        </p:nvGraphicFramePr>
        <p:xfrm>
          <a:off x="-64302" y="1340768"/>
          <a:ext cx="2498678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4293096"/>
            <a:ext cx="2907433" cy="1631216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rgbClr val="324481"/>
                </a:solidFill>
              </a:rPr>
              <a:t>Female skew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rgbClr val="324481"/>
                </a:solidFill>
              </a:rPr>
              <a:t>Age 35+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rgbClr val="324481"/>
                </a:solidFill>
              </a:rPr>
              <a:t>Above </a:t>
            </a:r>
            <a:r>
              <a:rPr lang="en-CA" sz="2000" b="1" dirty="0">
                <a:solidFill>
                  <a:srgbClr val="324481"/>
                </a:solidFill>
              </a:rPr>
              <a:t>Average Household </a:t>
            </a:r>
            <a:r>
              <a:rPr lang="en-CA" sz="2000" b="1" dirty="0" smtClean="0">
                <a:solidFill>
                  <a:srgbClr val="324481"/>
                </a:solidFill>
              </a:rPr>
              <a:t>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rgbClr val="324481"/>
                </a:solidFill>
              </a:rPr>
              <a:t>Parents</a:t>
            </a:r>
            <a:endParaRPr lang="en-CA" sz="2000" b="1" dirty="0">
              <a:solidFill>
                <a:srgbClr val="324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458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03648" y="63813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Vividata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 Q2 Readership and Product </a:t>
            </a:r>
            <a:r>
              <a:rPr lang="en-CA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Database;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18+ in the 20 reported markets. </a:t>
            </a: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Travel in Canada for vacation in past 12 months (including duplication)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chatt.hdsb.ca/~vanelliss/FOV1-000B9892/FOV1-000B9932/FOV1-001056BE/S0A05B61E.0/Blank%20Map%20of%20Canada.gif?src=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51773"/>
            <a:ext cx="7331892" cy="51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684" y="35898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3406" y="399896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1398" y="467084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436510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9343" y="5157192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en-C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07" y="908720"/>
            <a:ext cx="462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600" b="1" dirty="0" smtClean="0">
                <a:solidFill>
                  <a:srgbClr val="324481"/>
                </a:solidFill>
                <a:latin typeface="+mj-lt"/>
              </a:rPr>
              <a:t>Canada Vacation Travellers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2445" y="2060848"/>
            <a:ext cx="2998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</a:t>
            </a:r>
            <a:r>
              <a:rPr lang="en-CA" sz="2800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vacation travel destinations are in Western Canada.</a:t>
            </a:r>
            <a:endParaRPr lang="en-CA" sz="2800" dirty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87" y="4089266"/>
            <a:ext cx="118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&amp; North</a:t>
            </a:r>
            <a:endParaRPr lang="en-C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4046" y="4576048"/>
            <a:ext cx="118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Prairies</a:t>
            </a:r>
            <a:endParaRPr lang="en-C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5117122"/>
            <a:ext cx="118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  <a:endParaRPr lang="en-C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7324" y="4860067"/>
            <a:ext cx="118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Quebec</a:t>
            </a:r>
            <a:endParaRPr lang="en-C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5603468"/>
            <a:ext cx="118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endParaRPr lang="en-C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8640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Domestic Vacation Travel in Canada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CA" b="1" dirty="0" smtClean="0">
                <a:solidFill>
                  <a:srgbClr val="AED246"/>
                </a:solidFill>
              </a:rPr>
              <a:t>Domestic vacation travellers are strong newspaper readers.</a:t>
            </a:r>
          </a:p>
          <a:p>
            <a:r>
              <a:rPr lang="en-CA" dirty="0" smtClean="0"/>
              <a:t>More than half (</a:t>
            </a:r>
            <a:r>
              <a:rPr lang="en-CA" b="1" dirty="0" smtClean="0">
                <a:solidFill>
                  <a:srgbClr val="324481"/>
                </a:solidFill>
              </a:rPr>
              <a:t>57%</a:t>
            </a:r>
            <a:r>
              <a:rPr lang="en-CA" dirty="0" smtClean="0"/>
              <a:t>) read yesterday’s newspaper; and </a:t>
            </a:r>
          </a:p>
          <a:p>
            <a:r>
              <a:rPr lang="en-CA" dirty="0" smtClean="0"/>
              <a:t>More than eight out of ten (</a:t>
            </a:r>
            <a:r>
              <a:rPr lang="en-CA" b="1" dirty="0" smtClean="0">
                <a:solidFill>
                  <a:srgbClr val="324481"/>
                </a:solidFill>
              </a:rPr>
              <a:t>81%</a:t>
            </a:r>
            <a:r>
              <a:rPr lang="en-CA" dirty="0" smtClean="0"/>
              <a:t>) can be reached with newspapers over the course of a week. </a:t>
            </a:r>
            <a:endParaRPr lang="en-CA" dirty="0"/>
          </a:p>
        </p:txBody>
      </p:sp>
      <p:pic>
        <p:nvPicPr>
          <p:cNvPr id="8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458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63813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Vividata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 Q2 Readership and Product </a:t>
            </a:r>
            <a:r>
              <a:rPr lang="en-CA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Database;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18+ in the 20 reported markets. </a:t>
            </a: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Travel in Canada for vacation in past 12 months (including duplication)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4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936104"/>
          </a:xfrm>
        </p:spPr>
        <p:txBody>
          <a:bodyPr>
            <a:noAutofit/>
          </a:bodyPr>
          <a:lstStyle/>
          <a:p>
            <a:r>
              <a:rPr lang="en-CA" sz="4000" b="1" dirty="0"/>
              <a:t>Domestic Vacation Travel in Canada</a:t>
            </a:r>
            <a:endParaRPr lang="en-CA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dirty="0" smtClean="0"/>
              <a:t>These</a:t>
            </a:r>
            <a:r>
              <a:rPr lang="en-CA" dirty="0"/>
              <a:t> readers enjoy newspapers in both print and digital format, with considerable overlap between the two. 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Digital </a:t>
            </a:r>
            <a:r>
              <a:rPr lang="en-CA" dirty="0"/>
              <a:t>readership is strong but the majority of digital readers still enjoy their printed newspaper habit.</a:t>
            </a:r>
          </a:p>
        </p:txBody>
      </p:sp>
      <p:pic>
        <p:nvPicPr>
          <p:cNvPr id="8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458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63813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Vividata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 Q2 Readership and Product </a:t>
            </a:r>
            <a:r>
              <a:rPr lang="en-CA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Database;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18+ in the 20 reported markets. </a:t>
            </a: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Travel in Canada for vacation in past 12 months (including duplication)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9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224136"/>
          </a:xfrm>
        </p:spPr>
        <p:txBody>
          <a:bodyPr>
            <a:noAutofit/>
          </a:bodyPr>
          <a:lstStyle/>
          <a:p>
            <a:r>
              <a:rPr lang="en-CA" sz="4200" b="1" dirty="0" smtClean="0"/>
              <a:t>Canadian Vacation Travellers </a:t>
            </a:r>
            <a:br>
              <a:rPr lang="en-CA" sz="4200" b="1" dirty="0" smtClean="0"/>
            </a:br>
            <a:r>
              <a:rPr lang="en-CA" sz="3600" b="0" dirty="0" smtClean="0"/>
              <a:t>Read Newspapers in Print and Digital</a:t>
            </a:r>
            <a:endParaRPr lang="en-CA" sz="4000" b="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347864" y="2204864"/>
            <a:ext cx="4104456" cy="3888432"/>
          </a:xfrm>
          <a:prstGeom prst="ellipse">
            <a:avLst/>
          </a:prstGeom>
          <a:noFill/>
          <a:ln w="762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123728" y="2717504"/>
            <a:ext cx="3078342" cy="29163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8609" y="4248833"/>
            <a:ext cx="17860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</a:t>
            </a:r>
          </a:p>
          <a:p>
            <a:pPr algn="ctr"/>
            <a:r>
              <a:rPr lang="en-CA" sz="28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</a:p>
          <a:p>
            <a:pPr algn="ctr"/>
            <a:r>
              <a:rPr lang="en-CA" sz="28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4,076,000</a:t>
            </a:r>
            <a:endParaRPr lang="en-CA" sz="28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920" y="2819862"/>
            <a:ext cx="17860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</a:p>
          <a:p>
            <a:pPr algn="ctr"/>
            <a:r>
              <a:rPr lang="en-C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</a:p>
          <a:p>
            <a:pPr algn="ctr"/>
            <a:r>
              <a:rPr lang="en-C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3,008,000</a:t>
            </a:r>
            <a:endParaRPr lang="en-C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0156" y="3297464"/>
            <a:ext cx="12105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</a:t>
            </a:r>
          </a:p>
          <a:p>
            <a:pPr algn="ctr"/>
            <a:r>
              <a:rPr lang="en-CA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CA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</a:p>
          <a:p>
            <a:pPr algn="ctr"/>
            <a:r>
              <a:rPr lang="en-CA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</a:p>
          <a:p>
            <a:pPr algn="ctr"/>
            <a:r>
              <a:rPr lang="en-CA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1,609,000</a:t>
            </a:r>
            <a:endParaRPr lang="en-CA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5481" y="3575501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</a:t>
            </a:r>
          </a:p>
          <a:p>
            <a:pPr algn="ctr"/>
            <a:r>
              <a:rPr lang="en-CA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  <a:p>
            <a:pPr algn="ctr"/>
            <a:r>
              <a:rPr lang="en-CA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</a:p>
          <a:p>
            <a:pPr algn="ctr"/>
            <a:r>
              <a:rPr lang="en-CA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2,467,000</a:t>
            </a:r>
            <a:endParaRPr lang="en-CA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1985" y="3435964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</a:p>
          <a:p>
            <a:pPr algn="ctr"/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  <a:p>
            <a:pPr algn="ctr"/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</a:p>
          <a:p>
            <a:pPr algn="ctr"/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1,399,000</a:t>
            </a:r>
            <a:endParaRPr lang="en-C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20" y="6021288"/>
            <a:ext cx="81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Newspaper Readers = 5,475,000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S:\Communications and Marketing Material\Logos, Icons, Creative\Vividata_logos Final\Vividata_logo\PNG\English\Vividata_logo_English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4588"/>
            <a:ext cx="1077533" cy="3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61093" y="6547978"/>
            <a:ext cx="5857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CA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Vividata</a:t>
            </a:r>
            <a:r>
              <a:rPr lang="en-CA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 Q2 Readership and Product </a:t>
            </a:r>
            <a:r>
              <a:rPr lang="en-CA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Database;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18+ in the 20 reported markets. </a:t>
            </a:r>
          </a:p>
        </p:txBody>
      </p:sp>
    </p:spTree>
    <p:extLst>
      <p:ext uri="{BB962C8B-B14F-4D97-AF65-F5344CB8AC3E}">
        <p14:creationId xmlns:p14="http://schemas.microsoft.com/office/powerpoint/2010/main" val="26045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spapers Canad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Newspapers Canada template</Template>
  <TotalTime>14734</TotalTime>
  <Words>602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Newspapers Canada template</vt:lpstr>
      <vt:lpstr>Domestic Travel  in Canada</vt:lpstr>
      <vt:lpstr>Domestic Vacation Travel in Canada</vt:lpstr>
      <vt:lpstr>Domestic Vacation Travel in Canada</vt:lpstr>
      <vt:lpstr>Domestic Vacation Travel in Canada</vt:lpstr>
      <vt:lpstr>Canada Vacation Travellers*</vt:lpstr>
      <vt:lpstr>PowerPoint Presentation</vt:lpstr>
      <vt:lpstr>Domestic Vacation Travel in Canada</vt:lpstr>
      <vt:lpstr>Domestic Vacation Travel in Canada</vt:lpstr>
      <vt:lpstr>Canadian Vacation Travellers  Read Newspapers in Print and Digital</vt:lpstr>
      <vt:lpstr>Newspapers: Strongest traditional media source for vacation travel services</vt:lpstr>
      <vt:lpstr>Canada Vacation Travellers* Media Sources for Vacation Travel Services</vt:lpstr>
      <vt:lpstr>Canada Vacation Travellers*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Levson</dc:creator>
  <cp:lastModifiedBy>Kelly Levson</cp:lastModifiedBy>
  <cp:revision>369</cp:revision>
  <cp:lastPrinted>2015-11-02T19:26:50Z</cp:lastPrinted>
  <dcterms:created xsi:type="dcterms:W3CDTF">2015-10-15T12:24:07Z</dcterms:created>
  <dcterms:modified xsi:type="dcterms:W3CDTF">2016-03-17T13:57:47Z</dcterms:modified>
</cp:coreProperties>
</file>