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8" r:id="rId2"/>
    <p:sldId id="266" r:id="rId3"/>
    <p:sldId id="267" r:id="rId4"/>
    <p:sldId id="263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85"/>
    <a:srgbClr val="324481"/>
    <a:srgbClr val="AED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8.3161895396019481E-2"/>
          <c:w val="0.98472224933480346"/>
          <c:h val="0.72065225066651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324481"/>
              </a:solidFill>
            </c:spPr>
          </c:dPt>
          <c:dPt>
            <c:idx val="2"/>
            <c:invertIfNegative val="0"/>
            <c:bubble3D val="0"/>
            <c:spPr>
              <a:solidFill>
                <a:srgbClr val="16A985"/>
              </a:solidFill>
            </c:spPr>
          </c:dPt>
          <c:dLbls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Not exposed</c:v>
                </c:pt>
                <c:pt idx="1">
                  <c:v>Exposed once or twice</c:v>
                </c:pt>
                <c:pt idx="2">
                  <c:v>Exposed 3+ times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114</c:v>
                </c:pt>
                <c:pt idx="2">
                  <c:v>503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99456"/>
        <c:axId val="157970432"/>
      </c:barChart>
      <c:catAx>
        <c:axId val="14809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7970432"/>
        <c:crosses val="autoZero"/>
        <c:auto val="1"/>
        <c:lblAlgn val="ctr"/>
        <c:lblOffset val="100"/>
        <c:noMultiLvlLbl val="0"/>
      </c:catAx>
      <c:valAx>
        <c:axId val="157970432"/>
        <c:scaling>
          <c:orientation val="minMax"/>
          <c:max val="550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48099456"/>
        <c:crosses val="autoZero"/>
        <c:crossBetween val="between"/>
        <c:majorUnit val="100"/>
      </c:valAx>
      <c:spPr>
        <a:noFill/>
        <a:ln w="25386">
          <a:noFill/>
        </a:ln>
      </c:spPr>
    </c:plotArea>
    <c:plotVisOnly val="1"/>
    <c:dispBlanksAs val="gap"/>
    <c:showDLblsOverMax val="0"/>
  </c:chart>
  <c:spPr>
    <a:ln w="12700"/>
  </c:spPr>
  <c:txPr>
    <a:bodyPr/>
    <a:lstStyle/>
    <a:p>
      <a:pPr>
        <a:defRPr sz="1793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422971390010058"/>
          <c:w val="1"/>
          <c:h val="0.68000452004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ED24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324481"/>
              </a:solidFill>
            </c:spPr>
          </c:dPt>
          <c:dPt>
            <c:idx val="2"/>
            <c:invertIfNegative val="0"/>
            <c:bubble3D val="0"/>
            <c:spPr>
              <a:solidFill>
                <a:srgbClr val="16A985"/>
              </a:solidFill>
            </c:spPr>
          </c:dPt>
          <c:dLbls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Not exposed</c:v>
                </c:pt>
                <c:pt idx="1">
                  <c:v>Exposed once or twice</c:v>
                </c:pt>
                <c:pt idx="2">
                  <c:v>Exposed 3+ times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211</c:v>
                </c:pt>
                <c:pt idx="2">
                  <c:v>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70080"/>
        <c:axId val="182690176"/>
      </c:barChart>
      <c:catAx>
        <c:axId val="18267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2690176"/>
        <c:crosses val="autoZero"/>
        <c:auto val="1"/>
        <c:lblAlgn val="ctr"/>
        <c:lblOffset val="100"/>
        <c:noMultiLvlLbl val="0"/>
      </c:catAx>
      <c:valAx>
        <c:axId val="182690176"/>
        <c:scaling>
          <c:orientation val="minMax"/>
          <c:max val="640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82670080"/>
        <c:crosses val="autoZero"/>
        <c:crossBetween val="between"/>
        <c:majorUnit val="100"/>
      </c:valAx>
      <c:spPr>
        <a:noFill/>
        <a:ln w="25386">
          <a:noFill/>
        </a:ln>
      </c:spPr>
    </c:plotArea>
    <c:plotVisOnly val="1"/>
    <c:dispBlanksAs val="gap"/>
    <c:showDLblsOverMax val="0"/>
  </c:chart>
  <c:txPr>
    <a:bodyPr/>
    <a:lstStyle/>
    <a:p>
      <a:pPr>
        <a:defRPr sz="1793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0.05014</cdr:x>
      <cdr:y>0.18045</cdr:y>
    </cdr:from>
    <cdr:to>
      <cdr:x>0.7354</cdr:x>
      <cdr:y>0.59057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0" y="838200"/>
          <a:ext cx="3124200" cy="1904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normAutofit/>
        </a:bodyPr>
        <a:lstStyle xmlns:a="http://schemas.openxmlformats.org/drawingml/2006/main"/>
        <a:p xmlns:a="http://schemas.openxmlformats.org/drawingml/2006/main">
          <a:pPr algn="l" rtl="0"/>
          <a:r>
            <a:rPr lang="en-US" sz="18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Those exposed to the ad 3+</a:t>
          </a:r>
          <a:r>
            <a:rPr lang="en-US" sz="18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times were FIVE times more likely to b</a:t>
          </a:r>
          <a:r>
            <a:rPr lang="en-US" sz="18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elieve that the Mitsubishi i-</a:t>
          </a:r>
          <a:r>
            <a:rPr lang="en-US" sz="18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MiEV</a:t>
          </a:r>
          <a:r>
            <a:rPr lang="en-US" sz="18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helped them overcome concerns about electric cars.</a:t>
          </a:r>
          <a:endParaRPr lang="en-CA" sz="1800" b="0" dirty="0">
            <a:solidFill>
              <a:srgbClr val="32448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0.85898</cdr:x>
      <cdr:y>0</cdr:y>
    </cdr:from>
    <cdr:to>
      <cdr:x>1</cdr:x>
      <cdr:y>0.05492</cdr:y>
    </cdr:to>
    <cdr:sp macro="" textlink="">
      <cdr:nvSpPr>
        <cdr:cNvPr id="4" name="Text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16241" y="0"/>
          <a:ext cx="642938" cy="2762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dirty="0">
              <a:latin typeface="Arial" panose="020B0604020202020204" pitchFamily="34" charset="0"/>
              <a:cs typeface="Arial" panose="020B0604020202020204" pitchFamily="34" charset="0"/>
            </a:rPr>
            <a:t>Index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0.08117</cdr:x>
      <cdr:y>0.15511</cdr:y>
    </cdr:from>
    <cdr:to>
      <cdr:x>0.69805</cdr:x>
      <cdr:y>0.55923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736831"/>
          <a:ext cx="2895585" cy="1919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 rtl="0"/>
          <a:r>
            <a:rPr lang="en-US" sz="18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Those exposed 3+ times to </a:t>
          </a:r>
          <a:r>
            <a:rPr lang="en-US" sz="1800" b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the advertising were SIX times more likely to say they would </a:t>
          </a:r>
          <a:r>
            <a:rPr lang="en-US" sz="18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choose  Mitsubishi i-</a:t>
          </a:r>
          <a:r>
            <a:rPr lang="en-US" sz="1800" b="0" baseline="0" dirty="0" err="1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MiEV</a:t>
          </a:r>
          <a:r>
            <a:rPr lang="en-US" sz="1800" b="0" baseline="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rPr>
            <a:t> if buying an electric car soon.</a:t>
          </a:r>
        </a:p>
        <a:p xmlns:a="http://schemas.openxmlformats.org/drawingml/2006/main">
          <a:pPr algn="l"/>
          <a:endParaRPr lang="en-CA" sz="1800" b="0" dirty="0">
            <a:solidFill>
              <a:srgbClr val="32448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40268-6440-43AE-BE9F-99C3E3499D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6F750-2403-494E-828A-735623E19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130425"/>
            <a:ext cx="8458200" cy="1470025"/>
          </a:xfrm>
        </p:spPr>
        <p:txBody>
          <a:bodyPr/>
          <a:lstStyle>
            <a:lvl1pPr>
              <a:defRPr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469" y="3886200"/>
            <a:ext cx="748506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latformimages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22134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518"/>
            <a:ext cx="8229600" cy="925620"/>
          </a:xfrm>
        </p:spPr>
        <p:txBody>
          <a:bodyPr>
            <a:normAutofit/>
          </a:bodyPr>
          <a:lstStyle>
            <a:lvl1pPr algn="l">
              <a:defRPr sz="3600"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17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924800" y="364527"/>
            <a:ext cx="929974" cy="885712"/>
            <a:chOff x="7924800" y="364527"/>
            <a:chExt cx="929974" cy="885712"/>
          </a:xfrm>
        </p:grpSpPr>
        <p:sp>
          <p:nvSpPr>
            <p:cNvPr id="7" name="Oval 6"/>
            <p:cNvSpPr/>
            <p:nvPr userDrawn="1"/>
          </p:nvSpPr>
          <p:spPr>
            <a:xfrm>
              <a:off x="7969062" y="364527"/>
              <a:ext cx="885712" cy="885712"/>
            </a:xfrm>
            <a:prstGeom prst="ellipse">
              <a:avLst/>
            </a:prstGeom>
            <a:solidFill>
              <a:srgbClr val="16A9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7-PPT-images.pn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24800" y="381000"/>
              <a:ext cx="896389" cy="80529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0857" r="5325" b="27373"/>
          <a:stretch/>
        </p:blipFill>
        <p:spPr>
          <a:xfrm>
            <a:off x="7467600" y="6569163"/>
            <a:ext cx="1600200" cy="212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9806" r="5325" b="36075"/>
          <a:stretch/>
        </p:blipFill>
        <p:spPr>
          <a:xfrm>
            <a:off x="7772400" y="5943600"/>
            <a:ext cx="1101679" cy="673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C2C2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NewsMediaCanada-Logo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65" y="6146524"/>
            <a:ext cx="2057163" cy="4228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9380"/>
            <a:ext cx="8229600" cy="925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419B-2530-4465-9037-81105DFF57E0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B34B-7BE7-4835-8AD7-FE7B3A30DD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NewsMediaCanada-Logo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65" y="6146524"/>
            <a:ext cx="2057163" cy="422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2448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ED246"/>
        </a:buClr>
        <a:buFont typeface="Arial" pitchFamily="34" charset="0"/>
        <a:buChar char="•"/>
        <a:defRPr sz="32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2971800"/>
            <a:ext cx="7581900" cy="1470025"/>
          </a:xfrm>
        </p:spPr>
        <p:txBody>
          <a:bodyPr/>
          <a:lstStyle/>
          <a:p>
            <a:r>
              <a:rPr lang="en-US" dirty="0" smtClean="0"/>
              <a:t>Frequency Works in Newspapers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8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in advertising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In </a:t>
            </a:r>
            <a:r>
              <a:rPr lang="en-CA" dirty="0"/>
              <a:t>order to get your brand’s advertising message out, you need to reach your consumers a number of times (i.e. frequency). </a:t>
            </a:r>
            <a:endParaRPr lang="en-CA" dirty="0" smtClean="0"/>
          </a:p>
          <a:p>
            <a:pPr marL="400050" lvl="1" indent="0">
              <a:buNone/>
            </a:pPr>
            <a:r>
              <a:rPr lang="en-CA" sz="3200" b="1" dirty="0" smtClean="0">
                <a:solidFill>
                  <a:srgbClr val="16A985"/>
                </a:solidFill>
              </a:rPr>
              <a:t>Too </a:t>
            </a:r>
            <a:r>
              <a:rPr lang="en-CA" sz="3200" b="1" dirty="0">
                <a:solidFill>
                  <a:srgbClr val="16A985"/>
                </a:solidFill>
              </a:rPr>
              <a:t>little </a:t>
            </a:r>
            <a:r>
              <a:rPr lang="en-CA" sz="3200" dirty="0"/>
              <a:t>exposure and audiences will fail to notice the advertising. </a:t>
            </a:r>
            <a:endParaRPr lang="en-CA" sz="3200" dirty="0" smtClean="0"/>
          </a:p>
          <a:p>
            <a:pPr marL="400050" lvl="1" indent="0">
              <a:buNone/>
            </a:pPr>
            <a:r>
              <a:rPr lang="en-CA" sz="3200" b="1" dirty="0" smtClean="0">
                <a:solidFill>
                  <a:srgbClr val="16A985"/>
                </a:solidFill>
              </a:rPr>
              <a:t>Too </a:t>
            </a:r>
            <a:r>
              <a:rPr lang="en-CA" sz="3200" b="1" dirty="0">
                <a:solidFill>
                  <a:srgbClr val="16A985"/>
                </a:solidFill>
              </a:rPr>
              <a:t>much</a:t>
            </a:r>
            <a:r>
              <a:rPr lang="en-CA" sz="3200" dirty="0"/>
              <a:t>, and recipients will be saturated</a:t>
            </a:r>
            <a:r>
              <a:rPr lang="en-CA" sz="3200" dirty="0" smtClean="0"/>
              <a:t>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67590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/>
              <a:t>Across </a:t>
            </a:r>
            <a:r>
              <a:rPr lang="en-CA" sz="2800" dirty="0"/>
              <a:t>all media, the first couple of exposures to an ad have more impact than later ads - although they do build. </a:t>
            </a: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Industry research tracked frequency of newspaper ads.</a:t>
            </a:r>
          </a:p>
          <a:p>
            <a:pPr marL="0" indent="0">
              <a:buNone/>
            </a:pPr>
            <a:r>
              <a:rPr lang="en-CA" sz="2800" dirty="0" smtClean="0"/>
              <a:t>Aided </a:t>
            </a:r>
            <a:r>
              <a:rPr lang="en-CA" sz="2800" dirty="0"/>
              <a:t>awareness of advertised brands was noted and compared to those with no exposure to the advertising. </a:t>
            </a:r>
            <a:endParaRPr lang="en-CA" sz="2800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en-CA" sz="3000" b="1" dirty="0" smtClean="0">
                <a:solidFill>
                  <a:srgbClr val="16A985"/>
                </a:solidFill>
              </a:rPr>
              <a:t>The </a:t>
            </a:r>
            <a:r>
              <a:rPr lang="en-CA" sz="3000" b="1" dirty="0">
                <a:solidFill>
                  <a:srgbClr val="16A985"/>
                </a:solidFill>
              </a:rPr>
              <a:t>impact of newspaper ad frequency was significant!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consumers respond?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5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782871"/>
              </p:ext>
            </p:extLst>
          </p:nvPr>
        </p:nvGraphicFramePr>
        <p:xfrm>
          <a:off x="4419600" y="1600200"/>
          <a:ext cx="4559179" cy="4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3539499" cy="2889249"/>
          </a:xfrm>
          <a:prstGeom prst="rect">
            <a:avLst/>
          </a:prstGeom>
          <a:noFill/>
          <a:ln w="12700">
            <a:solidFill>
              <a:srgbClr val="AED246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27558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 Totum Research, November 2012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62518"/>
            <a:ext cx="7543800" cy="925620"/>
          </a:xfrm>
          <a:noFill/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324481"/>
                </a:solidFill>
                <a:latin typeface="Myriad Pro" pitchFamily="34" charset="0"/>
              </a:rPr>
              <a:t>Frequency </a:t>
            </a:r>
            <a:r>
              <a:rPr lang="en-CA" b="1" dirty="0" smtClean="0">
                <a:solidFill>
                  <a:srgbClr val="324481"/>
                </a:solidFill>
                <a:latin typeface="Myriad Pro" pitchFamily="34" charset="0"/>
              </a:rPr>
              <a:t>in newspapers works!</a:t>
            </a:r>
            <a:endParaRPr lang="en-CA" dirty="0">
              <a:solidFill>
                <a:srgbClr val="324481"/>
              </a:solidFill>
              <a:latin typeface="Myriad Pro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143000"/>
            <a:ext cx="7467600" cy="83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Newspaper advertising for Mitsubishi was very effective, </a:t>
            </a:r>
            <a:r>
              <a:rPr lang="en-US" sz="2400" dirty="0" smtClean="0"/>
              <a:t>particularly for </a:t>
            </a:r>
            <a:r>
              <a:rPr lang="en-US" sz="2400" dirty="0"/>
              <a:t>those exposed to the message more often.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422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62518"/>
            <a:ext cx="7467600" cy="925620"/>
          </a:xfrm>
          <a:noFill/>
        </p:spPr>
        <p:txBody>
          <a:bodyPr>
            <a:normAutofit/>
          </a:bodyPr>
          <a:lstStyle/>
          <a:p>
            <a:r>
              <a:rPr lang="en-CA" dirty="0"/>
              <a:t>Frequency in newspapers works!</a:t>
            </a:r>
            <a:endParaRPr lang="en-CA" dirty="0">
              <a:solidFill>
                <a:srgbClr val="324481"/>
              </a:solidFill>
              <a:latin typeface="Myriad Pro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1384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Newspaper advertising for Mitsubishi was very effective,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particularly for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those exposed to the message more often.</a:t>
            </a:r>
          </a:p>
          <a:p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416799"/>
              </p:ext>
            </p:extLst>
          </p:nvPr>
        </p:nvGraphicFramePr>
        <p:xfrm>
          <a:off x="4343400" y="1343024"/>
          <a:ext cx="4693920" cy="475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8382000" y="1500187"/>
            <a:ext cx="642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</a:p>
        </p:txBody>
      </p:sp>
      <p:pic>
        <p:nvPicPr>
          <p:cNvPr id="15" name="Picture 14"/>
          <p:cNvPicPr>
            <a:picLocks noGrp="1" noChangeAspect="1" noChangeArrowheads="1"/>
          </p:cNvPicPr>
          <p:nvPr/>
        </p:nvPicPr>
        <p:blipFill rotWithShape="1">
          <a:blip r:embed="rId3" cstate="print"/>
          <a:srcRect l="50000" t="15105" r="1747" b="1117"/>
          <a:stretch/>
        </p:blipFill>
        <p:spPr bwMode="auto">
          <a:xfrm>
            <a:off x="685800" y="2057400"/>
            <a:ext cx="2946181" cy="3332022"/>
          </a:xfrm>
          <a:prstGeom prst="rect">
            <a:avLst/>
          </a:prstGeom>
          <a:noFill/>
          <a:ln w="12700">
            <a:solidFill>
              <a:srgbClr val="AED246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6604084"/>
            <a:ext cx="27558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 Totum Research, November 2012</a:t>
            </a:r>
          </a:p>
        </p:txBody>
      </p:sp>
    </p:spTree>
    <p:extLst>
      <p:ext uri="{BB962C8B-B14F-4D97-AF65-F5344CB8AC3E}">
        <p14:creationId xmlns:p14="http://schemas.microsoft.com/office/powerpoint/2010/main" val="21726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M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NMC</Template>
  <TotalTime>111</TotalTime>
  <Words>233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NMC</vt:lpstr>
      <vt:lpstr>Frequency Works in Newspapers</vt:lpstr>
      <vt:lpstr>Frequency in advertising</vt:lpstr>
      <vt:lpstr>How do consumers respond?</vt:lpstr>
      <vt:lpstr>Frequency in newspapers works!</vt:lpstr>
      <vt:lpstr>Frequency in newspapers works!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</dc:creator>
  <cp:lastModifiedBy>Kelly Levson</cp:lastModifiedBy>
  <cp:revision>23</cp:revision>
  <dcterms:created xsi:type="dcterms:W3CDTF">2012-06-11T20:32:37Z</dcterms:created>
  <dcterms:modified xsi:type="dcterms:W3CDTF">2017-05-30T14:32:20Z</dcterms:modified>
</cp:coreProperties>
</file>