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66" r:id="rId3"/>
    <p:sldId id="267" r:id="rId4"/>
    <p:sldId id="270" r:id="rId5"/>
    <p:sldId id="263" r:id="rId6"/>
    <p:sldId id="265" r:id="rId7"/>
    <p:sldId id="269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8CD"/>
    <a:srgbClr val="8A78A9"/>
    <a:srgbClr val="172C47"/>
    <a:srgbClr val="16A985"/>
    <a:srgbClr val="324481"/>
    <a:srgbClr val="AED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1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8E-2"/>
          <c:y val="8.3161895396019495E-2"/>
          <c:w val="0.98472224933480401"/>
          <c:h val="0.72065225066651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C98CD"/>
              </a:solidFill>
            </c:spPr>
          </c:dPt>
          <c:dPt>
            <c:idx val="1"/>
            <c:invertIfNegative val="0"/>
            <c:bubble3D val="0"/>
            <c:spPr>
              <a:solidFill>
                <a:srgbClr val="8A78A9"/>
              </a:solidFill>
            </c:spPr>
          </c:dPt>
          <c:dPt>
            <c:idx val="2"/>
            <c:invertIfNegative val="0"/>
            <c:bubble3D val="0"/>
            <c:spPr>
              <a:solidFill>
                <a:srgbClr val="172C47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Not exposed</c:v>
                </c:pt>
                <c:pt idx="1">
                  <c:v>Exposed once or twice</c:v>
                </c:pt>
                <c:pt idx="2">
                  <c:v>Exposed 3+ times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114</c:v>
                </c:pt>
                <c:pt idx="2">
                  <c:v>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804736"/>
        <c:axId val="194806528"/>
      </c:barChart>
      <c:catAx>
        <c:axId val="1948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4806528"/>
        <c:crosses val="autoZero"/>
        <c:auto val="1"/>
        <c:lblAlgn val="ctr"/>
        <c:lblOffset val="100"/>
        <c:noMultiLvlLbl val="0"/>
      </c:catAx>
      <c:valAx>
        <c:axId val="194806528"/>
        <c:scaling>
          <c:orientation val="minMax"/>
          <c:max val="55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94804736"/>
        <c:crosses val="autoZero"/>
        <c:crossBetween val="between"/>
        <c:majorUnit val="100"/>
      </c:valAx>
      <c:spPr>
        <a:noFill/>
        <a:ln w="25386">
          <a:noFill/>
        </a:ln>
      </c:spPr>
    </c:plotArea>
    <c:plotVisOnly val="1"/>
    <c:dispBlanksAs val="gap"/>
    <c:showDLblsOverMax val="0"/>
  </c:chart>
  <c:spPr>
    <a:ln w="12700"/>
  </c:spPr>
  <c:txPr>
    <a:bodyPr/>
    <a:lstStyle/>
    <a:p>
      <a:pPr>
        <a:defRPr sz="1793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422971390010099"/>
          <c:w val="1"/>
          <c:h val="0.6800045200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ED2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C98CD"/>
              </a:solidFill>
            </c:spPr>
          </c:dPt>
          <c:dPt>
            <c:idx val="1"/>
            <c:invertIfNegative val="0"/>
            <c:bubble3D val="0"/>
            <c:spPr>
              <a:solidFill>
                <a:srgbClr val="8A78A9"/>
              </a:solidFill>
            </c:spPr>
          </c:dPt>
          <c:dPt>
            <c:idx val="2"/>
            <c:invertIfNegative val="0"/>
            <c:bubble3D val="0"/>
            <c:spPr>
              <a:solidFill>
                <a:srgbClr val="172C47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Not exposed</c:v>
                </c:pt>
                <c:pt idx="1">
                  <c:v>Exposed once or twice</c:v>
                </c:pt>
                <c:pt idx="2">
                  <c:v>Exposed 3+ times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211</c:v>
                </c:pt>
                <c:pt idx="2">
                  <c:v>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47712"/>
        <c:axId val="194549248"/>
      </c:barChart>
      <c:catAx>
        <c:axId val="1945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4549248"/>
        <c:crosses val="autoZero"/>
        <c:auto val="1"/>
        <c:lblAlgn val="ctr"/>
        <c:lblOffset val="100"/>
        <c:noMultiLvlLbl val="0"/>
      </c:catAx>
      <c:valAx>
        <c:axId val="194549248"/>
        <c:scaling>
          <c:orientation val="minMax"/>
          <c:max val="64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94547712"/>
        <c:crosses val="autoZero"/>
        <c:crossBetween val="between"/>
        <c:majorUnit val="100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3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0.18865</cdr:y>
    </cdr:from>
    <cdr:to>
      <cdr:x>0.68526</cdr:x>
      <cdr:y>0.59877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876291"/>
          <a:ext cx="3124223" cy="1905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normAutofit/>
        </a:bodyPr>
        <a:lstStyle xmlns:a="http://schemas.openxmlformats.org/drawingml/2006/main"/>
        <a:p xmlns:a="http://schemas.openxmlformats.org/drawingml/2006/main">
          <a:pPr algn="l" rtl="0"/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Those exposed to the ad 3+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times were FIVE times more likely to b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elieve that the Mitsubishi i-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MiEV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helped them overcome concerns about electric cars.</a:t>
          </a:r>
          <a:endParaRPr lang="en-CA" sz="1600" b="0" dirty="0">
            <a:solidFill>
              <a:srgbClr val="32448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0.85898</cdr:x>
      <cdr:y>0</cdr:y>
    </cdr:from>
    <cdr:to>
      <cdr:x>1</cdr:x>
      <cdr:y>0.05492</cdr:y>
    </cdr:to>
    <cdr:sp macro="" textlink="">
      <cdr:nvSpPr>
        <cdr:cNvPr id="4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16241" y="0"/>
          <a:ext cx="642938" cy="276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Index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0.15039</cdr:y>
    </cdr:from>
    <cdr:to>
      <cdr:x>0.63312</cdr:x>
      <cdr:y>0.48082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14376"/>
          <a:ext cx="2971800" cy="156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 rtl="0"/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Those exposed 3+ times to </a:t>
          </a:r>
          <a:r>
            <a:rPr lang="en-US" sz="16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the advertising were SIX times more likely to say they would 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choose  Mitsubishi i-</a:t>
          </a:r>
          <a:r>
            <a:rPr lang="en-US" sz="16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MiEV</a:t>
          </a:r>
          <a:r>
            <a:rPr lang="en-US" sz="16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if buying an electric car soon.</a:t>
          </a:r>
        </a:p>
        <a:p xmlns:a="http://schemas.openxmlformats.org/drawingml/2006/main">
          <a:pPr algn="l"/>
          <a:endParaRPr lang="en-CA" sz="1600" b="0" dirty="0">
            <a:solidFill>
              <a:srgbClr val="32448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0268-6440-43AE-BE9F-99C3E3499D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F750-2403-494E-828A-735623E19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Journal of Advertising Research found “sound experimental evidence that newspaper advertising can stimulate an immediate response observable in purchasing terms.”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F750-2403-494E-828A-735623E195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1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458200" cy="1470025"/>
          </a:xfrm>
        </p:spPr>
        <p:txBody>
          <a:bodyPr/>
          <a:lstStyle>
            <a:lvl1pPr>
              <a:defRPr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469" y="3886200"/>
            <a:ext cx="748506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latformimages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2213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518"/>
            <a:ext cx="8229600" cy="925620"/>
          </a:xfrm>
        </p:spPr>
        <p:txBody>
          <a:bodyPr>
            <a:normAutofit/>
          </a:bodyPr>
          <a:lstStyle>
            <a:lvl1pPr algn="l">
              <a:defRPr sz="3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17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924800" y="364527"/>
            <a:ext cx="929974" cy="885712"/>
            <a:chOff x="7924800" y="364527"/>
            <a:chExt cx="929974" cy="885712"/>
          </a:xfrm>
        </p:grpSpPr>
        <p:sp>
          <p:nvSpPr>
            <p:cNvPr id="7" name="Oval 6"/>
            <p:cNvSpPr/>
            <p:nvPr userDrawn="1"/>
          </p:nvSpPr>
          <p:spPr>
            <a:xfrm>
              <a:off x="7969062" y="364527"/>
              <a:ext cx="885712" cy="885712"/>
            </a:xfrm>
            <a:prstGeom prst="ellipse">
              <a:avLst/>
            </a:prstGeom>
            <a:solidFill>
              <a:srgbClr val="16A9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7-PPT-images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4800" y="381000"/>
              <a:ext cx="896389" cy="80529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467600" y="6569163"/>
            <a:ext cx="1600200" cy="21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772400" y="5943600"/>
            <a:ext cx="1101679" cy="673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C2C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NewsMediaCanada-Logo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65" y="6146524"/>
            <a:ext cx="2057163" cy="4228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80"/>
            <a:ext cx="8229600" cy="92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419B-2530-4465-9037-81105DFF57E0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ewsMediaCanada-Logo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65" y="6146524"/>
            <a:ext cx="2057163" cy="422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2448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D246"/>
        </a:buClr>
        <a:buFont typeface="Arial" pitchFamily="34" charset="0"/>
        <a:buChar char="•"/>
        <a:defRPr sz="32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581900" cy="1470025"/>
          </a:xfrm>
        </p:spPr>
        <p:txBody>
          <a:bodyPr/>
          <a:lstStyle/>
          <a:p>
            <a:r>
              <a:rPr lang="en-US" dirty="0" smtClean="0"/>
              <a:t>Frequency Works in Newspapers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Frequency: Same for all Brands?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162800" cy="4351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b="1" dirty="0"/>
              <a:t>New products, lesser known brands and those with lots of competition </a:t>
            </a:r>
            <a:r>
              <a:rPr lang="en-CA" sz="1800" dirty="0"/>
              <a:t>have to work harder to stand out and </a:t>
            </a:r>
            <a:r>
              <a:rPr lang="en-CA" sz="1800" dirty="0" smtClean="0"/>
              <a:t>get noticed</a:t>
            </a:r>
            <a:r>
              <a:rPr lang="en-CA" sz="1800" dirty="0"/>
              <a:t>. These brands require greater levels of frequency to build awareness, while dominant brands do not</a:t>
            </a:r>
            <a:r>
              <a:rPr lang="en-CA" sz="1800" dirty="0" smtClean="0"/>
              <a:t>.</a:t>
            </a:r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r>
              <a:rPr lang="en-CA" sz="1800" b="1" dirty="0"/>
              <a:t>Image building ads </a:t>
            </a:r>
            <a:r>
              <a:rPr lang="en-CA" sz="1800" dirty="0"/>
              <a:t>(usually more subtle), </a:t>
            </a:r>
            <a:r>
              <a:rPr lang="en-CA" sz="1800" b="1" dirty="0"/>
              <a:t>new campaigns </a:t>
            </a:r>
            <a:r>
              <a:rPr lang="en-CA" sz="1800" dirty="0"/>
              <a:t>(which need to be launched) or ads with a </a:t>
            </a:r>
            <a:r>
              <a:rPr lang="en-CA" sz="1800" b="1" dirty="0" smtClean="0"/>
              <a:t>complicated message </a:t>
            </a:r>
            <a:r>
              <a:rPr lang="en-CA" sz="1800" dirty="0"/>
              <a:t>can benefit from increased frequency</a:t>
            </a:r>
            <a:r>
              <a:rPr lang="en-CA" sz="1800" dirty="0" smtClean="0"/>
              <a:t>.</a:t>
            </a:r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r>
              <a:rPr lang="en-CA" sz="1800" b="1" dirty="0"/>
              <a:t>In low loyalty categories</a:t>
            </a:r>
            <a:r>
              <a:rPr lang="en-CA" sz="1800" dirty="0"/>
              <a:t>, where consumers actively switch between brands, frequency can be used as an effective tool </a:t>
            </a:r>
            <a:r>
              <a:rPr lang="en-CA" sz="1800" dirty="0" smtClean="0"/>
              <a:t>to </a:t>
            </a:r>
            <a:r>
              <a:rPr lang="en-US" sz="1800" dirty="0" smtClean="0"/>
              <a:t>reinforce </a:t>
            </a:r>
            <a:r>
              <a:rPr lang="en-US" sz="1800" dirty="0"/>
              <a:t>the brand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CA" sz="1800" b="1" dirty="0"/>
              <a:t>The higher the price, </a:t>
            </a:r>
            <a:r>
              <a:rPr lang="en-CA" sz="1800" dirty="0"/>
              <a:t>the higher the frequency needs. Big ticket items tend to have a longer purchase cycles and </a:t>
            </a:r>
            <a:r>
              <a:rPr lang="en-CA" sz="1800" dirty="0" smtClean="0"/>
              <a:t>can benefit </a:t>
            </a:r>
            <a:r>
              <a:rPr lang="en-CA" sz="1800" dirty="0"/>
              <a:t>from advertising more continuously.</a:t>
            </a:r>
            <a:endParaRPr lang="en-US" sz="1800" dirty="0"/>
          </a:p>
        </p:txBody>
      </p:sp>
      <p:pic>
        <p:nvPicPr>
          <p:cNvPr id="4" name="Picture 3" descr="frequency_how-often-to-advertise-2017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3" y="1447800"/>
            <a:ext cx="103261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51789"/>
          </a:xfrm>
        </p:spPr>
        <p:txBody>
          <a:bodyPr>
            <a:noAutofit/>
          </a:bodyPr>
          <a:lstStyle/>
          <a:p>
            <a:pPr>
              <a:buClr>
                <a:srgbClr val="16A985"/>
              </a:buClr>
            </a:pPr>
            <a:r>
              <a:rPr lang="en-CA" sz="2400" dirty="0"/>
              <a:t>Determining the optimal level of frequency should be based on </a:t>
            </a:r>
            <a:r>
              <a:rPr lang="en-CA" sz="2400" dirty="0" smtClean="0"/>
              <a:t>a wide </a:t>
            </a:r>
            <a:r>
              <a:rPr lang="en-CA" sz="2400" dirty="0"/>
              <a:t>variety of variables </a:t>
            </a:r>
            <a:r>
              <a:rPr lang="en-CA" sz="2400" dirty="0" smtClean="0"/>
              <a:t>including </a:t>
            </a:r>
            <a:r>
              <a:rPr lang="en-CA" sz="2400" dirty="0"/>
              <a:t>communication situations.</a:t>
            </a:r>
          </a:p>
          <a:p>
            <a:pPr>
              <a:buClr>
                <a:srgbClr val="16A985"/>
              </a:buClr>
            </a:pPr>
            <a:r>
              <a:rPr lang="en-CA" sz="2400" dirty="0"/>
              <a:t>Advertisers need to consider how old their brand is and how well </a:t>
            </a:r>
            <a:r>
              <a:rPr lang="en-CA" sz="2400" dirty="0" smtClean="0"/>
              <a:t>it is </a:t>
            </a:r>
            <a:r>
              <a:rPr lang="en-CA" sz="2400" dirty="0"/>
              <a:t>already known among the target group. </a:t>
            </a:r>
            <a:endParaRPr lang="en-CA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0" y="3200400"/>
            <a:ext cx="3810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6A985"/>
              </a:buClr>
              <a:buFontTx/>
              <a:buChar char="-"/>
            </a:pPr>
            <a:r>
              <a:rPr lang="en-CA" dirty="0" smtClean="0">
                <a:solidFill>
                  <a:srgbClr val="324481"/>
                </a:solidFill>
                <a:latin typeface="Arial"/>
                <a:cs typeface="Arial"/>
              </a:rPr>
              <a:t>New </a:t>
            </a:r>
            <a:r>
              <a:rPr lang="en-CA" dirty="0">
                <a:solidFill>
                  <a:srgbClr val="324481"/>
                </a:solidFill>
                <a:latin typeface="Arial"/>
                <a:cs typeface="Arial"/>
              </a:rPr>
              <a:t>products, highly competitive categories, high ticket items and image campaigns require more frequency</a:t>
            </a:r>
            <a:r>
              <a:rPr lang="en-CA" dirty="0" smtClean="0">
                <a:solidFill>
                  <a:srgbClr val="324481"/>
                </a:solidFill>
                <a:latin typeface="Arial"/>
                <a:cs typeface="Arial"/>
              </a:rPr>
              <a:t>.</a:t>
            </a:r>
          </a:p>
          <a:p>
            <a:pPr>
              <a:buClr>
                <a:srgbClr val="16A985"/>
              </a:buClr>
            </a:pPr>
            <a:endParaRPr lang="en-CA" dirty="0">
              <a:solidFill>
                <a:srgbClr val="324481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16A985"/>
              </a:buClr>
              <a:buFontTx/>
              <a:buChar char="-"/>
            </a:pPr>
            <a:r>
              <a:rPr lang="en-CA" dirty="0" smtClean="0">
                <a:solidFill>
                  <a:srgbClr val="324481"/>
                </a:solidFill>
                <a:latin typeface="Arial"/>
                <a:cs typeface="Arial"/>
              </a:rPr>
              <a:t>Simple </a:t>
            </a:r>
            <a:r>
              <a:rPr lang="en-CA" dirty="0">
                <a:solidFill>
                  <a:srgbClr val="324481"/>
                </a:solidFill>
                <a:latin typeface="Arial"/>
                <a:cs typeface="Arial"/>
              </a:rPr>
              <a:t>ad messages, dominant brands or low ticket items generally require less frequency</a:t>
            </a:r>
            <a:r>
              <a:rPr lang="en-CA" dirty="0" smtClean="0">
                <a:solidFill>
                  <a:srgbClr val="324481"/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Clr>
                <a:srgbClr val="16A985"/>
              </a:buClr>
              <a:buFontTx/>
              <a:buChar char="-"/>
            </a:pPr>
            <a:endParaRPr lang="en-US" dirty="0">
              <a:solidFill>
                <a:srgbClr val="324481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solidFill>
                <a:srgbClr val="324481"/>
              </a:solidFill>
              <a:latin typeface="Arial"/>
              <a:cs typeface="Arial"/>
            </a:endParaRPr>
          </a:p>
        </p:txBody>
      </p:sp>
      <p:pic>
        <p:nvPicPr>
          <p:cNvPr id="5" name="Picture 4" descr="frequency_how-often-to-advertise-2017-PPT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3855582" cy="22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5620"/>
          </a:xfrm>
        </p:spPr>
        <p:txBody>
          <a:bodyPr/>
          <a:lstStyle/>
          <a:p>
            <a:r>
              <a:rPr lang="en-US" dirty="0" smtClean="0"/>
              <a:t>Communication Situations</a:t>
            </a:r>
            <a:endParaRPr lang="en-US" dirty="0"/>
          </a:p>
        </p:txBody>
      </p:sp>
      <p:pic>
        <p:nvPicPr>
          <p:cNvPr id="6" name="Picture 5" descr="frequency_how-often-to-advertise-2017-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02715"/>
            <a:ext cx="5410200" cy="48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581900" cy="1470025"/>
          </a:xfrm>
        </p:spPr>
        <p:txBody>
          <a:bodyPr/>
          <a:lstStyle/>
          <a:p>
            <a:r>
              <a:rPr lang="en-US" dirty="0" smtClean="0"/>
              <a:t>Frequency Works in Newspapers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Frequency in Advertising?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 smtClean="0"/>
              <a:t>In </a:t>
            </a:r>
            <a:r>
              <a:rPr lang="en-CA" sz="2200" dirty="0"/>
              <a:t>order to get your brand’s advertising message out, you need to reach your consumers a number of times </a:t>
            </a:r>
            <a:r>
              <a:rPr lang="en-CA" sz="2200" dirty="0" smtClean="0"/>
              <a:t>(</a:t>
            </a:r>
            <a:r>
              <a:rPr lang="en-CA" sz="2200" dirty="0"/>
              <a:t>i.e. frequency)</a:t>
            </a:r>
            <a:r>
              <a:rPr lang="en-CA" sz="2200" dirty="0" smtClean="0"/>
              <a:t>.</a:t>
            </a:r>
          </a:p>
        </p:txBody>
      </p:sp>
      <p:sp>
        <p:nvSpPr>
          <p:cNvPr id="2" name="Up-Down Arrow 1"/>
          <p:cNvSpPr/>
          <p:nvPr/>
        </p:nvSpPr>
        <p:spPr>
          <a:xfrm>
            <a:off x="609600" y="2514600"/>
            <a:ext cx="838200" cy="3124200"/>
          </a:xfrm>
          <a:prstGeom prst="upDownArrow">
            <a:avLst>
              <a:gd name="adj1" fmla="val 50000"/>
              <a:gd name="adj2" fmla="val 46633"/>
            </a:avLst>
          </a:prstGeom>
          <a:gradFill flip="none" rotWithShape="1">
            <a:gsLst>
              <a:gs pos="47000">
                <a:srgbClr val="16A985"/>
              </a:gs>
              <a:gs pos="0">
                <a:srgbClr val="6C98CD">
                  <a:alpha val="53000"/>
                </a:srgbClr>
              </a:gs>
              <a:gs pos="100000">
                <a:srgbClr val="172C4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819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"/>
            <a:r>
              <a:rPr lang="en-CA" sz="2800" b="1" dirty="0" smtClean="0">
                <a:solidFill>
                  <a:srgbClr val="16A985"/>
                </a:solidFill>
                <a:latin typeface="Arial"/>
                <a:cs typeface="Arial"/>
              </a:rPr>
              <a:t>Too </a:t>
            </a:r>
            <a:r>
              <a:rPr lang="en-CA" sz="2800" b="1" dirty="0">
                <a:solidFill>
                  <a:srgbClr val="16A985"/>
                </a:solidFill>
                <a:latin typeface="Arial"/>
                <a:cs typeface="Arial"/>
              </a:rPr>
              <a:t>much</a:t>
            </a:r>
            <a:r>
              <a:rPr lang="en-CA" sz="2800" dirty="0">
                <a:latin typeface="Arial"/>
                <a:cs typeface="Arial"/>
              </a:rPr>
              <a:t>, and recipients will be saturated.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419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16A985"/>
                </a:solidFill>
                <a:latin typeface="Arial"/>
                <a:cs typeface="Arial"/>
              </a:rPr>
              <a:t>Too </a:t>
            </a:r>
            <a:r>
              <a:rPr lang="en-CA" sz="2800" b="1" dirty="0">
                <a:solidFill>
                  <a:srgbClr val="16A985"/>
                </a:solidFill>
                <a:latin typeface="Arial"/>
                <a:cs typeface="Arial"/>
              </a:rPr>
              <a:t>little </a:t>
            </a:r>
            <a:r>
              <a:rPr lang="en-CA" sz="2800" dirty="0">
                <a:latin typeface="Arial"/>
                <a:cs typeface="Arial"/>
              </a:rPr>
              <a:t>exposure and audiences will fail to notice the advertising. 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9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4495800"/>
            <a:ext cx="7467600" cy="914400"/>
          </a:xfrm>
          <a:prstGeom prst="rect">
            <a:avLst/>
          </a:prstGeom>
          <a:solidFill>
            <a:srgbClr val="324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dirty="0" smtClean="0"/>
              <a:t>Across </a:t>
            </a:r>
            <a:r>
              <a:rPr lang="en-CA" sz="2200" dirty="0"/>
              <a:t>all media, the first couple of exposures to an ad have more impact than later ads - although they do build. </a:t>
            </a:r>
            <a:endParaRPr lang="en-CA" sz="2200" dirty="0" smtClean="0"/>
          </a:p>
          <a:p>
            <a:pPr marL="0" indent="0">
              <a:buNone/>
            </a:pPr>
            <a:endParaRPr lang="en-CA" sz="1400" dirty="0" smtClean="0"/>
          </a:p>
          <a:p>
            <a:pPr marL="0" indent="0">
              <a:buNone/>
            </a:pPr>
            <a:r>
              <a:rPr lang="en-CA" sz="2200" dirty="0" smtClean="0"/>
              <a:t>Industry research tracked frequency of newspaper ads.</a:t>
            </a:r>
          </a:p>
          <a:p>
            <a:pPr marL="0" indent="0">
              <a:buNone/>
            </a:pPr>
            <a:endParaRPr lang="en-CA" sz="1400" dirty="0" smtClean="0"/>
          </a:p>
          <a:p>
            <a:pPr marL="0" indent="0">
              <a:buNone/>
            </a:pPr>
            <a:r>
              <a:rPr lang="en-CA" sz="2200" dirty="0" smtClean="0"/>
              <a:t>Aided </a:t>
            </a:r>
            <a:r>
              <a:rPr lang="en-CA" sz="2200" dirty="0"/>
              <a:t>awareness of advertised brands was noted and compared to those with no exposure to the advertising. </a:t>
            </a:r>
            <a:endParaRPr lang="en-CA" sz="2200" dirty="0" smtClean="0"/>
          </a:p>
          <a:p>
            <a:pPr marL="0" indent="0">
              <a:buNone/>
            </a:pPr>
            <a:endParaRPr lang="en-CA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Consumers </a:t>
            </a:r>
            <a:r>
              <a:rPr lang="en-US" dirty="0"/>
              <a:t>R</a:t>
            </a:r>
            <a:r>
              <a:rPr lang="en-US" dirty="0" smtClean="0"/>
              <a:t>espond?</a:t>
            </a:r>
            <a:endParaRPr lang="en-US" dirty="0"/>
          </a:p>
        </p:txBody>
      </p:sp>
      <p:pic>
        <p:nvPicPr>
          <p:cNvPr id="4" name="Picture 3" descr="HOWTO-RESP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114800"/>
            <a:ext cx="1683871" cy="175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45720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200" b="1" dirty="0">
                <a:solidFill>
                  <a:schemeClr val="bg1"/>
                </a:solidFill>
                <a:latin typeface="Arial"/>
                <a:cs typeface="Arial"/>
              </a:rPr>
              <a:t>The impact of newspaper ad frequency was significant!</a:t>
            </a:r>
          </a:p>
        </p:txBody>
      </p:sp>
    </p:spTree>
    <p:extLst>
      <p:ext uri="{BB962C8B-B14F-4D97-AF65-F5344CB8AC3E}">
        <p14:creationId xmlns:p14="http://schemas.microsoft.com/office/powerpoint/2010/main" val="19023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Impact with Newspapers</a:t>
            </a:r>
            <a:endParaRPr lang="en-US" dirty="0"/>
          </a:p>
        </p:txBody>
      </p:sp>
      <p:pic>
        <p:nvPicPr>
          <p:cNvPr id="7" name="Picture 6" descr="frequency_how-often-to-advertise-2017-0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/>
          <a:stretch/>
        </p:blipFill>
        <p:spPr>
          <a:xfrm>
            <a:off x="931332" y="1752600"/>
            <a:ext cx="7435427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76594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or more newspaper ads increased awareness by 71%.</a:t>
            </a:r>
            <a:endParaRPr lang="en-US" sz="2200" dirty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01989"/>
              </p:ext>
            </p:extLst>
          </p:nvPr>
        </p:nvGraphicFramePr>
        <p:xfrm>
          <a:off x="4419600" y="1600200"/>
          <a:ext cx="4559179" cy="4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3539499" cy="288924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27558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Totum Research, November 2012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62518"/>
            <a:ext cx="7543800" cy="925620"/>
          </a:xfrm>
          <a:noFill/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324481"/>
                </a:solidFill>
                <a:latin typeface="Myriad Pro" pitchFamily="34" charset="0"/>
              </a:rPr>
              <a:t>Frequency </a:t>
            </a:r>
            <a:r>
              <a:rPr lang="en-CA" b="1" dirty="0" smtClean="0">
                <a:solidFill>
                  <a:srgbClr val="324481"/>
                </a:solidFill>
                <a:latin typeface="Myriad Pro" pitchFamily="34" charset="0"/>
              </a:rPr>
              <a:t>in Newspapers Works!</a:t>
            </a:r>
            <a:endParaRPr lang="en-CA" dirty="0">
              <a:solidFill>
                <a:srgbClr val="324481"/>
              </a:solidFill>
              <a:latin typeface="Myriad Pro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7467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Newspaper advertising for Mitsubishi was very effective, </a:t>
            </a:r>
            <a:r>
              <a:rPr lang="en-US" sz="2400" dirty="0" smtClean="0"/>
              <a:t>particularly for </a:t>
            </a:r>
            <a:r>
              <a:rPr lang="en-US" sz="2400" dirty="0"/>
              <a:t>those exposed to the message more often.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422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62518"/>
            <a:ext cx="7467600" cy="925620"/>
          </a:xfrm>
          <a:noFill/>
        </p:spPr>
        <p:txBody>
          <a:bodyPr>
            <a:normAutofit/>
          </a:bodyPr>
          <a:lstStyle/>
          <a:p>
            <a:r>
              <a:rPr lang="en-CA" dirty="0"/>
              <a:t>Frequency in </a:t>
            </a:r>
            <a:r>
              <a:rPr lang="en-CA" dirty="0" smtClean="0"/>
              <a:t>Newspapers Works</a:t>
            </a:r>
            <a:r>
              <a:rPr lang="en-CA" dirty="0"/>
              <a:t>!</a:t>
            </a:r>
            <a:endParaRPr lang="en-CA" dirty="0">
              <a:solidFill>
                <a:srgbClr val="324481"/>
              </a:solidFill>
              <a:latin typeface="Myriad Pro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1384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Newspaper advertising for Mitsubishi was very effective,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particularly for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those exposed to the message more often.</a:t>
            </a:r>
          </a:p>
          <a:p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125772"/>
              </p:ext>
            </p:extLst>
          </p:nvPr>
        </p:nvGraphicFramePr>
        <p:xfrm>
          <a:off x="3962400" y="1343025"/>
          <a:ext cx="5074920" cy="460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382000" y="1500187"/>
            <a:ext cx="642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</a:p>
        </p:txBody>
      </p:sp>
      <p:pic>
        <p:nvPicPr>
          <p:cNvPr id="15" name="Picture 14"/>
          <p:cNvPicPr>
            <a:picLocks noGrp="1" noChangeAspect="1" noChangeArrowheads="1"/>
          </p:cNvPicPr>
          <p:nvPr/>
        </p:nvPicPr>
        <p:blipFill rotWithShape="1">
          <a:blip r:embed="rId3" cstate="print"/>
          <a:srcRect l="50000" t="15105" r="1747" b="1117"/>
          <a:stretch/>
        </p:blipFill>
        <p:spPr bwMode="auto">
          <a:xfrm>
            <a:off x="533400" y="2057400"/>
            <a:ext cx="3099305" cy="3505200"/>
          </a:xfrm>
          <a:prstGeom prst="rect">
            <a:avLst/>
          </a:prstGeom>
          <a:noFill/>
          <a:ln w="12700">
            <a:solidFill>
              <a:srgbClr val="BFBFBF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27558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Totum Research, November 2012</a:t>
            </a:r>
          </a:p>
        </p:txBody>
      </p:sp>
    </p:spTree>
    <p:extLst>
      <p:ext uri="{BB962C8B-B14F-4D97-AF65-F5344CB8AC3E}">
        <p14:creationId xmlns:p14="http://schemas.microsoft.com/office/powerpoint/2010/main" val="2172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676400"/>
            <a:ext cx="7162800" cy="914400"/>
          </a:xfrm>
          <a:prstGeom prst="rect">
            <a:avLst/>
          </a:prstGeom>
          <a:solidFill>
            <a:srgbClr val="324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Driving Sales?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37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16A985"/>
              </a:solidFill>
            </a:endParaRPr>
          </a:p>
          <a:p>
            <a:pPr marL="0" indent="0">
              <a:buNone/>
            </a:pPr>
            <a:r>
              <a:rPr lang="en-CA" i="1" dirty="0" smtClean="0"/>
              <a:t>“There is convincing </a:t>
            </a:r>
            <a:r>
              <a:rPr lang="en-CA" i="1" dirty="0"/>
              <a:t>evidence that advertising, when it is </a:t>
            </a:r>
            <a:r>
              <a:rPr lang="en-CA" i="1" dirty="0" smtClean="0"/>
              <a:t>good enough </a:t>
            </a:r>
            <a:r>
              <a:rPr lang="en-CA" i="1" dirty="0"/>
              <a:t>to work, may have short-term effects of </a:t>
            </a:r>
            <a:r>
              <a:rPr lang="en-CA" i="1" dirty="0" smtClean="0"/>
              <a:t>purchase probability.”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9400"/>
            <a:ext cx="6534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Advertising Reach &amp; Frequency: Maximizing Advertising Results Through Effective Frequency, Colin MacDonald</a:t>
            </a:r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900" y="1752600"/>
            <a:ext cx="636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>
                <a:solidFill>
                  <a:srgbClr val="FFFFFF"/>
                </a:solidFill>
                <a:latin typeface="Arial"/>
                <a:cs typeface="Arial"/>
              </a:rPr>
              <a:t>Good advertising can result in </a:t>
            </a:r>
            <a:endParaRPr lang="en-CA" sz="2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consumer 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purchases.</a:t>
            </a:r>
          </a:p>
          <a:p>
            <a:endParaRPr lang="en-US" sz="2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frequency_how-often-to-advertise-2017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6" y="1066800"/>
            <a:ext cx="1864694" cy="19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Driving Sales?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705"/>
            <a:ext cx="8229600" cy="1718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dirty="0"/>
              <a:t>The Journal of Advertising Research found “sound  </a:t>
            </a:r>
            <a:r>
              <a:rPr lang="en-CA" sz="2200" dirty="0" smtClean="0"/>
              <a:t>    experimental evidence </a:t>
            </a:r>
            <a:r>
              <a:rPr lang="en-CA" sz="2200" dirty="0"/>
              <a:t>that newspaper advertising can stimulate an </a:t>
            </a:r>
            <a:r>
              <a:rPr lang="en-CA" sz="2200" dirty="0" smtClean="0"/>
              <a:t>immediate response </a:t>
            </a:r>
            <a:r>
              <a:rPr lang="en-CA" sz="2200" dirty="0"/>
              <a:t>observable in purchasing terms.</a:t>
            </a:r>
            <a:r>
              <a:rPr lang="en-CA" sz="2200" dirty="0" smtClean="0"/>
              <a:t>”</a:t>
            </a:r>
          </a:p>
          <a:p>
            <a:pPr marL="0" indent="0">
              <a:buNone/>
            </a:pPr>
            <a:r>
              <a:rPr lang="en-CA" sz="2200" dirty="0"/>
              <a:t>In a study of </a:t>
            </a:r>
            <a:r>
              <a:rPr lang="en-CA" sz="2200" dirty="0" smtClean="0"/>
              <a:t>1,200</a:t>
            </a:r>
            <a:r>
              <a:rPr lang="en-CA" sz="2200" dirty="0"/>
              <a:t>, one and a half days after ads for various brands ran in the </a:t>
            </a:r>
            <a:r>
              <a:rPr lang="en-CA" sz="2200" dirty="0" smtClean="0"/>
              <a:t>newspaper</a:t>
            </a:r>
            <a:r>
              <a:rPr lang="en-CA" sz="2200" dirty="0"/>
              <a:t>:</a:t>
            </a:r>
            <a:endParaRPr lang="en-US" sz="2200" dirty="0"/>
          </a:p>
        </p:txBody>
      </p:sp>
      <p:pic>
        <p:nvPicPr>
          <p:cNvPr id="6" name="Picture 5" descr="frequency_how-often-to-advertise-20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/>
          <a:stretch/>
        </p:blipFill>
        <p:spPr>
          <a:xfrm>
            <a:off x="914400" y="3067756"/>
            <a:ext cx="7315200" cy="29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3858891"/>
            <a:ext cx="7315200" cy="1143000"/>
          </a:xfrm>
          <a:prstGeom prst="rect">
            <a:avLst/>
          </a:prstGeom>
          <a:solidFill>
            <a:srgbClr val="324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Frequency: Same for all Brands?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There is no agreement by experts on what exact number of ads provides the ultimate level of frequency. </a:t>
            </a: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Timing </a:t>
            </a:r>
            <a:r>
              <a:rPr lang="en-CA" sz="2800" dirty="0"/>
              <a:t>of </a:t>
            </a:r>
            <a:r>
              <a:rPr lang="en-CA" sz="2800" dirty="0" smtClean="0"/>
              <a:t>ad exposure </a:t>
            </a:r>
            <a:r>
              <a:rPr lang="en-CA" sz="2800" dirty="0"/>
              <a:t>is another critical element. </a:t>
            </a:r>
            <a:endParaRPr lang="en-CA" sz="2800" dirty="0" smtClean="0"/>
          </a:p>
        </p:txBody>
      </p:sp>
      <p:pic>
        <p:nvPicPr>
          <p:cNvPr id="4" name="Picture 3" descr="SMALL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25491"/>
            <a:ext cx="2069603" cy="2160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858891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2200" b="1" dirty="0">
                <a:solidFill>
                  <a:srgbClr val="FFFFFF"/>
                </a:solidFill>
                <a:latin typeface="Arial"/>
                <a:cs typeface="Arial"/>
              </a:rPr>
              <a:t>Ads that reach targets during a purchase cycle are generally more effective and 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require less frequency.</a:t>
            </a:r>
          </a:p>
          <a:p>
            <a:endParaRPr lang="en-US" sz="2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3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NMC</Template>
  <TotalTime>215</TotalTime>
  <Words>636</Words>
  <Application>Microsoft Office PowerPoint</Application>
  <PresentationFormat>On-screen Show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NMC</vt:lpstr>
      <vt:lpstr>Frequency Works in Newspapers</vt:lpstr>
      <vt:lpstr>What is Frequency in Advertising?</vt:lpstr>
      <vt:lpstr>How do Consumers Respond?</vt:lpstr>
      <vt:lpstr>Significant Impact with Newspapers</vt:lpstr>
      <vt:lpstr>Frequency in Newspapers Works!</vt:lpstr>
      <vt:lpstr>Frequency in Newspapers Works!</vt:lpstr>
      <vt:lpstr>What About Driving Sales?</vt:lpstr>
      <vt:lpstr>What About Driving Sales?</vt:lpstr>
      <vt:lpstr>Frequency: Same for all Brands?</vt:lpstr>
      <vt:lpstr>Frequency: Same for all Brands?</vt:lpstr>
      <vt:lpstr>Communication Situations</vt:lpstr>
      <vt:lpstr>Communication Situations</vt:lpstr>
      <vt:lpstr>Frequency Works in Newspapers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Kelly Levson</cp:lastModifiedBy>
  <cp:revision>33</cp:revision>
  <dcterms:created xsi:type="dcterms:W3CDTF">2012-06-11T20:32:37Z</dcterms:created>
  <dcterms:modified xsi:type="dcterms:W3CDTF">2017-06-05T00:36:19Z</dcterms:modified>
</cp:coreProperties>
</file>