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5"/>
  </p:notesMasterIdLst>
  <p:handoutMasterIdLst>
    <p:handoutMasterId r:id="rId26"/>
  </p:handoutMasterIdLst>
  <p:sldIdLst>
    <p:sldId id="325" r:id="rId2"/>
    <p:sldId id="321" r:id="rId3"/>
    <p:sldId id="317" r:id="rId4"/>
    <p:sldId id="300" r:id="rId5"/>
    <p:sldId id="267" r:id="rId6"/>
    <p:sldId id="298" r:id="rId7"/>
    <p:sldId id="275" r:id="rId8"/>
    <p:sldId id="268" r:id="rId9"/>
    <p:sldId id="301" r:id="rId10"/>
    <p:sldId id="269" r:id="rId11"/>
    <p:sldId id="302" r:id="rId12"/>
    <p:sldId id="279" r:id="rId13"/>
    <p:sldId id="304" r:id="rId14"/>
    <p:sldId id="284" r:id="rId15"/>
    <p:sldId id="305" r:id="rId16"/>
    <p:sldId id="306" r:id="rId17"/>
    <p:sldId id="307" r:id="rId18"/>
    <p:sldId id="309" r:id="rId19"/>
    <p:sldId id="320" r:id="rId20"/>
    <p:sldId id="312" r:id="rId21"/>
    <p:sldId id="314" r:id="rId22"/>
    <p:sldId id="323" r:id="rId23"/>
    <p:sldId id="326" r:id="rId2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246"/>
    <a:srgbClr val="B2B2B2"/>
    <a:srgbClr val="D1D1D1"/>
    <a:srgbClr val="ACDEE0"/>
    <a:srgbClr val="B5D8D8"/>
    <a:srgbClr val="A9C9C9"/>
    <a:srgbClr val="A3CC3E"/>
    <a:srgbClr val="17B1F1"/>
    <a:srgbClr val="C2C2C2"/>
    <a:srgbClr val="7454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798" autoAdjust="0"/>
  </p:normalViewPr>
  <p:slideViewPr>
    <p:cSldViewPr snapToGrid="0">
      <p:cViewPr>
        <p:scale>
          <a:sx n="80" d="100"/>
          <a:sy n="80" d="100"/>
        </p:scale>
        <p:origin x="-864" y="390"/>
      </p:cViewPr>
      <p:guideLst>
        <p:guide orient="horz" pos="333"/>
        <p:guide pos="5098"/>
      </p:guideLst>
    </p:cSldViewPr>
  </p:slideViewPr>
  <p:notesTextViewPr>
    <p:cViewPr>
      <p:scale>
        <a:sx n="1" d="1"/>
        <a:sy n="1" d="1"/>
      </p:scale>
      <p:origin x="0" y="0"/>
    </p:cViewPr>
  </p:notesTextViewPr>
  <p:sorterViewPr>
    <p:cViewPr>
      <p:scale>
        <a:sx n="160" d="100"/>
        <a:sy n="160" d="100"/>
      </p:scale>
      <p:origin x="0" y="19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2.3684210148805999E-2"/>
          <c:y val="0.25624999999999998"/>
          <c:w val="0.643439283952703"/>
          <c:h val="0.66233366141732297"/>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rgbClr val="AED246"/>
              </a:solidFill>
            </c:spPr>
          </c:dPt>
          <c:dPt>
            <c:idx val="1"/>
            <c:invertIfNegative val="0"/>
            <c:bubble3D val="0"/>
            <c:spPr>
              <a:solidFill>
                <a:srgbClr val="243371"/>
              </a:solidFill>
            </c:spPr>
          </c:dPt>
          <c:dPt>
            <c:idx val="2"/>
            <c:invertIfNegative val="0"/>
            <c:bubble3D val="0"/>
            <c:spPr>
              <a:solidFill>
                <a:srgbClr val="149797"/>
              </a:solidFill>
            </c:spPr>
          </c:dPt>
          <c:dPt>
            <c:idx val="3"/>
            <c:invertIfNegative val="0"/>
            <c:bubble3D val="0"/>
            <c:spPr>
              <a:solidFill>
                <a:srgbClr val="74549F"/>
              </a:solidFill>
            </c:spPr>
          </c:dPt>
          <c:cat>
            <c:strRef>
              <c:f>Sheet1!$A$2:$A$5</c:f>
              <c:strCache>
                <c:ptCount val="4"/>
                <c:pt idx="0">
                  <c:v>Printed Newspaper</c:v>
                </c:pt>
                <c:pt idx="1">
                  <c:v>Desktop/Laptop</c:v>
                </c:pt>
                <c:pt idx="2">
                  <c:v>Smartphone</c:v>
                </c:pt>
                <c:pt idx="3">
                  <c:v>Tablet</c:v>
                </c:pt>
              </c:strCache>
            </c:strRef>
          </c:cat>
          <c:val>
            <c:numRef>
              <c:f>Sheet1!$B$2:$B$5</c:f>
              <c:numCache>
                <c:formatCode>0%</c:formatCode>
                <c:ptCount val="4"/>
                <c:pt idx="0">
                  <c:v>0.6</c:v>
                </c:pt>
                <c:pt idx="1">
                  <c:v>0.5</c:v>
                </c:pt>
                <c:pt idx="2">
                  <c:v>0.41</c:v>
                </c:pt>
                <c:pt idx="3">
                  <c:v>0.46</c:v>
                </c:pt>
              </c:numCache>
            </c:numRef>
          </c:val>
        </c:ser>
        <c:dLbls>
          <c:showLegendKey val="0"/>
          <c:showVal val="1"/>
          <c:showCatName val="0"/>
          <c:showSerName val="0"/>
          <c:showPercent val="0"/>
          <c:showBubbleSize val="0"/>
        </c:dLbls>
        <c:gapWidth val="100"/>
        <c:overlap val="10"/>
        <c:axId val="91471232"/>
        <c:axId val="93193344"/>
      </c:barChart>
      <c:catAx>
        <c:axId val="91471232"/>
        <c:scaling>
          <c:orientation val="minMax"/>
        </c:scaling>
        <c:delete val="0"/>
        <c:axPos val="l"/>
        <c:majorTickMark val="none"/>
        <c:minorTickMark val="none"/>
        <c:tickLblPos val="nextTo"/>
        <c:txPr>
          <a:bodyPr/>
          <a:lstStyle/>
          <a:p>
            <a:pPr>
              <a:defRPr sz="1600"/>
            </a:pPr>
            <a:endParaRPr lang="en-US"/>
          </a:p>
        </c:txPr>
        <c:crossAx val="93193344"/>
        <c:crosses val="autoZero"/>
        <c:auto val="1"/>
        <c:lblAlgn val="ctr"/>
        <c:lblOffset val="100"/>
        <c:noMultiLvlLbl val="0"/>
      </c:catAx>
      <c:valAx>
        <c:axId val="93193344"/>
        <c:scaling>
          <c:orientation val="minMax"/>
        </c:scaling>
        <c:delete val="1"/>
        <c:axPos val="b"/>
        <c:numFmt formatCode="0%" sourceLinked="1"/>
        <c:majorTickMark val="out"/>
        <c:minorTickMark val="none"/>
        <c:tickLblPos val="nextTo"/>
        <c:crossAx val="914712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058323816393194E-2"/>
          <c:y val="2.9559850848904098E-2"/>
          <c:w val="0.82592634890104399"/>
          <c:h val="0.86398000196593405"/>
        </c:manualLayout>
      </c:layout>
      <c:pieChart>
        <c:varyColors val="1"/>
        <c:ser>
          <c:idx val="0"/>
          <c:order val="0"/>
          <c:tx>
            <c:strRef>
              <c:f>Sheet1!$B$1</c:f>
              <c:strCache>
                <c:ptCount val="1"/>
                <c:pt idx="0">
                  <c:v>Print Comm NP Readers</c:v>
                </c:pt>
              </c:strCache>
            </c:strRef>
          </c:tx>
          <c:dPt>
            <c:idx val="0"/>
            <c:bubble3D val="0"/>
            <c:spPr>
              <a:solidFill>
                <a:srgbClr val="324481"/>
              </a:solidFill>
              <a:ln w="19050">
                <a:solidFill>
                  <a:schemeClr val="lt1"/>
                </a:solidFill>
              </a:ln>
              <a:effectLst/>
            </c:spPr>
          </c:dPt>
          <c:dPt>
            <c:idx val="1"/>
            <c:bubble3D val="0"/>
            <c:spPr>
              <a:solidFill>
                <a:srgbClr val="AED246"/>
              </a:solidFill>
              <a:ln w="19050">
                <a:solidFill>
                  <a:schemeClr val="lt1"/>
                </a:solidFill>
              </a:ln>
              <a:effectLst/>
            </c:spPr>
          </c:dPt>
          <c:dPt>
            <c:idx val="2"/>
            <c:bubble3D val="0"/>
            <c:spPr>
              <a:solidFill>
                <a:srgbClr val="00B0F0"/>
              </a:solidFill>
              <a:ln w="19050">
                <a:solidFill>
                  <a:schemeClr val="lt1"/>
                </a:solidFill>
              </a:ln>
              <a:effectLst/>
            </c:spPr>
          </c:dPt>
          <c:cat>
            <c:strRef>
              <c:f>Sheet1!$A$2:$A$4</c:f>
              <c:strCache>
                <c:ptCount val="3"/>
                <c:pt idx="0">
                  <c:v>More time</c:v>
                </c:pt>
                <c:pt idx="1">
                  <c:v>About the same</c:v>
                </c:pt>
                <c:pt idx="2">
                  <c:v>Less time</c:v>
                </c:pt>
              </c:strCache>
            </c:strRef>
          </c:cat>
          <c:val>
            <c:numRef>
              <c:f>Sheet1!$B$2:$B$4</c:f>
              <c:numCache>
                <c:formatCode>General</c:formatCode>
                <c:ptCount val="3"/>
                <c:pt idx="0">
                  <c:v>0.15</c:v>
                </c:pt>
                <c:pt idx="1">
                  <c:v>0.67</c:v>
                </c:pt>
                <c:pt idx="2">
                  <c:v>0.18</c:v>
                </c:pt>
              </c:numCache>
            </c:numRef>
          </c:val>
        </c:ser>
        <c:dLbls>
          <c:showLegendKey val="0"/>
          <c:showVal val="0"/>
          <c:showCatName val="0"/>
          <c:showSerName val="0"/>
          <c:showPercent val="0"/>
          <c:showBubbleSize val="0"/>
          <c:showLeaderLines val="1"/>
        </c:dLbls>
        <c:firstSliceAng val="245"/>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6366104843693903"/>
          <c:y val="3.1102241318336901E-2"/>
          <c:w val="0.60664359972424498"/>
          <c:h val="0.96318419394551136"/>
        </c:manualLayout>
      </c:layout>
      <c:barChart>
        <c:barDir val="bar"/>
        <c:grouping val="clustered"/>
        <c:varyColors val="0"/>
        <c:ser>
          <c:idx val="0"/>
          <c:order val="0"/>
          <c:tx>
            <c:strRef>
              <c:f>Sheet1!$B$1</c:f>
              <c:strCache>
                <c:ptCount val="1"/>
                <c:pt idx="0">
                  <c:v>Population 100K+</c:v>
                </c:pt>
              </c:strCache>
            </c:strRef>
          </c:tx>
          <c:spPr>
            <a:solidFill>
              <a:srgbClr val="324481"/>
            </a:solidFill>
          </c:spPr>
          <c:invertIfNegative val="0"/>
          <c:dLbls>
            <c:showLegendKey val="0"/>
            <c:showVal val="1"/>
            <c:showCatName val="0"/>
            <c:showSerName val="0"/>
            <c:showPercent val="0"/>
            <c:showBubbleSize val="0"/>
            <c:showLeaderLines val="0"/>
          </c:dLbls>
          <c:cat>
            <c:strRef>
              <c:f>Sheet1!$A$2:$A$6</c:f>
              <c:strCache>
                <c:ptCount val="5"/>
                <c:pt idx="0">
                  <c:v>Local Editorial</c:v>
                </c:pt>
                <c:pt idx="1">
                  <c:v>Local Sports</c:v>
                </c:pt>
                <c:pt idx="2">
                  <c:v>Local Entertainment</c:v>
                </c:pt>
                <c:pt idx="3">
                  <c:v>Local Events</c:v>
                </c:pt>
                <c:pt idx="4">
                  <c:v>Local News</c:v>
                </c:pt>
              </c:strCache>
            </c:strRef>
          </c:cat>
          <c:val>
            <c:numRef>
              <c:f>Sheet1!$B$2:$B$6</c:f>
              <c:numCache>
                <c:formatCode>General</c:formatCode>
                <c:ptCount val="5"/>
                <c:pt idx="0">
                  <c:v>49</c:v>
                </c:pt>
                <c:pt idx="1">
                  <c:v>26</c:v>
                </c:pt>
                <c:pt idx="2">
                  <c:v>46</c:v>
                </c:pt>
                <c:pt idx="3">
                  <c:v>54</c:v>
                </c:pt>
                <c:pt idx="4">
                  <c:v>75</c:v>
                </c:pt>
              </c:numCache>
            </c:numRef>
          </c:val>
        </c:ser>
        <c:ser>
          <c:idx val="1"/>
          <c:order val="1"/>
          <c:tx>
            <c:strRef>
              <c:f>Sheet1!$C$1</c:f>
              <c:strCache>
                <c:ptCount val="1"/>
                <c:pt idx="0">
                  <c:v>Population &lt;100K</c:v>
                </c:pt>
              </c:strCache>
            </c:strRef>
          </c:tx>
          <c:spPr>
            <a:solidFill>
              <a:srgbClr val="AED246"/>
            </a:solidFill>
          </c:spPr>
          <c:invertIfNegative val="0"/>
          <c:dLbls>
            <c:txPr>
              <a:bodyPr/>
              <a:lstStyle/>
              <a:p>
                <a:pPr>
                  <a:defRPr b="1"/>
                </a:pPr>
                <a:endParaRPr lang="en-US"/>
              </a:p>
            </c:txPr>
            <c:showLegendKey val="0"/>
            <c:showVal val="1"/>
            <c:showCatName val="0"/>
            <c:showSerName val="0"/>
            <c:showPercent val="0"/>
            <c:showBubbleSize val="0"/>
            <c:showLeaderLines val="0"/>
          </c:dLbls>
          <c:cat>
            <c:strRef>
              <c:f>Sheet1!$A$2:$A$6</c:f>
              <c:strCache>
                <c:ptCount val="5"/>
                <c:pt idx="0">
                  <c:v>Local Editorial</c:v>
                </c:pt>
                <c:pt idx="1">
                  <c:v>Local Sports</c:v>
                </c:pt>
                <c:pt idx="2">
                  <c:v>Local Entertainment</c:v>
                </c:pt>
                <c:pt idx="3">
                  <c:v>Local Events</c:v>
                </c:pt>
                <c:pt idx="4">
                  <c:v>Local News</c:v>
                </c:pt>
              </c:strCache>
            </c:strRef>
          </c:cat>
          <c:val>
            <c:numRef>
              <c:f>Sheet1!$C$2:$C$6</c:f>
              <c:numCache>
                <c:formatCode>General</c:formatCode>
                <c:ptCount val="5"/>
                <c:pt idx="0">
                  <c:v>50</c:v>
                </c:pt>
                <c:pt idx="1">
                  <c:v>23</c:v>
                </c:pt>
                <c:pt idx="2">
                  <c:v>54</c:v>
                </c:pt>
                <c:pt idx="3">
                  <c:v>61</c:v>
                </c:pt>
                <c:pt idx="4">
                  <c:v>89</c:v>
                </c:pt>
              </c:numCache>
            </c:numRef>
          </c:val>
        </c:ser>
        <c:dLbls>
          <c:showLegendKey val="0"/>
          <c:showVal val="0"/>
          <c:showCatName val="0"/>
          <c:showSerName val="0"/>
          <c:showPercent val="0"/>
          <c:showBubbleSize val="0"/>
        </c:dLbls>
        <c:gapWidth val="150"/>
        <c:axId val="94198400"/>
        <c:axId val="94200192"/>
      </c:barChart>
      <c:catAx>
        <c:axId val="94198400"/>
        <c:scaling>
          <c:orientation val="maxMin"/>
        </c:scaling>
        <c:delete val="0"/>
        <c:axPos val="l"/>
        <c:majorTickMark val="none"/>
        <c:minorTickMark val="none"/>
        <c:tickLblPos val="nextTo"/>
        <c:spPr>
          <a:ln>
            <a:noFill/>
          </a:ln>
        </c:spPr>
        <c:txPr>
          <a:bodyPr/>
          <a:lstStyle/>
          <a:p>
            <a:pPr>
              <a:defRPr sz="2000" b="1"/>
            </a:pPr>
            <a:endParaRPr lang="en-US"/>
          </a:p>
        </c:txPr>
        <c:crossAx val="94200192"/>
        <c:crosses val="autoZero"/>
        <c:auto val="1"/>
        <c:lblAlgn val="ctr"/>
        <c:lblOffset val="100"/>
        <c:noMultiLvlLbl val="0"/>
      </c:catAx>
      <c:valAx>
        <c:axId val="94200192"/>
        <c:scaling>
          <c:orientation val="minMax"/>
        </c:scaling>
        <c:delete val="1"/>
        <c:axPos val="t"/>
        <c:numFmt formatCode="General" sourceLinked="1"/>
        <c:majorTickMark val="out"/>
        <c:minorTickMark val="none"/>
        <c:tickLblPos val="nextTo"/>
        <c:crossAx val="94198400"/>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4524464129483801"/>
          <c:y val="2.7777907716810098E-2"/>
          <c:w val="0.46308869203849501"/>
          <c:h val="0.97222197501095442"/>
        </c:manualLayout>
      </c:layout>
      <c:barChart>
        <c:barDir val="bar"/>
        <c:grouping val="clustered"/>
        <c:varyColors val="0"/>
        <c:ser>
          <c:idx val="0"/>
          <c:order val="0"/>
          <c:tx>
            <c:strRef>
              <c:f>Sheet1!$B$1</c:f>
              <c:strCache>
                <c:ptCount val="1"/>
                <c:pt idx="0">
                  <c:v>Population 100K+</c:v>
                </c:pt>
              </c:strCache>
            </c:strRef>
          </c:tx>
          <c:spPr>
            <a:solidFill>
              <a:srgbClr val="324481"/>
            </a:solidFill>
          </c:spPr>
          <c:invertIfNegative val="0"/>
          <c:dLbls>
            <c:showLegendKey val="0"/>
            <c:showVal val="1"/>
            <c:showCatName val="0"/>
            <c:showSerName val="0"/>
            <c:showPercent val="0"/>
            <c:showBubbleSize val="0"/>
            <c:showLeaderLines val="0"/>
          </c:dLbls>
          <c:cat>
            <c:strRef>
              <c:f>Sheet1!$A$2:$A$6</c:f>
              <c:strCache>
                <c:ptCount val="5"/>
                <c:pt idx="0">
                  <c:v>Flyers/Inserts</c:v>
                </c:pt>
                <c:pt idx="1">
                  <c:v>Advertising in Paper</c:v>
                </c:pt>
                <c:pt idx="2">
                  <c:v>Classified Ads</c:v>
                </c:pt>
                <c:pt idx="3">
                  <c:v>Employment</c:v>
                </c:pt>
                <c:pt idx="4">
                  <c:v>Real Estate</c:v>
                </c:pt>
              </c:strCache>
            </c:strRef>
          </c:cat>
          <c:val>
            <c:numRef>
              <c:f>Sheet1!$B$2:$B$6</c:f>
              <c:numCache>
                <c:formatCode>General</c:formatCode>
                <c:ptCount val="5"/>
                <c:pt idx="0">
                  <c:v>56</c:v>
                </c:pt>
                <c:pt idx="1">
                  <c:v>26</c:v>
                </c:pt>
                <c:pt idx="2">
                  <c:v>30</c:v>
                </c:pt>
                <c:pt idx="3">
                  <c:v>18</c:v>
                </c:pt>
                <c:pt idx="4">
                  <c:v>25</c:v>
                </c:pt>
              </c:numCache>
            </c:numRef>
          </c:val>
        </c:ser>
        <c:ser>
          <c:idx val="1"/>
          <c:order val="1"/>
          <c:tx>
            <c:strRef>
              <c:f>Sheet1!$C$1</c:f>
              <c:strCache>
                <c:ptCount val="1"/>
                <c:pt idx="0">
                  <c:v>Population &lt;100K</c:v>
                </c:pt>
              </c:strCache>
            </c:strRef>
          </c:tx>
          <c:spPr>
            <a:solidFill>
              <a:srgbClr val="AED246"/>
            </a:solidFill>
          </c:spPr>
          <c:invertIfNegative val="0"/>
          <c:dLbls>
            <c:txPr>
              <a:bodyPr/>
              <a:lstStyle/>
              <a:p>
                <a:pPr>
                  <a:defRPr b="1"/>
                </a:pPr>
                <a:endParaRPr lang="en-US"/>
              </a:p>
            </c:txPr>
            <c:showLegendKey val="0"/>
            <c:showVal val="1"/>
            <c:showCatName val="0"/>
            <c:showSerName val="0"/>
            <c:showPercent val="0"/>
            <c:showBubbleSize val="0"/>
            <c:showLeaderLines val="0"/>
          </c:dLbls>
          <c:cat>
            <c:strRef>
              <c:f>Sheet1!$A$2:$A$6</c:f>
              <c:strCache>
                <c:ptCount val="5"/>
                <c:pt idx="0">
                  <c:v>Flyers/Inserts</c:v>
                </c:pt>
                <c:pt idx="1">
                  <c:v>Advertising in Paper</c:v>
                </c:pt>
                <c:pt idx="2">
                  <c:v>Classified Ads</c:v>
                </c:pt>
                <c:pt idx="3">
                  <c:v>Employment</c:v>
                </c:pt>
                <c:pt idx="4">
                  <c:v>Real Estate</c:v>
                </c:pt>
              </c:strCache>
            </c:strRef>
          </c:cat>
          <c:val>
            <c:numRef>
              <c:f>Sheet1!$C$2:$C$6</c:f>
              <c:numCache>
                <c:formatCode>General</c:formatCode>
                <c:ptCount val="5"/>
                <c:pt idx="0">
                  <c:v>67</c:v>
                </c:pt>
                <c:pt idx="1">
                  <c:v>29</c:v>
                </c:pt>
                <c:pt idx="2">
                  <c:v>46</c:v>
                </c:pt>
                <c:pt idx="3">
                  <c:v>24</c:v>
                </c:pt>
                <c:pt idx="4">
                  <c:v>25</c:v>
                </c:pt>
              </c:numCache>
            </c:numRef>
          </c:val>
        </c:ser>
        <c:dLbls>
          <c:showLegendKey val="0"/>
          <c:showVal val="0"/>
          <c:showCatName val="0"/>
          <c:showSerName val="0"/>
          <c:showPercent val="0"/>
          <c:showBubbleSize val="0"/>
        </c:dLbls>
        <c:gapWidth val="150"/>
        <c:axId val="93947776"/>
        <c:axId val="93949312"/>
      </c:barChart>
      <c:catAx>
        <c:axId val="93947776"/>
        <c:scaling>
          <c:orientation val="maxMin"/>
        </c:scaling>
        <c:delete val="0"/>
        <c:axPos val="l"/>
        <c:majorTickMark val="none"/>
        <c:minorTickMark val="none"/>
        <c:tickLblPos val="nextTo"/>
        <c:spPr>
          <a:ln>
            <a:noFill/>
          </a:ln>
        </c:spPr>
        <c:txPr>
          <a:bodyPr/>
          <a:lstStyle/>
          <a:p>
            <a:pPr>
              <a:defRPr sz="2000" b="1"/>
            </a:pPr>
            <a:endParaRPr lang="en-US"/>
          </a:p>
        </c:txPr>
        <c:crossAx val="93949312"/>
        <c:crosses val="autoZero"/>
        <c:auto val="1"/>
        <c:lblAlgn val="ctr"/>
        <c:lblOffset val="100"/>
        <c:noMultiLvlLbl val="0"/>
      </c:catAx>
      <c:valAx>
        <c:axId val="93949312"/>
        <c:scaling>
          <c:orientation val="minMax"/>
        </c:scaling>
        <c:delete val="1"/>
        <c:axPos val="t"/>
        <c:numFmt formatCode="General" sourceLinked="1"/>
        <c:majorTickMark val="out"/>
        <c:minorTickMark val="none"/>
        <c:tickLblPos val="nextTo"/>
        <c:crossAx val="93947776"/>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0.71874</cdr:x>
      <cdr:y>0</cdr:y>
    </cdr:from>
    <cdr:to>
      <cdr:x>0.79184</cdr:x>
      <cdr:y>0.1654</cdr:y>
    </cdr:to>
    <cdr:sp macro="" textlink="">
      <cdr:nvSpPr>
        <cdr:cNvPr id="2" name="TextBox 1"/>
        <cdr:cNvSpPr txBox="1"/>
      </cdr:nvSpPr>
      <cdr:spPr>
        <a:xfrm xmlns:a="http://schemas.openxmlformats.org/drawingml/2006/main">
          <a:off x="5923926" y="-1448682"/>
          <a:ext cx="602466" cy="63185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CA" sz="2000" b="1" dirty="0" smtClean="0"/>
            <a:t>%</a:t>
          </a:r>
          <a:endParaRPr lang="en-CA" sz="20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0.78576</cdr:x>
      <cdr:y>0.00372</cdr:y>
    </cdr:from>
    <cdr:to>
      <cdr:x>0.84041</cdr:x>
      <cdr:y>0.18959</cdr:y>
    </cdr:to>
    <cdr:sp macro="" textlink="">
      <cdr:nvSpPr>
        <cdr:cNvPr id="2" name="TextBox 1"/>
        <cdr:cNvSpPr txBox="1"/>
      </cdr:nvSpPr>
      <cdr:spPr>
        <a:xfrm xmlns:a="http://schemas.openxmlformats.org/drawingml/2006/main">
          <a:off x="7185023" y="13510"/>
          <a:ext cx="499720" cy="6754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CA" sz="2000" b="1" dirty="0" smtClean="0"/>
            <a:t>%</a:t>
          </a:r>
          <a:endParaRPr lang="en-CA" sz="20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5655" tIns="47828" rIns="95655" bIns="47828" rtlCol="0"/>
          <a:lstStyle>
            <a:lvl1pPr algn="l">
              <a:defRPr sz="1300"/>
            </a:lvl1pPr>
          </a:lstStyle>
          <a:p>
            <a:endParaRPr lang="en-CA"/>
          </a:p>
        </p:txBody>
      </p:sp>
      <p:sp>
        <p:nvSpPr>
          <p:cNvPr id="3" name="Date Placeholder 2"/>
          <p:cNvSpPr>
            <a:spLocks noGrp="1"/>
          </p:cNvSpPr>
          <p:nvPr>
            <p:ph type="dt" sz="quarter" idx="1"/>
          </p:nvPr>
        </p:nvSpPr>
        <p:spPr>
          <a:xfrm>
            <a:off x="4143587" y="1"/>
            <a:ext cx="3169920" cy="480060"/>
          </a:xfrm>
          <a:prstGeom prst="rect">
            <a:avLst/>
          </a:prstGeom>
        </p:spPr>
        <p:txBody>
          <a:bodyPr vert="horz" lIns="95655" tIns="47828" rIns="95655" bIns="47828" rtlCol="0"/>
          <a:lstStyle>
            <a:lvl1pPr algn="r">
              <a:defRPr sz="1300"/>
            </a:lvl1pPr>
          </a:lstStyle>
          <a:p>
            <a:fld id="{01279FA2-4194-4EFF-8B93-F5B247164CE8}" type="datetime1">
              <a:rPr lang="en-CA" smtClean="0"/>
              <a:t>17/05/2016</a:t>
            </a:fld>
            <a:endParaRPr lang="en-CA"/>
          </a:p>
        </p:txBody>
      </p:sp>
      <p:sp>
        <p:nvSpPr>
          <p:cNvPr id="4" name="Footer Placeholder 3"/>
          <p:cNvSpPr>
            <a:spLocks noGrp="1"/>
          </p:cNvSpPr>
          <p:nvPr>
            <p:ph type="ftr" sz="quarter" idx="2"/>
          </p:nvPr>
        </p:nvSpPr>
        <p:spPr>
          <a:xfrm>
            <a:off x="0" y="9119475"/>
            <a:ext cx="3169920" cy="480060"/>
          </a:xfrm>
          <a:prstGeom prst="rect">
            <a:avLst/>
          </a:prstGeom>
        </p:spPr>
        <p:txBody>
          <a:bodyPr vert="horz" lIns="95655" tIns="47828" rIns="95655" bIns="47828" rtlCol="0" anchor="b"/>
          <a:lstStyle>
            <a:lvl1pPr algn="l">
              <a:defRPr sz="1300"/>
            </a:lvl1pPr>
          </a:lstStyle>
          <a:p>
            <a:endParaRPr lang="en-CA"/>
          </a:p>
        </p:txBody>
      </p:sp>
      <p:sp>
        <p:nvSpPr>
          <p:cNvPr id="5" name="Slide Number Placeholder 4"/>
          <p:cNvSpPr>
            <a:spLocks noGrp="1"/>
          </p:cNvSpPr>
          <p:nvPr>
            <p:ph type="sldNum" sz="quarter" idx="3"/>
          </p:nvPr>
        </p:nvSpPr>
        <p:spPr>
          <a:xfrm>
            <a:off x="4143587" y="9119475"/>
            <a:ext cx="3169920" cy="480060"/>
          </a:xfrm>
          <a:prstGeom prst="rect">
            <a:avLst/>
          </a:prstGeom>
        </p:spPr>
        <p:txBody>
          <a:bodyPr vert="horz" lIns="95655" tIns="47828" rIns="95655" bIns="47828" rtlCol="0" anchor="b"/>
          <a:lstStyle>
            <a:lvl1pPr algn="r">
              <a:defRPr sz="1300"/>
            </a:lvl1pPr>
          </a:lstStyle>
          <a:p>
            <a:fld id="{8291F847-B9A6-41CA-94CF-94932B7602B0}" type="slidenum">
              <a:rPr lang="en-CA" smtClean="0"/>
              <a:t>‹#›</a:t>
            </a:fld>
            <a:endParaRPr lang="en-CA"/>
          </a:p>
        </p:txBody>
      </p:sp>
    </p:spTree>
    <p:extLst>
      <p:ext uri="{BB962C8B-B14F-4D97-AF65-F5344CB8AC3E}">
        <p14:creationId xmlns:p14="http://schemas.microsoft.com/office/powerpoint/2010/main" val="179185536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5655" tIns="47828" rIns="95655" bIns="47828" rtlCol="0"/>
          <a:lstStyle>
            <a:lvl1pPr algn="l">
              <a:defRPr sz="1300"/>
            </a:lvl1pPr>
          </a:lstStyle>
          <a:p>
            <a:endParaRPr lang="en-CA"/>
          </a:p>
        </p:txBody>
      </p:sp>
      <p:sp>
        <p:nvSpPr>
          <p:cNvPr id="3" name="Date Placeholder 2"/>
          <p:cNvSpPr>
            <a:spLocks noGrp="1"/>
          </p:cNvSpPr>
          <p:nvPr>
            <p:ph type="dt" idx="1"/>
          </p:nvPr>
        </p:nvSpPr>
        <p:spPr>
          <a:xfrm>
            <a:off x="4143587" y="1"/>
            <a:ext cx="3169920" cy="480060"/>
          </a:xfrm>
          <a:prstGeom prst="rect">
            <a:avLst/>
          </a:prstGeom>
        </p:spPr>
        <p:txBody>
          <a:bodyPr vert="horz" lIns="95655" tIns="47828" rIns="95655" bIns="47828" rtlCol="0"/>
          <a:lstStyle>
            <a:lvl1pPr algn="r">
              <a:defRPr sz="1300"/>
            </a:lvl1pPr>
          </a:lstStyle>
          <a:p>
            <a:fld id="{3966D92D-9D49-42DB-8E44-F3F502E36FF9}" type="datetime1">
              <a:rPr lang="en-CA" smtClean="0"/>
              <a:t>17/05/2016</a:t>
            </a:fld>
            <a:endParaRPr lang="en-CA"/>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5655" tIns="47828" rIns="95655" bIns="47828" rtlCol="0" anchor="ctr"/>
          <a:lstStyle/>
          <a:p>
            <a:endParaRPr lang="en-CA"/>
          </a:p>
        </p:txBody>
      </p:sp>
      <p:sp>
        <p:nvSpPr>
          <p:cNvPr id="5" name="Notes Placeholder 4"/>
          <p:cNvSpPr>
            <a:spLocks noGrp="1"/>
          </p:cNvSpPr>
          <p:nvPr>
            <p:ph type="body" sz="quarter" idx="3"/>
          </p:nvPr>
        </p:nvSpPr>
        <p:spPr>
          <a:xfrm>
            <a:off x="731520" y="4561396"/>
            <a:ext cx="5852160" cy="4320539"/>
          </a:xfrm>
          <a:prstGeom prst="rect">
            <a:avLst/>
          </a:prstGeom>
        </p:spPr>
        <p:txBody>
          <a:bodyPr vert="horz" lIns="95655" tIns="47828" rIns="95655" bIns="4782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9119491"/>
            <a:ext cx="3169920" cy="480060"/>
          </a:xfrm>
          <a:prstGeom prst="rect">
            <a:avLst/>
          </a:prstGeom>
        </p:spPr>
        <p:txBody>
          <a:bodyPr vert="horz" lIns="95655" tIns="47828" rIns="95655" bIns="47828" rtlCol="0" anchor="b"/>
          <a:lstStyle>
            <a:lvl1pPr algn="l">
              <a:defRPr sz="1300"/>
            </a:lvl1pPr>
          </a:lstStyle>
          <a:p>
            <a:endParaRPr lang="en-CA"/>
          </a:p>
        </p:txBody>
      </p:sp>
      <p:sp>
        <p:nvSpPr>
          <p:cNvPr id="7" name="Slide Number Placeholder 6"/>
          <p:cNvSpPr>
            <a:spLocks noGrp="1"/>
          </p:cNvSpPr>
          <p:nvPr>
            <p:ph type="sldNum" sz="quarter" idx="5"/>
          </p:nvPr>
        </p:nvSpPr>
        <p:spPr>
          <a:xfrm>
            <a:off x="4143587" y="9119491"/>
            <a:ext cx="3169920" cy="480060"/>
          </a:xfrm>
          <a:prstGeom prst="rect">
            <a:avLst/>
          </a:prstGeom>
        </p:spPr>
        <p:txBody>
          <a:bodyPr vert="horz" lIns="95655" tIns="47828" rIns="95655" bIns="47828" rtlCol="0" anchor="b"/>
          <a:lstStyle>
            <a:lvl1pPr algn="r">
              <a:defRPr sz="1300"/>
            </a:lvl1pPr>
          </a:lstStyle>
          <a:p>
            <a:fld id="{F84ABC7D-B2E2-4CB1-BC26-14419B94CE41}" type="slidenum">
              <a:rPr lang="en-CA" smtClean="0"/>
              <a:t>‹#›</a:t>
            </a:fld>
            <a:endParaRPr lang="en-CA"/>
          </a:p>
        </p:txBody>
      </p:sp>
    </p:spTree>
    <p:extLst>
      <p:ext uri="{BB962C8B-B14F-4D97-AF65-F5344CB8AC3E}">
        <p14:creationId xmlns:p14="http://schemas.microsoft.com/office/powerpoint/2010/main" val="326190516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598945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Regardless of community</a:t>
            </a:r>
            <a:r>
              <a:rPr lang="en-CA" baseline="0" dirty="0" smtClean="0"/>
              <a:t> size/population, LOCAL is still a key reason for reading community newspapers. 96% of readers in small community read for LOCAL information.</a:t>
            </a:r>
          </a:p>
        </p:txBody>
      </p:sp>
    </p:spTree>
    <p:extLst>
      <p:ext uri="{BB962C8B-B14F-4D97-AF65-F5344CB8AC3E}">
        <p14:creationId xmlns:p14="http://schemas.microsoft.com/office/powerpoint/2010/main" val="57591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Regardless of community</a:t>
            </a:r>
            <a:r>
              <a:rPr lang="en-CA" baseline="0" dirty="0" smtClean="0"/>
              <a:t> size/population, LOCAL is still a key reason for reading community newspapers. 96% of readers in small community read for LOCAL information.</a:t>
            </a:r>
          </a:p>
          <a:p>
            <a:r>
              <a:rPr lang="en-CA" baseline="0" dirty="0" smtClean="0"/>
              <a:t>Not much different when it comes to Local Editorial or Local Sports, but Local Entertainment (117), Events (113) and News (119) are overwhelming reasons the smaller the community size.</a:t>
            </a:r>
            <a:endParaRPr lang="en-CA" dirty="0"/>
          </a:p>
        </p:txBody>
      </p:sp>
    </p:spTree>
    <p:extLst>
      <p:ext uri="{BB962C8B-B14F-4D97-AF65-F5344CB8AC3E}">
        <p14:creationId xmlns:p14="http://schemas.microsoft.com/office/powerpoint/2010/main" val="57591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554">
              <a:defRPr/>
            </a:pPr>
            <a:r>
              <a:rPr lang="en-CA" dirty="0" smtClean="0"/>
              <a:t>Surprisingly almost three quarters of smaller</a:t>
            </a:r>
            <a:r>
              <a:rPr lang="en-CA" baseline="0" dirty="0" smtClean="0"/>
              <a:t> population readers chose Flyers/Inserts or ROP Advertising as their reasons for reading.</a:t>
            </a:r>
            <a:endParaRPr lang="en-CA" dirty="0" smtClean="0"/>
          </a:p>
          <a:p>
            <a:endParaRPr lang="en-CA" dirty="0" smtClean="0"/>
          </a:p>
          <a:p>
            <a:r>
              <a:rPr lang="en-CA" dirty="0" smtClean="0"/>
              <a:t>But, not surprising</a:t>
            </a:r>
            <a:r>
              <a:rPr lang="en-CA" baseline="0" dirty="0" smtClean="0"/>
              <a:t> that two thirds of readers in smaller communities choose Flyers and Inserts as their reason for reading.  The printed flyer habit is well entrenched with community newspaper readers.</a:t>
            </a:r>
          </a:p>
          <a:p>
            <a:endParaRPr lang="en-CA" baseline="0" dirty="0" smtClean="0"/>
          </a:p>
        </p:txBody>
      </p:sp>
    </p:spTree>
    <p:extLst>
      <p:ext uri="{BB962C8B-B14F-4D97-AF65-F5344CB8AC3E}">
        <p14:creationId xmlns:p14="http://schemas.microsoft.com/office/powerpoint/2010/main" val="143107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69662" indent="-2869662">
              <a:tabLst>
                <a:tab pos="0" algn="l"/>
              </a:tabLst>
            </a:pPr>
            <a:r>
              <a:rPr lang="en-US" u="sng" dirty="0" smtClean="0"/>
              <a:t>Printed Newspaper -</a:t>
            </a:r>
            <a:r>
              <a:rPr lang="en-US" u="sng" baseline="0" dirty="0" smtClean="0"/>
              <a:t> &lt;100K population (100K+ population)</a:t>
            </a:r>
            <a:endParaRPr lang="en-US" u="none" dirty="0" smtClean="0"/>
          </a:p>
          <a:p>
            <a:pPr marL="2869662" indent="-2869662">
              <a:tabLst>
                <a:tab pos="0" algn="l"/>
              </a:tabLst>
            </a:pPr>
            <a:r>
              <a:rPr lang="en-US" dirty="0" smtClean="0"/>
              <a:t>92%  (83%) of printed community newspaper readers said their newspaper carries auto ads. </a:t>
            </a:r>
          </a:p>
          <a:p>
            <a:pPr marL="2869662" indent="-2869662">
              <a:tabLst>
                <a:tab pos="0" algn="l"/>
              </a:tabLst>
            </a:pPr>
            <a:r>
              <a:rPr lang="en-US" dirty="0" smtClean="0"/>
              <a:t>Of these, 77% (81%) said they read or look at the auto ads for a net exposure of 71% (67%) of new car buyers.</a:t>
            </a:r>
          </a:p>
          <a:p>
            <a:pPr marL="2869662" indent="-2869662">
              <a:tabLst>
                <a:tab pos="0" algn="l"/>
              </a:tabLst>
            </a:pPr>
            <a:endParaRPr lang="en-US" dirty="0" smtClean="0"/>
          </a:p>
          <a:p>
            <a:pPr marL="2869662" indent="-2869662" defTabSz="956554">
              <a:tabLst>
                <a:tab pos="0" algn="l"/>
              </a:tabLst>
              <a:defRPr/>
            </a:pPr>
            <a:r>
              <a:rPr lang="en-US" u="sng" dirty="0" smtClean="0"/>
              <a:t>Newspaper Website -</a:t>
            </a:r>
            <a:r>
              <a:rPr lang="en-US" u="sng" baseline="0" dirty="0" smtClean="0"/>
              <a:t> &lt;100K population (100K+ population)</a:t>
            </a:r>
            <a:endParaRPr lang="en-US" u="none" dirty="0" smtClean="0"/>
          </a:p>
          <a:p>
            <a:pPr marL="2869662" indent="-2869662">
              <a:tabLst>
                <a:tab pos="0" algn="l"/>
              </a:tabLst>
            </a:pPr>
            <a:r>
              <a:rPr lang="en-US" dirty="0" smtClean="0"/>
              <a:t>57% (63%) of printed community newspaper website readers said the website carries auto ads.  </a:t>
            </a:r>
          </a:p>
          <a:p>
            <a:pPr marL="2869662" indent="-2869662">
              <a:tabLst>
                <a:tab pos="0" algn="l"/>
              </a:tabLst>
            </a:pPr>
            <a:r>
              <a:rPr lang="en-US" dirty="0" smtClean="0"/>
              <a:t>55% (67%)  read or look at these ads for a net exposure of 31%</a:t>
            </a:r>
            <a:r>
              <a:rPr lang="en-US" baseline="0" dirty="0" smtClean="0"/>
              <a:t> (42%)</a:t>
            </a:r>
            <a:endParaRPr lang="en-US" dirty="0" smtClean="0"/>
          </a:p>
          <a:p>
            <a:pPr marL="2869662" indent="-2869662">
              <a:tabLst>
                <a:tab pos="0" algn="l"/>
              </a:tabLst>
            </a:pPr>
            <a:endParaRPr lang="en-US" u="sng" dirty="0" smtClean="0"/>
          </a:p>
          <a:p>
            <a:pPr marL="2869662" indent="-2869662" defTabSz="956554">
              <a:tabLst>
                <a:tab pos="0" algn="l"/>
              </a:tabLst>
              <a:defRPr/>
            </a:pPr>
            <a:r>
              <a:rPr lang="en-US" u="sng" dirty="0" smtClean="0"/>
              <a:t>Other (Non-Auto) Sites -</a:t>
            </a:r>
            <a:r>
              <a:rPr lang="en-US" u="sng" baseline="0" dirty="0" smtClean="0"/>
              <a:t> &lt;100K population (100K+ population)</a:t>
            </a:r>
            <a:endParaRPr lang="en-US" u="none" dirty="0" smtClean="0"/>
          </a:p>
          <a:p>
            <a:pPr marL="2869662" indent="-2869662">
              <a:tabLst>
                <a:tab pos="0" algn="l"/>
              </a:tabLst>
            </a:pPr>
            <a:r>
              <a:rPr lang="en-US" dirty="0" smtClean="0"/>
              <a:t>	42% (47%)of site browsers said they read or look at ads on the site. </a:t>
            </a:r>
          </a:p>
          <a:p>
            <a:pPr marL="2869662" indent="-2869662">
              <a:tabLst>
                <a:tab pos="0" algn="l"/>
              </a:tabLst>
            </a:pPr>
            <a:r>
              <a:rPr lang="en-US" dirty="0" smtClean="0"/>
              <a:t>71% (76%) said the specifically read or look at the auto ads for a net exposure of 30% (36%)</a:t>
            </a:r>
          </a:p>
          <a:p>
            <a:endParaRPr lang="en-CA" dirty="0"/>
          </a:p>
        </p:txBody>
      </p:sp>
    </p:spTree>
    <p:extLst>
      <p:ext uri="{BB962C8B-B14F-4D97-AF65-F5344CB8AC3E}">
        <p14:creationId xmlns:p14="http://schemas.microsoft.com/office/powerpoint/2010/main" val="56929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620801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620801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598945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p:txBody>
      </p:sp>
    </p:spTree>
    <p:extLst>
      <p:ext uri="{BB962C8B-B14F-4D97-AF65-F5344CB8AC3E}">
        <p14:creationId xmlns:p14="http://schemas.microsoft.com/office/powerpoint/2010/main" val="404773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066493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343594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930464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140222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586891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567638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Most people follow news closely – the closer to home the better</a:t>
            </a:r>
            <a:endParaRPr lang="en-CA" dirty="0"/>
          </a:p>
        </p:txBody>
      </p:sp>
    </p:spTree>
    <p:extLst>
      <p:ext uri="{BB962C8B-B14F-4D97-AF65-F5344CB8AC3E}">
        <p14:creationId xmlns:p14="http://schemas.microsoft.com/office/powerpoint/2010/main" val="2903815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9A030C-66BE-4187-BDE5-BC7E54EA9895}" type="datetime1">
              <a:rPr lang="en-US" smtClean="0"/>
              <a:t>5/17/2016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6E7D5A-B017-4E16-8CF0-10B4DD4B7549}" type="slidenum">
              <a:rPr lang="en-US" smtClean="0"/>
              <a:pPr/>
              <a:t>‹#›</a:t>
            </a:fld>
            <a:endParaRPr lang="en-US" dirty="0"/>
          </a:p>
        </p:txBody>
      </p:sp>
    </p:spTree>
    <p:extLst>
      <p:ext uri="{BB962C8B-B14F-4D97-AF65-F5344CB8AC3E}">
        <p14:creationId xmlns:p14="http://schemas.microsoft.com/office/powerpoint/2010/main" val="4163933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B5DE7F-9D5A-411D-BCAA-33491752B58A}" type="datetime1">
              <a:rPr lang="en-US" smtClean="0"/>
              <a:t>5/17/2016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6E7D5A-B017-4E16-8CF0-10B4DD4B7549}" type="slidenum">
              <a:rPr lang="en-US" smtClean="0"/>
              <a:pPr/>
              <a:t>‹#›</a:t>
            </a:fld>
            <a:endParaRPr lang="en-US" dirty="0"/>
          </a:p>
        </p:txBody>
      </p:sp>
    </p:spTree>
    <p:extLst>
      <p:ext uri="{BB962C8B-B14F-4D97-AF65-F5344CB8AC3E}">
        <p14:creationId xmlns:p14="http://schemas.microsoft.com/office/powerpoint/2010/main" val="1308104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55E61C-B473-46BD-8A8A-58E83BF7631B}" type="datetime1">
              <a:rPr lang="en-US" smtClean="0"/>
              <a:t>5/17/2016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6E7D5A-B017-4E16-8CF0-10B4DD4B7549}" type="slidenum">
              <a:rPr lang="en-US" smtClean="0"/>
              <a:pPr/>
              <a:t>‹#›</a:t>
            </a:fld>
            <a:endParaRPr lang="en-US" dirty="0"/>
          </a:p>
        </p:txBody>
      </p:sp>
    </p:spTree>
    <p:extLst>
      <p:ext uri="{BB962C8B-B14F-4D97-AF65-F5344CB8AC3E}">
        <p14:creationId xmlns:p14="http://schemas.microsoft.com/office/powerpoint/2010/main" val="2816167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90525" y="376238"/>
            <a:ext cx="8366125" cy="633412"/>
          </a:xfrm>
        </p:spPr>
        <p:txBody>
          <a:bodyPr/>
          <a:lstStyle/>
          <a:p>
            <a:r>
              <a:rPr lang="en-US" dirty="0" smtClean="0"/>
              <a:t>Click to edit Master title style</a:t>
            </a:r>
            <a:endParaRPr lang="en-CA" dirty="0"/>
          </a:p>
        </p:txBody>
      </p:sp>
      <p:sp>
        <p:nvSpPr>
          <p:cNvPr id="3" name="Chart Placeholder 2"/>
          <p:cNvSpPr>
            <a:spLocks noGrp="1"/>
          </p:cNvSpPr>
          <p:nvPr>
            <p:ph type="chart" idx="1"/>
          </p:nvPr>
        </p:nvSpPr>
        <p:spPr>
          <a:xfrm>
            <a:off x="390525" y="1600200"/>
            <a:ext cx="8366125" cy="4305300"/>
          </a:xfrm>
        </p:spPr>
        <p:txBody>
          <a:bodyPr/>
          <a:lstStyle/>
          <a:p>
            <a:pPr lvl="0"/>
            <a:endParaRPr lang="en-CA" noProof="0" dirty="0"/>
          </a:p>
        </p:txBody>
      </p:sp>
    </p:spTree>
    <p:extLst>
      <p:ext uri="{BB962C8B-B14F-4D97-AF65-F5344CB8AC3E}">
        <p14:creationId xmlns:p14="http://schemas.microsoft.com/office/powerpoint/2010/main" val="38487591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806454-D732-4DEE-AA32-C552A8938938}" type="datetime1">
              <a:rPr lang="en-US" smtClean="0"/>
              <a:t>5/17/2016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6E7D5A-B017-4E16-8CF0-10B4DD4B7549}" type="slidenum">
              <a:rPr lang="en-US" smtClean="0"/>
              <a:pPr/>
              <a:t>‹#›</a:t>
            </a:fld>
            <a:endParaRPr lang="en-US" dirty="0"/>
          </a:p>
        </p:txBody>
      </p:sp>
    </p:spTree>
    <p:extLst>
      <p:ext uri="{BB962C8B-B14F-4D97-AF65-F5344CB8AC3E}">
        <p14:creationId xmlns:p14="http://schemas.microsoft.com/office/powerpoint/2010/main" val="337930168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8D4D82-89E9-424A-920A-4A82EB0D38D8}" type="datetime1">
              <a:rPr lang="en-US" smtClean="0"/>
              <a:t>5/17/2016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6E7D5A-B017-4E16-8CF0-10B4DD4B7549}" type="slidenum">
              <a:rPr lang="en-US" smtClean="0"/>
              <a:pPr/>
              <a:t>‹#›</a:t>
            </a:fld>
            <a:endParaRPr lang="en-US" dirty="0"/>
          </a:p>
        </p:txBody>
      </p:sp>
    </p:spTree>
    <p:extLst>
      <p:ext uri="{BB962C8B-B14F-4D97-AF65-F5344CB8AC3E}">
        <p14:creationId xmlns:p14="http://schemas.microsoft.com/office/powerpoint/2010/main" val="1553005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05000"/>
            <a:ext cx="40386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931AF9F7-CB4A-4D38-8027-FCFC017B073D}" type="datetime1">
              <a:rPr lang="en-US" smtClean="0"/>
              <a:t>5/17/2016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6E7D5A-B017-4E16-8CF0-10B4DD4B7549}" type="slidenum">
              <a:rPr lang="en-US" smtClean="0"/>
              <a:pPr/>
              <a:t>‹#›</a:t>
            </a:fld>
            <a:endParaRPr lang="en-US" dirty="0"/>
          </a:p>
        </p:txBody>
      </p:sp>
    </p:spTree>
    <p:extLst>
      <p:ext uri="{BB962C8B-B14F-4D97-AF65-F5344CB8AC3E}">
        <p14:creationId xmlns:p14="http://schemas.microsoft.com/office/powerpoint/2010/main" val="19817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42B0FA-0A33-4312-93BC-97905208530C}" type="datetime1">
              <a:rPr lang="en-US" smtClean="0"/>
              <a:t>5/17/2016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66E7D5A-B017-4E16-8CF0-10B4DD4B7549}" type="slidenum">
              <a:rPr lang="en-US" smtClean="0"/>
              <a:pPr/>
              <a:t>‹#›</a:t>
            </a:fld>
            <a:endParaRPr lang="en-US" dirty="0"/>
          </a:p>
        </p:txBody>
      </p:sp>
    </p:spTree>
    <p:extLst>
      <p:ext uri="{BB962C8B-B14F-4D97-AF65-F5344CB8AC3E}">
        <p14:creationId xmlns:p14="http://schemas.microsoft.com/office/powerpoint/2010/main" val="2499767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BA3F84-E19B-4D52-99F2-CAF01FA94042}" type="datetime1">
              <a:rPr lang="en-US" smtClean="0"/>
              <a:t>5/17/2016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66E7D5A-B017-4E16-8CF0-10B4DD4B7549}" type="slidenum">
              <a:rPr lang="en-US" smtClean="0"/>
              <a:pPr/>
              <a:t>‹#›</a:t>
            </a:fld>
            <a:endParaRPr lang="en-US" dirty="0"/>
          </a:p>
        </p:txBody>
      </p:sp>
    </p:spTree>
    <p:extLst>
      <p:ext uri="{BB962C8B-B14F-4D97-AF65-F5344CB8AC3E}">
        <p14:creationId xmlns:p14="http://schemas.microsoft.com/office/powerpoint/2010/main" val="3098001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AC4CE3-99AB-468A-B778-CA8212472F49}" type="datetime1">
              <a:rPr lang="en-US" smtClean="0"/>
              <a:t>5/17/2016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66E7D5A-B017-4E16-8CF0-10B4DD4B7549}" type="slidenum">
              <a:rPr lang="en-US" smtClean="0"/>
              <a:pPr/>
              <a:t>‹#›</a:t>
            </a:fld>
            <a:endParaRPr lang="en-US" dirty="0"/>
          </a:p>
        </p:txBody>
      </p:sp>
    </p:spTree>
    <p:extLst>
      <p:ext uri="{BB962C8B-B14F-4D97-AF65-F5344CB8AC3E}">
        <p14:creationId xmlns:p14="http://schemas.microsoft.com/office/powerpoint/2010/main" val="10809898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F531D-3C53-42EE-B62D-8F70E7432A93}" type="datetime1">
              <a:rPr lang="en-US" smtClean="0"/>
              <a:t>5/17/2016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6E7D5A-B017-4E16-8CF0-10B4DD4B7549}" type="slidenum">
              <a:rPr lang="en-US" smtClean="0"/>
              <a:pPr/>
              <a:t>‹#›</a:t>
            </a:fld>
            <a:endParaRPr lang="en-US" dirty="0"/>
          </a:p>
        </p:txBody>
      </p:sp>
    </p:spTree>
    <p:extLst>
      <p:ext uri="{BB962C8B-B14F-4D97-AF65-F5344CB8AC3E}">
        <p14:creationId xmlns:p14="http://schemas.microsoft.com/office/powerpoint/2010/main" val="3043088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D5BFDE-97BB-438A-BBD9-3CD9DA393BE3}" type="datetime1">
              <a:rPr lang="en-US" smtClean="0"/>
              <a:t>5/17/2016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6E7D5A-B017-4E16-8CF0-10B4DD4B7549}" type="slidenum">
              <a:rPr lang="en-US" smtClean="0"/>
              <a:pPr/>
              <a:t>‹#›</a:t>
            </a:fld>
            <a:endParaRPr lang="en-US" dirty="0"/>
          </a:p>
        </p:txBody>
      </p:sp>
    </p:spTree>
    <p:extLst>
      <p:ext uri="{BB962C8B-B14F-4D97-AF65-F5344CB8AC3E}">
        <p14:creationId xmlns:p14="http://schemas.microsoft.com/office/powerpoint/2010/main" val="129460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8295034-Suburban-homes-and-big-city-Stock-Vector-city-silhouette-house.png"/>
          <p:cNvPicPr>
            <a:picLocks noChangeAspect="1"/>
          </p:cNvPicPr>
          <p:nvPr userDrawn="1"/>
        </p:nvPicPr>
        <p:blipFill rotWithShape="1">
          <a:blip r:embed="rId14" cstate="email">
            <a:lum bright="70000" contrast="-70000"/>
            <a:extLst>
              <a:ext uri="{28A0092B-C50C-407E-A947-70E740481C1C}">
                <a14:useLocalDpi xmlns:a14="http://schemas.microsoft.com/office/drawing/2010/main"/>
              </a:ext>
            </a:extLst>
          </a:blip>
          <a:srcRect/>
          <a:stretch/>
        </p:blipFill>
        <p:spPr>
          <a:xfrm>
            <a:off x="-1" y="5159876"/>
            <a:ext cx="6933889" cy="1471371"/>
          </a:xfrm>
          <a:prstGeom prst="rect">
            <a:avLst/>
          </a:prstGeom>
        </p:spPr>
      </p:pic>
      <p:pic>
        <p:nvPicPr>
          <p:cNvPr id="15" name="Picture 14" descr="8295034-Suburban-homes-and-big-city-Stock-Vector-city-silhouette-house.png"/>
          <p:cNvPicPr>
            <a:picLocks noChangeAspect="1"/>
          </p:cNvPicPr>
          <p:nvPr userDrawn="1"/>
        </p:nvPicPr>
        <p:blipFill rotWithShape="1">
          <a:blip r:embed="rId15" cstate="email">
            <a:lum bright="70000" contrast="-70000"/>
            <a:extLst>
              <a:ext uri="{28A0092B-C50C-407E-A947-70E740481C1C}">
                <a14:useLocalDpi xmlns:a14="http://schemas.microsoft.com/office/drawing/2010/main"/>
              </a:ext>
            </a:extLst>
          </a:blip>
          <a:srcRect/>
          <a:stretch/>
        </p:blipFill>
        <p:spPr>
          <a:xfrm>
            <a:off x="6094372" y="4958319"/>
            <a:ext cx="3049628" cy="1531838"/>
          </a:xfrm>
          <a:prstGeom prst="rect">
            <a:avLst/>
          </a:prstGeom>
        </p:spPr>
      </p:pic>
      <p:sp>
        <p:nvSpPr>
          <p:cNvPr id="13" name="Rectangle 12"/>
          <p:cNvSpPr/>
          <p:nvPr userDrawn="1"/>
        </p:nvSpPr>
        <p:spPr>
          <a:xfrm>
            <a:off x="0" y="5867400"/>
            <a:ext cx="9144000" cy="990600"/>
          </a:xfrm>
          <a:prstGeom prst="rect">
            <a:avLst/>
          </a:prstGeom>
          <a:solidFill>
            <a:srgbClr val="C2C2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979380"/>
            <a:ext cx="8229600" cy="92562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981200"/>
            <a:ext cx="8229600" cy="4144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05A4BA-35E4-4574-87B6-6AAA4AC2BCCA}" type="datetime1">
              <a:rPr lang="en-US" smtClean="0"/>
              <a:t>5/17/2016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E7D5A-B017-4E16-8CF0-10B4DD4B7549}" type="slidenum">
              <a:rPr lang="en-US" smtClean="0"/>
              <a:pPr/>
              <a:t>‹#›</a:t>
            </a:fld>
            <a:endParaRPr lang="en-US" dirty="0"/>
          </a:p>
        </p:txBody>
      </p:sp>
      <p:pic>
        <p:nvPicPr>
          <p:cNvPr id="14" name="Picture 13" descr="SMALL_WITH TAGLINE CMYK.EPS"/>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7696200" y="6019800"/>
            <a:ext cx="1066800" cy="772285"/>
          </a:xfrm>
          <a:prstGeom prst="rect">
            <a:avLst/>
          </a:prstGeom>
        </p:spPr>
      </p:pic>
    </p:spTree>
    <p:extLst>
      <p:ext uri="{BB962C8B-B14F-4D97-AF65-F5344CB8AC3E}">
        <p14:creationId xmlns:p14="http://schemas.microsoft.com/office/powerpoint/2010/main" val="307984246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ctr" defTabSz="914400" rtl="0" eaLnBrk="1" latinLnBrk="0" hangingPunct="1">
        <a:spcBef>
          <a:spcPct val="0"/>
        </a:spcBef>
        <a:buNone/>
        <a:defRPr sz="4400" b="1" kern="1200">
          <a:solidFill>
            <a:srgbClr val="324481"/>
          </a:solidFill>
          <a:latin typeface="Myriad Pro" pitchFamily="34" charset="0"/>
          <a:ea typeface="+mj-ea"/>
          <a:cs typeface="+mj-cs"/>
        </a:defRPr>
      </a:lvl1pPr>
    </p:titleStyle>
    <p:bodyStyle>
      <a:lvl1pPr marL="342900" indent="-342900" algn="l" defTabSz="914400" rtl="0" eaLnBrk="1" latinLnBrk="0" hangingPunct="1">
        <a:spcBef>
          <a:spcPct val="20000"/>
        </a:spcBef>
        <a:buClr>
          <a:srgbClr val="AED246"/>
        </a:buClr>
        <a:buFont typeface="Arial" pitchFamily="34" charset="0"/>
        <a:buChar char="•"/>
        <a:defRPr sz="3200" kern="1200">
          <a:solidFill>
            <a:srgbClr val="32448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32448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32448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32448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32448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chart" Target="../charts/chart3.xml"/><Relationship Id="rId7"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chart" Target="../charts/chart4.xml"/><Relationship Id="rId7"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C:\Users\Kelly\Documents\A - Marketing\Research\2016 Comm NPs Drive Results\Design Files\Community Newspapers Drive Results heade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53315"/>
            <a:ext cx="9158288" cy="104867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364776"/>
            <a:ext cx="9157512" cy="1792038"/>
          </a:xfrm>
          <a:prstGeom prst="rect">
            <a:avLst/>
          </a:prstGeom>
          <a:solidFill>
            <a:srgbClr val="AED2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438275"/>
            <a:ext cx="9144000" cy="2317579"/>
          </a:xfrm>
        </p:spPr>
        <p:txBody>
          <a:bodyPr>
            <a:normAutofit/>
          </a:bodyPr>
          <a:lstStyle/>
          <a:p>
            <a:r>
              <a:rPr lang="en-CA" sz="5300" dirty="0" smtClean="0"/>
              <a:t>Community Newspapers </a:t>
            </a:r>
            <a:br>
              <a:rPr lang="en-CA" sz="5300" dirty="0" smtClean="0"/>
            </a:br>
            <a:r>
              <a:rPr lang="en-CA" sz="5300" dirty="0" smtClean="0"/>
              <a:t>Drive Results </a:t>
            </a:r>
            <a:r>
              <a:rPr lang="en-CA" sz="3600" dirty="0" smtClean="0"/>
              <a:t/>
            </a:r>
            <a:br>
              <a:rPr lang="en-CA" sz="3600" dirty="0" smtClean="0"/>
            </a:br>
            <a:r>
              <a:rPr lang="en-CA" sz="3600" b="0" dirty="0" smtClean="0"/>
              <a:t>2016</a:t>
            </a:r>
            <a:endParaRPr lang="en-CA" b="0" dirty="0"/>
          </a:p>
        </p:txBody>
      </p:sp>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725" y="6314733"/>
            <a:ext cx="2352675" cy="304751"/>
          </a:xfrm>
          <a:prstGeom prst="rect">
            <a:avLst/>
          </a:prstGeom>
        </p:spPr>
      </p:pic>
      <p:sp>
        <p:nvSpPr>
          <p:cNvPr id="3" name="TextBox 2"/>
          <p:cNvSpPr txBox="1"/>
          <p:nvPr/>
        </p:nvSpPr>
        <p:spPr>
          <a:xfrm>
            <a:off x="0" y="4552706"/>
            <a:ext cx="9144000" cy="461665"/>
          </a:xfrm>
          <a:prstGeom prst="rect">
            <a:avLst/>
          </a:prstGeom>
          <a:noFill/>
        </p:spPr>
        <p:txBody>
          <a:bodyPr wrap="square" rtlCol="0">
            <a:spAutoFit/>
          </a:bodyPr>
          <a:lstStyle/>
          <a:p>
            <a:pPr algn="ctr"/>
            <a:r>
              <a:rPr lang="en-CA" sz="2400" b="1" dirty="0">
                <a:solidFill>
                  <a:srgbClr val="324481"/>
                </a:solidFill>
                <a:latin typeface="Myriad Pro" pitchFamily="34" charset="0"/>
                <a:ea typeface="+mj-ea"/>
                <a:cs typeface="+mj-cs"/>
              </a:rPr>
              <a:t>www.newspaperscanada.ca</a:t>
            </a:r>
          </a:p>
        </p:txBody>
      </p:sp>
    </p:spTree>
    <p:extLst>
      <p:ext uri="{BB962C8B-B14F-4D97-AF65-F5344CB8AC3E}">
        <p14:creationId xmlns:p14="http://schemas.microsoft.com/office/powerpoint/2010/main" val="36473488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89938" y="1323833"/>
            <a:ext cx="5063400" cy="3029252"/>
          </a:xfrm>
          <a:prstGeom prst="rect">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iStock_000021824928_Larg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23833"/>
            <a:ext cx="4164640" cy="3032755"/>
          </a:xfrm>
          <a:prstGeom prst="rect">
            <a:avLst/>
          </a:prstGeom>
        </p:spPr>
      </p:pic>
      <p:sp>
        <p:nvSpPr>
          <p:cNvPr id="3" name="Content Placeholder 2"/>
          <p:cNvSpPr>
            <a:spLocks noGrp="1"/>
          </p:cNvSpPr>
          <p:nvPr>
            <p:ph idx="1"/>
          </p:nvPr>
        </p:nvSpPr>
        <p:spPr>
          <a:xfrm>
            <a:off x="4229100" y="1573619"/>
            <a:ext cx="4914899" cy="2850286"/>
          </a:xfrm>
        </p:spPr>
        <p:txBody>
          <a:bodyPr>
            <a:noAutofit/>
          </a:bodyPr>
          <a:lstStyle/>
          <a:p>
            <a:pPr marL="457200" indent="-457200">
              <a:buFont typeface="+mj-lt"/>
              <a:buAutoNum type="arabicPeriod"/>
            </a:pPr>
            <a:r>
              <a:rPr lang="en-CA" sz="2000" b="1" dirty="0" smtClean="0">
                <a:solidFill>
                  <a:srgbClr val="FFFFFF"/>
                </a:solidFill>
              </a:rPr>
              <a:t>Local Information</a:t>
            </a:r>
          </a:p>
          <a:p>
            <a:pPr marL="457200" lvl="1" indent="0">
              <a:buNone/>
            </a:pPr>
            <a:r>
              <a:rPr lang="en-CA" sz="1400" i="1" dirty="0" smtClean="0">
                <a:solidFill>
                  <a:srgbClr val="D9D9D9"/>
                </a:solidFill>
              </a:rPr>
              <a:t>Local Editorial, Sports, Entertainment, Events or News</a:t>
            </a:r>
          </a:p>
          <a:p>
            <a:pPr marL="457200" lvl="1" indent="0">
              <a:buNone/>
            </a:pPr>
            <a:endParaRPr lang="en-CA" sz="1400" i="1" dirty="0" smtClean="0">
              <a:solidFill>
                <a:srgbClr val="FFFFFF"/>
              </a:solidFill>
            </a:endParaRPr>
          </a:p>
          <a:p>
            <a:pPr marL="457200" indent="-457200">
              <a:buFont typeface="+mj-lt"/>
              <a:buAutoNum type="arabicPeriod"/>
            </a:pPr>
            <a:r>
              <a:rPr lang="en-CA" sz="2000" b="1" dirty="0" smtClean="0">
                <a:solidFill>
                  <a:srgbClr val="FFFFFF"/>
                </a:solidFill>
              </a:rPr>
              <a:t>Advertising</a:t>
            </a:r>
          </a:p>
          <a:p>
            <a:pPr marL="457200" lvl="1" indent="0">
              <a:buNone/>
            </a:pPr>
            <a:r>
              <a:rPr lang="en-CA" sz="1400" i="1" dirty="0" smtClean="0">
                <a:solidFill>
                  <a:schemeClr val="bg1">
                    <a:lumMod val="85000"/>
                  </a:schemeClr>
                </a:solidFill>
              </a:rPr>
              <a:t>Flyers/Inserts or Advertising in the paper</a:t>
            </a:r>
          </a:p>
          <a:p>
            <a:pPr marL="457200" lvl="1" indent="0">
              <a:buNone/>
            </a:pPr>
            <a:endParaRPr lang="en-CA" sz="1400" i="1" dirty="0">
              <a:solidFill>
                <a:srgbClr val="FFFFFF"/>
              </a:solidFill>
            </a:endParaRPr>
          </a:p>
          <a:p>
            <a:pPr marL="457200" indent="-457200">
              <a:buFont typeface="+mj-lt"/>
              <a:buAutoNum type="arabicPeriod"/>
            </a:pPr>
            <a:r>
              <a:rPr lang="en-CA" sz="2000" b="1" dirty="0" smtClean="0">
                <a:solidFill>
                  <a:srgbClr val="FFFFFF"/>
                </a:solidFill>
              </a:rPr>
              <a:t>Classified Ads/Real Estate/ Employment</a:t>
            </a:r>
            <a:endParaRPr lang="en-CA" sz="2000" b="1" dirty="0">
              <a:solidFill>
                <a:srgbClr val="FFFFFF"/>
              </a:solidFill>
            </a:endParaRPr>
          </a:p>
        </p:txBody>
      </p:sp>
      <p:sp>
        <p:nvSpPr>
          <p:cNvPr id="5" name="TextBox 4"/>
          <p:cNvSpPr txBox="1"/>
          <p:nvPr/>
        </p:nvSpPr>
        <p:spPr>
          <a:xfrm>
            <a:off x="0" y="4521774"/>
            <a:ext cx="9144000" cy="707886"/>
          </a:xfrm>
          <a:prstGeom prst="rect">
            <a:avLst/>
          </a:prstGeom>
          <a:noFill/>
        </p:spPr>
        <p:txBody>
          <a:bodyPr wrap="square" rtlCol="0">
            <a:spAutoFit/>
          </a:bodyPr>
          <a:lstStyle/>
          <a:p>
            <a:pPr algn="ctr"/>
            <a:r>
              <a:rPr lang="en-CA" sz="2000" b="1" dirty="0" smtClean="0">
                <a:solidFill>
                  <a:srgbClr val="324481"/>
                </a:solidFill>
              </a:rPr>
              <a:t>Readers in smaller population markets* demonstrate marked differences in reasons for reading their printed community newspaper.</a:t>
            </a:r>
          </a:p>
        </p:txBody>
      </p:sp>
      <p:sp>
        <p:nvSpPr>
          <p:cNvPr id="8" name="TextBox 7"/>
          <p:cNvSpPr txBox="1"/>
          <p:nvPr/>
        </p:nvSpPr>
        <p:spPr>
          <a:xfrm>
            <a:off x="0" y="6427113"/>
            <a:ext cx="8458200" cy="400110"/>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Community Newspapers Drive Results, Totum Research, February 2016</a:t>
            </a:r>
          </a:p>
          <a:p>
            <a:r>
              <a:rPr lang="en-US" sz="1000" dirty="0" smtClean="0">
                <a:latin typeface="Arial" panose="020B0604020202020204" pitchFamily="34" charset="0"/>
                <a:cs typeface="Arial" panose="020B0604020202020204" pitchFamily="34" charset="0"/>
              </a:rPr>
              <a:t>* Base: Communities with populations less than 100,000</a:t>
            </a:r>
            <a:endParaRPr lang="en-US" sz="1000" dirty="0">
              <a:latin typeface="Arial" panose="020B0604020202020204" pitchFamily="34" charset="0"/>
              <a:cs typeface="Arial" panose="020B0604020202020204" pitchFamily="34" charset="0"/>
            </a:endParaRPr>
          </a:p>
        </p:txBody>
      </p:sp>
      <p:sp>
        <p:nvSpPr>
          <p:cNvPr id="9" name="Title 1"/>
          <p:cNvSpPr txBox="1">
            <a:spLocks/>
          </p:cNvSpPr>
          <p:nvPr/>
        </p:nvSpPr>
        <p:spPr>
          <a:xfrm>
            <a:off x="0" y="222457"/>
            <a:ext cx="91440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324481"/>
                </a:solidFill>
                <a:latin typeface="Myriad Pro" pitchFamily="34" charset="0"/>
                <a:ea typeface="+mj-ea"/>
                <a:cs typeface="+mj-cs"/>
              </a:defRPr>
            </a:lvl1pPr>
          </a:lstStyle>
          <a:p>
            <a:pPr>
              <a:lnSpc>
                <a:spcPct val="80000"/>
              </a:lnSpc>
            </a:pPr>
            <a:r>
              <a:rPr lang="en-CA" sz="3200" dirty="0" smtClean="0"/>
              <a:t>Reasons for Reading Printed </a:t>
            </a:r>
          </a:p>
          <a:p>
            <a:pPr>
              <a:lnSpc>
                <a:spcPct val="80000"/>
              </a:lnSpc>
            </a:pPr>
            <a:r>
              <a:rPr lang="en-CA" sz="3200" dirty="0" smtClean="0"/>
              <a:t>Community Newspaper</a:t>
            </a:r>
            <a:endParaRPr lang="en-CA" sz="3200" dirty="0"/>
          </a:p>
        </p:txBody>
      </p:sp>
    </p:spTree>
    <p:extLst>
      <p:ext uri="{BB962C8B-B14F-4D97-AF65-F5344CB8AC3E}">
        <p14:creationId xmlns:p14="http://schemas.microsoft.com/office/powerpoint/2010/main" val="10152863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ular Callout 29"/>
          <p:cNvSpPr/>
          <p:nvPr/>
        </p:nvSpPr>
        <p:spPr>
          <a:xfrm>
            <a:off x="3225442" y="4348284"/>
            <a:ext cx="3526627" cy="805155"/>
          </a:xfrm>
          <a:prstGeom prst="wedgeRectCallout">
            <a:avLst>
              <a:gd name="adj1" fmla="val -19643"/>
              <a:gd name="adj2" fmla="val -76360"/>
            </a:avLst>
          </a:prstGeom>
          <a:solidFill>
            <a:srgbClr val="1497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ular Callout 2"/>
          <p:cNvSpPr/>
          <p:nvPr/>
        </p:nvSpPr>
        <p:spPr>
          <a:xfrm>
            <a:off x="669039" y="4343306"/>
            <a:ext cx="3526627" cy="805155"/>
          </a:xfrm>
          <a:prstGeom prst="wedgeRectCallout">
            <a:avLst>
              <a:gd name="adj1" fmla="val -19868"/>
              <a:gd name="adj2" fmla="val -73397"/>
            </a:avLst>
          </a:prstGeom>
          <a:solidFill>
            <a:srgbClr val="1497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0" y="6459910"/>
            <a:ext cx="8458200" cy="400110"/>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Community Newspapers Drive Results, Totum Research, February 2016</a:t>
            </a:r>
          </a:p>
          <a:p>
            <a:r>
              <a:rPr lang="en-CA" sz="1000" dirty="0"/>
              <a:t>* Local Information=Local News, Editorial, Sports, Entertainment, Events; Advertising=Advertising in the paper, Flyers/Inserts</a:t>
            </a:r>
            <a:endParaRPr lang="en-US" sz="1000" dirty="0" smtClean="0">
              <a:latin typeface="Arial" panose="020B0604020202020204" pitchFamily="34" charset="0"/>
              <a:cs typeface="Arial" panose="020B0604020202020204" pitchFamily="34" charset="0"/>
            </a:endParaRPr>
          </a:p>
        </p:txBody>
      </p:sp>
      <p:sp>
        <p:nvSpPr>
          <p:cNvPr id="6" name="TextBox 5"/>
          <p:cNvSpPr txBox="1"/>
          <p:nvPr/>
        </p:nvSpPr>
        <p:spPr>
          <a:xfrm>
            <a:off x="0" y="4288950"/>
            <a:ext cx="9144000" cy="923330"/>
          </a:xfrm>
          <a:prstGeom prst="rect">
            <a:avLst/>
          </a:prstGeom>
          <a:solidFill>
            <a:srgbClr val="149797"/>
          </a:solidFill>
        </p:spPr>
        <p:txBody>
          <a:bodyPr wrap="square" rtlCol="0">
            <a:spAutoFit/>
          </a:bodyPr>
          <a:lstStyle/>
          <a:p>
            <a:pPr algn="ctr"/>
            <a:r>
              <a:rPr lang="en-CA" sz="2000" b="1" dirty="0" smtClean="0">
                <a:solidFill>
                  <a:schemeClr val="bg1"/>
                </a:solidFill>
              </a:rPr>
              <a:t>Printed community newspaper readers are reading for </a:t>
            </a:r>
          </a:p>
          <a:p>
            <a:pPr algn="ctr"/>
            <a:r>
              <a:rPr lang="en-CA" sz="2000" b="1" dirty="0" smtClean="0">
                <a:solidFill>
                  <a:schemeClr val="bg1"/>
                </a:solidFill>
              </a:rPr>
              <a:t>local information as well as advertising.</a:t>
            </a:r>
          </a:p>
          <a:p>
            <a:pPr algn="ctr"/>
            <a:r>
              <a:rPr lang="en-CA" sz="1400" dirty="0" smtClean="0">
                <a:solidFill>
                  <a:schemeClr val="bg1"/>
                </a:solidFill>
              </a:rPr>
              <a:t>In </a:t>
            </a:r>
            <a:r>
              <a:rPr lang="en-CA" sz="1400" dirty="0">
                <a:solidFill>
                  <a:schemeClr val="bg1"/>
                </a:solidFill>
              </a:rPr>
              <a:t>markets with less than 100,000 </a:t>
            </a:r>
            <a:r>
              <a:rPr lang="en-CA" sz="1400" dirty="0" smtClean="0">
                <a:solidFill>
                  <a:schemeClr val="bg1"/>
                </a:solidFill>
              </a:rPr>
              <a:t>population, 72% of printed community newspaper readers want advertising.</a:t>
            </a:r>
            <a:endParaRPr lang="en-CA" sz="1400" dirty="0">
              <a:solidFill>
                <a:schemeClr val="bg1"/>
              </a:solidFill>
            </a:endParaRPr>
          </a:p>
        </p:txBody>
      </p:sp>
      <p:sp>
        <p:nvSpPr>
          <p:cNvPr id="10" name="TextBox 9"/>
          <p:cNvSpPr txBox="1"/>
          <p:nvPr/>
        </p:nvSpPr>
        <p:spPr>
          <a:xfrm>
            <a:off x="608427" y="3535165"/>
            <a:ext cx="2590717" cy="584775"/>
          </a:xfrm>
          <a:prstGeom prst="rect">
            <a:avLst/>
          </a:prstGeom>
          <a:solidFill>
            <a:schemeClr val="tx1">
              <a:lumMod val="75000"/>
              <a:lumOff val="25000"/>
            </a:schemeClr>
          </a:solidFill>
        </p:spPr>
        <p:txBody>
          <a:bodyPr wrap="square" rtlCol="0">
            <a:spAutoFit/>
          </a:bodyPr>
          <a:lstStyle/>
          <a:p>
            <a:pPr algn="ctr"/>
            <a:r>
              <a:rPr lang="en-CA" sz="1600" b="1" dirty="0" smtClean="0">
                <a:solidFill>
                  <a:schemeClr val="bg1"/>
                </a:solidFill>
              </a:rPr>
              <a:t>Local </a:t>
            </a:r>
          </a:p>
          <a:p>
            <a:pPr algn="ctr"/>
            <a:r>
              <a:rPr lang="en-CA" sz="1600" b="1" dirty="0" smtClean="0">
                <a:solidFill>
                  <a:schemeClr val="bg1"/>
                </a:solidFill>
              </a:rPr>
              <a:t>Information*</a:t>
            </a:r>
            <a:endParaRPr lang="en-CA" sz="1200" b="1" dirty="0">
              <a:solidFill>
                <a:schemeClr val="bg1"/>
              </a:solidFill>
            </a:endParaRPr>
          </a:p>
        </p:txBody>
      </p:sp>
      <p:sp>
        <p:nvSpPr>
          <p:cNvPr id="11" name="TextBox 10"/>
          <p:cNvSpPr txBox="1"/>
          <p:nvPr/>
        </p:nvSpPr>
        <p:spPr>
          <a:xfrm>
            <a:off x="3255548" y="3528801"/>
            <a:ext cx="2590717" cy="584775"/>
          </a:xfrm>
          <a:prstGeom prst="rect">
            <a:avLst/>
          </a:prstGeom>
          <a:solidFill>
            <a:schemeClr val="tx1">
              <a:lumMod val="75000"/>
              <a:lumOff val="25000"/>
            </a:schemeClr>
          </a:solidFill>
        </p:spPr>
        <p:txBody>
          <a:bodyPr wrap="square" rtlCol="0">
            <a:noAutofit/>
          </a:bodyPr>
          <a:lstStyle/>
          <a:p>
            <a:pPr algn="ctr"/>
            <a:r>
              <a:rPr lang="en-CA" sz="1600" b="1" dirty="0" smtClean="0">
                <a:solidFill>
                  <a:schemeClr val="bg1"/>
                </a:solidFill>
              </a:rPr>
              <a:t>Advertising*</a:t>
            </a:r>
          </a:p>
          <a:p>
            <a:pPr algn="ctr"/>
            <a:endParaRPr lang="en-CA" sz="1200" b="1" dirty="0">
              <a:solidFill>
                <a:schemeClr val="bg1"/>
              </a:solidFill>
            </a:endParaRPr>
          </a:p>
        </p:txBody>
      </p:sp>
      <p:sp>
        <p:nvSpPr>
          <p:cNvPr id="12" name="TextBox 11"/>
          <p:cNvSpPr txBox="1"/>
          <p:nvPr/>
        </p:nvSpPr>
        <p:spPr>
          <a:xfrm>
            <a:off x="5920356" y="3528802"/>
            <a:ext cx="2590717" cy="584775"/>
          </a:xfrm>
          <a:prstGeom prst="rect">
            <a:avLst/>
          </a:prstGeom>
          <a:solidFill>
            <a:schemeClr val="tx1">
              <a:lumMod val="75000"/>
              <a:lumOff val="25000"/>
            </a:schemeClr>
          </a:solidFill>
        </p:spPr>
        <p:txBody>
          <a:bodyPr wrap="square" rtlCol="0">
            <a:spAutoFit/>
          </a:bodyPr>
          <a:lstStyle/>
          <a:p>
            <a:pPr algn="ctr"/>
            <a:r>
              <a:rPr lang="en-CA" sz="1600" b="1" dirty="0" smtClean="0">
                <a:solidFill>
                  <a:schemeClr val="bg1"/>
                </a:solidFill>
              </a:rPr>
              <a:t>Classified/Employment/</a:t>
            </a:r>
          </a:p>
          <a:p>
            <a:pPr algn="ctr"/>
            <a:r>
              <a:rPr lang="en-CA" sz="1600" b="1" dirty="0" smtClean="0">
                <a:solidFill>
                  <a:schemeClr val="bg1"/>
                </a:solidFill>
              </a:rPr>
              <a:t>Real Estate</a:t>
            </a:r>
            <a:endParaRPr lang="en-CA" sz="1600" b="1" dirty="0">
              <a:solidFill>
                <a:schemeClr val="bg1"/>
              </a:solidFill>
            </a:endParaRPr>
          </a:p>
        </p:txBody>
      </p:sp>
      <p:grpSp>
        <p:nvGrpSpPr>
          <p:cNvPr id="4" name="Group 3"/>
          <p:cNvGrpSpPr/>
          <p:nvPr/>
        </p:nvGrpSpPr>
        <p:grpSpPr>
          <a:xfrm>
            <a:off x="941548" y="1292783"/>
            <a:ext cx="7185873" cy="2172949"/>
            <a:chOff x="941548" y="1292783"/>
            <a:chExt cx="7185873" cy="2172949"/>
          </a:xfrm>
        </p:grpSpPr>
        <p:sp>
          <p:nvSpPr>
            <p:cNvPr id="22" name="Parallelogram 21"/>
            <p:cNvSpPr/>
            <p:nvPr/>
          </p:nvSpPr>
          <p:spPr>
            <a:xfrm rot="20772437">
              <a:off x="7203195" y="2915721"/>
              <a:ext cx="722177" cy="487916"/>
            </a:xfrm>
            <a:prstGeom prst="parallelogram">
              <a:avLst>
                <a:gd name="adj" fmla="val 24693"/>
              </a:avLst>
            </a:prstGeom>
            <a:solidFill>
              <a:srgbClr val="AED2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arallelogram 22"/>
            <p:cNvSpPr/>
            <p:nvPr/>
          </p:nvSpPr>
          <p:spPr>
            <a:xfrm rot="978137" flipH="1">
              <a:off x="6586801" y="2994591"/>
              <a:ext cx="690126" cy="398928"/>
            </a:xfrm>
            <a:prstGeom prst="parallelogram">
              <a:avLst>
                <a:gd name="adj" fmla="val 31366"/>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arallelogram 17"/>
            <p:cNvSpPr/>
            <p:nvPr/>
          </p:nvSpPr>
          <p:spPr>
            <a:xfrm rot="20772437">
              <a:off x="4578673" y="2628808"/>
              <a:ext cx="796918" cy="764937"/>
            </a:xfrm>
            <a:prstGeom prst="parallelogram">
              <a:avLst>
                <a:gd name="adj" fmla="val 24693"/>
              </a:avLst>
            </a:prstGeom>
            <a:solidFill>
              <a:srgbClr val="AED2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arallelogram 18"/>
            <p:cNvSpPr/>
            <p:nvPr/>
          </p:nvSpPr>
          <p:spPr>
            <a:xfrm rot="978137" flipH="1">
              <a:off x="3913712" y="2735332"/>
              <a:ext cx="809214" cy="641370"/>
            </a:xfrm>
            <a:prstGeom prst="parallelogram">
              <a:avLst>
                <a:gd name="adj" fmla="val 31366"/>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Parallelogram 13"/>
            <p:cNvSpPr/>
            <p:nvPr/>
          </p:nvSpPr>
          <p:spPr>
            <a:xfrm rot="20772437">
              <a:off x="1765488" y="2480984"/>
              <a:ext cx="850555" cy="914894"/>
            </a:xfrm>
            <a:prstGeom prst="parallelogram">
              <a:avLst>
                <a:gd name="adj" fmla="val 24693"/>
              </a:avLst>
            </a:prstGeom>
            <a:solidFill>
              <a:srgbClr val="AED2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arallelogram 14"/>
            <p:cNvSpPr/>
            <p:nvPr/>
          </p:nvSpPr>
          <p:spPr>
            <a:xfrm rot="978137" flipH="1">
              <a:off x="1050572" y="2488092"/>
              <a:ext cx="914144" cy="885147"/>
            </a:xfrm>
            <a:prstGeom prst="parallelogram">
              <a:avLst>
                <a:gd name="adj" fmla="val 31366"/>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1548" y="1593560"/>
              <a:ext cx="1794569" cy="1872172"/>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6075" y="1593560"/>
              <a:ext cx="1794569" cy="1872172"/>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2852" y="1593560"/>
              <a:ext cx="1794569" cy="1872172"/>
            </a:xfrm>
            <a:prstGeom prst="rect">
              <a:avLst/>
            </a:prstGeom>
          </p:spPr>
        </p:pic>
        <p:sp>
          <p:nvSpPr>
            <p:cNvPr id="16" name="TextBox 15"/>
            <p:cNvSpPr txBox="1"/>
            <p:nvPr/>
          </p:nvSpPr>
          <p:spPr>
            <a:xfrm>
              <a:off x="1753484" y="2519288"/>
              <a:ext cx="831061" cy="271869"/>
            </a:xfrm>
            <a:prstGeom prst="rect">
              <a:avLst/>
            </a:prstGeom>
            <a:noFill/>
          </p:spPr>
          <p:txBody>
            <a:bodyPr wrap="square" rtlCol="0">
              <a:spAutoFit/>
            </a:bodyPr>
            <a:lstStyle/>
            <a:p>
              <a:pPr algn="ctr">
                <a:lnSpc>
                  <a:spcPct val="80000"/>
                </a:lnSpc>
              </a:pPr>
              <a:r>
                <a:rPr lang="en-US" sz="1400" b="1" dirty="0" smtClean="0">
                  <a:solidFill>
                    <a:schemeClr val="bg1"/>
                  </a:solidFill>
                </a:rPr>
                <a:t>96%</a:t>
              </a:r>
              <a:endParaRPr lang="en-US" sz="1400" b="1" dirty="0">
                <a:solidFill>
                  <a:schemeClr val="bg1"/>
                </a:solidFill>
              </a:endParaRPr>
            </a:p>
          </p:txBody>
        </p:sp>
        <p:sp>
          <p:nvSpPr>
            <p:cNvPr id="17" name="TextBox 16"/>
            <p:cNvSpPr txBox="1"/>
            <p:nvPr/>
          </p:nvSpPr>
          <p:spPr>
            <a:xfrm>
              <a:off x="1118462" y="2541967"/>
              <a:ext cx="831061" cy="271869"/>
            </a:xfrm>
            <a:prstGeom prst="rect">
              <a:avLst/>
            </a:prstGeom>
            <a:noFill/>
          </p:spPr>
          <p:txBody>
            <a:bodyPr wrap="square" rtlCol="0">
              <a:spAutoFit/>
            </a:bodyPr>
            <a:lstStyle/>
            <a:p>
              <a:pPr algn="ctr">
                <a:lnSpc>
                  <a:spcPct val="80000"/>
                </a:lnSpc>
              </a:pPr>
              <a:r>
                <a:rPr lang="en-US" sz="1400" dirty="0" smtClean="0">
                  <a:solidFill>
                    <a:schemeClr val="bg1"/>
                  </a:solidFill>
                </a:rPr>
                <a:t>95%</a:t>
              </a:r>
              <a:endParaRPr lang="en-US" sz="1400" dirty="0">
                <a:solidFill>
                  <a:schemeClr val="bg1"/>
                </a:solidFill>
              </a:endParaRPr>
            </a:p>
          </p:txBody>
        </p:sp>
        <p:sp>
          <p:nvSpPr>
            <p:cNvPr id="20" name="TextBox 19"/>
            <p:cNvSpPr txBox="1"/>
            <p:nvPr/>
          </p:nvSpPr>
          <p:spPr>
            <a:xfrm>
              <a:off x="4552634" y="2730697"/>
              <a:ext cx="831061" cy="271869"/>
            </a:xfrm>
            <a:prstGeom prst="rect">
              <a:avLst/>
            </a:prstGeom>
            <a:noFill/>
          </p:spPr>
          <p:txBody>
            <a:bodyPr wrap="square" rtlCol="0">
              <a:spAutoFit/>
            </a:bodyPr>
            <a:lstStyle/>
            <a:p>
              <a:pPr algn="ctr">
                <a:lnSpc>
                  <a:spcPct val="80000"/>
                </a:lnSpc>
              </a:pPr>
              <a:r>
                <a:rPr lang="en-US" sz="1400" b="1" dirty="0" smtClean="0">
                  <a:solidFill>
                    <a:schemeClr val="bg1"/>
                  </a:solidFill>
                </a:rPr>
                <a:t>72%</a:t>
              </a:r>
              <a:endParaRPr lang="en-US" sz="1400" b="1" dirty="0">
                <a:solidFill>
                  <a:schemeClr val="bg1"/>
                </a:solidFill>
              </a:endParaRPr>
            </a:p>
          </p:txBody>
        </p:sp>
        <p:sp>
          <p:nvSpPr>
            <p:cNvPr id="21" name="TextBox 20"/>
            <p:cNvSpPr txBox="1"/>
            <p:nvPr/>
          </p:nvSpPr>
          <p:spPr>
            <a:xfrm>
              <a:off x="3901656" y="2819110"/>
              <a:ext cx="831061" cy="271869"/>
            </a:xfrm>
            <a:prstGeom prst="rect">
              <a:avLst/>
            </a:prstGeom>
            <a:noFill/>
          </p:spPr>
          <p:txBody>
            <a:bodyPr wrap="square" rtlCol="0">
              <a:spAutoFit/>
            </a:bodyPr>
            <a:lstStyle/>
            <a:p>
              <a:pPr algn="ctr">
                <a:lnSpc>
                  <a:spcPct val="80000"/>
                </a:lnSpc>
              </a:pPr>
              <a:r>
                <a:rPr lang="en-US" sz="1400" dirty="0" smtClean="0">
                  <a:solidFill>
                    <a:schemeClr val="bg1"/>
                  </a:solidFill>
                </a:rPr>
                <a:t>64%</a:t>
              </a:r>
              <a:endParaRPr lang="en-US" sz="1400" dirty="0">
                <a:solidFill>
                  <a:schemeClr val="bg1"/>
                </a:solidFill>
              </a:endParaRPr>
            </a:p>
          </p:txBody>
        </p:sp>
        <p:sp>
          <p:nvSpPr>
            <p:cNvPr id="24" name="TextBox 23"/>
            <p:cNvSpPr txBox="1"/>
            <p:nvPr/>
          </p:nvSpPr>
          <p:spPr>
            <a:xfrm>
              <a:off x="7193031" y="2944016"/>
              <a:ext cx="831061" cy="271869"/>
            </a:xfrm>
            <a:prstGeom prst="rect">
              <a:avLst/>
            </a:prstGeom>
            <a:noFill/>
          </p:spPr>
          <p:txBody>
            <a:bodyPr wrap="square" rtlCol="0">
              <a:spAutoFit/>
            </a:bodyPr>
            <a:lstStyle/>
            <a:p>
              <a:pPr algn="ctr">
                <a:lnSpc>
                  <a:spcPct val="80000"/>
                </a:lnSpc>
              </a:pPr>
              <a:r>
                <a:rPr lang="en-US" sz="1400" b="1" dirty="0" smtClean="0">
                  <a:solidFill>
                    <a:schemeClr val="bg1"/>
                  </a:solidFill>
                </a:rPr>
                <a:t>57%</a:t>
              </a:r>
              <a:endParaRPr lang="en-US" sz="1400" b="1" dirty="0">
                <a:solidFill>
                  <a:schemeClr val="bg1"/>
                </a:solidFill>
              </a:endParaRPr>
            </a:p>
          </p:txBody>
        </p:sp>
        <p:sp>
          <p:nvSpPr>
            <p:cNvPr id="25" name="TextBox 24"/>
            <p:cNvSpPr txBox="1"/>
            <p:nvPr/>
          </p:nvSpPr>
          <p:spPr>
            <a:xfrm>
              <a:off x="6503418" y="3021288"/>
              <a:ext cx="831061" cy="271869"/>
            </a:xfrm>
            <a:prstGeom prst="rect">
              <a:avLst/>
            </a:prstGeom>
            <a:noFill/>
          </p:spPr>
          <p:txBody>
            <a:bodyPr wrap="square" rtlCol="0">
              <a:spAutoFit/>
            </a:bodyPr>
            <a:lstStyle/>
            <a:p>
              <a:pPr algn="ctr">
                <a:lnSpc>
                  <a:spcPct val="80000"/>
                </a:lnSpc>
              </a:pPr>
              <a:r>
                <a:rPr lang="en-US" sz="1400" dirty="0" smtClean="0">
                  <a:solidFill>
                    <a:schemeClr val="bg1"/>
                  </a:solidFill>
                </a:rPr>
                <a:t>43%</a:t>
              </a:r>
              <a:endParaRPr lang="en-US" sz="1400" dirty="0">
                <a:solidFill>
                  <a:schemeClr val="bg1"/>
                </a:solidFill>
              </a:endParaRPr>
            </a:p>
          </p:txBody>
        </p:sp>
        <p:sp>
          <p:nvSpPr>
            <p:cNvPr id="26" name="Rectangle 25"/>
            <p:cNvSpPr/>
            <p:nvPr/>
          </p:nvSpPr>
          <p:spPr>
            <a:xfrm>
              <a:off x="4642909" y="1329032"/>
              <a:ext cx="187788" cy="170103"/>
            </a:xfrm>
            <a:prstGeom prst="rect">
              <a:avLst/>
            </a:prstGeom>
            <a:solidFill>
              <a:srgbClr val="AED2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246728" y="1338986"/>
              <a:ext cx="187788" cy="170103"/>
            </a:xfrm>
            <a:prstGeom prst="rect">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773997" y="1295011"/>
              <a:ext cx="2483381" cy="246221"/>
            </a:xfrm>
            <a:prstGeom prst="rect">
              <a:avLst/>
            </a:prstGeom>
            <a:noFill/>
          </p:spPr>
          <p:txBody>
            <a:bodyPr wrap="square" rtlCol="0">
              <a:spAutoFit/>
            </a:bodyPr>
            <a:lstStyle/>
            <a:p>
              <a:r>
                <a:rPr lang="en-US" sz="1000" dirty="0" smtClean="0"/>
                <a:t>Population &lt;100K</a:t>
              </a:r>
              <a:endParaRPr lang="en-US" sz="1000" dirty="0"/>
            </a:p>
          </p:txBody>
        </p:sp>
        <p:sp>
          <p:nvSpPr>
            <p:cNvPr id="29" name="TextBox 28"/>
            <p:cNvSpPr txBox="1"/>
            <p:nvPr/>
          </p:nvSpPr>
          <p:spPr>
            <a:xfrm>
              <a:off x="3395513" y="1292783"/>
              <a:ext cx="1197049" cy="246221"/>
            </a:xfrm>
            <a:prstGeom prst="rect">
              <a:avLst/>
            </a:prstGeom>
            <a:noFill/>
          </p:spPr>
          <p:txBody>
            <a:bodyPr wrap="square" rtlCol="0">
              <a:spAutoFit/>
            </a:bodyPr>
            <a:lstStyle/>
            <a:p>
              <a:r>
                <a:rPr lang="en-US" sz="1000" dirty="0" smtClean="0"/>
                <a:t>Population 100K+</a:t>
              </a:r>
              <a:endParaRPr lang="en-US" sz="1000" dirty="0"/>
            </a:p>
          </p:txBody>
        </p:sp>
      </p:grpSp>
      <p:sp>
        <p:nvSpPr>
          <p:cNvPr id="31" name="Title 1"/>
          <p:cNvSpPr txBox="1">
            <a:spLocks/>
          </p:cNvSpPr>
          <p:nvPr/>
        </p:nvSpPr>
        <p:spPr>
          <a:xfrm>
            <a:off x="152400" y="127887"/>
            <a:ext cx="8839199" cy="9906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b="1" kern="1200">
                <a:solidFill>
                  <a:srgbClr val="324481"/>
                </a:solidFill>
                <a:latin typeface="Myriad Pro" pitchFamily="34" charset="0"/>
                <a:ea typeface="+mj-ea"/>
                <a:cs typeface="+mj-cs"/>
              </a:defRPr>
            </a:lvl1pPr>
          </a:lstStyle>
          <a:p>
            <a:r>
              <a:rPr lang="en-CA" sz="3600" dirty="0" smtClean="0"/>
              <a:t>Printed Community Newspaper Engagement</a:t>
            </a:r>
            <a:br>
              <a:rPr lang="en-CA" sz="3600" dirty="0" smtClean="0"/>
            </a:br>
            <a:r>
              <a:rPr lang="en-CA" sz="2700" dirty="0" smtClean="0"/>
              <a:t>Reasons for Reading Printed Community Newspaper</a:t>
            </a:r>
            <a:endParaRPr lang="en-CA" sz="2700" dirty="0"/>
          </a:p>
        </p:txBody>
      </p:sp>
    </p:spTree>
    <p:extLst>
      <p:ext uri="{BB962C8B-B14F-4D97-AF65-F5344CB8AC3E}">
        <p14:creationId xmlns:p14="http://schemas.microsoft.com/office/powerpoint/2010/main" val="16505050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Chart 40"/>
          <p:cNvGraphicFramePr>
            <a:graphicFrameLocks noGrp="1"/>
          </p:cNvGraphicFramePr>
          <p:nvPr>
            <p:extLst>
              <p:ext uri="{D42A27DB-BD31-4B8C-83A1-F6EECF244321}">
                <p14:modId xmlns:p14="http://schemas.microsoft.com/office/powerpoint/2010/main" val="2534600860"/>
              </p:ext>
            </p:extLst>
          </p:nvPr>
        </p:nvGraphicFramePr>
        <p:xfrm>
          <a:off x="175656" y="1448682"/>
          <a:ext cx="8242098" cy="382020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0" y="6596390"/>
            <a:ext cx="8458200" cy="246221"/>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Community Newspapers Drive Results, Totum Research, February 2016</a:t>
            </a:r>
          </a:p>
        </p:txBody>
      </p:sp>
      <p:sp>
        <p:nvSpPr>
          <p:cNvPr id="13" name="Title 1"/>
          <p:cNvSpPr>
            <a:spLocks noGrp="1"/>
          </p:cNvSpPr>
          <p:nvPr>
            <p:ph type="title"/>
          </p:nvPr>
        </p:nvSpPr>
        <p:spPr>
          <a:xfrm>
            <a:off x="152400" y="127887"/>
            <a:ext cx="8839199" cy="990600"/>
          </a:xfrm>
        </p:spPr>
        <p:txBody>
          <a:bodyPr>
            <a:normAutofit fontScale="90000"/>
          </a:bodyPr>
          <a:lstStyle/>
          <a:p>
            <a:r>
              <a:rPr lang="en-CA" sz="3600" dirty="0"/>
              <a:t>Printed Community Newspaper </a:t>
            </a:r>
            <a:r>
              <a:rPr lang="en-CA" sz="3600" dirty="0" smtClean="0"/>
              <a:t>Engagement</a:t>
            </a:r>
            <a:br>
              <a:rPr lang="en-CA" sz="3600" dirty="0" smtClean="0"/>
            </a:br>
            <a:r>
              <a:rPr lang="en-CA" sz="2700" dirty="0" smtClean="0"/>
              <a:t>Reasons for Reading Printed Community Newspaper</a:t>
            </a:r>
            <a:endParaRPr lang="en-CA" sz="2700" dirty="0"/>
          </a:p>
        </p:txBody>
      </p:sp>
      <p:sp>
        <p:nvSpPr>
          <p:cNvPr id="26" name="Rectangle 25"/>
          <p:cNvSpPr/>
          <p:nvPr/>
        </p:nvSpPr>
        <p:spPr>
          <a:xfrm>
            <a:off x="4508389" y="1238312"/>
            <a:ext cx="187788" cy="170103"/>
          </a:xfrm>
          <a:prstGeom prst="rect">
            <a:avLst/>
          </a:prstGeom>
          <a:solidFill>
            <a:srgbClr val="AED2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112208" y="1248266"/>
            <a:ext cx="187788" cy="170103"/>
          </a:xfrm>
          <a:prstGeom prst="rect">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673496" y="1204294"/>
            <a:ext cx="2483381" cy="246221"/>
          </a:xfrm>
          <a:prstGeom prst="rect">
            <a:avLst/>
          </a:prstGeom>
          <a:noFill/>
        </p:spPr>
        <p:txBody>
          <a:bodyPr wrap="square" rtlCol="0">
            <a:spAutoFit/>
          </a:bodyPr>
          <a:lstStyle/>
          <a:p>
            <a:r>
              <a:rPr lang="en-US" sz="1000" dirty="0" smtClean="0"/>
              <a:t>Population &lt;100K</a:t>
            </a:r>
            <a:endParaRPr lang="en-US" sz="1000" dirty="0"/>
          </a:p>
        </p:txBody>
      </p:sp>
      <p:sp>
        <p:nvSpPr>
          <p:cNvPr id="29" name="TextBox 28"/>
          <p:cNvSpPr txBox="1"/>
          <p:nvPr/>
        </p:nvSpPr>
        <p:spPr>
          <a:xfrm>
            <a:off x="3260993" y="1202063"/>
            <a:ext cx="1197049" cy="246221"/>
          </a:xfrm>
          <a:prstGeom prst="rect">
            <a:avLst/>
          </a:prstGeom>
          <a:noFill/>
        </p:spPr>
        <p:txBody>
          <a:bodyPr wrap="square" rtlCol="0">
            <a:spAutoFit/>
          </a:bodyPr>
          <a:lstStyle/>
          <a:p>
            <a:r>
              <a:rPr lang="en-US" sz="1000" dirty="0" smtClean="0"/>
              <a:t>Population 100K+</a:t>
            </a:r>
            <a:endParaRPr lang="en-US" sz="1000" dirty="0"/>
          </a:p>
        </p:txBody>
      </p:sp>
      <p:sp>
        <p:nvSpPr>
          <p:cNvPr id="50" name="Rectangular Callout 49"/>
          <p:cNvSpPr/>
          <p:nvPr/>
        </p:nvSpPr>
        <p:spPr>
          <a:xfrm>
            <a:off x="7204173" y="1592372"/>
            <a:ext cx="1480318" cy="2681318"/>
          </a:xfrm>
          <a:prstGeom prst="wedgeRectCallout">
            <a:avLst>
              <a:gd name="adj1" fmla="val 3575"/>
              <a:gd name="adj2" fmla="val 73748"/>
            </a:avLst>
          </a:prstGeom>
          <a:solidFill>
            <a:srgbClr val="1497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chemeClr val="bg1"/>
                </a:solidFill>
              </a:rPr>
              <a:t>Local news is the most popular </a:t>
            </a:r>
            <a:r>
              <a:rPr lang="en-US" dirty="0">
                <a:solidFill>
                  <a:schemeClr val="bg1"/>
                </a:solidFill>
              </a:rPr>
              <a:t>reason for reading printed community newspapers. </a:t>
            </a:r>
            <a:endParaRPr lang="en-CA" dirty="0">
              <a:solidFill>
                <a:schemeClr val="bg1"/>
              </a:solidFill>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7552" y="1817386"/>
            <a:ext cx="240642" cy="240642"/>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87359" y="2513323"/>
            <a:ext cx="273235" cy="293987"/>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5048" y="3213144"/>
            <a:ext cx="351699" cy="300646"/>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06089" y="3989979"/>
            <a:ext cx="331889" cy="283711"/>
          </a:xfrm>
          <a:prstGeom prst="rect">
            <a:avLst/>
          </a:prstGeom>
        </p:spPr>
      </p:pic>
      <p:pic>
        <p:nvPicPr>
          <p:cNvPr id="30" name="Picture 2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67053" y="4709476"/>
            <a:ext cx="208399" cy="304583"/>
          </a:xfrm>
          <a:prstGeom prst="rect">
            <a:avLst/>
          </a:prstGeom>
        </p:spPr>
      </p:pic>
    </p:spTree>
    <p:extLst>
      <p:ext uri="{BB962C8B-B14F-4D97-AF65-F5344CB8AC3E}">
        <p14:creationId xmlns:p14="http://schemas.microsoft.com/office/powerpoint/2010/main" val="2065403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Chart 44"/>
          <p:cNvGraphicFramePr>
            <a:graphicFrameLocks noGrp="1"/>
          </p:cNvGraphicFramePr>
          <p:nvPr>
            <p:extLst>
              <p:ext uri="{D42A27DB-BD31-4B8C-83A1-F6EECF244321}">
                <p14:modId xmlns:p14="http://schemas.microsoft.com/office/powerpoint/2010/main" val="3355089463"/>
              </p:ext>
            </p:extLst>
          </p:nvPr>
        </p:nvGraphicFramePr>
        <p:xfrm>
          <a:off x="0" y="1476820"/>
          <a:ext cx="9144000" cy="382039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0" y="6596390"/>
            <a:ext cx="8458200" cy="246221"/>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Community Newspapers Drive Results, Totum Research, February 2016</a:t>
            </a:r>
          </a:p>
        </p:txBody>
      </p:sp>
      <p:sp>
        <p:nvSpPr>
          <p:cNvPr id="8" name="Title 1"/>
          <p:cNvSpPr>
            <a:spLocks noGrp="1"/>
          </p:cNvSpPr>
          <p:nvPr>
            <p:ph type="title"/>
          </p:nvPr>
        </p:nvSpPr>
        <p:spPr>
          <a:xfrm>
            <a:off x="152400" y="127887"/>
            <a:ext cx="8839199" cy="990600"/>
          </a:xfrm>
        </p:spPr>
        <p:txBody>
          <a:bodyPr>
            <a:normAutofit fontScale="90000"/>
          </a:bodyPr>
          <a:lstStyle/>
          <a:p>
            <a:r>
              <a:rPr lang="en-CA" sz="3600" dirty="0"/>
              <a:t>Printed Community Newspaper </a:t>
            </a:r>
            <a:r>
              <a:rPr lang="en-CA" sz="3600" dirty="0" smtClean="0"/>
              <a:t>Engagement</a:t>
            </a:r>
            <a:br>
              <a:rPr lang="en-CA" sz="3600" dirty="0" smtClean="0"/>
            </a:br>
            <a:r>
              <a:rPr lang="en-CA" sz="2700" dirty="0" smtClean="0"/>
              <a:t>Reasons for Reading Printed Community Newspaper</a:t>
            </a:r>
            <a:endParaRPr lang="en-CA" sz="2700" dirty="0"/>
          </a:p>
        </p:txBody>
      </p:sp>
      <p:sp>
        <p:nvSpPr>
          <p:cNvPr id="10" name="Rectangle 9"/>
          <p:cNvSpPr/>
          <p:nvPr/>
        </p:nvSpPr>
        <p:spPr>
          <a:xfrm>
            <a:off x="4508389" y="1323605"/>
            <a:ext cx="187788" cy="170103"/>
          </a:xfrm>
          <a:prstGeom prst="rect">
            <a:avLst/>
          </a:prstGeom>
          <a:solidFill>
            <a:srgbClr val="AED2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112208" y="1333559"/>
            <a:ext cx="187788" cy="170103"/>
          </a:xfrm>
          <a:prstGeom prst="rect">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673496" y="1289587"/>
            <a:ext cx="2483381" cy="246221"/>
          </a:xfrm>
          <a:prstGeom prst="rect">
            <a:avLst/>
          </a:prstGeom>
          <a:noFill/>
        </p:spPr>
        <p:txBody>
          <a:bodyPr wrap="square" rtlCol="0">
            <a:spAutoFit/>
          </a:bodyPr>
          <a:lstStyle/>
          <a:p>
            <a:r>
              <a:rPr lang="en-US" sz="1000" dirty="0" smtClean="0"/>
              <a:t>Population &lt;100K</a:t>
            </a:r>
            <a:endParaRPr lang="en-US" sz="1000" dirty="0"/>
          </a:p>
        </p:txBody>
      </p:sp>
      <p:sp>
        <p:nvSpPr>
          <p:cNvPr id="13" name="TextBox 12"/>
          <p:cNvSpPr txBox="1"/>
          <p:nvPr/>
        </p:nvSpPr>
        <p:spPr>
          <a:xfrm>
            <a:off x="3260993" y="1287356"/>
            <a:ext cx="1197049" cy="246221"/>
          </a:xfrm>
          <a:prstGeom prst="rect">
            <a:avLst/>
          </a:prstGeom>
          <a:noFill/>
        </p:spPr>
        <p:txBody>
          <a:bodyPr wrap="square" rtlCol="0">
            <a:spAutoFit/>
          </a:bodyPr>
          <a:lstStyle/>
          <a:p>
            <a:r>
              <a:rPr lang="en-US" sz="1000" dirty="0" smtClean="0"/>
              <a:t>Population 100K+</a:t>
            </a:r>
            <a:endParaRPr lang="en-US" sz="1000" dirty="0"/>
          </a:p>
        </p:txBody>
      </p:sp>
      <p:sp>
        <p:nvSpPr>
          <p:cNvPr id="44" name="Rectangular Callout 43"/>
          <p:cNvSpPr/>
          <p:nvPr/>
        </p:nvSpPr>
        <p:spPr>
          <a:xfrm>
            <a:off x="6418027" y="2598802"/>
            <a:ext cx="2428717" cy="2314090"/>
          </a:xfrm>
          <a:prstGeom prst="wedgeRectCallout">
            <a:avLst>
              <a:gd name="adj1" fmla="val -38078"/>
              <a:gd name="adj2" fmla="val -65675"/>
            </a:avLst>
          </a:prstGeom>
          <a:solidFill>
            <a:srgbClr val="1497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rgbClr val="FFFFFF"/>
                </a:solidFill>
              </a:rPr>
              <a:t>Two thirds (67%) </a:t>
            </a:r>
            <a:r>
              <a:rPr lang="en-US" dirty="0">
                <a:solidFill>
                  <a:srgbClr val="FFFFFF"/>
                </a:solidFill>
              </a:rPr>
              <a:t>of readers in smaller communities want the flyers/inserts in  </a:t>
            </a:r>
            <a:r>
              <a:rPr lang="en-US" dirty="0" smtClean="0">
                <a:solidFill>
                  <a:srgbClr val="FFFFFF"/>
                </a:solidFill>
              </a:rPr>
              <a:t>their printed </a:t>
            </a:r>
            <a:r>
              <a:rPr lang="en-US" dirty="0">
                <a:solidFill>
                  <a:srgbClr val="FFFFFF"/>
                </a:solidFill>
              </a:rPr>
              <a:t>community newspapers. </a:t>
            </a:r>
            <a:endParaRPr lang="en-CA" dirty="0">
              <a:solidFill>
                <a:srgbClr val="FFFFFF"/>
              </a:solidFill>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5634" y="4710983"/>
            <a:ext cx="333328" cy="328037"/>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0938" y="3252517"/>
            <a:ext cx="291355" cy="291355"/>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9031" y="4012830"/>
            <a:ext cx="297256" cy="347638"/>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7800" y="2555111"/>
            <a:ext cx="387350" cy="266700"/>
          </a:xfrm>
          <a:prstGeom prst="rect">
            <a:avLst/>
          </a:prstGeom>
        </p:spPr>
      </p:pic>
      <p:pic>
        <p:nvPicPr>
          <p:cNvPr id="7" name="Picture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3916" y="1765264"/>
            <a:ext cx="324284" cy="298341"/>
          </a:xfrm>
          <a:prstGeom prst="rect">
            <a:avLst/>
          </a:prstGeom>
        </p:spPr>
      </p:pic>
    </p:spTree>
    <p:extLst>
      <p:ext uri="{BB962C8B-B14F-4D97-AF65-F5344CB8AC3E}">
        <p14:creationId xmlns:p14="http://schemas.microsoft.com/office/powerpoint/2010/main" val="9812047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30145"/>
            <a:ext cx="9155340" cy="2891643"/>
          </a:xfrm>
          <a:solidFill>
            <a:srgbClr val="243371"/>
          </a:solidFill>
        </p:spPr>
        <p:txBody>
          <a:bodyPr/>
          <a:lstStyle/>
          <a:p>
            <a:pPr marL="800100" lvl="2" indent="0" algn="ctr">
              <a:buNone/>
            </a:pPr>
            <a:r>
              <a:rPr lang="en-CA" b="1" dirty="0" smtClean="0">
                <a:solidFill>
                  <a:schemeClr val="bg1"/>
                </a:solidFill>
              </a:rPr>
              <a:t>Top Three </a:t>
            </a:r>
            <a:r>
              <a:rPr lang="en-CA" b="1" dirty="0">
                <a:solidFill>
                  <a:schemeClr val="bg1"/>
                </a:solidFill>
              </a:rPr>
              <a:t>M</a:t>
            </a:r>
            <a:r>
              <a:rPr lang="en-CA" b="1" dirty="0" smtClean="0">
                <a:solidFill>
                  <a:schemeClr val="bg1"/>
                </a:solidFill>
              </a:rPr>
              <a:t>edia for Local Information</a:t>
            </a:r>
          </a:p>
          <a:p>
            <a:pPr marL="3086100" lvl="7" indent="0">
              <a:buClr>
                <a:srgbClr val="AED246"/>
              </a:buClr>
              <a:buNone/>
            </a:pPr>
            <a:endParaRPr lang="en-CA" sz="1800" dirty="0" smtClean="0">
              <a:solidFill>
                <a:srgbClr val="FFFFFF"/>
              </a:solidFill>
            </a:endParaRPr>
          </a:p>
          <a:p>
            <a:pPr marL="3086100" lvl="7" indent="0">
              <a:buClr>
                <a:srgbClr val="AED246"/>
              </a:buClr>
              <a:buNone/>
            </a:pPr>
            <a:r>
              <a:rPr lang="en-CA" sz="1800" b="1" dirty="0" smtClean="0">
                <a:solidFill>
                  <a:srgbClr val="AED246"/>
                </a:solidFill>
              </a:rPr>
              <a:t>   Printed community newspapers</a:t>
            </a:r>
          </a:p>
          <a:p>
            <a:pPr marL="3086100" lvl="7" indent="0">
              <a:buClr>
                <a:srgbClr val="AED246"/>
              </a:buClr>
              <a:buNone/>
            </a:pPr>
            <a:endParaRPr lang="en-CA" dirty="0" smtClean="0">
              <a:solidFill>
                <a:schemeClr val="bg1"/>
              </a:solidFill>
            </a:endParaRPr>
          </a:p>
          <a:p>
            <a:pPr marL="3086100" lvl="7" indent="0">
              <a:buClr>
                <a:srgbClr val="AED246"/>
              </a:buClr>
              <a:buNone/>
            </a:pPr>
            <a:r>
              <a:rPr lang="en-CA" sz="1800" dirty="0" smtClean="0">
                <a:solidFill>
                  <a:schemeClr val="bg1"/>
                </a:solidFill>
              </a:rPr>
              <a:t>Local television news broadcast</a:t>
            </a:r>
          </a:p>
          <a:p>
            <a:pPr marL="3086100" lvl="7" indent="0">
              <a:buClr>
                <a:srgbClr val="AED246"/>
              </a:buClr>
              <a:buNone/>
            </a:pPr>
            <a:endParaRPr lang="en-CA" dirty="0" smtClean="0">
              <a:solidFill>
                <a:schemeClr val="bg1"/>
              </a:solidFill>
            </a:endParaRPr>
          </a:p>
          <a:p>
            <a:pPr marL="3086100" lvl="7" indent="0">
              <a:buClr>
                <a:srgbClr val="AED246"/>
              </a:buClr>
              <a:buNone/>
            </a:pPr>
            <a:r>
              <a:rPr lang="en-CA" sz="1800" dirty="0" smtClean="0">
                <a:solidFill>
                  <a:schemeClr val="bg1"/>
                </a:solidFill>
              </a:rPr>
              <a:t>Local radio broadcast</a:t>
            </a:r>
          </a:p>
          <a:p>
            <a:pPr marL="0" indent="0" algn="ctr">
              <a:buNone/>
            </a:pPr>
            <a:endParaRPr lang="en-CA" dirty="0" smtClean="0"/>
          </a:p>
          <a:p>
            <a:pPr marL="0" indent="0">
              <a:buNone/>
            </a:pPr>
            <a:endParaRPr lang="en-CA" dirty="0" smtClean="0"/>
          </a:p>
          <a:p>
            <a:pPr marL="0" indent="0">
              <a:buNone/>
            </a:pPr>
            <a:endParaRPr lang="en-CA" dirty="0" smtClean="0"/>
          </a:p>
        </p:txBody>
      </p:sp>
      <p:sp>
        <p:nvSpPr>
          <p:cNvPr id="6" name="TextBox 5"/>
          <p:cNvSpPr txBox="1"/>
          <p:nvPr/>
        </p:nvSpPr>
        <p:spPr>
          <a:xfrm>
            <a:off x="0" y="6427113"/>
            <a:ext cx="8458200" cy="400110"/>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Community Newspapers Drive Results, Totum Research, February 2016;</a:t>
            </a:r>
          </a:p>
          <a:p>
            <a:r>
              <a:rPr lang="en-US" sz="1000" dirty="0" smtClean="0">
                <a:latin typeface="Arial" panose="020B0604020202020204" pitchFamily="34" charset="0"/>
                <a:cs typeface="Arial" panose="020B0604020202020204" pitchFamily="34" charset="0"/>
              </a:rPr>
              <a:t>* Base: Communities with populations less than 100,000</a:t>
            </a:r>
            <a:endParaRPr lang="en-US" sz="1000" dirty="0">
              <a:latin typeface="Arial" panose="020B0604020202020204" pitchFamily="34" charset="0"/>
              <a:cs typeface="Arial" panose="020B0604020202020204" pitchFamily="34" charset="0"/>
            </a:endParaRPr>
          </a:p>
        </p:txBody>
      </p:sp>
      <p:sp>
        <p:nvSpPr>
          <p:cNvPr id="7" name="TextBox 6"/>
          <p:cNvSpPr txBox="1"/>
          <p:nvPr/>
        </p:nvSpPr>
        <p:spPr>
          <a:xfrm>
            <a:off x="0" y="4529956"/>
            <a:ext cx="9144000" cy="707886"/>
          </a:xfrm>
          <a:prstGeom prst="rect">
            <a:avLst/>
          </a:prstGeom>
          <a:noFill/>
        </p:spPr>
        <p:txBody>
          <a:bodyPr wrap="square" rtlCol="0">
            <a:spAutoFit/>
          </a:bodyPr>
          <a:lstStyle/>
          <a:p>
            <a:pPr algn="ctr"/>
            <a:r>
              <a:rPr lang="en-CA" sz="2000" b="1" dirty="0">
                <a:solidFill>
                  <a:srgbClr val="324481"/>
                </a:solidFill>
              </a:rPr>
              <a:t>In smaller markets* both printed community newspapers and </a:t>
            </a:r>
            <a:endParaRPr lang="en-CA" sz="2000" b="1" dirty="0" smtClean="0">
              <a:solidFill>
                <a:srgbClr val="324481"/>
              </a:solidFill>
            </a:endParaRPr>
          </a:p>
          <a:p>
            <a:pPr algn="ctr"/>
            <a:r>
              <a:rPr lang="en-CA" sz="2000" b="1" dirty="0" smtClean="0">
                <a:solidFill>
                  <a:srgbClr val="324481"/>
                </a:solidFill>
              </a:rPr>
              <a:t>“</a:t>
            </a:r>
            <a:r>
              <a:rPr lang="en-CA" sz="2000" b="1" dirty="0">
                <a:solidFill>
                  <a:srgbClr val="324481"/>
                </a:solidFill>
              </a:rPr>
              <a:t>word of mouth” usage increase more than 30</a:t>
            </a:r>
            <a:r>
              <a:rPr lang="en-CA" sz="2000" b="1" dirty="0" smtClean="0">
                <a:solidFill>
                  <a:srgbClr val="324481"/>
                </a:solidFill>
              </a:rPr>
              <a:t>%.</a:t>
            </a:r>
            <a:endParaRPr lang="en-CA" sz="2000" b="1" dirty="0">
              <a:solidFill>
                <a:srgbClr val="324481"/>
              </a:solidFill>
            </a:endParaRPr>
          </a:p>
        </p:txBody>
      </p:sp>
      <p:sp>
        <p:nvSpPr>
          <p:cNvPr id="8" name="Title 1"/>
          <p:cNvSpPr txBox="1">
            <a:spLocks/>
          </p:cNvSpPr>
          <p:nvPr/>
        </p:nvSpPr>
        <p:spPr>
          <a:xfrm>
            <a:off x="152400" y="190397"/>
            <a:ext cx="8839199" cy="9906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b="1" kern="1200">
                <a:solidFill>
                  <a:srgbClr val="324481"/>
                </a:solidFill>
                <a:latin typeface="Myriad Pro" pitchFamily="34" charset="0"/>
                <a:ea typeface="+mj-ea"/>
                <a:cs typeface="+mj-cs"/>
              </a:defRPr>
            </a:lvl1pPr>
          </a:lstStyle>
          <a:p>
            <a:r>
              <a:rPr lang="en-CA" sz="3600" dirty="0" smtClean="0"/>
              <a:t>Printed Community Newspaper Engagement</a:t>
            </a:r>
            <a:br>
              <a:rPr lang="en-CA" sz="3600" dirty="0" smtClean="0"/>
            </a:br>
            <a:r>
              <a:rPr lang="en-CA" sz="2800" dirty="0"/>
              <a:t>Local Information </a:t>
            </a:r>
            <a:r>
              <a:rPr lang="en-CA" sz="2800" dirty="0" smtClean="0"/>
              <a:t>Sources</a:t>
            </a:r>
            <a:endParaRPr lang="en-CA" sz="2700" dirty="0"/>
          </a:p>
        </p:txBody>
      </p:sp>
      <p:pic>
        <p:nvPicPr>
          <p:cNvPr id="14" name="Picture 13"/>
          <p:cNvPicPr>
            <a:picLocks noChangeAspect="1"/>
          </p:cNvPicPr>
          <p:nvPr/>
        </p:nvPicPr>
        <p:blipFill>
          <a:blip r:embed="rId2" cstate="email">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flipH="1">
            <a:off x="2537186" y="3545967"/>
            <a:ext cx="498078" cy="498078"/>
          </a:xfrm>
          <a:prstGeom prst="rect">
            <a:avLst/>
          </a:prstGeom>
        </p:spPr>
      </p:pic>
      <p:pic>
        <p:nvPicPr>
          <p:cNvPr id="15" name="Picture 14"/>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2479527" y="2805309"/>
            <a:ext cx="613127" cy="613127"/>
          </a:xfrm>
          <a:prstGeom prst="rect">
            <a:avLst/>
          </a:prstGeom>
        </p:spPr>
      </p:pic>
      <p:pic>
        <p:nvPicPr>
          <p:cNvPr id="16" name="Picture 15"/>
          <p:cNvPicPr>
            <a:picLocks noChangeAspect="1"/>
          </p:cNvPicPr>
          <p:nvPr/>
        </p:nvPicPr>
        <p:blipFill>
          <a:blip r:embed="rId5"/>
          <a:stretch>
            <a:fillRect/>
          </a:stretch>
        </p:blipFill>
        <p:spPr>
          <a:xfrm>
            <a:off x="2393546" y="2196899"/>
            <a:ext cx="733896" cy="550422"/>
          </a:xfrm>
          <a:prstGeom prst="rect">
            <a:avLst/>
          </a:prstGeom>
        </p:spPr>
      </p:pic>
    </p:spTree>
    <p:extLst>
      <p:ext uri="{BB962C8B-B14F-4D97-AF65-F5344CB8AC3E}">
        <p14:creationId xmlns:p14="http://schemas.microsoft.com/office/powerpoint/2010/main" val="35799992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4-22 at 8.38.51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7954" y="887551"/>
            <a:ext cx="7080703" cy="4326794"/>
          </a:xfrm>
          <a:prstGeom prst="rect">
            <a:avLst/>
          </a:prstGeom>
        </p:spPr>
      </p:pic>
      <p:sp>
        <p:nvSpPr>
          <p:cNvPr id="10" name="TextBox 9"/>
          <p:cNvSpPr txBox="1"/>
          <p:nvPr/>
        </p:nvSpPr>
        <p:spPr>
          <a:xfrm>
            <a:off x="0" y="6596390"/>
            <a:ext cx="8458200" cy="246221"/>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Community Newspapers Drive Results, Totum Research, February 2016</a:t>
            </a:r>
          </a:p>
        </p:txBody>
      </p:sp>
      <p:sp>
        <p:nvSpPr>
          <p:cNvPr id="11" name="Title 1"/>
          <p:cNvSpPr>
            <a:spLocks noGrp="1"/>
          </p:cNvSpPr>
          <p:nvPr>
            <p:ph type="title"/>
          </p:nvPr>
        </p:nvSpPr>
        <p:spPr>
          <a:xfrm>
            <a:off x="-1" y="165910"/>
            <a:ext cx="9144001" cy="674883"/>
          </a:xfrm>
        </p:spPr>
        <p:txBody>
          <a:bodyPr>
            <a:noAutofit/>
          </a:bodyPr>
          <a:lstStyle/>
          <a:p>
            <a:r>
              <a:rPr lang="en-CA" sz="3200" dirty="0" smtClean="0"/>
              <a:t>Favourite Source of Local News and Information</a:t>
            </a:r>
            <a:endParaRPr lang="en-CA" sz="3200" dirty="0"/>
          </a:p>
        </p:txBody>
      </p:sp>
      <p:grpSp>
        <p:nvGrpSpPr>
          <p:cNvPr id="8" name="Group 7"/>
          <p:cNvGrpSpPr/>
          <p:nvPr/>
        </p:nvGrpSpPr>
        <p:grpSpPr>
          <a:xfrm>
            <a:off x="5137520" y="4789185"/>
            <a:ext cx="4194797" cy="265333"/>
            <a:chOff x="4673496" y="4793655"/>
            <a:chExt cx="4194797" cy="265333"/>
          </a:xfrm>
        </p:grpSpPr>
        <p:grpSp>
          <p:nvGrpSpPr>
            <p:cNvPr id="4" name="Group 3"/>
            <p:cNvGrpSpPr/>
            <p:nvPr/>
          </p:nvGrpSpPr>
          <p:grpSpPr>
            <a:xfrm>
              <a:off x="4673496" y="4793655"/>
              <a:ext cx="4194797" cy="253916"/>
              <a:chOff x="4673496" y="4793655"/>
              <a:chExt cx="4194797" cy="253916"/>
            </a:xfrm>
          </p:grpSpPr>
          <p:sp>
            <p:nvSpPr>
              <p:cNvPr id="13" name="Rectangle 12"/>
              <p:cNvSpPr/>
              <p:nvPr/>
            </p:nvSpPr>
            <p:spPr>
              <a:xfrm>
                <a:off x="6219805" y="4827673"/>
                <a:ext cx="187788" cy="170103"/>
              </a:xfrm>
              <a:prstGeom prst="rect">
                <a:avLst/>
              </a:prstGeom>
              <a:solidFill>
                <a:srgbClr val="AED2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73496" y="4837627"/>
                <a:ext cx="187788" cy="170103"/>
              </a:xfrm>
              <a:prstGeom prst="rect">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384912" y="4793655"/>
                <a:ext cx="2483381" cy="253916"/>
              </a:xfrm>
              <a:prstGeom prst="rect">
                <a:avLst/>
              </a:prstGeom>
              <a:noFill/>
            </p:spPr>
            <p:txBody>
              <a:bodyPr wrap="square" rtlCol="0">
                <a:spAutoFit/>
              </a:bodyPr>
              <a:lstStyle/>
              <a:p>
                <a:r>
                  <a:rPr lang="en-US" sz="1050" dirty="0" smtClean="0"/>
                  <a:t>Population &lt;100K</a:t>
                </a:r>
                <a:endParaRPr lang="en-US" sz="1050" dirty="0"/>
              </a:p>
            </p:txBody>
          </p:sp>
        </p:grpSp>
        <p:sp>
          <p:nvSpPr>
            <p:cNvPr id="16" name="TextBox 15"/>
            <p:cNvSpPr txBox="1"/>
            <p:nvPr/>
          </p:nvSpPr>
          <p:spPr>
            <a:xfrm>
              <a:off x="4835929" y="4805072"/>
              <a:ext cx="1397524" cy="253916"/>
            </a:xfrm>
            <a:prstGeom prst="rect">
              <a:avLst/>
            </a:prstGeom>
            <a:noFill/>
          </p:spPr>
          <p:txBody>
            <a:bodyPr wrap="square" rtlCol="0">
              <a:spAutoFit/>
            </a:bodyPr>
            <a:lstStyle/>
            <a:p>
              <a:r>
                <a:rPr lang="en-US" sz="1000" dirty="0" smtClean="0"/>
                <a:t>Population </a:t>
              </a:r>
              <a:r>
                <a:rPr lang="en-US" sz="1050" dirty="0" smtClean="0"/>
                <a:t>100K</a:t>
              </a:r>
              <a:r>
                <a:rPr lang="en-US" sz="1000" dirty="0" smtClean="0"/>
                <a:t>+</a:t>
              </a:r>
              <a:endParaRPr lang="en-US" sz="1000" dirty="0"/>
            </a:p>
          </p:txBody>
        </p:sp>
      </p:grpSp>
      <p:sp>
        <p:nvSpPr>
          <p:cNvPr id="6" name="Rectangle 5"/>
          <p:cNvSpPr/>
          <p:nvPr/>
        </p:nvSpPr>
        <p:spPr>
          <a:xfrm>
            <a:off x="2729351" y="1580666"/>
            <a:ext cx="743140" cy="12429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email">
            <a:biLevel thresh="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2898728" y="2323715"/>
            <a:ext cx="426506" cy="426506"/>
          </a:xfrm>
          <a:prstGeom prst="rect">
            <a:avLst/>
          </a:prstGeom>
        </p:spPr>
      </p:pic>
      <p:pic>
        <p:nvPicPr>
          <p:cNvPr id="9" name="Picture 8"/>
          <p:cNvPicPr>
            <a:picLocks noChangeAspect="1"/>
          </p:cNvPicPr>
          <p:nvPr/>
        </p:nvPicPr>
        <p:blipFill>
          <a:blip r:embed="rId5" cstate="email">
            <a:biLevel thresh="50000"/>
            <a:extLst>
              <a:ext uri="{28A0092B-C50C-407E-A947-70E740481C1C}">
                <a14:useLocalDpi xmlns:a14="http://schemas.microsoft.com/office/drawing/2010/main"/>
              </a:ext>
            </a:extLst>
          </a:blip>
          <a:stretch>
            <a:fillRect/>
          </a:stretch>
        </p:blipFill>
        <p:spPr>
          <a:xfrm>
            <a:off x="2817449" y="1663613"/>
            <a:ext cx="600996" cy="600996"/>
          </a:xfrm>
          <a:prstGeom prst="rect">
            <a:avLst/>
          </a:prstGeom>
        </p:spPr>
      </p:pic>
    </p:spTree>
    <p:extLst>
      <p:ext uri="{BB962C8B-B14F-4D97-AF65-F5344CB8AC3E}">
        <p14:creationId xmlns:p14="http://schemas.microsoft.com/office/powerpoint/2010/main" val="20678915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a:normAutofit/>
          </a:bodyPr>
          <a:lstStyle/>
          <a:p>
            <a:r>
              <a:rPr lang="en-CA" sz="3200" dirty="0" smtClean="0"/>
              <a:t>Community Newspapers Drive Results </a:t>
            </a:r>
            <a:br>
              <a:rPr lang="en-CA" sz="3200" dirty="0" smtClean="0"/>
            </a:br>
            <a:r>
              <a:rPr lang="en-CA" sz="3200" dirty="0" smtClean="0"/>
              <a:t>for Vehicle Sales</a:t>
            </a:r>
            <a:endParaRPr lang="en-CA" sz="3200" dirty="0"/>
          </a:p>
        </p:txBody>
      </p:sp>
      <p:sp>
        <p:nvSpPr>
          <p:cNvPr id="3" name="Content Placeholder 2"/>
          <p:cNvSpPr>
            <a:spLocks noGrp="1"/>
          </p:cNvSpPr>
          <p:nvPr>
            <p:ph idx="1"/>
          </p:nvPr>
        </p:nvSpPr>
        <p:spPr>
          <a:xfrm>
            <a:off x="457200" y="1351128"/>
            <a:ext cx="8379410" cy="4775035"/>
          </a:xfrm>
        </p:spPr>
        <p:txBody>
          <a:bodyPr>
            <a:normAutofit/>
          </a:bodyPr>
          <a:lstStyle/>
          <a:p>
            <a:pPr marL="0" indent="0" algn="ctr">
              <a:buNone/>
            </a:pPr>
            <a:r>
              <a:rPr lang="en-CA" sz="2800" b="1" dirty="0"/>
              <a:t>Printed community newspaper readers </a:t>
            </a:r>
            <a:r>
              <a:rPr lang="en-CA" sz="2800" b="1" dirty="0" smtClean="0"/>
              <a:t>notice vehicle </a:t>
            </a:r>
            <a:r>
              <a:rPr lang="en-CA" sz="2800" b="1" dirty="0"/>
              <a:t>advertising in their </a:t>
            </a:r>
            <a:r>
              <a:rPr lang="en-CA" sz="2800" b="1" dirty="0" smtClean="0"/>
              <a:t>papers.</a:t>
            </a:r>
          </a:p>
          <a:p>
            <a:pPr marL="0" indent="0">
              <a:buNone/>
            </a:pPr>
            <a:endParaRPr lang="en-CA" sz="2400" b="1" dirty="0" smtClean="0"/>
          </a:p>
          <a:p>
            <a:pPr marL="3543300" lvl="8" indent="0">
              <a:buNone/>
            </a:pPr>
            <a:r>
              <a:rPr lang="en-CA" sz="1800" b="1" dirty="0" smtClean="0"/>
              <a:t>Newspapers and their websites:</a:t>
            </a:r>
          </a:p>
          <a:p>
            <a:pPr lvl="8"/>
            <a:r>
              <a:rPr lang="en-CA" sz="1800" dirty="0" smtClean="0"/>
              <a:t>Are the most influential media at all 3 stages of the automotive purchase cycle;</a:t>
            </a:r>
          </a:p>
          <a:p>
            <a:pPr lvl="8"/>
            <a:r>
              <a:rPr lang="en-CA" sz="1800" dirty="0" smtClean="0"/>
              <a:t>Trigger visits to automotive websites (manufacturer, brand/model, dealer); and</a:t>
            </a:r>
          </a:p>
          <a:p>
            <a:pPr lvl="8"/>
            <a:r>
              <a:rPr lang="en-CA" sz="1800" dirty="0" smtClean="0"/>
              <a:t>Generate dealership visits and test drives.</a:t>
            </a:r>
          </a:p>
          <a:p>
            <a:endParaRPr lang="en-CA" sz="2400" dirty="0"/>
          </a:p>
        </p:txBody>
      </p:sp>
      <p:pic>
        <p:nvPicPr>
          <p:cNvPr id="5" name="Picture 2" descr="C:\Users\Kelly\Documents\A - Presentations\Presentation Images\Newspaper Truck.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2325971"/>
            <a:ext cx="3810282" cy="2661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943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46336"/>
            <a:ext cx="9157512" cy="1039630"/>
          </a:xfrm>
          <a:prstGeom prst="rect">
            <a:avLst/>
          </a:prstGeom>
          <a:solidFill>
            <a:srgbClr val="2433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990600"/>
          </a:xfrm>
        </p:spPr>
        <p:txBody>
          <a:bodyPr>
            <a:noAutofit/>
          </a:bodyPr>
          <a:lstStyle/>
          <a:p>
            <a:r>
              <a:rPr lang="en-CA" sz="3200" b="1" dirty="0" smtClean="0"/>
              <a:t>Vehicle Ads in Newspapers </a:t>
            </a:r>
            <a:r>
              <a:rPr lang="en-CA" sz="3200" dirty="0" smtClean="0"/>
              <a:t>are Read</a:t>
            </a:r>
            <a:endParaRPr lang="en-CA" sz="3200" b="1" dirty="0"/>
          </a:p>
        </p:txBody>
      </p:sp>
      <p:sp>
        <p:nvSpPr>
          <p:cNvPr id="5" name="TextBox 4"/>
          <p:cNvSpPr txBox="1"/>
          <p:nvPr/>
        </p:nvSpPr>
        <p:spPr>
          <a:xfrm>
            <a:off x="0" y="6427113"/>
            <a:ext cx="8153400" cy="400110"/>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Community Newspapers Drive Results, Totum Research, February 2016; Base: Printed community newspaper readers</a:t>
            </a:r>
          </a:p>
          <a:p>
            <a:r>
              <a:rPr lang="en-US" altLang="en-US" sz="1000" dirty="0">
                <a:latin typeface="Arial" panose="020B0604020202020204" pitchFamily="34" charset="0"/>
                <a:cs typeface="Arial" panose="020B0604020202020204" pitchFamily="34" charset="0"/>
              </a:rPr>
              <a:t>* Websites excluding newspaper, TV, radio, magazine, auto media sales and vehicle manufacturer, model and retailer </a:t>
            </a:r>
            <a:r>
              <a:rPr lang="en-US" altLang="en-US" sz="1000" dirty="0" smtClean="0">
                <a:latin typeface="Arial" panose="020B0604020202020204" pitchFamily="34" charset="0"/>
                <a:cs typeface="Arial" panose="020B0604020202020204" pitchFamily="34" charset="0"/>
              </a:rPr>
              <a:t>sites</a:t>
            </a:r>
            <a:endParaRPr lang="en-US" sz="1000" dirty="0" smtClean="0">
              <a:latin typeface="Arial" panose="020B0604020202020204" pitchFamily="34" charset="0"/>
              <a:cs typeface="Arial" panose="020B0604020202020204" pitchFamily="34" charset="0"/>
            </a:endParaRPr>
          </a:p>
        </p:txBody>
      </p:sp>
      <p:pic>
        <p:nvPicPr>
          <p:cNvPr id="7" name="Picture 6" descr="Screen Shot 2016-04-22 at 9.14.09 PM.png"/>
          <p:cNvPicPr>
            <a:picLocks noChangeAspect="1"/>
          </p:cNvPicPr>
          <p:nvPr/>
        </p:nvPicPr>
        <p:blipFill rotWithShape="1">
          <a:blip r:embed="rId3" cstate="email">
            <a:extLst>
              <a:ext uri="{28A0092B-C50C-407E-A947-70E740481C1C}">
                <a14:useLocalDpi xmlns:a14="http://schemas.microsoft.com/office/drawing/2010/main"/>
              </a:ext>
            </a:extLst>
          </a:blip>
          <a:srcRect b="3010"/>
          <a:stretch/>
        </p:blipFill>
        <p:spPr>
          <a:xfrm>
            <a:off x="925509" y="2050460"/>
            <a:ext cx="7433751" cy="3285576"/>
          </a:xfrm>
          <a:prstGeom prst="rect">
            <a:avLst/>
          </a:prstGeom>
        </p:spPr>
      </p:pic>
      <p:pic>
        <p:nvPicPr>
          <p:cNvPr id="9" name="Picture 8" descr="Screen Shot 2016-04-22 at 9.15.04 PM.png"/>
          <p:cNvPicPr>
            <a:picLocks noChangeAspect="1"/>
          </p:cNvPicPr>
          <p:nvPr/>
        </p:nvPicPr>
        <p:blipFill rotWithShape="1">
          <a:blip r:embed="rId4" cstate="email">
            <a:extLst>
              <a:ext uri="{28A0092B-C50C-407E-A947-70E740481C1C}">
                <a14:useLocalDpi xmlns:a14="http://schemas.microsoft.com/office/drawing/2010/main"/>
              </a:ext>
            </a:extLst>
          </a:blip>
          <a:srcRect b="2673"/>
          <a:stretch/>
        </p:blipFill>
        <p:spPr>
          <a:xfrm>
            <a:off x="1741524" y="953347"/>
            <a:ext cx="5676365" cy="1005599"/>
          </a:xfrm>
          <a:prstGeom prst="rect">
            <a:avLst/>
          </a:prstGeom>
        </p:spPr>
      </p:pic>
    </p:spTree>
    <p:extLst>
      <p:ext uri="{BB962C8B-B14F-4D97-AF65-F5344CB8AC3E}">
        <p14:creationId xmlns:p14="http://schemas.microsoft.com/office/powerpoint/2010/main" val="38144512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6"/>
          <p:cNvSpPr txBox="1">
            <a:spLocks/>
          </p:cNvSpPr>
          <p:nvPr/>
        </p:nvSpPr>
        <p:spPr>
          <a:xfrm>
            <a:off x="5235219" y="0"/>
            <a:ext cx="3908781" cy="5870222"/>
          </a:xfrm>
          <a:prstGeom prst="rect">
            <a:avLst/>
          </a:prstGeom>
          <a:solidFill>
            <a:srgbClr val="ACDEE0"/>
          </a:solidFill>
        </p:spPr>
        <p:txBody>
          <a:bodyPr vert="horz" lIns="91440" tIns="45720" rIns="91440" bIns="45720" rtlCol="0">
            <a:noAutofit/>
          </a:bodyPr>
          <a:lstStyle>
            <a:lvl1pPr marL="342900" indent="-342900" algn="l" defTabSz="914400" rtl="0" eaLnBrk="1" latinLnBrk="0" hangingPunct="1">
              <a:spcBef>
                <a:spcPct val="20000"/>
              </a:spcBef>
              <a:buClr>
                <a:srgbClr val="AED246"/>
              </a:buClr>
              <a:buFont typeface="Arial" pitchFamily="34" charset="0"/>
              <a:buChar char="•"/>
              <a:defRPr sz="3200" kern="1200">
                <a:solidFill>
                  <a:srgbClr val="32448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32448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32448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32448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32448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CA" sz="1800" dirty="0">
              <a:solidFill>
                <a:srgbClr val="FFFFFF"/>
              </a:solidFill>
            </a:endParaRPr>
          </a:p>
        </p:txBody>
      </p:sp>
      <p:sp>
        <p:nvSpPr>
          <p:cNvPr id="7" name="Title 6"/>
          <p:cNvSpPr>
            <a:spLocks noGrp="1"/>
          </p:cNvSpPr>
          <p:nvPr>
            <p:ph type="title"/>
          </p:nvPr>
        </p:nvSpPr>
        <p:spPr>
          <a:xfrm>
            <a:off x="135120" y="15766"/>
            <a:ext cx="5053352" cy="950591"/>
          </a:xfrm>
        </p:spPr>
        <p:txBody>
          <a:bodyPr>
            <a:noAutofit/>
          </a:bodyPr>
          <a:lstStyle/>
          <a:p>
            <a:pPr algn="l">
              <a:lnSpc>
                <a:spcPts val="3600"/>
              </a:lnSpc>
            </a:pPr>
            <a:r>
              <a:rPr lang="en-US" sz="3100" dirty="0"/>
              <a:t>Media Influence in </a:t>
            </a:r>
            <a:br>
              <a:rPr lang="en-US" sz="3100" dirty="0"/>
            </a:br>
            <a:r>
              <a:rPr lang="en-US" sz="3100" dirty="0"/>
              <a:t>Auto Path-to-Purchase</a:t>
            </a:r>
            <a:endParaRPr lang="en-CA" sz="3100" dirty="0"/>
          </a:p>
        </p:txBody>
      </p:sp>
      <p:sp>
        <p:nvSpPr>
          <p:cNvPr id="38" name="TextBox 37"/>
          <p:cNvSpPr txBox="1"/>
          <p:nvPr/>
        </p:nvSpPr>
        <p:spPr>
          <a:xfrm>
            <a:off x="0" y="6303867"/>
            <a:ext cx="8458200" cy="553998"/>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Community Newspapers Drive Results, Totum Research, February 2016</a:t>
            </a:r>
          </a:p>
          <a:p>
            <a:r>
              <a:rPr lang="en-US" sz="1000" dirty="0" smtClean="0">
                <a:latin typeface="Arial" panose="020B0604020202020204" pitchFamily="34" charset="0"/>
                <a:cs typeface="Arial" panose="020B0604020202020204" pitchFamily="34" charset="0"/>
              </a:rPr>
              <a:t>Base:  Printed community newspaper readers that purchased a new car in the past 2 years</a:t>
            </a:r>
          </a:p>
          <a:p>
            <a:r>
              <a:rPr lang="en-US" sz="1000" dirty="0">
                <a:latin typeface="Arial" panose="020B0604020202020204" pitchFamily="34" charset="0"/>
                <a:cs typeface="Arial" panose="020B0604020202020204" pitchFamily="34" charset="0"/>
              </a:rPr>
              <a:t>*Websites excluding Newspaper and Auto Manufacturer, Model and Retailer </a:t>
            </a:r>
            <a:r>
              <a:rPr lang="en-US" sz="1000" dirty="0" smtClean="0">
                <a:latin typeface="Arial" panose="020B0604020202020204" pitchFamily="34" charset="0"/>
                <a:cs typeface="Arial" panose="020B0604020202020204" pitchFamily="34" charset="0"/>
              </a:rPr>
              <a:t>sites  **</a:t>
            </a:r>
            <a:r>
              <a:rPr lang="en-US" sz="1000" dirty="0" err="1">
                <a:latin typeface="Arial" panose="020B0604020202020204" pitchFamily="34" charset="0"/>
                <a:cs typeface="Arial" panose="020B0604020202020204" pitchFamily="34" charset="0"/>
              </a:rPr>
              <a:t>Autotrader</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Kijiji</a:t>
            </a:r>
            <a:r>
              <a:rPr lang="en-US" sz="1000" dirty="0">
                <a:latin typeface="Arial" panose="020B0604020202020204" pitchFamily="34" charset="0"/>
                <a:cs typeface="Arial" panose="020B0604020202020204" pitchFamily="34" charset="0"/>
              </a:rPr>
              <a:t> etc.  </a:t>
            </a:r>
            <a:endParaRPr lang="en-US" sz="1000" dirty="0" smtClean="0">
              <a:latin typeface="Arial" panose="020B0604020202020204" pitchFamily="34" charset="0"/>
              <a:cs typeface="Arial" panose="020B0604020202020204" pitchFamily="34" charset="0"/>
            </a:endParaRPr>
          </a:p>
        </p:txBody>
      </p:sp>
      <p:sp>
        <p:nvSpPr>
          <p:cNvPr id="43" name="Content Placeholder 2"/>
          <p:cNvSpPr>
            <a:spLocks noGrp="1"/>
          </p:cNvSpPr>
          <p:nvPr>
            <p:ph idx="1"/>
          </p:nvPr>
        </p:nvSpPr>
        <p:spPr>
          <a:xfrm>
            <a:off x="229699" y="955344"/>
            <a:ext cx="5005520" cy="4462818"/>
          </a:xfrm>
        </p:spPr>
        <p:txBody>
          <a:bodyPr>
            <a:normAutofit fontScale="70000" lnSpcReduction="20000"/>
          </a:bodyPr>
          <a:lstStyle/>
          <a:p>
            <a:pPr marL="0" indent="0" algn="ctr">
              <a:lnSpc>
                <a:spcPct val="120000"/>
              </a:lnSpc>
              <a:buNone/>
            </a:pPr>
            <a:r>
              <a:rPr lang="en-CA" sz="2600" b="1" dirty="0" smtClean="0"/>
              <a:t>Newspapers and their websites are the most influential media in all 3 stages.</a:t>
            </a:r>
          </a:p>
          <a:p>
            <a:pPr marL="0" indent="0">
              <a:buNone/>
            </a:pPr>
            <a:endParaRPr lang="en-CA" sz="1800" dirty="0" smtClean="0"/>
          </a:p>
          <a:p>
            <a:pPr marL="1371600" indent="-1371600">
              <a:spcBef>
                <a:spcPct val="0"/>
              </a:spcBef>
              <a:buNone/>
            </a:pPr>
            <a:r>
              <a:rPr lang="en-US" altLang="en-US" sz="2800" b="1" dirty="0" smtClean="0">
                <a:solidFill>
                  <a:srgbClr val="AED246"/>
                </a:solidFill>
              </a:rPr>
              <a:t>Stage 1	</a:t>
            </a:r>
            <a:r>
              <a:rPr lang="en-US" altLang="en-US" sz="2800" b="1" dirty="0" smtClean="0"/>
              <a:t>Thinking about buying or replacing  vehicle</a:t>
            </a:r>
          </a:p>
          <a:p>
            <a:pPr marL="1371600" indent="-1371600">
              <a:lnSpc>
                <a:spcPct val="120000"/>
              </a:lnSpc>
              <a:spcBef>
                <a:spcPct val="0"/>
              </a:spcBef>
              <a:spcAft>
                <a:spcPts val="1800"/>
              </a:spcAft>
              <a:buNone/>
            </a:pPr>
            <a:r>
              <a:rPr lang="en-US" altLang="en-US" sz="2800" dirty="0"/>
              <a:t>	</a:t>
            </a:r>
            <a:r>
              <a:rPr lang="en-CA" sz="1800" i="1" dirty="0"/>
              <a:t>Newspapers and Television are </a:t>
            </a:r>
            <a:r>
              <a:rPr lang="en-CA" sz="1800" i="1" dirty="0" smtClean="0"/>
              <a:t>both key </a:t>
            </a:r>
            <a:r>
              <a:rPr lang="en-CA" sz="1800" i="1" dirty="0"/>
              <a:t>media in this first stage.</a:t>
            </a:r>
          </a:p>
          <a:p>
            <a:pPr marL="1371600" indent="-1371600">
              <a:spcBef>
                <a:spcPct val="0"/>
              </a:spcBef>
              <a:buNone/>
            </a:pPr>
            <a:r>
              <a:rPr lang="en-US" altLang="en-US" sz="2800" b="1" dirty="0" smtClean="0">
                <a:solidFill>
                  <a:srgbClr val="AED246"/>
                </a:solidFill>
              </a:rPr>
              <a:t>Stage 2	</a:t>
            </a:r>
            <a:r>
              <a:rPr lang="en-US" altLang="en-US" sz="2800" b="1" dirty="0" smtClean="0"/>
              <a:t>Researching options</a:t>
            </a:r>
          </a:p>
          <a:p>
            <a:pPr marL="1371600" indent="-1371600">
              <a:lnSpc>
                <a:spcPct val="120000"/>
              </a:lnSpc>
              <a:spcBef>
                <a:spcPct val="0"/>
              </a:spcBef>
              <a:spcAft>
                <a:spcPts val="1800"/>
              </a:spcAft>
              <a:buNone/>
            </a:pPr>
            <a:r>
              <a:rPr lang="en-US" altLang="en-US" sz="2800" dirty="0"/>
              <a:t>	</a:t>
            </a:r>
            <a:r>
              <a:rPr lang="en-CA" sz="1800" i="1" dirty="0"/>
              <a:t>Newspapers are the </a:t>
            </a:r>
            <a:r>
              <a:rPr lang="en-CA" sz="1800" i="1" dirty="0" smtClean="0"/>
              <a:t>top influence when consumers are conducting automotive research.</a:t>
            </a:r>
            <a:endParaRPr lang="en-CA" sz="1800" i="1" dirty="0"/>
          </a:p>
          <a:p>
            <a:pPr marL="1371600" indent="-1371600">
              <a:spcBef>
                <a:spcPct val="0"/>
              </a:spcBef>
              <a:buNone/>
            </a:pPr>
            <a:r>
              <a:rPr lang="en-US" altLang="en-US" sz="2800" b="1" dirty="0" smtClean="0">
                <a:solidFill>
                  <a:srgbClr val="AED246"/>
                </a:solidFill>
              </a:rPr>
              <a:t>Stage 3	</a:t>
            </a:r>
            <a:r>
              <a:rPr lang="en-US" altLang="en-US" sz="2800" b="1" dirty="0" smtClean="0"/>
              <a:t>Ready to make purchase decision</a:t>
            </a:r>
          </a:p>
          <a:p>
            <a:pPr marL="1371600" indent="-1371600">
              <a:lnSpc>
                <a:spcPct val="120000"/>
              </a:lnSpc>
              <a:spcBef>
                <a:spcPct val="0"/>
              </a:spcBef>
              <a:buNone/>
            </a:pPr>
            <a:r>
              <a:rPr lang="en-CA" sz="2400" dirty="0" smtClean="0"/>
              <a:t>	</a:t>
            </a:r>
            <a:r>
              <a:rPr lang="en-CA" sz="1800" i="1" dirty="0" smtClean="0"/>
              <a:t>40</a:t>
            </a:r>
            <a:r>
              <a:rPr lang="en-CA" sz="1800" i="1" dirty="0"/>
              <a:t>% of </a:t>
            </a:r>
            <a:r>
              <a:rPr lang="en-CA" sz="1800" i="1" dirty="0" smtClean="0"/>
              <a:t>new car buyers/printed </a:t>
            </a:r>
            <a:r>
              <a:rPr lang="en-CA" sz="1800" i="1" dirty="0"/>
              <a:t>readers are influenced by newspapers and their sites when they are ready to make a purchase</a:t>
            </a:r>
            <a:r>
              <a:rPr lang="en-CA" sz="1800" i="1" dirty="0" smtClean="0"/>
              <a:t>.</a:t>
            </a:r>
            <a:endParaRPr lang="en-CA" sz="1800" i="1" dirty="0"/>
          </a:p>
        </p:txBody>
      </p:sp>
      <p:pic>
        <p:nvPicPr>
          <p:cNvPr id="2" name="Picture 1" descr="Community Newspapers Drive ResultsPPT IMAGES-06.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28349" y="154683"/>
            <a:ext cx="3509503" cy="5560120"/>
          </a:xfrm>
          <a:prstGeom prst="rect">
            <a:avLst/>
          </a:prstGeom>
        </p:spPr>
      </p:pic>
    </p:spTree>
    <p:extLst>
      <p:ext uri="{BB962C8B-B14F-4D97-AF65-F5344CB8AC3E}">
        <p14:creationId xmlns:p14="http://schemas.microsoft.com/office/powerpoint/2010/main" val="234473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77089" y="1270660"/>
            <a:ext cx="4745287" cy="407926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Clr>
                <a:srgbClr val="AED246"/>
              </a:buClr>
              <a:buFont typeface="Arial" pitchFamily="34" charset="0"/>
              <a:buChar char="•"/>
              <a:defRPr sz="3200" kern="1200">
                <a:solidFill>
                  <a:srgbClr val="32448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32448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32448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32448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32448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spcBef>
                <a:spcPts val="0"/>
              </a:spcBef>
              <a:spcAft>
                <a:spcPts val="1200"/>
              </a:spcAft>
              <a:buNone/>
            </a:pPr>
            <a:r>
              <a:rPr lang="en-CA" sz="2600" b="1" dirty="0"/>
              <a:t>Newspapers and </a:t>
            </a:r>
            <a:r>
              <a:rPr lang="en-CA" sz="2600" b="1" dirty="0" smtClean="0"/>
              <a:t>their sites </a:t>
            </a:r>
            <a:r>
              <a:rPr lang="en-CA" sz="2600" b="1" dirty="0"/>
              <a:t>are effective at driving traffic to automotive sites.</a:t>
            </a:r>
          </a:p>
          <a:p>
            <a:pPr marL="1371600" indent="-1371600">
              <a:lnSpc>
                <a:spcPct val="120000"/>
              </a:lnSpc>
              <a:spcBef>
                <a:spcPct val="0"/>
              </a:spcBef>
              <a:buNone/>
            </a:pPr>
            <a:r>
              <a:rPr lang="en-US" altLang="en-US" sz="2800" b="1" dirty="0" smtClean="0">
                <a:solidFill>
                  <a:srgbClr val="26316F"/>
                </a:solidFill>
              </a:rPr>
              <a:t>Manufacturer Website</a:t>
            </a:r>
          </a:p>
          <a:p>
            <a:pPr marL="914400" indent="-914400">
              <a:lnSpc>
                <a:spcPct val="120000"/>
              </a:lnSpc>
              <a:spcBef>
                <a:spcPct val="0"/>
              </a:spcBef>
              <a:buNone/>
            </a:pPr>
            <a:r>
              <a:rPr lang="en-CA" sz="2000" i="1" dirty="0" smtClean="0"/>
              <a:t>	Newspapers</a:t>
            </a:r>
            <a:r>
              <a:rPr lang="en-CA" sz="2000" i="1" dirty="0"/>
              <a:t>, Magazines and Television are the top </a:t>
            </a:r>
            <a:r>
              <a:rPr lang="en-CA" sz="2000" i="1" dirty="0" smtClean="0"/>
              <a:t>3 media </a:t>
            </a:r>
            <a:r>
              <a:rPr lang="en-CA" sz="2000" i="1" dirty="0"/>
              <a:t>that drive traffic to manufacturer websites.</a:t>
            </a:r>
          </a:p>
          <a:p>
            <a:pPr marL="1371600" indent="-1371600">
              <a:spcBef>
                <a:spcPct val="0"/>
              </a:spcBef>
              <a:buNone/>
            </a:pPr>
            <a:endParaRPr lang="en-US" altLang="en-US" sz="2800" b="1" dirty="0">
              <a:solidFill>
                <a:srgbClr val="26316F"/>
              </a:solidFill>
            </a:endParaRPr>
          </a:p>
          <a:p>
            <a:pPr marL="1346200" indent="-1346200">
              <a:spcBef>
                <a:spcPct val="0"/>
              </a:spcBef>
              <a:buNone/>
            </a:pPr>
            <a:r>
              <a:rPr lang="en-US" altLang="en-US" sz="2800" b="1" dirty="0" smtClean="0">
                <a:solidFill>
                  <a:srgbClr val="26316F"/>
                </a:solidFill>
              </a:rPr>
              <a:t>Brand/Model Website</a:t>
            </a:r>
          </a:p>
          <a:p>
            <a:pPr marL="914400" indent="-914400">
              <a:lnSpc>
                <a:spcPct val="120000"/>
              </a:lnSpc>
              <a:spcBef>
                <a:spcPct val="0"/>
              </a:spcBef>
              <a:buNone/>
            </a:pPr>
            <a:r>
              <a:rPr lang="en-US" sz="2800" b="1" i="1" dirty="0">
                <a:solidFill>
                  <a:srgbClr val="26316F"/>
                </a:solidFill>
              </a:rPr>
              <a:t>	</a:t>
            </a:r>
            <a:r>
              <a:rPr lang="en-CA" sz="2000" i="1" dirty="0" smtClean="0"/>
              <a:t>33</a:t>
            </a:r>
            <a:r>
              <a:rPr lang="en-CA" sz="2000" i="1" dirty="0"/>
              <a:t>% of new car buyers/printed readers visit a Brand/Model website based on exposure to newspapers in print or digital</a:t>
            </a:r>
            <a:r>
              <a:rPr lang="en-CA" sz="2000" i="1" dirty="0" smtClean="0"/>
              <a:t>.</a:t>
            </a:r>
          </a:p>
          <a:p>
            <a:pPr marL="1346200" indent="-1346200">
              <a:spcBef>
                <a:spcPct val="0"/>
              </a:spcBef>
              <a:buNone/>
            </a:pPr>
            <a:endParaRPr lang="en-CA" sz="2000" i="1" dirty="0"/>
          </a:p>
          <a:p>
            <a:pPr marL="1371600" indent="-1371600">
              <a:spcBef>
                <a:spcPct val="0"/>
              </a:spcBef>
              <a:buFont typeface="Arial" pitchFamily="34" charset="0"/>
              <a:buNone/>
            </a:pPr>
            <a:r>
              <a:rPr lang="en-US" altLang="en-US" sz="2800" b="1" dirty="0" smtClean="0"/>
              <a:t>Dealer Website</a:t>
            </a:r>
          </a:p>
          <a:p>
            <a:pPr marL="914400" indent="-914400">
              <a:lnSpc>
                <a:spcPct val="120000"/>
              </a:lnSpc>
              <a:spcBef>
                <a:spcPct val="0"/>
              </a:spcBef>
              <a:buNone/>
            </a:pPr>
            <a:r>
              <a:rPr lang="en-CA" sz="2400" dirty="0" smtClean="0"/>
              <a:t>	</a:t>
            </a:r>
            <a:r>
              <a:rPr lang="en-CA" sz="1800" i="1" dirty="0"/>
              <a:t>Newspapers are the most effective choice to generate visits to dealer </a:t>
            </a:r>
            <a:r>
              <a:rPr lang="en-CA" sz="1800" i="1" dirty="0" smtClean="0"/>
              <a:t>websites.</a:t>
            </a:r>
            <a:endParaRPr lang="en-CA" sz="1800" i="1" dirty="0"/>
          </a:p>
        </p:txBody>
      </p:sp>
      <p:sp>
        <p:nvSpPr>
          <p:cNvPr id="15" name="Text Placeholder 6"/>
          <p:cNvSpPr txBox="1">
            <a:spLocks/>
          </p:cNvSpPr>
          <p:nvPr/>
        </p:nvSpPr>
        <p:spPr>
          <a:xfrm>
            <a:off x="5235219" y="0"/>
            <a:ext cx="3908781" cy="5870222"/>
          </a:xfrm>
          <a:prstGeom prst="rect">
            <a:avLst/>
          </a:prstGeom>
          <a:solidFill>
            <a:srgbClr val="ACDEE0"/>
          </a:solidFill>
        </p:spPr>
        <p:txBody>
          <a:bodyPr vert="horz" lIns="91440" tIns="45720" rIns="91440" bIns="45720" rtlCol="0">
            <a:noAutofit/>
          </a:bodyPr>
          <a:lstStyle>
            <a:lvl1pPr marL="342900" indent="-342900" algn="l" defTabSz="914400" rtl="0" eaLnBrk="1" latinLnBrk="0" hangingPunct="1">
              <a:spcBef>
                <a:spcPct val="20000"/>
              </a:spcBef>
              <a:buClr>
                <a:srgbClr val="AED246"/>
              </a:buClr>
              <a:buFont typeface="Arial" pitchFamily="34" charset="0"/>
              <a:buChar char="•"/>
              <a:defRPr sz="3200" kern="1200">
                <a:solidFill>
                  <a:srgbClr val="32448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32448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32448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32448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32448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CA" sz="1800" dirty="0">
              <a:solidFill>
                <a:srgbClr val="FFFFFF"/>
              </a:solidFill>
            </a:endParaRPr>
          </a:p>
        </p:txBody>
      </p:sp>
      <p:sp>
        <p:nvSpPr>
          <p:cNvPr id="9" name="Title 1"/>
          <p:cNvSpPr txBox="1">
            <a:spLocks/>
          </p:cNvSpPr>
          <p:nvPr/>
        </p:nvSpPr>
        <p:spPr>
          <a:xfrm>
            <a:off x="202680" y="90094"/>
            <a:ext cx="5418166" cy="102296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1" kern="1200">
                <a:solidFill>
                  <a:srgbClr val="324481"/>
                </a:solidFill>
                <a:latin typeface="Myriad Pro" pitchFamily="34" charset="0"/>
                <a:ea typeface="+mj-ea"/>
                <a:cs typeface="+mj-cs"/>
              </a:defRPr>
            </a:lvl1pPr>
          </a:lstStyle>
          <a:p>
            <a:pPr algn="l">
              <a:lnSpc>
                <a:spcPts val="3600"/>
              </a:lnSpc>
            </a:pPr>
            <a:r>
              <a:rPr lang="en-US" sz="3200" dirty="0"/>
              <a:t>Media That Trigger Automotive Website Visits</a:t>
            </a:r>
            <a:endParaRPr lang="en-CA" sz="3200" dirty="0"/>
          </a:p>
        </p:txBody>
      </p:sp>
      <p:pic>
        <p:nvPicPr>
          <p:cNvPr id="2" name="Picture 1" descr="Community Newspapers Drive ResultsPPT IMAGES-03.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45741" y="1"/>
            <a:ext cx="3630022" cy="5875006"/>
          </a:xfrm>
          <a:prstGeom prst="rect">
            <a:avLst/>
          </a:prstGeom>
        </p:spPr>
      </p:pic>
      <p:sp>
        <p:nvSpPr>
          <p:cNvPr id="7" name="TextBox 6"/>
          <p:cNvSpPr txBox="1"/>
          <p:nvPr/>
        </p:nvSpPr>
        <p:spPr>
          <a:xfrm>
            <a:off x="0" y="6303867"/>
            <a:ext cx="8458200" cy="553998"/>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Community Newspapers Drive Results, Totum Research, February 2016</a:t>
            </a:r>
          </a:p>
          <a:p>
            <a:r>
              <a:rPr lang="en-US" sz="1000" dirty="0" smtClean="0">
                <a:latin typeface="Arial" panose="020B0604020202020204" pitchFamily="34" charset="0"/>
                <a:cs typeface="Arial" panose="020B0604020202020204" pitchFamily="34" charset="0"/>
              </a:rPr>
              <a:t>Base:  Printed community newspaper readers that purchased a new car in the past 2 years</a:t>
            </a:r>
          </a:p>
          <a:p>
            <a:r>
              <a:rPr lang="en-US" sz="1000" dirty="0">
                <a:latin typeface="Arial" panose="020B0604020202020204" pitchFamily="34" charset="0"/>
                <a:cs typeface="Arial" panose="020B0604020202020204" pitchFamily="34" charset="0"/>
              </a:rPr>
              <a:t>*Websites excluding Newspaper and Auto Manufacturer, Model and Retailer </a:t>
            </a:r>
            <a:r>
              <a:rPr lang="en-US" sz="1000" dirty="0" smtClean="0">
                <a:latin typeface="Arial" panose="020B0604020202020204" pitchFamily="34" charset="0"/>
                <a:cs typeface="Arial" panose="020B0604020202020204" pitchFamily="34" charset="0"/>
              </a:rPr>
              <a:t>sites  **</a:t>
            </a:r>
            <a:r>
              <a:rPr lang="en-US" sz="1000" dirty="0" err="1">
                <a:latin typeface="Arial" panose="020B0604020202020204" pitchFamily="34" charset="0"/>
                <a:cs typeface="Arial" panose="020B0604020202020204" pitchFamily="34" charset="0"/>
              </a:rPr>
              <a:t>Autotrader</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Kijiji</a:t>
            </a:r>
            <a:r>
              <a:rPr lang="en-US" sz="1000" dirty="0">
                <a:latin typeface="Arial" panose="020B0604020202020204" pitchFamily="34" charset="0"/>
                <a:cs typeface="Arial" panose="020B0604020202020204" pitchFamily="34" charset="0"/>
              </a:rPr>
              <a:t> etc.  </a:t>
            </a:r>
            <a:endParaRPr lang="en-US" sz="1000" dirty="0" smtClean="0">
              <a:latin typeface="Arial" panose="020B0604020202020204" pitchFamily="34" charset="0"/>
              <a:cs typeface="Arial" panose="020B0604020202020204" pitchFamily="34" charset="0"/>
            </a:endParaRPr>
          </a:p>
        </p:txBody>
      </p:sp>
      <p:sp>
        <p:nvSpPr>
          <p:cNvPr id="3" name="Rectangle 2"/>
          <p:cNvSpPr/>
          <p:nvPr/>
        </p:nvSpPr>
        <p:spPr>
          <a:xfrm>
            <a:off x="6192982" y="90094"/>
            <a:ext cx="2677886" cy="420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6" name="Group 5"/>
          <p:cNvGrpSpPr/>
          <p:nvPr/>
        </p:nvGrpSpPr>
        <p:grpSpPr>
          <a:xfrm>
            <a:off x="6127667" y="102252"/>
            <a:ext cx="2747201" cy="423424"/>
            <a:chOff x="6127667" y="83202"/>
            <a:chExt cx="2747201" cy="423424"/>
          </a:xfrm>
        </p:grpSpPr>
        <p:sp>
          <p:nvSpPr>
            <p:cNvPr id="4" name="TextBox 3"/>
            <p:cNvSpPr txBox="1"/>
            <p:nvPr/>
          </p:nvSpPr>
          <p:spPr>
            <a:xfrm>
              <a:off x="6127667" y="91128"/>
              <a:ext cx="1104406" cy="415498"/>
            </a:xfrm>
            <a:prstGeom prst="rect">
              <a:avLst/>
            </a:prstGeom>
            <a:noFill/>
          </p:spPr>
          <p:txBody>
            <a:bodyPr wrap="square" rtlCol="0">
              <a:spAutoFit/>
            </a:bodyPr>
            <a:lstStyle/>
            <a:p>
              <a:r>
                <a:rPr lang="en-CA" sz="1050" dirty="0" smtClean="0">
                  <a:latin typeface="Myriad Pro" pitchFamily="34" charset="0"/>
                </a:rPr>
                <a:t>Manufacturer</a:t>
              </a:r>
            </a:p>
            <a:p>
              <a:pPr algn="ctr"/>
              <a:r>
                <a:rPr lang="en-CA" sz="1050" dirty="0" smtClean="0">
                  <a:latin typeface="Myriad Pro" pitchFamily="34" charset="0"/>
                </a:rPr>
                <a:t>Site</a:t>
              </a:r>
              <a:endParaRPr lang="en-CA" sz="1050" dirty="0">
                <a:latin typeface="Myriad Pro" pitchFamily="34" charset="0"/>
              </a:endParaRPr>
            </a:p>
          </p:txBody>
        </p:sp>
        <p:sp>
          <p:nvSpPr>
            <p:cNvPr id="14" name="TextBox 13"/>
            <p:cNvSpPr txBox="1"/>
            <p:nvPr/>
          </p:nvSpPr>
          <p:spPr>
            <a:xfrm>
              <a:off x="7048005" y="83202"/>
              <a:ext cx="1003465" cy="415498"/>
            </a:xfrm>
            <a:prstGeom prst="rect">
              <a:avLst/>
            </a:prstGeom>
            <a:noFill/>
          </p:spPr>
          <p:txBody>
            <a:bodyPr wrap="square" rtlCol="0">
              <a:spAutoFit/>
            </a:bodyPr>
            <a:lstStyle/>
            <a:p>
              <a:pPr algn="ctr"/>
              <a:r>
                <a:rPr lang="en-CA" sz="1050" dirty="0" smtClean="0">
                  <a:latin typeface="Myriad Pro" pitchFamily="34" charset="0"/>
                </a:rPr>
                <a:t>Brand/Model</a:t>
              </a:r>
            </a:p>
            <a:p>
              <a:pPr algn="ctr"/>
              <a:r>
                <a:rPr lang="en-CA" sz="1050" dirty="0" smtClean="0">
                  <a:latin typeface="Myriad Pro" pitchFamily="34" charset="0"/>
                </a:rPr>
                <a:t>Site</a:t>
              </a:r>
              <a:endParaRPr lang="en-CA" sz="1050" dirty="0">
                <a:latin typeface="Myriad Pro" pitchFamily="34" charset="0"/>
              </a:endParaRPr>
            </a:p>
          </p:txBody>
        </p:sp>
        <p:sp>
          <p:nvSpPr>
            <p:cNvPr id="16" name="TextBox 15"/>
            <p:cNvSpPr txBox="1"/>
            <p:nvPr/>
          </p:nvSpPr>
          <p:spPr>
            <a:xfrm>
              <a:off x="7912967" y="87152"/>
              <a:ext cx="961901" cy="415498"/>
            </a:xfrm>
            <a:prstGeom prst="rect">
              <a:avLst/>
            </a:prstGeom>
            <a:noFill/>
          </p:spPr>
          <p:txBody>
            <a:bodyPr wrap="square" rtlCol="0">
              <a:spAutoFit/>
            </a:bodyPr>
            <a:lstStyle/>
            <a:p>
              <a:pPr algn="ctr"/>
              <a:r>
                <a:rPr lang="en-CA" sz="1050" dirty="0" smtClean="0">
                  <a:latin typeface="Myriad Pro" pitchFamily="34" charset="0"/>
                </a:rPr>
                <a:t>Dealer</a:t>
              </a:r>
            </a:p>
            <a:p>
              <a:pPr algn="ctr"/>
              <a:r>
                <a:rPr lang="en-CA" sz="1050" dirty="0" smtClean="0">
                  <a:latin typeface="Myriad Pro" pitchFamily="34" charset="0"/>
                </a:rPr>
                <a:t>Site</a:t>
              </a:r>
              <a:endParaRPr lang="en-CA" sz="1050" dirty="0">
                <a:latin typeface="Myriad Pro" pitchFamily="34" charset="0"/>
              </a:endParaRPr>
            </a:p>
          </p:txBody>
        </p:sp>
      </p:grpSp>
    </p:spTree>
    <p:extLst>
      <p:ext uri="{BB962C8B-B14F-4D97-AF65-F5344CB8AC3E}">
        <p14:creationId xmlns:p14="http://schemas.microsoft.com/office/powerpoint/2010/main" val="3455227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mestic Travel In Canada-0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68112" y="1142537"/>
            <a:ext cx="6441868" cy="4005774"/>
          </a:xfrm>
          <a:prstGeom prst="rect">
            <a:avLst/>
          </a:prstGeom>
        </p:spPr>
      </p:pic>
      <p:sp>
        <p:nvSpPr>
          <p:cNvPr id="3" name="TextBox 2"/>
          <p:cNvSpPr txBox="1"/>
          <p:nvPr/>
        </p:nvSpPr>
        <p:spPr>
          <a:xfrm>
            <a:off x="188137" y="1623569"/>
            <a:ext cx="1582848" cy="646331"/>
          </a:xfrm>
          <a:prstGeom prst="rect">
            <a:avLst/>
          </a:prstGeom>
          <a:noFill/>
        </p:spPr>
        <p:txBody>
          <a:bodyPr wrap="none" rtlCol="0">
            <a:spAutoFit/>
          </a:bodyPr>
          <a:lstStyle/>
          <a:p>
            <a:r>
              <a:rPr lang="en-CA" b="1" dirty="0" smtClean="0">
                <a:solidFill>
                  <a:srgbClr val="324481"/>
                </a:solidFill>
              </a:rPr>
              <a:t>Online Panel </a:t>
            </a:r>
          </a:p>
          <a:p>
            <a:r>
              <a:rPr lang="en-CA" dirty="0" err="1"/>
              <a:t>UThink</a:t>
            </a:r>
            <a:endParaRPr lang="en-CA" dirty="0"/>
          </a:p>
        </p:txBody>
      </p:sp>
      <p:sp>
        <p:nvSpPr>
          <p:cNvPr id="6" name="TextBox 5"/>
          <p:cNvSpPr txBox="1"/>
          <p:nvPr/>
        </p:nvSpPr>
        <p:spPr>
          <a:xfrm>
            <a:off x="3196342" y="2109459"/>
            <a:ext cx="5822136" cy="954107"/>
          </a:xfrm>
          <a:prstGeom prst="rect">
            <a:avLst/>
          </a:prstGeom>
          <a:solidFill>
            <a:schemeClr val="bg1">
              <a:alpha val="87000"/>
            </a:schemeClr>
          </a:solidFill>
          <a:ln>
            <a:noFill/>
          </a:ln>
        </p:spPr>
        <p:txBody>
          <a:bodyPr wrap="square" rtlCol="0">
            <a:spAutoFit/>
          </a:bodyPr>
          <a:lstStyle/>
          <a:p>
            <a:pPr algn="ctr"/>
            <a:r>
              <a:rPr lang="en-CA" sz="2400" b="1" dirty="0">
                <a:solidFill>
                  <a:srgbClr val="324481"/>
                </a:solidFill>
              </a:rPr>
              <a:t>2,408 Canadians surveyed</a:t>
            </a:r>
          </a:p>
          <a:p>
            <a:pPr algn="ctr"/>
            <a:r>
              <a:rPr lang="en-CA" sz="1600" dirty="0">
                <a:solidFill>
                  <a:srgbClr val="324481"/>
                </a:solidFill>
              </a:rPr>
              <a:t>786 printed community newspaper readers; </a:t>
            </a:r>
          </a:p>
          <a:p>
            <a:pPr algn="ctr"/>
            <a:r>
              <a:rPr lang="en-CA" sz="1600" dirty="0">
                <a:solidFill>
                  <a:srgbClr val="324481"/>
                </a:solidFill>
              </a:rPr>
              <a:t>467 buyers of new vehicles in past 2 </a:t>
            </a:r>
            <a:r>
              <a:rPr lang="en-CA" sz="1600" dirty="0" smtClean="0">
                <a:solidFill>
                  <a:srgbClr val="324481"/>
                </a:solidFill>
              </a:rPr>
              <a:t>years</a:t>
            </a:r>
            <a:endParaRPr lang="en-CA" sz="1600" dirty="0">
              <a:solidFill>
                <a:srgbClr val="324481"/>
              </a:solidFill>
            </a:endParaRPr>
          </a:p>
        </p:txBody>
      </p:sp>
      <p:sp>
        <p:nvSpPr>
          <p:cNvPr id="7" name="TextBox 6"/>
          <p:cNvSpPr txBox="1"/>
          <p:nvPr/>
        </p:nvSpPr>
        <p:spPr>
          <a:xfrm>
            <a:off x="199479" y="980192"/>
            <a:ext cx="1685077" cy="646331"/>
          </a:xfrm>
          <a:prstGeom prst="rect">
            <a:avLst/>
          </a:prstGeom>
          <a:noFill/>
        </p:spPr>
        <p:txBody>
          <a:bodyPr wrap="none" rtlCol="0">
            <a:spAutoFit/>
          </a:bodyPr>
          <a:lstStyle/>
          <a:p>
            <a:r>
              <a:rPr lang="en-CA" b="1" dirty="0" smtClean="0">
                <a:solidFill>
                  <a:srgbClr val="324481"/>
                </a:solidFill>
              </a:rPr>
              <a:t>Study Timing</a:t>
            </a:r>
          </a:p>
          <a:p>
            <a:r>
              <a:rPr lang="en-CA" dirty="0" smtClean="0"/>
              <a:t>February 2016</a:t>
            </a:r>
            <a:endParaRPr lang="en-CA" dirty="0"/>
          </a:p>
        </p:txBody>
      </p:sp>
      <p:sp>
        <p:nvSpPr>
          <p:cNvPr id="8" name="TextBox 7"/>
          <p:cNvSpPr txBox="1"/>
          <p:nvPr/>
        </p:nvSpPr>
        <p:spPr>
          <a:xfrm>
            <a:off x="185164" y="2347022"/>
            <a:ext cx="2904837" cy="646331"/>
          </a:xfrm>
          <a:prstGeom prst="rect">
            <a:avLst/>
          </a:prstGeom>
          <a:noFill/>
        </p:spPr>
        <p:txBody>
          <a:bodyPr wrap="none" rtlCol="0">
            <a:spAutoFit/>
          </a:bodyPr>
          <a:lstStyle/>
          <a:p>
            <a:r>
              <a:rPr lang="en-CA" b="1" dirty="0" smtClean="0">
                <a:solidFill>
                  <a:srgbClr val="324481"/>
                </a:solidFill>
              </a:rPr>
              <a:t>National Scope</a:t>
            </a:r>
          </a:p>
          <a:p>
            <a:pPr algn="r"/>
            <a:r>
              <a:rPr lang="en-CA" dirty="0" smtClean="0"/>
              <a:t>78% English / 22% French</a:t>
            </a:r>
            <a:endParaRPr lang="en-CA" dirty="0"/>
          </a:p>
        </p:txBody>
      </p:sp>
      <p:sp>
        <p:nvSpPr>
          <p:cNvPr id="9" name="TextBox 8"/>
          <p:cNvSpPr txBox="1"/>
          <p:nvPr/>
        </p:nvSpPr>
        <p:spPr>
          <a:xfrm>
            <a:off x="185284" y="3752348"/>
            <a:ext cx="3001156" cy="923330"/>
          </a:xfrm>
          <a:prstGeom prst="rect">
            <a:avLst/>
          </a:prstGeom>
          <a:noFill/>
        </p:spPr>
        <p:txBody>
          <a:bodyPr wrap="square" rtlCol="0">
            <a:spAutoFit/>
          </a:bodyPr>
          <a:lstStyle/>
          <a:p>
            <a:r>
              <a:rPr lang="en-CA" b="1" dirty="0" smtClean="0">
                <a:solidFill>
                  <a:srgbClr val="324481"/>
                </a:solidFill>
              </a:rPr>
              <a:t>Margin of Error</a:t>
            </a:r>
          </a:p>
          <a:p>
            <a:r>
              <a:rPr lang="en-CA" altLang="en-US" dirty="0" smtClean="0"/>
              <a:t>±2.0% at the 95% confidence level</a:t>
            </a:r>
          </a:p>
        </p:txBody>
      </p:sp>
      <p:sp>
        <p:nvSpPr>
          <p:cNvPr id="10" name="TextBox 9"/>
          <p:cNvSpPr txBox="1"/>
          <p:nvPr/>
        </p:nvSpPr>
        <p:spPr>
          <a:xfrm>
            <a:off x="185164" y="3022650"/>
            <a:ext cx="2548706" cy="646331"/>
          </a:xfrm>
          <a:prstGeom prst="rect">
            <a:avLst/>
          </a:prstGeom>
          <a:noFill/>
        </p:spPr>
        <p:txBody>
          <a:bodyPr wrap="square" rtlCol="0">
            <a:spAutoFit/>
          </a:bodyPr>
          <a:lstStyle/>
          <a:p>
            <a:r>
              <a:rPr lang="en-CA" b="1" dirty="0" smtClean="0">
                <a:solidFill>
                  <a:srgbClr val="324481"/>
                </a:solidFill>
              </a:rPr>
              <a:t>Study Management</a:t>
            </a:r>
          </a:p>
          <a:p>
            <a:r>
              <a:rPr lang="en-CA" dirty="0" err="1" smtClean="0"/>
              <a:t>Totum</a:t>
            </a:r>
            <a:r>
              <a:rPr lang="en-CA" dirty="0" smtClean="0"/>
              <a:t> Research</a:t>
            </a:r>
            <a:endParaRPr lang="en-CA" dirty="0"/>
          </a:p>
        </p:txBody>
      </p:sp>
      <p:sp>
        <p:nvSpPr>
          <p:cNvPr id="4" name="Rectangle 3"/>
          <p:cNvSpPr/>
          <p:nvPr/>
        </p:nvSpPr>
        <p:spPr>
          <a:xfrm>
            <a:off x="3197778" y="3175621"/>
            <a:ext cx="5817234" cy="1231106"/>
          </a:xfrm>
          <a:prstGeom prst="rect">
            <a:avLst/>
          </a:prstGeom>
          <a:solidFill>
            <a:srgbClr val="FFFFFF">
              <a:alpha val="89000"/>
            </a:srgbClr>
          </a:solidFill>
          <a:ln>
            <a:noFill/>
          </a:ln>
        </p:spPr>
        <p:txBody>
          <a:bodyPr wrap="square" rtlCol="0">
            <a:spAutoFit/>
          </a:bodyPr>
          <a:lstStyle/>
          <a:p>
            <a:pPr algn="ctr"/>
            <a:r>
              <a:rPr lang="en-US" altLang="en-US" sz="2400" b="1" dirty="0">
                <a:solidFill>
                  <a:srgbClr val="324481"/>
                </a:solidFill>
              </a:rPr>
              <a:t>Nationally Representative Sample </a:t>
            </a:r>
          </a:p>
          <a:p>
            <a:pPr algn="ctr"/>
            <a:r>
              <a:rPr lang="en-US" altLang="en-US" sz="1600" dirty="0" smtClean="0">
                <a:solidFill>
                  <a:srgbClr val="324481"/>
                </a:solidFill>
              </a:rPr>
              <a:t>Men</a:t>
            </a:r>
            <a:r>
              <a:rPr lang="en-US" altLang="en-US" sz="1600" dirty="0" smtClean="0"/>
              <a:t> 50%, </a:t>
            </a:r>
            <a:r>
              <a:rPr lang="en-US" altLang="en-US" sz="1600" dirty="0">
                <a:solidFill>
                  <a:srgbClr val="324481"/>
                </a:solidFill>
              </a:rPr>
              <a:t>Women </a:t>
            </a:r>
            <a:r>
              <a:rPr lang="en-US" altLang="en-US" sz="1600" dirty="0" smtClean="0"/>
              <a:t>50%</a:t>
            </a:r>
            <a:endParaRPr lang="en-US" altLang="en-US" sz="1600" dirty="0"/>
          </a:p>
          <a:p>
            <a:pPr algn="ctr"/>
            <a:r>
              <a:rPr lang="en-US" altLang="en-US" sz="1600" dirty="0" smtClean="0">
                <a:solidFill>
                  <a:srgbClr val="324481"/>
                </a:solidFill>
              </a:rPr>
              <a:t>18-34</a:t>
            </a:r>
            <a:r>
              <a:rPr lang="en-US" altLang="en-US" sz="1600" dirty="0" smtClean="0"/>
              <a:t>: 29%, </a:t>
            </a:r>
            <a:r>
              <a:rPr lang="en-US" altLang="en-US" sz="1600" dirty="0" smtClean="0">
                <a:solidFill>
                  <a:srgbClr val="324481"/>
                </a:solidFill>
              </a:rPr>
              <a:t>35-54</a:t>
            </a:r>
            <a:r>
              <a:rPr lang="en-US" altLang="en-US" sz="1600" dirty="0" smtClean="0"/>
              <a:t>: 37%, </a:t>
            </a:r>
            <a:r>
              <a:rPr lang="en-US" altLang="en-US" sz="1600" dirty="0" smtClean="0">
                <a:solidFill>
                  <a:srgbClr val="324481"/>
                </a:solidFill>
              </a:rPr>
              <a:t>55-64</a:t>
            </a:r>
            <a:r>
              <a:rPr lang="en-US" altLang="en-US" sz="1600" dirty="0" smtClean="0"/>
              <a:t>: 16%, </a:t>
            </a:r>
            <a:r>
              <a:rPr lang="en-US" altLang="en-US" sz="1600" dirty="0" smtClean="0">
                <a:solidFill>
                  <a:srgbClr val="324481"/>
                </a:solidFill>
              </a:rPr>
              <a:t>65+</a:t>
            </a:r>
            <a:r>
              <a:rPr lang="en-US" altLang="en-US" sz="1600" dirty="0" smtClean="0"/>
              <a:t> 18%  </a:t>
            </a:r>
          </a:p>
          <a:p>
            <a:pPr algn="ctr"/>
            <a:r>
              <a:rPr lang="en-US" altLang="en-US" sz="1600" dirty="0" smtClean="0">
                <a:solidFill>
                  <a:srgbClr val="324481"/>
                </a:solidFill>
              </a:rPr>
              <a:t>West</a:t>
            </a:r>
            <a:r>
              <a:rPr lang="en-US" altLang="en-US" sz="1600" dirty="0" smtClean="0"/>
              <a:t> 31%, </a:t>
            </a:r>
            <a:r>
              <a:rPr lang="en-US" altLang="en-US" sz="1600" dirty="0">
                <a:solidFill>
                  <a:srgbClr val="324481"/>
                </a:solidFill>
              </a:rPr>
              <a:t>Ontario</a:t>
            </a:r>
            <a:r>
              <a:rPr lang="en-US" altLang="en-US" sz="1600" dirty="0"/>
              <a:t> </a:t>
            </a:r>
            <a:r>
              <a:rPr lang="en-US" altLang="en-US" sz="1600" dirty="0" smtClean="0"/>
              <a:t>39%, </a:t>
            </a:r>
            <a:r>
              <a:rPr lang="en-US" altLang="en-US" sz="1600" dirty="0">
                <a:solidFill>
                  <a:srgbClr val="324481"/>
                </a:solidFill>
              </a:rPr>
              <a:t>Quebec</a:t>
            </a:r>
            <a:r>
              <a:rPr lang="en-US" altLang="en-US" sz="1600" dirty="0"/>
              <a:t> </a:t>
            </a:r>
            <a:r>
              <a:rPr lang="en-US" altLang="en-US" sz="1600" dirty="0" smtClean="0"/>
              <a:t>23%, </a:t>
            </a:r>
            <a:r>
              <a:rPr lang="en-US" altLang="en-US" sz="1600" dirty="0">
                <a:solidFill>
                  <a:srgbClr val="324481"/>
                </a:solidFill>
              </a:rPr>
              <a:t>Atlantic</a:t>
            </a:r>
            <a:r>
              <a:rPr lang="en-US" altLang="en-US" sz="1600" dirty="0"/>
              <a:t> </a:t>
            </a:r>
            <a:r>
              <a:rPr lang="en-US" altLang="en-US" sz="1600" dirty="0" smtClean="0"/>
              <a:t>7% </a:t>
            </a:r>
            <a:endParaRPr lang="en-US" altLang="en-US" sz="1600" dirty="0"/>
          </a:p>
        </p:txBody>
      </p:sp>
      <p:sp>
        <p:nvSpPr>
          <p:cNvPr id="2" name="TextBox 1"/>
          <p:cNvSpPr txBox="1"/>
          <p:nvPr/>
        </p:nvSpPr>
        <p:spPr>
          <a:xfrm>
            <a:off x="-555642" y="349091"/>
            <a:ext cx="184666" cy="369332"/>
          </a:xfrm>
          <a:prstGeom prst="rect">
            <a:avLst/>
          </a:prstGeom>
          <a:noFill/>
        </p:spPr>
        <p:txBody>
          <a:bodyPr wrap="none" rtlCol="0">
            <a:spAutoFit/>
          </a:bodyPr>
          <a:lstStyle/>
          <a:p>
            <a:endParaRPr lang="en-US"/>
          </a:p>
        </p:txBody>
      </p:sp>
      <p:sp>
        <p:nvSpPr>
          <p:cNvPr id="11" name="Title 1"/>
          <p:cNvSpPr>
            <a:spLocks noGrp="1"/>
          </p:cNvSpPr>
          <p:nvPr>
            <p:ph type="title"/>
          </p:nvPr>
        </p:nvSpPr>
        <p:spPr>
          <a:xfrm>
            <a:off x="154118" y="66462"/>
            <a:ext cx="8839200" cy="1143000"/>
          </a:xfrm>
        </p:spPr>
        <p:txBody>
          <a:bodyPr/>
          <a:lstStyle/>
          <a:p>
            <a:r>
              <a:rPr lang="en-CA" b="1" dirty="0" smtClean="0"/>
              <a:t>Study Details</a:t>
            </a:r>
            <a:endParaRPr lang="en-CA" b="1" dirty="0"/>
          </a:p>
        </p:txBody>
      </p:sp>
      <p:sp>
        <p:nvSpPr>
          <p:cNvPr id="12" name="TextBox 11"/>
          <p:cNvSpPr txBox="1"/>
          <p:nvPr/>
        </p:nvSpPr>
        <p:spPr>
          <a:xfrm>
            <a:off x="0" y="5233654"/>
            <a:ext cx="9144000" cy="666950"/>
          </a:xfrm>
          <a:prstGeom prst="rect">
            <a:avLst/>
          </a:prstGeom>
          <a:solidFill>
            <a:schemeClr val="bg1">
              <a:alpha val="89000"/>
            </a:schemeClr>
          </a:solidFill>
          <a:ln>
            <a:noFill/>
          </a:ln>
        </p:spPr>
        <p:txBody>
          <a:bodyPr wrap="square" rtlCol="0">
            <a:noAutofit/>
          </a:bodyPr>
          <a:lstStyle>
            <a:defPPr>
              <a:defRPr lang="en-US"/>
            </a:defPPr>
            <a:lvl1pPr algn="ctr">
              <a:defRPr sz="2400" b="1">
                <a:solidFill>
                  <a:srgbClr val="324481"/>
                </a:solidFill>
              </a:defRPr>
            </a:lvl1pPr>
          </a:lstStyle>
          <a:p>
            <a:pPr>
              <a:spcBef>
                <a:spcPts val="600"/>
              </a:spcBef>
            </a:pPr>
            <a:r>
              <a:rPr lang="en-CA" sz="1200" b="0" dirty="0"/>
              <a:t>This project was produced with the financial support of the Government of Canada through the Canada Periodical Fund of the Department of Canadian Heritage. </a:t>
            </a:r>
            <a:r>
              <a:rPr lang="en-CA" sz="1200" b="0" dirty="0" smtClean="0"/>
              <a:t>The </a:t>
            </a:r>
            <a:r>
              <a:rPr lang="en-CA" sz="1200" b="0" dirty="0"/>
              <a:t>content of this study represents the opinions of the authors and does not necessarily represent the policies or the views of the Department of Canadian Heritage or the Government of Canada.</a:t>
            </a:r>
          </a:p>
        </p:txBody>
      </p:sp>
      <p:pic>
        <p:nvPicPr>
          <p:cNvPr id="26" name="Picture 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725" y="6314733"/>
            <a:ext cx="2352675" cy="304751"/>
          </a:xfrm>
          <a:prstGeom prst="rect">
            <a:avLst/>
          </a:prstGeom>
        </p:spPr>
      </p:pic>
    </p:spTree>
    <p:extLst>
      <p:ext uri="{BB962C8B-B14F-4D97-AF65-F5344CB8AC3E}">
        <p14:creationId xmlns:p14="http://schemas.microsoft.com/office/powerpoint/2010/main" val="171715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500"/>
                                        <p:tgtEl>
                                          <p:spTgt spid="4"/>
                                        </p:tgtEl>
                                      </p:cBhvr>
                                    </p:animEffect>
                                    <p:anim calcmode="lin" valueType="num">
                                      <p:cBhvr>
                                        <p:cTn id="14" dur="2500" fill="hold"/>
                                        <p:tgtEl>
                                          <p:spTgt spid="4"/>
                                        </p:tgtEl>
                                        <p:attrNameLst>
                                          <p:attrName>ppt_x</p:attrName>
                                        </p:attrNameLst>
                                      </p:cBhvr>
                                      <p:tavLst>
                                        <p:tav tm="0">
                                          <p:val>
                                            <p:strVal val="#ppt_x"/>
                                          </p:val>
                                        </p:tav>
                                        <p:tav tm="100000">
                                          <p:val>
                                            <p:strVal val="#ppt_x"/>
                                          </p:val>
                                        </p:tav>
                                      </p:tavLst>
                                    </p:anim>
                                    <p:anim calcmode="lin" valueType="num">
                                      <p:cBhvr>
                                        <p:cTn id="15" dur="2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5500"/>
                            </p:stCondLst>
                            <p:childTnLst>
                              <p:par>
                                <p:cTn id="17" presetID="10" presetClass="entr" presetSubtype="0"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2000"/>
                                        <p:tgtEl>
                                          <p:spTgt spid="7">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2000"/>
                                        <p:tgtEl>
                                          <p:spTgt spid="7">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30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30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30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build="allAtOnce"/>
      <p:bldP spid="8" grpId="0"/>
      <p:bldP spid="9" grpId="0"/>
      <p:bldP spid="10"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txBox="1">
            <a:spLocks/>
          </p:cNvSpPr>
          <p:nvPr/>
        </p:nvSpPr>
        <p:spPr>
          <a:xfrm>
            <a:off x="5235219" y="0"/>
            <a:ext cx="3908781" cy="5870222"/>
          </a:xfrm>
          <a:prstGeom prst="rect">
            <a:avLst/>
          </a:prstGeom>
          <a:solidFill>
            <a:srgbClr val="ACDEE0"/>
          </a:solidFill>
        </p:spPr>
        <p:txBody>
          <a:bodyPr vert="horz" lIns="91440" tIns="45720" rIns="91440" bIns="45720" rtlCol="0">
            <a:noAutofit/>
          </a:bodyPr>
          <a:lstStyle>
            <a:lvl1pPr marL="342900" indent="-342900" algn="l" defTabSz="914400" rtl="0" eaLnBrk="1" latinLnBrk="0" hangingPunct="1">
              <a:spcBef>
                <a:spcPct val="20000"/>
              </a:spcBef>
              <a:buClr>
                <a:srgbClr val="AED246"/>
              </a:buClr>
              <a:buFont typeface="Arial" pitchFamily="34" charset="0"/>
              <a:buChar char="•"/>
              <a:defRPr sz="3200" kern="1200">
                <a:solidFill>
                  <a:srgbClr val="32448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32448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32448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32448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32448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CA" sz="1800" dirty="0">
              <a:solidFill>
                <a:srgbClr val="FFFFFF"/>
              </a:solidFill>
            </a:endParaRPr>
          </a:p>
        </p:txBody>
      </p:sp>
      <p:sp>
        <p:nvSpPr>
          <p:cNvPr id="2" name="Title 1"/>
          <p:cNvSpPr>
            <a:spLocks noGrp="1"/>
          </p:cNvSpPr>
          <p:nvPr>
            <p:ph type="title"/>
          </p:nvPr>
        </p:nvSpPr>
        <p:spPr>
          <a:xfrm>
            <a:off x="202667" y="80765"/>
            <a:ext cx="5004334" cy="1559711"/>
          </a:xfrm>
        </p:spPr>
        <p:txBody>
          <a:bodyPr>
            <a:noAutofit/>
          </a:bodyPr>
          <a:lstStyle/>
          <a:p>
            <a:pPr algn="l"/>
            <a:r>
              <a:rPr lang="en-US" sz="3100" dirty="0"/>
              <a:t>Media That Trigger </a:t>
            </a:r>
            <a:br>
              <a:rPr lang="en-US" sz="3100" dirty="0"/>
            </a:br>
            <a:r>
              <a:rPr lang="en-US" sz="3100" dirty="0"/>
              <a:t>Car Dealership Visits and Test Drives</a:t>
            </a:r>
          </a:p>
        </p:txBody>
      </p:sp>
      <p:pic>
        <p:nvPicPr>
          <p:cNvPr id="5" name="Picture 4" descr="Community Newspapers Drive ResultsPPT IMAGES-04.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81642" y="80765"/>
            <a:ext cx="2862387" cy="5793111"/>
          </a:xfrm>
          <a:prstGeom prst="rect">
            <a:avLst/>
          </a:prstGeom>
        </p:spPr>
      </p:pic>
      <p:sp>
        <p:nvSpPr>
          <p:cNvPr id="8" name="Content Placeholder 2"/>
          <p:cNvSpPr txBox="1">
            <a:spLocks/>
          </p:cNvSpPr>
          <p:nvPr/>
        </p:nvSpPr>
        <p:spPr>
          <a:xfrm>
            <a:off x="229699" y="1877976"/>
            <a:ext cx="4918235" cy="31927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AED246"/>
              </a:buClr>
              <a:buFont typeface="Arial" pitchFamily="34" charset="0"/>
              <a:buChar char="•"/>
              <a:defRPr sz="3200" kern="1200">
                <a:solidFill>
                  <a:srgbClr val="32448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32448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32448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32448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32448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Font typeface="Arial" pitchFamily="34" charset="0"/>
              <a:buNone/>
            </a:pPr>
            <a:r>
              <a:rPr lang="en-CA" sz="1900" b="1" dirty="0" smtClean="0"/>
              <a:t>Newspapers and their websites are the most influential media.</a:t>
            </a:r>
          </a:p>
          <a:p>
            <a:pPr marL="0" indent="0">
              <a:buFont typeface="Arial" pitchFamily="34" charset="0"/>
              <a:buNone/>
            </a:pPr>
            <a:endParaRPr lang="en-CA" sz="1800" dirty="0" smtClean="0"/>
          </a:p>
          <a:p>
            <a:pPr marL="1371600" indent="-1371600">
              <a:spcBef>
                <a:spcPct val="0"/>
              </a:spcBef>
              <a:buFont typeface="Arial" pitchFamily="34" charset="0"/>
              <a:buNone/>
            </a:pPr>
            <a:r>
              <a:rPr lang="en-US" altLang="en-US" sz="2000" b="1" dirty="0" smtClean="0"/>
              <a:t>Dealership Visits</a:t>
            </a:r>
          </a:p>
          <a:p>
            <a:pPr marL="914400" indent="-914400">
              <a:spcBef>
                <a:spcPct val="0"/>
              </a:spcBef>
              <a:buFont typeface="Arial" pitchFamily="34" charset="0"/>
              <a:buNone/>
            </a:pPr>
            <a:r>
              <a:rPr lang="en-US" sz="2000" b="1" i="1" dirty="0"/>
              <a:t>	</a:t>
            </a:r>
            <a:r>
              <a:rPr lang="en-CA" sz="1400" i="1" dirty="0" smtClean="0"/>
              <a:t>Newspapers </a:t>
            </a:r>
            <a:r>
              <a:rPr lang="en-CA" sz="1400" i="1" dirty="0"/>
              <a:t>and their sites (36%) are key drivers for dealership visits. </a:t>
            </a:r>
            <a:endParaRPr lang="en-CA" sz="1400" i="1" dirty="0" smtClean="0"/>
          </a:p>
          <a:p>
            <a:pPr marL="1371600" indent="-1371600">
              <a:spcBef>
                <a:spcPct val="0"/>
              </a:spcBef>
              <a:buFont typeface="Arial" pitchFamily="34" charset="0"/>
              <a:buNone/>
            </a:pPr>
            <a:endParaRPr lang="en-CA" sz="1400" i="1" dirty="0"/>
          </a:p>
          <a:p>
            <a:pPr marL="1371600" indent="-1371600">
              <a:spcBef>
                <a:spcPct val="0"/>
              </a:spcBef>
              <a:buFont typeface="Arial" pitchFamily="34" charset="0"/>
              <a:buNone/>
            </a:pPr>
            <a:r>
              <a:rPr lang="en-US" altLang="en-US" sz="2000" b="1" dirty="0" smtClean="0"/>
              <a:t>Booking Test Drives</a:t>
            </a:r>
          </a:p>
          <a:p>
            <a:pPr marL="914400" indent="-914400">
              <a:spcBef>
                <a:spcPct val="0"/>
              </a:spcBef>
              <a:buFont typeface="Arial" pitchFamily="34" charset="0"/>
              <a:buNone/>
            </a:pPr>
            <a:r>
              <a:rPr lang="en-US" sz="2000" b="1" i="1" dirty="0"/>
              <a:t>	</a:t>
            </a:r>
            <a:r>
              <a:rPr lang="en-CA" sz="1400" i="1" dirty="0" smtClean="0"/>
              <a:t>Newspapers </a:t>
            </a:r>
            <a:r>
              <a:rPr lang="en-CA" sz="1400" i="1" dirty="0"/>
              <a:t>and other non-auto websites are the top motivators for booking test drives.</a:t>
            </a:r>
          </a:p>
        </p:txBody>
      </p:sp>
      <p:sp>
        <p:nvSpPr>
          <p:cNvPr id="9" name="TextBox 8"/>
          <p:cNvSpPr txBox="1"/>
          <p:nvPr/>
        </p:nvSpPr>
        <p:spPr>
          <a:xfrm>
            <a:off x="0" y="6303867"/>
            <a:ext cx="8458200" cy="553998"/>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Community Newspapers Drive Results, Totum Research, February 2016</a:t>
            </a:r>
          </a:p>
          <a:p>
            <a:r>
              <a:rPr lang="en-US" sz="1000" dirty="0" smtClean="0">
                <a:latin typeface="Arial" panose="020B0604020202020204" pitchFamily="34" charset="0"/>
                <a:cs typeface="Arial" panose="020B0604020202020204" pitchFamily="34" charset="0"/>
              </a:rPr>
              <a:t>Base:  Printed community newspaper readers that purchased a new car in the past 2 years</a:t>
            </a:r>
          </a:p>
          <a:p>
            <a:r>
              <a:rPr lang="en-US" sz="1000" dirty="0">
                <a:latin typeface="Arial" panose="020B0604020202020204" pitchFamily="34" charset="0"/>
                <a:cs typeface="Arial" panose="020B0604020202020204" pitchFamily="34" charset="0"/>
              </a:rPr>
              <a:t>*Websites excluding Newspaper and Auto Manufacturer, Model and Retailer </a:t>
            </a:r>
            <a:r>
              <a:rPr lang="en-US" sz="1000" dirty="0" smtClean="0">
                <a:latin typeface="Arial" panose="020B0604020202020204" pitchFamily="34" charset="0"/>
                <a:cs typeface="Arial" panose="020B0604020202020204" pitchFamily="34" charset="0"/>
              </a:rPr>
              <a:t>sites  **</a:t>
            </a:r>
            <a:r>
              <a:rPr lang="en-US" sz="1000" dirty="0" err="1">
                <a:latin typeface="Arial" panose="020B0604020202020204" pitchFamily="34" charset="0"/>
                <a:cs typeface="Arial" panose="020B0604020202020204" pitchFamily="34" charset="0"/>
              </a:rPr>
              <a:t>Autotrader</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Kijiji</a:t>
            </a:r>
            <a:r>
              <a:rPr lang="en-US" sz="1000" dirty="0">
                <a:latin typeface="Arial" panose="020B0604020202020204" pitchFamily="34" charset="0"/>
                <a:cs typeface="Arial" panose="020B0604020202020204" pitchFamily="34" charset="0"/>
              </a:rPr>
              <a:t> etc.  </a:t>
            </a:r>
            <a:endParaRPr lang="en-US" sz="1000" dirty="0" smtClean="0">
              <a:latin typeface="Arial" panose="020B0604020202020204" pitchFamily="34" charset="0"/>
              <a:cs typeface="Arial" panose="020B0604020202020204" pitchFamily="34" charset="0"/>
            </a:endParaRPr>
          </a:p>
        </p:txBody>
      </p:sp>
      <p:sp>
        <p:nvSpPr>
          <p:cNvPr id="3" name="TextBox 2"/>
          <p:cNvSpPr txBox="1"/>
          <p:nvPr/>
        </p:nvSpPr>
        <p:spPr>
          <a:xfrm>
            <a:off x="6627526" y="197219"/>
            <a:ext cx="859809" cy="456215"/>
          </a:xfrm>
          <a:prstGeom prst="rect">
            <a:avLst/>
          </a:prstGeom>
          <a:solidFill>
            <a:schemeClr val="bg1"/>
          </a:solidFill>
        </p:spPr>
        <p:txBody>
          <a:bodyPr wrap="square" rtlCol="0">
            <a:spAutoFit/>
          </a:bodyPr>
          <a:lstStyle/>
          <a:p>
            <a:pPr algn="ctr">
              <a:lnSpc>
                <a:spcPts val="1400"/>
              </a:lnSpc>
            </a:pPr>
            <a:r>
              <a:rPr lang="en-CA" sz="1400" b="1" dirty="0" smtClean="0">
                <a:latin typeface="Myriad Pro" pitchFamily="34" charset="0"/>
              </a:rPr>
              <a:t>Dealer Visit</a:t>
            </a:r>
            <a:endParaRPr lang="en-CA" sz="1400" b="1" dirty="0">
              <a:latin typeface="Myriad Pro" pitchFamily="34" charset="0"/>
            </a:endParaRPr>
          </a:p>
        </p:txBody>
      </p:sp>
      <p:sp>
        <p:nvSpPr>
          <p:cNvPr id="10" name="TextBox 9"/>
          <p:cNvSpPr txBox="1"/>
          <p:nvPr/>
        </p:nvSpPr>
        <p:spPr>
          <a:xfrm>
            <a:off x="7509394" y="201611"/>
            <a:ext cx="859809" cy="451406"/>
          </a:xfrm>
          <a:prstGeom prst="rect">
            <a:avLst/>
          </a:prstGeom>
          <a:solidFill>
            <a:schemeClr val="bg1"/>
          </a:solidFill>
        </p:spPr>
        <p:txBody>
          <a:bodyPr wrap="square" rtlCol="0">
            <a:spAutoFit/>
          </a:bodyPr>
          <a:lstStyle/>
          <a:p>
            <a:pPr algn="ctr">
              <a:lnSpc>
                <a:spcPts val="1400"/>
              </a:lnSpc>
            </a:pPr>
            <a:r>
              <a:rPr lang="en-CA" sz="1400" b="1" dirty="0" smtClean="0">
                <a:latin typeface="Myriad Pro" pitchFamily="34" charset="0"/>
              </a:rPr>
              <a:t>Test</a:t>
            </a:r>
          </a:p>
          <a:p>
            <a:pPr algn="ctr">
              <a:lnSpc>
                <a:spcPts val="1400"/>
              </a:lnSpc>
            </a:pPr>
            <a:r>
              <a:rPr lang="en-CA" sz="1400" b="1" dirty="0" smtClean="0">
                <a:latin typeface="Myriad Pro" pitchFamily="34" charset="0"/>
              </a:rPr>
              <a:t>Drive</a:t>
            </a:r>
            <a:endParaRPr lang="en-CA" sz="1400" b="1" dirty="0">
              <a:latin typeface="Myriad Pro" pitchFamily="34" charset="0"/>
            </a:endParaRPr>
          </a:p>
        </p:txBody>
      </p:sp>
    </p:spTree>
    <p:extLst>
      <p:ext uri="{BB962C8B-B14F-4D97-AF65-F5344CB8AC3E}">
        <p14:creationId xmlns:p14="http://schemas.microsoft.com/office/powerpoint/2010/main" val="4203691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ommunity Newspapers Drive Results-05.png"/>
          <p:cNvPicPr>
            <a:picLocks noChangeAspect="1"/>
          </p:cNvPicPr>
          <p:nvPr/>
        </p:nvPicPr>
        <p:blipFill rotWithShape="1">
          <a:blip r:embed="rId2" cstate="email">
            <a:extLst>
              <a:ext uri="{28A0092B-C50C-407E-A947-70E740481C1C}">
                <a14:useLocalDpi xmlns:a14="http://schemas.microsoft.com/office/drawing/2010/main"/>
              </a:ext>
            </a:extLst>
          </a:blip>
          <a:srcRect l="10703" b="2558"/>
          <a:stretch/>
        </p:blipFill>
        <p:spPr>
          <a:xfrm>
            <a:off x="973667" y="1322334"/>
            <a:ext cx="7542536" cy="4010079"/>
          </a:xfrm>
          <a:prstGeom prst="rect">
            <a:avLst/>
          </a:prstGeom>
        </p:spPr>
      </p:pic>
      <p:sp>
        <p:nvSpPr>
          <p:cNvPr id="2" name="Title 1"/>
          <p:cNvSpPr>
            <a:spLocks noGrp="1"/>
          </p:cNvSpPr>
          <p:nvPr>
            <p:ph type="title"/>
          </p:nvPr>
        </p:nvSpPr>
        <p:spPr>
          <a:xfrm>
            <a:off x="0" y="0"/>
            <a:ext cx="9144000" cy="1143000"/>
          </a:xfrm>
        </p:spPr>
        <p:txBody>
          <a:bodyPr>
            <a:normAutofit/>
          </a:bodyPr>
          <a:lstStyle/>
          <a:p>
            <a:r>
              <a:rPr lang="en-CA" sz="3200" b="1" dirty="0" smtClean="0"/>
              <a:t>Newspapers Influence Auto Purchase Decisions</a:t>
            </a:r>
            <a:endParaRPr lang="en-CA" sz="2400" dirty="0"/>
          </a:p>
        </p:txBody>
      </p:sp>
      <p:sp>
        <p:nvSpPr>
          <p:cNvPr id="7" name="TextBox 6"/>
          <p:cNvSpPr txBox="1"/>
          <p:nvPr/>
        </p:nvSpPr>
        <p:spPr>
          <a:xfrm>
            <a:off x="0" y="6596390"/>
            <a:ext cx="5334000" cy="246221"/>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Community Newspapers Drive Results, Totum Research, February 2016</a:t>
            </a:r>
          </a:p>
        </p:txBody>
      </p:sp>
      <p:grpSp>
        <p:nvGrpSpPr>
          <p:cNvPr id="4" name="Group 3"/>
          <p:cNvGrpSpPr/>
          <p:nvPr/>
        </p:nvGrpSpPr>
        <p:grpSpPr>
          <a:xfrm>
            <a:off x="3638168" y="1214884"/>
            <a:ext cx="2834511" cy="255023"/>
            <a:chOff x="3269868" y="1080300"/>
            <a:chExt cx="2834511" cy="255023"/>
          </a:xfrm>
        </p:grpSpPr>
        <p:sp>
          <p:nvSpPr>
            <p:cNvPr id="8" name="Rectangle 7"/>
            <p:cNvSpPr/>
            <p:nvPr/>
          </p:nvSpPr>
          <p:spPr>
            <a:xfrm>
              <a:off x="4691449" y="1114318"/>
              <a:ext cx="187788" cy="170103"/>
            </a:xfrm>
            <a:prstGeom prst="rect">
              <a:avLst/>
            </a:prstGeom>
            <a:solidFill>
              <a:srgbClr val="AED2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269868" y="1124272"/>
              <a:ext cx="187788" cy="170103"/>
            </a:xfrm>
            <a:prstGeom prst="rect">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862689" y="1080300"/>
              <a:ext cx="1241690" cy="246221"/>
            </a:xfrm>
            <a:prstGeom prst="rect">
              <a:avLst/>
            </a:prstGeom>
            <a:noFill/>
          </p:spPr>
          <p:txBody>
            <a:bodyPr wrap="square" rtlCol="0">
              <a:spAutoFit/>
            </a:bodyPr>
            <a:lstStyle/>
            <a:p>
              <a:r>
                <a:rPr lang="en-US" sz="1000" dirty="0" smtClean="0"/>
                <a:t>Population &lt;100K</a:t>
              </a:r>
              <a:endParaRPr lang="en-US" sz="1000" dirty="0"/>
            </a:p>
          </p:txBody>
        </p:sp>
        <p:sp>
          <p:nvSpPr>
            <p:cNvPr id="11" name="TextBox 10"/>
            <p:cNvSpPr txBox="1"/>
            <p:nvPr/>
          </p:nvSpPr>
          <p:spPr>
            <a:xfrm>
              <a:off x="3411762" y="1089102"/>
              <a:ext cx="1197049" cy="246221"/>
            </a:xfrm>
            <a:prstGeom prst="rect">
              <a:avLst/>
            </a:prstGeom>
            <a:noFill/>
          </p:spPr>
          <p:txBody>
            <a:bodyPr wrap="square" rtlCol="0">
              <a:spAutoFit/>
            </a:bodyPr>
            <a:lstStyle/>
            <a:p>
              <a:r>
                <a:rPr lang="en-US" sz="1000" dirty="0" smtClean="0"/>
                <a:t>Population 100K+</a:t>
              </a:r>
              <a:endParaRPr lang="en-US" sz="1000" dirty="0"/>
            </a:p>
          </p:txBody>
        </p:sp>
      </p:grpSp>
    </p:spTree>
    <p:extLst>
      <p:ext uri="{BB962C8B-B14F-4D97-AF65-F5344CB8AC3E}">
        <p14:creationId xmlns:p14="http://schemas.microsoft.com/office/powerpoint/2010/main" val="30145085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43556"/>
            <a:ext cx="9144000" cy="1447800"/>
          </a:xfrm>
          <a:prstGeom prst="rect">
            <a:avLst/>
          </a:prstGeom>
          <a:solidFill>
            <a:srgbClr val="2433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07670"/>
            <a:ext cx="9144000" cy="925620"/>
          </a:xfrm>
        </p:spPr>
        <p:txBody>
          <a:bodyPr>
            <a:normAutofit/>
          </a:bodyPr>
          <a:lstStyle/>
          <a:p>
            <a:r>
              <a:rPr lang="en-CA" sz="3600" dirty="0" smtClean="0"/>
              <a:t>Community Newspapers Drive Results</a:t>
            </a:r>
            <a:endParaRPr lang="en-CA" sz="3600" dirty="0"/>
          </a:p>
        </p:txBody>
      </p:sp>
      <p:sp>
        <p:nvSpPr>
          <p:cNvPr id="3" name="Content Placeholder 2"/>
          <p:cNvSpPr>
            <a:spLocks noGrp="1"/>
          </p:cNvSpPr>
          <p:nvPr>
            <p:ph idx="1"/>
          </p:nvPr>
        </p:nvSpPr>
        <p:spPr>
          <a:xfrm>
            <a:off x="541504" y="2896147"/>
            <a:ext cx="8493314" cy="2631195"/>
          </a:xfrm>
        </p:spPr>
        <p:txBody>
          <a:bodyPr>
            <a:noAutofit/>
          </a:bodyPr>
          <a:lstStyle/>
          <a:p>
            <a:pPr marL="0" indent="0">
              <a:buNone/>
            </a:pPr>
            <a:r>
              <a:rPr lang="en-CA" sz="2000" b="1" dirty="0" smtClean="0">
                <a:solidFill>
                  <a:srgbClr val="324481"/>
                </a:solidFill>
              </a:rPr>
              <a:t>Newspapers and their sites influence the Auto path-to-purchase.</a:t>
            </a:r>
          </a:p>
          <a:p>
            <a:r>
              <a:rPr lang="en-CA" sz="1800" dirty="0" smtClean="0">
                <a:solidFill>
                  <a:srgbClr val="324481"/>
                </a:solidFill>
              </a:rPr>
              <a:t>They are </a:t>
            </a:r>
            <a:r>
              <a:rPr lang="en-CA" sz="1800" dirty="0">
                <a:solidFill>
                  <a:srgbClr val="324481"/>
                </a:solidFill>
              </a:rPr>
              <a:t>the most influential media at all 3 stages of the </a:t>
            </a:r>
            <a:r>
              <a:rPr lang="en-CA" sz="1800" dirty="0" smtClean="0">
                <a:solidFill>
                  <a:srgbClr val="324481"/>
                </a:solidFill>
              </a:rPr>
              <a:t>auto </a:t>
            </a:r>
            <a:r>
              <a:rPr lang="en-CA" sz="1800" dirty="0">
                <a:solidFill>
                  <a:srgbClr val="324481"/>
                </a:solidFill>
              </a:rPr>
              <a:t>purchase cycle;</a:t>
            </a:r>
          </a:p>
          <a:p>
            <a:r>
              <a:rPr lang="en-CA" sz="1800" dirty="0" smtClean="0">
                <a:solidFill>
                  <a:srgbClr val="324481"/>
                </a:solidFill>
              </a:rPr>
              <a:t>They trigger </a:t>
            </a:r>
            <a:r>
              <a:rPr lang="en-CA" sz="1800" dirty="0">
                <a:solidFill>
                  <a:srgbClr val="324481"/>
                </a:solidFill>
              </a:rPr>
              <a:t>visits to </a:t>
            </a:r>
            <a:r>
              <a:rPr lang="en-CA" sz="1800" dirty="0" smtClean="0">
                <a:solidFill>
                  <a:srgbClr val="324481"/>
                </a:solidFill>
              </a:rPr>
              <a:t>auto </a:t>
            </a:r>
            <a:r>
              <a:rPr lang="en-CA" sz="1800" dirty="0">
                <a:solidFill>
                  <a:srgbClr val="324481"/>
                </a:solidFill>
              </a:rPr>
              <a:t>websites (manufacturer, </a:t>
            </a:r>
            <a:r>
              <a:rPr lang="en-CA" sz="1800" dirty="0" smtClean="0">
                <a:solidFill>
                  <a:srgbClr val="324481"/>
                </a:solidFill>
              </a:rPr>
              <a:t>brand/model</a:t>
            </a:r>
            <a:r>
              <a:rPr lang="en-CA" sz="1800" dirty="0">
                <a:solidFill>
                  <a:srgbClr val="324481"/>
                </a:solidFill>
              </a:rPr>
              <a:t>, </a:t>
            </a:r>
            <a:r>
              <a:rPr lang="en-CA" sz="1800" dirty="0" smtClean="0">
                <a:solidFill>
                  <a:srgbClr val="324481"/>
                </a:solidFill>
              </a:rPr>
              <a:t>dealer); </a:t>
            </a:r>
            <a:r>
              <a:rPr lang="en-CA" sz="1800" dirty="0">
                <a:solidFill>
                  <a:srgbClr val="324481"/>
                </a:solidFill>
              </a:rPr>
              <a:t>and</a:t>
            </a:r>
          </a:p>
          <a:p>
            <a:r>
              <a:rPr lang="en-CA" sz="1800" dirty="0" smtClean="0">
                <a:solidFill>
                  <a:srgbClr val="324481"/>
                </a:solidFill>
              </a:rPr>
              <a:t>Newspapers generate </a:t>
            </a:r>
            <a:r>
              <a:rPr lang="en-CA" sz="1800" dirty="0">
                <a:solidFill>
                  <a:srgbClr val="324481"/>
                </a:solidFill>
              </a:rPr>
              <a:t>dealership visits and test drives.</a:t>
            </a:r>
          </a:p>
          <a:p>
            <a:pPr marL="0" indent="0">
              <a:spcBef>
                <a:spcPts val="600"/>
              </a:spcBef>
              <a:buNone/>
            </a:pPr>
            <a:r>
              <a:rPr lang="en-CA" sz="2000" b="1" dirty="0" smtClean="0"/>
              <a:t>Printed newspapers influence purchase decisions.</a:t>
            </a:r>
          </a:p>
          <a:p>
            <a:pPr>
              <a:spcBef>
                <a:spcPts val="600"/>
              </a:spcBef>
            </a:pPr>
            <a:r>
              <a:rPr lang="en-CA" sz="1800" dirty="0" smtClean="0"/>
              <a:t>Adults </a:t>
            </a:r>
            <a:r>
              <a:rPr lang="en-CA" sz="1800" dirty="0"/>
              <a:t>in smaller communities use newspapers more for specific information and price comparisons.</a:t>
            </a:r>
          </a:p>
        </p:txBody>
      </p:sp>
      <p:sp>
        <p:nvSpPr>
          <p:cNvPr id="4" name="TextBox 3"/>
          <p:cNvSpPr txBox="1"/>
          <p:nvPr/>
        </p:nvSpPr>
        <p:spPr>
          <a:xfrm>
            <a:off x="0" y="6596390"/>
            <a:ext cx="4675367" cy="246221"/>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Community Newspapers Drive Results, Totum Research, February 2016</a:t>
            </a:r>
          </a:p>
        </p:txBody>
      </p:sp>
      <p:pic>
        <p:nvPicPr>
          <p:cNvPr id="8" name="Picture 7" descr="Screen Shot 2016-04-22 at 9.15.04 PM.png"/>
          <p:cNvPicPr>
            <a:picLocks noChangeAspect="1"/>
          </p:cNvPicPr>
          <p:nvPr/>
        </p:nvPicPr>
        <p:blipFill rotWithShape="1">
          <a:blip r:embed="rId2" cstate="email">
            <a:extLst>
              <a:ext uri="{28A0092B-C50C-407E-A947-70E740481C1C}">
                <a14:useLocalDpi xmlns:a14="http://schemas.microsoft.com/office/drawing/2010/main"/>
              </a:ext>
            </a:extLst>
          </a:blip>
          <a:srcRect b="2673"/>
          <a:stretch/>
        </p:blipFill>
        <p:spPr>
          <a:xfrm>
            <a:off x="541504" y="1243556"/>
            <a:ext cx="8172484" cy="1447800"/>
          </a:xfrm>
          <a:prstGeom prst="rect">
            <a:avLst/>
          </a:prstGeom>
        </p:spPr>
      </p:pic>
    </p:spTree>
    <p:extLst>
      <p:ext uri="{BB962C8B-B14F-4D97-AF65-F5344CB8AC3E}">
        <p14:creationId xmlns:p14="http://schemas.microsoft.com/office/powerpoint/2010/main" val="41275592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C:\Users\Kelly\Documents\A - Marketing\Research\2016 Comm NPs Drive Results\Design Files\Community Newspapers Drive Results heade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53315"/>
            <a:ext cx="9158288" cy="104867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364776"/>
            <a:ext cx="9157512" cy="1792038"/>
          </a:xfrm>
          <a:prstGeom prst="rect">
            <a:avLst/>
          </a:prstGeom>
          <a:solidFill>
            <a:srgbClr val="AED2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438275"/>
            <a:ext cx="9144000" cy="2317579"/>
          </a:xfrm>
        </p:spPr>
        <p:txBody>
          <a:bodyPr>
            <a:normAutofit/>
          </a:bodyPr>
          <a:lstStyle/>
          <a:p>
            <a:r>
              <a:rPr lang="en-CA" sz="5300" dirty="0" smtClean="0"/>
              <a:t>Community Newspapers </a:t>
            </a:r>
            <a:br>
              <a:rPr lang="en-CA" sz="5300" dirty="0" smtClean="0"/>
            </a:br>
            <a:r>
              <a:rPr lang="en-CA" sz="5300" dirty="0" smtClean="0"/>
              <a:t>Drive Results </a:t>
            </a:r>
            <a:r>
              <a:rPr lang="en-CA" sz="3600" dirty="0" smtClean="0"/>
              <a:t/>
            </a:r>
            <a:br>
              <a:rPr lang="en-CA" sz="3600" dirty="0" smtClean="0"/>
            </a:br>
            <a:r>
              <a:rPr lang="en-CA" sz="3600" b="0" dirty="0" smtClean="0"/>
              <a:t>2016</a:t>
            </a:r>
            <a:endParaRPr lang="en-CA" b="0" dirty="0"/>
          </a:p>
        </p:txBody>
      </p:sp>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725" y="6314733"/>
            <a:ext cx="2352675" cy="304751"/>
          </a:xfrm>
          <a:prstGeom prst="rect">
            <a:avLst/>
          </a:prstGeom>
        </p:spPr>
      </p:pic>
      <p:sp>
        <p:nvSpPr>
          <p:cNvPr id="3" name="TextBox 2"/>
          <p:cNvSpPr txBox="1"/>
          <p:nvPr/>
        </p:nvSpPr>
        <p:spPr>
          <a:xfrm>
            <a:off x="0" y="4552706"/>
            <a:ext cx="9144000" cy="461665"/>
          </a:xfrm>
          <a:prstGeom prst="rect">
            <a:avLst/>
          </a:prstGeom>
          <a:noFill/>
        </p:spPr>
        <p:txBody>
          <a:bodyPr wrap="square" rtlCol="0">
            <a:spAutoFit/>
          </a:bodyPr>
          <a:lstStyle/>
          <a:p>
            <a:pPr algn="ctr"/>
            <a:r>
              <a:rPr lang="en-CA" sz="2400" b="1" dirty="0">
                <a:solidFill>
                  <a:srgbClr val="324481"/>
                </a:solidFill>
                <a:latin typeface="Myriad Pro" pitchFamily="34" charset="0"/>
                <a:ea typeface="+mj-ea"/>
                <a:cs typeface="+mj-cs"/>
              </a:rPr>
              <a:t>www.newspaperscanada.ca</a:t>
            </a:r>
          </a:p>
        </p:txBody>
      </p:sp>
    </p:spTree>
    <p:extLst>
      <p:ext uri="{BB962C8B-B14F-4D97-AF65-F5344CB8AC3E}">
        <p14:creationId xmlns:p14="http://schemas.microsoft.com/office/powerpoint/2010/main" val="380016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325562"/>
          </a:xfrm>
        </p:spPr>
        <p:txBody>
          <a:bodyPr>
            <a:normAutofit/>
          </a:bodyPr>
          <a:lstStyle/>
          <a:p>
            <a:r>
              <a:rPr lang="en-CA" sz="3600" dirty="0" smtClean="0"/>
              <a:t>Community Newspapers Drive Results</a:t>
            </a:r>
            <a:br>
              <a:rPr lang="en-CA" sz="3600" dirty="0" smtClean="0"/>
            </a:br>
            <a:r>
              <a:rPr lang="en-CA" sz="3600" dirty="0" smtClean="0"/>
              <a:t> </a:t>
            </a:r>
            <a:r>
              <a:rPr lang="en-CA" sz="2400" i="1" dirty="0" smtClean="0"/>
              <a:t>Study Objectives</a:t>
            </a:r>
            <a:endParaRPr lang="en-CA" sz="2400" i="1" dirty="0"/>
          </a:p>
        </p:txBody>
      </p:sp>
      <p:sp>
        <p:nvSpPr>
          <p:cNvPr id="3" name="Content Placeholder 2"/>
          <p:cNvSpPr>
            <a:spLocks noGrp="1"/>
          </p:cNvSpPr>
          <p:nvPr>
            <p:ph idx="1"/>
          </p:nvPr>
        </p:nvSpPr>
        <p:spPr>
          <a:xfrm>
            <a:off x="520267" y="1529255"/>
            <a:ext cx="8213831" cy="4855779"/>
          </a:xfrm>
        </p:spPr>
        <p:txBody>
          <a:bodyPr>
            <a:normAutofit/>
          </a:bodyPr>
          <a:lstStyle/>
          <a:p>
            <a:pPr>
              <a:buClr>
                <a:schemeClr val="accent4">
                  <a:lumMod val="60000"/>
                  <a:lumOff val="40000"/>
                </a:schemeClr>
              </a:buClr>
              <a:buFont typeface="Wingdings" panose="05000000000000000000" pitchFamily="2" charset="2"/>
              <a:buChar char="q"/>
              <a:defRPr/>
            </a:pPr>
            <a:r>
              <a:rPr lang="en-CA" sz="2200" b="1" dirty="0" smtClean="0"/>
              <a:t>Measure newspaper </a:t>
            </a:r>
            <a:r>
              <a:rPr lang="en-CA" sz="2200" b="1" dirty="0"/>
              <a:t>readership by platform, </a:t>
            </a:r>
            <a:r>
              <a:rPr lang="en-CA" sz="2200" b="1" dirty="0" smtClean="0"/>
              <a:t>device and community size.</a:t>
            </a:r>
            <a:endParaRPr lang="en-CA" sz="2200" b="1" dirty="0"/>
          </a:p>
          <a:p>
            <a:pPr>
              <a:buClr>
                <a:schemeClr val="accent4">
                  <a:lumMod val="60000"/>
                  <a:lumOff val="40000"/>
                </a:schemeClr>
              </a:buClr>
              <a:buFont typeface="Wingdings" panose="05000000000000000000" pitchFamily="2" charset="2"/>
              <a:buChar char="q"/>
              <a:defRPr/>
            </a:pPr>
            <a:r>
              <a:rPr lang="en-US" sz="2200" b="1" dirty="0" smtClean="0"/>
              <a:t>Measure engagement with printed community </a:t>
            </a:r>
            <a:r>
              <a:rPr lang="en-US" sz="2200" b="1" dirty="0"/>
              <a:t>n</a:t>
            </a:r>
            <a:r>
              <a:rPr lang="en-US" sz="2200" b="1" dirty="0" smtClean="0"/>
              <a:t>ewspapers </a:t>
            </a:r>
            <a:r>
              <a:rPr lang="en-US" sz="2200" b="1" dirty="0"/>
              <a:t>in Canadian households.</a:t>
            </a:r>
            <a:endParaRPr lang="en-CA" sz="2200" b="1" dirty="0"/>
          </a:p>
          <a:p>
            <a:pPr marL="857250" lvl="1" indent="-457200">
              <a:buClr>
                <a:srgbClr val="AED246"/>
              </a:buClr>
              <a:buFont typeface="Arial" panose="020B0604020202020204" pitchFamily="34" charset="0"/>
              <a:buChar char="•"/>
              <a:defRPr/>
            </a:pPr>
            <a:r>
              <a:rPr lang="en-CA" sz="2200" dirty="0" smtClean="0"/>
              <a:t>Time spent with newspaper </a:t>
            </a:r>
            <a:endParaRPr lang="en-CA" sz="2200" dirty="0"/>
          </a:p>
          <a:p>
            <a:pPr marL="857250" lvl="1" indent="-457200">
              <a:buClr>
                <a:srgbClr val="AED246"/>
              </a:buClr>
              <a:buFont typeface="Arial" panose="020B0604020202020204" pitchFamily="34" charset="0"/>
              <a:buChar char="•"/>
              <a:defRPr/>
            </a:pPr>
            <a:r>
              <a:rPr lang="en-CA" sz="2200" dirty="0"/>
              <a:t>Follow </a:t>
            </a:r>
            <a:r>
              <a:rPr lang="en-CA" sz="2200" dirty="0" smtClean="0"/>
              <a:t>different types of </a:t>
            </a:r>
            <a:r>
              <a:rPr lang="en-CA" sz="2200" dirty="0"/>
              <a:t>news</a:t>
            </a:r>
          </a:p>
          <a:p>
            <a:pPr marL="857250" lvl="1" indent="-457200">
              <a:buClr>
                <a:srgbClr val="AED246"/>
              </a:buClr>
              <a:buFont typeface="Arial" panose="020B0604020202020204" pitchFamily="34" charset="0"/>
              <a:buChar char="•"/>
              <a:defRPr/>
            </a:pPr>
            <a:r>
              <a:rPr lang="en-CA" sz="2200" dirty="0" smtClean="0"/>
              <a:t>Reasons </a:t>
            </a:r>
            <a:r>
              <a:rPr lang="en-CA" sz="2200" dirty="0"/>
              <a:t>for reading </a:t>
            </a:r>
            <a:r>
              <a:rPr lang="en-CA" sz="2200" dirty="0" smtClean="0"/>
              <a:t>printed newspapers</a:t>
            </a:r>
          </a:p>
          <a:p>
            <a:pPr marL="857250" lvl="1" indent="-457200">
              <a:buClr>
                <a:srgbClr val="AED246"/>
              </a:buClr>
              <a:buFont typeface="Arial" panose="020B0604020202020204" pitchFamily="34" charset="0"/>
              <a:buChar char="•"/>
              <a:defRPr/>
            </a:pPr>
            <a:r>
              <a:rPr lang="en-CA" sz="2200" dirty="0" smtClean="0"/>
              <a:t>Source </a:t>
            </a:r>
            <a:r>
              <a:rPr lang="en-CA" sz="2200" dirty="0"/>
              <a:t>of information about local community</a:t>
            </a:r>
          </a:p>
          <a:p>
            <a:pPr marL="342900" lvl="1" indent="-342900">
              <a:buClr>
                <a:schemeClr val="accent4">
                  <a:lumMod val="60000"/>
                  <a:lumOff val="40000"/>
                </a:schemeClr>
              </a:buClr>
              <a:buFont typeface="Wingdings" panose="05000000000000000000" pitchFamily="2" charset="2"/>
              <a:buChar char="q"/>
              <a:defRPr/>
            </a:pPr>
            <a:r>
              <a:rPr lang="en-CA" sz="2200" b="1" dirty="0" smtClean="0"/>
              <a:t>Understand the role of printed community </a:t>
            </a:r>
            <a:r>
              <a:rPr lang="en-CA" sz="2200" b="1" dirty="0"/>
              <a:t>n</a:t>
            </a:r>
            <a:r>
              <a:rPr lang="en-CA" sz="2200" b="1" dirty="0" smtClean="0"/>
              <a:t>ewspapers in the automotive path-to-purchase.</a:t>
            </a:r>
            <a:endParaRPr lang="en-CA" sz="2200" dirty="0"/>
          </a:p>
          <a:p>
            <a:pPr marL="0" indent="0">
              <a:buClr>
                <a:schemeClr val="accent4">
                  <a:lumMod val="60000"/>
                  <a:lumOff val="40000"/>
                </a:schemeClr>
              </a:buClr>
              <a:buNone/>
              <a:defRPr/>
            </a:pPr>
            <a:endParaRPr lang="en-US" sz="2200" b="1" dirty="0"/>
          </a:p>
        </p:txBody>
      </p:sp>
    </p:spTree>
    <p:extLst>
      <p:ext uri="{BB962C8B-B14F-4D97-AF65-F5344CB8AC3E}">
        <p14:creationId xmlns:p14="http://schemas.microsoft.com/office/powerpoint/2010/main" val="31630176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41698"/>
            <a:ext cx="9144000" cy="1484162"/>
          </a:xfrm>
          <a:prstGeom prst="rect">
            <a:avLst/>
          </a:prstGeom>
          <a:solidFill>
            <a:srgbClr val="2433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2016 Newspapers 24-7-Boomers-03.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4860" y="1207194"/>
            <a:ext cx="6592246" cy="3818637"/>
          </a:xfrm>
          <a:prstGeom prst="rect">
            <a:avLst/>
          </a:prstGeom>
        </p:spPr>
      </p:pic>
      <p:sp>
        <p:nvSpPr>
          <p:cNvPr id="2" name="Title 1"/>
          <p:cNvSpPr>
            <a:spLocks noGrp="1"/>
          </p:cNvSpPr>
          <p:nvPr>
            <p:ph type="title"/>
          </p:nvPr>
        </p:nvSpPr>
        <p:spPr>
          <a:xfrm>
            <a:off x="0" y="107670"/>
            <a:ext cx="9144000" cy="925620"/>
          </a:xfrm>
        </p:spPr>
        <p:txBody>
          <a:bodyPr>
            <a:normAutofit/>
          </a:bodyPr>
          <a:lstStyle/>
          <a:p>
            <a:r>
              <a:rPr lang="en-CA" sz="3600" dirty="0" smtClean="0"/>
              <a:t>Community Newspapers Drive Results</a:t>
            </a:r>
            <a:endParaRPr lang="en-CA" sz="3600" dirty="0"/>
          </a:p>
        </p:txBody>
      </p:sp>
      <p:sp>
        <p:nvSpPr>
          <p:cNvPr id="3" name="Content Placeholder 2"/>
          <p:cNvSpPr>
            <a:spLocks noGrp="1"/>
          </p:cNvSpPr>
          <p:nvPr>
            <p:ph idx="1"/>
          </p:nvPr>
        </p:nvSpPr>
        <p:spPr>
          <a:xfrm>
            <a:off x="1531458" y="2950739"/>
            <a:ext cx="7407826" cy="2467422"/>
          </a:xfrm>
        </p:spPr>
        <p:txBody>
          <a:bodyPr>
            <a:normAutofit lnSpcReduction="10000"/>
          </a:bodyPr>
          <a:lstStyle/>
          <a:p>
            <a:pPr marL="0" indent="0">
              <a:buNone/>
            </a:pPr>
            <a:r>
              <a:rPr lang="en-CA" sz="2000" b="1" dirty="0" smtClean="0"/>
              <a:t>Printed community newspapers are dominant in smaller communities.</a:t>
            </a:r>
          </a:p>
          <a:p>
            <a:pPr marL="0" indent="0">
              <a:buNone/>
            </a:pPr>
            <a:endParaRPr lang="en-CA" sz="1800" dirty="0" smtClean="0"/>
          </a:p>
          <a:p>
            <a:pPr marL="0" indent="0">
              <a:buNone/>
            </a:pPr>
            <a:r>
              <a:rPr lang="en-CA" sz="2000" b="1" dirty="0" smtClean="0"/>
              <a:t>Community newspaper engagement is strong.</a:t>
            </a:r>
          </a:p>
          <a:p>
            <a:pPr lvl="1"/>
            <a:r>
              <a:rPr lang="en-CA" sz="2000" dirty="0" smtClean="0"/>
              <a:t>Time spent with the printed paper unchanged</a:t>
            </a:r>
          </a:p>
          <a:p>
            <a:pPr lvl="1"/>
            <a:r>
              <a:rPr lang="en-CA" sz="2000" dirty="0" smtClean="0"/>
              <a:t>Local information main reason for reading</a:t>
            </a:r>
          </a:p>
          <a:p>
            <a:pPr lvl="1"/>
            <a:r>
              <a:rPr lang="en-CA" sz="2000" dirty="0" smtClean="0"/>
              <a:t>Favourite source for local news and information</a:t>
            </a:r>
            <a:endParaRPr lang="en-CA" sz="2000" dirty="0"/>
          </a:p>
        </p:txBody>
      </p:sp>
      <p:sp>
        <p:nvSpPr>
          <p:cNvPr id="4" name="TextBox 3"/>
          <p:cNvSpPr txBox="1"/>
          <p:nvPr/>
        </p:nvSpPr>
        <p:spPr>
          <a:xfrm>
            <a:off x="0" y="6596390"/>
            <a:ext cx="4675367" cy="246221"/>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Community Newspapers Drive Results, Totum Research, February 2016</a:t>
            </a:r>
          </a:p>
        </p:txBody>
      </p:sp>
      <p:sp>
        <p:nvSpPr>
          <p:cNvPr id="6" name="TextBox 5"/>
          <p:cNvSpPr txBox="1"/>
          <p:nvPr/>
        </p:nvSpPr>
        <p:spPr>
          <a:xfrm>
            <a:off x="2286000" y="1538685"/>
            <a:ext cx="4641106" cy="1200329"/>
          </a:xfrm>
          <a:prstGeom prst="rect">
            <a:avLst/>
          </a:prstGeom>
          <a:noFill/>
        </p:spPr>
        <p:txBody>
          <a:bodyPr wrap="square" rtlCol="0">
            <a:spAutoFit/>
          </a:bodyPr>
          <a:lstStyle/>
          <a:p>
            <a:r>
              <a:rPr lang="en-CA" sz="2400" dirty="0">
                <a:solidFill>
                  <a:schemeClr val="bg1"/>
                </a:solidFill>
              </a:rPr>
              <a:t>Eight in ten Canadians read newspapers across all </a:t>
            </a:r>
            <a:r>
              <a:rPr lang="en-CA" sz="2400" dirty="0" smtClean="0">
                <a:solidFill>
                  <a:schemeClr val="bg1"/>
                </a:solidFill>
              </a:rPr>
              <a:t>platforms.</a:t>
            </a:r>
            <a:endParaRPr lang="en-CA"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296032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626404562"/>
              </p:ext>
            </p:extLst>
          </p:nvPr>
        </p:nvGraphicFramePr>
        <p:xfrm>
          <a:off x="730469" y="924390"/>
          <a:ext cx="8156221"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272708"/>
            <a:ext cx="9144000" cy="925620"/>
          </a:xfrm>
        </p:spPr>
        <p:txBody>
          <a:bodyPr>
            <a:noAutofit/>
          </a:bodyPr>
          <a:lstStyle/>
          <a:p>
            <a:r>
              <a:rPr lang="en-CA" sz="3600" dirty="0" smtClean="0"/>
              <a:t>Eight in Ten Canadians </a:t>
            </a:r>
            <a:br>
              <a:rPr lang="en-CA" sz="3600" dirty="0" smtClean="0"/>
            </a:br>
            <a:r>
              <a:rPr lang="en-CA" sz="3200" dirty="0" smtClean="0"/>
              <a:t>Read Newspapers Across Platforms</a:t>
            </a:r>
            <a:endParaRPr lang="en-CA" sz="3200" dirty="0"/>
          </a:p>
        </p:txBody>
      </p:sp>
      <p:sp>
        <p:nvSpPr>
          <p:cNvPr id="3" name="Content Placeholder 2"/>
          <p:cNvSpPr>
            <a:spLocks noGrp="1"/>
          </p:cNvSpPr>
          <p:nvPr>
            <p:ph idx="1"/>
          </p:nvPr>
        </p:nvSpPr>
        <p:spPr>
          <a:xfrm>
            <a:off x="-29" y="1266173"/>
            <a:ext cx="9144000" cy="4083269"/>
          </a:xfrm>
        </p:spPr>
        <p:txBody>
          <a:bodyPr>
            <a:normAutofit/>
          </a:bodyPr>
          <a:lstStyle/>
          <a:p>
            <a:pPr marL="0" indent="0" algn="ctr">
              <a:buNone/>
            </a:pPr>
            <a:r>
              <a:rPr lang="en-CA" sz="2200" b="1" dirty="0" smtClean="0"/>
              <a:t>83% of adults* read newspaper content across multiple platforms.</a:t>
            </a:r>
          </a:p>
          <a:p>
            <a:pPr marL="0" indent="0" algn="ctr">
              <a:buNone/>
            </a:pPr>
            <a:endParaRPr lang="en-CA" sz="1800" dirty="0" smtClean="0"/>
          </a:p>
          <a:p>
            <a:pPr marL="0" indent="0" algn="ctr">
              <a:buNone/>
            </a:pPr>
            <a:endParaRPr lang="en-CA" sz="1800" dirty="0"/>
          </a:p>
          <a:p>
            <a:pPr marL="0" indent="0" algn="ctr">
              <a:buNone/>
            </a:pPr>
            <a:endParaRPr lang="en-CA" sz="1800" dirty="0" smtClean="0"/>
          </a:p>
          <a:p>
            <a:pPr marL="0" indent="0" algn="ctr">
              <a:buNone/>
            </a:pPr>
            <a:endParaRPr lang="en-CA" sz="1800" dirty="0"/>
          </a:p>
          <a:p>
            <a:pPr marL="0" indent="0" algn="ctr">
              <a:buNone/>
            </a:pPr>
            <a:endParaRPr lang="en-CA" sz="1800" dirty="0" smtClean="0"/>
          </a:p>
          <a:p>
            <a:pPr marL="0" indent="0" algn="ctr">
              <a:buNone/>
            </a:pPr>
            <a:endParaRPr lang="en-CA" sz="1800" dirty="0"/>
          </a:p>
          <a:p>
            <a:pPr marL="0" indent="0" algn="ctr">
              <a:buNone/>
            </a:pPr>
            <a:endParaRPr lang="en-CA" sz="1800" dirty="0" smtClean="0"/>
          </a:p>
          <a:p>
            <a:pPr marL="0" indent="0" algn="ctr">
              <a:buNone/>
            </a:pPr>
            <a:endParaRPr lang="en-CA" sz="1800" dirty="0" smtClean="0"/>
          </a:p>
          <a:p>
            <a:pPr marL="0" indent="0" algn="ctr">
              <a:buNone/>
            </a:pPr>
            <a:endParaRPr lang="en-CA" sz="1800" dirty="0"/>
          </a:p>
          <a:p>
            <a:pPr marL="0" indent="0" algn="ctr">
              <a:buNone/>
            </a:pPr>
            <a:r>
              <a:rPr lang="en-CA" sz="2200" b="1" dirty="0" smtClean="0"/>
              <a:t>Canadians still prefer their newspaper content in printed format.</a:t>
            </a:r>
          </a:p>
        </p:txBody>
      </p:sp>
      <p:sp>
        <p:nvSpPr>
          <p:cNvPr id="4" name="TextBox 3"/>
          <p:cNvSpPr txBox="1"/>
          <p:nvPr/>
        </p:nvSpPr>
        <p:spPr>
          <a:xfrm>
            <a:off x="0" y="6427113"/>
            <a:ext cx="8458200" cy="400110"/>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Community Newspapers Drive Results, Totum Research, February 2016</a:t>
            </a:r>
          </a:p>
          <a:p>
            <a:r>
              <a:rPr lang="en-US" sz="1000" dirty="0" smtClean="0">
                <a:latin typeface="Arial" panose="020B0604020202020204" pitchFamily="34" charset="0"/>
                <a:cs typeface="Arial" panose="020B0604020202020204" pitchFamily="34" charset="0"/>
              </a:rPr>
              <a:t>* Base: Communities with populations less than 100,000</a:t>
            </a:r>
            <a:endParaRPr lang="en-US" sz="1000" dirty="0">
              <a:latin typeface="Arial" panose="020B0604020202020204" pitchFamily="34" charset="0"/>
              <a:cs typeface="Arial" panose="020B0604020202020204" pitchFamily="34" charset="0"/>
            </a:endParaRPr>
          </a:p>
        </p:txBody>
      </p:sp>
      <p:pic>
        <p:nvPicPr>
          <p:cNvPr id="6" name="Picture 5" descr="Newspaper-black outline.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82114" y="3983548"/>
            <a:ext cx="715979" cy="542350"/>
          </a:xfrm>
          <a:prstGeom prst="rect">
            <a:avLst/>
          </a:prstGeom>
        </p:spPr>
      </p:pic>
      <p:pic>
        <p:nvPicPr>
          <p:cNvPr id="7" name="Picture 2" descr="C:\Users\Kelly\Documents\A - Presentations\Presentation Images\Icons\Laptop.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56420" y="3307808"/>
            <a:ext cx="803469" cy="6211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Kelly\Documents\A - Presentations\Presentation Images\Icons\Phone.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445911" y="2683972"/>
            <a:ext cx="383867" cy="5370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Kelly\Documents\A - Presentations\Presentation Images\Icons\Tablet.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737884" y="1982608"/>
            <a:ext cx="868006" cy="61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918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01"/>
            <a:ext cx="9144000" cy="925620"/>
          </a:xfrm>
        </p:spPr>
        <p:txBody>
          <a:bodyPr>
            <a:normAutofit/>
          </a:bodyPr>
          <a:lstStyle/>
          <a:p>
            <a:r>
              <a:rPr lang="en-CA" sz="3200" dirty="0" smtClean="0"/>
              <a:t>Media Engagement is Important</a:t>
            </a:r>
            <a:endParaRPr lang="en-CA" sz="3200" dirty="0"/>
          </a:p>
        </p:txBody>
      </p:sp>
      <p:sp>
        <p:nvSpPr>
          <p:cNvPr id="3" name="Content Placeholder 2"/>
          <p:cNvSpPr>
            <a:spLocks noGrp="1"/>
          </p:cNvSpPr>
          <p:nvPr>
            <p:ph idx="1"/>
          </p:nvPr>
        </p:nvSpPr>
        <p:spPr>
          <a:xfrm>
            <a:off x="4783313" y="1118616"/>
            <a:ext cx="4278806" cy="2141185"/>
          </a:xfrm>
        </p:spPr>
        <p:txBody>
          <a:bodyPr>
            <a:normAutofit/>
          </a:bodyPr>
          <a:lstStyle/>
          <a:p>
            <a:pPr marL="0" indent="0">
              <a:buNone/>
            </a:pPr>
            <a:r>
              <a:rPr lang="en-US" sz="2400" b="1" dirty="0" smtClean="0"/>
              <a:t>Engagement:</a:t>
            </a:r>
          </a:p>
          <a:p>
            <a:r>
              <a:rPr lang="en-US" sz="1800" dirty="0"/>
              <a:t>S</a:t>
            </a:r>
            <a:r>
              <a:rPr lang="en-US" sz="1800" dirty="0" smtClean="0"/>
              <a:t>hows readers are paying attention.</a:t>
            </a:r>
          </a:p>
          <a:p>
            <a:r>
              <a:rPr lang="en-US" sz="1800" dirty="0"/>
              <a:t>D</a:t>
            </a:r>
            <a:r>
              <a:rPr lang="en-US" sz="1800" dirty="0" smtClean="0"/>
              <a:t>emonstrates a level of connection.</a:t>
            </a:r>
          </a:p>
          <a:p>
            <a:r>
              <a:rPr lang="en-US" sz="1800" dirty="0"/>
              <a:t>S</a:t>
            </a:r>
            <a:r>
              <a:rPr lang="en-US" sz="1800" dirty="0" smtClean="0"/>
              <a:t>ets the stage for influence to occur.</a:t>
            </a:r>
          </a:p>
          <a:p>
            <a:r>
              <a:rPr lang="en-US" sz="1800" dirty="0"/>
              <a:t>N</a:t>
            </a:r>
            <a:r>
              <a:rPr lang="en-US" sz="1800" dirty="0" smtClean="0"/>
              <a:t>ecessary for community to form.</a:t>
            </a:r>
          </a:p>
        </p:txBody>
      </p:sp>
      <p:pic>
        <p:nvPicPr>
          <p:cNvPr id="5" name="Picture 4" descr="shutterstock_18049123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87" y="3259801"/>
            <a:ext cx="5152143" cy="1877049"/>
          </a:xfrm>
          <a:prstGeom prst="rect">
            <a:avLst/>
          </a:prstGeom>
        </p:spPr>
      </p:pic>
      <p:sp>
        <p:nvSpPr>
          <p:cNvPr id="6" name="Rectangle 5"/>
          <p:cNvSpPr/>
          <p:nvPr/>
        </p:nvSpPr>
        <p:spPr>
          <a:xfrm>
            <a:off x="277048" y="1105532"/>
            <a:ext cx="4261555" cy="1908215"/>
          </a:xfrm>
          <a:prstGeom prst="rect">
            <a:avLst/>
          </a:prstGeom>
          <a:solidFill>
            <a:srgbClr val="AED246"/>
          </a:solidFill>
        </p:spPr>
        <p:txBody>
          <a:bodyPr wrap="square">
            <a:spAutoFit/>
          </a:bodyPr>
          <a:lstStyle/>
          <a:p>
            <a:pPr algn="ctr"/>
            <a:endParaRPr lang="en-US" dirty="0" smtClean="0">
              <a:solidFill>
                <a:srgbClr val="324481"/>
              </a:solidFill>
            </a:endParaRPr>
          </a:p>
          <a:p>
            <a:pPr algn="ctr"/>
            <a:r>
              <a:rPr lang="en-US" sz="2000" dirty="0" smtClean="0">
                <a:solidFill>
                  <a:srgbClr val="324481"/>
                </a:solidFill>
              </a:rPr>
              <a:t>The </a:t>
            </a:r>
            <a:r>
              <a:rPr lang="en-US" sz="2000" b="1" dirty="0">
                <a:solidFill>
                  <a:srgbClr val="324481"/>
                </a:solidFill>
              </a:rPr>
              <a:t>primary goal of advertising </a:t>
            </a:r>
            <a:r>
              <a:rPr lang="en-US" sz="2000" dirty="0">
                <a:solidFill>
                  <a:srgbClr val="324481"/>
                </a:solidFill>
              </a:rPr>
              <a:t>is </a:t>
            </a:r>
            <a:endParaRPr lang="en-US" sz="2000" dirty="0" smtClean="0">
              <a:solidFill>
                <a:srgbClr val="324481"/>
              </a:solidFill>
            </a:endParaRPr>
          </a:p>
          <a:p>
            <a:pPr algn="ctr"/>
            <a:r>
              <a:rPr lang="en-US" sz="2000" dirty="0" smtClean="0">
                <a:solidFill>
                  <a:srgbClr val="324481"/>
                </a:solidFill>
              </a:rPr>
              <a:t>to </a:t>
            </a:r>
            <a:r>
              <a:rPr lang="en-US" sz="2000" dirty="0">
                <a:solidFill>
                  <a:srgbClr val="324481"/>
                </a:solidFill>
              </a:rPr>
              <a:t>reach a defined audience to </a:t>
            </a:r>
            <a:endParaRPr lang="en-US" sz="2000" dirty="0" smtClean="0">
              <a:solidFill>
                <a:srgbClr val="324481"/>
              </a:solidFill>
            </a:endParaRPr>
          </a:p>
          <a:p>
            <a:pPr algn="ctr"/>
            <a:r>
              <a:rPr lang="en-US" sz="2000" dirty="0" smtClean="0">
                <a:solidFill>
                  <a:srgbClr val="324481"/>
                </a:solidFill>
              </a:rPr>
              <a:t>affect </a:t>
            </a:r>
            <a:r>
              <a:rPr lang="en-US" sz="2000" dirty="0">
                <a:solidFill>
                  <a:srgbClr val="324481"/>
                </a:solidFill>
              </a:rPr>
              <a:t>behaviour and influence </a:t>
            </a:r>
            <a:endParaRPr lang="en-US" sz="2000" dirty="0" smtClean="0">
              <a:solidFill>
                <a:srgbClr val="324481"/>
              </a:solidFill>
            </a:endParaRPr>
          </a:p>
          <a:p>
            <a:pPr algn="ctr"/>
            <a:r>
              <a:rPr lang="en-US" sz="2000" dirty="0" smtClean="0">
                <a:solidFill>
                  <a:srgbClr val="324481"/>
                </a:solidFill>
              </a:rPr>
              <a:t>potential </a:t>
            </a:r>
            <a:r>
              <a:rPr lang="en-US" sz="2000" dirty="0">
                <a:solidFill>
                  <a:srgbClr val="324481"/>
                </a:solidFill>
              </a:rPr>
              <a:t>consumers</a:t>
            </a:r>
            <a:r>
              <a:rPr lang="en-US" sz="2000" dirty="0" smtClean="0">
                <a:solidFill>
                  <a:srgbClr val="324481"/>
                </a:solidFill>
              </a:rPr>
              <a:t>.</a:t>
            </a:r>
          </a:p>
          <a:p>
            <a:pPr algn="ctr"/>
            <a:endParaRPr lang="en-CA" sz="2000" dirty="0">
              <a:solidFill>
                <a:srgbClr val="324481"/>
              </a:solidFill>
            </a:endParaRPr>
          </a:p>
        </p:txBody>
      </p:sp>
      <p:pic>
        <p:nvPicPr>
          <p:cNvPr id="7" name="Picture 6" descr="iStock_000048723330_Medium.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39717" y="3256344"/>
            <a:ext cx="4004282" cy="1876778"/>
          </a:xfrm>
          <a:prstGeom prst="rect">
            <a:avLst/>
          </a:prstGeom>
        </p:spPr>
      </p:pic>
    </p:spTree>
    <p:extLst>
      <p:ext uri="{BB962C8B-B14F-4D97-AF65-F5344CB8AC3E}">
        <p14:creationId xmlns:p14="http://schemas.microsoft.com/office/powerpoint/2010/main" val="1540026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5019" y="1251792"/>
            <a:ext cx="6737787" cy="3893414"/>
          </a:xfrm>
        </p:spPr>
        <p:txBody>
          <a:bodyPr>
            <a:noAutofit/>
          </a:bodyPr>
          <a:lstStyle/>
          <a:p>
            <a:pPr marL="231775" indent="-231775"/>
            <a:r>
              <a:rPr lang="en-US" sz="2000" dirty="0"/>
              <a:t>Time spent with a printed community newspaper is virtually unchanged compared with two years ago</a:t>
            </a:r>
            <a:r>
              <a:rPr lang="en-US" sz="2000" dirty="0" smtClean="0"/>
              <a:t>.</a:t>
            </a:r>
          </a:p>
          <a:p>
            <a:pPr marL="231775" indent="-231775"/>
            <a:endParaRPr lang="en-US" sz="2000" dirty="0"/>
          </a:p>
          <a:p>
            <a:pPr marL="231775" indent="-231775"/>
            <a:r>
              <a:rPr lang="en-US" sz="2000" dirty="0"/>
              <a:t>Readers tend to follow news closely with local news being the most attentively sought</a:t>
            </a:r>
            <a:r>
              <a:rPr lang="en-US" sz="2000" dirty="0" smtClean="0"/>
              <a:t>.</a:t>
            </a:r>
          </a:p>
          <a:p>
            <a:pPr marL="231775" indent="-231775"/>
            <a:endParaRPr lang="en-US" sz="2000" dirty="0"/>
          </a:p>
          <a:p>
            <a:pPr marL="231775" indent="-231775"/>
            <a:r>
              <a:rPr lang="en-US" sz="2000" dirty="0"/>
              <a:t>The predominant reason for reading a community newspaper is local news. </a:t>
            </a:r>
            <a:endParaRPr lang="en-US" sz="2000" dirty="0" smtClean="0"/>
          </a:p>
          <a:p>
            <a:pPr marL="231775" indent="-231775"/>
            <a:endParaRPr lang="en-US" sz="2000" dirty="0"/>
          </a:p>
          <a:p>
            <a:pPr marL="231775" indent="-231775"/>
            <a:r>
              <a:rPr lang="en-US" sz="2000" dirty="0"/>
              <a:t>The printed community newspaper is </a:t>
            </a:r>
            <a:r>
              <a:rPr lang="en-US" sz="2000" dirty="0" smtClean="0"/>
              <a:t>the </a:t>
            </a:r>
            <a:r>
              <a:rPr lang="en-US" sz="2000" dirty="0"/>
              <a:t>favourite source of local news and information.</a:t>
            </a:r>
          </a:p>
        </p:txBody>
      </p:sp>
      <p:pic>
        <p:nvPicPr>
          <p:cNvPr id="5" name="Picture 4" descr="Screen Shot 2016-04-22 at 9.17.58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7969" y="1190120"/>
            <a:ext cx="1094011" cy="3955086"/>
          </a:xfrm>
          <a:prstGeom prst="rect">
            <a:avLst/>
          </a:prstGeom>
        </p:spPr>
      </p:pic>
      <p:sp>
        <p:nvSpPr>
          <p:cNvPr id="2" name="Title 1"/>
          <p:cNvSpPr>
            <a:spLocks noGrp="1"/>
          </p:cNvSpPr>
          <p:nvPr>
            <p:ph type="title"/>
          </p:nvPr>
        </p:nvSpPr>
        <p:spPr>
          <a:xfrm>
            <a:off x="0" y="38823"/>
            <a:ext cx="9144000" cy="925620"/>
          </a:xfrm>
        </p:spPr>
        <p:txBody>
          <a:bodyPr>
            <a:normAutofit/>
          </a:bodyPr>
          <a:lstStyle/>
          <a:p>
            <a:r>
              <a:rPr lang="en-CA" sz="3200" dirty="0" smtClean="0"/>
              <a:t>Printed Community Newspaper Engagement</a:t>
            </a:r>
            <a:endParaRPr lang="en-CA" sz="3200" dirty="0"/>
          </a:p>
        </p:txBody>
      </p:sp>
      <p:sp>
        <p:nvSpPr>
          <p:cNvPr id="7" name="TextBox 6"/>
          <p:cNvSpPr txBox="1"/>
          <p:nvPr/>
        </p:nvSpPr>
        <p:spPr>
          <a:xfrm>
            <a:off x="0" y="6611779"/>
            <a:ext cx="7657106" cy="246221"/>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Source:  Community Newspapers Drive Results, Totum Research, February 2016</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8907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Placeholder 15"/>
          <p:cNvGraphicFramePr>
            <a:graphicFrameLocks noGrp="1"/>
          </p:cNvGraphicFramePr>
          <p:nvPr>
            <p:ph idx="1"/>
            <p:extLst>
              <p:ext uri="{D42A27DB-BD31-4B8C-83A1-F6EECF244321}">
                <p14:modId xmlns:p14="http://schemas.microsoft.com/office/powerpoint/2010/main" val="3734208388"/>
              </p:ext>
            </p:extLst>
          </p:nvPr>
        </p:nvGraphicFramePr>
        <p:xfrm>
          <a:off x="580837" y="1308047"/>
          <a:ext cx="4340161" cy="403384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98503"/>
            <a:ext cx="9144000" cy="1143000"/>
          </a:xfrm>
        </p:spPr>
        <p:txBody>
          <a:bodyPr>
            <a:normAutofit/>
          </a:bodyPr>
          <a:lstStyle/>
          <a:p>
            <a:r>
              <a:rPr lang="en-CA" sz="3200" dirty="0"/>
              <a:t>Printed Community Newspaper </a:t>
            </a:r>
            <a:r>
              <a:rPr lang="en-CA" sz="3200" dirty="0" smtClean="0"/>
              <a:t>Engagement</a:t>
            </a:r>
            <a:br>
              <a:rPr lang="en-CA" sz="3200" dirty="0" smtClean="0"/>
            </a:br>
            <a:r>
              <a:rPr lang="en-CA" sz="2400" dirty="0" smtClean="0"/>
              <a:t>Time Spent Reading (vs. 2 years ago)</a:t>
            </a:r>
            <a:endParaRPr lang="en-CA" sz="2400" dirty="0"/>
          </a:p>
        </p:txBody>
      </p:sp>
      <p:sp>
        <p:nvSpPr>
          <p:cNvPr id="4" name="TextBox 3"/>
          <p:cNvSpPr txBox="1"/>
          <p:nvPr/>
        </p:nvSpPr>
        <p:spPr>
          <a:xfrm>
            <a:off x="0" y="6611779"/>
            <a:ext cx="7657106" cy="246221"/>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Source:  Community Newspapers Drive Results, Totum Research, February 2016; Base: Printed community newspaper readers</a:t>
            </a:r>
            <a:endParaRPr lang="en-US" sz="1000" dirty="0">
              <a:latin typeface="Arial" panose="020B0604020202020204" pitchFamily="34" charset="0"/>
              <a:cs typeface="Arial" panose="020B0604020202020204" pitchFamily="34" charset="0"/>
            </a:endParaRPr>
          </a:p>
        </p:txBody>
      </p:sp>
      <p:sp>
        <p:nvSpPr>
          <p:cNvPr id="5" name="Rectangle 4"/>
          <p:cNvSpPr/>
          <p:nvPr/>
        </p:nvSpPr>
        <p:spPr>
          <a:xfrm>
            <a:off x="4846297" y="1592120"/>
            <a:ext cx="3751793" cy="3164392"/>
          </a:xfrm>
          <a:prstGeom prst="rect">
            <a:avLst/>
          </a:prstGeom>
        </p:spPr>
        <p:txBody>
          <a:bodyPr wrap="square">
            <a:spAutoFit/>
          </a:bodyPr>
          <a:lstStyle/>
          <a:p>
            <a:pPr>
              <a:lnSpc>
                <a:spcPts val="2800"/>
              </a:lnSpc>
              <a:spcAft>
                <a:spcPts val="600"/>
              </a:spcAft>
            </a:pPr>
            <a:r>
              <a:rPr lang="en-US" sz="2000" dirty="0">
                <a:solidFill>
                  <a:srgbClr val="324481"/>
                </a:solidFill>
              </a:rPr>
              <a:t>The time spent with a printed community newspaper is </a:t>
            </a:r>
            <a:r>
              <a:rPr lang="en-US" sz="2000" b="1" dirty="0">
                <a:solidFill>
                  <a:srgbClr val="324481"/>
                </a:solidFill>
              </a:rPr>
              <a:t>virtually unchanged </a:t>
            </a:r>
            <a:r>
              <a:rPr lang="en-US" sz="2000" dirty="0">
                <a:solidFill>
                  <a:srgbClr val="324481"/>
                </a:solidFill>
              </a:rPr>
              <a:t>compared with two years ago.</a:t>
            </a:r>
          </a:p>
          <a:p>
            <a:pPr>
              <a:lnSpc>
                <a:spcPts val="2800"/>
              </a:lnSpc>
              <a:spcBef>
                <a:spcPts val="1200"/>
              </a:spcBef>
              <a:spcAft>
                <a:spcPts val="600"/>
              </a:spcAft>
            </a:pPr>
            <a:r>
              <a:rPr lang="en-US" sz="2000" b="1" dirty="0">
                <a:solidFill>
                  <a:srgbClr val="324481"/>
                </a:solidFill>
              </a:rPr>
              <a:t>82% </a:t>
            </a:r>
            <a:r>
              <a:rPr lang="en-US" sz="2000" dirty="0">
                <a:solidFill>
                  <a:srgbClr val="324481"/>
                </a:solidFill>
              </a:rPr>
              <a:t>spend about the same amount of time or more with their printed community newspaper.</a:t>
            </a:r>
          </a:p>
        </p:txBody>
      </p:sp>
      <p:sp>
        <p:nvSpPr>
          <p:cNvPr id="8" name="TextBox 7"/>
          <p:cNvSpPr txBox="1"/>
          <p:nvPr/>
        </p:nvSpPr>
        <p:spPr>
          <a:xfrm>
            <a:off x="3238893" y="2492040"/>
            <a:ext cx="831061" cy="987963"/>
          </a:xfrm>
          <a:prstGeom prst="rect">
            <a:avLst/>
          </a:prstGeom>
          <a:noFill/>
        </p:spPr>
        <p:txBody>
          <a:bodyPr wrap="square" rtlCol="0">
            <a:spAutoFit/>
          </a:bodyPr>
          <a:lstStyle/>
          <a:p>
            <a:pPr algn="ctr">
              <a:lnSpc>
                <a:spcPct val="80000"/>
              </a:lnSpc>
            </a:pPr>
            <a:r>
              <a:rPr lang="en-US" dirty="0" smtClean="0">
                <a:solidFill>
                  <a:schemeClr val="bg1"/>
                </a:solidFill>
              </a:rPr>
              <a:t>About the same </a:t>
            </a:r>
          </a:p>
          <a:p>
            <a:pPr algn="ctr">
              <a:lnSpc>
                <a:spcPct val="80000"/>
              </a:lnSpc>
            </a:pPr>
            <a:r>
              <a:rPr lang="en-US" b="1" dirty="0" smtClean="0">
                <a:solidFill>
                  <a:schemeClr val="bg1"/>
                </a:solidFill>
              </a:rPr>
              <a:t>67%</a:t>
            </a:r>
            <a:endParaRPr lang="en-US" b="1" dirty="0">
              <a:solidFill>
                <a:schemeClr val="bg1"/>
              </a:solidFill>
            </a:endParaRPr>
          </a:p>
        </p:txBody>
      </p:sp>
      <p:sp>
        <p:nvSpPr>
          <p:cNvPr id="9" name="TextBox 8"/>
          <p:cNvSpPr txBox="1"/>
          <p:nvPr/>
        </p:nvSpPr>
        <p:spPr>
          <a:xfrm>
            <a:off x="1646440" y="3739059"/>
            <a:ext cx="831061" cy="766364"/>
          </a:xfrm>
          <a:prstGeom prst="rect">
            <a:avLst/>
          </a:prstGeom>
          <a:noFill/>
        </p:spPr>
        <p:txBody>
          <a:bodyPr wrap="square" rtlCol="0">
            <a:spAutoFit/>
          </a:bodyPr>
          <a:lstStyle/>
          <a:p>
            <a:pPr algn="ctr">
              <a:lnSpc>
                <a:spcPct val="80000"/>
              </a:lnSpc>
            </a:pPr>
            <a:r>
              <a:rPr lang="en-US" dirty="0" smtClean="0">
                <a:solidFill>
                  <a:schemeClr val="bg1"/>
                </a:solidFill>
              </a:rPr>
              <a:t>Less time</a:t>
            </a:r>
          </a:p>
          <a:p>
            <a:pPr algn="ctr">
              <a:lnSpc>
                <a:spcPct val="80000"/>
              </a:lnSpc>
            </a:pPr>
            <a:r>
              <a:rPr lang="en-US" b="1" dirty="0" smtClean="0">
                <a:solidFill>
                  <a:schemeClr val="bg1"/>
                </a:solidFill>
              </a:rPr>
              <a:t>18%</a:t>
            </a:r>
            <a:endParaRPr lang="en-US" b="1" dirty="0">
              <a:solidFill>
                <a:schemeClr val="bg1"/>
              </a:solidFill>
            </a:endParaRPr>
          </a:p>
        </p:txBody>
      </p:sp>
      <p:sp>
        <p:nvSpPr>
          <p:cNvPr id="10" name="TextBox 9"/>
          <p:cNvSpPr txBox="1"/>
          <p:nvPr/>
        </p:nvSpPr>
        <p:spPr>
          <a:xfrm>
            <a:off x="1129502" y="2755515"/>
            <a:ext cx="790718" cy="766364"/>
          </a:xfrm>
          <a:prstGeom prst="rect">
            <a:avLst/>
          </a:prstGeom>
          <a:noFill/>
        </p:spPr>
        <p:txBody>
          <a:bodyPr wrap="square" rtlCol="0">
            <a:spAutoFit/>
          </a:bodyPr>
          <a:lstStyle/>
          <a:p>
            <a:pPr algn="ctr">
              <a:lnSpc>
                <a:spcPct val="80000"/>
              </a:lnSpc>
            </a:pPr>
            <a:r>
              <a:rPr lang="en-US" dirty="0" smtClean="0">
                <a:solidFill>
                  <a:schemeClr val="bg1"/>
                </a:solidFill>
              </a:rPr>
              <a:t>More Time</a:t>
            </a:r>
          </a:p>
          <a:p>
            <a:pPr algn="ctr">
              <a:lnSpc>
                <a:spcPct val="80000"/>
              </a:lnSpc>
            </a:pPr>
            <a:r>
              <a:rPr lang="en-US" b="1" dirty="0" smtClean="0">
                <a:solidFill>
                  <a:schemeClr val="bg1"/>
                </a:solidFill>
              </a:rPr>
              <a:t>15%</a:t>
            </a:r>
            <a:endParaRPr lang="en-US" b="1" dirty="0">
              <a:solidFill>
                <a:schemeClr val="bg1"/>
              </a:solidFill>
            </a:endParaRPr>
          </a:p>
        </p:txBody>
      </p:sp>
      <p:pic>
        <p:nvPicPr>
          <p:cNvPr id="7" name="Picture 6" descr="clipboar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865098">
            <a:off x="856638" y="1333031"/>
            <a:ext cx="3668007" cy="3668007"/>
          </a:xfrm>
          <a:prstGeom prst="rect">
            <a:avLst/>
          </a:prstGeom>
        </p:spPr>
      </p:pic>
    </p:spTree>
    <p:extLst>
      <p:ext uri="{BB962C8B-B14F-4D97-AF65-F5344CB8AC3E}">
        <p14:creationId xmlns:p14="http://schemas.microsoft.com/office/powerpoint/2010/main" val="28732960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715506"/>
            <a:ext cx="9143999" cy="707886"/>
          </a:xfrm>
          <a:prstGeom prst="rect">
            <a:avLst/>
          </a:prstGeom>
          <a:noFill/>
          <a:ln>
            <a:noFill/>
          </a:ln>
        </p:spPr>
        <p:txBody>
          <a:bodyPr wrap="square" rtlCol="0">
            <a:spAutoFit/>
          </a:bodyPr>
          <a:lstStyle/>
          <a:p>
            <a:pPr algn="ctr"/>
            <a:r>
              <a:rPr lang="en-US" sz="2000" b="1" dirty="0" smtClean="0">
                <a:solidFill>
                  <a:srgbClr val="324481"/>
                </a:solidFill>
              </a:rPr>
              <a:t>Printed </a:t>
            </a:r>
            <a:r>
              <a:rPr lang="en-US" sz="2000" b="1" dirty="0">
                <a:solidFill>
                  <a:srgbClr val="324481"/>
                </a:solidFill>
              </a:rPr>
              <a:t>community </a:t>
            </a:r>
            <a:r>
              <a:rPr lang="en-US" sz="2000" b="1" dirty="0" smtClean="0">
                <a:solidFill>
                  <a:srgbClr val="324481"/>
                </a:solidFill>
              </a:rPr>
              <a:t>newspaper readers are </a:t>
            </a:r>
            <a:r>
              <a:rPr lang="en-US" sz="2000" b="1" dirty="0">
                <a:solidFill>
                  <a:srgbClr val="324481"/>
                </a:solidFill>
              </a:rPr>
              <a:t>more likely </a:t>
            </a:r>
            <a:r>
              <a:rPr lang="en-US" sz="2000" b="1" dirty="0" smtClean="0">
                <a:solidFill>
                  <a:srgbClr val="324481"/>
                </a:solidFill>
              </a:rPr>
              <a:t>to closely </a:t>
            </a:r>
          </a:p>
          <a:p>
            <a:pPr algn="ctr"/>
            <a:r>
              <a:rPr lang="en-US" sz="2000" b="1" dirty="0" smtClean="0">
                <a:solidFill>
                  <a:srgbClr val="324481"/>
                </a:solidFill>
              </a:rPr>
              <a:t>follow </a:t>
            </a:r>
            <a:r>
              <a:rPr lang="en-US" sz="2000" b="1" dirty="0">
                <a:solidFill>
                  <a:srgbClr val="324481"/>
                </a:solidFill>
              </a:rPr>
              <a:t>all three types of news most of the time.</a:t>
            </a:r>
            <a:endParaRPr lang="en-CA" sz="2000" b="1" dirty="0">
              <a:solidFill>
                <a:srgbClr val="324481"/>
              </a:solidFill>
            </a:endParaRPr>
          </a:p>
        </p:txBody>
      </p:sp>
      <p:sp>
        <p:nvSpPr>
          <p:cNvPr id="6" name="Title 1"/>
          <p:cNvSpPr txBox="1">
            <a:spLocks/>
          </p:cNvSpPr>
          <p:nvPr/>
        </p:nvSpPr>
        <p:spPr>
          <a:xfrm>
            <a:off x="0" y="-52451"/>
            <a:ext cx="9144000" cy="8273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200" b="1" dirty="0" smtClean="0">
                <a:solidFill>
                  <a:srgbClr val="324481"/>
                </a:solidFill>
                <a:latin typeface="Myriad Pro"/>
                <a:cs typeface="Myriad Pro"/>
              </a:rPr>
              <a:t>Follow Different Types of News</a:t>
            </a:r>
            <a:endParaRPr lang="en-CA" sz="3200" b="1" dirty="0">
              <a:solidFill>
                <a:srgbClr val="324481"/>
              </a:solidFill>
              <a:latin typeface="Myriad Pro"/>
              <a:cs typeface="Myriad Pro"/>
            </a:endParaRPr>
          </a:p>
        </p:txBody>
      </p:sp>
      <p:sp>
        <p:nvSpPr>
          <p:cNvPr id="8" name="TextBox 7"/>
          <p:cNvSpPr txBox="1"/>
          <p:nvPr/>
        </p:nvSpPr>
        <p:spPr>
          <a:xfrm>
            <a:off x="0" y="6596390"/>
            <a:ext cx="8458200" cy="246221"/>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Community Newspapers Drive Results, Totum Research, February 2016; * Printed community newspaper readers</a:t>
            </a:r>
          </a:p>
        </p:txBody>
      </p:sp>
      <p:sp>
        <p:nvSpPr>
          <p:cNvPr id="10" name="TextBox 9"/>
          <p:cNvSpPr txBox="1"/>
          <p:nvPr/>
        </p:nvSpPr>
        <p:spPr>
          <a:xfrm rot="16200000">
            <a:off x="221951" y="1934179"/>
            <a:ext cx="1601005" cy="461665"/>
          </a:xfrm>
          <a:prstGeom prst="rect">
            <a:avLst/>
          </a:prstGeom>
          <a:solidFill>
            <a:srgbClr val="C2C2C2"/>
          </a:solidFill>
        </p:spPr>
        <p:txBody>
          <a:bodyPr wrap="square" rtlCol="0" anchor="ctr">
            <a:spAutoFit/>
          </a:bodyPr>
          <a:lstStyle/>
          <a:p>
            <a:pPr algn="ctr"/>
            <a:r>
              <a:rPr lang="en-CA" sz="1200" b="1" dirty="0" smtClean="0"/>
              <a:t>All Adults</a:t>
            </a:r>
          </a:p>
          <a:p>
            <a:pPr algn="ctr"/>
            <a:endParaRPr lang="en-CA" sz="1200" b="1" dirty="0"/>
          </a:p>
        </p:txBody>
      </p:sp>
      <p:sp>
        <p:nvSpPr>
          <p:cNvPr id="22" name="TextBox 21"/>
          <p:cNvSpPr txBox="1"/>
          <p:nvPr/>
        </p:nvSpPr>
        <p:spPr>
          <a:xfrm rot="16200000">
            <a:off x="145810" y="3636891"/>
            <a:ext cx="1739666" cy="461665"/>
          </a:xfrm>
          <a:prstGeom prst="rect">
            <a:avLst/>
          </a:prstGeom>
          <a:solidFill>
            <a:schemeClr val="accent5">
              <a:lumMod val="75000"/>
            </a:schemeClr>
          </a:solidFill>
        </p:spPr>
        <p:txBody>
          <a:bodyPr wrap="square" rtlCol="0">
            <a:spAutoFit/>
          </a:bodyPr>
          <a:lstStyle/>
          <a:p>
            <a:pPr algn="ctr"/>
            <a:r>
              <a:rPr lang="en-CA" sz="1200" b="1" dirty="0" smtClean="0">
                <a:solidFill>
                  <a:schemeClr val="bg1"/>
                </a:solidFill>
              </a:rPr>
              <a:t>Community Newspaper Readers*</a:t>
            </a:r>
            <a:endParaRPr lang="en-CA" sz="1200" b="1" dirty="0">
              <a:solidFill>
                <a:schemeClr val="bg1"/>
              </a:solidFill>
            </a:endParaRPr>
          </a:p>
        </p:txBody>
      </p:sp>
      <p:sp>
        <p:nvSpPr>
          <p:cNvPr id="70" name="Rectangle 69"/>
          <p:cNvSpPr/>
          <p:nvPr/>
        </p:nvSpPr>
        <p:spPr>
          <a:xfrm>
            <a:off x="2311019" y="735060"/>
            <a:ext cx="187788" cy="170103"/>
          </a:xfrm>
          <a:prstGeom prst="rect">
            <a:avLst/>
          </a:prstGeom>
          <a:solidFill>
            <a:srgbClr val="AED2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5842613" y="740037"/>
            <a:ext cx="187788" cy="170103"/>
          </a:xfrm>
          <a:prstGeom prst="rect">
            <a:avLst/>
          </a:prstGeom>
          <a:solidFill>
            <a:srgbClr val="17B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3556982" y="733674"/>
            <a:ext cx="187788" cy="170103"/>
          </a:xfrm>
          <a:prstGeom prst="rect">
            <a:avLst/>
          </a:prstGeom>
          <a:solidFill>
            <a:srgbClr val="324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442107" y="701039"/>
            <a:ext cx="2483381" cy="246221"/>
          </a:xfrm>
          <a:prstGeom prst="rect">
            <a:avLst/>
          </a:prstGeom>
          <a:noFill/>
        </p:spPr>
        <p:txBody>
          <a:bodyPr wrap="square" rtlCol="0">
            <a:spAutoFit/>
          </a:bodyPr>
          <a:lstStyle/>
          <a:p>
            <a:r>
              <a:rPr lang="en-US" sz="1000" dirty="0" smtClean="0"/>
              <a:t>Most of the time</a:t>
            </a:r>
            <a:endParaRPr lang="en-US" sz="1000" dirty="0"/>
          </a:p>
        </p:txBody>
      </p:sp>
      <p:sp>
        <p:nvSpPr>
          <p:cNvPr id="73" name="TextBox 72"/>
          <p:cNvSpPr txBox="1"/>
          <p:nvPr/>
        </p:nvSpPr>
        <p:spPr>
          <a:xfrm>
            <a:off x="3705767" y="689699"/>
            <a:ext cx="2625830" cy="246221"/>
          </a:xfrm>
          <a:prstGeom prst="rect">
            <a:avLst/>
          </a:prstGeom>
          <a:noFill/>
        </p:spPr>
        <p:txBody>
          <a:bodyPr wrap="square" rtlCol="0">
            <a:spAutoFit/>
          </a:bodyPr>
          <a:lstStyle/>
          <a:p>
            <a:r>
              <a:rPr lang="en-US" sz="1000" dirty="0" smtClean="0"/>
              <a:t>Only when something is happening</a:t>
            </a:r>
            <a:endParaRPr lang="en-US" sz="1000" dirty="0"/>
          </a:p>
        </p:txBody>
      </p:sp>
      <p:sp>
        <p:nvSpPr>
          <p:cNvPr id="74" name="TextBox 73"/>
          <p:cNvSpPr txBox="1"/>
          <p:nvPr/>
        </p:nvSpPr>
        <p:spPr>
          <a:xfrm>
            <a:off x="6001366" y="694677"/>
            <a:ext cx="1457828" cy="246221"/>
          </a:xfrm>
          <a:prstGeom prst="rect">
            <a:avLst/>
          </a:prstGeom>
          <a:noFill/>
        </p:spPr>
        <p:txBody>
          <a:bodyPr wrap="square" rtlCol="0">
            <a:spAutoFit/>
          </a:bodyPr>
          <a:lstStyle/>
          <a:p>
            <a:r>
              <a:rPr lang="en-US" sz="1000" dirty="0" smtClean="0"/>
              <a:t>Seldom or never</a:t>
            </a:r>
            <a:endParaRPr lang="en-US" sz="1000" dirty="0"/>
          </a:p>
        </p:txBody>
      </p:sp>
      <p:pic>
        <p:nvPicPr>
          <p:cNvPr id="15" name="Picture 14" descr="Screen Shot 2016-04-22 at 8.25.52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36492" y="1405037"/>
            <a:ext cx="6744995" cy="3335896"/>
          </a:xfrm>
          <a:prstGeom prst="rect">
            <a:avLst/>
          </a:prstGeom>
        </p:spPr>
      </p:pic>
      <p:sp>
        <p:nvSpPr>
          <p:cNvPr id="9" name="TextBox 8"/>
          <p:cNvSpPr txBox="1"/>
          <p:nvPr/>
        </p:nvSpPr>
        <p:spPr>
          <a:xfrm>
            <a:off x="1321611" y="1093195"/>
            <a:ext cx="2233578" cy="307777"/>
          </a:xfrm>
          <a:prstGeom prst="rect">
            <a:avLst/>
          </a:prstGeom>
          <a:solidFill>
            <a:schemeClr val="tx1">
              <a:lumMod val="75000"/>
              <a:lumOff val="25000"/>
            </a:schemeClr>
          </a:solidFill>
        </p:spPr>
        <p:txBody>
          <a:bodyPr wrap="square" rtlCol="0">
            <a:spAutoFit/>
          </a:bodyPr>
          <a:lstStyle/>
          <a:p>
            <a:pPr algn="ctr"/>
            <a:r>
              <a:rPr lang="en-CA" sz="1400" b="1" dirty="0" smtClean="0">
                <a:solidFill>
                  <a:schemeClr val="bg1"/>
                </a:solidFill>
              </a:rPr>
              <a:t>International News</a:t>
            </a:r>
            <a:endParaRPr lang="en-CA" sz="1400" b="1" dirty="0">
              <a:solidFill>
                <a:schemeClr val="bg1"/>
              </a:solidFill>
            </a:endParaRPr>
          </a:p>
        </p:txBody>
      </p:sp>
      <p:sp>
        <p:nvSpPr>
          <p:cNvPr id="14" name="TextBox 13"/>
          <p:cNvSpPr txBox="1"/>
          <p:nvPr/>
        </p:nvSpPr>
        <p:spPr>
          <a:xfrm>
            <a:off x="5905431" y="1089204"/>
            <a:ext cx="2210089" cy="307777"/>
          </a:xfrm>
          <a:prstGeom prst="rect">
            <a:avLst/>
          </a:prstGeom>
          <a:solidFill>
            <a:schemeClr val="tx1">
              <a:lumMod val="75000"/>
              <a:lumOff val="25000"/>
            </a:schemeClr>
          </a:solidFill>
        </p:spPr>
        <p:txBody>
          <a:bodyPr wrap="square" rtlCol="0">
            <a:spAutoFit/>
          </a:bodyPr>
          <a:lstStyle/>
          <a:p>
            <a:pPr algn="ctr"/>
            <a:r>
              <a:rPr lang="en-CA" sz="1400" b="1" dirty="0" smtClean="0">
                <a:solidFill>
                  <a:schemeClr val="bg1"/>
                </a:solidFill>
              </a:rPr>
              <a:t>Local News</a:t>
            </a:r>
            <a:endParaRPr lang="en-CA" sz="1400" b="1" dirty="0">
              <a:solidFill>
                <a:schemeClr val="bg1"/>
              </a:solidFill>
            </a:endParaRPr>
          </a:p>
        </p:txBody>
      </p:sp>
      <p:sp>
        <p:nvSpPr>
          <p:cNvPr id="54" name="TextBox 53"/>
          <p:cNvSpPr txBox="1"/>
          <p:nvPr/>
        </p:nvSpPr>
        <p:spPr>
          <a:xfrm>
            <a:off x="3627699" y="1091294"/>
            <a:ext cx="2210089" cy="307777"/>
          </a:xfrm>
          <a:prstGeom prst="rect">
            <a:avLst/>
          </a:prstGeom>
          <a:solidFill>
            <a:schemeClr val="tx1">
              <a:lumMod val="75000"/>
              <a:lumOff val="25000"/>
            </a:schemeClr>
          </a:solidFill>
        </p:spPr>
        <p:txBody>
          <a:bodyPr wrap="square" rtlCol="0">
            <a:spAutoFit/>
          </a:bodyPr>
          <a:lstStyle/>
          <a:p>
            <a:pPr algn="ctr"/>
            <a:r>
              <a:rPr lang="en-CA" sz="1400" b="1" dirty="0" smtClean="0">
                <a:solidFill>
                  <a:schemeClr val="bg1"/>
                </a:solidFill>
              </a:rPr>
              <a:t>National News</a:t>
            </a:r>
            <a:endParaRPr lang="en-CA" sz="1400" b="1" dirty="0">
              <a:solidFill>
                <a:schemeClr val="bg1"/>
              </a:solidFill>
            </a:endParaRPr>
          </a:p>
        </p:txBody>
      </p:sp>
    </p:spTree>
    <p:extLst>
      <p:ext uri="{BB962C8B-B14F-4D97-AF65-F5344CB8AC3E}">
        <p14:creationId xmlns:p14="http://schemas.microsoft.com/office/powerpoint/2010/main" val="402981285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11288</TotalTime>
  <Words>1538</Words>
  <Application>Microsoft Office PowerPoint</Application>
  <PresentationFormat>On-screen Show (4:3)</PresentationFormat>
  <Paragraphs>241</Paragraphs>
  <Slides>23</Slides>
  <Notes>16</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1_Office Theme</vt:lpstr>
      <vt:lpstr>Community Newspapers  Drive Results  2016</vt:lpstr>
      <vt:lpstr>Study Details</vt:lpstr>
      <vt:lpstr>Community Newspapers Drive Results  Study Objectives</vt:lpstr>
      <vt:lpstr>Community Newspapers Drive Results</vt:lpstr>
      <vt:lpstr>Eight in Ten Canadians  Read Newspapers Across Platforms</vt:lpstr>
      <vt:lpstr>Media Engagement is Important</vt:lpstr>
      <vt:lpstr>Printed Community Newspaper Engagement</vt:lpstr>
      <vt:lpstr>Printed Community Newspaper Engagement Time Spent Reading (vs. 2 years ago)</vt:lpstr>
      <vt:lpstr>PowerPoint Presentation</vt:lpstr>
      <vt:lpstr>PowerPoint Presentation</vt:lpstr>
      <vt:lpstr>PowerPoint Presentation</vt:lpstr>
      <vt:lpstr>Printed Community Newspaper Engagement Reasons for Reading Printed Community Newspaper</vt:lpstr>
      <vt:lpstr>Printed Community Newspaper Engagement Reasons for Reading Printed Community Newspaper</vt:lpstr>
      <vt:lpstr>PowerPoint Presentation</vt:lpstr>
      <vt:lpstr>Favourite Source of Local News and Information</vt:lpstr>
      <vt:lpstr>Community Newspapers Drive Results  for Vehicle Sales</vt:lpstr>
      <vt:lpstr>Vehicle Ads in Newspapers are Read</vt:lpstr>
      <vt:lpstr>Media Influence in  Auto Path-to-Purchase</vt:lpstr>
      <vt:lpstr>PowerPoint Presentation</vt:lpstr>
      <vt:lpstr>Media That Trigger  Car Dealership Visits and Test Drives</vt:lpstr>
      <vt:lpstr>Newspapers Influence Auto Purchase Decisions</vt:lpstr>
      <vt:lpstr>Community Newspapers Drive Results</vt:lpstr>
      <vt:lpstr>Community Newspapers  Drive Results  2016</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Newspapers Drive Results for New Car Sales</dc:title>
  <dc:creator>Kelly Levson</dc:creator>
  <cp:lastModifiedBy>optima</cp:lastModifiedBy>
  <cp:revision>153</cp:revision>
  <cp:lastPrinted>2016-05-11T16:23:45Z</cp:lastPrinted>
  <dcterms:created xsi:type="dcterms:W3CDTF">2016-03-24T17:34:42Z</dcterms:created>
  <dcterms:modified xsi:type="dcterms:W3CDTF">2016-05-17T17:52:52Z</dcterms:modified>
</cp:coreProperties>
</file>