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9" r:id="rId3"/>
    <p:sldId id="258" r:id="rId4"/>
    <p:sldId id="260" r:id="rId5"/>
    <p:sldId id="259" r:id="rId6"/>
    <p:sldId id="263" r:id="rId7"/>
    <p:sldId id="265" r:id="rId8"/>
    <p:sldId id="261" r:id="rId9"/>
    <p:sldId id="264" r:id="rId10"/>
    <p:sldId id="270" r:id="rId11"/>
    <p:sldId id="268" r:id="rId12"/>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F78"/>
    <a:srgbClr val="F4F010"/>
    <a:srgbClr val="D8D8D8"/>
    <a:srgbClr val="147EB0"/>
    <a:srgbClr val="F2F7FB"/>
    <a:srgbClr val="0E0E0E"/>
    <a:srgbClr val="4867AA"/>
    <a:srgbClr val="68685D"/>
    <a:srgbClr val="5F5D57"/>
    <a:srgbClr val="A3C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9005" autoAdjust="0"/>
  </p:normalViewPr>
  <p:slideViewPr>
    <p:cSldViewPr snapToGrid="0">
      <p:cViewPr>
        <p:scale>
          <a:sx n="60" d="100"/>
          <a:sy n="60" d="100"/>
        </p:scale>
        <p:origin x="-1572" y="-144"/>
      </p:cViewPr>
      <p:guideLst>
        <p:guide orient="horz" pos="399"/>
        <p:guide pos="818"/>
      </p:guideLst>
    </p:cSldViewPr>
  </p:slideViewPr>
  <p:notesTextViewPr>
    <p:cViewPr>
      <p:scale>
        <a:sx n="1" d="1"/>
        <a:sy n="1" d="1"/>
      </p:scale>
      <p:origin x="0" y="0"/>
    </p:cViewPr>
  </p:notesTextViewPr>
  <p:sorterViewPr>
    <p:cViewPr>
      <p:scale>
        <a:sx n="180" d="100"/>
        <a:sy n="180" d="100"/>
      </p:scale>
      <p:origin x="0" y="3210"/>
    </p:cViewPr>
  </p:sorterViewPr>
  <p:notesViewPr>
    <p:cSldViewPr snapToGrid="0">
      <p:cViewPr>
        <p:scale>
          <a:sx n="110" d="100"/>
          <a:sy n="110" d="100"/>
        </p:scale>
        <p:origin x="-1584" y="1848"/>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8431818961299E-2"/>
          <c:y val="0.14991997098620699"/>
          <c:w val="0.31860212671482702"/>
          <c:h val="0.62936399207990501"/>
        </c:manualLayout>
      </c:layout>
      <c:barChart>
        <c:barDir val="bar"/>
        <c:grouping val="clustered"/>
        <c:varyColors val="0"/>
        <c:ser>
          <c:idx val="0"/>
          <c:order val="0"/>
          <c:tx>
            <c:strRef>
              <c:f>Sheet1!$C$1</c:f>
              <c:strCache>
                <c:ptCount val="1"/>
                <c:pt idx="0">
                  <c:v>New Car Buyers*</c:v>
                </c:pt>
              </c:strCache>
            </c:strRef>
          </c:tx>
          <c:spPr>
            <a:solidFill>
              <a:srgbClr val="324481"/>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dLbl>
              <c:idx val="0"/>
              <c:layout>
                <c:manualLayout>
                  <c:x val="-8.8296394077235496E-3"/>
                  <c:y val="6.6559821556787004E-3"/>
                </c:manualLayout>
              </c:layout>
              <c:dLblPos val="outEnd"/>
              <c:showLegendKey val="0"/>
              <c:showVal val="1"/>
              <c:showCatName val="0"/>
              <c:showSerName val="0"/>
              <c:showPercent val="0"/>
              <c:showBubbleSize val="0"/>
            </c:dLbl>
            <c:dLbl>
              <c:idx val="1"/>
              <c:layout>
                <c:manualLayout>
                  <c:x val="0"/>
                  <c:y val="9.9839732335180592E-3"/>
                </c:manualLayout>
              </c:layout>
              <c:dLblPos val="outEnd"/>
              <c:showLegendKey val="0"/>
              <c:showVal val="1"/>
              <c:showCatName val="0"/>
              <c:showSerName val="0"/>
              <c:showPercent val="0"/>
              <c:showBubbleSize val="0"/>
            </c:dLbl>
            <c:dLbl>
              <c:idx val="2"/>
              <c:layout>
                <c:manualLayout>
                  <c:x val="-2.9432131359078801E-3"/>
                  <c:y val="3.3279910778393502E-3"/>
                </c:manualLayout>
              </c:layout>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lgn="ctr">
                  <a:defRPr lang="en-CA" sz="1600" b="1" i="0" u="none" strike="noStrike" kern="1200" baseline="0">
                    <a:solidFill>
                      <a:prstClr val="black"/>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Local TV station</c:v>
                </c:pt>
                <c:pt idx="1">
                  <c:v>Local radio station</c:v>
                </c:pt>
                <c:pt idx="2">
                  <c:v>Social media</c:v>
                </c:pt>
                <c:pt idx="3">
                  <c:v>City/Town website</c:v>
                </c:pt>
                <c:pt idx="4">
                  <c:v>Local community blog</c:v>
                </c:pt>
              </c:strCache>
            </c:strRef>
          </c:cat>
          <c:val>
            <c:numRef>
              <c:f>Sheet1!$C$2:$C$6</c:f>
              <c:numCache>
                <c:formatCode>_-* #,##0_-;\-* #,##0_-;_-* "-"??_-;_-@_-</c:formatCode>
                <c:ptCount val="5"/>
                <c:pt idx="0">
                  <c:v>18</c:v>
                </c:pt>
                <c:pt idx="1">
                  <c:v>17</c:v>
                </c:pt>
                <c:pt idx="2">
                  <c:v>12</c:v>
                </c:pt>
                <c:pt idx="3">
                  <c:v>5</c:v>
                </c:pt>
                <c:pt idx="4">
                  <c:v>4</c:v>
                </c:pt>
              </c:numCache>
            </c:numRef>
          </c:val>
        </c:ser>
        <c:ser>
          <c:idx val="1"/>
          <c:order val="1"/>
          <c:tx>
            <c:strRef>
              <c:f>Sheet1!$B$1</c:f>
              <c:strCache>
                <c:ptCount val="1"/>
                <c:pt idx="0">
                  <c:v>Adults 18+</c:v>
                </c:pt>
              </c:strCache>
            </c:strRef>
          </c:tx>
          <c:spPr>
            <a:solidFill>
              <a:srgbClr val="AED246"/>
            </a:solidFill>
          </c:spPr>
          <c:invertIfNegative val="0"/>
          <c:dLbls>
            <c:txPr>
              <a:bodyPr/>
              <a:lstStyle/>
              <a:p>
                <a:pPr>
                  <a:defRPr sz="1600" b="1"/>
                </a:pPr>
                <a:endParaRPr lang="en-US"/>
              </a:p>
            </c:txPr>
            <c:dLblPos val="outEnd"/>
            <c:showLegendKey val="0"/>
            <c:showVal val="1"/>
            <c:showCatName val="0"/>
            <c:showSerName val="0"/>
            <c:showPercent val="0"/>
            <c:showBubbleSize val="0"/>
            <c:showLeaderLines val="0"/>
          </c:dLbls>
          <c:cat>
            <c:strRef>
              <c:f>Sheet1!$A$2:$A$6</c:f>
              <c:strCache>
                <c:ptCount val="5"/>
                <c:pt idx="0">
                  <c:v>Local TV station</c:v>
                </c:pt>
                <c:pt idx="1">
                  <c:v>Local radio station</c:v>
                </c:pt>
                <c:pt idx="2">
                  <c:v>Social media</c:v>
                </c:pt>
                <c:pt idx="3">
                  <c:v>City/Town website</c:v>
                </c:pt>
                <c:pt idx="4">
                  <c:v>Local community blog</c:v>
                </c:pt>
              </c:strCache>
            </c:strRef>
          </c:cat>
          <c:val>
            <c:numRef>
              <c:f>Sheet1!$B$2:$B$6</c:f>
              <c:numCache>
                <c:formatCode>_-* #,##0_-;\-* #,##0_-;_-* "-"??_-;_-@_-</c:formatCode>
                <c:ptCount val="5"/>
                <c:pt idx="0">
                  <c:v>22</c:v>
                </c:pt>
                <c:pt idx="1">
                  <c:v>15</c:v>
                </c:pt>
                <c:pt idx="2">
                  <c:v>13</c:v>
                </c:pt>
                <c:pt idx="3">
                  <c:v>5</c:v>
                </c:pt>
                <c:pt idx="4">
                  <c:v>2</c:v>
                </c:pt>
              </c:numCache>
            </c:numRef>
          </c:val>
        </c:ser>
        <c:dLbls>
          <c:dLblPos val="outEnd"/>
          <c:showLegendKey val="0"/>
          <c:showVal val="1"/>
          <c:showCatName val="0"/>
          <c:showSerName val="0"/>
          <c:showPercent val="0"/>
          <c:showBubbleSize val="0"/>
        </c:dLbls>
        <c:gapWidth val="100"/>
        <c:axId val="161523200"/>
        <c:axId val="161524736"/>
      </c:barChart>
      <c:catAx>
        <c:axId val="161523200"/>
        <c:scaling>
          <c:orientation val="maxMin"/>
        </c:scaling>
        <c:delete val="1"/>
        <c:axPos val="l"/>
        <c:numFmt formatCode="General" sourceLinked="1"/>
        <c:majorTickMark val="none"/>
        <c:minorTickMark val="none"/>
        <c:tickLblPos val="nextTo"/>
        <c:crossAx val="161524736"/>
        <c:crosses val="autoZero"/>
        <c:auto val="1"/>
        <c:lblAlgn val="ctr"/>
        <c:lblOffset val="100"/>
        <c:noMultiLvlLbl val="0"/>
      </c:catAx>
      <c:valAx>
        <c:axId val="161524736"/>
        <c:scaling>
          <c:orientation val="minMax"/>
        </c:scaling>
        <c:delete val="1"/>
        <c:axPos val="t"/>
        <c:numFmt formatCode="_-* #,##0_-;\-* #,##0_-;_-* &quot;-&quot;??_-;_-@_-" sourceLinked="1"/>
        <c:majorTickMark val="none"/>
        <c:minorTickMark val="none"/>
        <c:tickLblPos val="nextTo"/>
        <c:crossAx val="16152320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0.35942</cdr:x>
      <cdr:y>0.0525</cdr:y>
    </cdr:from>
    <cdr:to>
      <cdr:x>0.4151</cdr:x>
      <cdr:y>0.14747</cdr:y>
    </cdr:to>
    <cdr:sp macro="" textlink="">
      <cdr:nvSpPr>
        <cdr:cNvPr id="2" name="TextBox 1"/>
        <cdr:cNvSpPr txBox="1"/>
      </cdr:nvSpPr>
      <cdr:spPr>
        <a:xfrm xmlns:a="http://schemas.openxmlformats.org/drawingml/2006/main">
          <a:off x="1550895" y="200350"/>
          <a:ext cx="240248" cy="3624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600" b="1" dirty="0" smtClean="0"/>
            <a:t>%</a:t>
          </a:r>
          <a:endParaRPr lang="en-CA"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0F7400DD-B523-4A3B-AD75-1159F7583673}" type="datetimeFigureOut">
              <a:rPr lang="en-CA" smtClean="0"/>
              <a:t>30/05/2016</a:t>
            </a:fld>
            <a:endParaRPr lang="en-CA"/>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D2C865F1-740D-42AE-805E-CC3D063B6A98}" type="slidenum">
              <a:rPr lang="en-CA" smtClean="0"/>
              <a:t>‹#›</a:t>
            </a:fld>
            <a:endParaRPr lang="en-CA"/>
          </a:p>
        </p:txBody>
      </p:sp>
    </p:spTree>
    <p:extLst>
      <p:ext uri="{BB962C8B-B14F-4D97-AF65-F5344CB8AC3E}">
        <p14:creationId xmlns:p14="http://schemas.microsoft.com/office/powerpoint/2010/main" val="2523065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35DCC6D0-FD66-447D-915D-C18997D56D9D}" type="datetimeFigureOut">
              <a:rPr lang="en-CA" smtClean="0"/>
              <a:t>30/05/2016</a:t>
            </a:fld>
            <a:endParaRPr lang="en-CA"/>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F900EED3-ABB0-4E68-838B-CBC70CDC8733}" type="slidenum">
              <a:rPr lang="en-CA" smtClean="0"/>
              <a:t>‹#›</a:t>
            </a:fld>
            <a:endParaRPr lang="en-CA"/>
          </a:p>
        </p:txBody>
      </p:sp>
    </p:spTree>
    <p:extLst>
      <p:ext uri="{BB962C8B-B14F-4D97-AF65-F5344CB8AC3E}">
        <p14:creationId xmlns:p14="http://schemas.microsoft.com/office/powerpoint/2010/main" val="3725318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Today I want to share</a:t>
            </a:r>
            <a:r>
              <a:rPr lang="en-CA" baseline="0" dirty="0" smtClean="0"/>
              <a:t> the results from one of the research studies we recently released.</a:t>
            </a:r>
            <a:r>
              <a:rPr lang="en-CA" dirty="0" smtClean="0"/>
              <a:t>  But first I want to acknowledge the generous support of the Department of Canadian Heritage and the Canada Periodical Fund. </a:t>
            </a:r>
            <a:endParaRPr lang="en-CA" baseline="0" dirty="0" smtClean="0"/>
          </a:p>
          <a:p>
            <a:pPr marL="0" indent="0">
              <a:buNone/>
            </a:pPr>
            <a:endParaRPr lang="en-CA" dirty="0" smtClean="0"/>
          </a:p>
          <a:p>
            <a:pPr marL="0" indent="0">
              <a:buNone/>
            </a:pPr>
            <a:r>
              <a:rPr lang="en-CA" dirty="0" smtClean="0"/>
              <a:t>Anyone who knows me knows that I am all about the numbers.  So today I am going to talk about </a:t>
            </a:r>
            <a:r>
              <a:rPr lang="en-CA" baseline="0" dirty="0" smtClean="0"/>
              <a:t>five things you THOUGHT you knew about community newspapers.</a:t>
            </a:r>
            <a:endParaRPr lang="en-CA" dirty="0" smtClean="0"/>
          </a:p>
          <a:p>
            <a:pPr marL="228600" indent="-228600">
              <a:buAutoNum type="arabicPeriod"/>
            </a:pPr>
            <a:endParaRPr lang="en-CA" dirty="0" smtClean="0"/>
          </a:p>
          <a:p>
            <a:pPr marL="228600" indent="-228600">
              <a:buAutoNum type="arabicPeriod"/>
            </a:pPr>
            <a:r>
              <a:rPr lang="en-CA" dirty="0" smtClean="0"/>
              <a:t>Multi platform readers</a:t>
            </a:r>
          </a:p>
          <a:p>
            <a:pPr marL="228600" indent="-228600">
              <a:buAutoNum type="arabicPeriod"/>
            </a:pPr>
            <a:r>
              <a:rPr lang="en-CA" dirty="0" smtClean="0"/>
              <a:t>Readers want</a:t>
            </a:r>
            <a:r>
              <a:rPr lang="en-CA" baseline="0" dirty="0" smtClean="0"/>
              <a:t> Local Information AND Advertising</a:t>
            </a:r>
          </a:p>
          <a:p>
            <a:pPr marL="228600" indent="-228600">
              <a:buAutoNum type="arabicPeriod"/>
            </a:pPr>
            <a:r>
              <a:rPr lang="en-CA" baseline="0" dirty="0" smtClean="0"/>
              <a:t>Readers NOTICE automotive advertising in their paper</a:t>
            </a:r>
          </a:p>
          <a:p>
            <a:pPr marL="228600" indent="-228600">
              <a:buAutoNum type="arabicPeriod"/>
            </a:pPr>
            <a:r>
              <a:rPr lang="en-CA" dirty="0" smtClean="0"/>
              <a:t>Printed community newspapers are the favourite source of local information</a:t>
            </a:r>
          </a:p>
          <a:p>
            <a:pPr marL="228600" indent="-228600">
              <a:buAutoNum type="arabicPeriod"/>
            </a:pPr>
            <a:r>
              <a:rPr lang="en-CA" dirty="0" smtClean="0"/>
              <a:t>Community newspapers</a:t>
            </a:r>
            <a:r>
              <a:rPr lang="en-CA" baseline="0" dirty="0" smtClean="0"/>
              <a:t> are the original social media.</a:t>
            </a:r>
            <a:endParaRPr lang="en-CA" dirty="0"/>
          </a:p>
        </p:txBody>
      </p:sp>
      <p:sp>
        <p:nvSpPr>
          <p:cNvPr id="4" name="Slide Number Placeholder 3"/>
          <p:cNvSpPr>
            <a:spLocks noGrp="1"/>
          </p:cNvSpPr>
          <p:nvPr>
            <p:ph type="sldNum" sz="quarter" idx="10"/>
          </p:nvPr>
        </p:nvSpPr>
        <p:spPr/>
        <p:txBody>
          <a:bodyPr/>
          <a:lstStyle/>
          <a:p>
            <a:fld id="{F900EED3-ABB0-4E68-838B-CBC70CDC8733}" type="slidenum">
              <a:rPr lang="en-CA" smtClean="0"/>
              <a:t>1</a:t>
            </a:fld>
            <a:endParaRPr lang="en-CA"/>
          </a:p>
        </p:txBody>
      </p:sp>
    </p:spTree>
    <p:extLst>
      <p:ext uri="{BB962C8B-B14F-4D97-AF65-F5344CB8AC3E}">
        <p14:creationId xmlns:p14="http://schemas.microsoft.com/office/powerpoint/2010/main" val="309934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just to recap … community newspapers</a:t>
            </a:r>
          </a:p>
          <a:p>
            <a:pPr marL="171450" indent="-171450">
              <a:buFontTx/>
              <a:buChar char="-"/>
            </a:pPr>
            <a:r>
              <a:rPr lang="en-CA" dirty="0" smtClean="0"/>
              <a:t>Have multi platform</a:t>
            </a:r>
            <a:r>
              <a:rPr lang="en-CA" baseline="0" dirty="0" smtClean="0"/>
              <a:t> readers</a:t>
            </a:r>
          </a:p>
          <a:p>
            <a:pPr marL="171450" indent="-171450">
              <a:buFontTx/>
              <a:buChar char="-"/>
            </a:pPr>
            <a:r>
              <a:rPr lang="en-CA" baseline="0" dirty="0" smtClean="0"/>
              <a:t>Have readers who want their local information as well as advertising</a:t>
            </a:r>
          </a:p>
          <a:p>
            <a:pPr marL="171450" indent="-171450">
              <a:buFontTx/>
              <a:buChar char="-"/>
            </a:pPr>
            <a:r>
              <a:rPr lang="en-CA" baseline="0" dirty="0" smtClean="0"/>
              <a:t>Have readers who actually notice the auto ads</a:t>
            </a:r>
          </a:p>
          <a:p>
            <a:pPr marL="171450" indent="-171450">
              <a:buFontTx/>
              <a:buChar char="-"/>
            </a:pPr>
            <a:r>
              <a:rPr lang="en-CA" baseline="0" dirty="0" smtClean="0"/>
              <a:t>Are chosen as the favourite source of information, and</a:t>
            </a:r>
          </a:p>
          <a:p>
            <a:pPr marL="171450" indent="-171450">
              <a:buFontTx/>
              <a:buChar char="-"/>
            </a:pPr>
            <a:r>
              <a:rPr lang="en-CA" baseline="0" dirty="0" smtClean="0"/>
              <a:t>Are the effective AND original social media</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F900EED3-ABB0-4E68-838B-CBC70CDC8733}" type="slidenum">
              <a:rPr lang="en-CA" smtClean="0"/>
              <a:t>10</a:t>
            </a:fld>
            <a:endParaRPr lang="en-CA"/>
          </a:p>
        </p:txBody>
      </p:sp>
    </p:spTree>
    <p:extLst>
      <p:ext uri="{BB962C8B-B14F-4D97-AF65-F5344CB8AC3E}">
        <p14:creationId xmlns:p14="http://schemas.microsoft.com/office/powerpoint/2010/main" val="232417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smtClean="0"/>
              <a:t>Thank</a:t>
            </a:r>
            <a:r>
              <a:rPr lang="en-CA" baseline="0" dirty="0" smtClean="0"/>
              <a:t> you.</a:t>
            </a:r>
            <a:endParaRPr lang="en-CA" dirty="0"/>
          </a:p>
        </p:txBody>
      </p:sp>
      <p:sp>
        <p:nvSpPr>
          <p:cNvPr id="4" name="Slide Number Placeholder 3"/>
          <p:cNvSpPr>
            <a:spLocks noGrp="1"/>
          </p:cNvSpPr>
          <p:nvPr>
            <p:ph type="sldNum" sz="quarter" idx="10"/>
          </p:nvPr>
        </p:nvSpPr>
        <p:spPr/>
        <p:txBody>
          <a:bodyPr/>
          <a:lstStyle/>
          <a:p>
            <a:fld id="{F900EED3-ABB0-4E68-838B-CBC70CDC8733}" type="slidenum">
              <a:rPr lang="en-CA" smtClean="0"/>
              <a:t>11</a:t>
            </a:fld>
            <a:endParaRPr lang="en-CA"/>
          </a:p>
        </p:txBody>
      </p:sp>
    </p:spTree>
    <p:extLst>
      <p:ext uri="{BB962C8B-B14F-4D97-AF65-F5344CB8AC3E}">
        <p14:creationId xmlns:p14="http://schemas.microsoft.com/office/powerpoint/2010/main" val="309934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65000"/>
                    <a:lumOff val="35000"/>
                  </a:schemeClr>
                </a:solidFill>
              </a:rPr>
              <a:t>Let’s start with #5.  I</a:t>
            </a:r>
            <a:r>
              <a:rPr lang="en-US" sz="1200" b="0" baseline="0" dirty="0" smtClean="0">
                <a:solidFill>
                  <a:schemeClr val="tx1">
                    <a:lumMod val="65000"/>
                    <a:lumOff val="35000"/>
                  </a:schemeClr>
                </a:solidFill>
              </a:rPr>
              <a:t> bet you thought that community newspaper readers only read in print.  </a:t>
            </a:r>
            <a:endParaRPr lang="en-US" sz="1200" b="0"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65000"/>
                    <a:lumOff val="35000"/>
                  </a:schemeClr>
                </a:solidFill>
              </a:rPr>
              <a:t>Printed</a:t>
            </a:r>
            <a:r>
              <a:rPr lang="en-US" sz="1200" b="1" baseline="0" dirty="0" smtClean="0">
                <a:solidFill>
                  <a:schemeClr val="tx1">
                    <a:lumMod val="65000"/>
                    <a:lumOff val="35000"/>
                  </a:schemeClr>
                </a:solidFill>
              </a:rPr>
              <a:t> Community Newspaper Readers are </a:t>
            </a:r>
            <a:r>
              <a:rPr lang="en-US" sz="1200" b="1" dirty="0" smtClean="0">
                <a:solidFill>
                  <a:schemeClr val="tx1">
                    <a:lumMod val="65000"/>
                    <a:lumOff val="35000"/>
                  </a:schemeClr>
                </a:solidFill>
              </a:rPr>
              <a:t>Multi Platform Readers. </a:t>
            </a:r>
          </a:p>
          <a:p>
            <a:r>
              <a:rPr lang="en-CA" dirty="0" smtClean="0"/>
              <a:t>In addition to the printed newspaper, community newspaper readers are also</a:t>
            </a:r>
            <a:r>
              <a:rPr lang="en-CA" baseline="0" dirty="0" smtClean="0"/>
              <a:t> reading on their phone, on their desktop or laptop as well as on their tablet.</a:t>
            </a:r>
          </a:p>
          <a:p>
            <a:endParaRPr lang="en-CA" baseline="0" dirty="0" smtClean="0"/>
          </a:p>
          <a:p>
            <a:r>
              <a:rPr lang="en-CA" baseline="0" dirty="0" smtClean="0"/>
              <a:t>In fact, f</a:t>
            </a:r>
            <a:r>
              <a:rPr lang="en-CA" dirty="0" smtClean="0"/>
              <a:t>our out of ten (42%) read newspaper</a:t>
            </a:r>
            <a:r>
              <a:rPr lang="en-CA" baseline="0" dirty="0" smtClean="0"/>
              <a:t> content on ALL FOUR platforms.</a:t>
            </a:r>
            <a:endParaRPr lang="en-CA" dirty="0"/>
          </a:p>
        </p:txBody>
      </p:sp>
      <p:sp>
        <p:nvSpPr>
          <p:cNvPr id="4" name="Slide Number Placeholder 3"/>
          <p:cNvSpPr>
            <a:spLocks noGrp="1"/>
          </p:cNvSpPr>
          <p:nvPr>
            <p:ph type="sldNum" sz="quarter" idx="10"/>
          </p:nvPr>
        </p:nvSpPr>
        <p:spPr/>
        <p:txBody>
          <a:bodyPr/>
          <a:lstStyle/>
          <a:p>
            <a:fld id="{F900EED3-ABB0-4E68-838B-CBC70CDC8733}" type="slidenum">
              <a:rPr lang="en-CA" smtClean="0"/>
              <a:t>2</a:t>
            </a:fld>
            <a:endParaRPr lang="en-CA"/>
          </a:p>
        </p:txBody>
      </p:sp>
    </p:spTree>
    <p:extLst>
      <p:ext uri="{BB962C8B-B14F-4D97-AF65-F5344CB8AC3E}">
        <p14:creationId xmlns:p14="http://schemas.microsoft.com/office/powerpoint/2010/main" val="213334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And now for #4.  I bet you thought</a:t>
            </a:r>
            <a:r>
              <a:rPr lang="en-CA" baseline="0" dirty="0" smtClean="0"/>
              <a:t> </a:t>
            </a:r>
            <a:r>
              <a:rPr lang="en-CA" dirty="0" smtClean="0"/>
              <a:t>the only</a:t>
            </a:r>
            <a:r>
              <a:rPr lang="en-CA" baseline="0" dirty="0" smtClean="0"/>
              <a:t> thing printed community readers wanted was local information.  </a:t>
            </a:r>
          </a:p>
          <a:p>
            <a:endParaRPr lang="en-CA" baseline="0" dirty="0" smtClean="0"/>
          </a:p>
          <a:p>
            <a:r>
              <a:rPr lang="en-CA" baseline="0" dirty="0" smtClean="0"/>
              <a:t>In all sizes of markets across Canada more than 95% of readers want local information – and that would be local news, local events, local entertainment, local sports and local editorial.</a:t>
            </a:r>
          </a:p>
          <a:p>
            <a:endParaRPr lang="en-CA" baseline="0" dirty="0" smtClean="0"/>
          </a:p>
          <a:p>
            <a:r>
              <a:rPr lang="en-CA" baseline="0" dirty="0" smtClean="0"/>
              <a:t>But what you may not have know is that printed community newspaper readers also want advertising – and many different types of advertising</a:t>
            </a:r>
          </a:p>
          <a:p>
            <a:pPr marL="171450" indent="-171450">
              <a:buFontTx/>
              <a:buChar char="-"/>
            </a:pPr>
            <a:r>
              <a:rPr lang="en-CA" baseline="0" dirty="0" smtClean="0"/>
              <a:t>At least two thirds (67%) of readers in all market sizes want flyers, inserts and ROP advertising.</a:t>
            </a:r>
          </a:p>
          <a:p>
            <a:pPr marL="171450" indent="-171450">
              <a:buFontTx/>
              <a:buChar char="-"/>
            </a:pPr>
            <a:r>
              <a:rPr lang="en-CA" baseline="0" dirty="0" smtClean="0"/>
              <a:t>And in markets that are less than 100,000 population 57% still read for the Classified, Employment and Real Estate advertising.</a:t>
            </a:r>
          </a:p>
        </p:txBody>
      </p:sp>
      <p:sp>
        <p:nvSpPr>
          <p:cNvPr id="4" name="Slide Number Placeholder 3"/>
          <p:cNvSpPr>
            <a:spLocks noGrp="1"/>
          </p:cNvSpPr>
          <p:nvPr>
            <p:ph type="sldNum" sz="quarter" idx="10"/>
          </p:nvPr>
        </p:nvSpPr>
        <p:spPr/>
        <p:txBody>
          <a:bodyPr/>
          <a:lstStyle/>
          <a:p>
            <a:fld id="{F900EED3-ABB0-4E68-838B-CBC70CDC8733}" type="slidenum">
              <a:rPr lang="en-CA" smtClean="0"/>
              <a:t>3</a:t>
            </a:fld>
            <a:endParaRPr lang="en-CA"/>
          </a:p>
        </p:txBody>
      </p:sp>
    </p:spTree>
    <p:extLst>
      <p:ext uri="{BB962C8B-B14F-4D97-AF65-F5344CB8AC3E}">
        <p14:creationId xmlns:p14="http://schemas.microsoft.com/office/powerpoint/2010/main" val="316128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#3 – You were probably wondering if automotive ads get noticed – since it is one of the largest</a:t>
            </a:r>
            <a:r>
              <a:rPr lang="en-CA" baseline="0" dirty="0" smtClean="0"/>
              <a:t> revenue categories.</a:t>
            </a:r>
            <a:endParaRPr lang="en-CA" dirty="0" smtClean="0"/>
          </a:p>
          <a:p>
            <a:endParaRPr lang="en-CA" dirty="0" smtClean="0"/>
          </a:p>
          <a:p>
            <a:r>
              <a:rPr lang="en-CA" dirty="0" smtClean="0"/>
              <a:t>You</a:t>
            </a:r>
            <a:r>
              <a:rPr lang="en-CA" baseline="0" dirty="0" smtClean="0"/>
              <a:t> probably already knew that community newspaper readers were engaged, but did you know that seven out of ten new car buyers as well as readers actually NOTICE the vehicle ads?!  </a:t>
            </a:r>
          </a:p>
          <a:p>
            <a:endParaRPr lang="en-CA" dirty="0"/>
          </a:p>
          <a:p>
            <a:r>
              <a:rPr lang="en-CA" dirty="0" smtClean="0"/>
              <a:t>The Community Newspapers Drive Results study looked at community newspaper engagement as well as the role of the printed community newspaper in the automotive path to purchase.</a:t>
            </a:r>
            <a:endParaRPr lang="en-CA" dirty="0"/>
          </a:p>
        </p:txBody>
      </p:sp>
      <p:sp>
        <p:nvSpPr>
          <p:cNvPr id="4" name="Slide Number Placeholder 3"/>
          <p:cNvSpPr>
            <a:spLocks noGrp="1"/>
          </p:cNvSpPr>
          <p:nvPr>
            <p:ph type="sldNum" sz="quarter" idx="10"/>
          </p:nvPr>
        </p:nvSpPr>
        <p:spPr/>
        <p:txBody>
          <a:bodyPr/>
          <a:lstStyle/>
          <a:p>
            <a:fld id="{F900EED3-ABB0-4E68-838B-CBC70CDC8733}" type="slidenum">
              <a:rPr lang="en-CA" smtClean="0"/>
              <a:t>4</a:t>
            </a:fld>
            <a:endParaRPr lang="en-CA"/>
          </a:p>
        </p:txBody>
      </p:sp>
    </p:spTree>
    <p:extLst>
      <p:ext uri="{BB962C8B-B14F-4D97-AF65-F5344CB8AC3E}">
        <p14:creationId xmlns:p14="http://schemas.microsoft.com/office/powerpoint/2010/main" val="96454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#2 - Maybe</a:t>
            </a:r>
            <a:r>
              <a:rPr lang="en-CA" baseline="0" dirty="0" smtClean="0"/>
              <a:t> you thought that printed community newspapers were the favourite source of local information.  If you did, then that one you were right about!</a:t>
            </a:r>
          </a:p>
          <a:p>
            <a:endParaRPr lang="en-CA" baseline="0" dirty="0" smtClean="0"/>
          </a:p>
          <a:p>
            <a:r>
              <a:rPr lang="en-CA" baseline="0" dirty="0" smtClean="0"/>
              <a:t>Four out of ten adults choose printed community newspapers as their favourite source of local news and information.  That is almost double any of the other local media sources.  And it is even slightly higher for new car buyers in the past 2 years.</a:t>
            </a:r>
            <a:endParaRPr lang="en-CA" dirty="0"/>
          </a:p>
        </p:txBody>
      </p:sp>
      <p:sp>
        <p:nvSpPr>
          <p:cNvPr id="4" name="Slide Number Placeholder 3"/>
          <p:cNvSpPr>
            <a:spLocks noGrp="1"/>
          </p:cNvSpPr>
          <p:nvPr>
            <p:ph type="sldNum" sz="quarter" idx="10"/>
          </p:nvPr>
        </p:nvSpPr>
        <p:spPr/>
        <p:txBody>
          <a:bodyPr/>
          <a:lstStyle/>
          <a:p>
            <a:fld id="{F900EED3-ABB0-4E68-838B-CBC70CDC8733}" type="slidenum">
              <a:rPr lang="en-CA" smtClean="0"/>
              <a:t>5</a:t>
            </a:fld>
            <a:endParaRPr lang="en-CA"/>
          </a:p>
        </p:txBody>
      </p:sp>
    </p:spTree>
    <p:extLst>
      <p:ext uri="{BB962C8B-B14F-4D97-AF65-F5344CB8AC3E}">
        <p14:creationId xmlns:p14="http://schemas.microsoft.com/office/powerpoint/2010/main" val="278654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And now for #1 … something you probably knew</a:t>
            </a:r>
            <a:r>
              <a:rPr lang="en-CA" baseline="0" dirty="0" smtClean="0"/>
              <a:t> but didn’t realize … community newspapers are the original social media.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From the beginning, community newspapers have been where your local community finds out what is happening to the people they care about … long before other social media.</a:t>
            </a:r>
            <a:endParaRPr lang="en-CA" dirty="0" smtClean="0"/>
          </a:p>
          <a:p>
            <a:endParaRPr lang="en-CA" dirty="0"/>
          </a:p>
        </p:txBody>
      </p:sp>
      <p:sp>
        <p:nvSpPr>
          <p:cNvPr id="4" name="Slide Number Placeholder 3"/>
          <p:cNvSpPr>
            <a:spLocks noGrp="1"/>
          </p:cNvSpPr>
          <p:nvPr>
            <p:ph type="sldNum" sz="quarter" idx="10"/>
          </p:nvPr>
        </p:nvSpPr>
        <p:spPr/>
        <p:txBody>
          <a:bodyPr/>
          <a:lstStyle/>
          <a:p>
            <a:fld id="{F900EED3-ABB0-4E68-838B-CBC70CDC8733}" type="slidenum">
              <a:rPr lang="en-CA" smtClean="0"/>
              <a:t>6</a:t>
            </a:fld>
            <a:endParaRPr lang="en-CA"/>
          </a:p>
        </p:txBody>
      </p:sp>
    </p:spTree>
    <p:extLst>
      <p:ext uri="{BB962C8B-B14F-4D97-AF65-F5344CB8AC3E}">
        <p14:creationId xmlns:p14="http://schemas.microsoft.com/office/powerpoint/2010/main" val="343197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local community has always looked</a:t>
            </a:r>
            <a:r>
              <a:rPr lang="en-CA" baseline="0" dirty="0" smtClean="0"/>
              <a:t> to </a:t>
            </a:r>
            <a:r>
              <a:rPr lang="en-CA" dirty="0" smtClean="0"/>
              <a:t>find</a:t>
            </a:r>
            <a:r>
              <a:rPr lang="en-CA" baseline="0" dirty="0" smtClean="0"/>
              <a:t> out about … </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births and deaths, local opinions, who is retiring, what the local sports teams are doing, who is graduating …</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all in their printed community newspaper.</a:t>
            </a:r>
            <a:endParaRPr lang="en-CA" dirty="0" smtClean="0"/>
          </a:p>
          <a:p>
            <a:endParaRPr lang="en-CA" dirty="0"/>
          </a:p>
        </p:txBody>
      </p:sp>
      <p:sp>
        <p:nvSpPr>
          <p:cNvPr id="4" name="Slide Number Placeholder 3"/>
          <p:cNvSpPr>
            <a:spLocks noGrp="1"/>
          </p:cNvSpPr>
          <p:nvPr>
            <p:ph type="sldNum" sz="quarter" idx="10"/>
          </p:nvPr>
        </p:nvSpPr>
        <p:spPr/>
        <p:txBody>
          <a:bodyPr/>
          <a:lstStyle/>
          <a:p>
            <a:fld id="{F900EED3-ABB0-4E68-838B-CBC70CDC8733}" type="slidenum">
              <a:rPr lang="en-CA" smtClean="0"/>
              <a:t>7</a:t>
            </a:fld>
            <a:endParaRPr lang="en-CA"/>
          </a:p>
        </p:txBody>
      </p:sp>
    </p:spTree>
    <p:extLst>
      <p:ext uri="{BB962C8B-B14F-4D97-AF65-F5344CB8AC3E}">
        <p14:creationId xmlns:p14="http://schemas.microsoft.com/office/powerpoint/2010/main" val="343197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Today’s social media</a:t>
            </a:r>
            <a:r>
              <a:rPr lang="en-CA" baseline="0" dirty="0" smtClean="0"/>
              <a:t> – Facebook, Instagram, Twitter, LinkedIn – should be used to amplify messaging instead of being used as a media channel.  </a:t>
            </a:r>
            <a:endParaRPr lang="en-CA" dirty="0"/>
          </a:p>
        </p:txBody>
      </p:sp>
      <p:sp>
        <p:nvSpPr>
          <p:cNvPr id="4" name="Slide Number Placeholder 3"/>
          <p:cNvSpPr>
            <a:spLocks noGrp="1"/>
          </p:cNvSpPr>
          <p:nvPr>
            <p:ph type="sldNum" sz="quarter" idx="10"/>
          </p:nvPr>
        </p:nvSpPr>
        <p:spPr/>
        <p:txBody>
          <a:bodyPr/>
          <a:lstStyle/>
          <a:p>
            <a:fld id="{F900EED3-ABB0-4E68-838B-CBC70CDC8733}" type="slidenum">
              <a:rPr lang="en-CA" smtClean="0"/>
              <a:t>8</a:t>
            </a:fld>
            <a:endParaRPr lang="en-CA"/>
          </a:p>
        </p:txBody>
      </p:sp>
    </p:spTree>
    <p:extLst>
      <p:ext uri="{BB962C8B-B14F-4D97-AF65-F5344CB8AC3E}">
        <p14:creationId xmlns:p14="http://schemas.microsoft.com/office/powerpoint/2010/main" val="348983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And finally, lets take a look at advertising.</a:t>
            </a:r>
          </a:p>
          <a:p>
            <a:endParaRPr lang="en-CA" dirty="0"/>
          </a:p>
          <a:p>
            <a:r>
              <a:rPr lang="en-CA" dirty="0" smtClean="0"/>
              <a:t>Here is an example of how Facebook advertising compares to the original social media – advertising in printed community newspapers.</a:t>
            </a:r>
          </a:p>
          <a:p>
            <a:endParaRPr lang="en-CA" dirty="0" smtClean="0"/>
          </a:p>
          <a:p>
            <a:r>
              <a:rPr lang="en-CA" dirty="0" smtClean="0"/>
              <a:t>If you want proof</a:t>
            </a:r>
            <a:r>
              <a:rPr lang="en-CA" baseline="0" dirty="0" smtClean="0"/>
              <a:t> about the effectiveness of the true “social media” here is a recent campaign example that ran in both community newspapers (Classified section) as well as Facebook.  </a:t>
            </a:r>
          </a:p>
          <a:p>
            <a:endParaRPr lang="en-CA" baseline="0" dirty="0" smtClean="0"/>
          </a:p>
          <a:p>
            <a:r>
              <a:rPr lang="en-CA" baseline="0" dirty="0" smtClean="0"/>
              <a:t>The objective was to drive downloads of the mobile app </a:t>
            </a:r>
            <a:r>
              <a:rPr lang="en-CA" baseline="0" dirty="0" err="1" smtClean="0"/>
              <a:t>JustBlink</a:t>
            </a:r>
            <a:r>
              <a:rPr lang="en-CA" baseline="0" dirty="0" smtClean="0"/>
              <a:t>.  Based on total downloads and cost, community newspapers are the hands down winner with more app downloads and a much lower cost per download. </a:t>
            </a:r>
          </a:p>
          <a:p>
            <a:endParaRPr lang="en-CA" baseline="0" dirty="0" smtClean="0"/>
          </a:p>
          <a:p>
            <a:r>
              <a:rPr lang="en-CA" baseline="0" dirty="0" smtClean="0"/>
              <a:t>That is something that you probably thought you knew … and now you have a solid case to prove it.</a:t>
            </a:r>
            <a:endParaRPr lang="en-CA" dirty="0"/>
          </a:p>
        </p:txBody>
      </p:sp>
      <p:sp>
        <p:nvSpPr>
          <p:cNvPr id="4" name="Slide Number Placeholder 3"/>
          <p:cNvSpPr>
            <a:spLocks noGrp="1"/>
          </p:cNvSpPr>
          <p:nvPr>
            <p:ph type="sldNum" sz="quarter" idx="10"/>
          </p:nvPr>
        </p:nvSpPr>
        <p:spPr/>
        <p:txBody>
          <a:bodyPr/>
          <a:lstStyle/>
          <a:p>
            <a:fld id="{F900EED3-ABB0-4E68-838B-CBC70CDC8733}" type="slidenum">
              <a:rPr lang="en-CA" smtClean="0"/>
              <a:t>9</a:t>
            </a:fld>
            <a:endParaRPr lang="en-CA"/>
          </a:p>
        </p:txBody>
      </p:sp>
    </p:spTree>
    <p:extLst>
      <p:ext uri="{BB962C8B-B14F-4D97-AF65-F5344CB8AC3E}">
        <p14:creationId xmlns:p14="http://schemas.microsoft.com/office/powerpoint/2010/main" val="4167504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C48D7B0-E410-4C30-84F7-ABA68ED9A277}" type="datetimeFigureOut">
              <a:rPr lang="en-CA" smtClean="0"/>
              <a:t>30/05/2016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E6F8EF-F324-4860-903F-59AD531F07C2}"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87" y="6153826"/>
            <a:ext cx="2222939" cy="284329"/>
          </a:xfrm>
          <a:prstGeom prst="rect">
            <a:avLst/>
          </a:prstGeom>
          <a:ln>
            <a:solidFill>
              <a:srgbClr val="363F78"/>
            </a:solidFill>
          </a:ln>
        </p:spPr>
      </p:pic>
    </p:spTree>
    <p:extLst>
      <p:ext uri="{BB962C8B-B14F-4D97-AF65-F5344CB8AC3E}">
        <p14:creationId xmlns:p14="http://schemas.microsoft.com/office/powerpoint/2010/main" val="30350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C48D7B0-E410-4C30-84F7-ABA68ED9A277}" type="datetimeFigureOut">
              <a:rPr lang="en-CA" smtClean="0"/>
              <a:t>30/05/2016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E6F8EF-F324-4860-903F-59AD531F07C2}" type="slidenum">
              <a:rPr lang="en-CA" smtClean="0"/>
              <a:t>‹#›</a:t>
            </a:fld>
            <a:endParaRPr lang="en-CA"/>
          </a:p>
        </p:txBody>
      </p:sp>
    </p:spTree>
    <p:extLst>
      <p:ext uri="{BB962C8B-B14F-4D97-AF65-F5344CB8AC3E}">
        <p14:creationId xmlns:p14="http://schemas.microsoft.com/office/powerpoint/2010/main" val="406410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C48D7B0-E410-4C30-84F7-ABA68ED9A277}" type="datetimeFigureOut">
              <a:rPr lang="en-CA" smtClean="0"/>
              <a:t>30/05/2016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E6F8EF-F324-4860-903F-59AD531F07C2}" type="slidenum">
              <a:rPr lang="en-CA" smtClean="0"/>
              <a:t>‹#›</a:t>
            </a:fld>
            <a:endParaRPr lang="en-CA"/>
          </a:p>
        </p:txBody>
      </p:sp>
    </p:spTree>
    <p:extLst>
      <p:ext uri="{BB962C8B-B14F-4D97-AF65-F5344CB8AC3E}">
        <p14:creationId xmlns:p14="http://schemas.microsoft.com/office/powerpoint/2010/main" val="239779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C48D7B0-E410-4C30-84F7-ABA68ED9A277}" type="datetimeFigureOut">
              <a:rPr lang="en-CA" smtClean="0"/>
              <a:t>30/05/2016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E6F8EF-F324-4860-903F-59AD531F07C2}" type="slidenum">
              <a:rPr lang="en-CA" smtClean="0"/>
              <a:t>‹#›</a:t>
            </a:fld>
            <a:endParaRPr lang="en-CA"/>
          </a:p>
        </p:txBody>
      </p:sp>
    </p:spTree>
    <p:extLst>
      <p:ext uri="{BB962C8B-B14F-4D97-AF65-F5344CB8AC3E}">
        <p14:creationId xmlns:p14="http://schemas.microsoft.com/office/powerpoint/2010/main" val="30050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48D7B0-E410-4C30-84F7-ABA68ED9A277}" type="datetimeFigureOut">
              <a:rPr lang="en-CA" smtClean="0"/>
              <a:t>30/05/2016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E6F8EF-F324-4860-903F-59AD531F07C2}" type="slidenum">
              <a:rPr lang="en-CA" smtClean="0"/>
              <a:t>‹#›</a:t>
            </a:fld>
            <a:endParaRPr lang="en-CA"/>
          </a:p>
        </p:txBody>
      </p:sp>
    </p:spTree>
    <p:extLst>
      <p:ext uri="{BB962C8B-B14F-4D97-AF65-F5344CB8AC3E}">
        <p14:creationId xmlns:p14="http://schemas.microsoft.com/office/powerpoint/2010/main" val="369908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C48D7B0-E410-4C30-84F7-ABA68ED9A277}" type="datetimeFigureOut">
              <a:rPr lang="en-CA" smtClean="0"/>
              <a:t>30/05/2016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E6F8EF-F324-4860-903F-59AD531F07C2}" type="slidenum">
              <a:rPr lang="en-CA" smtClean="0"/>
              <a:t>‹#›</a:t>
            </a:fld>
            <a:endParaRPr lang="en-CA"/>
          </a:p>
        </p:txBody>
      </p:sp>
    </p:spTree>
    <p:extLst>
      <p:ext uri="{BB962C8B-B14F-4D97-AF65-F5344CB8AC3E}">
        <p14:creationId xmlns:p14="http://schemas.microsoft.com/office/powerpoint/2010/main" val="247095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C48D7B0-E410-4C30-84F7-ABA68ED9A277}" type="datetimeFigureOut">
              <a:rPr lang="en-CA" smtClean="0"/>
              <a:t>30/05/2016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7E6F8EF-F324-4860-903F-59AD531F07C2}" type="slidenum">
              <a:rPr lang="en-CA" smtClean="0"/>
              <a:t>‹#›</a:t>
            </a:fld>
            <a:endParaRPr lang="en-CA"/>
          </a:p>
        </p:txBody>
      </p:sp>
    </p:spTree>
    <p:extLst>
      <p:ext uri="{BB962C8B-B14F-4D97-AF65-F5344CB8AC3E}">
        <p14:creationId xmlns:p14="http://schemas.microsoft.com/office/powerpoint/2010/main" val="134740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C48D7B0-E410-4C30-84F7-ABA68ED9A277}" type="datetimeFigureOut">
              <a:rPr lang="en-CA" smtClean="0"/>
              <a:t>30/05/2016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7E6F8EF-F324-4860-903F-59AD531F07C2}" type="slidenum">
              <a:rPr lang="en-CA" smtClean="0"/>
              <a:t>‹#›</a:t>
            </a:fld>
            <a:endParaRPr lang="en-CA"/>
          </a:p>
        </p:txBody>
      </p:sp>
    </p:spTree>
    <p:extLst>
      <p:ext uri="{BB962C8B-B14F-4D97-AF65-F5344CB8AC3E}">
        <p14:creationId xmlns:p14="http://schemas.microsoft.com/office/powerpoint/2010/main" val="294268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8D7B0-E410-4C30-84F7-ABA68ED9A277}" type="datetimeFigureOut">
              <a:rPr lang="en-CA" smtClean="0"/>
              <a:t>30/05/2016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7E6F8EF-F324-4860-903F-59AD531F07C2}" type="slidenum">
              <a:rPr lang="en-CA" smtClean="0"/>
              <a:t>‹#›</a:t>
            </a:fld>
            <a:endParaRPr lang="en-CA"/>
          </a:p>
        </p:txBody>
      </p:sp>
    </p:spTree>
    <p:extLst>
      <p:ext uri="{BB962C8B-B14F-4D97-AF65-F5344CB8AC3E}">
        <p14:creationId xmlns:p14="http://schemas.microsoft.com/office/powerpoint/2010/main" val="294527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8D7B0-E410-4C30-84F7-ABA68ED9A277}" type="datetimeFigureOut">
              <a:rPr lang="en-CA" smtClean="0"/>
              <a:t>30/05/2016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E6F8EF-F324-4860-903F-59AD531F07C2}" type="slidenum">
              <a:rPr lang="en-CA" smtClean="0"/>
              <a:t>‹#›</a:t>
            </a:fld>
            <a:endParaRPr lang="en-CA"/>
          </a:p>
        </p:txBody>
      </p:sp>
    </p:spTree>
    <p:extLst>
      <p:ext uri="{BB962C8B-B14F-4D97-AF65-F5344CB8AC3E}">
        <p14:creationId xmlns:p14="http://schemas.microsoft.com/office/powerpoint/2010/main" val="189211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8D7B0-E410-4C30-84F7-ABA68ED9A277}" type="datetimeFigureOut">
              <a:rPr lang="en-CA" smtClean="0"/>
              <a:t>30/05/2016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E6F8EF-F324-4860-903F-59AD531F07C2}" type="slidenum">
              <a:rPr lang="en-CA" smtClean="0"/>
              <a:t>‹#›</a:t>
            </a:fld>
            <a:endParaRPr lang="en-CA"/>
          </a:p>
        </p:txBody>
      </p:sp>
    </p:spTree>
    <p:extLst>
      <p:ext uri="{BB962C8B-B14F-4D97-AF65-F5344CB8AC3E}">
        <p14:creationId xmlns:p14="http://schemas.microsoft.com/office/powerpoint/2010/main" val="158216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uzzfeed Banner-01.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t="5122" b="41484"/>
          <a:stretch/>
        </p:blipFill>
        <p:spPr>
          <a:xfrm>
            <a:off x="0" y="5415279"/>
            <a:ext cx="9144000" cy="145288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8D7B0-E410-4C30-84F7-ABA68ED9A277}" type="datetimeFigureOut">
              <a:rPr lang="en-CA" smtClean="0"/>
              <a:t>30/05/2016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6F8EF-F324-4860-903F-59AD531F07C2}" type="slidenum">
              <a:rPr lang="en-CA" smtClean="0"/>
              <a:t>‹#›</a:t>
            </a:fld>
            <a:endParaRPr lang="en-CA"/>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9187" y="6153826"/>
            <a:ext cx="2222939" cy="284329"/>
          </a:xfrm>
          <a:prstGeom prst="rect">
            <a:avLst/>
          </a:prstGeom>
          <a:ln>
            <a:solidFill>
              <a:srgbClr val="363F78"/>
            </a:solidFill>
          </a:ln>
        </p:spPr>
      </p:pic>
    </p:spTree>
    <p:extLst>
      <p:ext uri="{BB962C8B-B14F-4D97-AF65-F5344CB8AC3E}">
        <p14:creationId xmlns:p14="http://schemas.microsoft.com/office/powerpoint/2010/main" val="158833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t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em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1.png"/><Relationship Id="rId5" Type="http://schemas.openxmlformats.org/officeDocument/2006/relationships/image" Target="../media/image15.emf"/><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2.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13.emf"/><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733235"/>
          </a:xfrm>
        </p:spPr>
        <p:txBody>
          <a:bodyPr>
            <a:normAutofit/>
          </a:bodyPr>
          <a:lstStyle/>
          <a:p>
            <a:pPr algn="l"/>
            <a:r>
              <a:rPr lang="en-CA" sz="3600" b="1" dirty="0" smtClean="0">
                <a:solidFill>
                  <a:schemeClr val="tx1">
                    <a:lumMod val="65000"/>
                    <a:lumOff val="35000"/>
                  </a:schemeClr>
                </a:solidFill>
              </a:rPr>
              <a:t>Community Newspapers Drive Results</a:t>
            </a:r>
            <a:endParaRPr lang="en-CA" sz="3600" b="1" dirty="0">
              <a:solidFill>
                <a:schemeClr val="tx1">
                  <a:lumMod val="65000"/>
                  <a:lumOff val="35000"/>
                </a:schemeClr>
              </a:solidFill>
            </a:endParaRPr>
          </a:p>
        </p:txBody>
      </p:sp>
      <p:sp>
        <p:nvSpPr>
          <p:cNvPr id="3" name="Subtitle 2"/>
          <p:cNvSpPr>
            <a:spLocks noGrp="1"/>
          </p:cNvSpPr>
          <p:nvPr>
            <p:ph type="subTitle" idx="1"/>
          </p:nvPr>
        </p:nvSpPr>
        <p:spPr>
          <a:xfrm>
            <a:off x="2590800" y="2209800"/>
            <a:ext cx="6400800" cy="1752600"/>
          </a:xfrm>
        </p:spPr>
        <p:txBody>
          <a:bodyPr/>
          <a:lstStyle/>
          <a:p>
            <a:pPr algn="l"/>
            <a:r>
              <a:rPr lang="en-CA" sz="5400" b="1" dirty="0">
                <a:solidFill>
                  <a:srgbClr val="293471"/>
                </a:solidFill>
              </a:rPr>
              <a:t>5</a:t>
            </a:r>
            <a:r>
              <a:rPr lang="en-CA" dirty="0" smtClean="0">
                <a:solidFill>
                  <a:srgbClr val="293471"/>
                </a:solidFill>
              </a:rPr>
              <a:t> Things You Thought You Knew About Community Newspapers</a:t>
            </a:r>
            <a:endParaRPr lang="en-CA" dirty="0">
              <a:solidFill>
                <a:srgbClr val="293471"/>
              </a:solidFill>
            </a:endParaRPr>
          </a:p>
        </p:txBody>
      </p:sp>
      <p:pic>
        <p:nvPicPr>
          <p:cNvPr id="5" name="Picture 4" descr="icons copy-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981200"/>
            <a:ext cx="2209800" cy="1951386"/>
          </a:xfrm>
          <a:prstGeom prst="rect">
            <a:avLst/>
          </a:prstGeom>
        </p:spPr>
      </p:pic>
    </p:spTree>
    <p:extLst>
      <p:ext uri="{BB962C8B-B14F-4D97-AF65-F5344CB8AC3E}">
        <p14:creationId xmlns:p14="http://schemas.microsoft.com/office/powerpoint/2010/main" val="2621829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0338"/>
            <a:ext cx="8229600" cy="1143000"/>
          </a:xfrm>
        </p:spPr>
        <p:txBody>
          <a:bodyPr/>
          <a:lstStyle/>
          <a:p>
            <a:r>
              <a:rPr lang="en-CA" b="1" dirty="0" smtClean="0"/>
              <a:t>Community Newspapers</a:t>
            </a:r>
            <a:endParaRPr lang="en-CA" b="1" dirty="0"/>
          </a:p>
        </p:txBody>
      </p:sp>
      <p:sp>
        <p:nvSpPr>
          <p:cNvPr id="6" name="Content Placeholder 5"/>
          <p:cNvSpPr>
            <a:spLocks noGrp="1"/>
          </p:cNvSpPr>
          <p:nvPr>
            <p:ph idx="1"/>
          </p:nvPr>
        </p:nvSpPr>
        <p:spPr>
          <a:xfrm>
            <a:off x="571500" y="1200151"/>
            <a:ext cx="8248650" cy="4191000"/>
          </a:xfrm>
        </p:spPr>
        <p:txBody>
          <a:bodyPr>
            <a:normAutofit/>
          </a:bodyPr>
          <a:lstStyle/>
          <a:p>
            <a:pPr marL="0" indent="0">
              <a:lnSpc>
                <a:spcPct val="150000"/>
              </a:lnSpc>
              <a:buNone/>
            </a:pPr>
            <a:r>
              <a:rPr lang="en-CA" b="1" dirty="0" smtClean="0"/>
              <a:t>5. </a:t>
            </a:r>
            <a:r>
              <a:rPr lang="en-CA" dirty="0" smtClean="0"/>
              <a:t>Multi </a:t>
            </a:r>
            <a:r>
              <a:rPr lang="en-CA" dirty="0"/>
              <a:t>platform readers</a:t>
            </a:r>
          </a:p>
          <a:p>
            <a:pPr marL="0" indent="0">
              <a:lnSpc>
                <a:spcPct val="150000"/>
              </a:lnSpc>
              <a:buNone/>
            </a:pPr>
            <a:r>
              <a:rPr lang="en-CA" b="1" dirty="0" smtClean="0"/>
              <a:t>4. </a:t>
            </a:r>
            <a:r>
              <a:rPr lang="en-CA" dirty="0" smtClean="0"/>
              <a:t>Readers </a:t>
            </a:r>
            <a:r>
              <a:rPr lang="en-CA" dirty="0"/>
              <a:t>want l</a:t>
            </a:r>
            <a:r>
              <a:rPr lang="en-CA" dirty="0" smtClean="0"/>
              <a:t>ocal </a:t>
            </a:r>
            <a:r>
              <a:rPr lang="en-CA" dirty="0"/>
              <a:t>i</a:t>
            </a:r>
            <a:r>
              <a:rPr lang="en-CA" dirty="0" smtClean="0"/>
              <a:t>nformation + advertising</a:t>
            </a:r>
            <a:endParaRPr lang="en-CA" dirty="0"/>
          </a:p>
          <a:p>
            <a:pPr marL="0" indent="0">
              <a:lnSpc>
                <a:spcPct val="150000"/>
              </a:lnSpc>
              <a:buNone/>
            </a:pPr>
            <a:r>
              <a:rPr lang="en-CA" b="1" dirty="0" smtClean="0"/>
              <a:t>3. </a:t>
            </a:r>
            <a:r>
              <a:rPr lang="en-CA" dirty="0" smtClean="0"/>
              <a:t>Readers </a:t>
            </a:r>
            <a:r>
              <a:rPr lang="en-CA" dirty="0"/>
              <a:t>NOTICE </a:t>
            </a:r>
            <a:r>
              <a:rPr lang="en-CA" dirty="0" smtClean="0"/>
              <a:t>printed auto advertising</a:t>
            </a:r>
            <a:endParaRPr lang="en-CA" dirty="0"/>
          </a:p>
          <a:p>
            <a:pPr marL="0" indent="0">
              <a:lnSpc>
                <a:spcPct val="150000"/>
              </a:lnSpc>
              <a:buNone/>
            </a:pPr>
            <a:r>
              <a:rPr lang="en-CA" b="1" dirty="0" smtClean="0"/>
              <a:t>2. </a:t>
            </a:r>
            <a:r>
              <a:rPr lang="en-CA" dirty="0" smtClean="0"/>
              <a:t>Favourite </a:t>
            </a:r>
            <a:r>
              <a:rPr lang="en-CA" dirty="0"/>
              <a:t>source of local information</a:t>
            </a:r>
          </a:p>
          <a:p>
            <a:pPr marL="0" indent="0">
              <a:lnSpc>
                <a:spcPct val="150000"/>
              </a:lnSpc>
              <a:buNone/>
            </a:pPr>
            <a:r>
              <a:rPr lang="en-CA" b="1" dirty="0" smtClean="0"/>
              <a:t>1. </a:t>
            </a:r>
            <a:r>
              <a:rPr lang="en-CA" dirty="0" smtClean="0"/>
              <a:t>Original </a:t>
            </a:r>
            <a:r>
              <a:rPr lang="en-CA" dirty="0"/>
              <a:t>social </a:t>
            </a:r>
            <a:r>
              <a:rPr lang="en-CA" dirty="0" smtClean="0"/>
              <a:t>media</a:t>
            </a:r>
            <a:endParaRPr lang="en-CA" dirty="0"/>
          </a:p>
        </p:txBody>
      </p:sp>
      <p:pic>
        <p:nvPicPr>
          <p:cNvPr id="7" name="Picture 6" descr="icons copy-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2" y="267507"/>
            <a:ext cx="1066800" cy="942048"/>
          </a:xfrm>
          <a:prstGeom prst="rect">
            <a:avLst/>
          </a:prstGeom>
        </p:spPr>
      </p:pic>
    </p:spTree>
    <p:extLst>
      <p:ext uri="{BB962C8B-B14F-4D97-AF65-F5344CB8AC3E}">
        <p14:creationId xmlns:p14="http://schemas.microsoft.com/office/powerpoint/2010/main" val="247781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733235"/>
          </a:xfrm>
        </p:spPr>
        <p:txBody>
          <a:bodyPr>
            <a:normAutofit/>
          </a:bodyPr>
          <a:lstStyle/>
          <a:p>
            <a:pPr algn="l"/>
            <a:r>
              <a:rPr lang="en-CA" sz="3600" b="1" dirty="0" smtClean="0">
                <a:solidFill>
                  <a:schemeClr val="tx1">
                    <a:lumMod val="65000"/>
                    <a:lumOff val="35000"/>
                  </a:schemeClr>
                </a:solidFill>
              </a:rPr>
              <a:t>Community Newspapers Drive Results</a:t>
            </a:r>
            <a:endParaRPr lang="en-CA" sz="3600" b="1" dirty="0">
              <a:solidFill>
                <a:schemeClr val="tx1">
                  <a:lumMod val="65000"/>
                  <a:lumOff val="35000"/>
                </a:schemeClr>
              </a:solidFill>
            </a:endParaRPr>
          </a:p>
        </p:txBody>
      </p:sp>
      <p:sp>
        <p:nvSpPr>
          <p:cNvPr id="3" name="Subtitle 2"/>
          <p:cNvSpPr>
            <a:spLocks noGrp="1"/>
          </p:cNvSpPr>
          <p:nvPr>
            <p:ph type="subTitle" idx="1"/>
          </p:nvPr>
        </p:nvSpPr>
        <p:spPr>
          <a:xfrm>
            <a:off x="2590800" y="2209800"/>
            <a:ext cx="6400800" cy="1752600"/>
          </a:xfrm>
        </p:spPr>
        <p:txBody>
          <a:bodyPr/>
          <a:lstStyle/>
          <a:p>
            <a:pPr algn="l"/>
            <a:r>
              <a:rPr lang="en-CA" sz="5400" b="1" dirty="0">
                <a:solidFill>
                  <a:srgbClr val="293471"/>
                </a:solidFill>
              </a:rPr>
              <a:t>5</a:t>
            </a:r>
            <a:r>
              <a:rPr lang="en-CA" dirty="0" smtClean="0">
                <a:solidFill>
                  <a:srgbClr val="293471"/>
                </a:solidFill>
              </a:rPr>
              <a:t> Things You Thought You Knew About Community Newspapers</a:t>
            </a:r>
            <a:endParaRPr lang="en-CA" dirty="0">
              <a:solidFill>
                <a:srgbClr val="293471"/>
              </a:solidFill>
            </a:endParaRPr>
          </a:p>
        </p:txBody>
      </p:sp>
      <p:pic>
        <p:nvPicPr>
          <p:cNvPr id="5" name="Picture 4" descr="icons copy-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981200"/>
            <a:ext cx="2209800" cy="19513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5945" y="5002944"/>
            <a:ext cx="2222939" cy="284329"/>
          </a:xfrm>
          <a:prstGeom prst="rect">
            <a:avLst/>
          </a:prstGeom>
        </p:spPr>
      </p:pic>
      <p:sp>
        <p:nvSpPr>
          <p:cNvPr id="6" name="Subtitle 2"/>
          <p:cNvSpPr txBox="1">
            <a:spLocks/>
          </p:cNvSpPr>
          <p:nvPr/>
        </p:nvSpPr>
        <p:spPr>
          <a:xfrm>
            <a:off x="677917" y="4903516"/>
            <a:ext cx="4966138" cy="42012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CA" sz="1200" dirty="0" smtClean="0">
                <a:solidFill>
                  <a:schemeClr val="tx1"/>
                </a:solidFill>
                <a:latin typeface="Arial" panose="020B0604020202020204" pitchFamily="34" charset="0"/>
                <a:cs typeface="Arial" panose="020B0604020202020204" pitchFamily="34" charset="0"/>
              </a:rPr>
              <a:t>Financial </a:t>
            </a:r>
            <a:r>
              <a:rPr lang="en-CA" sz="1200" dirty="0">
                <a:solidFill>
                  <a:schemeClr val="tx1"/>
                </a:solidFill>
                <a:latin typeface="Arial" panose="020B0604020202020204" pitchFamily="34" charset="0"/>
                <a:cs typeface="Arial" panose="020B0604020202020204" pitchFamily="34" charset="0"/>
              </a:rPr>
              <a:t>support </a:t>
            </a:r>
            <a:r>
              <a:rPr lang="en-CA" sz="1200" dirty="0" smtClean="0">
                <a:solidFill>
                  <a:schemeClr val="tx1"/>
                </a:solidFill>
                <a:latin typeface="Arial" panose="020B0604020202020204" pitchFamily="34" charset="0"/>
                <a:cs typeface="Arial" panose="020B0604020202020204" pitchFamily="34" charset="0"/>
              </a:rPr>
              <a:t>provided by </a:t>
            </a:r>
            <a:r>
              <a:rPr lang="en-CA" sz="1200" dirty="0">
                <a:solidFill>
                  <a:schemeClr val="tx1"/>
                </a:solidFill>
                <a:latin typeface="Arial" panose="020B0604020202020204" pitchFamily="34" charset="0"/>
                <a:cs typeface="Arial" panose="020B0604020202020204" pitchFamily="34" charset="0"/>
              </a:rPr>
              <a:t>the Government of Canada through the Canada Periodical Fund of the Department of Canadian </a:t>
            </a:r>
            <a:r>
              <a:rPr lang="en-CA" sz="1200" dirty="0" smtClean="0">
                <a:solidFill>
                  <a:schemeClr val="tx1"/>
                </a:solidFill>
                <a:latin typeface="Arial" panose="020B0604020202020204" pitchFamily="34" charset="0"/>
                <a:cs typeface="Arial" panose="020B0604020202020204" pitchFamily="34" charset="0"/>
              </a:rPr>
              <a:t>Heritage.</a:t>
            </a:r>
            <a:endParaRPr lang="en-CA"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8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icons copy-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2" y="267507"/>
            <a:ext cx="1066800" cy="942048"/>
          </a:xfrm>
          <a:prstGeom prst="rect">
            <a:avLst/>
          </a:prstGeom>
        </p:spPr>
      </p:pic>
      <p:sp>
        <p:nvSpPr>
          <p:cNvPr id="74" name="TextBox 73"/>
          <p:cNvSpPr txBox="1"/>
          <p:nvPr/>
        </p:nvSpPr>
        <p:spPr>
          <a:xfrm>
            <a:off x="1656080" y="274320"/>
            <a:ext cx="7203440" cy="1200329"/>
          </a:xfrm>
          <a:prstGeom prst="rect">
            <a:avLst/>
          </a:prstGeom>
          <a:noFill/>
        </p:spPr>
        <p:txBody>
          <a:bodyPr wrap="square" rtlCol="0">
            <a:spAutoFit/>
          </a:bodyPr>
          <a:lstStyle/>
          <a:p>
            <a:r>
              <a:rPr lang="en-US" sz="2400" dirty="0" smtClean="0">
                <a:solidFill>
                  <a:schemeClr val="tx1">
                    <a:lumMod val="65000"/>
                    <a:lumOff val="35000"/>
                  </a:schemeClr>
                </a:solidFill>
              </a:rPr>
              <a:t>42% of printed community newspaper readers  are multi-platform readers.  They access content across ALL platforms.</a:t>
            </a:r>
          </a:p>
        </p:txBody>
      </p:sp>
      <p:grpSp>
        <p:nvGrpSpPr>
          <p:cNvPr id="9" name="Group 8"/>
          <p:cNvGrpSpPr/>
          <p:nvPr/>
        </p:nvGrpSpPr>
        <p:grpSpPr>
          <a:xfrm>
            <a:off x="313131" y="2133599"/>
            <a:ext cx="8211109" cy="3216145"/>
            <a:chOff x="-254818" y="1744141"/>
            <a:chExt cx="9227165" cy="3614118"/>
          </a:xfrm>
        </p:grpSpPr>
        <p:sp>
          <p:nvSpPr>
            <p:cNvPr id="4" name="Isosceles Triangle 3"/>
            <p:cNvSpPr/>
            <p:nvPr/>
          </p:nvSpPr>
          <p:spPr>
            <a:xfrm rot="10164768">
              <a:off x="7201072" y="1744141"/>
              <a:ext cx="1743126" cy="1526805"/>
            </a:xfrm>
            <a:prstGeom prst="triangle">
              <a:avLst>
                <a:gd name="adj" fmla="val 11978"/>
              </a:avLst>
            </a:prstGeom>
            <a:solidFill>
              <a:srgbClr val="FFFFFF"/>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Isosceles Triangle 59"/>
            <p:cNvSpPr/>
            <p:nvPr/>
          </p:nvSpPr>
          <p:spPr>
            <a:xfrm rot="10573560">
              <a:off x="7073870" y="1817974"/>
              <a:ext cx="1898477" cy="1568977"/>
            </a:xfrm>
            <a:prstGeom prst="triangle">
              <a:avLst>
                <a:gd name="adj" fmla="val 6862"/>
              </a:avLst>
            </a:prstGeom>
            <a:solidFill>
              <a:srgbClr val="FFFFFF"/>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835237" y="1888194"/>
              <a:ext cx="2054306" cy="3235445"/>
            </a:xfrm>
            <a:prstGeom prst="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6888480" y="2621737"/>
              <a:ext cx="1964107" cy="2382876"/>
            </a:xfrm>
            <a:prstGeom prst="rect">
              <a:avLst/>
            </a:prstGeom>
            <a:solidFill>
              <a:srgbClr val="2733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7006489" y="1924524"/>
              <a:ext cx="686697" cy="5815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749647" y="1942088"/>
              <a:ext cx="1083874" cy="16872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749040" y="2161407"/>
              <a:ext cx="1084223" cy="86538"/>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7751628" y="2293047"/>
              <a:ext cx="1084223" cy="86538"/>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7751627" y="2422110"/>
              <a:ext cx="1084223" cy="86538"/>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341781" y="4354033"/>
              <a:ext cx="1083874" cy="168728"/>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341174" y="4573352"/>
              <a:ext cx="1084223" cy="8653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7343762" y="4704992"/>
              <a:ext cx="1084223" cy="8653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343761" y="4834055"/>
              <a:ext cx="1084223" cy="8653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laptop.png"/>
            <p:cNvPicPr>
              <a:picLocks noChangeAspect="1"/>
            </p:cNvPicPr>
            <p:nvPr/>
          </p:nvPicPr>
          <p:blipFill rotWithShape="1">
            <a:blip r:embed="rId4">
              <a:extLst>
                <a:ext uri="{28A0092B-C50C-407E-A947-70E740481C1C}">
                  <a14:useLocalDpi xmlns:a14="http://schemas.microsoft.com/office/drawing/2010/main" val="0"/>
                </a:ext>
              </a:extLst>
            </a:blip>
            <a:srcRect t="17162" b="21662"/>
            <a:stretch/>
          </p:blipFill>
          <p:spPr>
            <a:xfrm>
              <a:off x="100971" y="1830045"/>
              <a:ext cx="5616627" cy="3436003"/>
            </a:xfrm>
            <a:prstGeom prst="rect">
              <a:avLst/>
            </a:prstGeom>
          </p:spPr>
        </p:pic>
        <p:sp>
          <p:nvSpPr>
            <p:cNvPr id="14" name="Rectangle 13"/>
            <p:cNvSpPr/>
            <p:nvPr/>
          </p:nvSpPr>
          <p:spPr>
            <a:xfrm>
              <a:off x="943954" y="2258907"/>
              <a:ext cx="3933374" cy="2479088"/>
            </a:xfrm>
            <a:prstGeom prst="rect">
              <a:avLst/>
            </a:prstGeom>
            <a:solidFill>
              <a:srgbClr val="2733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038033" y="2345469"/>
              <a:ext cx="742381" cy="685647"/>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860739" y="2348047"/>
              <a:ext cx="2927865" cy="68564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035143" y="3100801"/>
              <a:ext cx="744938" cy="446567"/>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037731" y="3627695"/>
              <a:ext cx="744938" cy="446567"/>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037731" y="4135881"/>
              <a:ext cx="744938" cy="54564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398948" y="3996220"/>
              <a:ext cx="896428" cy="123868"/>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393471" y="4192392"/>
              <a:ext cx="896428" cy="12386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860134" y="4382614"/>
              <a:ext cx="3207882" cy="119175"/>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OC_Android_blank[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818" y="2936888"/>
              <a:ext cx="1614248" cy="2421371"/>
            </a:xfrm>
            <a:prstGeom prst="rect">
              <a:avLst/>
            </a:prstGeom>
          </p:spPr>
        </p:pic>
        <p:sp>
          <p:nvSpPr>
            <p:cNvPr id="35" name="Rectangle 34"/>
            <p:cNvSpPr/>
            <p:nvPr/>
          </p:nvSpPr>
          <p:spPr>
            <a:xfrm>
              <a:off x="112249" y="3284368"/>
              <a:ext cx="912210" cy="1572345"/>
            </a:xfrm>
            <a:prstGeom prst="rect">
              <a:avLst/>
            </a:prstGeom>
            <a:solidFill>
              <a:srgbClr val="2733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69675" y="3958873"/>
              <a:ext cx="433853" cy="328092"/>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68957" y="4403290"/>
              <a:ext cx="430983" cy="71112"/>
            </a:xfrm>
            <a:prstGeom prst="rect">
              <a:avLst/>
            </a:prstGeom>
            <a:solidFill>
              <a:srgbClr val="F4F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71545" y="4542998"/>
              <a:ext cx="430983" cy="71112"/>
            </a:xfrm>
            <a:prstGeom prst="rect">
              <a:avLst/>
            </a:prstGeom>
            <a:solidFill>
              <a:srgbClr val="F4F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171544" y="4680127"/>
              <a:ext cx="430983" cy="71112"/>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1862722" y="4562655"/>
              <a:ext cx="3207882" cy="1191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9" descr="iPad[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596744" y="2469934"/>
              <a:ext cx="2353105" cy="3043166"/>
            </a:xfrm>
            <a:prstGeom prst="rect">
              <a:avLst/>
            </a:prstGeom>
          </p:spPr>
        </p:pic>
        <p:sp>
          <p:nvSpPr>
            <p:cNvPr id="51" name="Rectangle 50"/>
            <p:cNvSpPr/>
            <p:nvPr/>
          </p:nvSpPr>
          <p:spPr>
            <a:xfrm>
              <a:off x="4598684" y="3006118"/>
              <a:ext cx="2507925" cy="1880370"/>
            </a:xfrm>
            <a:prstGeom prst="rect">
              <a:avLst/>
            </a:prstGeom>
            <a:solidFill>
              <a:srgbClr val="2733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671988" y="4568604"/>
              <a:ext cx="2371956" cy="258119"/>
            </a:xfrm>
            <a:prstGeom prst="rect">
              <a:avLst/>
            </a:prstGeom>
            <a:solidFill>
              <a:srgbClr val="486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4650379" y="3091374"/>
              <a:ext cx="620486" cy="557099"/>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5393536" y="3090433"/>
              <a:ext cx="1705404" cy="162785"/>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5392929" y="3306856"/>
              <a:ext cx="1705953" cy="83490"/>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5395517" y="3438496"/>
              <a:ext cx="1705953" cy="83490"/>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5395516" y="3567559"/>
              <a:ext cx="1705953" cy="83490"/>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extBox 32"/>
          <p:cNvSpPr txBox="1"/>
          <p:nvPr/>
        </p:nvSpPr>
        <p:spPr>
          <a:xfrm>
            <a:off x="2212282" y="3175290"/>
            <a:ext cx="1551703" cy="1360299"/>
          </a:xfrm>
          <a:prstGeom prst="rect">
            <a:avLst/>
          </a:prstGeom>
          <a:noFill/>
        </p:spPr>
        <p:txBody>
          <a:bodyPr wrap="square" rtlCol="0">
            <a:spAutoFit/>
          </a:bodyPr>
          <a:lstStyle/>
          <a:p>
            <a:r>
              <a:rPr lang="en-US" sz="3200" b="1" dirty="0" smtClean="0">
                <a:solidFill>
                  <a:srgbClr val="A3CC2A"/>
                </a:solidFill>
                <a:latin typeface="Arial" panose="020B0604020202020204" pitchFamily="34" charset="0"/>
                <a:cs typeface="Arial" panose="020B0604020202020204" pitchFamily="34" charset="0"/>
              </a:rPr>
              <a:t>50% </a:t>
            </a:r>
            <a:r>
              <a:rPr lang="en-US" sz="2400" b="1" dirty="0" smtClean="0">
                <a:solidFill>
                  <a:schemeClr val="bg1"/>
                </a:solidFill>
                <a:latin typeface="Arial" panose="020B0604020202020204" pitchFamily="34" charset="0"/>
                <a:cs typeface="Arial" panose="020B0604020202020204" pitchFamily="34" charset="0"/>
              </a:rPr>
              <a:t>Desktop/Laptop</a:t>
            </a:r>
            <a:endParaRPr lang="en-US" sz="1600" dirty="0">
              <a:solidFill>
                <a:schemeClr val="bg1"/>
              </a:solidFill>
              <a:latin typeface="Arial" panose="020B0604020202020204" pitchFamily="34" charset="0"/>
              <a:cs typeface="Arial" panose="020B0604020202020204" pitchFamily="34" charset="0"/>
            </a:endParaRPr>
          </a:p>
          <a:p>
            <a:pPr algn="ctr">
              <a:lnSpc>
                <a:spcPct val="80000"/>
              </a:lnSpc>
            </a:pPr>
            <a:endParaRPr lang="en-US" sz="1600" dirty="0">
              <a:solidFill>
                <a:srgbClr val="A3CC2A"/>
              </a:solidFill>
            </a:endParaRPr>
          </a:p>
        </p:txBody>
      </p:sp>
      <p:sp>
        <p:nvSpPr>
          <p:cNvPr id="48" name="TextBox 47"/>
          <p:cNvSpPr txBox="1"/>
          <p:nvPr/>
        </p:nvSpPr>
        <p:spPr>
          <a:xfrm>
            <a:off x="569428" y="3492458"/>
            <a:ext cx="875761" cy="430887"/>
          </a:xfrm>
          <a:prstGeom prst="rect">
            <a:avLst/>
          </a:prstGeom>
          <a:noFill/>
        </p:spPr>
        <p:txBody>
          <a:bodyPr wrap="square" rtlCol="0">
            <a:spAutoFit/>
          </a:bodyPr>
          <a:lstStyle/>
          <a:p>
            <a:r>
              <a:rPr lang="en-US" sz="2200" b="1" dirty="0" smtClean="0">
                <a:solidFill>
                  <a:srgbClr val="A3CC2A"/>
                </a:solidFill>
                <a:latin typeface="Arial" panose="020B0604020202020204" pitchFamily="34" charset="0"/>
                <a:cs typeface="Arial" panose="020B0604020202020204" pitchFamily="34" charset="0"/>
              </a:rPr>
              <a:t>41%</a:t>
            </a:r>
          </a:p>
        </p:txBody>
      </p:sp>
      <p:sp>
        <p:nvSpPr>
          <p:cNvPr id="55" name="TextBox 54"/>
          <p:cNvSpPr txBox="1"/>
          <p:nvPr/>
        </p:nvSpPr>
        <p:spPr>
          <a:xfrm>
            <a:off x="4612640" y="3988727"/>
            <a:ext cx="2255520" cy="502702"/>
          </a:xfrm>
          <a:prstGeom prst="rect">
            <a:avLst/>
          </a:prstGeom>
          <a:noFill/>
        </p:spPr>
        <p:txBody>
          <a:bodyPr wrap="square" rtlCol="0">
            <a:spAutoFit/>
          </a:bodyPr>
          <a:lstStyle/>
          <a:p>
            <a:pPr algn="ctr">
              <a:lnSpc>
                <a:spcPct val="80000"/>
              </a:lnSpc>
            </a:pPr>
            <a:r>
              <a:rPr lang="en-US" sz="3200" b="1" dirty="0" smtClean="0">
                <a:solidFill>
                  <a:srgbClr val="A3CC2A"/>
                </a:solidFill>
                <a:latin typeface="Arial" panose="020B0604020202020204" pitchFamily="34" charset="0"/>
                <a:cs typeface="Arial" panose="020B0604020202020204" pitchFamily="34" charset="0"/>
              </a:rPr>
              <a:t>46% </a:t>
            </a:r>
            <a:r>
              <a:rPr lang="en-US" sz="2400" b="1" dirty="0" smtClean="0">
                <a:solidFill>
                  <a:srgbClr val="FFFFFF"/>
                </a:solidFill>
                <a:latin typeface="Arial" panose="020B0604020202020204" pitchFamily="34" charset="0"/>
                <a:cs typeface="Arial" panose="020B0604020202020204" pitchFamily="34" charset="0"/>
              </a:rPr>
              <a:t>Tablet</a:t>
            </a:r>
            <a:endParaRPr lang="en-US" sz="1400" dirty="0">
              <a:solidFill>
                <a:srgbClr val="FFFFFF"/>
              </a:solidFill>
            </a:endParaRPr>
          </a:p>
        </p:txBody>
      </p:sp>
      <p:sp>
        <p:nvSpPr>
          <p:cNvPr id="63" name="TextBox 62"/>
          <p:cNvSpPr txBox="1"/>
          <p:nvPr/>
        </p:nvSpPr>
        <p:spPr>
          <a:xfrm>
            <a:off x="7088662" y="2986421"/>
            <a:ext cx="997143" cy="447347"/>
          </a:xfrm>
          <a:prstGeom prst="rect">
            <a:avLst/>
          </a:prstGeom>
          <a:noFill/>
        </p:spPr>
        <p:txBody>
          <a:bodyPr wrap="square" rtlCol="0">
            <a:spAutoFit/>
          </a:bodyPr>
          <a:lstStyle/>
          <a:p>
            <a:pPr algn="ctr">
              <a:lnSpc>
                <a:spcPct val="80000"/>
              </a:lnSpc>
            </a:pPr>
            <a:r>
              <a:rPr lang="en-US" sz="3200" b="1" dirty="0" smtClean="0">
                <a:solidFill>
                  <a:srgbClr val="A3CC2A"/>
                </a:solidFill>
                <a:latin typeface="Arial" panose="020B0604020202020204" pitchFamily="34" charset="0"/>
                <a:cs typeface="Arial" panose="020B0604020202020204" pitchFamily="34" charset="0"/>
              </a:rPr>
              <a:t>60% </a:t>
            </a:r>
          </a:p>
        </p:txBody>
      </p:sp>
      <p:sp>
        <p:nvSpPr>
          <p:cNvPr id="6" name="Rectangle 5"/>
          <p:cNvSpPr/>
          <p:nvPr/>
        </p:nvSpPr>
        <p:spPr>
          <a:xfrm rot="5400000">
            <a:off x="7435195" y="3655314"/>
            <a:ext cx="1625634" cy="356052"/>
          </a:xfrm>
          <a:prstGeom prst="rect">
            <a:avLst/>
          </a:prstGeom>
        </p:spPr>
        <p:txBody>
          <a:bodyPr wrap="none">
            <a:spAutoFit/>
          </a:bodyPr>
          <a:lstStyle/>
          <a:p>
            <a:pPr algn="ctr">
              <a:lnSpc>
                <a:spcPct val="80000"/>
              </a:lnSpc>
            </a:pPr>
            <a:r>
              <a:rPr lang="en-US" sz="2400" b="1" dirty="0">
                <a:solidFill>
                  <a:srgbClr val="FFFFFF"/>
                </a:solidFill>
                <a:latin typeface="Arial" panose="020B0604020202020204" pitchFamily="34" charset="0"/>
                <a:cs typeface="Arial" panose="020B0604020202020204" pitchFamily="34" charset="0"/>
              </a:rPr>
              <a:t>Newspaper</a:t>
            </a:r>
            <a:endParaRPr lang="en-US" sz="2400" dirty="0">
              <a:solidFill>
                <a:srgbClr val="FFFFFF"/>
              </a:solidFill>
            </a:endParaRPr>
          </a:p>
        </p:txBody>
      </p:sp>
      <p:sp>
        <p:nvSpPr>
          <p:cNvPr id="8" name="Rectangle 7"/>
          <p:cNvSpPr/>
          <p:nvPr/>
        </p:nvSpPr>
        <p:spPr>
          <a:xfrm rot="5400000">
            <a:off x="580089" y="4044030"/>
            <a:ext cx="1529122" cy="353943"/>
          </a:xfrm>
          <a:prstGeom prst="rect">
            <a:avLst/>
          </a:prstGeom>
        </p:spPr>
        <p:txBody>
          <a:bodyPr wrap="none">
            <a:spAutoFit/>
          </a:bodyPr>
          <a:lstStyle/>
          <a:p>
            <a:r>
              <a:rPr lang="en-US" sz="1700" b="1" dirty="0">
                <a:solidFill>
                  <a:srgbClr val="FFFFFF"/>
                </a:solidFill>
                <a:latin typeface="Arial" panose="020B0604020202020204" pitchFamily="34" charset="0"/>
                <a:cs typeface="Arial" panose="020B0604020202020204" pitchFamily="34" charset="0"/>
              </a:rPr>
              <a:t>Smart-phone </a:t>
            </a:r>
          </a:p>
        </p:txBody>
      </p:sp>
      <p:sp>
        <p:nvSpPr>
          <p:cNvPr id="76" name="TextBox 75"/>
          <p:cNvSpPr txBox="1"/>
          <p:nvPr/>
        </p:nvSpPr>
        <p:spPr>
          <a:xfrm>
            <a:off x="0" y="6655734"/>
            <a:ext cx="3464560" cy="215444"/>
          </a:xfrm>
          <a:prstGeom prst="rect">
            <a:avLst/>
          </a:prstGeom>
          <a:solidFill>
            <a:srgbClr val="D8D8D8"/>
          </a:solidFill>
        </p:spPr>
        <p:txBody>
          <a:bodyPr wrap="square" rtlCol="0">
            <a:spAutoFit/>
          </a:bodyPr>
          <a:lstStyle/>
          <a:p>
            <a:r>
              <a:rPr lang="en-US" sz="800" dirty="0" smtClean="0">
                <a:latin typeface="Arial" panose="020B0604020202020204" pitchFamily="34" charset="0"/>
                <a:cs typeface="Arial" panose="020B0604020202020204" pitchFamily="34" charset="0"/>
              </a:rPr>
              <a:t>Community Newspapers Drive Results, Totum Research, February 2016</a:t>
            </a:r>
          </a:p>
        </p:txBody>
      </p:sp>
      <p:sp>
        <p:nvSpPr>
          <p:cNvPr id="2" name="TextBox 1"/>
          <p:cNvSpPr txBox="1"/>
          <p:nvPr/>
        </p:nvSpPr>
        <p:spPr>
          <a:xfrm>
            <a:off x="1186815" y="100229"/>
            <a:ext cx="591185" cy="707886"/>
          </a:xfrm>
          <a:prstGeom prst="rect">
            <a:avLst/>
          </a:prstGeom>
          <a:noFill/>
        </p:spPr>
        <p:txBody>
          <a:bodyPr wrap="square" rtlCol="0">
            <a:spAutoFit/>
          </a:bodyPr>
          <a:lstStyle/>
          <a:p>
            <a:r>
              <a:rPr lang="en-US" sz="4000" b="1" dirty="0" smtClean="0">
                <a:solidFill>
                  <a:srgbClr val="27336F"/>
                </a:solidFill>
              </a:rPr>
              <a:t>5.</a:t>
            </a:r>
            <a:endParaRPr lang="en-US" sz="4000" b="1" dirty="0">
              <a:solidFill>
                <a:srgbClr val="27336F"/>
              </a:solidFill>
            </a:endParaRPr>
          </a:p>
        </p:txBody>
      </p:sp>
    </p:spTree>
    <p:extLst>
      <p:ext uri="{BB962C8B-B14F-4D97-AF65-F5344CB8AC3E}">
        <p14:creationId xmlns:p14="http://schemas.microsoft.com/office/powerpoint/2010/main" val="3743693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ppt_x"/>
                                          </p:val>
                                        </p:tav>
                                        <p:tav tm="100000">
                                          <p:val>
                                            <p:strVal val="#ppt_x"/>
                                          </p:val>
                                        </p:tav>
                                      </p:tavLst>
                                    </p:anim>
                                    <p:anim calcmode="lin" valueType="num">
                                      <p:cBhvr additive="base">
                                        <p:cTn id="23" dur="500" fill="hold"/>
                                        <p:tgtEl>
                                          <p:spTgt spid="4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ppt_x"/>
                                          </p:val>
                                        </p:tav>
                                        <p:tav tm="100000">
                                          <p:val>
                                            <p:strVal val="#ppt_x"/>
                                          </p:val>
                                        </p:tav>
                                      </p:tavLst>
                                    </p:anim>
                                    <p:anim calcmode="lin" valueType="num">
                                      <p:cBhvr additive="base">
                                        <p:cTn id="27" dur="500" fill="hold"/>
                                        <p:tgtEl>
                                          <p:spTgt spid="5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500" fill="hold"/>
                                        <p:tgtEl>
                                          <p:spTgt spid="63"/>
                                        </p:tgtEl>
                                        <p:attrNameLst>
                                          <p:attrName>ppt_x</p:attrName>
                                        </p:attrNameLst>
                                      </p:cBhvr>
                                      <p:tavLst>
                                        <p:tav tm="0">
                                          <p:val>
                                            <p:strVal val="#ppt_x"/>
                                          </p:val>
                                        </p:tav>
                                        <p:tav tm="100000">
                                          <p:val>
                                            <p:strVal val="#ppt_x"/>
                                          </p:val>
                                        </p:tav>
                                      </p:tavLst>
                                    </p:anim>
                                    <p:anim calcmode="lin" valueType="num">
                                      <p:cBhvr additive="base">
                                        <p:cTn id="31" dur="500" fill="hold"/>
                                        <p:tgtEl>
                                          <p:spTgt spid="6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33" grpId="0"/>
      <p:bldP spid="48" grpId="0"/>
      <p:bldP spid="55" grpId="0"/>
      <p:bldP spid="63"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8427" y="3933738"/>
            <a:ext cx="2590717" cy="584775"/>
          </a:xfrm>
          <a:prstGeom prst="rect">
            <a:avLst/>
          </a:prstGeom>
          <a:solidFill>
            <a:schemeClr val="bg1">
              <a:lumMod val="75000"/>
            </a:schemeClr>
          </a:solidFill>
        </p:spPr>
        <p:txBody>
          <a:bodyPr wrap="square" rtlCol="0">
            <a:spAutoFit/>
          </a:bodyPr>
          <a:lstStyle/>
          <a:p>
            <a:pPr algn="ctr"/>
            <a:r>
              <a:rPr lang="en-CA" sz="1600" b="1" dirty="0" smtClean="0">
                <a:solidFill>
                  <a:srgbClr val="27336F"/>
                </a:solidFill>
              </a:rPr>
              <a:t>Local </a:t>
            </a:r>
          </a:p>
          <a:p>
            <a:pPr algn="ctr"/>
            <a:r>
              <a:rPr lang="en-CA" sz="1600" b="1" dirty="0" smtClean="0">
                <a:solidFill>
                  <a:srgbClr val="27336F"/>
                </a:solidFill>
              </a:rPr>
              <a:t>Information*</a:t>
            </a:r>
            <a:endParaRPr lang="en-CA" sz="1200" b="1" dirty="0">
              <a:solidFill>
                <a:srgbClr val="27336F"/>
              </a:solidFill>
            </a:endParaRPr>
          </a:p>
        </p:txBody>
      </p:sp>
      <p:sp>
        <p:nvSpPr>
          <p:cNvPr id="7" name="TextBox 6"/>
          <p:cNvSpPr txBox="1"/>
          <p:nvPr/>
        </p:nvSpPr>
        <p:spPr>
          <a:xfrm>
            <a:off x="3255548" y="3927374"/>
            <a:ext cx="2590717" cy="584775"/>
          </a:xfrm>
          <a:prstGeom prst="rect">
            <a:avLst/>
          </a:prstGeom>
          <a:solidFill>
            <a:schemeClr val="bg1">
              <a:lumMod val="75000"/>
            </a:schemeClr>
          </a:solidFill>
        </p:spPr>
        <p:txBody>
          <a:bodyPr wrap="square" rtlCol="0">
            <a:noAutofit/>
          </a:bodyPr>
          <a:lstStyle/>
          <a:p>
            <a:pPr algn="ctr"/>
            <a:r>
              <a:rPr lang="en-CA" sz="1600" b="1" dirty="0" smtClean="0">
                <a:solidFill>
                  <a:srgbClr val="27336F"/>
                </a:solidFill>
              </a:rPr>
              <a:t>Advertising*</a:t>
            </a:r>
          </a:p>
          <a:p>
            <a:pPr algn="ctr"/>
            <a:endParaRPr lang="en-CA" sz="1200" b="1" dirty="0">
              <a:solidFill>
                <a:srgbClr val="27336F"/>
              </a:solidFill>
            </a:endParaRPr>
          </a:p>
        </p:txBody>
      </p:sp>
      <p:sp>
        <p:nvSpPr>
          <p:cNvPr id="8" name="TextBox 7"/>
          <p:cNvSpPr txBox="1"/>
          <p:nvPr/>
        </p:nvSpPr>
        <p:spPr>
          <a:xfrm>
            <a:off x="5920356" y="3927375"/>
            <a:ext cx="2590717" cy="584775"/>
          </a:xfrm>
          <a:prstGeom prst="rect">
            <a:avLst/>
          </a:prstGeom>
          <a:solidFill>
            <a:schemeClr val="bg1">
              <a:lumMod val="75000"/>
            </a:schemeClr>
          </a:solidFill>
        </p:spPr>
        <p:txBody>
          <a:bodyPr wrap="square" rtlCol="0">
            <a:spAutoFit/>
          </a:bodyPr>
          <a:lstStyle/>
          <a:p>
            <a:pPr algn="ctr"/>
            <a:r>
              <a:rPr lang="en-CA" sz="1600" b="1" dirty="0" smtClean="0">
                <a:solidFill>
                  <a:srgbClr val="27336F"/>
                </a:solidFill>
              </a:rPr>
              <a:t>Classified/Employment/</a:t>
            </a:r>
          </a:p>
          <a:p>
            <a:pPr algn="ctr"/>
            <a:r>
              <a:rPr lang="en-CA" sz="1600" b="1" dirty="0" smtClean="0">
                <a:solidFill>
                  <a:srgbClr val="27336F"/>
                </a:solidFill>
              </a:rPr>
              <a:t>Real Estate</a:t>
            </a:r>
            <a:endParaRPr lang="en-CA" sz="1600" b="1" dirty="0">
              <a:solidFill>
                <a:srgbClr val="27336F"/>
              </a:solidFill>
            </a:endParaRPr>
          </a:p>
        </p:txBody>
      </p:sp>
      <p:sp>
        <p:nvSpPr>
          <p:cNvPr id="10" name="Parallelogram 9"/>
          <p:cNvSpPr/>
          <p:nvPr/>
        </p:nvSpPr>
        <p:spPr>
          <a:xfrm rot="20772437">
            <a:off x="7203195" y="3314294"/>
            <a:ext cx="722177" cy="487916"/>
          </a:xfrm>
          <a:prstGeom prst="parallelogram">
            <a:avLst>
              <a:gd name="adj" fmla="val 24693"/>
            </a:avLst>
          </a:prstGeom>
          <a:solidFill>
            <a:srgbClr val="AED2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arallelogram 10"/>
          <p:cNvSpPr/>
          <p:nvPr/>
        </p:nvSpPr>
        <p:spPr>
          <a:xfrm rot="978137" flipH="1">
            <a:off x="6586801" y="3393164"/>
            <a:ext cx="690126" cy="398928"/>
          </a:xfrm>
          <a:prstGeom prst="parallelogram">
            <a:avLst>
              <a:gd name="adj" fmla="val 31366"/>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arallelogram 11"/>
          <p:cNvSpPr/>
          <p:nvPr/>
        </p:nvSpPr>
        <p:spPr>
          <a:xfrm rot="20772437">
            <a:off x="4497601" y="3027381"/>
            <a:ext cx="796918" cy="764937"/>
          </a:xfrm>
          <a:prstGeom prst="parallelogram">
            <a:avLst>
              <a:gd name="adj" fmla="val 24693"/>
            </a:avLst>
          </a:prstGeom>
          <a:solidFill>
            <a:srgbClr val="AED2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12"/>
          <p:cNvSpPr/>
          <p:nvPr/>
        </p:nvSpPr>
        <p:spPr>
          <a:xfrm rot="978137" flipH="1">
            <a:off x="3832640" y="3133905"/>
            <a:ext cx="809214" cy="641370"/>
          </a:xfrm>
          <a:prstGeom prst="parallelogram">
            <a:avLst>
              <a:gd name="adj" fmla="val 31366"/>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13"/>
          <p:cNvSpPr/>
          <p:nvPr/>
        </p:nvSpPr>
        <p:spPr>
          <a:xfrm rot="20772437">
            <a:off x="1765488" y="2879557"/>
            <a:ext cx="850555" cy="914894"/>
          </a:xfrm>
          <a:prstGeom prst="parallelogram">
            <a:avLst>
              <a:gd name="adj" fmla="val 24693"/>
            </a:avLst>
          </a:prstGeom>
          <a:solidFill>
            <a:srgbClr val="AED2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14"/>
          <p:cNvSpPr/>
          <p:nvPr/>
        </p:nvSpPr>
        <p:spPr>
          <a:xfrm rot="978137" flipH="1">
            <a:off x="1050572" y="2886665"/>
            <a:ext cx="914144" cy="885147"/>
          </a:xfrm>
          <a:prstGeom prst="parallelogram">
            <a:avLst>
              <a:gd name="adj" fmla="val 31366"/>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548" y="2019153"/>
            <a:ext cx="1794569" cy="1872172"/>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5003" y="2019153"/>
            <a:ext cx="1794569" cy="1872172"/>
          </a:xfrm>
          <a:prstGeom prst="rect">
            <a:avLst/>
          </a:prstGeom>
        </p:spPr>
      </p:pic>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2852" y="2019153"/>
            <a:ext cx="1794569" cy="1872172"/>
          </a:xfrm>
          <a:prstGeom prst="rect">
            <a:avLst/>
          </a:prstGeom>
        </p:spPr>
      </p:pic>
      <p:sp>
        <p:nvSpPr>
          <p:cNvPr id="19" name="TextBox 18"/>
          <p:cNvSpPr txBox="1"/>
          <p:nvPr/>
        </p:nvSpPr>
        <p:spPr>
          <a:xfrm>
            <a:off x="1753484" y="2917861"/>
            <a:ext cx="831061" cy="271869"/>
          </a:xfrm>
          <a:prstGeom prst="rect">
            <a:avLst/>
          </a:prstGeom>
          <a:noFill/>
        </p:spPr>
        <p:txBody>
          <a:bodyPr wrap="square" rtlCol="0">
            <a:spAutoFit/>
          </a:bodyPr>
          <a:lstStyle/>
          <a:p>
            <a:pPr algn="ctr">
              <a:lnSpc>
                <a:spcPct val="80000"/>
              </a:lnSpc>
            </a:pPr>
            <a:r>
              <a:rPr lang="en-US" sz="1400" b="1" dirty="0" smtClean="0">
                <a:solidFill>
                  <a:schemeClr val="bg1"/>
                </a:solidFill>
              </a:rPr>
              <a:t>96%</a:t>
            </a:r>
            <a:endParaRPr lang="en-US" sz="1400" b="1" dirty="0">
              <a:solidFill>
                <a:schemeClr val="bg1"/>
              </a:solidFill>
            </a:endParaRPr>
          </a:p>
        </p:txBody>
      </p:sp>
      <p:sp>
        <p:nvSpPr>
          <p:cNvPr id="20" name="TextBox 19"/>
          <p:cNvSpPr txBox="1"/>
          <p:nvPr/>
        </p:nvSpPr>
        <p:spPr>
          <a:xfrm>
            <a:off x="1118462" y="2940540"/>
            <a:ext cx="831061" cy="271869"/>
          </a:xfrm>
          <a:prstGeom prst="rect">
            <a:avLst/>
          </a:prstGeom>
          <a:noFill/>
        </p:spPr>
        <p:txBody>
          <a:bodyPr wrap="square" rtlCol="0">
            <a:spAutoFit/>
          </a:bodyPr>
          <a:lstStyle/>
          <a:p>
            <a:pPr algn="ctr">
              <a:lnSpc>
                <a:spcPct val="80000"/>
              </a:lnSpc>
            </a:pPr>
            <a:r>
              <a:rPr lang="en-US" sz="1400" dirty="0" smtClean="0">
                <a:solidFill>
                  <a:schemeClr val="bg1"/>
                </a:solidFill>
              </a:rPr>
              <a:t>95%</a:t>
            </a:r>
            <a:endParaRPr lang="en-US" sz="1400" dirty="0">
              <a:solidFill>
                <a:schemeClr val="bg1"/>
              </a:solidFill>
            </a:endParaRPr>
          </a:p>
        </p:txBody>
      </p:sp>
      <p:sp>
        <p:nvSpPr>
          <p:cNvPr id="21" name="TextBox 20"/>
          <p:cNvSpPr txBox="1"/>
          <p:nvPr/>
        </p:nvSpPr>
        <p:spPr>
          <a:xfrm>
            <a:off x="4471562" y="3129270"/>
            <a:ext cx="831061" cy="271869"/>
          </a:xfrm>
          <a:prstGeom prst="rect">
            <a:avLst/>
          </a:prstGeom>
          <a:noFill/>
        </p:spPr>
        <p:txBody>
          <a:bodyPr wrap="square" rtlCol="0">
            <a:spAutoFit/>
          </a:bodyPr>
          <a:lstStyle/>
          <a:p>
            <a:pPr algn="ctr">
              <a:lnSpc>
                <a:spcPct val="80000"/>
              </a:lnSpc>
            </a:pPr>
            <a:r>
              <a:rPr lang="en-US" sz="1400" b="1" dirty="0" smtClean="0">
                <a:solidFill>
                  <a:schemeClr val="bg1"/>
                </a:solidFill>
              </a:rPr>
              <a:t>72%</a:t>
            </a:r>
            <a:endParaRPr lang="en-US" sz="1400" b="1" dirty="0">
              <a:solidFill>
                <a:schemeClr val="bg1"/>
              </a:solidFill>
            </a:endParaRPr>
          </a:p>
        </p:txBody>
      </p:sp>
      <p:sp>
        <p:nvSpPr>
          <p:cNvPr id="22" name="TextBox 21"/>
          <p:cNvSpPr txBox="1"/>
          <p:nvPr/>
        </p:nvSpPr>
        <p:spPr>
          <a:xfrm>
            <a:off x="3820584" y="3217683"/>
            <a:ext cx="831061" cy="271869"/>
          </a:xfrm>
          <a:prstGeom prst="rect">
            <a:avLst/>
          </a:prstGeom>
          <a:noFill/>
        </p:spPr>
        <p:txBody>
          <a:bodyPr wrap="square" rtlCol="0">
            <a:spAutoFit/>
          </a:bodyPr>
          <a:lstStyle/>
          <a:p>
            <a:pPr algn="ctr">
              <a:lnSpc>
                <a:spcPct val="80000"/>
              </a:lnSpc>
            </a:pPr>
            <a:r>
              <a:rPr lang="en-US" sz="1400" dirty="0" smtClean="0">
                <a:solidFill>
                  <a:schemeClr val="bg1"/>
                </a:solidFill>
              </a:rPr>
              <a:t>64%</a:t>
            </a:r>
            <a:endParaRPr lang="en-US" sz="1400" dirty="0">
              <a:solidFill>
                <a:schemeClr val="bg1"/>
              </a:solidFill>
            </a:endParaRPr>
          </a:p>
        </p:txBody>
      </p:sp>
      <p:sp>
        <p:nvSpPr>
          <p:cNvPr id="23" name="TextBox 22"/>
          <p:cNvSpPr txBox="1"/>
          <p:nvPr/>
        </p:nvSpPr>
        <p:spPr>
          <a:xfrm>
            <a:off x="7193031" y="3342589"/>
            <a:ext cx="831061" cy="271869"/>
          </a:xfrm>
          <a:prstGeom prst="rect">
            <a:avLst/>
          </a:prstGeom>
          <a:noFill/>
        </p:spPr>
        <p:txBody>
          <a:bodyPr wrap="square" rtlCol="0">
            <a:spAutoFit/>
          </a:bodyPr>
          <a:lstStyle/>
          <a:p>
            <a:pPr algn="ctr">
              <a:lnSpc>
                <a:spcPct val="80000"/>
              </a:lnSpc>
            </a:pPr>
            <a:r>
              <a:rPr lang="en-US" sz="1400" b="1" dirty="0" smtClean="0">
                <a:solidFill>
                  <a:schemeClr val="bg1"/>
                </a:solidFill>
              </a:rPr>
              <a:t>57%</a:t>
            </a:r>
            <a:endParaRPr lang="en-US" sz="1400" b="1" dirty="0">
              <a:solidFill>
                <a:schemeClr val="bg1"/>
              </a:solidFill>
            </a:endParaRPr>
          </a:p>
        </p:txBody>
      </p:sp>
      <p:sp>
        <p:nvSpPr>
          <p:cNvPr id="24" name="TextBox 23"/>
          <p:cNvSpPr txBox="1"/>
          <p:nvPr/>
        </p:nvSpPr>
        <p:spPr>
          <a:xfrm>
            <a:off x="6503418" y="3419861"/>
            <a:ext cx="831061" cy="271869"/>
          </a:xfrm>
          <a:prstGeom prst="rect">
            <a:avLst/>
          </a:prstGeom>
          <a:noFill/>
        </p:spPr>
        <p:txBody>
          <a:bodyPr wrap="square" rtlCol="0">
            <a:spAutoFit/>
          </a:bodyPr>
          <a:lstStyle/>
          <a:p>
            <a:pPr algn="ctr">
              <a:lnSpc>
                <a:spcPct val="80000"/>
              </a:lnSpc>
            </a:pPr>
            <a:r>
              <a:rPr lang="en-US" sz="1400" dirty="0" smtClean="0">
                <a:solidFill>
                  <a:schemeClr val="bg1"/>
                </a:solidFill>
              </a:rPr>
              <a:t>43%</a:t>
            </a:r>
            <a:endParaRPr lang="en-US" sz="1400" dirty="0">
              <a:solidFill>
                <a:schemeClr val="bg1"/>
              </a:solidFill>
            </a:endParaRPr>
          </a:p>
        </p:txBody>
      </p:sp>
      <p:sp>
        <p:nvSpPr>
          <p:cNvPr id="25" name="Rectangle 24"/>
          <p:cNvSpPr/>
          <p:nvPr/>
        </p:nvSpPr>
        <p:spPr>
          <a:xfrm>
            <a:off x="6404788" y="1393033"/>
            <a:ext cx="187788" cy="170103"/>
          </a:xfrm>
          <a:prstGeom prst="rect">
            <a:avLst/>
          </a:prstGeom>
          <a:solidFill>
            <a:srgbClr val="AED2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icons copy-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2" y="267507"/>
            <a:ext cx="1066800" cy="942048"/>
          </a:xfrm>
          <a:prstGeom prst="rect">
            <a:avLst/>
          </a:prstGeom>
        </p:spPr>
      </p:pic>
      <p:sp>
        <p:nvSpPr>
          <p:cNvPr id="32" name="TextBox 31"/>
          <p:cNvSpPr txBox="1"/>
          <p:nvPr/>
        </p:nvSpPr>
        <p:spPr>
          <a:xfrm>
            <a:off x="609600" y="4626563"/>
            <a:ext cx="7904480" cy="646331"/>
          </a:xfrm>
          <a:prstGeom prst="rect">
            <a:avLst/>
          </a:prstGeom>
          <a:solidFill>
            <a:srgbClr val="149797"/>
          </a:solidFill>
        </p:spPr>
        <p:txBody>
          <a:bodyPr wrap="square" rtlCol="0">
            <a:spAutoFit/>
          </a:bodyPr>
          <a:lstStyle/>
          <a:p>
            <a:pPr algn="ctr"/>
            <a:r>
              <a:rPr lang="en-CA" dirty="0" smtClean="0">
                <a:solidFill>
                  <a:schemeClr val="bg1"/>
                </a:solidFill>
              </a:rPr>
              <a:t>In </a:t>
            </a:r>
            <a:r>
              <a:rPr lang="en-CA" dirty="0">
                <a:solidFill>
                  <a:schemeClr val="bg1"/>
                </a:solidFill>
              </a:rPr>
              <a:t>markets with less than 100,000 </a:t>
            </a:r>
            <a:r>
              <a:rPr lang="en-CA" dirty="0" smtClean="0">
                <a:solidFill>
                  <a:schemeClr val="bg1"/>
                </a:solidFill>
              </a:rPr>
              <a:t>population,</a:t>
            </a:r>
            <a:r>
              <a:rPr lang="en-CA" b="1" dirty="0" smtClean="0">
                <a:solidFill>
                  <a:schemeClr val="bg1"/>
                </a:solidFill>
              </a:rPr>
              <a:t> 72% </a:t>
            </a:r>
            <a:r>
              <a:rPr lang="en-CA" dirty="0" smtClean="0">
                <a:solidFill>
                  <a:schemeClr val="bg1"/>
                </a:solidFill>
              </a:rPr>
              <a:t>of printed community </a:t>
            </a:r>
          </a:p>
          <a:p>
            <a:pPr algn="ctr"/>
            <a:r>
              <a:rPr lang="en-CA" dirty="0" smtClean="0">
                <a:solidFill>
                  <a:schemeClr val="bg1"/>
                </a:solidFill>
              </a:rPr>
              <a:t>newspaper readers want advertising.</a:t>
            </a:r>
            <a:endParaRPr lang="en-CA" dirty="0">
              <a:solidFill>
                <a:schemeClr val="bg1"/>
              </a:solidFill>
            </a:endParaRPr>
          </a:p>
        </p:txBody>
      </p:sp>
      <p:sp>
        <p:nvSpPr>
          <p:cNvPr id="9" name="TextBox 8"/>
          <p:cNvSpPr txBox="1"/>
          <p:nvPr/>
        </p:nvSpPr>
        <p:spPr>
          <a:xfrm>
            <a:off x="1717040" y="274320"/>
            <a:ext cx="6248400" cy="830997"/>
          </a:xfrm>
          <a:prstGeom prst="rect">
            <a:avLst/>
          </a:prstGeom>
          <a:noFill/>
        </p:spPr>
        <p:txBody>
          <a:bodyPr wrap="square" rtlCol="0">
            <a:spAutoFit/>
          </a:bodyPr>
          <a:lstStyle/>
          <a:p>
            <a:r>
              <a:rPr lang="en-US" sz="2400" dirty="0" smtClean="0">
                <a:solidFill>
                  <a:schemeClr val="tx1">
                    <a:lumMod val="65000"/>
                    <a:lumOff val="35000"/>
                  </a:schemeClr>
                </a:solidFill>
              </a:rPr>
              <a:t>Printed community newspaper readers are reading for local info and advertising. </a:t>
            </a:r>
          </a:p>
        </p:txBody>
      </p:sp>
      <p:sp>
        <p:nvSpPr>
          <p:cNvPr id="34" name="TextBox 33"/>
          <p:cNvSpPr txBox="1"/>
          <p:nvPr/>
        </p:nvSpPr>
        <p:spPr>
          <a:xfrm>
            <a:off x="0" y="6560086"/>
            <a:ext cx="4795520" cy="307777"/>
          </a:xfrm>
          <a:prstGeom prst="rect">
            <a:avLst/>
          </a:prstGeom>
          <a:solidFill>
            <a:srgbClr val="D8D8D8"/>
          </a:solidFill>
        </p:spPr>
        <p:txBody>
          <a:bodyPr wrap="square" rtlCol="0">
            <a:spAutoFit/>
          </a:bodyPr>
          <a:lstStyle/>
          <a:p>
            <a:r>
              <a:rPr lang="en-US" sz="700" dirty="0" smtClean="0">
                <a:latin typeface="Arial" panose="020B0604020202020204" pitchFamily="34" charset="0"/>
                <a:cs typeface="Arial" panose="020B0604020202020204" pitchFamily="34" charset="0"/>
              </a:rPr>
              <a:t>Community Newspapers Drive Results, Totum Research, February 2016</a:t>
            </a:r>
          </a:p>
          <a:p>
            <a:r>
              <a:rPr lang="en-CA" sz="700" dirty="0"/>
              <a:t>* Local Information=Local News, Editorial, Sports, Entertainment, Events; Advertising=Advertising in the paper, Flyers/Inserts</a:t>
            </a:r>
            <a:endParaRPr lang="en-US" sz="700" dirty="0" smtClean="0">
              <a:latin typeface="Arial" panose="020B0604020202020204" pitchFamily="34" charset="0"/>
              <a:cs typeface="Arial" panose="020B0604020202020204" pitchFamily="34" charset="0"/>
            </a:endParaRPr>
          </a:p>
        </p:txBody>
      </p:sp>
      <p:sp>
        <p:nvSpPr>
          <p:cNvPr id="33" name="TextBox 32"/>
          <p:cNvSpPr txBox="1"/>
          <p:nvPr/>
        </p:nvSpPr>
        <p:spPr>
          <a:xfrm>
            <a:off x="1196975" y="112371"/>
            <a:ext cx="591185" cy="707886"/>
          </a:xfrm>
          <a:prstGeom prst="rect">
            <a:avLst/>
          </a:prstGeom>
          <a:noFill/>
        </p:spPr>
        <p:txBody>
          <a:bodyPr wrap="square" rtlCol="0">
            <a:spAutoFit/>
          </a:bodyPr>
          <a:lstStyle/>
          <a:p>
            <a:r>
              <a:rPr lang="en-US" sz="4000" b="1" dirty="0" smtClean="0">
                <a:solidFill>
                  <a:srgbClr val="27336F"/>
                </a:solidFill>
              </a:rPr>
              <a:t>4.</a:t>
            </a:r>
            <a:endParaRPr lang="en-US" sz="4000" b="1" dirty="0">
              <a:solidFill>
                <a:srgbClr val="27336F"/>
              </a:solidFill>
            </a:endParaRPr>
          </a:p>
        </p:txBody>
      </p:sp>
      <p:sp>
        <p:nvSpPr>
          <p:cNvPr id="31" name="Rectangle 30"/>
          <p:cNvSpPr/>
          <p:nvPr/>
        </p:nvSpPr>
        <p:spPr>
          <a:xfrm>
            <a:off x="4763285" y="1402987"/>
            <a:ext cx="187788" cy="170103"/>
          </a:xfrm>
          <a:prstGeom prst="rect">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6569329" y="1336710"/>
            <a:ext cx="2483381" cy="307777"/>
          </a:xfrm>
          <a:prstGeom prst="rect">
            <a:avLst/>
          </a:prstGeom>
          <a:noFill/>
        </p:spPr>
        <p:txBody>
          <a:bodyPr wrap="square" rtlCol="0">
            <a:spAutoFit/>
          </a:bodyPr>
          <a:lstStyle/>
          <a:p>
            <a:r>
              <a:rPr lang="en-US" sz="1400" dirty="0" smtClean="0"/>
              <a:t>Population &lt;100K</a:t>
            </a:r>
            <a:endParaRPr lang="en-US" sz="1400" dirty="0"/>
          </a:p>
        </p:txBody>
      </p:sp>
      <p:sp>
        <p:nvSpPr>
          <p:cNvPr id="36" name="TextBox 35"/>
          <p:cNvSpPr txBox="1"/>
          <p:nvPr/>
        </p:nvSpPr>
        <p:spPr>
          <a:xfrm>
            <a:off x="4940484" y="1334482"/>
            <a:ext cx="1592374" cy="307777"/>
          </a:xfrm>
          <a:prstGeom prst="rect">
            <a:avLst/>
          </a:prstGeom>
          <a:noFill/>
        </p:spPr>
        <p:txBody>
          <a:bodyPr wrap="square" rtlCol="0">
            <a:spAutoFit/>
          </a:bodyPr>
          <a:lstStyle/>
          <a:p>
            <a:r>
              <a:rPr lang="en-US" sz="1400" dirty="0" smtClean="0"/>
              <a:t>Population 100K+</a:t>
            </a:r>
            <a:endParaRPr lang="en-US" sz="1400" dirty="0"/>
          </a:p>
        </p:txBody>
      </p:sp>
      <p:sp>
        <p:nvSpPr>
          <p:cNvPr id="37" name="TextBox 36"/>
          <p:cNvSpPr txBox="1"/>
          <p:nvPr/>
        </p:nvSpPr>
        <p:spPr>
          <a:xfrm>
            <a:off x="1529623" y="2062762"/>
            <a:ext cx="698198" cy="369332"/>
          </a:xfrm>
          <a:prstGeom prst="rect">
            <a:avLst/>
          </a:prstGeom>
          <a:noFill/>
        </p:spPr>
        <p:txBody>
          <a:bodyPr wrap="square" rtlCol="0">
            <a:spAutoFit/>
          </a:bodyPr>
          <a:lstStyle/>
          <a:p>
            <a:r>
              <a:rPr lang="en-CA" b="1" dirty="0" smtClean="0"/>
              <a:t>95%</a:t>
            </a:r>
            <a:endParaRPr lang="en-CA" b="1" dirty="0"/>
          </a:p>
        </p:txBody>
      </p:sp>
      <p:sp>
        <p:nvSpPr>
          <p:cNvPr id="38" name="TextBox 37"/>
          <p:cNvSpPr txBox="1"/>
          <p:nvPr/>
        </p:nvSpPr>
        <p:spPr>
          <a:xfrm>
            <a:off x="4254802" y="2057400"/>
            <a:ext cx="698198" cy="369332"/>
          </a:xfrm>
          <a:prstGeom prst="rect">
            <a:avLst/>
          </a:prstGeom>
          <a:noFill/>
        </p:spPr>
        <p:txBody>
          <a:bodyPr wrap="square" rtlCol="0">
            <a:spAutoFit/>
          </a:bodyPr>
          <a:lstStyle/>
          <a:p>
            <a:r>
              <a:rPr lang="en-CA" b="1" dirty="0" smtClean="0"/>
              <a:t>67%</a:t>
            </a:r>
            <a:endParaRPr lang="en-CA" b="1" dirty="0"/>
          </a:p>
        </p:txBody>
      </p:sp>
      <p:sp>
        <p:nvSpPr>
          <p:cNvPr id="39" name="TextBox 38"/>
          <p:cNvSpPr txBox="1"/>
          <p:nvPr/>
        </p:nvSpPr>
        <p:spPr>
          <a:xfrm>
            <a:off x="6939387" y="2057400"/>
            <a:ext cx="698198" cy="369332"/>
          </a:xfrm>
          <a:prstGeom prst="rect">
            <a:avLst/>
          </a:prstGeom>
          <a:noFill/>
        </p:spPr>
        <p:txBody>
          <a:bodyPr wrap="square" rtlCol="0">
            <a:spAutoFit/>
          </a:bodyPr>
          <a:lstStyle/>
          <a:p>
            <a:r>
              <a:rPr lang="en-CA" b="1" dirty="0" smtClean="0"/>
              <a:t>48%</a:t>
            </a:r>
            <a:endParaRPr lang="en-CA" b="1" dirty="0"/>
          </a:p>
        </p:txBody>
      </p:sp>
      <p:sp>
        <p:nvSpPr>
          <p:cNvPr id="40" name="Rectangle 39"/>
          <p:cNvSpPr/>
          <p:nvPr/>
        </p:nvSpPr>
        <p:spPr>
          <a:xfrm>
            <a:off x="1177591" y="1395972"/>
            <a:ext cx="187788" cy="170103"/>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41" name="TextBox 40"/>
          <p:cNvSpPr txBox="1"/>
          <p:nvPr/>
        </p:nvSpPr>
        <p:spPr>
          <a:xfrm>
            <a:off x="1344426" y="1335712"/>
            <a:ext cx="3307219" cy="307777"/>
          </a:xfrm>
          <a:prstGeom prst="rect">
            <a:avLst/>
          </a:prstGeom>
          <a:noFill/>
        </p:spPr>
        <p:txBody>
          <a:bodyPr wrap="square" rtlCol="0">
            <a:spAutoFit/>
          </a:bodyPr>
          <a:lstStyle/>
          <a:p>
            <a:r>
              <a:rPr lang="en-US" sz="1400" dirty="0" smtClean="0"/>
              <a:t>All Printed Community Newspaper Readers</a:t>
            </a:r>
            <a:endParaRPr lang="en-US" sz="1400" dirty="0"/>
          </a:p>
        </p:txBody>
      </p:sp>
    </p:spTree>
    <p:extLst>
      <p:ext uri="{BB962C8B-B14F-4D97-AF65-F5344CB8AC3E}">
        <p14:creationId xmlns:p14="http://schemas.microsoft.com/office/powerpoint/2010/main" val="358977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ppt_x</p:attrName>
                                        </p:attrNameLst>
                                      </p:cBhvr>
                                      <p:tavLst>
                                        <p:tav tm="0">
                                          <p:val>
                                            <p:strVal val="#ppt_x"/>
                                          </p:val>
                                        </p:tav>
                                        <p:tav tm="100000">
                                          <p:val>
                                            <p:strVal val="#ppt_x"/>
                                          </p:val>
                                        </p:tav>
                                      </p:tavLst>
                                    </p:anim>
                                    <p:anim calcmode="lin" valueType="num">
                                      <p:cBhvr>
                                        <p:cTn id="21" dur="2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ppt_x</p:attrName>
                                        </p:attrNameLst>
                                      </p:cBhvr>
                                      <p:tavLst>
                                        <p:tav tm="0">
                                          <p:val>
                                            <p:strVal val="#ppt_x"/>
                                          </p:val>
                                        </p:tav>
                                        <p:tav tm="100000">
                                          <p:val>
                                            <p:strVal val="#ppt_x"/>
                                          </p:val>
                                        </p:tav>
                                      </p:tavLst>
                                    </p:anim>
                                    <p:anim calcmode="lin" valueType="num">
                                      <p:cBhvr>
                                        <p:cTn id="26" dur="2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anim calcmode="lin" valueType="num">
                                      <p:cBhvr>
                                        <p:cTn id="30" dur="2000" fill="hold"/>
                                        <p:tgtEl>
                                          <p:spTgt spid="10"/>
                                        </p:tgtEl>
                                        <p:attrNameLst>
                                          <p:attrName>ppt_x</p:attrName>
                                        </p:attrNameLst>
                                      </p:cBhvr>
                                      <p:tavLst>
                                        <p:tav tm="0">
                                          <p:val>
                                            <p:strVal val="#ppt_x"/>
                                          </p:val>
                                        </p:tav>
                                        <p:tav tm="100000">
                                          <p:val>
                                            <p:strVal val="#ppt_x"/>
                                          </p:val>
                                        </p:tav>
                                      </p:tavLst>
                                    </p:anim>
                                    <p:anim calcmode="lin" valueType="num">
                                      <p:cBhvr>
                                        <p:cTn id="31" dur="2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anim calcmode="lin" valueType="num">
                                      <p:cBhvr>
                                        <p:cTn id="35" dur="2000" fill="hold"/>
                                        <p:tgtEl>
                                          <p:spTgt spid="11"/>
                                        </p:tgtEl>
                                        <p:attrNameLst>
                                          <p:attrName>ppt_x</p:attrName>
                                        </p:attrNameLst>
                                      </p:cBhvr>
                                      <p:tavLst>
                                        <p:tav tm="0">
                                          <p:val>
                                            <p:strVal val="#ppt_x"/>
                                          </p:val>
                                        </p:tav>
                                        <p:tav tm="100000">
                                          <p:val>
                                            <p:strVal val="#ppt_x"/>
                                          </p:val>
                                        </p:tav>
                                      </p:tavLst>
                                    </p:anim>
                                    <p:anim calcmode="lin" valueType="num">
                                      <p:cBhvr>
                                        <p:cTn id="36" dur="2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anim calcmode="lin" valueType="num">
                                      <p:cBhvr>
                                        <p:cTn id="40" dur="2000" fill="hold"/>
                                        <p:tgtEl>
                                          <p:spTgt spid="12"/>
                                        </p:tgtEl>
                                        <p:attrNameLst>
                                          <p:attrName>ppt_x</p:attrName>
                                        </p:attrNameLst>
                                      </p:cBhvr>
                                      <p:tavLst>
                                        <p:tav tm="0">
                                          <p:val>
                                            <p:strVal val="#ppt_x"/>
                                          </p:val>
                                        </p:tav>
                                        <p:tav tm="100000">
                                          <p:val>
                                            <p:strVal val="#ppt_x"/>
                                          </p:val>
                                        </p:tav>
                                      </p:tavLst>
                                    </p:anim>
                                    <p:anim calcmode="lin" valueType="num">
                                      <p:cBhvr>
                                        <p:cTn id="41" dur="2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ppt_x</p:attrName>
                                        </p:attrNameLst>
                                      </p:cBhvr>
                                      <p:tavLst>
                                        <p:tav tm="0">
                                          <p:val>
                                            <p:strVal val="#ppt_x"/>
                                          </p:val>
                                        </p:tav>
                                        <p:tav tm="100000">
                                          <p:val>
                                            <p:strVal val="#ppt_x"/>
                                          </p:val>
                                        </p:tav>
                                      </p:tavLst>
                                    </p:anim>
                                    <p:anim calcmode="lin" valueType="num">
                                      <p:cBhvr>
                                        <p:cTn id="46" dur="2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000"/>
                                        <p:tgtEl>
                                          <p:spTgt spid="14"/>
                                        </p:tgtEl>
                                      </p:cBhvr>
                                    </p:animEffect>
                                    <p:anim calcmode="lin" valueType="num">
                                      <p:cBhvr>
                                        <p:cTn id="50" dur="2000" fill="hold"/>
                                        <p:tgtEl>
                                          <p:spTgt spid="14"/>
                                        </p:tgtEl>
                                        <p:attrNameLst>
                                          <p:attrName>ppt_x</p:attrName>
                                        </p:attrNameLst>
                                      </p:cBhvr>
                                      <p:tavLst>
                                        <p:tav tm="0">
                                          <p:val>
                                            <p:strVal val="#ppt_x"/>
                                          </p:val>
                                        </p:tav>
                                        <p:tav tm="100000">
                                          <p:val>
                                            <p:strVal val="#ppt_x"/>
                                          </p:val>
                                        </p:tav>
                                      </p:tavLst>
                                    </p:anim>
                                    <p:anim calcmode="lin" valueType="num">
                                      <p:cBhvr>
                                        <p:cTn id="51" dur="2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000"/>
                                        <p:tgtEl>
                                          <p:spTgt spid="15"/>
                                        </p:tgtEl>
                                      </p:cBhvr>
                                    </p:animEffect>
                                    <p:anim calcmode="lin" valueType="num">
                                      <p:cBhvr>
                                        <p:cTn id="55" dur="2000" fill="hold"/>
                                        <p:tgtEl>
                                          <p:spTgt spid="15"/>
                                        </p:tgtEl>
                                        <p:attrNameLst>
                                          <p:attrName>ppt_x</p:attrName>
                                        </p:attrNameLst>
                                      </p:cBhvr>
                                      <p:tavLst>
                                        <p:tav tm="0">
                                          <p:val>
                                            <p:strVal val="#ppt_x"/>
                                          </p:val>
                                        </p:tav>
                                        <p:tav tm="100000">
                                          <p:val>
                                            <p:strVal val="#ppt_x"/>
                                          </p:val>
                                        </p:tav>
                                      </p:tavLst>
                                    </p:anim>
                                    <p:anim calcmode="lin" valueType="num">
                                      <p:cBhvr>
                                        <p:cTn id="56" dur="2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000"/>
                                        <p:tgtEl>
                                          <p:spTgt spid="16"/>
                                        </p:tgtEl>
                                      </p:cBhvr>
                                    </p:animEffect>
                                    <p:anim calcmode="lin" valueType="num">
                                      <p:cBhvr>
                                        <p:cTn id="60" dur="2000" fill="hold"/>
                                        <p:tgtEl>
                                          <p:spTgt spid="16"/>
                                        </p:tgtEl>
                                        <p:attrNameLst>
                                          <p:attrName>ppt_x</p:attrName>
                                        </p:attrNameLst>
                                      </p:cBhvr>
                                      <p:tavLst>
                                        <p:tav tm="0">
                                          <p:val>
                                            <p:strVal val="#ppt_x"/>
                                          </p:val>
                                        </p:tav>
                                        <p:tav tm="100000">
                                          <p:val>
                                            <p:strVal val="#ppt_x"/>
                                          </p:val>
                                        </p:tav>
                                      </p:tavLst>
                                    </p:anim>
                                    <p:anim calcmode="lin" valueType="num">
                                      <p:cBhvr>
                                        <p:cTn id="61" dur="2000" fill="hold"/>
                                        <p:tgtEl>
                                          <p:spTgt spid="1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2000"/>
                                        <p:tgtEl>
                                          <p:spTgt spid="17"/>
                                        </p:tgtEl>
                                      </p:cBhvr>
                                    </p:animEffect>
                                    <p:anim calcmode="lin" valueType="num">
                                      <p:cBhvr>
                                        <p:cTn id="65" dur="2000" fill="hold"/>
                                        <p:tgtEl>
                                          <p:spTgt spid="17"/>
                                        </p:tgtEl>
                                        <p:attrNameLst>
                                          <p:attrName>ppt_x</p:attrName>
                                        </p:attrNameLst>
                                      </p:cBhvr>
                                      <p:tavLst>
                                        <p:tav tm="0">
                                          <p:val>
                                            <p:strVal val="#ppt_x"/>
                                          </p:val>
                                        </p:tav>
                                        <p:tav tm="100000">
                                          <p:val>
                                            <p:strVal val="#ppt_x"/>
                                          </p:val>
                                        </p:tav>
                                      </p:tavLst>
                                    </p:anim>
                                    <p:anim calcmode="lin" valueType="num">
                                      <p:cBhvr>
                                        <p:cTn id="66" dur="2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2000"/>
                                        <p:tgtEl>
                                          <p:spTgt spid="18"/>
                                        </p:tgtEl>
                                      </p:cBhvr>
                                    </p:animEffect>
                                    <p:anim calcmode="lin" valueType="num">
                                      <p:cBhvr>
                                        <p:cTn id="70" dur="2000" fill="hold"/>
                                        <p:tgtEl>
                                          <p:spTgt spid="18"/>
                                        </p:tgtEl>
                                        <p:attrNameLst>
                                          <p:attrName>ppt_x</p:attrName>
                                        </p:attrNameLst>
                                      </p:cBhvr>
                                      <p:tavLst>
                                        <p:tav tm="0">
                                          <p:val>
                                            <p:strVal val="#ppt_x"/>
                                          </p:val>
                                        </p:tav>
                                        <p:tav tm="100000">
                                          <p:val>
                                            <p:strVal val="#ppt_x"/>
                                          </p:val>
                                        </p:tav>
                                      </p:tavLst>
                                    </p:anim>
                                    <p:anim calcmode="lin" valueType="num">
                                      <p:cBhvr>
                                        <p:cTn id="71" dur="2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2000"/>
                                        <p:tgtEl>
                                          <p:spTgt spid="19"/>
                                        </p:tgtEl>
                                      </p:cBhvr>
                                    </p:animEffect>
                                    <p:anim calcmode="lin" valueType="num">
                                      <p:cBhvr>
                                        <p:cTn id="75" dur="2000" fill="hold"/>
                                        <p:tgtEl>
                                          <p:spTgt spid="19"/>
                                        </p:tgtEl>
                                        <p:attrNameLst>
                                          <p:attrName>ppt_x</p:attrName>
                                        </p:attrNameLst>
                                      </p:cBhvr>
                                      <p:tavLst>
                                        <p:tav tm="0">
                                          <p:val>
                                            <p:strVal val="#ppt_x"/>
                                          </p:val>
                                        </p:tav>
                                        <p:tav tm="100000">
                                          <p:val>
                                            <p:strVal val="#ppt_x"/>
                                          </p:val>
                                        </p:tav>
                                      </p:tavLst>
                                    </p:anim>
                                    <p:anim calcmode="lin" valueType="num">
                                      <p:cBhvr>
                                        <p:cTn id="76" dur="2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2000"/>
                                        <p:tgtEl>
                                          <p:spTgt spid="20"/>
                                        </p:tgtEl>
                                      </p:cBhvr>
                                    </p:animEffect>
                                    <p:anim calcmode="lin" valueType="num">
                                      <p:cBhvr>
                                        <p:cTn id="80" dur="2000" fill="hold"/>
                                        <p:tgtEl>
                                          <p:spTgt spid="20"/>
                                        </p:tgtEl>
                                        <p:attrNameLst>
                                          <p:attrName>ppt_x</p:attrName>
                                        </p:attrNameLst>
                                      </p:cBhvr>
                                      <p:tavLst>
                                        <p:tav tm="0">
                                          <p:val>
                                            <p:strVal val="#ppt_x"/>
                                          </p:val>
                                        </p:tav>
                                        <p:tav tm="100000">
                                          <p:val>
                                            <p:strVal val="#ppt_x"/>
                                          </p:val>
                                        </p:tav>
                                      </p:tavLst>
                                    </p:anim>
                                    <p:anim calcmode="lin" valueType="num">
                                      <p:cBhvr>
                                        <p:cTn id="81" dur="2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2000"/>
                                        <p:tgtEl>
                                          <p:spTgt spid="21"/>
                                        </p:tgtEl>
                                      </p:cBhvr>
                                    </p:animEffect>
                                    <p:anim calcmode="lin" valueType="num">
                                      <p:cBhvr>
                                        <p:cTn id="85" dur="2000" fill="hold"/>
                                        <p:tgtEl>
                                          <p:spTgt spid="21"/>
                                        </p:tgtEl>
                                        <p:attrNameLst>
                                          <p:attrName>ppt_x</p:attrName>
                                        </p:attrNameLst>
                                      </p:cBhvr>
                                      <p:tavLst>
                                        <p:tav tm="0">
                                          <p:val>
                                            <p:strVal val="#ppt_x"/>
                                          </p:val>
                                        </p:tav>
                                        <p:tav tm="100000">
                                          <p:val>
                                            <p:strVal val="#ppt_x"/>
                                          </p:val>
                                        </p:tav>
                                      </p:tavLst>
                                    </p:anim>
                                    <p:anim calcmode="lin" valueType="num">
                                      <p:cBhvr>
                                        <p:cTn id="86" dur="2000" fill="hold"/>
                                        <p:tgtEl>
                                          <p:spTgt spid="2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2000"/>
                                        <p:tgtEl>
                                          <p:spTgt spid="22"/>
                                        </p:tgtEl>
                                      </p:cBhvr>
                                    </p:animEffect>
                                    <p:anim calcmode="lin" valueType="num">
                                      <p:cBhvr>
                                        <p:cTn id="90" dur="2000" fill="hold"/>
                                        <p:tgtEl>
                                          <p:spTgt spid="22"/>
                                        </p:tgtEl>
                                        <p:attrNameLst>
                                          <p:attrName>ppt_x</p:attrName>
                                        </p:attrNameLst>
                                      </p:cBhvr>
                                      <p:tavLst>
                                        <p:tav tm="0">
                                          <p:val>
                                            <p:strVal val="#ppt_x"/>
                                          </p:val>
                                        </p:tav>
                                        <p:tav tm="100000">
                                          <p:val>
                                            <p:strVal val="#ppt_x"/>
                                          </p:val>
                                        </p:tav>
                                      </p:tavLst>
                                    </p:anim>
                                    <p:anim calcmode="lin" valueType="num">
                                      <p:cBhvr>
                                        <p:cTn id="91" dur="2000" fill="hold"/>
                                        <p:tgtEl>
                                          <p:spTgt spid="2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2000"/>
                                        <p:tgtEl>
                                          <p:spTgt spid="23"/>
                                        </p:tgtEl>
                                      </p:cBhvr>
                                    </p:animEffect>
                                    <p:anim calcmode="lin" valueType="num">
                                      <p:cBhvr>
                                        <p:cTn id="95" dur="2000" fill="hold"/>
                                        <p:tgtEl>
                                          <p:spTgt spid="23"/>
                                        </p:tgtEl>
                                        <p:attrNameLst>
                                          <p:attrName>ppt_x</p:attrName>
                                        </p:attrNameLst>
                                      </p:cBhvr>
                                      <p:tavLst>
                                        <p:tav tm="0">
                                          <p:val>
                                            <p:strVal val="#ppt_x"/>
                                          </p:val>
                                        </p:tav>
                                        <p:tav tm="100000">
                                          <p:val>
                                            <p:strVal val="#ppt_x"/>
                                          </p:val>
                                        </p:tav>
                                      </p:tavLst>
                                    </p:anim>
                                    <p:anim calcmode="lin" valueType="num">
                                      <p:cBhvr>
                                        <p:cTn id="96" dur="2000" fill="hold"/>
                                        <p:tgtEl>
                                          <p:spTgt spid="23"/>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2000"/>
                                        <p:tgtEl>
                                          <p:spTgt spid="24"/>
                                        </p:tgtEl>
                                      </p:cBhvr>
                                    </p:animEffect>
                                    <p:anim calcmode="lin" valueType="num">
                                      <p:cBhvr>
                                        <p:cTn id="100" dur="2000" fill="hold"/>
                                        <p:tgtEl>
                                          <p:spTgt spid="24"/>
                                        </p:tgtEl>
                                        <p:attrNameLst>
                                          <p:attrName>ppt_x</p:attrName>
                                        </p:attrNameLst>
                                      </p:cBhvr>
                                      <p:tavLst>
                                        <p:tav tm="0">
                                          <p:val>
                                            <p:strVal val="#ppt_x"/>
                                          </p:val>
                                        </p:tav>
                                        <p:tav tm="100000">
                                          <p:val>
                                            <p:strVal val="#ppt_x"/>
                                          </p:val>
                                        </p:tav>
                                      </p:tavLst>
                                    </p:anim>
                                    <p:anim calcmode="lin" valueType="num">
                                      <p:cBhvr>
                                        <p:cTn id="101" dur="2000" fill="hold"/>
                                        <p:tgtEl>
                                          <p:spTgt spid="2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2000"/>
                                        <p:tgtEl>
                                          <p:spTgt spid="25"/>
                                        </p:tgtEl>
                                      </p:cBhvr>
                                    </p:animEffect>
                                    <p:anim calcmode="lin" valueType="num">
                                      <p:cBhvr>
                                        <p:cTn id="105" dur="2000" fill="hold"/>
                                        <p:tgtEl>
                                          <p:spTgt spid="25"/>
                                        </p:tgtEl>
                                        <p:attrNameLst>
                                          <p:attrName>ppt_x</p:attrName>
                                        </p:attrNameLst>
                                      </p:cBhvr>
                                      <p:tavLst>
                                        <p:tav tm="0">
                                          <p:val>
                                            <p:strVal val="#ppt_x"/>
                                          </p:val>
                                        </p:tav>
                                        <p:tav tm="100000">
                                          <p:val>
                                            <p:strVal val="#ppt_x"/>
                                          </p:val>
                                        </p:tav>
                                      </p:tavLst>
                                    </p:anim>
                                    <p:anim calcmode="lin" valueType="num">
                                      <p:cBhvr>
                                        <p:cTn id="106" dur="2000" fill="hold"/>
                                        <p:tgtEl>
                                          <p:spTgt spid="2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2000"/>
                                        <p:tgtEl>
                                          <p:spTgt spid="31"/>
                                        </p:tgtEl>
                                      </p:cBhvr>
                                    </p:animEffect>
                                    <p:anim calcmode="lin" valueType="num">
                                      <p:cBhvr>
                                        <p:cTn id="110" dur="2000" fill="hold"/>
                                        <p:tgtEl>
                                          <p:spTgt spid="31"/>
                                        </p:tgtEl>
                                        <p:attrNameLst>
                                          <p:attrName>ppt_x</p:attrName>
                                        </p:attrNameLst>
                                      </p:cBhvr>
                                      <p:tavLst>
                                        <p:tav tm="0">
                                          <p:val>
                                            <p:strVal val="#ppt_x"/>
                                          </p:val>
                                        </p:tav>
                                        <p:tav tm="100000">
                                          <p:val>
                                            <p:strVal val="#ppt_x"/>
                                          </p:val>
                                        </p:tav>
                                      </p:tavLst>
                                    </p:anim>
                                    <p:anim calcmode="lin" valueType="num">
                                      <p:cBhvr>
                                        <p:cTn id="111" dur="2000" fill="hold"/>
                                        <p:tgtEl>
                                          <p:spTgt spid="3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2000"/>
                                        <p:tgtEl>
                                          <p:spTgt spid="35"/>
                                        </p:tgtEl>
                                      </p:cBhvr>
                                    </p:animEffect>
                                    <p:anim calcmode="lin" valueType="num">
                                      <p:cBhvr>
                                        <p:cTn id="115" dur="2000" fill="hold"/>
                                        <p:tgtEl>
                                          <p:spTgt spid="35"/>
                                        </p:tgtEl>
                                        <p:attrNameLst>
                                          <p:attrName>ppt_x</p:attrName>
                                        </p:attrNameLst>
                                      </p:cBhvr>
                                      <p:tavLst>
                                        <p:tav tm="0">
                                          <p:val>
                                            <p:strVal val="#ppt_x"/>
                                          </p:val>
                                        </p:tav>
                                        <p:tav tm="100000">
                                          <p:val>
                                            <p:strVal val="#ppt_x"/>
                                          </p:val>
                                        </p:tav>
                                      </p:tavLst>
                                    </p:anim>
                                    <p:anim calcmode="lin" valueType="num">
                                      <p:cBhvr>
                                        <p:cTn id="116" dur="2000" fill="hold"/>
                                        <p:tgtEl>
                                          <p:spTgt spid="35"/>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000"/>
                                        <p:tgtEl>
                                          <p:spTgt spid="36"/>
                                        </p:tgtEl>
                                      </p:cBhvr>
                                    </p:animEffect>
                                    <p:anim calcmode="lin" valueType="num">
                                      <p:cBhvr>
                                        <p:cTn id="120" dur="2000" fill="hold"/>
                                        <p:tgtEl>
                                          <p:spTgt spid="36"/>
                                        </p:tgtEl>
                                        <p:attrNameLst>
                                          <p:attrName>ppt_x</p:attrName>
                                        </p:attrNameLst>
                                      </p:cBhvr>
                                      <p:tavLst>
                                        <p:tav tm="0">
                                          <p:val>
                                            <p:strVal val="#ppt_x"/>
                                          </p:val>
                                        </p:tav>
                                        <p:tav tm="100000">
                                          <p:val>
                                            <p:strVal val="#ppt_x"/>
                                          </p:val>
                                        </p:tav>
                                      </p:tavLst>
                                    </p:anim>
                                    <p:anim calcmode="lin" valueType="num">
                                      <p:cBhvr>
                                        <p:cTn id="121" dur="2000" fill="hold"/>
                                        <p:tgtEl>
                                          <p:spTgt spid="36"/>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2000"/>
                                        <p:tgtEl>
                                          <p:spTgt spid="37"/>
                                        </p:tgtEl>
                                      </p:cBhvr>
                                    </p:animEffect>
                                    <p:anim calcmode="lin" valueType="num">
                                      <p:cBhvr>
                                        <p:cTn id="125" dur="2000" fill="hold"/>
                                        <p:tgtEl>
                                          <p:spTgt spid="37"/>
                                        </p:tgtEl>
                                        <p:attrNameLst>
                                          <p:attrName>ppt_x</p:attrName>
                                        </p:attrNameLst>
                                      </p:cBhvr>
                                      <p:tavLst>
                                        <p:tav tm="0">
                                          <p:val>
                                            <p:strVal val="#ppt_x"/>
                                          </p:val>
                                        </p:tav>
                                        <p:tav tm="100000">
                                          <p:val>
                                            <p:strVal val="#ppt_x"/>
                                          </p:val>
                                        </p:tav>
                                      </p:tavLst>
                                    </p:anim>
                                    <p:anim calcmode="lin" valueType="num">
                                      <p:cBhvr>
                                        <p:cTn id="126" dur="2000" fill="hold"/>
                                        <p:tgtEl>
                                          <p:spTgt spid="37"/>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fade">
                                      <p:cBhvr>
                                        <p:cTn id="129" dur="2000"/>
                                        <p:tgtEl>
                                          <p:spTgt spid="38"/>
                                        </p:tgtEl>
                                      </p:cBhvr>
                                    </p:animEffect>
                                    <p:anim calcmode="lin" valueType="num">
                                      <p:cBhvr>
                                        <p:cTn id="130" dur="2000" fill="hold"/>
                                        <p:tgtEl>
                                          <p:spTgt spid="38"/>
                                        </p:tgtEl>
                                        <p:attrNameLst>
                                          <p:attrName>ppt_x</p:attrName>
                                        </p:attrNameLst>
                                      </p:cBhvr>
                                      <p:tavLst>
                                        <p:tav tm="0">
                                          <p:val>
                                            <p:strVal val="#ppt_x"/>
                                          </p:val>
                                        </p:tav>
                                        <p:tav tm="100000">
                                          <p:val>
                                            <p:strVal val="#ppt_x"/>
                                          </p:val>
                                        </p:tav>
                                      </p:tavLst>
                                    </p:anim>
                                    <p:anim calcmode="lin" valueType="num">
                                      <p:cBhvr>
                                        <p:cTn id="131" dur="2000" fill="hold"/>
                                        <p:tgtEl>
                                          <p:spTgt spid="38"/>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2000"/>
                                        <p:tgtEl>
                                          <p:spTgt spid="39"/>
                                        </p:tgtEl>
                                      </p:cBhvr>
                                    </p:animEffect>
                                    <p:anim calcmode="lin" valueType="num">
                                      <p:cBhvr>
                                        <p:cTn id="135" dur="2000" fill="hold"/>
                                        <p:tgtEl>
                                          <p:spTgt spid="39"/>
                                        </p:tgtEl>
                                        <p:attrNameLst>
                                          <p:attrName>ppt_x</p:attrName>
                                        </p:attrNameLst>
                                      </p:cBhvr>
                                      <p:tavLst>
                                        <p:tav tm="0">
                                          <p:val>
                                            <p:strVal val="#ppt_x"/>
                                          </p:val>
                                        </p:tav>
                                        <p:tav tm="100000">
                                          <p:val>
                                            <p:strVal val="#ppt_x"/>
                                          </p:val>
                                        </p:tav>
                                      </p:tavLst>
                                    </p:anim>
                                    <p:anim calcmode="lin" valueType="num">
                                      <p:cBhvr>
                                        <p:cTn id="136" dur="2000" fill="hold"/>
                                        <p:tgtEl>
                                          <p:spTgt spid="39"/>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2000"/>
                                        <p:tgtEl>
                                          <p:spTgt spid="40"/>
                                        </p:tgtEl>
                                      </p:cBhvr>
                                    </p:animEffect>
                                    <p:anim calcmode="lin" valueType="num">
                                      <p:cBhvr>
                                        <p:cTn id="140" dur="2000" fill="hold"/>
                                        <p:tgtEl>
                                          <p:spTgt spid="40"/>
                                        </p:tgtEl>
                                        <p:attrNameLst>
                                          <p:attrName>ppt_x</p:attrName>
                                        </p:attrNameLst>
                                      </p:cBhvr>
                                      <p:tavLst>
                                        <p:tav tm="0">
                                          <p:val>
                                            <p:strVal val="#ppt_x"/>
                                          </p:val>
                                        </p:tav>
                                        <p:tav tm="100000">
                                          <p:val>
                                            <p:strVal val="#ppt_x"/>
                                          </p:val>
                                        </p:tav>
                                      </p:tavLst>
                                    </p:anim>
                                    <p:anim calcmode="lin" valueType="num">
                                      <p:cBhvr>
                                        <p:cTn id="141" dur="2000" fill="hold"/>
                                        <p:tgtEl>
                                          <p:spTgt spid="4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2000"/>
                                        <p:tgtEl>
                                          <p:spTgt spid="41"/>
                                        </p:tgtEl>
                                      </p:cBhvr>
                                    </p:animEffect>
                                    <p:anim calcmode="lin" valueType="num">
                                      <p:cBhvr>
                                        <p:cTn id="145" dur="2000" fill="hold"/>
                                        <p:tgtEl>
                                          <p:spTgt spid="41"/>
                                        </p:tgtEl>
                                        <p:attrNameLst>
                                          <p:attrName>ppt_x</p:attrName>
                                        </p:attrNameLst>
                                      </p:cBhvr>
                                      <p:tavLst>
                                        <p:tav tm="0">
                                          <p:val>
                                            <p:strVal val="#ppt_x"/>
                                          </p:val>
                                        </p:tav>
                                        <p:tav tm="100000">
                                          <p:val>
                                            <p:strVal val="#ppt_x"/>
                                          </p:val>
                                        </p:tav>
                                      </p:tavLst>
                                    </p:anim>
                                    <p:anim calcmode="lin" valueType="num">
                                      <p:cBhvr>
                                        <p:cTn id="146" dur="2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2000"/>
                                        <p:tgtEl>
                                          <p:spTgt spid="32"/>
                                        </p:tgtEl>
                                      </p:cBhvr>
                                    </p:animEffect>
                                    <p:anim calcmode="lin" valueType="num">
                                      <p:cBhvr>
                                        <p:cTn id="152" dur="2000" fill="hold"/>
                                        <p:tgtEl>
                                          <p:spTgt spid="32"/>
                                        </p:tgtEl>
                                        <p:attrNameLst>
                                          <p:attrName>ppt_x</p:attrName>
                                        </p:attrNameLst>
                                      </p:cBhvr>
                                      <p:tavLst>
                                        <p:tav tm="0">
                                          <p:val>
                                            <p:strVal val="#ppt_x"/>
                                          </p:val>
                                        </p:tav>
                                        <p:tav tm="100000">
                                          <p:val>
                                            <p:strVal val="#ppt_x"/>
                                          </p:val>
                                        </p:tav>
                                      </p:tavLst>
                                    </p:anim>
                                    <p:anim calcmode="lin" valueType="num">
                                      <p:cBhvr>
                                        <p:cTn id="153" dur="2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9" grpId="0"/>
      <p:bldP spid="20" grpId="0"/>
      <p:bldP spid="21" grpId="0"/>
      <p:bldP spid="22" grpId="0"/>
      <p:bldP spid="23" grpId="0"/>
      <p:bldP spid="24" grpId="0"/>
      <p:bldP spid="25" grpId="0" animBg="1"/>
      <p:bldP spid="32" grpId="0" animBg="1"/>
      <p:bldP spid="9" grpId="0"/>
      <p:bldP spid="31" grpId="0" animBg="1"/>
      <p:bldP spid="35" grpId="0"/>
      <p:bldP spid="36" grpId="0"/>
      <p:bldP spid="37" grpId="0"/>
      <p:bldP spid="38" grpId="0"/>
      <p:bldP spid="39" grpId="0"/>
      <p:bldP spid="40" grpId="0" animBg="1"/>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717040" y="278874"/>
            <a:ext cx="7508240" cy="461665"/>
          </a:xfrm>
          <a:prstGeom prst="rect">
            <a:avLst/>
          </a:prstGeom>
          <a:noFill/>
        </p:spPr>
        <p:txBody>
          <a:bodyPr wrap="square" rtlCol="0">
            <a:spAutoFit/>
          </a:bodyPr>
          <a:lstStyle/>
          <a:p>
            <a:r>
              <a:rPr lang="en-US" sz="2400" dirty="0" smtClean="0">
                <a:solidFill>
                  <a:schemeClr val="tx1">
                    <a:lumMod val="65000"/>
                    <a:lumOff val="35000"/>
                  </a:schemeClr>
                </a:solidFill>
              </a:rPr>
              <a:t>Automotive ads in printed newspapers get noticed.</a:t>
            </a:r>
            <a:endParaRPr lang="en-US" sz="2400" dirty="0">
              <a:solidFill>
                <a:srgbClr val="147EB0"/>
              </a:solidFill>
            </a:endParaRPr>
          </a:p>
        </p:txBody>
      </p:sp>
      <p:sp>
        <p:nvSpPr>
          <p:cNvPr id="8" name="Rectangle 7"/>
          <p:cNvSpPr/>
          <p:nvPr/>
        </p:nvSpPr>
        <p:spPr>
          <a:xfrm>
            <a:off x="125829" y="1666240"/>
            <a:ext cx="3769360" cy="3048000"/>
          </a:xfrm>
          <a:prstGeom prst="rect">
            <a:avLst/>
          </a:prstGeom>
          <a:solidFill>
            <a:srgbClr val="2733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2016 Newsmedia 24-7-V2-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1" y="2107677"/>
            <a:ext cx="3688370" cy="1002275"/>
          </a:xfrm>
          <a:prstGeom prst="rect">
            <a:avLst/>
          </a:prstGeom>
        </p:spPr>
      </p:pic>
      <p:sp>
        <p:nvSpPr>
          <p:cNvPr id="11" name="TextBox 10"/>
          <p:cNvSpPr txBox="1"/>
          <p:nvPr/>
        </p:nvSpPr>
        <p:spPr>
          <a:xfrm>
            <a:off x="195373" y="3099933"/>
            <a:ext cx="3702188" cy="1200329"/>
          </a:xfrm>
          <a:prstGeom prst="rect">
            <a:avLst/>
          </a:prstGeom>
          <a:noFill/>
        </p:spPr>
        <p:txBody>
          <a:bodyPr wrap="square" rtlCol="0">
            <a:spAutoFit/>
          </a:bodyPr>
          <a:lstStyle/>
          <a:p>
            <a:r>
              <a:rPr lang="en-US" b="1" dirty="0" smtClean="0">
                <a:solidFill>
                  <a:srgbClr val="A3CC2A"/>
                </a:solidFill>
              </a:rPr>
              <a:t>7 OF 10 PRINTED COMMUNITY NEWSPAPER READERS </a:t>
            </a:r>
            <a:r>
              <a:rPr lang="en-US" b="1" dirty="0" smtClean="0">
                <a:solidFill>
                  <a:schemeClr val="bg1"/>
                </a:solidFill>
              </a:rPr>
              <a:t>NOTICE THE VEHICLE ADS IN THEIR PRINTED PAPER.</a:t>
            </a:r>
            <a:endParaRPr lang="en-US" b="1" dirty="0">
              <a:solidFill>
                <a:schemeClr val="bg1"/>
              </a:solidFill>
            </a:endParaRPr>
          </a:p>
        </p:txBody>
      </p:sp>
      <p:sp>
        <p:nvSpPr>
          <p:cNvPr id="18" name="TextBox 17"/>
          <p:cNvSpPr txBox="1"/>
          <p:nvPr/>
        </p:nvSpPr>
        <p:spPr>
          <a:xfrm>
            <a:off x="0" y="6570543"/>
            <a:ext cx="5161280" cy="307777"/>
          </a:xfrm>
          <a:prstGeom prst="rect">
            <a:avLst/>
          </a:prstGeom>
          <a:solidFill>
            <a:srgbClr val="D8D8D8"/>
          </a:solidFill>
        </p:spPr>
        <p:txBody>
          <a:bodyPr wrap="square" rtlCol="0">
            <a:spAutoFit/>
          </a:bodyPr>
          <a:lstStyle/>
          <a:p>
            <a:r>
              <a:rPr lang="en-US" sz="700" dirty="0" smtClean="0">
                <a:latin typeface="Arial" panose="020B0604020202020204" pitchFamily="34" charset="0"/>
                <a:cs typeface="Arial" panose="020B0604020202020204" pitchFamily="34" charset="0"/>
              </a:rPr>
              <a:t>Community Newspapers Drive Results, Totum Research, February 2016</a:t>
            </a:r>
          </a:p>
          <a:p>
            <a:r>
              <a:rPr lang="en-US" altLang="en-US" sz="700" dirty="0">
                <a:latin typeface="Arial" panose="020B0604020202020204" pitchFamily="34" charset="0"/>
                <a:cs typeface="Arial" panose="020B0604020202020204" pitchFamily="34" charset="0"/>
              </a:rPr>
              <a:t>* Websites excluding newspaper, TV, radio, magazine, auto media sales and vehicle manufacturer, model and retailer </a:t>
            </a:r>
            <a:r>
              <a:rPr lang="en-US" altLang="en-US" sz="700" dirty="0" smtClean="0">
                <a:latin typeface="Arial" panose="020B0604020202020204" pitchFamily="34" charset="0"/>
                <a:cs typeface="Arial" panose="020B0604020202020204" pitchFamily="34" charset="0"/>
              </a:rPr>
              <a:t>sites</a:t>
            </a:r>
            <a:endParaRPr lang="en-US" sz="700" dirty="0" smtClean="0">
              <a:latin typeface="Arial" panose="020B0604020202020204" pitchFamily="34" charset="0"/>
              <a:cs typeface="Arial" panose="020B0604020202020204" pitchFamily="34" charset="0"/>
            </a:endParaRPr>
          </a:p>
        </p:txBody>
      </p:sp>
      <p:pic>
        <p:nvPicPr>
          <p:cNvPr id="16" name="Picture 15" descr="icons copy-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2" y="267507"/>
            <a:ext cx="1066800" cy="942048"/>
          </a:xfrm>
          <a:prstGeom prst="rect">
            <a:avLst/>
          </a:prstGeom>
        </p:spPr>
      </p:pic>
      <p:sp>
        <p:nvSpPr>
          <p:cNvPr id="17" name="TextBox 16"/>
          <p:cNvSpPr txBox="1"/>
          <p:nvPr/>
        </p:nvSpPr>
        <p:spPr>
          <a:xfrm>
            <a:off x="1196975" y="112371"/>
            <a:ext cx="591185" cy="707886"/>
          </a:xfrm>
          <a:prstGeom prst="rect">
            <a:avLst/>
          </a:prstGeom>
          <a:noFill/>
        </p:spPr>
        <p:txBody>
          <a:bodyPr wrap="square" rtlCol="0">
            <a:spAutoFit/>
          </a:bodyPr>
          <a:lstStyle/>
          <a:p>
            <a:r>
              <a:rPr lang="en-US" sz="4000" b="1" dirty="0">
                <a:solidFill>
                  <a:srgbClr val="27336F"/>
                </a:solidFill>
              </a:rPr>
              <a:t>3</a:t>
            </a:r>
            <a:r>
              <a:rPr lang="en-US" sz="4000" b="1" dirty="0" smtClean="0">
                <a:solidFill>
                  <a:srgbClr val="27336F"/>
                </a:solidFill>
              </a:rPr>
              <a:t>.</a:t>
            </a:r>
            <a:endParaRPr lang="en-US" sz="4000" b="1" dirty="0">
              <a:solidFill>
                <a:srgbClr val="27336F"/>
              </a:solidFill>
            </a:endParaRPr>
          </a:p>
        </p:txBody>
      </p:sp>
      <p:pic>
        <p:nvPicPr>
          <p:cNvPr id="12" name="Picture 11" descr="Community Newspapers Drive ResultsPPT IMAGES-0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7139" y="1837006"/>
            <a:ext cx="5745091" cy="2706467"/>
          </a:xfrm>
          <a:prstGeom prst="rect">
            <a:avLst/>
          </a:prstGeom>
        </p:spPr>
      </p:pic>
    </p:spTree>
    <p:extLst>
      <p:ext uri="{BB962C8B-B14F-4D97-AF65-F5344CB8AC3E}">
        <p14:creationId xmlns:p14="http://schemas.microsoft.com/office/powerpoint/2010/main" val="237195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ppt_x</p:attrName>
                                        </p:attrNameLst>
                                      </p:cBhvr>
                                      <p:tavLst>
                                        <p:tav tm="0">
                                          <p:val>
                                            <p:strVal val="#ppt_x"/>
                                          </p:val>
                                        </p:tav>
                                        <p:tav tm="100000">
                                          <p:val>
                                            <p:strVal val="#ppt_x"/>
                                          </p:val>
                                        </p:tav>
                                      </p:tavLst>
                                    </p:anim>
                                    <p:anim calcmode="lin" valueType="num">
                                      <p:cBhvr>
                                        <p:cTn id="27"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706880" y="278874"/>
            <a:ext cx="7508240" cy="830997"/>
          </a:xfrm>
          <a:prstGeom prst="rect">
            <a:avLst/>
          </a:prstGeom>
          <a:noFill/>
        </p:spPr>
        <p:txBody>
          <a:bodyPr wrap="square" rtlCol="0">
            <a:spAutoFit/>
          </a:bodyPr>
          <a:lstStyle/>
          <a:p>
            <a:r>
              <a:rPr lang="en-US" sz="2400" dirty="0" smtClean="0">
                <a:solidFill>
                  <a:srgbClr val="595959"/>
                </a:solidFill>
              </a:rPr>
              <a:t>Community newspapers are the favourite source of local information.</a:t>
            </a:r>
          </a:p>
        </p:txBody>
      </p:sp>
      <p:pic>
        <p:nvPicPr>
          <p:cNvPr id="4" name="Picture 3" descr="Screen Shot 2016-04-22 at 8.38.51 PM.png"/>
          <p:cNvPicPr>
            <a:picLocks noChangeAspect="1"/>
          </p:cNvPicPr>
          <p:nvPr/>
        </p:nvPicPr>
        <p:blipFill rotWithShape="1">
          <a:blip r:embed="rId3" cstate="email">
            <a:extLst>
              <a:ext uri="{28A0092B-C50C-407E-A947-70E740481C1C}">
                <a14:useLocalDpi xmlns:a14="http://schemas.microsoft.com/office/drawing/2010/main"/>
              </a:ext>
            </a:extLst>
          </a:blip>
          <a:srcRect t="14517" r="66145" b="43858"/>
          <a:stretch/>
        </p:blipFill>
        <p:spPr>
          <a:xfrm>
            <a:off x="5334215" y="2201494"/>
            <a:ext cx="1882374" cy="1414269"/>
          </a:xfrm>
          <a:prstGeom prst="rect">
            <a:avLst/>
          </a:prstGeom>
        </p:spPr>
      </p:pic>
      <p:sp>
        <p:nvSpPr>
          <p:cNvPr id="7" name="Rectangle 6"/>
          <p:cNvSpPr/>
          <p:nvPr/>
        </p:nvSpPr>
        <p:spPr>
          <a:xfrm>
            <a:off x="7480352" y="1549194"/>
            <a:ext cx="187788" cy="170103"/>
          </a:xfrm>
          <a:prstGeom prst="rect">
            <a:avLst/>
          </a:prstGeom>
          <a:solidFill>
            <a:srgbClr val="AED2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84171" y="1559148"/>
            <a:ext cx="187788" cy="170103"/>
          </a:xfrm>
          <a:prstGeom prst="rect">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11441" y="1515173"/>
            <a:ext cx="1430960" cy="246221"/>
          </a:xfrm>
          <a:prstGeom prst="rect">
            <a:avLst/>
          </a:prstGeom>
          <a:noFill/>
        </p:spPr>
        <p:txBody>
          <a:bodyPr wrap="square" rtlCol="0">
            <a:spAutoFit/>
          </a:bodyPr>
          <a:lstStyle/>
          <a:p>
            <a:r>
              <a:rPr lang="en-US" sz="1000" dirty="0" smtClean="0"/>
              <a:t>Adults 18+</a:t>
            </a:r>
            <a:endParaRPr lang="en-US" sz="1000" dirty="0"/>
          </a:p>
        </p:txBody>
      </p:sp>
      <p:sp>
        <p:nvSpPr>
          <p:cNvPr id="10" name="TextBox 9"/>
          <p:cNvSpPr txBox="1"/>
          <p:nvPr/>
        </p:nvSpPr>
        <p:spPr>
          <a:xfrm>
            <a:off x="6232956" y="1512945"/>
            <a:ext cx="1197049" cy="246221"/>
          </a:xfrm>
          <a:prstGeom prst="rect">
            <a:avLst/>
          </a:prstGeom>
          <a:noFill/>
        </p:spPr>
        <p:txBody>
          <a:bodyPr wrap="square" rtlCol="0">
            <a:spAutoFit/>
          </a:bodyPr>
          <a:lstStyle/>
          <a:p>
            <a:r>
              <a:rPr lang="en-US" sz="1000" dirty="0" smtClean="0"/>
              <a:t>New Car Buyers</a:t>
            </a:r>
            <a:endParaRPr lang="en-US" sz="1000" dirty="0"/>
          </a:p>
        </p:txBody>
      </p:sp>
      <p:pic>
        <p:nvPicPr>
          <p:cNvPr id="11" name="Picture 10" descr="iStock_000081955065_Large(1).jpg"/>
          <p:cNvPicPr>
            <a:picLocks noChangeAspect="1"/>
          </p:cNvPicPr>
          <p:nvPr/>
        </p:nvPicPr>
        <p:blipFill rotWithShape="1">
          <a:blip r:embed="rId4" cstate="print">
            <a:extLst>
              <a:ext uri="{28A0092B-C50C-407E-A947-70E740481C1C}">
                <a14:useLocalDpi xmlns:a14="http://schemas.microsoft.com/office/drawing/2010/main" val="0"/>
              </a:ext>
            </a:extLst>
          </a:blip>
          <a:srcRect t="5423" r="14179" b="12383"/>
          <a:stretch/>
        </p:blipFill>
        <p:spPr>
          <a:xfrm>
            <a:off x="465455" y="1524000"/>
            <a:ext cx="5305425" cy="3386206"/>
          </a:xfrm>
          <a:prstGeom prst="rect">
            <a:avLst/>
          </a:prstGeom>
        </p:spPr>
      </p:pic>
      <p:sp>
        <p:nvSpPr>
          <p:cNvPr id="12" name="Oval 11"/>
          <p:cNvSpPr/>
          <p:nvPr/>
        </p:nvSpPr>
        <p:spPr>
          <a:xfrm>
            <a:off x="2822028" y="1759166"/>
            <a:ext cx="1552160" cy="1415678"/>
          </a:xfrm>
          <a:prstGeom prst="ellipse">
            <a:avLst/>
          </a:prstGeom>
          <a:solidFill>
            <a:srgbClr val="363F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148432" y="1939158"/>
            <a:ext cx="1312568" cy="1249369"/>
          </a:xfrm>
          <a:prstGeom prst="ellipse">
            <a:avLst/>
          </a:prstGeom>
          <a:solidFill>
            <a:srgbClr val="A3CC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283332" y="3539612"/>
            <a:ext cx="1553839" cy="461665"/>
          </a:xfrm>
          <a:prstGeom prst="rect">
            <a:avLst/>
          </a:prstGeom>
          <a:solidFill>
            <a:srgbClr val="0E0E0E"/>
          </a:solidFill>
        </p:spPr>
        <p:txBody>
          <a:bodyPr wrap="square" rtlCol="0">
            <a:spAutoFit/>
          </a:bodyPr>
          <a:lstStyle/>
          <a:p>
            <a:pPr algn="ctr"/>
            <a:r>
              <a:rPr lang="en-US" sz="1200" dirty="0" smtClean="0">
                <a:solidFill>
                  <a:schemeClr val="bg1"/>
                </a:solidFill>
              </a:rPr>
              <a:t>Printed Community Newspaper</a:t>
            </a:r>
            <a:endParaRPr lang="en-US" sz="1200" dirty="0">
              <a:solidFill>
                <a:schemeClr val="bg1"/>
              </a:solidFill>
            </a:endParaRPr>
          </a:p>
        </p:txBody>
      </p:sp>
      <p:pic>
        <p:nvPicPr>
          <p:cNvPr id="17" name="Picture 16"/>
          <p:cNvPicPr>
            <a:picLocks noChangeAspect="1"/>
          </p:cNvPicPr>
          <p:nvPr/>
        </p:nvPicPr>
        <p:blipFill>
          <a:blip r:embed="rId5"/>
          <a:stretch>
            <a:fillRect/>
          </a:stretch>
        </p:blipFill>
        <p:spPr>
          <a:xfrm>
            <a:off x="3552945" y="2830574"/>
            <a:ext cx="1000480" cy="743110"/>
          </a:xfrm>
          <a:prstGeom prst="rect">
            <a:avLst/>
          </a:prstGeom>
        </p:spPr>
      </p:pic>
      <p:sp>
        <p:nvSpPr>
          <p:cNvPr id="19" name="TextBox 18"/>
          <p:cNvSpPr txBox="1"/>
          <p:nvPr/>
        </p:nvSpPr>
        <p:spPr>
          <a:xfrm>
            <a:off x="4425649" y="2180158"/>
            <a:ext cx="987280" cy="584775"/>
          </a:xfrm>
          <a:prstGeom prst="rect">
            <a:avLst/>
          </a:prstGeom>
          <a:noFill/>
        </p:spPr>
        <p:txBody>
          <a:bodyPr wrap="square" rtlCol="0">
            <a:spAutoFit/>
          </a:bodyPr>
          <a:lstStyle/>
          <a:p>
            <a:r>
              <a:rPr lang="en-US" sz="3200" dirty="0" smtClean="0">
                <a:solidFill>
                  <a:srgbClr val="FFFFFF"/>
                </a:solidFill>
              </a:rPr>
              <a:t>40%</a:t>
            </a:r>
            <a:endParaRPr lang="en-US" sz="3200" dirty="0">
              <a:solidFill>
                <a:srgbClr val="FFFFFF"/>
              </a:solidFill>
            </a:endParaRPr>
          </a:p>
        </p:txBody>
      </p:sp>
      <p:sp>
        <p:nvSpPr>
          <p:cNvPr id="20" name="TextBox 19"/>
          <p:cNvSpPr txBox="1"/>
          <p:nvPr/>
        </p:nvSpPr>
        <p:spPr>
          <a:xfrm>
            <a:off x="3156469" y="2111347"/>
            <a:ext cx="833948" cy="523220"/>
          </a:xfrm>
          <a:prstGeom prst="rect">
            <a:avLst/>
          </a:prstGeom>
          <a:noFill/>
        </p:spPr>
        <p:txBody>
          <a:bodyPr wrap="square" rtlCol="0">
            <a:spAutoFit/>
          </a:bodyPr>
          <a:lstStyle/>
          <a:p>
            <a:r>
              <a:rPr lang="en-US" sz="2800" dirty="0" smtClean="0">
                <a:solidFill>
                  <a:srgbClr val="FFFFFF"/>
                </a:solidFill>
              </a:rPr>
              <a:t>42%</a:t>
            </a:r>
            <a:endParaRPr lang="en-US" sz="2800" dirty="0">
              <a:solidFill>
                <a:srgbClr val="FFFFFF"/>
              </a:solidFill>
            </a:endParaRPr>
          </a:p>
        </p:txBody>
      </p:sp>
      <p:sp>
        <p:nvSpPr>
          <p:cNvPr id="21" name="TextBox 20"/>
          <p:cNvSpPr txBox="1"/>
          <p:nvPr/>
        </p:nvSpPr>
        <p:spPr>
          <a:xfrm>
            <a:off x="2983940" y="2478595"/>
            <a:ext cx="1207885" cy="246221"/>
          </a:xfrm>
          <a:prstGeom prst="rect">
            <a:avLst/>
          </a:prstGeom>
          <a:noFill/>
        </p:spPr>
        <p:txBody>
          <a:bodyPr wrap="square" rtlCol="0">
            <a:spAutoFit/>
          </a:bodyPr>
          <a:lstStyle/>
          <a:p>
            <a:pPr algn="ctr"/>
            <a:r>
              <a:rPr lang="en-US" sz="1000" dirty="0" smtClean="0">
                <a:solidFill>
                  <a:srgbClr val="FFFFFF"/>
                </a:solidFill>
              </a:rPr>
              <a:t>New Car Buyers*</a:t>
            </a:r>
            <a:endParaRPr lang="en-US" sz="1000" dirty="0">
              <a:solidFill>
                <a:srgbClr val="FFFFFF"/>
              </a:solidFill>
            </a:endParaRPr>
          </a:p>
        </p:txBody>
      </p:sp>
      <p:sp>
        <p:nvSpPr>
          <p:cNvPr id="22" name="TextBox 21"/>
          <p:cNvSpPr txBox="1"/>
          <p:nvPr/>
        </p:nvSpPr>
        <p:spPr>
          <a:xfrm>
            <a:off x="4409966" y="2618234"/>
            <a:ext cx="792113" cy="246221"/>
          </a:xfrm>
          <a:prstGeom prst="rect">
            <a:avLst/>
          </a:prstGeom>
          <a:noFill/>
        </p:spPr>
        <p:txBody>
          <a:bodyPr wrap="square" rtlCol="0">
            <a:spAutoFit/>
          </a:bodyPr>
          <a:lstStyle/>
          <a:p>
            <a:pPr algn="ctr"/>
            <a:r>
              <a:rPr lang="en-US" sz="1000" dirty="0" smtClean="0">
                <a:solidFill>
                  <a:srgbClr val="FFFFFF"/>
                </a:solidFill>
              </a:rPr>
              <a:t>Adults 18+</a:t>
            </a:r>
            <a:endParaRPr lang="en-US" sz="1000" dirty="0">
              <a:solidFill>
                <a:srgbClr val="FFFFFF"/>
              </a:solidFill>
            </a:endParaRPr>
          </a:p>
        </p:txBody>
      </p:sp>
      <p:sp>
        <p:nvSpPr>
          <p:cNvPr id="29" name="TextBox 28"/>
          <p:cNvSpPr txBox="1"/>
          <p:nvPr/>
        </p:nvSpPr>
        <p:spPr>
          <a:xfrm>
            <a:off x="457200" y="4494483"/>
            <a:ext cx="5313680" cy="584775"/>
          </a:xfrm>
          <a:prstGeom prst="rect">
            <a:avLst/>
          </a:prstGeom>
          <a:solidFill>
            <a:srgbClr val="149797"/>
          </a:solidFill>
        </p:spPr>
        <p:txBody>
          <a:bodyPr wrap="square" rtlCol="0">
            <a:spAutoFit/>
          </a:bodyPr>
          <a:lstStyle/>
          <a:p>
            <a:pPr algn="ctr"/>
            <a:r>
              <a:rPr lang="en-US" sz="1600" b="1" dirty="0" smtClean="0">
                <a:solidFill>
                  <a:schemeClr val="bg1"/>
                </a:solidFill>
              </a:rPr>
              <a:t>Four out of ten adults </a:t>
            </a:r>
            <a:r>
              <a:rPr lang="en-US" sz="1600" dirty="0" smtClean="0">
                <a:solidFill>
                  <a:schemeClr val="bg1"/>
                </a:solidFill>
              </a:rPr>
              <a:t>choose printed community </a:t>
            </a:r>
            <a:r>
              <a:rPr lang="en-US" sz="1600" dirty="0">
                <a:solidFill>
                  <a:schemeClr val="bg1"/>
                </a:solidFill>
              </a:rPr>
              <a:t>newspapers as their favourite source for local news </a:t>
            </a:r>
            <a:r>
              <a:rPr lang="en-US" sz="1600" dirty="0" smtClean="0">
                <a:solidFill>
                  <a:schemeClr val="bg1"/>
                </a:solidFill>
              </a:rPr>
              <a:t>and </a:t>
            </a:r>
            <a:r>
              <a:rPr lang="en-US" sz="1600" dirty="0">
                <a:solidFill>
                  <a:schemeClr val="bg1"/>
                </a:solidFill>
              </a:rPr>
              <a:t>information. </a:t>
            </a:r>
          </a:p>
        </p:txBody>
      </p:sp>
      <p:pic>
        <p:nvPicPr>
          <p:cNvPr id="28" name="Picture 27" descr="icons copy-1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2" y="267507"/>
            <a:ext cx="1066800" cy="942048"/>
          </a:xfrm>
          <a:prstGeom prst="rect">
            <a:avLst/>
          </a:prstGeom>
        </p:spPr>
      </p:pic>
      <p:sp>
        <p:nvSpPr>
          <p:cNvPr id="30" name="TextBox 29"/>
          <p:cNvSpPr txBox="1"/>
          <p:nvPr/>
        </p:nvSpPr>
        <p:spPr>
          <a:xfrm>
            <a:off x="1196975" y="101220"/>
            <a:ext cx="591185" cy="707886"/>
          </a:xfrm>
          <a:prstGeom prst="rect">
            <a:avLst/>
          </a:prstGeom>
          <a:noFill/>
        </p:spPr>
        <p:txBody>
          <a:bodyPr wrap="square" rtlCol="0">
            <a:spAutoFit/>
          </a:bodyPr>
          <a:lstStyle/>
          <a:p>
            <a:r>
              <a:rPr lang="en-US" sz="4000" b="1" dirty="0" smtClean="0">
                <a:solidFill>
                  <a:srgbClr val="27336F"/>
                </a:solidFill>
              </a:rPr>
              <a:t>2.</a:t>
            </a:r>
            <a:endParaRPr lang="en-US" sz="4000" b="1" dirty="0">
              <a:solidFill>
                <a:srgbClr val="27336F"/>
              </a:solidFill>
            </a:endParaRPr>
          </a:p>
        </p:txBody>
      </p:sp>
      <p:graphicFrame>
        <p:nvGraphicFramePr>
          <p:cNvPr id="23" name="Chart Placeholder 5"/>
          <p:cNvGraphicFramePr>
            <a:graphicFrameLocks/>
          </p:cNvGraphicFramePr>
          <p:nvPr>
            <p:extLst>
              <p:ext uri="{D42A27DB-BD31-4B8C-83A1-F6EECF244321}">
                <p14:modId xmlns:p14="http://schemas.microsoft.com/office/powerpoint/2010/main" val="3949417246"/>
              </p:ext>
            </p:extLst>
          </p:nvPr>
        </p:nvGraphicFramePr>
        <p:xfrm>
          <a:off x="7114989" y="1652354"/>
          <a:ext cx="4315012" cy="3816116"/>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p:cNvSpPr txBox="1"/>
          <p:nvPr/>
        </p:nvSpPr>
        <p:spPr>
          <a:xfrm>
            <a:off x="0" y="6670232"/>
            <a:ext cx="4601882" cy="215444"/>
          </a:xfrm>
          <a:prstGeom prst="rect">
            <a:avLst/>
          </a:prstGeom>
          <a:solidFill>
            <a:srgbClr val="D8D8D8"/>
          </a:solidFill>
        </p:spPr>
        <p:txBody>
          <a:bodyPr wrap="square" rtlCol="0">
            <a:spAutoFit/>
          </a:bodyPr>
          <a:lstStyle/>
          <a:p>
            <a:r>
              <a:rPr lang="en-US" sz="800" dirty="0" smtClean="0">
                <a:latin typeface="Arial" panose="020B0604020202020204" pitchFamily="34" charset="0"/>
                <a:cs typeface="Arial" panose="020B0604020202020204" pitchFamily="34" charset="0"/>
              </a:rPr>
              <a:t>Community Newspapers Drive Results Totum Research February 2016; *in the past 2 years</a:t>
            </a:r>
          </a:p>
        </p:txBody>
      </p:sp>
      <p:pic>
        <p:nvPicPr>
          <p:cNvPr id="26" name="Picture 25" descr="Screen Shot 2016-04-22 at 8.38.51 PM.png"/>
          <p:cNvPicPr>
            <a:picLocks noChangeAspect="1"/>
          </p:cNvPicPr>
          <p:nvPr/>
        </p:nvPicPr>
        <p:blipFill rotWithShape="1">
          <a:blip r:embed="rId3" cstate="email">
            <a:extLst>
              <a:ext uri="{28A0092B-C50C-407E-A947-70E740481C1C}">
                <a14:useLocalDpi xmlns:a14="http://schemas.microsoft.com/office/drawing/2010/main"/>
              </a:ext>
            </a:extLst>
          </a:blip>
          <a:srcRect l="8004" t="71006" r="66145"/>
          <a:stretch/>
        </p:blipFill>
        <p:spPr>
          <a:xfrm>
            <a:off x="5782236" y="3705409"/>
            <a:ext cx="1437341" cy="985106"/>
          </a:xfrm>
          <a:prstGeom prst="rect">
            <a:avLst/>
          </a:prstGeom>
        </p:spPr>
      </p:pic>
    </p:spTree>
    <p:extLst>
      <p:ext uri="{BB962C8B-B14F-4D97-AF65-F5344CB8AC3E}">
        <p14:creationId xmlns:p14="http://schemas.microsoft.com/office/powerpoint/2010/main" val="260940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anim calcmode="lin" valueType="num">
                                      <p:cBhvr>
                                        <p:cTn id="67" dur="1000" fill="hold"/>
                                        <p:tgtEl>
                                          <p:spTgt spid="4"/>
                                        </p:tgtEl>
                                        <p:attrNameLst>
                                          <p:attrName>ppt_x</p:attrName>
                                        </p:attrNameLst>
                                      </p:cBhvr>
                                      <p:tavLst>
                                        <p:tav tm="0">
                                          <p:val>
                                            <p:strVal val="#ppt_x"/>
                                          </p:val>
                                        </p:tav>
                                        <p:tav tm="100000">
                                          <p:val>
                                            <p:strVal val="#ppt_x"/>
                                          </p:val>
                                        </p:tav>
                                      </p:tavLst>
                                    </p:anim>
                                    <p:anim calcmode="lin" valueType="num">
                                      <p:cBhvr>
                                        <p:cTn id="68" dur="1000" fill="hold"/>
                                        <p:tgtEl>
                                          <p:spTgt spid="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anim calcmode="lin" valueType="num">
                                      <p:cBhvr>
                                        <p:cTn id="77" dur="1000" fill="hold"/>
                                        <p:tgtEl>
                                          <p:spTgt spid="8"/>
                                        </p:tgtEl>
                                        <p:attrNameLst>
                                          <p:attrName>ppt_x</p:attrName>
                                        </p:attrNameLst>
                                      </p:cBhvr>
                                      <p:tavLst>
                                        <p:tav tm="0">
                                          <p:val>
                                            <p:strVal val="#ppt_x"/>
                                          </p:val>
                                        </p:tav>
                                        <p:tav tm="100000">
                                          <p:val>
                                            <p:strVal val="#ppt_x"/>
                                          </p:val>
                                        </p:tav>
                                      </p:tavLst>
                                    </p:anim>
                                    <p:anim calcmode="lin" valueType="num">
                                      <p:cBhvr>
                                        <p:cTn id="78" dur="1000" fill="hold"/>
                                        <p:tgtEl>
                                          <p:spTgt spid="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1000"/>
                                        <p:tgtEl>
                                          <p:spTgt spid="10"/>
                                        </p:tgtEl>
                                      </p:cBhvr>
                                    </p:animEffect>
                                    <p:anim calcmode="lin" valueType="num">
                                      <p:cBhvr>
                                        <p:cTn id="87" dur="1000" fill="hold"/>
                                        <p:tgtEl>
                                          <p:spTgt spid="10"/>
                                        </p:tgtEl>
                                        <p:attrNameLst>
                                          <p:attrName>ppt_x</p:attrName>
                                        </p:attrNameLst>
                                      </p:cBhvr>
                                      <p:tavLst>
                                        <p:tav tm="0">
                                          <p:val>
                                            <p:strVal val="#ppt_x"/>
                                          </p:val>
                                        </p:tav>
                                        <p:tav tm="100000">
                                          <p:val>
                                            <p:strVal val="#ppt_x"/>
                                          </p:val>
                                        </p:tav>
                                      </p:tavLst>
                                    </p:anim>
                                    <p:anim calcmode="lin" valueType="num">
                                      <p:cBhvr>
                                        <p:cTn id="88" dur="1000" fill="hold"/>
                                        <p:tgtEl>
                                          <p:spTgt spid="10"/>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1000"/>
                                        <p:tgtEl>
                                          <p:spTgt spid="23"/>
                                        </p:tgtEl>
                                      </p:cBhvr>
                                    </p:animEffect>
                                    <p:anim calcmode="lin" valueType="num">
                                      <p:cBhvr>
                                        <p:cTn id="97" dur="1000" fill="hold"/>
                                        <p:tgtEl>
                                          <p:spTgt spid="23"/>
                                        </p:tgtEl>
                                        <p:attrNameLst>
                                          <p:attrName>ppt_x</p:attrName>
                                        </p:attrNameLst>
                                      </p:cBhvr>
                                      <p:tavLst>
                                        <p:tav tm="0">
                                          <p:val>
                                            <p:strVal val="#ppt_x"/>
                                          </p:val>
                                        </p:tav>
                                        <p:tav tm="100000">
                                          <p:val>
                                            <p:strVal val="#ppt_x"/>
                                          </p:val>
                                        </p:tav>
                                      </p:tavLst>
                                    </p:anim>
                                    <p:anim calcmode="lin" valueType="num">
                                      <p:cBhvr>
                                        <p:cTn id="9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animBg="1"/>
      <p:bldP spid="8" grpId="0" animBg="1"/>
      <p:bldP spid="9" grpId="0"/>
      <p:bldP spid="10" grpId="0"/>
      <p:bldP spid="12" grpId="0" animBg="1"/>
      <p:bldP spid="13" grpId="0" animBg="1"/>
      <p:bldP spid="18" grpId="0" animBg="1"/>
      <p:bldP spid="19" grpId="0"/>
      <p:bldP spid="20" grpId="0"/>
      <p:bldP spid="21" grpId="0"/>
      <p:bldP spid="22" grpId="0"/>
      <p:bldP spid="29" grpId="0" animBg="1"/>
      <p:bldGraphic spid="2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5425440"/>
          </a:xfrm>
          <a:prstGeom prst="rect">
            <a:avLst/>
          </a:prstGeom>
          <a:solidFill>
            <a:srgbClr val="F2F7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33375" y="1676400"/>
            <a:ext cx="8566785" cy="3423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stCxn id="27" idx="6"/>
            <a:endCxn id="29" idx="2"/>
          </p:cNvCxnSpPr>
          <p:nvPr/>
        </p:nvCxnSpPr>
        <p:spPr>
          <a:xfrm>
            <a:off x="1619464" y="3795967"/>
            <a:ext cx="6775394" cy="13951"/>
          </a:xfrm>
          <a:prstGeom prst="line">
            <a:avLst/>
          </a:prstGeom>
          <a:ln>
            <a:solidFill>
              <a:srgbClr val="68685D"/>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icons copy-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2" y="267507"/>
            <a:ext cx="1066800" cy="942048"/>
          </a:xfrm>
          <a:prstGeom prst="rect">
            <a:avLst/>
          </a:prstGeom>
        </p:spPr>
      </p:pic>
      <p:pic>
        <p:nvPicPr>
          <p:cNvPr id="21" name="Picture 20" descr="Reasons.jpg"/>
          <p:cNvPicPr>
            <a:picLocks noChangeAspect="1"/>
          </p:cNvPicPr>
          <p:nvPr/>
        </p:nvPicPr>
        <p:blipFill rotWithShape="1">
          <a:blip r:embed="rId4">
            <a:extLst>
              <a:ext uri="{28A0092B-C50C-407E-A947-70E740481C1C}">
                <a14:useLocalDpi xmlns:a14="http://schemas.microsoft.com/office/drawing/2010/main" val="0"/>
              </a:ext>
            </a:extLst>
          </a:blip>
          <a:srcRect l="10829" t="1278" r="3079" b="94164"/>
          <a:stretch/>
        </p:blipFill>
        <p:spPr>
          <a:xfrm>
            <a:off x="1696721" y="111760"/>
            <a:ext cx="4846320" cy="254000"/>
          </a:xfrm>
          <a:prstGeom prst="rect">
            <a:avLst/>
          </a:prstGeom>
        </p:spPr>
      </p:pic>
      <p:sp>
        <p:nvSpPr>
          <p:cNvPr id="22" name="TextBox 21"/>
          <p:cNvSpPr txBox="1"/>
          <p:nvPr/>
        </p:nvSpPr>
        <p:spPr>
          <a:xfrm>
            <a:off x="1656080" y="284480"/>
            <a:ext cx="7508240" cy="830997"/>
          </a:xfrm>
          <a:prstGeom prst="rect">
            <a:avLst/>
          </a:prstGeom>
          <a:noFill/>
        </p:spPr>
        <p:txBody>
          <a:bodyPr wrap="square" rtlCol="0">
            <a:spAutoFit/>
          </a:bodyPr>
          <a:lstStyle/>
          <a:p>
            <a:r>
              <a:rPr lang="en-US" sz="2400" dirty="0" smtClean="0">
                <a:solidFill>
                  <a:schemeClr val="tx1">
                    <a:lumMod val="65000"/>
                    <a:lumOff val="35000"/>
                  </a:schemeClr>
                </a:solidFill>
              </a:rPr>
              <a:t>Community </a:t>
            </a:r>
            <a:r>
              <a:rPr lang="en-US" sz="2400" dirty="0" smtClean="0">
                <a:solidFill>
                  <a:srgbClr val="147EB0"/>
                </a:solidFill>
              </a:rPr>
              <a:t>#newspapers </a:t>
            </a:r>
            <a:r>
              <a:rPr lang="en-US" sz="2400" dirty="0" smtClean="0">
                <a:solidFill>
                  <a:schemeClr val="tx1">
                    <a:lumMod val="65000"/>
                    <a:lumOff val="35000"/>
                  </a:schemeClr>
                </a:solidFill>
              </a:rPr>
              <a:t>are the </a:t>
            </a:r>
            <a:r>
              <a:rPr lang="en-US" sz="2400" dirty="0" smtClean="0">
                <a:solidFill>
                  <a:srgbClr val="147EB0"/>
                </a:solidFill>
              </a:rPr>
              <a:t>#</a:t>
            </a:r>
            <a:r>
              <a:rPr lang="en-US" sz="2400" dirty="0" err="1" smtClean="0">
                <a:solidFill>
                  <a:srgbClr val="147EB0"/>
                </a:solidFill>
              </a:rPr>
              <a:t>originalsocialmedia</a:t>
            </a:r>
            <a:r>
              <a:rPr lang="en-US" sz="2400" dirty="0" smtClean="0">
                <a:solidFill>
                  <a:srgbClr val="147EB0"/>
                </a:solidFill>
              </a:rPr>
              <a:t>.</a:t>
            </a:r>
          </a:p>
          <a:p>
            <a:r>
              <a:rPr lang="en-US" sz="2400" dirty="0" smtClean="0">
                <a:solidFill>
                  <a:srgbClr val="147EB0"/>
                </a:solidFill>
              </a:rPr>
              <a:t>#</a:t>
            </a:r>
            <a:r>
              <a:rPr lang="en-US" sz="2400" dirty="0" err="1" smtClean="0">
                <a:solidFill>
                  <a:srgbClr val="147EB0"/>
                </a:solidFill>
              </a:rPr>
              <a:t>newspaperscanada</a:t>
            </a:r>
            <a:endParaRPr lang="en-US" sz="2400" dirty="0">
              <a:solidFill>
                <a:srgbClr val="147EB0"/>
              </a:solidFill>
            </a:endParaRPr>
          </a:p>
        </p:txBody>
      </p:sp>
      <p:cxnSp>
        <p:nvCxnSpPr>
          <p:cNvPr id="33" name="Straight Connector 32"/>
          <p:cNvCxnSpPr/>
          <p:nvPr/>
        </p:nvCxnSpPr>
        <p:spPr>
          <a:xfrm flipH="1">
            <a:off x="1414646" y="3347173"/>
            <a:ext cx="5967" cy="757386"/>
          </a:xfrm>
          <a:prstGeom prst="line">
            <a:avLst/>
          </a:prstGeom>
          <a:ln>
            <a:solidFill>
              <a:srgbClr val="68685D"/>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7900264" y="3343382"/>
            <a:ext cx="5967" cy="757386"/>
          </a:xfrm>
          <a:prstGeom prst="line">
            <a:avLst/>
          </a:prstGeom>
          <a:ln>
            <a:solidFill>
              <a:srgbClr val="68685D"/>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5"/>
          <a:stretch>
            <a:fillRect/>
          </a:stretch>
        </p:blipFill>
        <p:spPr>
          <a:xfrm rot="476011">
            <a:off x="7639510" y="2798323"/>
            <a:ext cx="483109" cy="441461"/>
          </a:xfrm>
          <a:prstGeom prst="rect">
            <a:avLst/>
          </a:prstGeom>
        </p:spPr>
      </p:pic>
      <p:pic>
        <p:nvPicPr>
          <p:cNvPr id="13" name="Picture 12"/>
          <p:cNvPicPr>
            <a:picLocks noChangeAspect="1"/>
          </p:cNvPicPr>
          <p:nvPr/>
        </p:nvPicPr>
        <p:blipFill>
          <a:blip r:embed="rId6"/>
          <a:stretch>
            <a:fillRect/>
          </a:stretch>
        </p:blipFill>
        <p:spPr>
          <a:xfrm>
            <a:off x="7257482" y="2795117"/>
            <a:ext cx="220278" cy="487583"/>
          </a:xfrm>
          <a:prstGeom prst="rect">
            <a:avLst/>
          </a:prstGeom>
        </p:spPr>
      </p:pic>
      <p:pic>
        <p:nvPicPr>
          <p:cNvPr id="24" name="Picture 23"/>
          <p:cNvPicPr>
            <a:picLocks noChangeAspect="1"/>
          </p:cNvPicPr>
          <p:nvPr/>
        </p:nvPicPr>
        <p:blipFill>
          <a:blip r:embed="rId7"/>
          <a:stretch>
            <a:fillRect/>
          </a:stretch>
        </p:blipFill>
        <p:spPr>
          <a:xfrm>
            <a:off x="786998" y="2421275"/>
            <a:ext cx="1259564" cy="935547"/>
          </a:xfrm>
          <a:prstGeom prst="rect">
            <a:avLst/>
          </a:prstGeom>
        </p:spPr>
      </p:pic>
      <p:sp>
        <p:nvSpPr>
          <p:cNvPr id="27" name="Oval 26"/>
          <p:cNvSpPr/>
          <p:nvPr/>
        </p:nvSpPr>
        <p:spPr>
          <a:xfrm>
            <a:off x="1200655" y="3586562"/>
            <a:ext cx="418809" cy="41880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693818" y="3590353"/>
            <a:ext cx="418809" cy="41880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79120" y="4045900"/>
            <a:ext cx="1688954" cy="369332"/>
          </a:xfrm>
          <a:prstGeom prst="rect">
            <a:avLst/>
          </a:prstGeom>
          <a:noFill/>
        </p:spPr>
        <p:txBody>
          <a:bodyPr wrap="square" rtlCol="0">
            <a:spAutoFit/>
          </a:bodyPr>
          <a:lstStyle/>
          <a:p>
            <a:pPr algn="ctr"/>
            <a:r>
              <a:rPr lang="en-US" b="1" dirty="0" smtClean="0"/>
              <a:t>1752</a:t>
            </a:r>
            <a:endParaRPr lang="en-US" b="1" dirty="0"/>
          </a:p>
        </p:txBody>
      </p:sp>
      <p:sp>
        <p:nvSpPr>
          <p:cNvPr id="35" name="TextBox 34"/>
          <p:cNvSpPr txBox="1"/>
          <p:nvPr/>
        </p:nvSpPr>
        <p:spPr>
          <a:xfrm>
            <a:off x="7001580" y="4034534"/>
            <a:ext cx="712348" cy="369332"/>
          </a:xfrm>
          <a:prstGeom prst="rect">
            <a:avLst/>
          </a:prstGeom>
          <a:noFill/>
        </p:spPr>
        <p:txBody>
          <a:bodyPr wrap="square" rtlCol="0">
            <a:spAutoFit/>
          </a:bodyPr>
          <a:lstStyle/>
          <a:p>
            <a:pPr algn="ctr"/>
            <a:r>
              <a:rPr lang="en-US" b="1" dirty="0" smtClean="0"/>
              <a:t>2004</a:t>
            </a:r>
            <a:endParaRPr lang="en-US" dirty="0"/>
          </a:p>
        </p:txBody>
      </p:sp>
      <p:cxnSp>
        <p:nvCxnSpPr>
          <p:cNvPr id="37" name="Straight Connector 36"/>
          <p:cNvCxnSpPr/>
          <p:nvPr/>
        </p:nvCxnSpPr>
        <p:spPr>
          <a:xfrm flipH="1">
            <a:off x="7353726" y="3347172"/>
            <a:ext cx="5967" cy="757386"/>
          </a:xfrm>
          <a:prstGeom prst="line">
            <a:avLst/>
          </a:prstGeom>
          <a:ln>
            <a:solidFill>
              <a:srgbClr val="68685D"/>
            </a:solidFill>
          </a:ln>
          <a:effectLst/>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7147280" y="3594143"/>
            <a:ext cx="418809" cy="41880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7548959" y="4039970"/>
            <a:ext cx="712348" cy="369332"/>
          </a:xfrm>
          <a:prstGeom prst="rect">
            <a:avLst/>
          </a:prstGeom>
          <a:noFill/>
        </p:spPr>
        <p:txBody>
          <a:bodyPr wrap="square" rtlCol="0">
            <a:spAutoFit/>
          </a:bodyPr>
          <a:lstStyle/>
          <a:p>
            <a:pPr algn="ctr"/>
            <a:r>
              <a:rPr lang="en-US" b="1" dirty="0" smtClean="0"/>
              <a:t>2006</a:t>
            </a:r>
            <a:endParaRPr lang="en-US" dirty="0"/>
          </a:p>
        </p:txBody>
      </p:sp>
      <p:pic>
        <p:nvPicPr>
          <p:cNvPr id="25" name="Picture 24" descr="Screen Shot 2016-05-13 at 9.49.45 PM.png"/>
          <p:cNvPicPr>
            <a:picLocks noChangeAspect="1"/>
          </p:cNvPicPr>
          <p:nvPr/>
        </p:nvPicPr>
        <p:blipFill rotWithShape="1">
          <a:blip r:embed="rId8">
            <a:extLst>
              <a:ext uri="{28A0092B-C50C-407E-A947-70E740481C1C}">
                <a14:useLocalDpi xmlns:a14="http://schemas.microsoft.com/office/drawing/2010/main" val="0"/>
              </a:ext>
            </a:extLst>
          </a:blip>
          <a:srcRect b="21454"/>
          <a:stretch/>
        </p:blipFill>
        <p:spPr>
          <a:xfrm>
            <a:off x="0" y="5130800"/>
            <a:ext cx="4057245" cy="274320"/>
          </a:xfrm>
          <a:prstGeom prst="rect">
            <a:avLst/>
          </a:prstGeom>
        </p:spPr>
      </p:pic>
      <p:sp>
        <p:nvSpPr>
          <p:cNvPr id="23" name="TextBox 22"/>
          <p:cNvSpPr txBox="1"/>
          <p:nvPr/>
        </p:nvSpPr>
        <p:spPr>
          <a:xfrm>
            <a:off x="1196975" y="112371"/>
            <a:ext cx="591185" cy="707886"/>
          </a:xfrm>
          <a:prstGeom prst="rect">
            <a:avLst/>
          </a:prstGeom>
          <a:noFill/>
        </p:spPr>
        <p:txBody>
          <a:bodyPr wrap="square" rtlCol="0">
            <a:spAutoFit/>
          </a:bodyPr>
          <a:lstStyle/>
          <a:p>
            <a:r>
              <a:rPr lang="en-US" sz="4000" b="1" dirty="0" smtClean="0">
                <a:solidFill>
                  <a:srgbClr val="27336F"/>
                </a:solidFill>
              </a:rPr>
              <a:t>1.</a:t>
            </a:r>
            <a:endParaRPr lang="en-US" sz="4000" b="1" dirty="0">
              <a:solidFill>
                <a:srgbClr val="27336F"/>
              </a:solidFill>
            </a:endParaRPr>
          </a:p>
        </p:txBody>
      </p:sp>
      <p:cxnSp>
        <p:nvCxnSpPr>
          <p:cNvPr id="26" name="Straight Connector 25"/>
          <p:cNvCxnSpPr/>
          <p:nvPr/>
        </p:nvCxnSpPr>
        <p:spPr>
          <a:xfrm flipH="1">
            <a:off x="8601304" y="3353542"/>
            <a:ext cx="5967" cy="757386"/>
          </a:xfrm>
          <a:prstGeom prst="line">
            <a:avLst/>
          </a:prstGeom>
          <a:ln>
            <a:solidFill>
              <a:srgbClr val="68685D"/>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8394858" y="3600513"/>
            <a:ext cx="418809" cy="41880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8249999" y="4039970"/>
            <a:ext cx="712348" cy="369332"/>
          </a:xfrm>
          <a:prstGeom prst="rect">
            <a:avLst/>
          </a:prstGeom>
          <a:noFill/>
        </p:spPr>
        <p:txBody>
          <a:bodyPr wrap="square" rtlCol="0">
            <a:spAutoFit/>
          </a:bodyPr>
          <a:lstStyle/>
          <a:p>
            <a:pPr algn="ctr"/>
            <a:r>
              <a:rPr lang="en-US" b="1" dirty="0" smtClean="0"/>
              <a:t>2010</a:t>
            </a:r>
            <a:endParaRPr lang="en-US" dirty="0"/>
          </a:p>
        </p:txBody>
      </p:sp>
      <p:pic>
        <p:nvPicPr>
          <p:cNvPr id="7" name="Picture 6" descr="Screen Shot 2016-05-13 at 10.46.36 PM.png"/>
          <p:cNvPicPr>
            <a:picLocks noChangeAspect="1"/>
          </p:cNvPicPr>
          <p:nvPr/>
        </p:nvPicPr>
        <p:blipFill rotWithShape="1">
          <a:blip r:embed="rId9" cstate="print">
            <a:extLst>
              <a:ext uri="{28A0092B-C50C-407E-A947-70E740481C1C}">
                <a14:useLocalDpi xmlns:a14="http://schemas.microsoft.com/office/drawing/2010/main" val="0"/>
              </a:ext>
            </a:extLst>
          </a:blip>
          <a:srcRect l="11479" r="12875"/>
          <a:stretch/>
        </p:blipFill>
        <p:spPr>
          <a:xfrm>
            <a:off x="8371839" y="2753360"/>
            <a:ext cx="477521" cy="565149"/>
          </a:xfrm>
          <a:prstGeom prst="rect">
            <a:avLst/>
          </a:prstGeom>
        </p:spPr>
      </p:pic>
      <p:sp>
        <p:nvSpPr>
          <p:cNvPr id="36" name="TextBox 35"/>
          <p:cNvSpPr txBox="1"/>
          <p:nvPr/>
        </p:nvSpPr>
        <p:spPr>
          <a:xfrm>
            <a:off x="6402140" y="4034534"/>
            <a:ext cx="712348" cy="369332"/>
          </a:xfrm>
          <a:prstGeom prst="rect">
            <a:avLst/>
          </a:prstGeom>
          <a:noFill/>
        </p:spPr>
        <p:txBody>
          <a:bodyPr wrap="square" rtlCol="0">
            <a:spAutoFit/>
          </a:bodyPr>
          <a:lstStyle/>
          <a:p>
            <a:pPr algn="ctr"/>
            <a:r>
              <a:rPr lang="en-US" b="1" dirty="0" smtClean="0"/>
              <a:t>2002</a:t>
            </a:r>
            <a:endParaRPr lang="en-US" dirty="0"/>
          </a:p>
        </p:txBody>
      </p:sp>
      <p:cxnSp>
        <p:nvCxnSpPr>
          <p:cNvPr id="40" name="Straight Connector 39"/>
          <p:cNvCxnSpPr/>
          <p:nvPr/>
        </p:nvCxnSpPr>
        <p:spPr>
          <a:xfrm flipH="1">
            <a:off x="6754286" y="3347172"/>
            <a:ext cx="5967" cy="757386"/>
          </a:xfrm>
          <a:prstGeom prst="line">
            <a:avLst/>
          </a:prstGeom>
          <a:ln>
            <a:solidFill>
              <a:srgbClr val="68685D"/>
            </a:solidFill>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6547840" y="3594143"/>
            <a:ext cx="418809" cy="41880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6-05-13 at 10.49.20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4150" y="2840382"/>
            <a:ext cx="476250" cy="467967"/>
          </a:xfrm>
          <a:prstGeom prst="rect">
            <a:avLst/>
          </a:prstGeom>
        </p:spPr>
      </p:pic>
      <p:pic>
        <p:nvPicPr>
          <p:cNvPr id="9" name="Picture 8"/>
          <p:cNvPicPr>
            <a:picLocks noChangeAspect="1"/>
          </p:cNvPicPr>
          <p:nvPr/>
        </p:nvPicPr>
        <p:blipFill>
          <a:blip r:embed="rId11"/>
          <a:stretch>
            <a:fillRect/>
          </a:stretch>
        </p:blipFill>
        <p:spPr>
          <a:xfrm>
            <a:off x="8392160" y="2331720"/>
            <a:ext cx="416560" cy="416560"/>
          </a:xfrm>
          <a:prstGeom prst="rect">
            <a:avLst/>
          </a:prstGeom>
        </p:spPr>
      </p:pic>
    </p:spTree>
    <p:extLst>
      <p:ext uri="{BB962C8B-B14F-4D97-AF65-F5344CB8AC3E}">
        <p14:creationId xmlns:p14="http://schemas.microsoft.com/office/powerpoint/2010/main" val="299627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3500"/>
                            </p:stCondLst>
                            <p:childTnLst>
                              <p:par>
                                <p:cTn id="30" presetID="1"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8000"/>
                            </p:stCondLst>
                            <p:childTnLst>
                              <p:par>
                                <p:cTn id="61" presetID="1"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par>
                          <p:cTn id="63" fill="hold">
                            <p:stCondLst>
                              <p:cond delay="8000"/>
                            </p:stCondLst>
                            <p:childTnLst>
                              <p:par>
                                <p:cTn id="64" presetID="10"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childTnLst>
                                </p:cTn>
                              </p:par>
                            </p:childTnLst>
                          </p:cTn>
                        </p:par>
                        <p:par>
                          <p:cTn id="67" fill="hold">
                            <p:stCondLst>
                              <p:cond delay="9000"/>
                            </p:stCondLst>
                            <p:childTnLst>
                              <p:par>
                                <p:cTn id="68" presetID="10" presetClass="entr" presetSubtype="0"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par>
                          <p:cTn id="71" fill="hold">
                            <p:stCondLst>
                              <p:cond delay="9500"/>
                            </p:stCondLst>
                            <p:childTnLst>
                              <p:par>
                                <p:cTn id="72" presetID="10" presetClass="entr" presetSubtype="0"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animBg="1"/>
      <p:bldP spid="35" grpId="0"/>
      <p:bldP spid="38" grpId="0" animBg="1"/>
      <p:bldP spid="39" grpId="0"/>
      <p:bldP spid="29" grpId="0" animBg="1"/>
      <p:bldP spid="32" grpId="0"/>
      <p:bldP spid="36" grpId="0"/>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9144000" cy="5425440"/>
          </a:xfrm>
          <a:prstGeom prst="rect">
            <a:avLst/>
          </a:prstGeom>
          <a:solidFill>
            <a:srgbClr val="F2F7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33375" y="1676400"/>
            <a:ext cx="8566785" cy="3423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twitter.pdf"/>
          <p:cNvPicPr>
            <a:picLocks noChangeAspect="1"/>
          </p:cNvPicPr>
          <p:nvPr/>
        </p:nvPicPr>
        <p:blipFill rotWithShape="1">
          <a:blip r:embed="rId3">
            <a:extLst>
              <a:ext uri="{28A0092B-C50C-407E-A947-70E740481C1C}">
                <a14:useLocalDpi xmlns:a14="http://schemas.microsoft.com/office/drawing/2010/main" val="0"/>
              </a:ext>
            </a:extLst>
          </a:blip>
          <a:srcRect b="15512"/>
          <a:stretch/>
        </p:blipFill>
        <p:spPr>
          <a:xfrm>
            <a:off x="518160" y="2397760"/>
            <a:ext cx="2989806" cy="2245360"/>
          </a:xfrm>
          <a:prstGeom prst="rect">
            <a:avLst/>
          </a:prstGeom>
          <a:ln>
            <a:solidFill>
              <a:schemeClr val="tx1">
                <a:lumMod val="65000"/>
                <a:lumOff val="35000"/>
              </a:schemeClr>
            </a:solidFill>
          </a:ln>
          <a:effectLst/>
        </p:spPr>
      </p:pic>
      <p:pic>
        <p:nvPicPr>
          <p:cNvPr id="4" name="Picture 3" descr="Instagram.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8227" y="1809924"/>
            <a:ext cx="1775739" cy="3156871"/>
          </a:xfrm>
          <a:prstGeom prst="rect">
            <a:avLst/>
          </a:prstGeom>
          <a:ln>
            <a:solidFill>
              <a:schemeClr val="tx1">
                <a:lumMod val="65000"/>
                <a:lumOff val="35000"/>
              </a:schemeClr>
            </a:solidFill>
          </a:ln>
          <a:effectLst/>
        </p:spPr>
      </p:pic>
      <p:pic>
        <p:nvPicPr>
          <p:cNvPr id="5" name="Picture 4" descr="facebook.pdf"/>
          <p:cNvPicPr>
            <a:picLocks noChangeAspect="1"/>
          </p:cNvPicPr>
          <p:nvPr/>
        </p:nvPicPr>
        <p:blipFill rotWithShape="1">
          <a:blip r:embed="rId5">
            <a:extLst>
              <a:ext uri="{28A0092B-C50C-407E-A947-70E740481C1C}">
                <a14:useLocalDpi xmlns:a14="http://schemas.microsoft.com/office/drawing/2010/main" val="0"/>
              </a:ext>
            </a:extLst>
          </a:blip>
          <a:srcRect b="29617"/>
          <a:stretch/>
        </p:blipFill>
        <p:spPr>
          <a:xfrm>
            <a:off x="3677920" y="2641513"/>
            <a:ext cx="2997299" cy="1813098"/>
          </a:xfrm>
          <a:prstGeom prst="rect">
            <a:avLst/>
          </a:prstGeom>
          <a:ln>
            <a:solidFill>
              <a:schemeClr val="tx1">
                <a:lumMod val="65000"/>
                <a:lumOff val="35000"/>
              </a:schemeClr>
            </a:solidFill>
          </a:ln>
          <a:effectLst/>
        </p:spPr>
      </p:pic>
      <p:pic>
        <p:nvPicPr>
          <p:cNvPr id="38" name="Picture 37" descr="Screen Shot 2016-05-13 at 9.49.45 PM.png"/>
          <p:cNvPicPr>
            <a:picLocks noChangeAspect="1"/>
          </p:cNvPicPr>
          <p:nvPr/>
        </p:nvPicPr>
        <p:blipFill rotWithShape="1">
          <a:blip r:embed="rId6">
            <a:extLst>
              <a:ext uri="{28A0092B-C50C-407E-A947-70E740481C1C}">
                <a14:useLocalDpi xmlns:a14="http://schemas.microsoft.com/office/drawing/2010/main" val="0"/>
              </a:ext>
            </a:extLst>
          </a:blip>
          <a:srcRect b="21454"/>
          <a:stretch/>
        </p:blipFill>
        <p:spPr>
          <a:xfrm>
            <a:off x="0" y="5130800"/>
            <a:ext cx="4057245" cy="274320"/>
          </a:xfrm>
          <a:prstGeom prst="rect">
            <a:avLst/>
          </a:prstGeom>
        </p:spPr>
      </p:pic>
      <p:pic>
        <p:nvPicPr>
          <p:cNvPr id="14" name="Picture 13" descr="icons copy-1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2" y="267507"/>
            <a:ext cx="1066800" cy="942048"/>
          </a:xfrm>
          <a:prstGeom prst="rect">
            <a:avLst/>
          </a:prstGeom>
        </p:spPr>
      </p:pic>
      <p:pic>
        <p:nvPicPr>
          <p:cNvPr id="15" name="Picture 14" descr="Reasons.jpg"/>
          <p:cNvPicPr>
            <a:picLocks noChangeAspect="1"/>
          </p:cNvPicPr>
          <p:nvPr/>
        </p:nvPicPr>
        <p:blipFill rotWithShape="1">
          <a:blip r:embed="rId8">
            <a:extLst>
              <a:ext uri="{28A0092B-C50C-407E-A947-70E740481C1C}">
                <a14:useLocalDpi xmlns:a14="http://schemas.microsoft.com/office/drawing/2010/main" val="0"/>
              </a:ext>
            </a:extLst>
          </a:blip>
          <a:srcRect l="10829" t="1278" r="3079" b="94164"/>
          <a:stretch/>
        </p:blipFill>
        <p:spPr>
          <a:xfrm>
            <a:off x="1696721" y="111760"/>
            <a:ext cx="4846320" cy="254000"/>
          </a:xfrm>
          <a:prstGeom prst="rect">
            <a:avLst/>
          </a:prstGeom>
        </p:spPr>
      </p:pic>
      <p:sp>
        <p:nvSpPr>
          <p:cNvPr id="16" name="TextBox 15"/>
          <p:cNvSpPr txBox="1"/>
          <p:nvPr/>
        </p:nvSpPr>
        <p:spPr>
          <a:xfrm>
            <a:off x="1656080" y="284480"/>
            <a:ext cx="7508240" cy="830997"/>
          </a:xfrm>
          <a:prstGeom prst="rect">
            <a:avLst/>
          </a:prstGeom>
          <a:noFill/>
        </p:spPr>
        <p:txBody>
          <a:bodyPr wrap="square" rtlCol="0">
            <a:spAutoFit/>
          </a:bodyPr>
          <a:lstStyle/>
          <a:p>
            <a:r>
              <a:rPr lang="en-US" sz="2400" dirty="0" smtClean="0">
                <a:solidFill>
                  <a:schemeClr val="tx1">
                    <a:lumMod val="65000"/>
                    <a:lumOff val="35000"/>
                  </a:schemeClr>
                </a:solidFill>
              </a:rPr>
              <a:t>Community </a:t>
            </a:r>
            <a:r>
              <a:rPr lang="en-US" sz="2400" dirty="0" smtClean="0">
                <a:solidFill>
                  <a:srgbClr val="147EB0"/>
                </a:solidFill>
              </a:rPr>
              <a:t>#newspapers </a:t>
            </a:r>
            <a:r>
              <a:rPr lang="en-US" sz="2400" dirty="0" smtClean="0">
                <a:solidFill>
                  <a:schemeClr val="tx1">
                    <a:lumMod val="65000"/>
                    <a:lumOff val="35000"/>
                  </a:schemeClr>
                </a:solidFill>
              </a:rPr>
              <a:t>are the </a:t>
            </a:r>
            <a:r>
              <a:rPr lang="en-US" sz="2400" dirty="0" smtClean="0">
                <a:solidFill>
                  <a:srgbClr val="147EB0"/>
                </a:solidFill>
              </a:rPr>
              <a:t>#</a:t>
            </a:r>
            <a:r>
              <a:rPr lang="en-US" sz="2400" dirty="0" err="1" smtClean="0">
                <a:solidFill>
                  <a:srgbClr val="147EB0"/>
                </a:solidFill>
              </a:rPr>
              <a:t>originalsocialmedia</a:t>
            </a:r>
            <a:endParaRPr lang="en-US" sz="2400" dirty="0" smtClean="0">
              <a:solidFill>
                <a:srgbClr val="147EB0"/>
              </a:solidFill>
            </a:endParaRPr>
          </a:p>
          <a:p>
            <a:r>
              <a:rPr lang="en-US" sz="2400" dirty="0" smtClean="0">
                <a:solidFill>
                  <a:srgbClr val="147EB0"/>
                </a:solidFill>
              </a:rPr>
              <a:t>#</a:t>
            </a:r>
            <a:r>
              <a:rPr lang="en-US" sz="2400" dirty="0" err="1" smtClean="0">
                <a:solidFill>
                  <a:srgbClr val="147EB0"/>
                </a:solidFill>
              </a:rPr>
              <a:t>newspaperscanada</a:t>
            </a:r>
            <a:endParaRPr lang="en-US" sz="2400" dirty="0">
              <a:solidFill>
                <a:srgbClr val="147EB0"/>
              </a:solidFill>
            </a:endParaRPr>
          </a:p>
        </p:txBody>
      </p:sp>
    </p:spTree>
    <p:extLst>
      <p:ext uri="{BB962C8B-B14F-4D97-AF65-F5344CB8AC3E}">
        <p14:creationId xmlns:p14="http://schemas.microsoft.com/office/powerpoint/2010/main" val="4036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ppt_x</p:attrName>
                                        </p:attrNameLst>
                                      </p:cBhvr>
                                      <p:tavLst>
                                        <p:tav tm="0">
                                          <p:val>
                                            <p:strVal val="#ppt_x"/>
                                          </p:val>
                                        </p:tav>
                                        <p:tav tm="100000">
                                          <p:val>
                                            <p:strVal val="#ppt_x"/>
                                          </p:val>
                                        </p:tav>
                                      </p:tavLst>
                                    </p:anim>
                                    <p:anim calcmode="lin" valueType="num">
                                      <p:cBhvr>
                                        <p:cTn id="20" dur="2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500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69469" y="1364506"/>
            <a:ext cx="3067141" cy="3566634"/>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769468" y="720357"/>
            <a:ext cx="3067141" cy="648478"/>
          </a:xfrm>
          <a:prstGeom prst="rect">
            <a:avLst/>
          </a:prstGeom>
          <a:solidFill>
            <a:srgbClr val="4867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icons copy-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2" y="318307"/>
            <a:ext cx="1066800" cy="942048"/>
          </a:xfrm>
          <a:prstGeom prst="rect">
            <a:avLst/>
          </a:prstGeom>
        </p:spPr>
      </p:pic>
      <p:sp>
        <p:nvSpPr>
          <p:cNvPr id="7" name="Content Placeholder 2"/>
          <p:cNvSpPr txBox="1">
            <a:spLocks/>
          </p:cNvSpPr>
          <p:nvPr/>
        </p:nvSpPr>
        <p:spPr>
          <a:xfrm>
            <a:off x="5769469" y="1623848"/>
            <a:ext cx="3067141" cy="33072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2400" dirty="0" smtClean="0"/>
              <a:t>Facebook has been </a:t>
            </a:r>
            <a:r>
              <a:rPr lang="en-CA" sz="2400" b="1" dirty="0" smtClean="0"/>
              <a:t>oversold to advertisers.</a:t>
            </a:r>
          </a:p>
          <a:p>
            <a:pPr marL="0" indent="0">
              <a:buNone/>
            </a:pPr>
            <a:endParaRPr lang="en-CA" sz="1050" dirty="0" smtClean="0"/>
          </a:p>
          <a:p>
            <a:pPr marL="0" indent="0">
              <a:buNone/>
            </a:pPr>
            <a:r>
              <a:rPr lang="en-CA" sz="2400" b="1" dirty="0" smtClean="0"/>
              <a:t>Only 1.5% </a:t>
            </a:r>
            <a:r>
              <a:rPr lang="en-CA" sz="2400" dirty="0" smtClean="0"/>
              <a:t>of retailers’ last click e-commerce transactions came from social media (Facebook).</a:t>
            </a:r>
          </a:p>
        </p:txBody>
      </p:sp>
      <p:pic>
        <p:nvPicPr>
          <p:cNvPr id="14" name="Picture 13"/>
          <p:cNvPicPr>
            <a:picLocks noChangeAspect="1"/>
          </p:cNvPicPr>
          <p:nvPr/>
        </p:nvPicPr>
        <p:blipFill rotWithShape="1">
          <a:blip r:embed="rId4"/>
          <a:srcRect b="12308"/>
          <a:stretch/>
        </p:blipFill>
        <p:spPr>
          <a:xfrm>
            <a:off x="6350464" y="751522"/>
            <a:ext cx="1851095" cy="563273"/>
          </a:xfrm>
          <a:prstGeom prst="rect">
            <a:avLst/>
          </a:prstGeom>
        </p:spPr>
      </p:pic>
      <p:pic>
        <p:nvPicPr>
          <p:cNvPr id="4" name="Picture 3" descr="megaphone-08.png"/>
          <p:cNvPicPr>
            <a:picLocks noChangeAspect="1"/>
          </p:cNvPicPr>
          <p:nvPr/>
        </p:nvPicPr>
        <p:blipFill rotWithShape="1">
          <a:blip r:embed="rId5" cstate="print">
            <a:extLst>
              <a:ext uri="{28A0092B-C50C-407E-A947-70E740481C1C}">
                <a14:useLocalDpi xmlns:a14="http://schemas.microsoft.com/office/drawing/2010/main" val="0"/>
              </a:ext>
            </a:extLst>
          </a:blip>
          <a:srcRect l="24737" t="11509" r="4415" b="5336"/>
          <a:stretch/>
        </p:blipFill>
        <p:spPr>
          <a:xfrm>
            <a:off x="0" y="360323"/>
            <a:ext cx="5968578" cy="4740953"/>
          </a:xfrm>
          <a:prstGeom prst="rect">
            <a:avLst/>
          </a:prstGeom>
        </p:spPr>
      </p:pic>
    </p:spTree>
    <p:extLst>
      <p:ext uri="{BB962C8B-B14F-4D97-AF65-F5344CB8AC3E}">
        <p14:creationId xmlns:p14="http://schemas.microsoft.com/office/powerpoint/2010/main" val="48712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60267" y="1952999"/>
            <a:ext cx="3286889" cy="2968414"/>
            <a:chOff x="560267" y="1952999"/>
            <a:chExt cx="3286889" cy="2968414"/>
          </a:xfrm>
        </p:grpSpPr>
        <p:pic>
          <p:nvPicPr>
            <p:cNvPr id="2051" name="Picture 3" descr="C:\Users\Kelly\Documents\A - Presentations\FIVE Things-Community Newspapers Drive Results 2016\Media Partners _ Just -Blink_files\blink-facebook-socia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48" y="2048088"/>
              <a:ext cx="670214"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7489" y="1952999"/>
              <a:ext cx="3202258" cy="2837095"/>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Just Blink Facebook a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267" y="3638142"/>
              <a:ext cx="3212188" cy="1283271"/>
            </a:xfrm>
            <a:prstGeom prst="rect">
              <a:avLst/>
            </a:prstGeom>
          </p:spPr>
        </p:pic>
        <p:sp>
          <p:nvSpPr>
            <p:cNvPr id="5" name="TextBox 4"/>
            <p:cNvSpPr txBox="1"/>
            <p:nvPr/>
          </p:nvSpPr>
          <p:spPr>
            <a:xfrm>
              <a:off x="709669" y="2763741"/>
              <a:ext cx="3137487" cy="2062103"/>
            </a:xfrm>
            <a:prstGeom prst="rect">
              <a:avLst/>
            </a:prstGeom>
            <a:noFill/>
          </p:spPr>
          <p:txBody>
            <a:bodyPr wrap="square" numCol="2" rtlCol="0">
              <a:spAutoFit/>
            </a:bodyPr>
            <a:lstStyle/>
            <a:p>
              <a:r>
                <a:rPr lang="en-CA" dirty="0"/>
                <a:t>Facebook ad</a:t>
              </a:r>
            </a:p>
            <a:p>
              <a:r>
                <a:rPr lang="en-CA" dirty="0"/>
                <a:t>6 days</a:t>
              </a:r>
            </a:p>
            <a:p>
              <a:r>
                <a:rPr lang="en-CA" dirty="0"/>
                <a:t>$929 </a:t>
              </a:r>
              <a:r>
                <a:rPr lang="en-CA" dirty="0" smtClean="0"/>
                <a:t>cost</a:t>
              </a:r>
            </a:p>
            <a:p>
              <a:endParaRPr lang="en-CA" dirty="0" smtClean="0"/>
            </a:p>
            <a:p>
              <a:endParaRPr lang="en-CA" dirty="0"/>
            </a:p>
            <a:p>
              <a:endParaRPr lang="en-CA" dirty="0" smtClean="0"/>
            </a:p>
            <a:p>
              <a:endParaRPr lang="en-CA" dirty="0"/>
            </a:p>
            <a:p>
              <a:r>
                <a:rPr lang="en-CA" dirty="0" smtClean="0"/>
                <a:t>21 downloads</a:t>
              </a:r>
              <a:endParaRPr lang="en-CA" dirty="0"/>
            </a:p>
            <a:p>
              <a:r>
                <a:rPr lang="en-CA" dirty="0" smtClean="0"/>
                <a:t>$44.24 </a:t>
              </a:r>
              <a:r>
                <a:rPr lang="en-CA" dirty="0"/>
                <a:t>each</a:t>
              </a:r>
            </a:p>
            <a:p>
              <a:endParaRPr lang="en-US" sz="1600" dirty="0"/>
            </a:p>
          </p:txBody>
        </p:sp>
      </p:grpSp>
      <p:sp>
        <p:nvSpPr>
          <p:cNvPr id="8" name="Content Placeholder 7"/>
          <p:cNvSpPr>
            <a:spLocks noGrp="1"/>
          </p:cNvSpPr>
          <p:nvPr>
            <p:ph sz="half" idx="1"/>
          </p:nvPr>
        </p:nvSpPr>
        <p:spPr>
          <a:xfrm>
            <a:off x="1410661" y="2005271"/>
            <a:ext cx="2073517" cy="907862"/>
          </a:xfrm>
        </p:spPr>
        <p:txBody>
          <a:bodyPr>
            <a:normAutofit/>
          </a:bodyPr>
          <a:lstStyle/>
          <a:p>
            <a:pPr marL="0" lvl="2" indent="0">
              <a:buNone/>
            </a:pPr>
            <a:r>
              <a:rPr lang="en-CA" b="1" dirty="0" smtClean="0"/>
              <a:t>Social Media </a:t>
            </a:r>
          </a:p>
          <a:p>
            <a:pPr marL="0" lvl="2" indent="0">
              <a:buNone/>
            </a:pPr>
            <a:r>
              <a:rPr lang="en-CA" b="1" dirty="0" smtClean="0"/>
              <a:t>Campaign</a:t>
            </a:r>
          </a:p>
        </p:txBody>
      </p:sp>
      <p:sp>
        <p:nvSpPr>
          <p:cNvPr id="12" name="Rectangle 11"/>
          <p:cNvSpPr/>
          <p:nvPr/>
        </p:nvSpPr>
        <p:spPr>
          <a:xfrm>
            <a:off x="4003216" y="1960762"/>
            <a:ext cx="4684766" cy="2997399"/>
          </a:xfrm>
          <a:prstGeom prst="rect">
            <a:avLst/>
          </a:prstGeom>
          <a:solidFill>
            <a:srgbClr val="A3C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4106921" y="2109652"/>
            <a:ext cx="716733" cy="532356"/>
          </a:xfrm>
          <a:prstGeom prst="rect">
            <a:avLst/>
          </a:prstGeom>
        </p:spPr>
      </p:pic>
      <p:sp>
        <p:nvSpPr>
          <p:cNvPr id="2" name="Title 1"/>
          <p:cNvSpPr>
            <a:spLocks noGrp="1"/>
          </p:cNvSpPr>
          <p:nvPr>
            <p:ph type="title"/>
          </p:nvPr>
        </p:nvSpPr>
        <p:spPr>
          <a:xfrm>
            <a:off x="571200" y="895378"/>
            <a:ext cx="8130293" cy="888356"/>
          </a:xfrm>
          <a:solidFill>
            <a:schemeClr val="bg1">
              <a:lumMod val="85000"/>
            </a:schemeClr>
          </a:solidFill>
        </p:spPr>
        <p:txBody>
          <a:bodyPr>
            <a:noAutofit/>
          </a:bodyPr>
          <a:lstStyle/>
          <a:p>
            <a:pPr algn="l"/>
            <a:r>
              <a:rPr lang="en-CA" sz="2400" b="1" dirty="0" smtClean="0"/>
              <a:t>Objective:  </a:t>
            </a:r>
            <a:r>
              <a:rPr lang="en-CA" sz="2400" dirty="0" smtClean="0"/>
              <a:t>Encourage SK consumers to </a:t>
            </a:r>
            <a:r>
              <a:rPr lang="en-CA" sz="2400" b="1" dirty="0" smtClean="0"/>
              <a:t>download mobile app </a:t>
            </a:r>
            <a:r>
              <a:rPr lang="en-CA" sz="2400" dirty="0" smtClean="0"/>
              <a:t>using a contest to win tickets to a live event show.</a:t>
            </a:r>
            <a:endParaRPr lang="en-CA" sz="2400" dirty="0"/>
          </a:p>
        </p:txBody>
      </p:sp>
      <p:pic>
        <p:nvPicPr>
          <p:cNvPr id="6" name="Picture 5" descr="Price is Right Ad.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69704">
            <a:off x="7627221" y="1458025"/>
            <a:ext cx="1052933" cy="3358857"/>
          </a:xfrm>
          <a:prstGeom prst="rect">
            <a:avLst/>
          </a:prstGeom>
          <a:ln w="19050" cmpd="sng">
            <a:solidFill>
              <a:srgbClr val="A3CC2A"/>
            </a:solidFill>
          </a:ln>
        </p:spPr>
      </p:pic>
      <p:sp>
        <p:nvSpPr>
          <p:cNvPr id="9" name="Content Placeholder 8"/>
          <p:cNvSpPr>
            <a:spLocks noGrp="1"/>
          </p:cNvSpPr>
          <p:nvPr>
            <p:ph sz="half" idx="2"/>
          </p:nvPr>
        </p:nvSpPr>
        <p:spPr>
          <a:xfrm>
            <a:off x="4052111" y="1983415"/>
            <a:ext cx="4495800" cy="3581401"/>
          </a:xfrm>
        </p:spPr>
        <p:txBody>
          <a:bodyPr>
            <a:normAutofit/>
          </a:bodyPr>
          <a:lstStyle/>
          <a:p>
            <a:pPr marL="800100" lvl="2" indent="0">
              <a:buNone/>
            </a:pPr>
            <a:r>
              <a:rPr lang="en-CA" b="1" dirty="0" smtClean="0"/>
              <a:t>Community Newspaper</a:t>
            </a:r>
          </a:p>
          <a:p>
            <a:pPr marL="800100" lvl="2" indent="0">
              <a:buNone/>
            </a:pPr>
            <a:r>
              <a:rPr lang="en-CA" b="1" dirty="0" smtClean="0"/>
              <a:t>Campaign</a:t>
            </a:r>
          </a:p>
          <a:p>
            <a:pPr marL="0" indent="0">
              <a:buNone/>
            </a:pPr>
            <a:r>
              <a:rPr lang="en-CA" sz="2000" dirty="0" smtClean="0"/>
              <a:t>Classified ad</a:t>
            </a:r>
          </a:p>
          <a:p>
            <a:pPr marL="0" indent="0">
              <a:buNone/>
            </a:pPr>
            <a:r>
              <a:rPr lang="en-CA" sz="2000" dirty="0" smtClean="0"/>
              <a:t>2 insertions/2 weeks</a:t>
            </a:r>
          </a:p>
          <a:p>
            <a:pPr marL="0" indent="0">
              <a:buNone/>
            </a:pPr>
            <a:r>
              <a:rPr lang="en-CA" sz="2000" dirty="0" smtClean="0"/>
              <a:t>$718 cost</a:t>
            </a:r>
          </a:p>
          <a:p>
            <a:pPr marL="0" indent="0">
              <a:buNone/>
            </a:pPr>
            <a:r>
              <a:rPr lang="en-CA" sz="2000" dirty="0" smtClean="0"/>
              <a:t>97 downloads</a:t>
            </a:r>
          </a:p>
          <a:p>
            <a:pPr marL="0" indent="0">
              <a:buNone/>
            </a:pPr>
            <a:r>
              <a:rPr lang="en-CA" sz="2000" dirty="0" smtClean="0"/>
              <a:t>$7.40 each</a:t>
            </a:r>
          </a:p>
          <a:p>
            <a:pPr marL="0" indent="0">
              <a:buNone/>
            </a:pPr>
            <a:endParaRPr lang="en-CA" dirty="0"/>
          </a:p>
        </p:txBody>
      </p:sp>
      <p:sp>
        <p:nvSpPr>
          <p:cNvPr id="10" name="Title 1"/>
          <p:cNvSpPr txBox="1">
            <a:spLocks/>
          </p:cNvSpPr>
          <p:nvPr/>
        </p:nvSpPr>
        <p:spPr>
          <a:xfrm>
            <a:off x="561415" y="138890"/>
            <a:ext cx="7276357" cy="9413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600" b="1" dirty="0" smtClean="0">
                <a:solidFill>
                  <a:srgbClr val="27336F"/>
                </a:solidFill>
              </a:rPr>
              <a:t>Just Blink Campaign</a:t>
            </a:r>
            <a:endParaRPr lang="en-CA" sz="2600" b="1" dirty="0">
              <a:solidFill>
                <a:srgbClr val="27336F"/>
              </a:solidFill>
            </a:endParaRPr>
          </a:p>
        </p:txBody>
      </p:sp>
      <p:pic>
        <p:nvPicPr>
          <p:cNvPr id="2050" name="Picture 2" descr="C:\Users\Kelly\Documents\A - Presentations\FIVE Things-Community Newspapers Drive Results 2016\Media Partners _ Just -Blink_files\Just-Blink-logo-Retna-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0590" y="280988"/>
            <a:ext cx="19050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46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2784</TotalTime>
  <Words>1226</Words>
  <Application>Microsoft Office PowerPoint</Application>
  <PresentationFormat>On-screen Show (4:3)</PresentationFormat>
  <Paragraphs>160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Community Newspapers Drive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Encourage SK consumers to download mobile app using a contest to win tickets to a live event show.</vt:lpstr>
      <vt:lpstr>Community Newspapers</vt:lpstr>
      <vt:lpstr>Community Newspapers Drive Results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Newspapers Drive Results</dc:title>
  <dc:creator>Kelly Levson</dc:creator>
  <cp:lastModifiedBy>Kelly Levson</cp:lastModifiedBy>
  <cp:revision>72</cp:revision>
  <cp:lastPrinted>2016-05-24T00:35:35Z</cp:lastPrinted>
  <dcterms:created xsi:type="dcterms:W3CDTF">2016-05-11T00:03:46Z</dcterms:created>
  <dcterms:modified xsi:type="dcterms:W3CDTF">2016-05-30T15:39:55Z</dcterms:modified>
</cp:coreProperties>
</file>