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8" r:id="rId2"/>
    <p:sldId id="266" r:id="rId3"/>
    <p:sldId id="267" r:id="rId4"/>
    <p:sldId id="263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85"/>
    <a:srgbClr val="324481"/>
    <a:srgbClr val="AED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8.3161895396019481E-2"/>
          <c:w val="0.98472224933480346"/>
          <c:h val="0.7206522506665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24481"/>
              </a:solidFill>
            </c:spPr>
          </c:dPt>
          <c:dPt>
            <c:idx val="2"/>
            <c:invertIfNegative val="0"/>
            <c:bubble3D val="0"/>
            <c:spPr>
              <a:solidFill>
                <a:srgbClr val="16A985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Non exposés</c:v>
                </c:pt>
                <c:pt idx="1">
                  <c:v>Exposés une fois ou deux</c:v>
                </c:pt>
                <c:pt idx="2">
                  <c:v>Exposés plus de 3 fois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114</c:v>
                </c:pt>
                <c:pt idx="2">
                  <c:v>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58368"/>
        <c:axId val="187259904"/>
      </c:barChart>
      <c:catAx>
        <c:axId val="18725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7259904"/>
        <c:crosses val="autoZero"/>
        <c:auto val="1"/>
        <c:lblAlgn val="ctr"/>
        <c:lblOffset val="100"/>
        <c:noMultiLvlLbl val="0"/>
      </c:catAx>
      <c:valAx>
        <c:axId val="187259904"/>
        <c:scaling>
          <c:orientation val="minMax"/>
          <c:max val="55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7258368"/>
        <c:crosses val="autoZero"/>
        <c:crossBetween val="between"/>
        <c:majorUnit val="100"/>
      </c:valAx>
      <c:spPr>
        <a:noFill/>
        <a:ln w="25386">
          <a:noFill/>
        </a:ln>
      </c:spPr>
    </c:plotArea>
    <c:plotVisOnly val="1"/>
    <c:dispBlanksAs val="gap"/>
    <c:showDLblsOverMax val="0"/>
  </c:chart>
  <c:spPr>
    <a:ln w="12700"/>
  </c:spPr>
  <c:txPr>
    <a:bodyPr/>
    <a:lstStyle/>
    <a:p>
      <a:pPr>
        <a:defRPr sz="1793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422971390010058"/>
          <c:w val="1"/>
          <c:h val="0.6800045200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ED2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24481"/>
              </a:solidFill>
            </c:spPr>
          </c:dPt>
          <c:dPt>
            <c:idx val="2"/>
            <c:invertIfNegative val="0"/>
            <c:bubble3D val="0"/>
            <c:spPr>
              <a:solidFill>
                <a:srgbClr val="16A985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Non exposés</c:v>
                </c:pt>
                <c:pt idx="1">
                  <c:v>Exposés une fois ou deux</c:v>
                </c:pt>
                <c:pt idx="2">
                  <c:v>Exposés plus de 3 fois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211</c:v>
                </c:pt>
                <c:pt idx="2">
                  <c:v>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842752"/>
        <c:axId val="190844288"/>
      </c:barChart>
      <c:catAx>
        <c:axId val="19084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0844288"/>
        <c:crosses val="autoZero"/>
        <c:auto val="1"/>
        <c:lblAlgn val="ctr"/>
        <c:lblOffset val="100"/>
        <c:noMultiLvlLbl val="0"/>
      </c:catAx>
      <c:valAx>
        <c:axId val="190844288"/>
        <c:scaling>
          <c:orientation val="minMax"/>
          <c:max val="64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90842752"/>
        <c:crosses val="autoZero"/>
        <c:crossBetween val="between"/>
        <c:majorUnit val="100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0.03343</cdr:x>
      <cdr:y>0.14764</cdr:y>
    </cdr:from>
    <cdr:to>
      <cdr:x>0.71869</cdr:x>
      <cdr:y>0.60697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685800"/>
          <a:ext cx="3124223" cy="213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rmAutofit/>
        </a:bodyPr>
        <a:lstStyle xmlns:a="http://schemas.openxmlformats.org/drawingml/2006/main"/>
        <a:p xmlns:a="http://schemas.openxmlformats.org/drawingml/2006/main">
          <a:pPr algn="l" rtl="0"/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Les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consommateurs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exposés à la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publicité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plus de trois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fois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se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sont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révélés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CINQ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fois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plus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susceptibles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croire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que la Mitsubishi </a:t>
          </a:r>
        </a:p>
        <a:p xmlns:a="http://schemas.openxmlformats.org/drawingml/2006/main">
          <a:pPr algn="l" rtl="0"/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i-MiEV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les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avait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aidés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à passer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outre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à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leurs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réticences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face aux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voitures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électriques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b="0" baseline="0" dirty="0">
            <a:solidFill>
              <a:srgbClr val="32448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0.85898</cdr:x>
      <cdr:y>0</cdr:y>
    </cdr:from>
    <cdr:to>
      <cdr:x>1</cdr:x>
      <cdr:y>0.05963</cdr:y>
    </cdr:to>
    <cdr:sp macro="" textlink="">
      <cdr:nvSpPr>
        <cdr:cNvPr id="4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6244" y="0"/>
          <a:ext cx="642935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Indice</a:t>
          </a:r>
          <a:endParaRPr lang="en-CA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0.08117</cdr:x>
      <cdr:y>0.15511</cdr:y>
    </cdr:from>
    <cdr:to>
      <cdr:x>0.69805</cdr:x>
      <cdr:y>0.58921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5" y="736815"/>
          <a:ext cx="2895586" cy="2062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 rtl="0"/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Les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consommateurs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exposés plus de trois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fois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à la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publicité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se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sont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révélés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SIX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fois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plus 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susceptibles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de dire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qu’ils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choisiraient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Mitsubishi </a:t>
          </a:r>
        </a:p>
        <a:p xmlns:a="http://schemas.openxmlformats.org/drawingml/2006/main">
          <a:pPr algn="l" rtl="0"/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i-MiEV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s’ils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prévoyaient</a:t>
          </a:r>
          <a:r>
            <a:rPr lang="en-US" sz="160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acheter</a:t>
          </a:r>
          <a:r>
            <a:rPr lang="en-US" sz="160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US" sz="160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voiture</a:t>
          </a:r>
          <a:r>
            <a:rPr lang="en-US" sz="160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électrique</a:t>
          </a:r>
          <a:r>
            <a:rPr lang="en-US" sz="160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CA" sz="1600" b="0" dirty="0" smtClean="0">
            <a:solidFill>
              <a:srgbClr val="32448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0268-6440-43AE-BE9F-99C3E3499D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F750-2403-494E-828A-735623E19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/>
          <a:lstStyle>
            <a:lvl1pPr>
              <a:defRPr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469" y="3886200"/>
            <a:ext cx="74850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latformimages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213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518"/>
            <a:ext cx="8229600" cy="925620"/>
          </a:xfrm>
        </p:spPr>
        <p:txBody>
          <a:bodyPr>
            <a:normAutofit/>
          </a:bodyPr>
          <a:lstStyle>
            <a:lvl1pPr algn="l">
              <a:defRPr sz="3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17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924800" y="364527"/>
            <a:ext cx="929974" cy="885712"/>
            <a:chOff x="7924800" y="364527"/>
            <a:chExt cx="929974" cy="885712"/>
          </a:xfrm>
        </p:grpSpPr>
        <p:sp>
          <p:nvSpPr>
            <p:cNvPr id="7" name="Oval 6"/>
            <p:cNvSpPr/>
            <p:nvPr userDrawn="1"/>
          </p:nvSpPr>
          <p:spPr>
            <a:xfrm>
              <a:off x="7969062" y="364527"/>
              <a:ext cx="885712" cy="885712"/>
            </a:xfrm>
            <a:prstGeom prst="ellipse">
              <a:avLst/>
            </a:prstGeom>
            <a:solidFill>
              <a:srgbClr val="16A9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7-PPT-images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4800" y="381000"/>
              <a:ext cx="896389" cy="80529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467600" y="6569163"/>
            <a:ext cx="1600200" cy="21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772400" y="5943600"/>
            <a:ext cx="1101679" cy="673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C2C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NewsMediaCanada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65" y="6146524"/>
            <a:ext cx="2057163" cy="4228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80"/>
            <a:ext cx="8229600" cy="92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ewsMediaCanada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65" y="6146524"/>
            <a:ext cx="2057163" cy="422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2448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itchFamily="34" charset="0"/>
        <a:buChar char="•"/>
        <a:defRPr sz="32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581900" cy="1470025"/>
          </a:xfrm>
        </p:spPr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journaux</a:t>
            </a:r>
            <a:r>
              <a:rPr lang="en-CA" dirty="0"/>
              <a:t> : </a:t>
            </a:r>
            <a:r>
              <a:rPr lang="en-CA" dirty="0" err="1"/>
              <a:t>probants</a:t>
            </a:r>
            <a:r>
              <a:rPr lang="en-CA" dirty="0"/>
              <a:t> pour la </a:t>
            </a:r>
            <a:r>
              <a:rPr lang="en-CA" dirty="0" err="1"/>
              <a:t>fréquence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8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Qu’est-ce</a:t>
            </a:r>
            <a:r>
              <a:rPr lang="en-CA" dirty="0"/>
              <a:t> que la </a:t>
            </a:r>
            <a:r>
              <a:rPr lang="en-CA" dirty="0" err="1"/>
              <a:t>fréquence</a:t>
            </a:r>
            <a:r>
              <a:rPr lang="en-CA" dirty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381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600" dirty="0"/>
              <a:t>Pour </a:t>
            </a:r>
            <a:r>
              <a:rPr lang="en-CA" sz="3600" dirty="0" err="1"/>
              <a:t>transmettre</a:t>
            </a:r>
            <a:r>
              <a:rPr lang="en-CA" sz="3600" dirty="0"/>
              <a:t> le message </a:t>
            </a:r>
            <a:r>
              <a:rPr lang="en-CA" sz="3600" dirty="0" err="1"/>
              <a:t>publicitaire</a:t>
            </a:r>
            <a:r>
              <a:rPr lang="en-CA" sz="3600" dirty="0"/>
              <a:t> de </a:t>
            </a:r>
            <a:r>
              <a:rPr lang="en-CA" sz="3600" dirty="0" err="1"/>
              <a:t>votre</a:t>
            </a:r>
            <a:r>
              <a:rPr lang="en-CA" sz="3600" dirty="0"/>
              <a:t> marque, </a:t>
            </a:r>
            <a:r>
              <a:rPr lang="en-CA" sz="3600" dirty="0" err="1"/>
              <a:t>vous</a:t>
            </a:r>
            <a:r>
              <a:rPr lang="en-CA" sz="3600" dirty="0"/>
              <a:t> </a:t>
            </a:r>
            <a:r>
              <a:rPr lang="en-CA" sz="3600" dirty="0" err="1"/>
              <a:t>devez</a:t>
            </a:r>
            <a:r>
              <a:rPr lang="en-CA" sz="3600" dirty="0"/>
              <a:t> </a:t>
            </a:r>
            <a:r>
              <a:rPr lang="en-CA" sz="3600" dirty="0" err="1"/>
              <a:t>atteindre</a:t>
            </a:r>
            <a:r>
              <a:rPr lang="en-CA" sz="3600" dirty="0"/>
              <a:t> </a:t>
            </a:r>
            <a:r>
              <a:rPr lang="en-CA" sz="3600" dirty="0" err="1"/>
              <a:t>vos</a:t>
            </a:r>
            <a:r>
              <a:rPr lang="en-CA" sz="3600" dirty="0"/>
              <a:t> </a:t>
            </a:r>
            <a:r>
              <a:rPr lang="en-CA" sz="3600" dirty="0" err="1"/>
              <a:t>consommateurs</a:t>
            </a:r>
            <a:r>
              <a:rPr lang="en-CA" sz="3600" dirty="0"/>
              <a:t> à </a:t>
            </a:r>
            <a:r>
              <a:rPr lang="en-CA" sz="3600" dirty="0" err="1"/>
              <a:t>plusieurs</a:t>
            </a:r>
            <a:r>
              <a:rPr lang="en-CA" sz="3600" dirty="0"/>
              <a:t> reprises (</a:t>
            </a:r>
            <a:r>
              <a:rPr lang="en-CA" sz="3600" dirty="0" err="1"/>
              <a:t>c’est</a:t>
            </a:r>
            <a:r>
              <a:rPr lang="en-CA" sz="3600" dirty="0"/>
              <a:t> </a:t>
            </a:r>
            <a:r>
              <a:rPr lang="en-CA" sz="3600" dirty="0" err="1"/>
              <a:t>ce</a:t>
            </a:r>
            <a:r>
              <a:rPr lang="en-CA" sz="3600" dirty="0"/>
              <a:t> </a:t>
            </a:r>
            <a:r>
              <a:rPr lang="en-CA" sz="3600" dirty="0" err="1"/>
              <a:t>qu’est</a:t>
            </a:r>
            <a:r>
              <a:rPr lang="en-CA" sz="3600" dirty="0"/>
              <a:t> la </a:t>
            </a:r>
            <a:r>
              <a:rPr lang="en-CA" sz="3600" dirty="0" err="1"/>
              <a:t>fréquence</a:t>
            </a:r>
            <a:r>
              <a:rPr lang="en-CA" sz="3600" dirty="0"/>
              <a:t>).</a:t>
            </a:r>
          </a:p>
          <a:p>
            <a:pPr marL="400050" lvl="1" indent="0">
              <a:buNone/>
            </a:pPr>
            <a:r>
              <a:rPr lang="en-CA" sz="3600" b="1" dirty="0">
                <a:solidFill>
                  <a:srgbClr val="16A985"/>
                </a:solidFill>
              </a:rPr>
              <a:t>Trop </a:t>
            </a:r>
            <a:r>
              <a:rPr lang="en-CA" sz="3600" b="1" dirty="0" err="1">
                <a:solidFill>
                  <a:srgbClr val="16A985"/>
                </a:solidFill>
              </a:rPr>
              <a:t>peu</a:t>
            </a:r>
            <a:r>
              <a:rPr lang="en-CA" sz="3600" b="1" dirty="0">
                <a:solidFill>
                  <a:srgbClr val="16A985"/>
                </a:solidFill>
              </a:rPr>
              <a:t> </a:t>
            </a:r>
            <a:r>
              <a:rPr lang="en-CA" sz="3600" dirty="0" err="1"/>
              <a:t>d’exposition</a:t>
            </a:r>
            <a:r>
              <a:rPr lang="en-CA" sz="3600" dirty="0"/>
              <a:t> et </a:t>
            </a:r>
            <a:r>
              <a:rPr lang="en-CA" sz="3600" dirty="0" err="1"/>
              <a:t>vos</a:t>
            </a:r>
            <a:r>
              <a:rPr lang="en-CA" sz="3600" dirty="0"/>
              <a:t> </a:t>
            </a:r>
            <a:r>
              <a:rPr lang="en-CA" sz="3600" dirty="0" err="1"/>
              <a:t>auditoires</a:t>
            </a:r>
            <a:r>
              <a:rPr lang="en-CA" sz="3600" dirty="0"/>
              <a:t> ne </a:t>
            </a:r>
            <a:r>
              <a:rPr lang="en-CA" sz="3600" dirty="0" err="1"/>
              <a:t>remarqueront</a:t>
            </a:r>
            <a:r>
              <a:rPr lang="en-CA" sz="3600" dirty="0"/>
              <a:t> pas </a:t>
            </a:r>
            <a:r>
              <a:rPr lang="en-CA" sz="3600" dirty="0" err="1"/>
              <a:t>votre</a:t>
            </a:r>
            <a:r>
              <a:rPr lang="en-CA" sz="3600" dirty="0"/>
              <a:t> </a:t>
            </a:r>
            <a:r>
              <a:rPr lang="en-CA" sz="3600" dirty="0" err="1"/>
              <a:t>publicité</a:t>
            </a:r>
            <a:r>
              <a:rPr lang="en-CA" sz="3600" dirty="0"/>
              <a:t>.</a:t>
            </a:r>
          </a:p>
          <a:p>
            <a:pPr marL="400050" lvl="1" indent="0">
              <a:buNone/>
            </a:pPr>
            <a:r>
              <a:rPr lang="en-CA" sz="3600" b="1" dirty="0">
                <a:solidFill>
                  <a:srgbClr val="16A985"/>
                </a:solidFill>
              </a:rPr>
              <a:t>Trop</a:t>
            </a:r>
            <a:r>
              <a:rPr lang="en-CA" sz="3600" b="1" dirty="0">
                <a:solidFill>
                  <a:srgbClr val="AED246"/>
                </a:solidFill>
              </a:rPr>
              <a:t> </a:t>
            </a:r>
            <a:r>
              <a:rPr lang="en-CA" sz="3600" dirty="0" err="1"/>
              <a:t>d’exposition</a:t>
            </a:r>
            <a:r>
              <a:rPr lang="en-CA" sz="3600" dirty="0"/>
              <a:t> et </a:t>
            </a:r>
            <a:r>
              <a:rPr lang="en-CA" sz="3600" dirty="0" err="1"/>
              <a:t>ils</a:t>
            </a:r>
            <a:r>
              <a:rPr lang="en-CA" sz="3600" dirty="0"/>
              <a:t> </a:t>
            </a:r>
            <a:r>
              <a:rPr lang="en-CA" sz="3600" dirty="0" err="1"/>
              <a:t>seront</a:t>
            </a:r>
            <a:r>
              <a:rPr lang="en-CA" sz="3600" dirty="0"/>
              <a:t> </a:t>
            </a:r>
            <a:r>
              <a:rPr lang="en-CA" sz="3600" dirty="0" err="1"/>
              <a:t>saturés</a:t>
            </a:r>
            <a:r>
              <a:rPr lang="en-CA" sz="3600" dirty="0"/>
              <a:t>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7590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err="1"/>
              <a:t>Dans</a:t>
            </a:r>
            <a:r>
              <a:rPr lang="en-CA" sz="2400" dirty="0"/>
              <a:t> </a:t>
            </a:r>
            <a:r>
              <a:rPr lang="en-CA" sz="2400" dirty="0" err="1"/>
              <a:t>tous</a:t>
            </a:r>
            <a:r>
              <a:rPr lang="en-CA" sz="2400" dirty="0"/>
              <a:t> les </a:t>
            </a:r>
            <a:r>
              <a:rPr lang="en-CA" sz="2400" dirty="0" err="1"/>
              <a:t>médias</a:t>
            </a:r>
            <a:r>
              <a:rPr lang="en-CA" sz="2400" dirty="0"/>
              <a:t>, les premières expositions à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publicité</a:t>
            </a:r>
            <a:r>
              <a:rPr lang="en-CA" sz="2400" dirty="0"/>
              <a:t> </a:t>
            </a:r>
            <a:r>
              <a:rPr lang="en-CA" sz="2400" dirty="0" err="1"/>
              <a:t>ont</a:t>
            </a:r>
            <a:r>
              <a:rPr lang="en-CA" sz="2400" dirty="0"/>
              <a:t> plus </a:t>
            </a:r>
            <a:r>
              <a:rPr lang="en-CA" sz="2400" dirty="0" err="1"/>
              <a:t>d’impact</a:t>
            </a:r>
            <a:r>
              <a:rPr lang="en-CA" sz="2400" dirty="0"/>
              <a:t> que </a:t>
            </a:r>
            <a:r>
              <a:rPr lang="en-CA" sz="2400" dirty="0" err="1"/>
              <a:t>celles</a:t>
            </a:r>
            <a:r>
              <a:rPr lang="en-CA" sz="2400" dirty="0"/>
              <a:t> qui </a:t>
            </a:r>
            <a:r>
              <a:rPr lang="en-CA" sz="2400" dirty="0" err="1"/>
              <a:t>arrivent</a:t>
            </a:r>
            <a:r>
              <a:rPr lang="en-CA" sz="2400" dirty="0"/>
              <a:t> plus </a:t>
            </a:r>
            <a:r>
              <a:rPr lang="en-CA" sz="2400" dirty="0" err="1"/>
              <a:t>tard</a:t>
            </a:r>
            <a:r>
              <a:rPr lang="en-CA" sz="2400" dirty="0"/>
              <a:t>, </a:t>
            </a:r>
            <a:r>
              <a:rPr lang="en-CA" sz="2400" dirty="0" err="1"/>
              <a:t>mais</a:t>
            </a:r>
            <a:r>
              <a:rPr lang="en-CA" sz="2400" dirty="0"/>
              <a:t> </a:t>
            </a:r>
            <a:r>
              <a:rPr lang="en-CA" sz="2400" dirty="0" err="1"/>
              <a:t>l’impact</a:t>
            </a:r>
            <a:r>
              <a:rPr lang="en-CA" sz="2400" dirty="0"/>
              <a:t> se </a:t>
            </a:r>
            <a:r>
              <a:rPr lang="en-CA" sz="2400" dirty="0" err="1"/>
              <a:t>construit</a:t>
            </a:r>
            <a:r>
              <a:rPr lang="en-CA" sz="2400" dirty="0"/>
              <a:t> </a:t>
            </a:r>
            <a:r>
              <a:rPr lang="en-CA" sz="2400" dirty="0" err="1"/>
              <a:t>toutefois</a:t>
            </a:r>
            <a:r>
              <a:rPr lang="en-CA" sz="2400" dirty="0"/>
              <a:t> avec le temps.</a:t>
            </a:r>
          </a:p>
          <a:p>
            <a:pPr marL="0" indent="0">
              <a:buNone/>
            </a:pPr>
            <a:r>
              <a:rPr lang="en-CA" sz="2400" dirty="0" err="1"/>
              <a:t>Journaux</a:t>
            </a:r>
            <a:r>
              <a:rPr lang="en-CA" sz="2400" dirty="0"/>
              <a:t> </a:t>
            </a:r>
            <a:r>
              <a:rPr lang="en-CA" sz="2400" dirty="0" err="1"/>
              <a:t>Canadiens</a:t>
            </a:r>
            <a:r>
              <a:rPr lang="en-CA" sz="2400" dirty="0"/>
              <a:t> a </a:t>
            </a:r>
            <a:r>
              <a:rPr lang="en-CA" sz="2400" dirty="0" err="1"/>
              <a:t>effectué</a:t>
            </a:r>
            <a:r>
              <a:rPr lang="en-CA" sz="2400" dirty="0"/>
              <a:t>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recherche</a:t>
            </a:r>
            <a:r>
              <a:rPr lang="en-CA" sz="2400" dirty="0"/>
              <a:t> pour </a:t>
            </a:r>
            <a:r>
              <a:rPr lang="en-CA" sz="2400" dirty="0" err="1"/>
              <a:t>évaluer</a:t>
            </a:r>
            <a:r>
              <a:rPr lang="en-CA" sz="2400" dirty="0"/>
              <a:t> la </a:t>
            </a:r>
            <a:r>
              <a:rPr lang="en-CA" sz="2400" dirty="0" err="1"/>
              <a:t>fréquence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les </a:t>
            </a:r>
            <a:r>
              <a:rPr lang="en-CA" sz="2400" dirty="0" err="1"/>
              <a:t>publicités</a:t>
            </a:r>
            <a:r>
              <a:rPr lang="en-CA" sz="2400" dirty="0"/>
              <a:t> des </a:t>
            </a:r>
            <a:r>
              <a:rPr lang="en-CA" sz="2400" dirty="0" err="1"/>
              <a:t>journaux</a:t>
            </a:r>
            <a:r>
              <a:rPr lang="en-CA" sz="2400" dirty="0"/>
              <a:t>.</a:t>
            </a:r>
          </a:p>
          <a:p>
            <a:pPr marL="0" indent="0">
              <a:buNone/>
            </a:pPr>
            <a:r>
              <a:rPr lang="en-CA" sz="2400" dirty="0"/>
              <a:t>La </a:t>
            </a:r>
            <a:r>
              <a:rPr lang="en-CA" sz="2400" dirty="0" err="1"/>
              <a:t>notoriété</a:t>
            </a:r>
            <a:r>
              <a:rPr lang="en-CA" sz="2400" dirty="0"/>
              <a:t> </a:t>
            </a:r>
            <a:r>
              <a:rPr lang="en-CA" sz="2400" dirty="0" err="1"/>
              <a:t>assistée</a:t>
            </a:r>
            <a:r>
              <a:rPr lang="en-CA" sz="2400" dirty="0"/>
              <a:t> des marques </a:t>
            </a:r>
            <a:r>
              <a:rPr lang="en-CA" sz="2400" dirty="0" err="1"/>
              <a:t>annoncées</a:t>
            </a:r>
            <a:r>
              <a:rPr lang="en-CA" sz="2400" dirty="0"/>
              <a:t> </a:t>
            </a:r>
            <a:r>
              <a:rPr lang="en-CA" sz="2400" dirty="0" err="1"/>
              <a:t>fut</a:t>
            </a:r>
            <a:r>
              <a:rPr lang="en-CA" sz="2400" dirty="0"/>
              <a:t> </a:t>
            </a:r>
            <a:r>
              <a:rPr lang="en-CA" sz="2400" dirty="0" err="1"/>
              <a:t>notée</a:t>
            </a:r>
            <a:r>
              <a:rPr lang="en-CA" sz="2400" dirty="0"/>
              <a:t> et </a:t>
            </a:r>
            <a:r>
              <a:rPr lang="en-CA" sz="2400" dirty="0" err="1"/>
              <a:t>comparée</a:t>
            </a:r>
            <a:r>
              <a:rPr lang="en-CA" sz="2400" dirty="0"/>
              <a:t> aux </a:t>
            </a:r>
            <a:r>
              <a:rPr lang="en-CA" sz="2400" dirty="0" err="1"/>
              <a:t>réponses</a:t>
            </a:r>
            <a:r>
              <a:rPr lang="en-CA" sz="2400" dirty="0"/>
              <a:t> des </a:t>
            </a:r>
            <a:r>
              <a:rPr lang="en-CA" sz="2400" dirty="0" err="1"/>
              <a:t>consommateurs</a:t>
            </a:r>
            <a:r>
              <a:rPr lang="en-CA" sz="2400" dirty="0"/>
              <a:t> </a:t>
            </a:r>
            <a:r>
              <a:rPr lang="en-CA" sz="2400" dirty="0" err="1"/>
              <a:t>n’ayant</a:t>
            </a:r>
            <a:r>
              <a:rPr lang="en-CA" sz="2400" dirty="0"/>
              <a:t> </a:t>
            </a:r>
            <a:r>
              <a:rPr lang="en-CA" sz="2400" dirty="0" err="1"/>
              <a:t>n’ayant</a:t>
            </a:r>
            <a:r>
              <a:rPr lang="en-CA" sz="2400" dirty="0"/>
              <a:t> pas </a:t>
            </a:r>
            <a:r>
              <a:rPr lang="en-CA" sz="2400" dirty="0" err="1"/>
              <a:t>été</a:t>
            </a:r>
            <a:r>
              <a:rPr lang="en-CA" sz="2400" dirty="0"/>
              <a:t> exposés à la </a:t>
            </a:r>
            <a:r>
              <a:rPr lang="en-CA" sz="2400" dirty="0" err="1"/>
              <a:t>publicité</a:t>
            </a:r>
            <a:r>
              <a:rPr lang="en-CA" sz="2400" dirty="0" smtClean="0"/>
              <a:t>.</a:t>
            </a:r>
            <a:r>
              <a:rPr lang="en-CA" sz="2400" dirty="0" smtClean="0"/>
              <a:t> </a:t>
            </a:r>
            <a:endParaRPr lang="en-CA" sz="24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CA" sz="2800" b="1" dirty="0" err="1">
                <a:solidFill>
                  <a:srgbClr val="16A985"/>
                </a:solidFill>
              </a:rPr>
              <a:t>L’impact</a:t>
            </a:r>
            <a:r>
              <a:rPr lang="en-CA" sz="2800" b="1" dirty="0">
                <a:solidFill>
                  <a:srgbClr val="16A985"/>
                </a:solidFill>
              </a:rPr>
              <a:t> de la </a:t>
            </a:r>
            <a:r>
              <a:rPr lang="en-CA" sz="2800" b="1" dirty="0" err="1">
                <a:solidFill>
                  <a:srgbClr val="16A985"/>
                </a:solidFill>
              </a:rPr>
              <a:t>fréquence</a:t>
            </a:r>
            <a:r>
              <a:rPr lang="en-CA" sz="2800" b="1" dirty="0">
                <a:solidFill>
                  <a:srgbClr val="16A985"/>
                </a:solidFill>
              </a:rPr>
              <a:t> de la </a:t>
            </a:r>
            <a:r>
              <a:rPr lang="en-CA" sz="2800" b="1" dirty="0" err="1">
                <a:solidFill>
                  <a:srgbClr val="16A985"/>
                </a:solidFill>
              </a:rPr>
              <a:t>publicité</a:t>
            </a:r>
            <a:r>
              <a:rPr lang="en-CA" sz="2800" b="1" dirty="0">
                <a:solidFill>
                  <a:srgbClr val="16A985"/>
                </a:solidFill>
              </a:rPr>
              <a:t> </a:t>
            </a:r>
            <a:r>
              <a:rPr lang="en-CA" sz="2800" b="1" dirty="0" err="1">
                <a:solidFill>
                  <a:srgbClr val="16A985"/>
                </a:solidFill>
              </a:rPr>
              <a:t>dans</a:t>
            </a:r>
            <a:r>
              <a:rPr lang="en-CA" sz="2800" b="1" dirty="0">
                <a:solidFill>
                  <a:srgbClr val="16A985"/>
                </a:solidFill>
              </a:rPr>
              <a:t> les </a:t>
            </a:r>
            <a:r>
              <a:rPr lang="en-CA" sz="2800" b="1" dirty="0" err="1">
                <a:solidFill>
                  <a:srgbClr val="16A985"/>
                </a:solidFill>
              </a:rPr>
              <a:t>journaux</a:t>
            </a:r>
            <a:r>
              <a:rPr lang="en-CA" sz="2800" b="1" dirty="0">
                <a:solidFill>
                  <a:srgbClr val="16A985"/>
                </a:solidFill>
              </a:rPr>
              <a:t> </a:t>
            </a:r>
            <a:r>
              <a:rPr lang="en-CA" sz="2800" b="1" dirty="0" err="1">
                <a:solidFill>
                  <a:srgbClr val="16A985"/>
                </a:solidFill>
              </a:rPr>
              <a:t>s’est</a:t>
            </a:r>
            <a:r>
              <a:rPr lang="en-CA" sz="2800" b="1" dirty="0">
                <a:solidFill>
                  <a:srgbClr val="16A985"/>
                </a:solidFill>
              </a:rPr>
              <a:t> </a:t>
            </a:r>
            <a:r>
              <a:rPr lang="en-CA" sz="2800" b="1" dirty="0" err="1">
                <a:solidFill>
                  <a:srgbClr val="16A985"/>
                </a:solidFill>
              </a:rPr>
              <a:t>révélé</a:t>
            </a:r>
            <a:r>
              <a:rPr lang="en-CA" sz="2800" b="1" dirty="0">
                <a:solidFill>
                  <a:srgbClr val="16A985"/>
                </a:solidFill>
              </a:rPr>
              <a:t> </a:t>
            </a:r>
            <a:r>
              <a:rPr lang="en-CA" sz="2800" b="1" dirty="0" err="1">
                <a:solidFill>
                  <a:srgbClr val="16A985"/>
                </a:solidFill>
              </a:rPr>
              <a:t>considérable</a:t>
            </a:r>
            <a:endParaRPr lang="en-CA" sz="2800" b="1" dirty="0">
              <a:solidFill>
                <a:srgbClr val="16A98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2518"/>
            <a:ext cx="8229600" cy="92562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Quelle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la </a:t>
            </a:r>
            <a:r>
              <a:rPr lang="en-CA" dirty="0" err="1"/>
              <a:t>réponse</a:t>
            </a:r>
            <a:r>
              <a:rPr lang="en-CA" dirty="0"/>
              <a:t> des </a:t>
            </a:r>
            <a:r>
              <a:rPr lang="en-CA" dirty="0" err="1"/>
              <a:t>consommateurs</a:t>
            </a:r>
            <a:r>
              <a:rPr lang="en-CA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42806"/>
              </p:ext>
            </p:extLst>
          </p:nvPr>
        </p:nvGraphicFramePr>
        <p:xfrm>
          <a:off x="4419600" y="1600200"/>
          <a:ext cx="4559179" cy="4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3539499" cy="2889249"/>
          </a:xfrm>
          <a:prstGeom prst="rect">
            <a:avLst/>
          </a:prstGeom>
          <a:noFill/>
          <a:ln w="12700">
            <a:solidFill>
              <a:srgbClr val="AED24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27703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Source :  </a:t>
            </a:r>
            <a:r>
              <a:rPr lang="en-CA" sz="105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CA" sz="105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62518"/>
            <a:ext cx="7772400" cy="925620"/>
          </a:xfrm>
          <a:noFill/>
        </p:spPr>
        <p:txBody>
          <a:bodyPr>
            <a:normAutofit fontScale="90000"/>
          </a:bodyPr>
          <a:lstStyle/>
          <a:p>
            <a:r>
              <a:rPr lang="en-CA" dirty="0"/>
              <a:t>Les </a:t>
            </a:r>
            <a:r>
              <a:rPr lang="en-CA" dirty="0" err="1"/>
              <a:t>journaux</a:t>
            </a:r>
            <a:r>
              <a:rPr lang="en-CA" dirty="0"/>
              <a:t> : </a:t>
            </a:r>
            <a:r>
              <a:rPr lang="en-CA" dirty="0" err="1"/>
              <a:t>probants</a:t>
            </a:r>
            <a:r>
              <a:rPr lang="en-CA" dirty="0"/>
              <a:t> pour la </a:t>
            </a:r>
            <a:r>
              <a:rPr lang="en-CA" dirty="0" err="1"/>
              <a:t>fréquence</a:t>
            </a:r>
            <a:endParaRPr lang="en-CA" dirty="0">
              <a:solidFill>
                <a:srgbClr val="324481"/>
              </a:solidFill>
              <a:latin typeface="Myriad Pro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143000"/>
            <a:ext cx="74676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Pour Mitsubishi, la </a:t>
            </a:r>
            <a:r>
              <a:rPr lang="en-US" sz="1800" dirty="0" err="1"/>
              <a:t>publicité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les </a:t>
            </a:r>
            <a:r>
              <a:rPr lang="en-US" sz="1800" dirty="0" err="1"/>
              <a:t>journaux</a:t>
            </a:r>
            <a:r>
              <a:rPr lang="en-US" sz="1800" dirty="0"/>
              <a:t> </a:t>
            </a:r>
            <a:r>
              <a:rPr lang="en-US" sz="1800" dirty="0" err="1"/>
              <a:t>fut</a:t>
            </a:r>
            <a:r>
              <a:rPr lang="en-US" sz="1800" dirty="0"/>
              <a:t> </a:t>
            </a:r>
            <a:r>
              <a:rPr lang="en-US" sz="1800" dirty="0" err="1"/>
              <a:t>très</a:t>
            </a:r>
            <a:r>
              <a:rPr lang="en-US" sz="1800" dirty="0"/>
              <a:t> </a:t>
            </a:r>
            <a:r>
              <a:rPr lang="en-US" sz="1800" dirty="0" err="1"/>
              <a:t>efficace</a:t>
            </a:r>
            <a:r>
              <a:rPr lang="en-US" sz="1800" dirty="0"/>
              <a:t>, </a:t>
            </a:r>
            <a:r>
              <a:rPr lang="en-US" sz="1800" dirty="0" err="1"/>
              <a:t>particulièrement</a:t>
            </a:r>
            <a:r>
              <a:rPr lang="en-US" sz="1800" dirty="0"/>
              <a:t> pour les </a:t>
            </a:r>
            <a:r>
              <a:rPr lang="en-US" sz="1800" dirty="0" err="1"/>
              <a:t>consommateurs</a:t>
            </a:r>
            <a:r>
              <a:rPr lang="en-US" sz="1800" dirty="0"/>
              <a:t> exposés plus </a:t>
            </a:r>
            <a:r>
              <a:rPr lang="en-US" sz="1800" dirty="0" err="1"/>
              <a:t>souvent</a:t>
            </a:r>
            <a:r>
              <a:rPr lang="en-US" sz="1800" dirty="0"/>
              <a:t> au message.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0422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62518"/>
            <a:ext cx="7696200" cy="925620"/>
          </a:xfrm>
          <a:noFill/>
        </p:spPr>
        <p:txBody>
          <a:bodyPr>
            <a:normAutofit fontScale="90000"/>
          </a:bodyPr>
          <a:lstStyle/>
          <a:p>
            <a:r>
              <a:rPr lang="en-CA" dirty="0"/>
              <a:t>Les </a:t>
            </a:r>
            <a:r>
              <a:rPr lang="en-CA" dirty="0" err="1"/>
              <a:t>journaux</a:t>
            </a:r>
            <a:r>
              <a:rPr lang="en-CA" dirty="0"/>
              <a:t> : </a:t>
            </a:r>
            <a:r>
              <a:rPr lang="en-CA" dirty="0" err="1"/>
              <a:t>probants</a:t>
            </a:r>
            <a:r>
              <a:rPr lang="en-CA" dirty="0"/>
              <a:t> pour la </a:t>
            </a:r>
            <a:r>
              <a:rPr lang="en-CA" dirty="0" err="1"/>
              <a:t>fréquence</a:t>
            </a:r>
            <a:endParaRPr lang="en-CA" dirty="0">
              <a:solidFill>
                <a:srgbClr val="324481"/>
              </a:solidFill>
              <a:latin typeface="Myriad Pro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Pour Mitsubishi, la </a:t>
            </a:r>
            <a:r>
              <a:rPr lang="en-US" sz="1800" dirty="0" err="1"/>
              <a:t>publicité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les </a:t>
            </a:r>
            <a:r>
              <a:rPr lang="en-US" sz="1800" dirty="0" err="1"/>
              <a:t>journaux</a:t>
            </a:r>
            <a:r>
              <a:rPr lang="en-US" sz="1800" dirty="0"/>
              <a:t> a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très</a:t>
            </a:r>
            <a:r>
              <a:rPr lang="en-US" sz="1800" dirty="0"/>
              <a:t> </a:t>
            </a:r>
            <a:r>
              <a:rPr lang="en-US" sz="1800" dirty="0" err="1"/>
              <a:t>efficace</a:t>
            </a:r>
            <a:r>
              <a:rPr lang="en-US" sz="1800" dirty="0"/>
              <a:t>, </a:t>
            </a:r>
            <a:r>
              <a:rPr lang="en-US" sz="1800" dirty="0" err="1"/>
              <a:t>particulièrement</a:t>
            </a:r>
            <a:r>
              <a:rPr lang="en-US" sz="1800" dirty="0"/>
              <a:t> pour les </a:t>
            </a:r>
            <a:r>
              <a:rPr lang="en-US" sz="1800" dirty="0" err="1"/>
              <a:t>consommateurs</a:t>
            </a:r>
            <a:r>
              <a:rPr lang="en-US" sz="1800" dirty="0"/>
              <a:t> exposés au message plus </a:t>
            </a:r>
            <a:r>
              <a:rPr lang="en-US" sz="1800" dirty="0" err="1"/>
              <a:t>souvent</a:t>
            </a:r>
            <a:r>
              <a:rPr lang="en-US" sz="1800" dirty="0" smtClean="0"/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74884"/>
              </p:ext>
            </p:extLst>
          </p:nvPr>
        </p:nvGraphicFramePr>
        <p:xfrm>
          <a:off x="4343400" y="1343024"/>
          <a:ext cx="4693920" cy="475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501062" y="1638299"/>
            <a:ext cx="64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50000" t="15105" r="1747" b="1117"/>
          <a:stretch/>
        </p:blipFill>
        <p:spPr bwMode="auto">
          <a:xfrm>
            <a:off x="685800" y="2057400"/>
            <a:ext cx="2946181" cy="3332022"/>
          </a:xfrm>
          <a:prstGeom prst="rect">
            <a:avLst/>
          </a:prstGeom>
          <a:noFill/>
          <a:ln w="12700">
            <a:solidFill>
              <a:srgbClr val="AED246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6604084"/>
            <a:ext cx="27703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Source :  </a:t>
            </a:r>
            <a:r>
              <a:rPr lang="en-CA" sz="105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CA" sz="105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NMC</Template>
  <TotalTime>118</TotalTime>
  <Words>287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NMC</vt:lpstr>
      <vt:lpstr>Les journaux : probants pour la fréquence</vt:lpstr>
      <vt:lpstr>Qu’est-ce que la fréquence?</vt:lpstr>
      <vt:lpstr>Quelle est la réponse des consommateurs?</vt:lpstr>
      <vt:lpstr>Les journaux : probants pour la fréquence</vt:lpstr>
      <vt:lpstr>Les journaux : probants pour la fréquence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Kelly Levson</cp:lastModifiedBy>
  <cp:revision>23</cp:revision>
  <dcterms:created xsi:type="dcterms:W3CDTF">2012-06-11T20:32:37Z</dcterms:created>
  <dcterms:modified xsi:type="dcterms:W3CDTF">2017-05-30T14:32:01Z</dcterms:modified>
</cp:coreProperties>
</file>