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06" y="-1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7" name="Shape 107"/>
          <p:cNvSpPr>
            <a:spLocks noGrp="1" noRot="1" noChangeAspect="1"/>
          </p:cNvSpPr>
          <p:nvPr>
            <p:ph type="sldImg"/>
          </p:nvPr>
        </p:nvSpPr>
        <p:spPr>
          <a:xfrm>
            <a:off x="1143000" y="685800"/>
            <a:ext cx="4572000" cy="3429000"/>
          </a:xfrm>
          <a:prstGeom prst="rect">
            <a:avLst/>
          </a:prstGeom>
        </p:spPr>
        <p:txBody>
          <a:bodyPr/>
          <a:lstStyle/>
          <a:p>
            <a:endParaRPr/>
          </a:p>
        </p:txBody>
      </p:sp>
      <p:sp>
        <p:nvSpPr>
          <p:cNvPr id="108" name="Shape 10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61302440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a:extLst>
            <a:ext uri="{C572A759-6A51-4108-AA02-DFA0A04FC94B}">
              <ma14:wrappingTextBoxFlag xmlns:ma14="http://schemas.microsoft.com/office/mac/drawingml/2011/main" xmlns="" val="1"/>
            </a:ext>
          </a:extLst>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3" name="Shape 93"/>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a:extLst>
            <a:ext uri="{C572A759-6A51-4108-AA02-DFA0A04FC94B}">
              <ma14:wrappingTextBoxFlag xmlns:ma14="http://schemas.microsoft.com/office/mac/drawingml/2011/main" xmlns="" val="1"/>
            </a:ext>
          </a:extLst>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a:extLst>
            <a:ext uri="{C572A759-6A51-4108-AA02-DFA0A04FC94B}">
              <ma14:wrappingTextBoxFlag xmlns:ma14="http://schemas.microsoft.com/office/mac/drawingml/2011/main" xmlns="" val="1"/>
            </a:ext>
          </a:extLst>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a:extLst>
            <a:ext uri="{C572A759-6A51-4108-AA02-DFA0A04FC94B}">
              <ma14:wrappingTextBoxFlag xmlns:ma14="http://schemas.microsoft.com/office/mac/drawingml/2011/main" xmlns="" val="1"/>
            </a:ext>
          </a:extLst>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xfrm>
            <a:off x="952500" y="444500"/>
            <a:ext cx="11099800" cy="2159000"/>
          </a:xfrm>
          <a:prstGeom prst="rect">
            <a:avLst/>
          </a:prstGeom>
          <a:extLst>
            <a:ext uri="{C572A759-6A51-4108-AA02-DFA0A04FC94B}">
              <ma14:wrappingTextBoxFlag xmlns:ma14="http://schemas.microsoft.com/office/mac/drawingml/2011/main" xmlns="" val="1"/>
            </a:ext>
          </a:extLst>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6" name="Shape 56"/>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57" name="Shape 57"/>
          <p:cNvSpPr>
            <a:spLocks noGrp="1"/>
          </p:cNvSpPr>
          <p:nvPr>
            <p:ph type="title"/>
          </p:nvPr>
        </p:nvSpPr>
        <p:spPr>
          <a:xfrm>
            <a:off x="952500" y="444500"/>
            <a:ext cx="11099800" cy="2159000"/>
          </a:xfrm>
          <a:prstGeom prst="rect">
            <a:avLst/>
          </a:prstGeom>
          <a:extLst>
            <a:ext uri="{C572A759-6A51-4108-AA02-DFA0A04FC94B}">
              <ma14:wrappingTextBoxFlag xmlns:ma14="http://schemas.microsoft.com/office/mac/drawingml/2011/main" xmlns="" val="1"/>
            </a:ext>
          </a:extLst>
        </p:spPr>
        <p:txBody>
          <a:bodyPr/>
          <a:lstStyle/>
          <a:p>
            <a:r>
              <a:t>Title Text</a:t>
            </a:r>
          </a:p>
        </p:txBody>
      </p:sp>
      <p:sp>
        <p:nvSpPr>
          <p:cNvPr id="58" name="Shape 58"/>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6" name="Shape 66"/>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7" name="Shape 6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4" name="Shape 74"/>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75" name="Shape 75"/>
          <p:cNvSpPr>
            <a:spLocks noGrp="1"/>
          </p:cNvSpPr>
          <p:nvPr>
            <p:ph type="pic" sz="quarter" idx="14"/>
          </p:nvPr>
        </p:nvSpPr>
        <p:spPr>
          <a:xfrm>
            <a:off x="6724518" y="889000"/>
            <a:ext cx="5334003" cy="3771900"/>
          </a:xfrm>
          <a:prstGeom prst="rect">
            <a:avLst/>
          </a:prstGeom>
        </p:spPr>
        <p:txBody>
          <a:bodyPr lIns="91439" tIns="45719" rIns="91439" bIns="45719" anchor="t">
            <a:noAutofit/>
          </a:bodyPr>
          <a:lstStyle/>
          <a:p>
            <a:endParaRPr/>
          </a:p>
        </p:txBody>
      </p:sp>
      <p:sp>
        <p:nvSpPr>
          <p:cNvPr id="76" name="Shape 76"/>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77" name="Shape 7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4" name="Shape 84"/>
          <p:cNvSpPr>
            <a:spLocks noGrp="1"/>
          </p:cNvSpPr>
          <p:nvPr>
            <p:ph type="body" sz="quarter" idx="1"/>
          </p:nvPr>
        </p:nvSpPr>
        <p:spPr>
          <a:xfrm>
            <a:off x="1270000" y="6362700"/>
            <a:ext cx="10464800" cy="469900"/>
          </a:xfrm>
          <a:prstGeom prst="rect">
            <a:avLst/>
          </a:prstGeom>
        </p:spPr>
        <p:txBody>
          <a:bodyPr anchor="t"/>
          <a:lstStyle>
            <a:lvl1pPr marL="0" indent="0" algn="ctr">
              <a:spcBef>
                <a:spcPts val="0"/>
              </a:spcBef>
              <a:buSzTx/>
              <a:buNone/>
              <a:defRPr sz="2400"/>
            </a:lvl1pPr>
            <a:lvl2pPr marL="740832" indent="-296332" algn="ctr">
              <a:spcBef>
                <a:spcPts val="0"/>
              </a:spcBef>
              <a:defRPr sz="2400"/>
            </a:lvl2pPr>
            <a:lvl3pPr marL="1185332" indent="-296332" algn="ctr">
              <a:spcBef>
                <a:spcPts val="0"/>
              </a:spcBef>
              <a:defRPr sz="2400"/>
            </a:lvl3pPr>
            <a:lvl4pPr marL="1629833" indent="-296332" algn="ctr">
              <a:spcBef>
                <a:spcPts val="0"/>
              </a:spcBef>
              <a:defRPr sz="2400"/>
            </a:lvl4pPr>
            <a:lvl5pPr marL="2074333" indent="-296333" algn="ctr">
              <a:spcBef>
                <a:spcPts val="0"/>
              </a:spcBef>
              <a:defRPr sz="2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body" sz="quarter" idx="13"/>
          </p:nvPr>
        </p:nvSpPr>
        <p:spPr>
          <a:xfrm>
            <a:off x="1270000" y="4267200"/>
            <a:ext cx="10464800" cy="685800"/>
          </a:xfrm>
          <a:prstGeom prst="rect">
            <a:avLst/>
          </a:prstGeom>
        </p:spPr>
        <p:txBody>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952500" y="1270000"/>
            <a:ext cx="11099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1948462" y="1950720"/>
            <a:ext cx="10403841" cy="661529"/>
          </a:xfrm>
          <a:prstGeom prst="rect">
            <a:avLst/>
          </a:prstGeom>
          <a:ln w="12700">
            <a:miter lim="400000"/>
          </a:ln>
        </p:spPr>
        <p:txBody>
          <a:bodyPr lIns="50800" tIns="50800" rIns="50800" bIns="50800" anchor="ctr">
            <a:normAutofit/>
          </a:bodyPr>
          <a:lstStyle/>
          <a:p>
            <a:endParaRP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hyperlink" Target="http://www.hotmail.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0.gif"/></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p:nvPr/>
        </p:nvSpPr>
        <p:spPr>
          <a:xfrm>
            <a:off x="501913" y="1275027"/>
            <a:ext cx="12000974"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111" name="Shape 111"/>
          <p:cNvSpPr>
            <a:spLocks noGrp="1"/>
          </p:cNvSpPr>
          <p:nvPr>
            <p:ph type="ctrTitle"/>
          </p:nvPr>
        </p:nvSpPr>
        <p:spPr>
          <a:xfrm>
            <a:off x="1269999" y="4754624"/>
            <a:ext cx="10464801" cy="3302002"/>
          </a:xfrm>
          <a:prstGeom prst="rect">
            <a:avLst/>
          </a:prstGeom>
        </p:spPr>
        <p:txBody>
          <a:bodyPr/>
          <a:lstStyle/>
          <a:p>
            <a:pPr>
              <a:defRPr sz="6000"/>
            </a:pPr>
            <a:r>
              <a:t>LIVING &amp; WORKING WITH</a:t>
            </a:r>
            <a:br/>
            <a:r>
              <a:t>CANADA’S ANTI-SPAM LEGISLATION</a:t>
            </a:r>
          </a:p>
        </p:txBody>
      </p:sp>
      <p:pic>
        <p:nvPicPr>
          <p:cNvPr id="112" name="image1.png"/>
          <p:cNvPicPr>
            <a:picLocks noChangeAspect="1"/>
          </p:cNvPicPr>
          <p:nvPr/>
        </p:nvPicPr>
        <p:blipFill>
          <a:blip r:embed="rId2">
            <a:extLst/>
          </a:blip>
          <a:stretch>
            <a:fillRect/>
          </a:stretch>
        </p:blipFill>
        <p:spPr>
          <a:xfrm>
            <a:off x="2838450" y="8366455"/>
            <a:ext cx="7327900" cy="990602"/>
          </a:xfrm>
          <a:prstGeom prst="rect">
            <a:avLst/>
          </a:prstGeom>
          <a:ln w="12700">
            <a:miter lim="400000"/>
          </a:ln>
        </p:spPr>
      </p:pic>
      <p:grpSp>
        <p:nvGrpSpPr>
          <p:cNvPr id="116" name="Group 116"/>
          <p:cNvGrpSpPr/>
          <p:nvPr/>
        </p:nvGrpSpPr>
        <p:grpSpPr>
          <a:xfrm>
            <a:off x="-736601" y="-889000"/>
            <a:ext cx="13903923" cy="2207157"/>
            <a:chOff x="0" y="0"/>
            <a:chExt cx="13903921" cy="2207155"/>
          </a:xfrm>
        </p:grpSpPr>
        <p:sp>
          <p:nvSpPr>
            <p:cNvPr id="113" name="Shape 113"/>
            <p:cNvSpPr/>
            <p:nvPr/>
          </p:nvSpPr>
          <p:spPr>
            <a:xfrm>
              <a:off x="-1" y="0"/>
              <a:ext cx="13903923" cy="2207157"/>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14" name="image2.png"/>
            <p:cNvPicPr>
              <a:picLocks noChangeAspect="1"/>
            </p:cNvPicPr>
            <p:nvPr/>
          </p:nvPicPr>
          <p:blipFill>
            <a:blip r:embed="rId3">
              <a:extLst/>
            </a:blip>
            <a:stretch>
              <a:fillRect/>
            </a:stretch>
          </p:blipFill>
          <p:spPr>
            <a:xfrm>
              <a:off x="1085453" y="1134533"/>
              <a:ext cx="2025823" cy="990603"/>
            </a:xfrm>
            <a:prstGeom prst="rect">
              <a:avLst/>
            </a:prstGeom>
            <a:ln w="12700" cap="flat">
              <a:noFill/>
              <a:miter lim="400000"/>
            </a:ln>
            <a:effectLst/>
          </p:spPr>
        </p:pic>
        <p:sp>
          <p:nvSpPr>
            <p:cNvPr id="115" name="Shape 115"/>
            <p:cNvSpPr/>
            <p:nvPr/>
          </p:nvSpPr>
          <p:spPr>
            <a:xfrm>
              <a:off x="3785429" y="1305983"/>
              <a:ext cx="897300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117" name="image3.jpeg"/>
          <p:cNvPicPr>
            <a:picLocks noChangeAspect="1"/>
          </p:cNvPicPr>
          <p:nvPr/>
        </p:nvPicPr>
        <p:blipFill>
          <a:blip r:embed="rId4">
            <a:extLst/>
          </a:blip>
          <a:stretch>
            <a:fillRect/>
          </a:stretch>
        </p:blipFill>
        <p:spPr>
          <a:xfrm>
            <a:off x="4960385" y="1558987"/>
            <a:ext cx="3084030" cy="34606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age26.jpeg"/>
          <p:cNvPicPr>
            <a:picLocks noChangeAspect="1"/>
          </p:cNvPicPr>
          <p:nvPr/>
        </p:nvPicPr>
        <p:blipFill>
          <a:blip r:embed="rId2">
            <a:extLst/>
          </a:blip>
          <a:stretch>
            <a:fillRect/>
          </a:stretch>
        </p:blipFill>
        <p:spPr>
          <a:xfrm>
            <a:off x="254923" y="635458"/>
            <a:ext cx="12494953" cy="8482684"/>
          </a:xfrm>
          <a:prstGeom prst="rect">
            <a:avLst/>
          </a:prstGeom>
          <a:ln w="12700">
            <a:miter lim="400000"/>
          </a:ln>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image27.jpeg"/>
          <p:cNvPicPr>
            <a:picLocks noChangeAspect="1"/>
          </p:cNvPicPr>
          <p:nvPr/>
        </p:nvPicPr>
        <p:blipFill>
          <a:blip r:embed="rId2">
            <a:extLst/>
          </a:blip>
          <a:stretch>
            <a:fillRect/>
          </a:stretch>
        </p:blipFill>
        <p:spPr>
          <a:xfrm>
            <a:off x="1143654" y="158750"/>
            <a:ext cx="10717493" cy="9133683"/>
          </a:xfrm>
          <a:prstGeom prst="rect">
            <a:avLst/>
          </a:prstGeom>
          <a:ln w="12700">
            <a:miter lim="400000"/>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7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177" name="Group 177"/>
          <p:cNvGrpSpPr/>
          <p:nvPr/>
        </p:nvGrpSpPr>
        <p:grpSpPr>
          <a:xfrm>
            <a:off x="-736603" y="-889000"/>
            <a:ext cx="13903928" cy="2207159"/>
            <a:chOff x="-1" y="0"/>
            <a:chExt cx="13903926" cy="2207158"/>
          </a:xfrm>
        </p:grpSpPr>
        <p:sp>
          <p:nvSpPr>
            <p:cNvPr id="174" name="Shape 17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7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176" name="Shape 17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78" name="Shape 178"/>
          <p:cNvSpPr/>
          <p:nvPr/>
        </p:nvSpPr>
        <p:spPr>
          <a:xfrm>
            <a:off x="1778000" y="3703568"/>
            <a:ext cx="9448800" cy="2656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4800">
                <a:solidFill>
                  <a:srgbClr val="C00000"/>
                </a:solidFill>
                <a:latin typeface="Helvetica Light"/>
                <a:ea typeface="Helvetica Light"/>
                <a:cs typeface="Helvetica Light"/>
                <a:sym typeface="Helvetica Light"/>
              </a:defRPr>
            </a:pPr>
            <a:r>
              <a:t>The Publisher's Considerations</a:t>
            </a:r>
          </a:p>
          <a:p>
            <a:pPr>
              <a:defRPr sz="4800">
                <a:solidFill>
                  <a:srgbClr val="C00000"/>
                </a:solidFill>
                <a:latin typeface="Helvetica Light"/>
                <a:ea typeface="Helvetica Light"/>
                <a:cs typeface="Helvetica Light"/>
                <a:sym typeface="Helvetica Light"/>
              </a:defRPr>
            </a:pPr>
            <a:r>
              <a:t>Managing Business Risk</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Adrienne Rutherford, Media Lawyer</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8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185" name="Group 185"/>
          <p:cNvGrpSpPr/>
          <p:nvPr/>
        </p:nvGrpSpPr>
        <p:grpSpPr>
          <a:xfrm>
            <a:off x="-736603" y="-889000"/>
            <a:ext cx="13903928" cy="2207159"/>
            <a:chOff x="-1" y="0"/>
            <a:chExt cx="13903926" cy="2207158"/>
          </a:xfrm>
        </p:grpSpPr>
        <p:sp>
          <p:nvSpPr>
            <p:cNvPr id="182" name="Shape 18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8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184" name="Shape 18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86" name="Shape 186"/>
          <p:cNvSpPr>
            <a:spLocks noGrp="1"/>
          </p:cNvSpPr>
          <p:nvPr>
            <p:ph type="ctrTitle"/>
          </p:nvPr>
        </p:nvSpPr>
        <p:spPr>
          <a:xfrm>
            <a:off x="1130300" y="1625600"/>
            <a:ext cx="11099800" cy="2159000"/>
          </a:xfrm>
          <a:prstGeom prst="rect">
            <a:avLst/>
          </a:prstGeom>
        </p:spPr>
        <p:txBody>
          <a:bodyPr/>
          <a:lstStyle>
            <a:lvl1pPr defTabSz="490727">
              <a:defRPr sz="6700">
                <a:solidFill>
                  <a:srgbClr val="C00000"/>
                </a:solidFill>
              </a:defRPr>
            </a:lvl1pPr>
          </a:lstStyle>
          <a:p>
            <a:r>
              <a:t>CASL - Publisher Risk and Mitigation</a:t>
            </a:r>
          </a:p>
        </p:txBody>
      </p:sp>
      <p:sp>
        <p:nvSpPr>
          <p:cNvPr id="187" name="Shape 187"/>
          <p:cNvSpPr>
            <a:spLocks noGrp="1"/>
          </p:cNvSpPr>
          <p:nvPr>
            <p:ph type="subTitle" sz="half" idx="1"/>
          </p:nvPr>
        </p:nvSpPr>
        <p:spPr>
          <a:xfrm>
            <a:off x="501912" y="4495800"/>
            <a:ext cx="12000976" cy="2667000"/>
          </a:xfrm>
          <a:prstGeom prst="rect">
            <a:avLst/>
          </a:prstGeom>
        </p:spPr>
        <p:txBody>
          <a:bodyPr/>
          <a:lstStyle/>
          <a:p>
            <a:r>
              <a:t>Business Risk without insurance </a:t>
            </a:r>
          </a:p>
          <a:p>
            <a:r>
              <a:t>(important for third party contracts)</a:t>
            </a:r>
          </a:p>
          <a:p>
            <a:endParaRPr/>
          </a:p>
          <a:p>
            <a:r>
              <a:t>What is the biggest Cost? It might surprise you.</a:t>
            </a:r>
          </a:p>
          <a:p>
            <a:r>
              <a:t>How to Mitigate the Risk</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90"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194" name="Group 194"/>
          <p:cNvGrpSpPr/>
          <p:nvPr/>
        </p:nvGrpSpPr>
        <p:grpSpPr>
          <a:xfrm>
            <a:off x="-736603" y="-889000"/>
            <a:ext cx="13903928" cy="2207159"/>
            <a:chOff x="-1" y="0"/>
            <a:chExt cx="13903926" cy="2207158"/>
          </a:xfrm>
        </p:grpSpPr>
        <p:sp>
          <p:nvSpPr>
            <p:cNvPr id="191" name="Shape 191"/>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92"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193" name="Shape 193"/>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95" name="Shape 195"/>
          <p:cNvSpPr>
            <a:spLocks noGrp="1"/>
          </p:cNvSpPr>
          <p:nvPr>
            <p:ph type="ctrTitle"/>
          </p:nvPr>
        </p:nvSpPr>
        <p:spPr>
          <a:xfrm>
            <a:off x="922038" y="1828798"/>
            <a:ext cx="11099801" cy="1648361"/>
          </a:xfrm>
          <a:prstGeom prst="rect">
            <a:avLst/>
          </a:prstGeom>
        </p:spPr>
        <p:txBody>
          <a:bodyPr/>
          <a:lstStyle>
            <a:lvl1pPr defTabSz="554990">
              <a:defRPr sz="6800">
                <a:solidFill>
                  <a:srgbClr val="C00000"/>
                </a:solidFill>
              </a:defRPr>
            </a:lvl1pPr>
          </a:lstStyle>
          <a:p>
            <a:r>
              <a:t>What is the biggest cost?</a:t>
            </a:r>
          </a:p>
        </p:txBody>
      </p:sp>
      <p:sp>
        <p:nvSpPr>
          <p:cNvPr id="196" name="Shape 196"/>
          <p:cNvSpPr>
            <a:spLocks noGrp="1"/>
          </p:cNvSpPr>
          <p:nvPr>
            <p:ph type="subTitle" sz="quarter" idx="1"/>
          </p:nvPr>
        </p:nvSpPr>
        <p:spPr>
          <a:xfrm>
            <a:off x="7382470" y="3987798"/>
            <a:ext cx="4428530" cy="4851401"/>
          </a:xfrm>
          <a:prstGeom prst="rect">
            <a:avLst/>
          </a:prstGeom>
        </p:spPr>
        <p:txBody>
          <a:bodyPr/>
          <a:lstStyle/>
          <a:p>
            <a:r>
              <a:t>Fines?</a:t>
            </a:r>
          </a:p>
          <a:p>
            <a:r>
              <a:t>Class Action?</a:t>
            </a:r>
          </a:p>
          <a:p>
            <a:r>
              <a:t>Investigations?</a:t>
            </a:r>
          </a:p>
          <a:p>
            <a:r>
              <a:t>Settlements?</a:t>
            </a:r>
          </a:p>
          <a:p>
            <a:r>
              <a:t>Reputation?</a:t>
            </a:r>
          </a:p>
          <a:p>
            <a:r>
              <a:t>Retrofit/Lost Assets?</a:t>
            </a:r>
          </a:p>
        </p:txBody>
      </p:sp>
      <p:pic>
        <p:nvPicPr>
          <p:cNvPr id="197" name="pasted-image.jpeg"/>
          <p:cNvPicPr>
            <a:picLocks noChangeAspect="1"/>
          </p:cNvPicPr>
          <p:nvPr/>
        </p:nvPicPr>
        <p:blipFill>
          <a:blip r:embed="rId4">
            <a:extLst/>
          </a:blip>
          <a:stretch>
            <a:fillRect/>
          </a:stretch>
        </p:blipFill>
        <p:spPr>
          <a:xfrm>
            <a:off x="1619398" y="3987798"/>
            <a:ext cx="5473701" cy="3530601"/>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00"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04" name="Group 204"/>
          <p:cNvGrpSpPr/>
          <p:nvPr/>
        </p:nvGrpSpPr>
        <p:grpSpPr>
          <a:xfrm>
            <a:off x="-736603" y="-889000"/>
            <a:ext cx="13903928" cy="2207159"/>
            <a:chOff x="-1" y="0"/>
            <a:chExt cx="13903926" cy="2207158"/>
          </a:xfrm>
        </p:grpSpPr>
        <p:sp>
          <p:nvSpPr>
            <p:cNvPr id="201" name="Shape 201"/>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02"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03" name="Shape 203"/>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05" name="Shape 205"/>
          <p:cNvSpPr>
            <a:spLocks noGrp="1"/>
          </p:cNvSpPr>
          <p:nvPr>
            <p:ph type="ctrTitle"/>
          </p:nvPr>
        </p:nvSpPr>
        <p:spPr>
          <a:xfrm>
            <a:off x="2255028" y="1123632"/>
            <a:ext cx="11099801" cy="2159001"/>
          </a:xfrm>
          <a:prstGeom prst="rect">
            <a:avLst/>
          </a:prstGeom>
        </p:spPr>
        <p:txBody>
          <a:bodyPr/>
          <a:lstStyle>
            <a:lvl1pPr>
              <a:defRPr>
                <a:solidFill>
                  <a:srgbClr val="C00000"/>
                </a:solidFill>
              </a:defRPr>
            </a:lvl1pPr>
          </a:lstStyle>
          <a:p>
            <a:r>
              <a:t>Fines?</a:t>
            </a:r>
          </a:p>
        </p:txBody>
      </p:sp>
      <p:sp>
        <p:nvSpPr>
          <p:cNvPr id="206" name="Shape 206"/>
          <p:cNvSpPr>
            <a:spLocks noGrp="1"/>
          </p:cNvSpPr>
          <p:nvPr>
            <p:ph type="subTitle" sz="half" idx="1"/>
          </p:nvPr>
        </p:nvSpPr>
        <p:spPr>
          <a:xfrm>
            <a:off x="3658774" y="3663650"/>
            <a:ext cx="8292307" cy="5282901"/>
          </a:xfrm>
          <a:prstGeom prst="rect">
            <a:avLst/>
          </a:prstGeom>
        </p:spPr>
        <p:txBody>
          <a:bodyPr/>
          <a:lstStyle/>
          <a:p>
            <a:r>
              <a:t>	CASL’s fines and responsibility of Directors designed to get attention and compliance</a:t>
            </a:r>
          </a:p>
          <a:p>
            <a:r>
              <a:t>	It wasn’t expected that “good players” who were trying but had made mistakes would be subject to fines but we have Porter, Rogers, Kellogg (all undertakings)</a:t>
            </a:r>
          </a:p>
          <a:p>
            <a:r>
              <a:t>	Recent relief from CRTC in Blackstone</a:t>
            </a:r>
          </a:p>
        </p:txBody>
      </p:sp>
      <p:pic>
        <p:nvPicPr>
          <p:cNvPr id="207" name="Screen Shot 2016-11-22 at 11.21.06 AM.png"/>
          <p:cNvPicPr>
            <a:picLocks noChangeAspect="1"/>
          </p:cNvPicPr>
          <p:nvPr/>
        </p:nvPicPr>
        <p:blipFill>
          <a:blip r:embed="rId4">
            <a:extLst/>
          </a:blip>
          <a:stretch>
            <a:fillRect/>
          </a:stretch>
        </p:blipFill>
        <p:spPr>
          <a:xfrm>
            <a:off x="796455" y="4135087"/>
            <a:ext cx="1876705" cy="711499"/>
          </a:xfrm>
          <a:prstGeom prst="rect">
            <a:avLst/>
          </a:prstGeom>
          <a:ln w="12700">
            <a:miter lim="400000"/>
          </a:ln>
        </p:spPr>
      </p:pic>
      <p:pic>
        <p:nvPicPr>
          <p:cNvPr id="208" name="imgres.png"/>
          <p:cNvPicPr>
            <a:picLocks noChangeAspect="1"/>
          </p:cNvPicPr>
          <p:nvPr/>
        </p:nvPicPr>
        <p:blipFill>
          <a:blip r:embed="rId5">
            <a:extLst/>
          </a:blip>
          <a:stretch>
            <a:fillRect/>
          </a:stretch>
        </p:blipFill>
        <p:spPr>
          <a:xfrm>
            <a:off x="1239506" y="5118326"/>
            <a:ext cx="990603" cy="990603"/>
          </a:xfrm>
          <a:prstGeom prst="rect">
            <a:avLst/>
          </a:prstGeom>
          <a:ln w="12700">
            <a:miter lim="400000"/>
          </a:ln>
        </p:spPr>
      </p:pic>
      <p:pic>
        <p:nvPicPr>
          <p:cNvPr id="209" name="pasted-image.jpg"/>
          <p:cNvPicPr>
            <a:picLocks noChangeAspect="1"/>
          </p:cNvPicPr>
          <p:nvPr/>
        </p:nvPicPr>
        <p:blipFill>
          <a:blip r:embed="rId6">
            <a:extLst/>
          </a:blip>
          <a:stretch>
            <a:fillRect/>
          </a:stretch>
        </p:blipFill>
        <p:spPr>
          <a:xfrm>
            <a:off x="796455" y="6372140"/>
            <a:ext cx="1876705" cy="1028163"/>
          </a:xfrm>
          <a:prstGeom prst="rect">
            <a:avLst/>
          </a:prstGeom>
          <a:ln w="12700">
            <a:miter lim="400000"/>
          </a:ln>
        </p:spPr>
      </p:pic>
      <p:pic>
        <p:nvPicPr>
          <p:cNvPr id="210" name="Screen Shot 2016-11-22 at 11.51.36 AM.png"/>
          <p:cNvPicPr>
            <a:picLocks noChangeAspect="1"/>
          </p:cNvPicPr>
          <p:nvPr/>
        </p:nvPicPr>
        <p:blipFill>
          <a:blip r:embed="rId7">
            <a:extLst/>
          </a:blip>
          <a:stretch>
            <a:fillRect/>
          </a:stretch>
        </p:blipFill>
        <p:spPr>
          <a:xfrm>
            <a:off x="1019812" y="7663514"/>
            <a:ext cx="1429990" cy="516386"/>
          </a:xfrm>
          <a:prstGeom prst="rect">
            <a:avLst/>
          </a:prstGeom>
          <a:ln w="12700">
            <a:miter lim="400000"/>
          </a:ln>
        </p:spPr>
      </p:pic>
      <p:pic>
        <p:nvPicPr>
          <p:cNvPr id="211" name="pasted-image.png"/>
          <p:cNvPicPr>
            <a:picLocks noChangeAspect="1"/>
          </p:cNvPicPr>
          <p:nvPr/>
        </p:nvPicPr>
        <p:blipFill>
          <a:blip r:embed="rId8">
            <a:extLst/>
          </a:blip>
          <a:stretch>
            <a:fillRect/>
          </a:stretch>
        </p:blipFill>
        <p:spPr>
          <a:xfrm>
            <a:off x="1019812" y="2275730"/>
            <a:ext cx="1429990" cy="1429991"/>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pasted-image.jpg"/>
          <p:cNvPicPr>
            <a:picLocks noChangeAspect="1"/>
          </p:cNvPicPr>
          <p:nvPr/>
        </p:nvPicPr>
        <p:blipFill>
          <a:blip r:embed="rId2">
            <a:extLst/>
          </a:blip>
          <a:stretch>
            <a:fillRect/>
          </a:stretch>
        </p:blipFill>
        <p:spPr>
          <a:xfrm>
            <a:off x="1049950" y="1414038"/>
            <a:ext cx="10904900" cy="7256716"/>
          </a:xfrm>
          <a:prstGeom prst="rect">
            <a:avLst/>
          </a:prstGeom>
          <a:ln w="12700">
            <a:miter lim="400000"/>
          </a:ln>
        </p:spPr>
      </p:pic>
      <p:sp>
        <p:nvSpPr>
          <p:cNvPr id="214" name="Shape 214"/>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15" name="image1.png"/>
          <p:cNvPicPr>
            <a:picLocks noChangeAspect="1"/>
          </p:cNvPicPr>
          <p:nvPr/>
        </p:nvPicPr>
        <p:blipFill>
          <a:blip r:embed="rId3">
            <a:extLst/>
          </a:blip>
          <a:stretch>
            <a:fillRect/>
          </a:stretch>
        </p:blipFill>
        <p:spPr>
          <a:xfrm>
            <a:off x="2838450" y="8366455"/>
            <a:ext cx="7327900" cy="990603"/>
          </a:xfrm>
          <a:prstGeom prst="rect">
            <a:avLst/>
          </a:prstGeom>
          <a:ln w="12700">
            <a:miter lim="400000"/>
          </a:ln>
        </p:spPr>
      </p:pic>
      <p:grpSp>
        <p:nvGrpSpPr>
          <p:cNvPr id="219" name="Group 219"/>
          <p:cNvGrpSpPr/>
          <p:nvPr/>
        </p:nvGrpSpPr>
        <p:grpSpPr>
          <a:xfrm>
            <a:off x="-736603" y="-889000"/>
            <a:ext cx="13903928" cy="2207159"/>
            <a:chOff x="-1" y="0"/>
            <a:chExt cx="13903926" cy="2207158"/>
          </a:xfrm>
        </p:grpSpPr>
        <p:sp>
          <p:nvSpPr>
            <p:cNvPr id="216" name="Shape 216"/>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17" name="image2.png"/>
            <p:cNvPicPr>
              <a:picLocks noChangeAspect="1"/>
            </p:cNvPicPr>
            <p:nvPr/>
          </p:nvPicPr>
          <p:blipFill>
            <a:blip r:embed="rId4">
              <a:extLst/>
            </a:blip>
            <a:stretch>
              <a:fillRect/>
            </a:stretch>
          </p:blipFill>
          <p:spPr>
            <a:xfrm>
              <a:off x="1085453" y="1134533"/>
              <a:ext cx="2025824" cy="990605"/>
            </a:xfrm>
            <a:prstGeom prst="rect">
              <a:avLst/>
            </a:prstGeom>
            <a:ln w="12700" cap="flat">
              <a:noFill/>
              <a:miter lim="400000"/>
            </a:ln>
            <a:effectLst/>
          </p:spPr>
        </p:pic>
        <p:sp>
          <p:nvSpPr>
            <p:cNvPr id="218" name="Shape 218"/>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20" name="Shape 220"/>
          <p:cNvSpPr>
            <a:spLocks noGrp="1"/>
          </p:cNvSpPr>
          <p:nvPr>
            <p:ph type="ctrTitle"/>
          </p:nvPr>
        </p:nvSpPr>
        <p:spPr>
          <a:xfrm>
            <a:off x="1041400" y="1228880"/>
            <a:ext cx="11099800" cy="2159001"/>
          </a:xfrm>
          <a:prstGeom prst="rect">
            <a:avLst/>
          </a:prstGeom>
        </p:spPr>
        <p:txBody>
          <a:bodyPr/>
          <a:lstStyle>
            <a:lvl1pPr>
              <a:defRPr b="1">
                <a:solidFill>
                  <a:srgbClr val="C00000"/>
                </a:solidFill>
                <a:latin typeface="+mn-lt"/>
                <a:ea typeface="+mn-ea"/>
                <a:cs typeface="+mn-cs"/>
                <a:sym typeface="Helvetica"/>
              </a:defRPr>
            </a:lvl1pPr>
          </a:lstStyle>
          <a:p>
            <a:r>
              <a:t>Class Action?</a:t>
            </a:r>
          </a:p>
        </p:txBody>
      </p:sp>
      <p:sp>
        <p:nvSpPr>
          <p:cNvPr id="221" name="Shape 221"/>
          <p:cNvSpPr>
            <a:spLocks noGrp="1"/>
          </p:cNvSpPr>
          <p:nvPr>
            <p:ph type="subTitle" sz="half" idx="1"/>
          </p:nvPr>
        </p:nvSpPr>
        <p:spPr>
          <a:xfrm>
            <a:off x="1646783" y="3598940"/>
            <a:ext cx="9711234" cy="4327857"/>
          </a:xfrm>
          <a:prstGeom prst="rect">
            <a:avLst/>
          </a:prstGeom>
        </p:spPr>
        <p:txBody>
          <a:bodyPr/>
          <a:lstStyle/>
          <a:p>
            <a:pPr defTabSz="443991">
              <a:defRPr sz="4560" b="1">
                <a:solidFill>
                  <a:srgbClr val="FFFFFF"/>
                </a:solidFill>
                <a:latin typeface="+mn-lt"/>
                <a:ea typeface="+mn-ea"/>
                <a:cs typeface="+mn-cs"/>
                <a:sym typeface="Helvetica"/>
              </a:defRPr>
            </a:pPr>
            <a:r>
              <a:t>The potential for huge costs and protracted distraction of resources is why we are here today</a:t>
            </a:r>
          </a:p>
          <a:p>
            <a:pPr defTabSz="443991">
              <a:defRPr sz="4560" b="1">
                <a:solidFill>
                  <a:srgbClr val="FFFFFF"/>
                </a:solidFill>
                <a:latin typeface="+mn-lt"/>
                <a:ea typeface="+mn-ea"/>
                <a:cs typeface="+mn-cs"/>
                <a:sym typeface="Helvetica"/>
              </a:defRPr>
            </a:pPr>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asted-image.jpg"/>
          <p:cNvPicPr>
            <a:picLocks noChangeAspect="1"/>
          </p:cNvPicPr>
          <p:nvPr/>
        </p:nvPicPr>
        <p:blipFill>
          <a:blip r:embed="rId2">
            <a:extLst/>
          </a:blip>
          <a:stretch>
            <a:fillRect/>
          </a:stretch>
        </p:blipFill>
        <p:spPr>
          <a:xfrm>
            <a:off x="1049950" y="1414038"/>
            <a:ext cx="10904900" cy="7256716"/>
          </a:xfrm>
          <a:prstGeom prst="rect">
            <a:avLst/>
          </a:prstGeom>
          <a:ln w="12700">
            <a:miter lim="400000"/>
          </a:ln>
        </p:spPr>
      </p:pic>
      <p:sp>
        <p:nvSpPr>
          <p:cNvPr id="224" name="Shape 224"/>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25" name="image1.png"/>
          <p:cNvPicPr>
            <a:picLocks noChangeAspect="1"/>
          </p:cNvPicPr>
          <p:nvPr/>
        </p:nvPicPr>
        <p:blipFill>
          <a:blip r:embed="rId3">
            <a:extLst/>
          </a:blip>
          <a:stretch>
            <a:fillRect/>
          </a:stretch>
        </p:blipFill>
        <p:spPr>
          <a:xfrm>
            <a:off x="2838450" y="8366455"/>
            <a:ext cx="7327900" cy="990603"/>
          </a:xfrm>
          <a:prstGeom prst="rect">
            <a:avLst/>
          </a:prstGeom>
          <a:ln w="12700">
            <a:miter lim="400000"/>
          </a:ln>
        </p:spPr>
      </p:pic>
      <p:grpSp>
        <p:nvGrpSpPr>
          <p:cNvPr id="229" name="Group 229"/>
          <p:cNvGrpSpPr/>
          <p:nvPr/>
        </p:nvGrpSpPr>
        <p:grpSpPr>
          <a:xfrm>
            <a:off x="-736603" y="-889000"/>
            <a:ext cx="13903928" cy="2207159"/>
            <a:chOff x="-1" y="0"/>
            <a:chExt cx="13903926" cy="2207158"/>
          </a:xfrm>
        </p:grpSpPr>
        <p:sp>
          <p:nvSpPr>
            <p:cNvPr id="226" name="Shape 226"/>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27" name="image2.png"/>
            <p:cNvPicPr>
              <a:picLocks noChangeAspect="1"/>
            </p:cNvPicPr>
            <p:nvPr/>
          </p:nvPicPr>
          <p:blipFill>
            <a:blip r:embed="rId4">
              <a:extLst/>
            </a:blip>
            <a:stretch>
              <a:fillRect/>
            </a:stretch>
          </p:blipFill>
          <p:spPr>
            <a:xfrm>
              <a:off x="1085453" y="1134533"/>
              <a:ext cx="2025824" cy="990605"/>
            </a:xfrm>
            <a:prstGeom prst="rect">
              <a:avLst/>
            </a:prstGeom>
            <a:ln w="12700" cap="flat">
              <a:noFill/>
              <a:miter lim="400000"/>
            </a:ln>
            <a:effectLst/>
          </p:spPr>
        </p:pic>
        <p:sp>
          <p:nvSpPr>
            <p:cNvPr id="228" name="Shape 228"/>
            <p:cNvSpPr/>
            <p:nvPr/>
          </p:nvSpPr>
          <p:spPr>
            <a:xfrm>
              <a:off x="3785429" y="1305984"/>
              <a:ext cx="897300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30" name="Shape 230"/>
          <p:cNvSpPr>
            <a:spLocks noGrp="1"/>
          </p:cNvSpPr>
          <p:nvPr>
            <p:ph type="ctrTitle"/>
          </p:nvPr>
        </p:nvSpPr>
        <p:spPr>
          <a:xfrm>
            <a:off x="1041400" y="1228880"/>
            <a:ext cx="11099800" cy="2159001"/>
          </a:xfrm>
          <a:prstGeom prst="rect">
            <a:avLst/>
          </a:prstGeom>
        </p:spPr>
        <p:txBody>
          <a:bodyPr/>
          <a:lstStyle>
            <a:lvl1pPr>
              <a:defRPr b="1">
                <a:solidFill>
                  <a:srgbClr val="C00000"/>
                </a:solidFill>
                <a:latin typeface="+mn-lt"/>
                <a:ea typeface="+mn-ea"/>
                <a:cs typeface="+mn-cs"/>
                <a:sym typeface="Helvetica"/>
              </a:defRPr>
            </a:lvl1pPr>
          </a:lstStyle>
          <a:p>
            <a:r>
              <a:t>Class Action?</a:t>
            </a:r>
          </a:p>
        </p:txBody>
      </p:sp>
      <p:sp>
        <p:nvSpPr>
          <p:cNvPr id="231" name="Shape 231"/>
          <p:cNvSpPr>
            <a:spLocks noGrp="1"/>
          </p:cNvSpPr>
          <p:nvPr>
            <p:ph type="subTitle" sz="half" idx="1"/>
          </p:nvPr>
        </p:nvSpPr>
        <p:spPr>
          <a:xfrm>
            <a:off x="1646783" y="2878468"/>
            <a:ext cx="9711234" cy="4327856"/>
          </a:xfrm>
          <a:prstGeom prst="rect">
            <a:avLst/>
          </a:prstGeom>
        </p:spPr>
        <p:txBody>
          <a:bodyPr/>
          <a:lstStyle/>
          <a:p>
            <a:pPr defTabSz="449833">
              <a:defRPr sz="3850" b="1">
                <a:solidFill>
                  <a:srgbClr val="FFFFFF"/>
                </a:solidFill>
                <a:latin typeface="+mn-lt"/>
                <a:ea typeface="+mn-ea"/>
                <a:cs typeface="+mn-cs"/>
                <a:sym typeface="Helvetica"/>
              </a:defRPr>
            </a:pPr>
            <a:endParaRPr/>
          </a:p>
          <a:p>
            <a:pPr defTabSz="449833">
              <a:defRPr sz="3850" b="1">
                <a:solidFill>
                  <a:srgbClr val="FFFFFF"/>
                </a:solidFill>
                <a:latin typeface="+mn-lt"/>
                <a:ea typeface="+mn-ea"/>
                <a:cs typeface="+mn-cs"/>
                <a:sym typeface="Helvetica"/>
              </a:defRPr>
            </a:pPr>
            <a:r>
              <a:t>Risk probably higher for large organizations as it will be driven by class action lawyers who need a volume to justify the work</a:t>
            </a:r>
          </a:p>
          <a:p>
            <a:pPr defTabSz="449833">
              <a:defRPr sz="3850" b="1">
                <a:solidFill>
                  <a:srgbClr val="FFFFFF"/>
                </a:solidFill>
                <a:latin typeface="+mn-lt"/>
                <a:ea typeface="+mn-ea"/>
                <a:cs typeface="+mn-cs"/>
                <a:sym typeface="Helvetica"/>
              </a:defRPr>
            </a:pPr>
            <a:endParaRPr/>
          </a:p>
          <a:p>
            <a:pPr defTabSz="449833">
              <a:defRPr sz="3850" b="1">
                <a:solidFill>
                  <a:srgbClr val="FFFFFF"/>
                </a:solidFill>
                <a:latin typeface="+mn-lt"/>
                <a:ea typeface="+mn-ea"/>
                <a:cs typeface="+mn-cs"/>
                <a:sym typeface="Helvetica"/>
              </a:defRPr>
            </a:pPr>
            <a:r>
              <a:t>Consumer awareness and empowerment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34"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38" name="Group 238"/>
          <p:cNvGrpSpPr/>
          <p:nvPr/>
        </p:nvGrpSpPr>
        <p:grpSpPr>
          <a:xfrm>
            <a:off x="-736603" y="-889000"/>
            <a:ext cx="13903928" cy="2207159"/>
            <a:chOff x="-1" y="0"/>
            <a:chExt cx="13903926" cy="2207158"/>
          </a:xfrm>
        </p:grpSpPr>
        <p:sp>
          <p:nvSpPr>
            <p:cNvPr id="235" name="Shape 235"/>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36"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37" name="Shape 237"/>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39" name="Shape 239"/>
          <p:cNvSpPr>
            <a:spLocks noGrp="1"/>
          </p:cNvSpPr>
          <p:nvPr>
            <p:ph type="ctrTitle"/>
          </p:nvPr>
        </p:nvSpPr>
        <p:spPr>
          <a:xfrm>
            <a:off x="952500" y="1185513"/>
            <a:ext cx="11099800" cy="2159001"/>
          </a:xfrm>
          <a:prstGeom prst="rect">
            <a:avLst/>
          </a:prstGeom>
        </p:spPr>
        <p:txBody>
          <a:bodyPr/>
          <a:lstStyle>
            <a:lvl1pPr>
              <a:defRPr>
                <a:solidFill>
                  <a:srgbClr val="C00000"/>
                </a:solidFill>
              </a:defRPr>
            </a:lvl1pPr>
          </a:lstStyle>
          <a:p>
            <a:r>
              <a:t>Investigations?</a:t>
            </a:r>
          </a:p>
        </p:txBody>
      </p:sp>
      <p:sp>
        <p:nvSpPr>
          <p:cNvPr id="240" name="Shape 240"/>
          <p:cNvSpPr>
            <a:spLocks noGrp="1"/>
          </p:cNvSpPr>
          <p:nvPr>
            <p:ph type="subTitle" idx="1"/>
          </p:nvPr>
        </p:nvSpPr>
        <p:spPr>
          <a:xfrm>
            <a:off x="711200" y="4114799"/>
            <a:ext cx="11658600" cy="5249516"/>
          </a:xfrm>
          <a:prstGeom prst="rect">
            <a:avLst/>
          </a:prstGeom>
        </p:spPr>
        <p:txBody>
          <a:bodyPr/>
          <a:lstStyle/>
          <a:p>
            <a:r>
              <a:t>Resources required to respond to an investigation are both internal and external</a:t>
            </a:r>
          </a:p>
          <a:p>
            <a:endParaRPr/>
          </a:p>
          <a:p>
            <a:r>
              <a:t>Time frames given to respond are very short so more pressure on resources</a:t>
            </a:r>
          </a:p>
          <a:p>
            <a:endParaRPr/>
          </a:p>
          <a:p>
            <a:r>
              <a:t>List assets may be further diminished under scrutiny of an investigation</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4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47" name="Group 247"/>
          <p:cNvGrpSpPr/>
          <p:nvPr/>
        </p:nvGrpSpPr>
        <p:grpSpPr>
          <a:xfrm>
            <a:off x="-736603" y="-889000"/>
            <a:ext cx="13903928" cy="2207159"/>
            <a:chOff x="-1" y="0"/>
            <a:chExt cx="13903926" cy="2207158"/>
          </a:xfrm>
        </p:grpSpPr>
        <p:sp>
          <p:nvSpPr>
            <p:cNvPr id="244" name="Shape 24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4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46" name="Shape 24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48" name="Shape 248"/>
          <p:cNvSpPr>
            <a:spLocks noGrp="1"/>
          </p:cNvSpPr>
          <p:nvPr>
            <p:ph type="ctrTitle"/>
          </p:nvPr>
        </p:nvSpPr>
        <p:spPr>
          <a:xfrm>
            <a:off x="952500" y="1000456"/>
            <a:ext cx="11099800" cy="2159001"/>
          </a:xfrm>
          <a:prstGeom prst="rect">
            <a:avLst/>
          </a:prstGeom>
        </p:spPr>
        <p:txBody>
          <a:bodyPr/>
          <a:lstStyle>
            <a:lvl1pPr>
              <a:defRPr>
                <a:solidFill>
                  <a:srgbClr val="C00000"/>
                </a:solidFill>
              </a:defRPr>
            </a:lvl1pPr>
          </a:lstStyle>
          <a:p>
            <a:r>
              <a:t>Settlements?</a:t>
            </a:r>
          </a:p>
        </p:txBody>
      </p:sp>
      <p:sp>
        <p:nvSpPr>
          <p:cNvPr id="249" name="Shape 249"/>
          <p:cNvSpPr>
            <a:spLocks noGrp="1"/>
          </p:cNvSpPr>
          <p:nvPr>
            <p:ph type="subTitle" idx="1"/>
          </p:nvPr>
        </p:nvSpPr>
        <p:spPr>
          <a:xfrm>
            <a:off x="952500" y="3657598"/>
            <a:ext cx="11099800" cy="5674058"/>
          </a:xfrm>
          <a:prstGeom prst="rect">
            <a:avLst/>
          </a:prstGeom>
        </p:spPr>
        <p:txBody>
          <a:bodyPr/>
          <a:lstStyle/>
          <a:p>
            <a:r>
              <a:t>	Currently being used to avoid class actions</a:t>
            </a:r>
          </a:p>
          <a:p>
            <a:endParaRPr/>
          </a:p>
          <a:p>
            <a:r>
              <a:t>	Significant fines</a:t>
            </a:r>
          </a:p>
          <a:p>
            <a:endParaRPr/>
          </a:p>
          <a:p>
            <a:r>
              <a:t>	Far higher level of compliance (eg. internal resources and documentation)</a:t>
            </a:r>
          </a:p>
          <a:p>
            <a:endParaRPr/>
          </a:p>
          <a:p>
            <a:r>
              <a:t>	You have used your mulligan</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p:nvPr/>
        </p:nvSpPr>
        <p:spPr>
          <a:xfrm>
            <a:off x="501913" y="1275027"/>
            <a:ext cx="12000974"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20" name="image1.png"/>
          <p:cNvPicPr>
            <a:picLocks noChangeAspect="1"/>
          </p:cNvPicPr>
          <p:nvPr/>
        </p:nvPicPr>
        <p:blipFill>
          <a:blip r:embed="rId2">
            <a:extLst/>
          </a:blip>
          <a:stretch>
            <a:fillRect/>
          </a:stretch>
        </p:blipFill>
        <p:spPr>
          <a:xfrm>
            <a:off x="2838450" y="8366455"/>
            <a:ext cx="7327900" cy="990602"/>
          </a:xfrm>
          <a:prstGeom prst="rect">
            <a:avLst/>
          </a:prstGeom>
          <a:ln w="12700">
            <a:miter lim="400000"/>
          </a:ln>
        </p:spPr>
      </p:pic>
      <p:grpSp>
        <p:nvGrpSpPr>
          <p:cNvPr id="124" name="Group 124"/>
          <p:cNvGrpSpPr/>
          <p:nvPr/>
        </p:nvGrpSpPr>
        <p:grpSpPr>
          <a:xfrm>
            <a:off x="-736601" y="-889000"/>
            <a:ext cx="13903923" cy="2207157"/>
            <a:chOff x="0" y="0"/>
            <a:chExt cx="13903921" cy="2207155"/>
          </a:xfrm>
        </p:grpSpPr>
        <p:sp>
          <p:nvSpPr>
            <p:cNvPr id="121" name="Shape 121"/>
            <p:cNvSpPr/>
            <p:nvPr/>
          </p:nvSpPr>
          <p:spPr>
            <a:xfrm>
              <a:off x="-1" y="0"/>
              <a:ext cx="13903923" cy="2207157"/>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22" name="image2.png"/>
            <p:cNvPicPr>
              <a:picLocks noChangeAspect="1"/>
            </p:cNvPicPr>
            <p:nvPr/>
          </p:nvPicPr>
          <p:blipFill>
            <a:blip r:embed="rId3">
              <a:extLst/>
            </a:blip>
            <a:stretch>
              <a:fillRect/>
            </a:stretch>
          </p:blipFill>
          <p:spPr>
            <a:xfrm>
              <a:off x="1085453" y="1134533"/>
              <a:ext cx="2025823" cy="990603"/>
            </a:xfrm>
            <a:prstGeom prst="rect">
              <a:avLst/>
            </a:prstGeom>
            <a:ln w="12700" cap="flat">
              <a:noFill/>
              <a:miter lim="400000"/>
            </a:ln>
            <a:effectLst/>
          </p:spPr>
        </p:pic>
        <p:sp>
          <p:nvSpPr>
            <p:cNvPr id="123" name="Shape 123"/>
            <p:cNvSpPr/>
            <p:nvPr/>
          </p:nvSpPr>
          <p:spPr>
            <a:xfrm>
              <a:off x="3785429" y="1305983"/>
              <a:ext cx="897300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25" name="Shape 125"/>
          <p:cNvSpPr/>
          <p:nvPr/>
        </p:nvSpPr>
        <p:spPr>
          <a:xfrm>
            <a:off x="2054720" y="2221231"/>
            <a:ext cx="8895361" cy="53111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120000"/>
              </a:lnSpc>
              <a:defRPr sz="4000" b="1"/>
            </a:pPr>
            <a:r>
              <a:t>Agenda</a:t>
            </a:r>
          </a:p>
          <a:p>
            <a:pPr algn="l">
              <a:lnSpc>
                <a:spcPct val="120000"/>
              </a:lnSpc>
              <a:defRPr b="1">
                <a:solidFill>
                  <a:srgbClr val="919191"/>
                </a:solidFill>
              </a:defRPr>
            </a:pPr>
            <a:r>
              <a:t>Introductory Remarks</a:t>
            </a:r>
          </a:p>
          <a:p>
            <a:pPr algn="l">
              <a:lnSpc>
                <a:spcPct val="120000"/>
              </a:lnSpc>
              <a:defRPr b="1">
                <a:solidFill>
                  <a:srgbClr val="919191"/>
                </a:solidFill>
              </a:defRPr>
            </a:pPr>
            <a:r>
              <a:t>Andrew Nunes</a:t>
            </a:r>
          </a:p>
          <a:p>
            <a:pPr algn="l">
              <a:lnSpc>
                <a:spcPct val="120000"/>
              </a:lnSpc>
              <a:defRPr b="1">
                <a:solidFill>
                  <a:srgbClr val="919191"/>
                </a:solidFill>
              </a:defRPr>
            </a:pPr>
            <a:r>
              <a:t>Adrienne Rutherford</a:t>
            </a:r>
          </a:p>
          <a:p>
            <a:pPr algn="l">
              <a:lnSpc>
                <a:spcPct val="120000"/>
              </a:lnSpc>
              <a:defRPr b="1">
                <a:solidFill>
                  <a:srgbClr val="919191"/>
                </a:solidFill>
              </a:defRPr>
            </a:pPr>
            <a:r>
              <a:t>Vesna Moore</a:t>
            </a:r>
          </a:p>
          <a:p>
            <a:pPr algn="l">
              <a:lnSpc>
                <a:spcPct val="120000"/>
              </a:lnSpc>
              <a:defRPr b="1">
                <a:solidFill>
                  <a:srgbClr val="919191"/>
                </a:solidFill>
              </a:defRPr>
            </a:pPr>
            <a:r>
              <a:t>Derek Lackey</a:t>
            </a:r>
          </a:p>
          <a:p>
            <a:pPr algn="l">
              <a:lnSpc>
                <a:spcPct val="120000"/>
              </a:lnSpc>
              <a:defRPr b="1">
                <a:solidFill>
                  <a:srgbClr val="919191"/>
                </a:solidFill>
              </a:defRPr>
            </a:pPr>
            <a:r>
              <a:t>Q&amp;A</a:t>
            </a:r>
          </a:p>
          <a:p>
            <a:pPr algn="l">
              <a:lnSpc>
                <a:spcPct val="120000"/>
              </a:lnSpc>
              <a:defRPr b="1">
                <a:solidFill>
                  <a:srgbClr val="919191"/>
                </a:solidFill>
              </a:defRPr>
            </a:pPr>
            <a:r>
              <a:t>Wine &amp; Cheese Reception</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52"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56" name="Group 256"/>
          <p:cNvGrpSpPr/>
          <p:nvPr/>
        </p:nvGrpSpPr>
        <p:grpSpPr>
          <a:xfrm>
            <a:off x="-736603" y="-889000"/>
            <a:ext cx="13903928" cy="2207159"/>
            <a:chOff x="-1" y="0"/>
            <a:chExt cx="13903926" cy="2207158"/>
          </a:xfrm>
        </p:grpSpPr>
        <p:sp>
          <p:nvSpPr>
            <p:cNvPr id="253" name="Shape 253"/>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54"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55" name="Shape 255"/>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57" name="Shape 257"/>
          <p:cNvSpPr>
            <a:spLocks noGrp="1"/>
          </p:cNvSpPr>
          <p:nvPr>
            <p:ph type="ctrTitle"/>
          </p:nvPr>
        </p:nvSpPr>
        <p:spPr>
          <a:xfrm>
            <a:off x="952500" y="1365857"/>
            <a:ext cx="11099800" cy="2159001"/>
          </a:xfrm>
          <a:prstGeom prst="rect">
            <a:avLst/>
          </a:prstGeom>
        </p:spPr>
        <p:txBody>
          <a:bodyPr/>
          <a:lstStyle>
            <a:lvl1pPr>
              <a:defRPr>
                <a:solidFill>
                  <a:srgbClr val="C00000"/>
                </a:solidFill>
              </a:defRPr>
            </a:lvl1pPr>
          </a:lstStyle>
          <a:p>
            <a:r>
              <a:t>Reputation?</a:t>
            </a:r>
          </a:p>
        </p:txBody>
      </p:sp>
      <p:sp>
        <p:nvSpPr>
          <p:cNvPr id="258" name="Shape 258"/>
          <p:cNvSpPr>
            <a:spLocks noGrp="1"/>
          </p:cNvSpPr>
          <p:nvPr>
            <p:ph type="subTitle" idx="1"/>
          </p:nvPr>
        </p:nvSpPr>
        <p:spPr>
          <a:xfrm>
            <a:off x="634998" y="4038598"/>
            <a:ext cx="11867889" cy="5493358"/>
          </a:xfrm>
          <a:prstGeom prst="rect">
            <a:avLst/>
          </a:prstGeom>
        </p:spPr>
        <p:txBody>
          <a:bodyPr/>
          <a:lstStyle/>
          <a:p>
            <a:pPr>
              <a:defRPr sz="2800"/>
            </a:pPr>
            <a:r>
              <a:t>Consumers have rapidly adapted an entitlement to good practices</a:t>
            </a:r>
          </a:p>
          <a:p>
            <a:pPr>
              <a:defRPr sz="2800"/>
            </a:pPr>
            <a:endParaRPr/>
          </a:p>
          <a:p>
            <a:pPr>
              <a:defRPr sz="2800"/>
            </a:pPr>
            <a:r>
              <a:t>Failure at compliance may undermine credibility with consumers</a:t>
            </a:r>
          </a:p>
          <a:p>
            <a:pPr>
              <a:defRPr sz="2800"/>
            </a:pPr>
            <a:endParaRPr/>
          </a:p>
          <a:p>
            <a:pPr>
              <a:defRPr sz="2800"/>
            </a:pPr>
            <a:r>
              <a:t>Failure at compliance may undermine credibility with business partners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Shape 26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6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65" name="Group 265"/>
          <p:cNvGrpSpPr/>
          <p:nvPr/>
        </p:nvGrpSpPr>
        <p:grpSpPr>
          <a:xfrm>
            <a:off x="-736603" y="-889000"/>
            <a:ext cx="13903928" cy="2207159"/>
            <a:chOff x="-1" y="0"/>
            <a:chExt cx="13903926" cy="2207158"/>
          </a:xfrm>
        </p:grpSpPr>
        <p:sp>
          <p:nvSpPr>
            <p:cNvPr id="262" name="Shape 26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6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64" name="Shape 26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66" name="Shape 266"/>
          <p:cNvSpPr>
            <a:spLocks noGrp="1"/>
          </p:cNvSpPr>
          <p:nvPr>
            <p:ph type="ctrTitle"/>
          </p:nvPr>
        </p:nvSpPr>
        <p:spPr>
          <a:xfrm>
            <a:off x="922038" y="1315057"/>
            <a:ext cx="11099801" cy="2159001"/>
          </a:xfrm>
          <a:prstGeom prst="rect">
            <a:avLst/>
          </a:prstGeom>
        </p:spPr>
        <p:txBody>
          <a:bodyPr/>
          <a:lstStyle>
            <a:lvl1pPr>
              <a:defRPr>
                <a:solidFill>
                  <a:srgbClr val="C00000"/>
                </a:solidFill>
              </a:defRPr>
            </a:lvl1pPr>
          </a:lstStyle>
          <a:p>
            <a:r>
              <a:t>Retro-fit/Lost Assets?</a:t>
            </a:r>
          </a:p>
        </p:txBody>
      </p:sp>
      <p:sp>
        <p:nvSpPr>
          <p:cNvPr id="267" name="Shape 267"/>
          <p:cNvSpPr>
            <a:spLocks noGrp="1"/>
          </p:cNvSpPr>
          <p:nvPr>
            <p:ph type="subTitle" idx="1"/>
          </p:nvPr>
        </p:nvSpPr>
        <p:spPr>
          <a:xfrm>
            <a:off x="922038" y="3886198"/>
            <a:ext cx="11099801" cy="5645758"/>
          </a:xfrm>
          <a:prstGeom prst="rect">
            <a:avLst/>
          </a:prstGeom>
        </p:spPr>
        <p:txBody>
          <a:bodyPr/>
          <a:lstStyle/>
          <a:p>
            <a:r>
              <a:t>Cost of retro-fitting compliance - better to collect with compliance in mind (Privacy by Design)</a:t>
            </a:r>
          </a:p>
          <a:p>
            <a:endParaRPr/>
          </a:p>
          <a:p>
            <a:r>
              <a:t>List assets with mixed compliance may have to be destroyed</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hape 269"/>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70"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74" name="Group 274"/>
          <p:cNvGrpSpPr/>
          <p:nvPr/>
        </p:nvGrpSpPr>
        <p:grpSpPr>
          <a:xfrm>
            <a:off x="-736603" y="-889000"/>
            <a:ext cx="13903928" cy="2207159"/>
            <a:chOff x="-1" y="0"/>
            <a:chExt cx="13903926" cy="2207158"/>
          </a:xfrm>
        </p:grpSpPr>
        <p:sp>
          <p:nvSpPr>
            <p:cNvPr id="271" name="Shape 271"/>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72"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73" name="Shape 273"/>
            <p:cNvSpPr/>
            <p:nvPr/>
          </p:nvSpPr>
          <p:spPr>
            <a:xfrm>
              <a:off x="3785429" y="1305984"/>
              <a:ext cx="897300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75" name="Shape 275"/>
          <p:cNvSpPr>
            <a:spLocks noGrp="1"/>
          </p:cNvSpPr>
          <p:nvPr>
            <p:ph type="ctrTitle"/>
          </p:nvPr>
        </p:nvSpPr>
        <p:spPr>
          <a:xfrm>
            <a:off x="952500" y="1188965"/>
            <a:ext cx="11099800" cy="2159001"/>
          </a:xfrm>
          <a:prstGeom prst="rect">
            <a:avLst/>
          </a:prstGeom>
        </p:spPr>
        <p:txBody>
          <a:bodyPr/>
          <a:lstStyle>
            <a:lvl1pPr>
              <a:defRPr>
                <a:solidFill>
                  <a:srgbClr val="C00000"/>
                </a:solidFill>
              </a:defRPr>
            </a:lvl1pPr>
          </a:lstStyle>
          <a:p>
            <a:r>
              <a:t>Mitigation</a:t>
            </a:r>
          </a:p>
        </p:txBody>
      </p:sp>
      <p:sp>
        <p:nvSpPr>
          <p:cNvPr id="276" name="Shape 276"/>
          <p:cNvSpPr>
            <a:spLocks noGrp="1"/>
          </p:cNvSpPr>
          <p:nvPr>
            <p:ph type="subTitle" sz="quarter" idx="1"/>
          </p:nvPr>
        </p:nvSpPr>
        <p:spPr>
          <a:xfrm>
            <a:off x="2509538" y="3835400"/>
            <a:ext cx="3741738" cy="5926066"/>
          </a:xfrm>
          <a:prstGeom prst="rect">
            <a:avLst/>
          </a:prstGeom>
        </p:spPr>
        <p:txBody>
          <a:bodyPr/>
          <a:lstStyle/>
          <a:p>
            <a:pPr marL="342263" lvl="1" indent="-342263" defTabSz="449833">
              <a:lnSpc>
                <a:spcPct val="90000"/>
              </a:lnSpc>
              <a:spcBef>
                <a:spcPts val="3200"/>
              </a:spcBef>
              <a:defRPr sz="2400"/>
            </a:pPr>
            <a:r>
              <a:t>No Insurance            </a:t>
            </a:r>
          </a:p>
          <a:p>
            <a:pPr marL="342263" lvl="1" indent="-342263" defTabSz="449833">
              <a:lnSpc>
                <a:spcPct val="90000"/>
              </a:lnSpc>
              <a:spcBef>
                <a:spcPts val="3200"/>
              </a:spcBef>
              <a:defRPr sz="2400"/>
            </a:pPr>
            <a:r>
              <a:t>Cost-Benefit Analysis</a:t>
            </a:r>
          </a:p>
          <a:p>
            <a:pPr marL="342263" indent="-342263" defTabSz="449833">
              <a:lnSpc>
                <a:spcPct val="90000"/>
              </a:lnSpc>
              <a:spcBef>
                <a:spcPts val="3200"/>
              </a:spcBef>
              <a:defRPr sz="2400"/>
            </a:pPr>
            <a:r>
              <a:t>Avoid Complaints         </a:t>
            </a:r>
          </a:p>
          <a:p>
            <a:pPr marL="342263" indent="-342263" defTabSz="449833">
              <a:lnSpc>
                <a:spcPct val="90000"/>
              </a:lnSpc>
              <a:spcBef>
                <a:spcPts val="3200"/>
              </a:spcBef>
              <a:defRPr sz="2400"/>
            </a:pPr>
            <a:r>
              <a:t>Have proof</a:t>
            </a:r>
          </a:p>
          <a:p>
            <a:pPr marL="342263" indent="-342263" defTabSz="449833">
              <a:lnSpc>
                <a:spcPct val="90000"/>
              </a:lnSpc>
              <a:spcBef>
                <a:spcPts val="3200"/>
              </a:spcBef>
              <a:defRPr sz="2400"/>
            </a:pPr>
            <a:endParaRPr/>
          </a:p>
          <a:p>
            <a:pPr marL="342263" indent="-342263" defTabSz="449833">
              <a:lnSpc>
                <a:spcPct val="90000"/>
              </a:lnSpc>
              <a:spcBef>
                <a:spcPts val="3200"/>
              </a:spcBef>
              <a:defRPr sz="2400"/>
            </a:pPr>
            <a:r>
              <a:t> </a:t>
            </a:r>
          </a:p>
        </p:txBody>
      </p:sp>
      <p:sp>
        <p:nvSpPr>
          <p:cNvPr id="277" name="Shape 277"/>
          <p:cNvSpPr/>
          <p:nvPr/>
        </p:nvSpPr>
        <p:spPr>
          <a:xfrm>
            <a:off x="6700538" y="3035300"/>
            <a:ext cx="3741738" cy="592606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marL="342263" lvl="1" indent="-342263" defTabSz="449833">
              <a:lnSpc>
                <a:spcPct val="90000"/>
              </a:lnSpc>
              <a:spcBef>
                <a:spcPts val="3200"/>
              </a:spcBef>
              <a:defRPr sz="2400">
                <a:latin typeface="Helvetica Light"/>
                <a:ea typeface="Helvetica Light"/>
                <a:cs typeface="Helvetica Light"/>
                <a:sym typeface="Helvetica Light"/>
              </a:defRPr>
            </a:pPr>
            <a:endParaRPr/>
          </a:p>
          <a:p>
            <a:pPr marL="342263" indent="-342263" defTabSz="449833">
              <a:lnSpc>
                <a:spcPct val="90000"/>
              </a:lnSpc>
              <a:spcBef>
                <a:spcPts val="3200"/>
              </a:spcBef>
              <a:defRPr sz="2400">
                <a:latin typeface="Helvetica Light"/>
                <a:ea typeface="Helvetica Light"/>
                <a:cs typeface="Helvetica Light"/>
                <a:sym typeface="Helvetica Light"/>
              </a:defRPr>
            </a:pPr>
            <a:r>
              <a:t>   Internal testing </a:t>
            </a:r>
          </a:p>
          <a:p>
            <a:pPr marL="342263" indent="-342263" defTabSz="449833">
              <a:lnSpc>
                <a:spcPct val="90000"/>
              </a:lnSpc>
              <a:spcBef>
                <a:spcPts val="3200"/>
              </a:spcBef>
              <a:defRPr sz="2400">
                <a:latin typeface="Helvetica Light"/>
                <a:ea typeface="Helvetica Light"/>
                <a:cs typeface="Helvetica Light"/>
                <a:sym typeface="Helvetica Light"/>
              </a:defRPr>
            </a:pPr>
            <a:r>
              <a:t>B2B verus B2C</a:t>
            </a:r>
          </a:p>
          <a:p>
            <a:pPr marL="342263" indent="-342263" defTabSz="449833">
              <a:lnSpc>
                <a:spcPct val="90000"/>
              </a:lnSpc>
              <a:spcBef>
                <a:spcPts val="3200"/>
              </a:spcBef>
              <a:defRPr sz="2400">
                <a:latin typeface="Helvetica Light"/>
                <a:ea typeface="Helvetica Light"/>
                <a:cs typeface="Helvetica Light"/>
                <a:sym typeface="Helvetica Light"/>
              </a:defRPr>
            </a:pPr>
            <a:r>
              <a:t>Strict Controls/Gatekeepers</a:t>
            </a:r>
          </a:p>
          <a:p>
            <a:pPr marL="342263" indent="-342263" defTabSz="449833">
              <a:lnSpc>
                <a:spcPct val="90000"/>
              </a:lnSpc>
              <a:spcBef>
                <a:spcPts val="3200"/>
              </a:spcBef>
              <a:defRPr sz="2400">
                <a:latin typeface="Helvetica Light"/>
                <a:ea typeface="Helvetica Light"/>
                <a:cs typeface="Helvetica Light"/>
                <a:sym typeface="Helvetica Light"/>
              </a:defRPr>
            </a:pPr>
            <a:r>
              <a:t>Third Parties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80"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84" name="Group 284"/>
          <p:cNvGrpSpPr/>
          <p:nvPr/>
        </p:nvGrpSpPr>
        <p:grpSpPr>
          <a:xfrm>
            <a:off x="-736603" y="-889000"/>
            <a:ext cx="13903928" cy="2207159"/>
            <a:chOff x="-1" y="0"/>
            <a:chExt cx="13903926" cy="2207158"/>
          </a:xfrm>
        </p:grpSpPr>
        <p:sp>
          <p:nvSpPr>
            <p:cNvPr id="281" name="Shape 281"/>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82"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83" name="Shape 283"/>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85" name="Shape 285"/>
          <p:cNvSpPr>
            <a:spLocks noGrp="1"/>
          </p:cNvSpPr>
          <p:nvPr>
            <p:ph type="ctrTitle"/>
          </p:nvPr>
        </p:nvSpPr>
        <p:spPr>
          <a:xfrm>
            <a:off x="952500" y="1216356"/>
            <a:ext cx="11099800" cy="2159001"/>
          </a:xfrm>
          <a:prstGeom prst="rect">
            <a:avLst/>
          </a:prstGeom>
        </p:spPr>
        <p:txBody>
          <a:bodyPr/>
          <a:lstStyle/>
          <a:p>
            <a:pPr lvl="1">
              <a:defRPr>
                <a:solidFill>
                  <a:srgbClr val="C00000"/>
                </a:solidFill>
              </a:defRPr>
            </a:pPr>
            <a:r>
              <a:t>Uninsurable Risk</a:t>
            </a:r>
          </a:p>
        </p:txBody>
      </p:sp>
      <p:sp>
        <p:nvSpPr>
          <p:cNvPr id="286" name="Shape 286"/>
          <p:cNvSpPr>
            <a:spLocks noGrp="1"/>
          </p:cNvSpPr>
          <p:nvPr>
            <p:ph type="subTitle" idx="1"/>
          </p:nvPr>
        </p:nvSpPr>
        <p:spPr>
          <a:xfrm>
            <a:off x="635000" y="3809998"/>
            <a:ext cx="11734800" cy="5851858"/>
          </a:xfrm>
          <a:prstGeom prst="rect">
            <a:avLst/>
          </a:prstGeom>
        </p:spPr>
        <p:txBody>
          <a:bodyPr/>
          <a:lstStyle/>
          <a:p>
            <a:pPr>
              <a:defRPr sz="2800"/>
            </a:pPr>
            <a:r>
              <a:t>CASL excluded from policies</a:t>
            </a:r>
          </a:p>
          <a:p>
            <a:pPr>
              <a:defRPr sz="2800"/>
            </a:pPr>
            <a:endParaRPr/>
          </a:p>
          <a:p>
            <a:pPr>
              <a:defRPr sz="2800"/>
            </a:pPr>
            <a:r>
              <a:t>Coverage not likely to be available until scope of exposure more clear</a:t>
            </a:r>
          </a:p>
          <a:p>
            <a:pPr>
              <a:defRPr sz="2800"/>
            </a:pPr>
            <a:endParaRPr/>
          </a:p>
          <a:p>
            <a:pPr>
              <a:defRPr sz="2800"/>
            </a:pPr>
            <a:r>
              <a:t>Related risks may be covered under cyber insurance policy</a:t>
            </a:r>
          </a:p>
          <a:p>
            <a:pPr>
              <a:defRPr sz="2800"/>
            </a:pPr>
            <a:endParaRPr/>
          </a:p>
          <a:p>
            <a:pPr>
              <a:defRPr sz="2800"/>
            </a:pPr>
            <a:r>
              <a:t>Business interruption likely not covered</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8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293" name="Group 293"/>
          <p:cNvGrpSpPr/>
          <p:nvPr/>
        </p:nvGrpSpPr>
        <p:grpSpPr>
          <a:xfrm>
            <a:off x="-736603" y="-889000"/>
            <a:ext cx="13903928" cy="2207159"/>
            <a:chOff x="-1" y="0"/>
            <a:chExt cx="13903926" cy="2207158"/>
          </a:xfrm>
        </p:grpSpPr>
        <p:sp>
          <p:nvSpPr>
            <p:cNvPr id="290" name="Shape 29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29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292" name="Shape 29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294" name="Shape 294"/>
          <p:cNvSpPr>
            <a:spLocks noGrp="1"/>
          </p:cNvSpPr>
          <p:nvPr>
            <p:ph type="ctrTitle"/>
          </p:nvPr>
        </p:nvSpPr>
        <p:spPr>
          <a:xfrm>
            <a:off x="922038" y="1090991"/>
            <a:ext cx="11099801" cy="2159001"/>
          </a:xfrm>
          <a:prstGeom prst="rect">
            <a:avLst/>
          </a:prstGeom>
        </p:spPr>
        <p:txBody>
          <a:bodyPr/>
          <a:lstStyle/>
          <a:p>
            <a:pPr lvl="1">
              <a:defRPr>
                <a:solidFill>
                  <a:srgbClr val="C00000"/>
                </a:solidFill>
              </a:defRPr>
            </a:pPr>
            <a:r>
              <a:t>Cost-Benefit Analysis</a:t>
            </a:r>
          </a:p>
        </p:txBody>
      </p:sp>
      <p:sp>
        <p:nvSpPr>
          <p:cNvPr id="295" name="Shape 295"/>
          <p:cNvSpPr>
            <a:spLocks noGrp="1"/>
          </p:cNvSpPr>
          <p:nvPr>
            <p:ph type="subTitle" idx="1"/>
          </p:nvPr>
        </p:nvSpPr>
        <p:spPr>
          <a:xfrm>
            <a:off x="922038" y="3657600"/>
            <a:ext cx="11099801" cy="5764592"/>
          </a:xfrm>
          <a:prstGeom prst="rect">
            <a:avLst/>
          </a:prstGeom>
        </p:spPr>
        <p:txBody>
          <a:bodyPr/>
          <a:lstStyle/>
          <a:p>
            <a:r>
              <a:t>	Upside versus risk of CEM</a:t>
            </a:r>
          </a:p>
          <a:p>
            <a:endParaRPr/>
          </a:p>
          <a:p>
            <a:pPr lvl="2"/>
            <a:r>
              <a:t>Does the revenue/engagement goal justify the risk</a:t>
            </a:r>
          </a:p>
          <a:p>
            <a:pPr lvl="2"/>
            <a:endParaRPr/>
          </a:p>
          <a:p>
            <a:r>
              <a:t>	Unsubscribe all</a:t>
            </a:r>
          </a:p>
          <a:p>
            <a:endParaRPr/>
          </a:p>
          <a:p>
            <a:pPr lvl="2"/>
            <a:r>
              <a:t>Oversight of all lists because deployment by one department can diminish the list asset</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298"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02" name="Group 302"/>
          <p:cNvGrpSpPr/>
          <p:nvPr/>
        </p:nvGrpSpPr>
        <p:grpSpPr>
          <a:xfrm>
            <a:off x="-736603" y="-889000"/>
            <a:ext cx="13903928" cy="2207159"/>
            <a:chOff x="-1" y="0"/>
            <a:chExt cx="13903926" cy="2207158"/>
          </a:xfrm>
        </p:grpSpPr>
        <p:sp>
          <p:nvSpPr>
            <p:cNvPr id="299" name="Shape 299"/>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00"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01" name="Shape 301"/>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03" name="Shape 303"/>
          <p:cNvSpPr>
            <a:spLocks noGrp="1"/>
          </p:cNvSpPr>
          <p:nvPr>
            <p:ph type="ctrTitle"/>
          </p:nvPr>
        </p:nvSpPr>
        <p:spPr>
          <a:xfrm>
            <a:off x="952500" y="1081921"/>
            <a:ext cx="11099800" cy="2159001"/>
          </a:xfrm>
          <a:prstGeom prst="rect">
            <a:avLst/>
          </a:prstGeom>
        </p:spPr>
        <p:txBody>
          <a:bodyPr/>
          <a:lstStyle/>
          <a:p>
            <a:pPr lvl="1">
              <a:defRPr>
                <a:solidFill>
                  <a:srgbClr val="C00000"/>
                </a:solidFill>
              </a:defRPr>
            </a:pPr>
            <a:r>
              <a:t>Avoid Complaints</a:t>
            </a:r>
          </a:p>
        </p:txBody>
      </p:sp>
      <p:sp>
        <p:nvSpPr>
          <p:cNvPr id="304" name="Shape 304"/>
          <p:cNvSpPr>
            <a:spLocks noGrp="1"/>
          </p:cNvSpPr>
          <p:nvPr>
            <p:ph type="subTitle" idx="1"/>
          </p:nvPr>
        </p:nvSpPr>
        <p:spPr>
          <a:xfrm>
            <a:off x="952500" y="3657600"/>
            <a:ext cx="11099800" cy="5869822"/>
          </a:xfrm>
          <a:prstGeom prst="rect">
            <a:avLst/>
          </a:prstGeom>
        </p:spPr>
        <p:txBody>
          <a:bodyPr/>
          <a:lstStyle/>
          <a:p>
            <a:r>
              <a:t>What is the content of the “offer”? will it annoy people or confuse them as to where it came from causing them to complain?</a:t>
            </a:r>
          </a:p>
          <a:p>
            <a:endParaRPr/>
          </a:p>
          <a:p>
            <a:r>
              <a:t>How quickly and easily can one unsubscribe?</a:t>
            </a:r>
          </a:p>
          <a:p>
            <a:endParaRPr/>
          </a:p>
          <a:p>
            <a:r>
              <a:t>Would it help to remind them when they gave consent?</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pe 306"/>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07"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11" name="Group 311"/>
          <p:cNvGrpSpPr/>
          <p:nvPr/>
        </p:nvGrpSpPr>
        <p:grpSpPr>
          <a:xfrm>
            <a:off x="-736603" y="-889000"/>
            <a:ext cx="13903928" cy="2207159"/>
            <a:chOff x="-1" y="0"/>
            <a:chExt cx="13903926" cy="2207158"/>
          </a:xfrm>
        </p:grpSpPr>
        <p:sp>
          <p:nvSpPr>
            <p:cNvPr id="308" name="Shape 308"/>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09"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10" name="Shape 310"/>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12" name="Shape 312"/>
          <p:cNvSpPr>
            <a:spLocks noGrp="1"/>
          </p:cNvSpPr>
          <p:nvPr>
            <p:ph type="ctrTitle"/>
          </p:nvPr>
        </p:nvSpPr>
        <p:spPr>
          <a:xfrm>
            <a:off x="952500" y="1221800"/>
            <a:ext cx="11099800" cy="2159001"/>
          </a:xfrm>
          <a:prstGeom prst="rect">
            <a:avLst/>
          </a:prstGeom>
        </p:spPr>
        <p:txBody>
          <a:bodyPr/>
          <a:lstStyle/>
          <a:p>
            <a:pPr lvl="1">
              <a:defRPr>
                <a:solidFill>
                  <a:srgbClr val="C00000"/>
                </a:solidFill>
              </a:defRPr>
            </a:pPr>
            <a:r>
              <a:t>Proof</a:t>
            </a:r>
          </a:p>
        </p:txBody>
      </p:sp>
      <p:sp>
        <p:nvSpPr>
          <p:cNvPr id="313" name="Shape 313"/>
          <p:cNvSpPr>
            <a:spLocks noGrp="1"/>
          </p:cNvSpPr>
          <p:nvPr>
            <p:ph type="subTitle" idx="1"/>
          </p:nvPr>
        </p:nvSpPr>
        <p:spPr>
          <a:xfrm>
            <a:off x="952500" y="3746499"/>
            <a:ext cx="11099800" cy="5920802"/>
          </a:xfrm>
          <a:prstGeom prst="rect">
            <a:avLst/>
          </a:prstGeom>
        </p:spPr>
        <p:txBody>
          <a:bodyPr/>
          <a:lstStyle/>
          <a:p>
            <a:r>
              <a:t>Onus is on you to provide evidence of consent</a:t>
            </a:r>
          </a:p>
          <a:p>
            <a:endParaRPr/>
          </a:p>
          <a:p>
            <a:r>
              <a:t>How do you measure “business relationship” for implied consent and is it kept current</a:t>
            </a:r>
          </a:p>
          <a:p>
            <a:endParaRPr/>
          </a:p>
          <a:p>
            <a:r>
              <a:t>Best practices would allow access to consent status through a customer preference centre</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16"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20" name="Group 320"/>
          <p:cNvGrpSpPr/>
          <p:nvPr/>
        </p:nvGrpSpPr>
        <p:grpSpPr>
          <a:xfrm>
            <a:off x="-736603" y="-889000"/>
            <a:ext cx="13903928" cy="2207159"/>
            <a:chOff x="-1" y="0"/>
            <a:chExt cx="13903926" cy="2207158"/>
          </a:xfrm>
        </p:grpSpPr>
        <p:sp>
          <p:nvSpPr>
            <p:cNvPr id="317" name="Shape 317"/>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18"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19" name="Shape 319"/>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21" name="Shape 321"/>
          <p:cNvSpPr>
            <a:spLocks noGrp="1"/>
          </p:cNvSpPr>
          <p:nvPr>
            <p:ph type="ctrTitle"/>
          </p:nvPr>
        </p:nvSpPr>
        <p:spPr>
          <a:xfrm>
            <a:off x="952500" y="819645"/>
            <a:ext cx="11099800" cy="2159001"/>
          </a:xfrm>
          <a:prstGeom prst="rect">
            <a:avLst/>
          </a:prstGeom>
        </p:spPr>
        <p:txBody>
          <a:bodyPr/>
          <a:lstStyle>
            <a:lvl1pPr>
              <a:defRPr>
                <a:solidFill>
                  <a:srgbClr val="C00000"/>
                </a:solidFill>
              </a:defRPr>
            </a:lvl1pPr>
          </a:lstStyle>
          <a:p>
            <a:r>
              <a:t>Internal Testing</a:t>
            </a:r>
          </a:p>
        </p:txBody>
      </p:sp>
      <p:sp>
        <p:nvSpPr>
          <p:cNvPr id="322" name="Shape 322"/>
          <p:cNvSpPr>
            <a:spLocks noGrp="1"/>
          </p:cNvSpPr>
          <p:nvPr>
            <p:ph type="subTitle" idx="1"/>
          </p:nvPr>
        </p:nvSpPr>
        <p:spPr>
          <a:xfrm>
            <a:off x="952500" y="3333639"/>
            <a:ext cx="11099800" cy="5931508"/>
          </a:xfrm>
          <a:prstGeom prst="rect">
            <a:avLst/>
          </a:prstGeom>
        </p:spPr>
        <p:txBody>
          <a:bodyPr/>
          <a:lstStyle/>
          <a:p>
            <a:r>
              <a:t>Someone should receive every email deployed to ensure volume isn’t an issue or less worthy use weakens list asset</a:t>
            </a:r>
          </a:p>
          <a:p>
            <a:endParaRPr/>
          </a:p>
          <a:p>
            <a:r>
              <a:t>Make sure your unsubscribe works EVERYDAY</a:t>
            </a:r>
          </a:p>
          <a:p>
            <a:endParaRPr/>
          </a:p>
          <a:p>
            <a:r>
              <a:t>Make sure unsubscribes are effective asap but no more than 10 days and 2 clicks</a:t>
            </a:r>
          </a:p>
          <a:p>
            <a:endParaRPr/>
          </a:p>
          <a:p>
            <a:r>
              <a:t>Don’t wait for customer complaints as your quality control</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25"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29" name="Group 329"/>
          <p:cNvGrpSpPr/>
          <p:nvPr/>
        </p:nvGrpSpPr>
        <p:grpSpPr>
          <a:xfrm>
            <a:off x="-736603" y="-889000"/>
            <a:ext cx="13903928" cy="2207159"/>
            <a:chOff x="-1" y="0"/>
            <a:chExt cx="13903926" cy="2207158"/>
          </a:xfrm>
        </p:grpSpPr>
        <p:sp>
          <p:nvSpPr>
            <p:cNvPr id="326" name="Shape 326"/>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27"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28" name="Shape 328"/>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30" name="Shape 330"/>
          <p:cNvSpPr>
            <a:spLocks noGrp="1"/>
          </p:cNvSpPr>
          <p:nvPr>
            <p:ph type="ctrTitle"/>
          </p:nvPr>
        </p:nvSpPr>
        <p:spPr>
          <a:xfrm>
            <a:off x="922038" y="1358600"/>
            <a:ext cx="11099801" cy="2159001"/>
          </a:xfrm>
          <a:prstGeom prst="rect">
            <a:avLst/>
          </a:prstGeom>
        </p:spPr>
        <p:txBody>
          <a:bodyPr/>
          <a:lstStyle/>
          <a:p>
            <a:pPr lvl="1">
              <a:defRPr>
                <a:solidFill>
                  <a:srgbClr val="C00000"/>
                </a:solidFill>
              </a:defRPr>
            </a:pPr>
            <a:r>
              <a:t>B2B versus B2C</a:t>
            </a:r>
          </a:p>
        </p:txBody>
      </p:sp>
      <p:sp>
        <p:nvSpPr>
          <p:cNvPr id="331" name="Shape 331"/>
          <p:cNvSpPr>
            <a:spLocks noGrp="1"/>
          </p:cNvSpPr>
          <p:nvPr>
            <p:ph type="subTitle" idx="1"/>
          </p:nvPr>
        </p:nvSpPr>
        <p:spPr>
          <a:xfrm>
            <a:off x="922038" y="4140199"/>
            <a:ext cx="11099801" cy="5663902"/>
          </a:xfrm>
          <a:prstGeom prst="rect">
            <a:avLst/>
          </a:prstGeom>
        </p:spPr>
        <p:txBody>
          <a:bodyPr/>
          <a:lstStyle/>
          <a:p>
            <a:r>
              <a:t>Different requirements so be careful to keep the lists separate</a:t>
            </a:r>
          </a:p>
          <a:p>
            <a:endParaRPr/>
          </a:p>
          <a:p>
            <a:r>
              <a:t>Ensure B2B is relevant to the recipients business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34"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38" name="Group 338"/>
          <p:cNvGrpSpPr/>
          <p:nvPr/>
        </p:nvGrpSpPr>
        <p:grpSpPr>
          <a:xfrm>
            <a:off x="-736603" y="-889000"/>
            <a:ext cx="13903928" cy="2207159"/>
            <a:chOff x="-1" y="0"/>
            <a:chExt cx="13903926" cy="2207158"/>
          </a:xfrm>
        </p:grpSpPr>
        <p:sp>
          <p:nvSpPr>
            <p:cNvPr id="335" name="Shape 335"/>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36"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37" name="Shape 337"/>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39" name="Shape 339"/>
          <p:cNvSpPr>
            <a:spLocks noGrp="1"/>
          </p:cNvSpPr>
          <p:nvPr>
            <p:ph type="ctrTitle"/>
          </p:nvPr>
        </p:nvSpPr>
        <p:spPr>
          <a:xfrm>
            <a:off x="922038" y="1530957"/>
            <a:ext cx="11099801" cy="2159001"/>
          </a:xfrm>
          <a:prstGeom prst="rect">
            <a:avLst/>
          </a:prstGeom>
        </p:spPr>
        <p:txBody>
          <a:bodyPr/>
          <a:lstStyle/>
          <a:p>
            <a:pPr lvl="1">
              <a:defRPr>
                <a:solidFill>
                  <a:srgbClr val="C00000"/>
                </a:solidFill>
              </a:defRPr>
            </a:pPr>
            <a:r>
              <a:t>Strict Controls</a:t>
            </a:r>
          </a:p>
        </p:txBody>
      </p:sp>
      <p:sp>
        <p:nvSpPr>
          <p:cNvPr id="340" name="Shape 340"/>
          <p:cNvSpPr>
            <a:spLocks noGrp="1"/>
          </p:cNvSpPr>
          <p:nvPr>
            <p:ph type="subTitle" idx="1"/>
          </p:nvPr>
        </p:nvSpPr>
        <p:spPr>
          <a:xfrm>
            <a:off x="922038" y="4330699"/>
            <a:ext cx="11099801" cy="5645758"/>
          </a:xfrm>
          <a:prstGeom prst="rect">
            <a:avLst/>
          </a:prstGeom>
        </p:spPr>
        <p:txBody>
          <a:bodyPr/>
          <a:lstStyle/>
          <a:p>
            <a:r>
              <a:t>Part of overall Privacy Policy and Practices</a:t>
            </a:r>
          </a:p>
          <a:p>
            <a:r>
              <a:t>Process</a:t>
            </a:r>
          </a:p>
          <a:p>
            <a:r>
              <a:t>Gatekeeper</a:t>
            </a:r>
          </a:p>
          <a:p>
            <a:r>
              <a:t>Escalation policy</a:t>
            </a:r>
          </a:p>
          <a:p>
            <a:r>
              <a:t>Incident Response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501913" y="1275027"/>
            <a:ext cx="12000974"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28" name="image1.png"/>
          <p:cNvPicPr>
            <a:picLocks noChangeAspect="1"/>
          </p:cNvPicPr>
          <p:nvPr/>
        </p:nvPicPr>
        <p:blipFill>
          <a:blip r:embed="rId2">
            <a:extLst/>
          </a:blip>
          <a:stretch>
            <a:fillRect/>
          </a:stretch>
        </p:blipFill>
        <p:spPr>
          <a:xfrm>
            <a:off x="2838450" y="8366455"/>
            <a:ext cx="7327900" cy="990602"/>
          </a:xfrm>
          <a:prstGeom prst="rect">
            <a:avLst/>
          </a:prstGeom>
          <a:ln w="12700">
            <a:miter lim="400000"/>
          </a:ln>
        </p:spPr>
      </p:pic>
      <p:grpSp>
        <p:nvGrpSpPr>
          <p:cNvPr id="132" name="Group 132"/>
          <p:cNvGrpSpPr/>
          <p:nvPr/>
        </p:nvGrpSpPr>
        <p:grpSpPr>
          <a:xfrm>
            <a:off x="-736601" y="-889000"/>
            <a:ext cx="13903923" cy="2207157"/>
            <a:chOff x="0" y="0"/>
            <a:chExt cx="13903921" cy="2207155"/>
          </a:xfrm>
        </p:grpSpPr>
        <p:sp>
          <p:nvSpPr>
            <p:cNvPr id="129" name="Shape 129"/>
            <p:cNvSpPr/>
            <p:nvPr/>
          </p:nvSpPr>
          <p:spPr>
            <a:xfrm>
              <a:off x="-1" y="0"/>
              <a:ext cx="13903923" cy="2207157"/>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30" name="image2.png"/>
            <p:cNvPicPr>
              <a:picLocks noChangeAspect="1"/>
            </p:cNvPicPr>
            <p:nvPr/>
          </p:nvPicPr>
          <p:blipFill>
            <a:blip r:embed="rId3">
              <a:extLst/>
            </a:blip>
            <a:stretch>
              <a:fillRect/>
            </a:stretch>
          </p:blipFill>
          <p:spPr>
            <a:xfrm>
              <a:off x="1085453" y="1134533"/>
              <a:ext cx="2025823" cy="990603"/>
            </a:xfrm>
            <a:prstGeom prst="rect">
              <a:avLst/>
            </a:prstGeom>
            <a:ln w="12700" cap="flat">
              <a:noFill/>
              <a:miter lim="400000"/>
            </a:ln>
            <a:effectLst/>
          </p:spPr>
        </p:pic>
        <p:sp>
          <p:nvSpPr>
            <p:cNvPr id="131" name="Shape 131"/>
            <p:cNvSpPr/>
            <p:nvPr/>
          </p:nvSpPr>
          <p:spPr>
            <a:xfrm>
              <a:off x="3785429" y="1305983"/>
              <a:ext cx="897300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33" name="Shape 133"/>
          <p:cNvSpPr/>
          <p:nvPr/>
        </p:nvSpPr>
        <p:spPr>
          <a:xfrm>
            <a:off x="2054719" y="1656482"/>
            <a:ext cx="8895361" cy="711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20000"/>
              </a:lnSpc>
              <a:defRPr sz="4000" b="1"/>
            </a:lvl1pPr>
          </a:lstStyle>
          <a:p>
            <a:r>
              <a:t>Sponsors</a:t>
            </a:r>
          </a:p>
        </p:txBody>
      </p:sp>
      <p:pic>
        <p:nvPicPr>
          <p:cNvPr id="134" name="image5.png"/>
          <p:cNvPicPr>
            <a:picLocks noChangeAspect="1"/>
          </p:cNvPicPr>
          <p:nvPr/>
        </p:nvPicPr>
        <p:blipFill>
          <a:blip r:embed="rId4">
            <a:extLst/>
          </a:blip>
          <a:stretch>
            <a:fillRect/>
          </a:stretch>
        </p:blipFill>
        <p:spPr>
          <a:xfrm>
            <a:off x="1116228" y="2877451"/>
            <a:ext cx="3865200" cy="627943"/>
          </a:xfrm>
          <a:prstGeom prst="rect">
            <a:avLst/>
          </a:prstGeom>
          <a:ln w="12700">
            <a:miter lim="400000"/>
          </a:ln>
        </p:spPr>
      </p:pic>
      <p:pic>
        <p:nvPicPr>
          <p:cNvPr id="135" name="image6.png"/>
          <p:cNvPicPr>
            <a:picLocks noChangeAspect="1"/>
          </p:cNvPicPr>
          <p:nvPr/>
        </p:nvPicPr>
        <p:blipFill>
          <a:blip r:embed="rId5">
            <a:extLst/>
          </a:blip>
          <a:stretch>
            <a:fillRect/>
          </a:stretch>
        </p:blipFill>
        <p:spPr>
          <a:xfrm>
            <a:off x="5616380" y="2921018"/>
            <a:ext cx="1971676" cy="752476"/>
          </a:xfrm>
          <a:prstGeom prst="rect">
            <a:avLst/>
          </a:prstGeom>
          <a:ln w="12700">
            <a:miter lim="400000"/>
          </a:ln>
        </p:spPr>
      </p:pic>
      <p:pic>
        <p:nvPicPr>
          <p:cNvPr id="136" name="image7.jpg"/>
          <p:cNvPicPr>
            <a:picLocks noChangeAspect="1"/>
          </p:cNvPicPr>
          <p:nvPr/>
        </p:nvPicPr>
        <p:blipFill>
          <a:blip r:embed="rId6">
            <a:extLst/>
          </a:blip>
          <a:stretch>
            <a:fillRect/>
          </a:stretch>
        </p:blipFill>
        <p:spPr>
          <a:xfrm>
            <a:off x="8689975" y="2928276"/>
            <a:ext cx="2952750" cy="1009651"/>
          </a:xfrm>
          <a:prstGeom prst="rect">
            <a:avLst/>
          </a:prstGeom>
          <a:ln w="12700">
            <a:miter lim="400000"/>
          </a:ln>
        </p:spPr>
      </p:pic>
      <p:pic>
        <p:nvPicPr>
          <p:cNvPr id="137" name="image8.png"/>
          <p:cNvPicPr>
            <a:picLocks noChangeAspect="1"/>
          </p:cNvPicPr>
          <p:nvPr/>
        </p:nvPicPr>
        <p:blipFill>
          <a:blip r:embed="rId7">
            <a:extLst/>
          </a:blip>
          <a:stretch>
            <a:fillRect/>
          </a:stretch>
        </p:blipFill>
        <p:spPr>
          <a:xfrm>
            <a:off x="1302339" y="4889719"/>
            <a:ext cx="3492978" cy="1233346"/>
          </a:xfrm>
          <a:prstGeom prst="rect">
            <a:avLst/>
          </a:prstGeom>
          <a:ln w="12700">
            <a:miter lim="400000"/>
          </a:ln>
        </p:spPr>
      </p:pic>
      <p:pic>
        <p:nvPicPr>
          <p:cNvPr id="138" name="image9.png"/>
          <p:cNvPicPr>
            <a:picLocks noChangeAspect="1"/>
          </p:cNvPicPr>
          <p:nvPr/>
        </p:nvPicPr>
        <p:blipFill>
          <a:blip r:embed="rId8">
            <a:extLst/>
          </a:blip>
          <a:stretch>
            <a:fillRect/>
          </a:stretch>
        </p:blipFill>
        <p:spPr>
          <a:xfrm>
            <a:off x="5334093" y="4480452"/>
            <a:ext cx="2708066" cy="2038657"/>
          </a:xfrm>
          <a:prstGeom prst="rect">
            <a:avLst/>
          </a:prstGeom>
          <a:ln w="12700">
            <a:miter lim="400000"/>
          </a:ln>
        </p:spPr>
      </p:pic>
      <p:pic>
        <p:nvPicPr>
          <p:cNvPr id="139" name="image10.png"/>
          <p:cNvPicPr>
            <a:picLocks noChangeAspect="1"/>
          </p:cNvPicPr>
          <p:nvPr/>
        </p:nvPicPr>
        <p:blipFill>
          <a:blip r:embed="rId9">
            <a:extLst/>
          </a:blip>
          <a:stretch>
            <a:fillRect/>
          </a:stretch>
        </p:blipFill>
        <p:spPr>
          <a:xfrm>
            <a:off x="8931619" y="4425515"/>
            <a:ext cx="2731744" cy="2056482"/>
          </a:xfrm>
          <a:prstGeom prst="rect">
            <a:avLst/>
          </a:prstGeom>
          <a:ln w="12700">
            <a:miter lim="400000"/>
          </a:ln>
        </p:spPr>
      </p:pic>
      <p:pic>
        <p:nvPicPr>
          <p:cNvPr id="140" name="pasted-image.gif"/>
          <p:cNvPicPr>
            <a:picLocks noChangeAspect="1"/>
          </p:cNvPicPr>
          <p:nvPr/>
        </p:nvPicPr>
        <p:blipFill>
          <a:blip r:embed="rId10">
            <a:extLst/>
          </a:blip>
          <a:stretch>
            <a:fillRect/>
          </a:stretch>
        </p:blipFill>
        <p:spPr>
          <a:xfrm>
            <a:off x="5271427" y="7028877"/>
            <a:ext cx="2833398" cy="627943"/>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hape 34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4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47" name="Group 347"/>
          <p:cNvGrpSpPr/>
          <p:nvPr/>
        </p:nvGrpSpPr>
        <p:grpSpPr>
          <a:xfrm>
            <a:off x="-736603" y="-889000"/>
            <a:ext cx="13903928" cy="2207159"/>
            <a:chOff x="-1" y="0"/>
            <a:chExt cx="13903926" cy="2207158"/>
          </a:xfrm>
        </p:grpSpPr>
        <p:sp>
          <p:nvSpPr>
            <p:cNvPr id="344" name="Shape 34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4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46" name="Shape 34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48" name="Shape 348"/>
          <p:cNvSpPr>
            <a:spLocks noGrp="1"/>
          </p:cNvSpPr>
          <p:nvPr>
            <p:ph type="ctrTitle"/>
          </p:nvPr>
        </p:nvSpPr>
        <p:spPr>
          <a:xfrm>
            <a:off x="952500" y="558800"/>
            <a:ext cx="11099800" cy="2159000"/>
          </a:xfrm>
          <a:prstGeom prst="rect">
            <a:avLst/>
          </a:prstGeom>
        </p:spPr>
        <p:txBody>
          <a:bodyPr/>
          <a:lstStyle/>
          <a:p>
            <a:pPr lvl="1">
              <a:defRPr>
                <a:solidFill>
                  <a:srgbClr val="C00000"/>
                </a:solidFill>
              </a:defRPr>
            </a:pPr>
            <a:r>
              <a:t>Third Parties</a:t>
            </a:r>
          </a:p>
        </p:txBody>
      </p:sp>
      <p:sp>
        <p:nvSpPr>
          <p:cNvPr id="349" name="Shape 349"/>
          <p:cNvSpPr>
            <a:spLocks noGrp="1"/>
          </p:cNvSpPr>
          <p:nvPr>
            <p:ph type="subTitle" idx="1"/>
          </p:nvPr>
        </p:nvSpPr>
        <p:spPr>
          <a:xfrm>
            <a:off x="952500" y="2933700"/>
            <a:ext cx="11099800" cy="6070600"/>
          </a:xfrm>
          <a:prstGeom prst="rect">
            <a:avLst/>
          </a:prstGeom>
        </p:spPr>
        <p:txBody>
          <a:bodyPr/>
          <a:lstStyle/>
          <a:p>
            <a:pPr marL="377825" indent="-377825" defTabSz="496569">
              <a:spcBef>
                <a:spcPts val="3500"/>
              </a:spcBef>
              <a:defRPr sz="2900"/>
            </a:pPr>
            <a:r>
              <a:t>Contracting out - vendors used for fulfillment</a:t>
            </a:r>
            <a:endParaRPr sz="3000"/>
          </a:p>
          <a:p>
            <a:pPr marL="377825" indent="-377825" defTabSz="496569">
              <a:spcBef>
                <a:spcPts val="3500"/>
              </a:spcBef>
              <a:defRPr sz="2900"/>
            </a:pPr>
            <a:r>
              <a:t>Contracting In - use of third party lists</a:t>
            </a:r>
            <a:endParaRPr sz="3000"/>
          </a:p>
          <a:p>
            <a:pPr marL="377825" indent="-377825" defTabSz="496569">
              <a:spcBef>
                <a:spcPts val="3500"/>
              </a:spcBef>
              <a:defRPr sz="2900"/>
            </a:pPr>
            <a:r>
              <a:t>Marketing Services - sending CEM’s on behalf of third parties</a:t>
            </a:r>
            <a:endParaRPr sz="3000"/>
          </a:p>
          <a:p>
            <a:pPr marL="377825" indent="-377825" defTabSz="496569">
              <a:spcBef>
                <a:spcPts val="3500"/>
              </a:spcBef>
              <a:defRPr sz="2900"/>
            </a:pPr>
            <a:r>
              <a:t>US Vendors and Customers - may offer more attractive rates but may have limited awareness of unique Canadian laws</a:t>
            </a:r>
            <a:endParaRPr sz="3000"/>
          </a:p>
          <a:p>
            <a:pPr marL="377825" indent="-377825" defTabSz="496569">
              <a:spcBef>
                <a:spcPts val="3500"/>
              </a:spcBef>
              <a:defRPr sz="2900"/>
            </a:pPr>
            <a:r>
              <a:t>Keep lists clean - do not mingle with third parties</a:t>
            </a:r>
            <a:endParaRPr sz="3000"/>
          </a:p>
          <a:p>
            <a:pPr marL="377825" indent="-377825" defTabSz="496569">
              <a:spcBef>
                <a:spcPts val="3500"/>
              </a:spcBef>
              <a:defRPr sz="2900"/>
            </a:pPr>
            <a:r>
              <a:t>Control deployment - don’t release lists or have them return/delete</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52"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56" name="Group 356"/>
          <p:cNvGrpSpPr/>
          <p:nvPr/>
        </p:nvGrpSpPr>
        <p:grpSpPr>
          <a:xfrm>
            <a:off x="-736603" y="-889000"/>
            <a:ext cx="13903928" cy="2207159"/>
            <a:chOff x="-1" y="0"/>
            <a:chExt cx="13903926" cy="2207158"/>
          </a:xfrm>
        </p:grpSpPr>
        <p:sp>
          <p:nvSpPr>
            <p:cNvPr id="353" name="Shape 353"/>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54"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55" name="Shape 355"/>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57" name="Shape 357"/>
          <p:cNvSpPr>
            <a:spLocks noGrp="1"/>
          </p:cNvSpPr>
          <p:nvPr>
            <p:ph type="ctrTitle"/>
          </p:nvPr>
        </p:nvSpPr>
        <p:spPr>
          <a:xfrm>
            <a:off x="952500" y="571500"/>
            <a:ext cx="11099800" cy="2159000"/>
          </a:xfrm>
          <a:prstGeom prst="rect">
            <a:avLst/>
          </a:prstGeom>
        </p:spPr>
        <p:txBody>
          <a:bodyPr/>
          <a:lstStyle/>
          <a:p>
            <a:pPr lvl="1">
              <a:defRPr>
                <a:solidFill>
                  <a:srgbClr val="C00000"/>
                </a:solidFill>
              </a:defRPr>
            </a:pPr>
            <a:r>
              <a:t>Contracts</a:t>
            </a:r>
          </a:p>
        </p:txBody>
      </p:sp>
      <p:sp>
        <p:nvSpPr>
          <p:cNvPr id="358" name="Shape 358"/>
          <p:cNvSpPr>
            <a:spLocks noGrp="1"/>
          </p:cNvSpPr>
          <p:nvPr>
            <p:ph type="subTitle" idx="1"/>
          </p:nvPr>
        </p:nvSpPr>
        <p:spPr>
          <a:xfrm>
            <a:off x="1092199" y="2716768"/>
            <a:ext cx="11099803" cy="6286503"/>
          </a:xfrm>
          <a:prstGeom prst="rect">
            <a:avLst/>
          </a:prstGeom>
        </p:spPr>
        <p:txBody>
          <a:bodyPr/>
          <a:lstStyle/>
          <a:p>
            <a:pPr marL="435609" indent="-435609" defTabSz="572516">
              <a:spcBef>
                <a:spcPts val="4100"/>
              </a:spcBef>
              <a:defRPr sz="2800"/>
            </a:pPr>
            <a:r>
              <a:t>Allocation of risk - do you need an indemnity? can you provide an indemnity?</a:t>
            </a:r>
            <a:endParaRPr sz="3500"/>
          </a:p>
          <a:p>
            <a:pPr marL="435609" indent="-435609" defTabSz="572516">
              <a:spcBef>
                <a:spcPts val="4100"/>
              </a:spcBef>
              <a:defRPr sz="2800"/>
            </a:pPr>
            <a:r>
              <a:t>Include specific CASL obligations of each party</a:t>
            </a:r>
            <a:endParaRPr sz="3500"/>
          </a:p>
          <a:p>
            <a:pPr marL="435609" indent="-435609" defTabSz="572516">
              <a:spcBef>
                <a:spcPts val="4100"/>
              </a:spcBef>
              <a:defRPr sz="2800"/>
            </a:pPr>
            <a:r>
              <a:t>Allocate remediation obligations of each party</a:t>
            </a:r>
            <a:endParaRPr sz="3500"/>
          </a:p>
          <a:p>
            <a:pPr marL="435609" indent="-435609" defTabSz="572516">
              <a:spcBef>
                <a:spcPts val="4100"/>
              </a:spcBef>
              <a:defRPr sz="2800"/>
            </a:pPr>
            <a:r>
              <a:t>Include requirement to sign off on campaigns</a:t>
            </a:r>
            <a:endParaRPr sz="3500"/>
          </a:p>
          <a:p>
            <a:pPr marL="435609" indent="-435609" defTabSz="572516">
              <a:spcBef>
                <a:spcPts val="4100"/>
              </a:spcBef>
              <a:defRPr sz="2800"/>
            </a:pPr>
            <a:r>
              <a:t>Ensure each party has industry standard obligations regarding security and compliance with PIPEDA</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6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65" name="Group 365"/>
          <p:cNvGrpSpPr/>
          <p:nvPr/>
        </p:nvGrpSpPr>
        <p:grpSpPr>
          <a:xfrm>
            <a:off x="-736603" y="-889000"/>
            <a:ext cx="13903928" cy="2207159"/>
            <a:chOff x="-1" y="0"/>
            <a:chExt cx="13903926" cy="2207158"/>
          </a:xfrm>
        </p:grpSpPr>
        <p:sp>
          <p:nvSpPr>
            <p:cNvPr id="362" name="Shape 36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6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64" name="Shape 36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66" name="Shape 366"/>
          <p:cNvSpPr/>
          <p:nvPr/>
        </p:nvSpPr>
        <p:spPr>
          <a:xfrm>
            <a:off x="847080" y="3395791"/>
            <a:ext cx="11310640" cy="3253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What We Did &amp; How</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Vesna Moore</a:t>
            </a:r>
          </a:p>
          <a:p>
            <a:pPr>
              <a:defRPr>
                <a:latin typeface="Helvetica Light"/>
                <a:ea typeface="Helvetica Light"/>
                <a:cs typeface="Helvetica Light"/>
                <a:sym typeface="Helvetica Light"/>
              </a:defRPr>
            </a:pPr>
            <a:r>
              <a:t>Annex Business Media</a:t>
            </a:r>
          </a:p>
          <a:p>
            <a:pPr>
              <a:defRPr sz="2800">
                <a:latin typeface="Helvetica Light"/>
                <a:ea typeface="Helvetica Light"/>
                <a:cs typeface="Helvetica Light"/>
                <a:sym typeface="Helvetica Light"/>
              </a:defRPr>
            </a:pPr>
            <a:r>
              <a:t>Director of Circulation and CASL Compliance Officer</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6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73" name="Group 373"/>
          <p:cNvGrpSpPr/>
          <p:nvPr/>
        </p:nvGrpSpPr>
        <p:grpSpPr>
          <a:xfrm>
            <a:off x="-736603" y="-889000"/>
            <a:ext cx="13903928" cy="2207159"/>
            <a:chOff x="-1" y="0"/>
            <a:chExt cx="13903926" cy="2207158"/>
          </a:xfrm>
        </p:grpSpPr>
        <p:sp>
          <p:nvSpPr>
            <p:cNvPr id="370" name="Shape 37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7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72" name="Shape 37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74" name="Shape 374"/>
          <p:cNvSpPr/>
          <p:nvPr/>
        </p:nvSpPr>
        <p:spPr>
          <a:xfrm>
            <a:off x="1733553" y="2284186"/>
            <a:ext cx="4586632" cy="1193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7200">
                <a:solidFill>
                  <a:srgbClr val="C00000"/>
                </a:solidFill>
                <a:latin typeface="Helvetica Light"/>
                <a:ea typeface="Helvetica Light"/>
                <a:cs typeface="Helvetica Light"/>
                <a:sym typeface="Helvetica Light"/>
              </a:defRPr>
            </a:lvl1pPr>
          </a:lstStyle>
          <a:p>
            <a:r>
              <a:t>Go Back…</a:t>
            </a:r>
          </a:p>
        </p:txBody>
      </p:sp>
      <p:sp>
        <p:nvSpPr>
          <p:cNvPr id="375" name="Shape 375"/>
          <p:cNvSpPr/>
          <p:nvPr/>
        </p:nvSpPr>
        <p:spPr>
          <a:xfrm>
            <a:off x="4134831" y="4189185"/>
            <a:ext cx="6801003" cy="838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4800">
                <a:solidFill>
                  <a:srgbClr val="C00000"/>
                </a:solidFill>
                <a:latin typeface="Helvetica Light"/>
                <a:ea typeface="Helvetica Light"/>
                <a:cs typeface="Helvetica Light"/>
                <a:sym typeface="Helvetica Light"/>
              </a:defRPr>
            </a:lvl1pPr>
          </a:lstStyle>
          <a:p>
            <a:r>
              <a:t>…Way Back to Jan 2014</a:t>
            </a:r>
          </a:p>
        </p:txBody>
      </p:sp>
      <p:pic>
        <p:nvPicPr>
          <p:cNvPr id="376" name="image4.gif" descr="Image result for panic gif"/>
          <p:cNvPicPr>
            <a:picLocks/>
          </p:cNvPicPr>
          <p:nvPr/>
        </p:nvPicPr>
        <p:blipFill>
          <a:blip r:embed="rId4">
            <a:extLst/>
          </a:blip>
          <a:stretch>
            <a:fillRect/>
          </a:stretch>
        </p:blipFill>
        <p:spPr>
          <a:xfrm>
            <a:off x="7535330" y="5716689"/>
            <a:ext cx="4762501" cy="2686052"/>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1000"/>
                                  </p:stCondLst>
                                  <p:iterate>
                                    <p:tmAbs val="0"/>
                                  </p:iterate>
                                  <p:childTnLst>
                                    <p:set>
                                      <p:cBhvr>
                                        <p:cTn id="6" fill="hold"/>
                                        <p:tgtEl>
                                          <p:spTgt spid="374"/>
                                        </p:tgtEl>
                                        <p:attrNameLst>
                                          <p:attrName>style.visibility</p:attrName>
                                        </p:attrNameLst>
                                      </p:cBhvr>
                                      <p:to>
                                        <p:strVal val="visible"/>
                                      </p:to>
                                    </p:set>
                                    <p:anim calcmode="lin" valueType="num">
                                      <p:cBhvr>
                                        <p:cTn id="7" dur="1000" fill="hold"/>
                                        <p:tgtEl>
                                          <p:spTgt spid="374"/>
                                        </p:tgtEl>
                                        <p:attrNameLst>
                                          <p:attrName>ppt_x</p:attrName>
                                        </p:attrNameLst>
                                      </p:cBhvr>
                                      <p:tavLst>
                                        <p:tav tm="0">
                                          <p:val>
                                            <p:strVal val="#ppt_x"/>
                                          </p:val>
                                        </p:tav>
                                        <p:tav tm="100000">
                                          <p:val>
                                            <p:strVal val="#ppt_x"/>
                                          </p:val>
                                        </p:tav>
                                      </p:tavLst>
                                    </p:anim>
                                    <p:anim calcmode="lin" valueType="num">
                                      <p:cBhvr>
                                        <p:cTn id="8" dur="1000" fill="hold"/>
                                        <p:tgtEl>
                                          <p:spTgt spid="37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2" nodeType="afterEffect">
                                  <p:stCondLst>
                                    <p:cond delay="0"/>
                                  </p:stCondLst>
                                  <p:iterate>
                                    <p:tmAbs val="0"/>
                                  </p:iterate>
                                  <p:childTnLst>
                                    <p:set>
                                      <p:cBhvr>
                                        <p:cTn id="11" fill="hold"/>
                                        <p:tgtEl>
                                          <p:spTgt spid="375"/>
                                        </p:tgtEl>
                                        <p:attrNameLst>
                                          <p:attrName>style.visibility</p:attrName>
                                        </p:attrNameLst>
                                      </p:cBhvr>
                                      <p:to>
                                        <p:strVal val="visible"/>
                                      </p:to>
                                    </p:set>
                                    <p:anim calcmode="lin" valueType="num">
                                      <p:cBhvr>
                                        <p:cTn id="12" dur="1000" fill="hold"/>
                                        <p:tgtEl>
                                          <p:spTgt spid="375"/>
                                        </p:tgtEl>
                                        <p:attrNameLst>
                                          <p:attrName>ppt_x</p:attrName>
                                        </p:attrNameLst>
                                      </p:cBhvr>
                                      <p:tavLst>
                                        <p:tav tm="0">
                                          <p:val>
                                            <p:strVal val="#ppt_x"/>
                                          </p:val>
                                        </p:tav>
                                        <p:tav tm="100000">
                                          <p:val>
                                            <p:strVal val="#ppt_x"/>
                                          </p:val>
                                        </p:tav>
                                      </p:tavLst>
                                    </p:anim>
                                    <p:anim calcmode="lin" valueType="num">
                                      <p:cBhvr>
                                        <p:cTn id="13" dur="1000" fill="hold"/>
                                        <p:tgtEl>
                                          <p:spTgt spid="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1" animBg="1" advAuto="0"/>
      <p:bldP spid="375" grpId="2"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7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83" name="Group 383"/>
          <p:cNvGrpSpPr/>
          <p:nvPr/>
        </p:nvGrpSpPr>
        <p:grpSpPr>
          <a:xfrm>
            <a:off x="-736603" y="-889000"/>
            <a:ext cx="13903928" cy="2207159"/>
            <a:chOff x="-1" y="0"/>
            <a:chExt cx="13903926" cy="2207158"/>
          </a:xfrm>
        </p:grpSpPr>
        <p:sp>
          <p:nvSpPr>
            <p:cNvPr id="380" name="Shape 38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8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82" name="Shape 38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84" name="Shape 384"/>
          <p:cNvSpPr/>
          <p:nvPr/>
        </p:nvSpPr>
        <p:spPr>
          <a:xfrm>
            <a:off x="2374674" y="2098452"/>
            <a:ext cx="2282681" cy="406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1pPr>
              <a:defRPr sz="2000">
                <a:latin typeface="Helvetica Light"/>
                <a:ea typeface="Helvetica Light"/>
                <a:cs typeface="Helvetica Light"/>
                <a:sym typeface="Helvetica Light"/>
              </a:defRPr>
            </a:lvl1pPr>
          </a:lstStyle>
          <a:p>
            <a:r>
              <a:t>PIPEDA</a:t>
            </a:r>
          </a:p>
        </p:txBody>
      </p:sp>
      <p:sp>
        <p:nvSpPr>
          <p:cNvPr id="385" name="Shape 385"/>
          <p:cNvSpPr/>
          <p:nvPr/>
        </p:nvSpPr>
        <p:spPr>
          <a:xfrm>
            <a:off x="6703104" y="1314530"/>
            <a:ext cx="2519364" cy="396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400"/>
              </a:spcBef>
              <a:defRPr sz="2000" b="1"/>
            </a:lvl1pPr>
          </a:lstStyle>
          <a:p>
            <a:r>
              <a:t>CASL</a:t>
            </a:r>
          </a:p>
        </p:txBody>
      </p:sp>
      <p:pic>
        <p:nvPicPr>
          <p:cNvPr id="386" name="image5.png"/>
          <p:cNvPicPr>
            <a:picLocks noChangeAspect="1"/>
          </p:cNvPicPr>
          <p:nvPr/>
        </p:nvPicPr>
        <p:blipFill>
          <a:blip r:embed="rId4">
            <a:extLst/>
          </a:blip>
          <a:stretch>
            <a:fillRect/>
          </a:stretch>
        </p:blipFill>
        <p:spPr>
          <a:xfrm>
            <a:off x="1930399" y="2674715"/>
            <a:ext cx="3358709" cy="2314021"/>
          </a:xfrm>
          <a:prstGeom prst="rect">
            <a:avLst/>
          </a:prstGeom>
          <a:ln w="12700">
            <a:miter lim="400000"/>
          </a:ln>
        </p:spPr>
      </p:pic>
      <p:pic>
        <p:nvPicPr>
          <p:cNvPr id="387" name="image6.png"/>
          <p:cNvPicPr>
            <a:picLocks noChangeAspect="1"/>
          </p:cNvPicPr>
          <p:nvPr/>
        </p:nvPicPr>
        <p:blipFill>
          <a:blip r:embed="rId5">
            <a:extLst/>
          </a:blip>
          <a:stretch>
            <a:fillRect/>
          </a:stretch>
        </p:blipFill>
        <p:spPr>
          <a:xfrm>
            <a:off x="6031593" y="1744742"/>
            <a:ext cx="4127501" cy="4181476"/>
          </a:xfrm>
          <a:prstGeom prst="rect">
            <a:avLst/>
          </a:prstGeom>
          <a:ln w="12700">
            <a:miter lim="400000"/>
          </a:ln>
        </p:spPr>
      </p:pic>
      <p:sp>
        <p:nvSpPr>
          <p:cNvPr id="388" name="Shape 388"/>
          <p:cNvSpPr/>
          <p:nvPr/>
        </p:nvSpPr>
        <p:spPr>
          <a:xfrm>
            <a:off x="2463799" y="6830790"/>
            <a:ext cx="8458201" cy="1005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latin typeface="Helvetica Light"/>
                <a:ea typeface="Helvetica Light"/>
                <a:cs typeface="Helvetica Light"/>
                <a:sym typeface="Helvetica Light"/>
              </a:defRPr>
            </a:pPr>
            <a:r>
              <a:t>July 1, 2014 CASL in Effect </a:t>
            </a:r>
          </a:p>
          <a:p>
            <a:pPr>
              <a:defRPr sz="2000">
                <a:latin typeface="Helvetica Light"/>
                <a:ea typeface="Helvetica Light"/>
                <a:cs typeface="Helvetica Light"/>
                <a:sym typeface="Helvetica Light"/>
              </a:defRPr>
            </a:pPr>
            <a:r>
              <a:t>Jan. 15, 2015 CASL Computer Program Provisions in Effect </a:t>
            </a:r>
          </a:p>
          <a:p>
            <a:pPr>
              <a:defRPr sz="2000">
                <a:solidFill>
                  <a:srgbClr val="FF0000"/>
                </a:solidFill>
                <a:latin typeface="Helvetica Light"/>
                <a:ea typeface="Helvetica Light"/>
                <a:cs typeface="Helvetica Light"/>
                <a:sym typeface="Helvetica Light"/>
              </a:defRPr>
            </a:pPr>
            <a:r>
              <a:t>July 1, 2017 CASL Private Rights of Action Takes Effect</a:t>
            </a:r>
          </a:p>
        </p:txBody>
      </p:sp>
      <p:sp>
        <p:nvSpPr>
          <p:cNvPr id="389" name="Shape 389"/>
          <p:cNvSpPr/>
          <p:nvPr/>
        </p:nvSpPr>
        <p:spPr>
          <a:xfrm rot="20783892">
            <a:off x="873259" y="3671394"/>
            <a:ext cx="10651150" cy="1386051"/>
          </a:xfrm>
          <a:prstGeom prst="rect">
            <a:avLst/>
          </a:prstGeom>
          <a:solidFill>
            <a:srgbClr val="C00000"/>
          </a:solidFill>
          <a:ln>
            <a:solidFill>
              <a:srgbClr val="000000"/>
            </a:solidFill>
          </a:ln>
          <a:extLst>
            <a:ext uri="{C572A759-6A51-4108-AA02-DFA0A04FC94B}">
              <ma14:wrappingTextBoxFlag xmlns:ma14="http://schemas.microsoft.com/office/mac/drawingml/2011/main" xmlns="" val="1"/>
            </a:ext>
          </a:extLst>
        </p:spPr>
        <p:txBody>
          <a:bodyPr lIns="45719" rIns="45719">
            <a:spAutoFit/>
          </a:bodyPr>
          <a:lstStyle/>
          <a:p>
            <a:pPr>
              <a:defRPr sz="2800" b="1">
                <a:ln w="18415">
                  <a:solidFill>
                    <a:srgbClr val="FFFFFF"/>
                  </a:solidFill>
                </a:ln>
                <a:solidFill>
                  <a:srgbClr val="FFFFFF"/>
                </a:solidFill>
                <a:latin typeface="+mj-lt"/>
                <a:ea typeface="+mj-ea"/>
                <a:cs typeface="+mj-cs"/>
                <a:sym typeface="Helvetica Neue"/>
              </a:defRPr>
            </a:pPr>
            <a:r>
              <a:t>Penalties - Applies to corporations and individuals</a:t>
            </a:r>
          </a:p>
          <a:p>
            <a:pPr>
              <a:defRPr sz="2800" b="1">
                <a:ln w="18415">
                  <a:solidFill>
                    <a:srgbClr val="FFFFFF"/>
                  </a:solidFill>
                </a:ln>
                <a:solidFill>
                  <a:srgbClr val="FFFFFF"/>
                </a:solidFill>
                <a:latin typeface="+mj-lt"/>
                <a:ea typeface="+mj-ea"/>
                <a:cs typeface="+mj-cs"/>
                <a:sym typeface="Helvetica Neue"/>
              </a:defRPr>
            </a:pPr>
            <a:r>
              <a:t>$10,000,000 per violation for a company</a:t>
            </a:r>
          </a:p>
          <a:p>
            <a:pPr>
              <a:defRPr sz="2800" b="1">
                <a:ln w="18415">
                  <a:solidFill>
                    <a:srgbClr val="FFFFFF"/>
                  </a:solidFill>
                </a:ln>
                <a:solidFill>
                  <a:srgbClr val="FFFFFF"/>
                </a:solidFill>
                <a:latin typeface="+mj-lt"/>
                <a:ea typeface="+mj-ea"/>
                <a:cs typeface="+mj-cs"/>
                <a:sym typeface="Helvetica Neue"/>
              </a:defRPr>
            </a:pPr>
            <a:r>
              <a:t>$1,000,000 per violation for an individual</a:t>
            </a:r>
          </a:p>
        </p:txBody>
      </p:sp>
      <p:sp>
        <p:nvSpPr>
          <p:cNvPr id="390" name="Shape 390"/>
          <p:cNvSpPr/>
          <p:nvPr/>
        </p:nvSpPr>
        <p:spPr>
          <a:xfrm rot="20797795">
            <a:off x="1594761" y="5001665"/>
            <a:ext cx="10550923" cy="2603501"/>
          </a:xfrm>
          <a:prstGeom prst="rect">
            <a:avLst/>
          </a:prstGeom>
          <a:solidFill>
            <a:srgbClr val="FFFF00"/>
          </a:solidFill>
          <a:ln w="12700">
            <a:solidFill>
              <a:srgbClr val="000000"/>
            </a:solidFill>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2400" b="1" spc="-150">
                <a:latin typeface="Calibri"/>
                <a:ea typeface="Calibri"/>
                <a:cs typeface="Calibri"/>
                <a:sym typeface="Calibri"/>
              </a:defRPr>
            </a:pPr>
            <a:r>
              <a:t>Charges Levied to Date: </a:t>
            </a:r>
          </a:p>
          <a:p>
            <a:pPr>
              <a:defRPr sz="2400" b="1" spc="-150">
                <a:latin typeface="Calibri"/>
                <a:ea typeface="Calibri"/>
                <a:cs typeface="Calibri"/>
                <a:sym typeface="Calibri"/>
              </a:defRPr>
            </a:pPr>
            <a:r>
              <a:t>March 5, 2015 | Compufinder | $1.1 Million</a:t>
            </a:r>
          </a:p>
          <a:p>
            <a:pPr>
              <a:defRPr sz="2400" b="1" spc="-150">
                <a:latin typeface="Calibri"/>
                <a:ea typeface="Calibri"/>
                <a:cs typeface="Calibri"/>
                <a:sym typeface="Calibri"/>
              </a:defRPr>
            </a:pPr>
            <a:r>
              <a:t>March 25, 2015 | Plentyoffish Media Inc | $48,000</a:t>
            </a:r>
          </a:p>
          <a:p>
            <a:pPr>
              <a:defRPr sz="2400" b="1" spc="-150">
                <a:latin typeface="Calibri"/>
                <a:ea typeface="Calibri"/>
                <a:cs typeface="Calibri"/>
                <a:sym typeface="Calibri"/>
              </a:defRPr>
            </a:pPr>
            <a:r>
              <a:t>June 29, 2015 | Porter Airlines | $150,000</a:t>
            </a:r>
          </a:p>
          <a:p>
            <a:pPr>
              <a:defRPr sz="2400" b="1" spc="-150">
                <a:latin typeface="Calibri"/>
                <a:ea typeface="Calibri"/>
                <a:cs typeface="Calibri"/>
                <a:sym typeface="Calibri"/>
              </a:defRPr>
            </a:pPr>
            <a:r>
              <a:t>November 20, 2015 | Rogers Media | $200,000</a:t>
            </a:r>
          </a:p>
          <a:p>
            <a:pPr>
              <a:defRPr sz="2400" b="1" spc="-150">
                <a:latin typeface="Calibri"/>
                <a:ea typeface="Calibri"/>
                <a:cs typeface="Calibri"/>
                <a:sym typeface="Calibri"/>
              </a:defRPr>
            </a:pPr>
            <a:r>
              <a:t>March 11, 2016 | Avis Budget Group Inc | $30 Million Competition Bureau via CASL</a:t>
            </a:r>
          </a:p>
          <a:p>
            <a:pPr>
              <a:defRPr sz="2400" b="1" spc="-150">
                <a:latin typeface="Calibri"/>
                <a:ea typeface="Calibri"/>
                <a:cs typeface="Calibri"/>
                <a:sym typeface="Calibri"/>
              </a:defRPr>
            </a:pPr>
            <a:r>
              <a:t>November 2, 2016 | Blackstone Learning Corp | $640,000 to $50,000</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89"/>
                                        </p:tgtEl>
                                        <p:attrNameLst>
                                          <p:attrName>style.visibility</p:attrName>
                                        </p:attrNameLst>
                                      </p:cBhvr>
                                      <p:to>
                                        <p:strVal val="visible"/>
                                      </p:to>
                                    </p:set>
                                    <p:anim calcmode="lin" valueType="num">
                                      <p:cBhvr>
                                        <p:cTn id="7" dur="500" fill="hold"/>
                                        <p:tgtEl>
                                          <p:spTgt spid="389"/>
                                        </p:tgtEl>
                                        <p:attrNameLst>
                                          <p:attrName>ppt_x</p:attrName>
                                        </p:attrNameLst>
                                      </p:cBhvr>
                                      <p:tavLst>
                                        <p:tav tm="0">
                                          <p:val>
                                            <p:strVal val="#ppt_x"/>
                                          </p:val>
                                        </p:tav>
                                        <p:tav tm="100000">
                                          <p:val>
                                            <p:strVal val="#ppt_x"/>
                                          </p:val>
                                        </p:tav>
                                      </p:tavLst>
                                    </p:anim>
                                    <p:anim calcmode="lin" valueType="num">
                                      <p:cBhvr>
                                        <p:cTn id="8" dur="500" fill="hold"/>
                                        <p:tgtEl>
                                          <p:spTgt spid="38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2" nodeType="afterEffect">
                                  <p:stCondLst>
                                    <p:cond delay="0"/>
                                  </p:stCondLst>
                                  <p:iterate>
                                    <p:tmAbs val="0"/>
                                  </p:iterate>
                                  <p:childTnLst>
                                    <p:set>
                                      <p:cBhvr>
                                        <p:cTn id="11" fill="hold"/>
                                        <p:tgtEl>
                                          <p:spTgt spid="390"/>
                                        </p:tgtEl>
                                        <p:attrNameLst>
                                          <p:attrName>style.visibility</p:attrName>
                                        </p:attrNameLst>
                                      </p:cBhvr>
                                      <p:to>
                                        <p:strVal val="visible"/>
                                      </p:to>
                                    </p:set>
                                    <p:anim calcmode="lin" valueType="num">
                                      <p:cBhvr>
                                        <p:cTn id="12" dur="500" fill="hold"/>
                                        <p:tgtEl>
                                          <p:spTgt spid="390"/>
                                        </p:tgtEl>
                                        <p:attrNameLst>
                                          <p:attrName>ppt_x</p:attrName>
                                        </p:attrNameLst>
                                      </p:cBhvr>
                                      <p:tavLst>
                                        <p:tav tm="0">
                                          <p:val>
                                            <p:strVal val="#ppt_x"/>
                                          </p:val>
                                        </p:tav>
                                        <p:tav tm="100000">
                                          <p:val>
                                            <p:strVal val="#ppt_x"/>
                                          </p:val>
                                        </p:tav>
                                      </p:tavLst>
                                    </p:anim>
                                    <p:anim calcmode="lin" valueType="num">
                                      <p:cBhvr>
                                        <p:cTn id="13" dur="500" fill="hold"/>
                                        <p:tgtEl>
                                          <p:spTgt spid="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 grpId="1" animBg="1" advAuto="0"/>
      <p:bldP spid="390" grpId="2"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Shape 39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39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397" name="Group 397"/>
          <p:cNvGrpSpPr/>
          <p:nvPr/>
        </p:nvGrpSpPr>
        <p:grpSpPr>
          <a:xfrm>
            <a:off x="-736603" y="-889000"/>
            <a:ext cx="13903928" cy="2207159"/>
            <a:chOff x="-1" y="0"/>
            <a:chExt cx="13903926" cy="2207158"/>
          </a:xfrm>
        </p:grpSpPr>
        <p:sp>
          <p:nvSpPr>
            <p:cNvPr id="394" name="Shape 39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39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396" name="Shape 39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398" name="Shape 398"/>
          <p:cNvSpPr/>
          <p:nvPr/>
        </p:nvSpPr>
        <p:spPr>
          <a:xfrm>
            <a:off x="847080" y="1981200"/>
            <a:ext cx="11310640" cy="6187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The Basic Questions</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Who Will Champion this?</a:t>
            </a:r>
          </a:p>
          <a:p>
            <a:pPr>
              <a:defRPr>
                <a:latin typeface="Helvetica Light"/>
                <a:ea typeface="Helvetica Light"/>
                <a:cs typeface="Helvetica Light"/>
                <a:sym typeface="Helvetica Light"/>
              </a:defRPr>
            </a:pPr>
            <a:r>
              <a:t>Who Will Be Responsible For Compliance?</a:t>
            </a:r>
          </a:p>
          <a:p>
            <a:pPr>
              <a:defRPr>
                <a:latin typeface="Helvetica Light"/>
                <a:ea typeface="Helvetica Light"/>
                <a:cs typeface="Helvetica Light"/>
                <a:sym typeface="Helvetica Light"/>
              </a:defRPr>
            </a:pPr>
            <a:r>
              <a:t>What Departments/Individuals Need to be Involved?</a:t>
            </a:r>
          </a:p>
          <a:p>
            <a:pPr>
              <a:defRPr>
                <a:latin typeface="Helvetica Light"/>
                <a:ea typeface="Helvetica Light"/>
                <a:cs typeface="Helvetica Light"/>
                <a:sym typeface="Helvetica Light"/>
              </a:defRPr>
            </a:pPr>
            <a:r>
              <a:t>Where Do We Start?</a:t>
            </a:r>
          </a:p>
          <a:p>
            <a:pPr>
              <a:defRPr>
                <a:latin typeface="Helvetica Light"/>
                <a:ea typeface="Helvetica Light"/>
                <a:cs typeface="Helvetica Light"/>
                <a:sym typeface="Helvetica Light"/>
              </a:defRPr>
            </a:pPr>
            <a:r>
              <a:t>Do We Need Legal Counsel?</a:t>
            </a:r>
          </a:p>
          <a:p>
            <a:pPr>
              <a:defRPr sz="2800">
                <a:latin typeface="Helvetica Light"/>
                <a:ea typeface="Helvetica Light"/>
                <a:cs typeface="Helvetica Light"/>
                <a:sym typeface="Helvetica Light"/>
              </a:defRPr>
            </a:pPr>
            <a:endParaRPr/>
          </a:p>
          <a:p>
            <a:pPr>
              <a:defRPr sz="2800">
                <a:latin typeface="Helvetica Light"/>
                <a:ea typeface="Helvetica Light"/>
                <a:cs typeface="Helvetica Light"/>
                <a:sym typeface="Helvetica Light"/>
              </a:defRPr>
            </a:pPr>
            <a:r>
              <a:t>We did get legal counsel, printed out the legislation, read it, read it again, debated it, attended many seminars, read it again, debated it, etc, etc.</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Shape 40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0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05" name="Group 405"/>
          <p:cNvGrpSpPr/>
          <p:nvPr/>
        </p:nvGrpSpPr>
        <p:grpSpPr>
          <a:xfrm>
            <a:off x="-736603" y="-889000"/>
            <a:ext cx="13903928" cy="2207159"/>
            <a:chOff x="-1" y="0"/>
            <a:chExt cx="13903926" cy="2207158"/>
          </a:xfrm>
        </p:grpSpPr>
        <p:sp>
          <p:nvSpPr>
            <p:cNvPr id="402" name="Shape 40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0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04" name="Shape 40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06" name="Shape 406"/>
          <p:cNvSpPr/>
          <p:nvPr/>
        </p:nvSpPr>
        <p:spPr>
          <a:xfrm>
            <a:off x="847080" y="1676947"/>
            <a:ext cx="11310640" cy="560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Beginning Implementation</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Inventory of our outgoing emails and types of communications we send</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Determine existing consent and how it relates to CASL requirements</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Assess all sources of email acquisition and our ability to track and provide proof</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Determine the levels of Risk our organization is willing to accept</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Create a CASL Implementation Plan</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Produce CASL Requirement Specs for Implementation</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0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13" name="Group 413"/>
          <p:cNvGrpSpPr/>
          <p:nvPr/>
        </p:nvGrpSpPr>
        <p:grpSpPr>
          <a:xfrm>
            <a:off x="-736603" y="-889000"/>
            <a:ext cx="13903928" cy="2207159"/>
            <a:chOff x="-1" y="0"/>
            <a:chExt cx="13903926" cy="2207158"/>
          </a:xfrm>
        </p:grpSpPr>
        <p:sp>
          <p:nvSpPr>
            <p:cNvPr id="410" name="Shape 41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1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12" name="Shape 41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14" name="Shape 414"/>
          <p:cNvSpPr/>
          <p:nvPr/>
        </p:nvSpPr>
        <p:spPr>
          <a:xfrm>
            <a:off x="3125247" y="2641599"/>
            <a:ext cx="6669634" cy="447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7200">
                <a:solidFill>
                  <a:srgbClr val="C00000"/>
                </a:solidFill>
                <a:latin typeface="Helvetica Light"/>
                <a:ea typeface="Helvetica Light"/>
                <a:cs typeface="Helvetica Light"/>
                <a:sym typeface="Helvetica Light"/>
              </a:defRPr>
            </a:pPr>
            <a:r>
              <a:t>Samples for </a:t>
            </a:r>
          </a:p>
          <a:p>
            <a:pPr>
              <a:defRPr sz="7200">
                <a:solidFill>
                  <a:srgbClr val="C00000"/>
                </a:solidFill>
                <a:latin typeface="Helvetica Light"/>
                <a:ea typeface="Helvetica Light"/>
                <a:cs typeface="Helvetica Light"/>
                <a:sym typeface="Helvetica Light"/>
              </a:defRPr>
            </a:pPr>
            <a:r>
              <a:t>Implementation</a:t>
            </a:r>
          </a:p>
          <a:p>
            <a:pPr>
              <a:defRPr sz="7200">
                <a:solidFill>
                  <a:srgbClr val="C00000"/>
                </a:solidFill>
                <a:latin typeface="Helvetica Light"/>
                <a:ea typeface="Helvetica Light"/>
                <a:cs typeface="Helvetica Light"/>
                <a:sym typeface="Helvetica Light"/>
              </a:defRPr>
            </a:pPr>
            <a:endParaRPr/>
          </a:p>
          <a:p>
            <a:pPr>
              <a:defRPr sz="7200">
                <a:solidFill>
                  <a:srgbClr val="C00000"/>
                </a:solidFill>
                <a:latin typeface="Helvetica Light"/>
                <a:ea typeface="Helvetica Light"/>
                <a:cs typeface="Helvetica Light"/>
                <a:sym typeface="Helvetica Light"/>
              </a:defRPr>
            </a:pPr>
            <a:r>
              <a:t>The Plan</a:t>
            </a:r>
          </a:p>
        </p:txBody>
      </p:sp>
      <p:pic>
        <p:nvPicPr>
          <p:cNvPr id="415" name="image7.png"/>
          <p:cNvPicPr>
            <a:picLocks noChangeAspect="1"/>
          </p:cNvPicPr>
          <p:nvPr/>
        </p:nvPicPr>
        <p:blipFill>
          <a:blip r:embed="rId4">
            <a:extLst/>
          </a:blip>
          <a:stretch>
            <a:fillRect/>
          </a:stretch>
        </p:blipFill>
        <p:spPr>
          <a:xfrm>
            <a:off x="2025650" y="1585912"/>
            <a:ext cx="8953500" cy="6581776"/>
          </a:xfrm>
          <a:prstGeom prst="rect">
            <a:avLst/>
          </a:prstGeom>
          <a:ln>
            <a:solidFill>
              <a:srgbClr val="000000"/>
            </a:solidFill>
            <a:miter/>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1000"/>
                                  </p:stCondLst>
                                  <p:iterate>
                                    <p:tmAbs val="0"/>
                                  </p:iterate>
                                  <p:childTnLst>
                                    <p:set>
                                      <p:cBhvr>
                                        <p:cTn id="6" fill="hold"/>
                                        <p:tgtEl>
                                          <p:spTgt spid="414"/>
                                        </p:tgtEl>
                                        <p:attrNameLst>
                                          <p:attrName>style.visibility</p:attrName>
                                        </p:attrNameLst>
                                      </p:cBhvr>
                                      <p:to>
                                        <p:strVal val="visible"/>
                                      </p:to>
                                    </p:set>
                                    <p:anim calcmode="lin" valueType="num">
                                      <p:cBhvr>
                                        <p:cTn id="7" dur="1000" fill="hold"/>
                                        <p:tgtEl>
                                          <p:spTgt spid="414"/>
                                        </p:tgtEl>
                                        <p:attrNameLst>
                                          <p:attrName>ppt_x</p:attrName>
                                        </p:attrNameLst>
                                      </p:cBhvr>
                                      <p:tavLst>
                                        <p:tav tm="0">
                                          <p:val>
                                            <p:strVal val="#ppt_x"/>
                                          </p:val>
                                        </p:tav>
                                        <p:tav tm="100000">
                                          <p:val>
                                            <p:strVal val="#ppt_x"/>
                                          </p:val>
                                        </p:tav>
                                      </p:tavLst>
                                    </p:anim>
                                    <p:anim calcmode="lin" valueType="num">
                                      <p:cBhvr>
                                        <p:cTn id="8" dur="1000" fill="hold"/>
                                        <p:tgtEl>
                                          <p:spTgt spid="4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415"/>
                                        </p:tgtEl>
                                        <p:attrNameLst>
                                          <p:attrName>style.visibility</p:attrName>
                                        </p:attrNameLst>
                                      </p:cBhvr>
                                      <p:to>
                                        <p:strVal val="visible"/>
                                      </p:to>
                                    </p:set>
                                    <p:anim calcmode="lin" valueType="num">
                                      <p:cBhvr>
                                        <p:cTn id="13" dur="1000" fill="hold"/>
                                        <p:tgtEl>
                                          <p:spTgt spid="415"/>
                                        </p:tgtEl>
                                        <p:attrNameLst>
                                          <p:attrName>ppt_x</p:attrName>
                                        </p:attrNameLst>
                                      </p:cBhvr>
                                      <p:tavLst>
                                        <p:tav tm="0">
                                          <p:val>
                                            <p:strVal val="#ppt_x"/>
                                          </p:val>
                                        </p:tav>
                                        <p:tav tm="100000">
                                          <p:val>
                                            <p:strVal val="#ppt_x"/>
                                          </p:val>
                                        </p:tav>
                                      </p:tavLst>
                                    </p:anim>
                                    <p:anim calcmode="lin" valueType="num">
                                      <p:cBhvr>
                                        <p:cTn id="14" dur="1000" fill="hold"/>
                                        <p:tgtEl>
                                          <p:spTgt spid="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1" animBg="1" advAuto="0"/>
      <p:bldP spid="415" grpId="2"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p:nvPr/>
        </p:nvSpPr>
        <p:spPr>
          <a:xfrm>
            <a:off x="2252910" y="2641599"/>
            <a:ext cx="8414310" cy="447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7200">
                <a:solidFill>
                  <a:srgbClr val="C00000"/>
                </a:solidFill>
                <a:latin typeface="Helvetica Light"/>
                <a:ea typeface="Helvetica Light"/>
                <a:cs typeface="Helvetica Light"/>
                <a:sym typeface="Helvetica Light"/>
              </a:defRPr>
            </a:pPr>
            <a:r>
              <a:t>Samples for </a:t>
            </a:r>
          </a:p>
          <a:p>
            <a:pPr>
              <a:defRPr sz="7200">
                <a:solidFill>
                  <a:srgbClr val="C00000"/>
                </a:solidFill>
                <a:latin typeface="Helvetica Light"/>
                <a:ea typeface="Helvetica Light"/>
                <a:cs typeface="Helvetica Light"/>
                <a:sym typeface="Helvetica Light"/>
              </a:defRPr>
            </a:pPr>
            <a:r>
              <a:t>Implementation</a:t>
            </a:r>
          </a:p>
          <a:p>
            <a:pPr>
              <a:defRPr sz="7200">
                <a:solidFill>
                  <a:srgbClr val="C00000"/>
                </a:solidFill>
                <a:latin typeface="Helvetica Light"/>
                <a:ea typeface="Helvetica Light"/>
                <a:cs typeface="Helvetica Light"/>
                <a:sym typeface="Helvetica Light"/>
              </a:defRPr>
            </a:pPr>
            <a:endParaRPr/>
          </a:p>
          <a:p>
            <a:pPr>
              <a:defRPr sz="7200">
                <a:solidFill>
                  <a:srgbClr val="C00000"/>
                </a:solidFill>
                <a:latin typeface="Helvetica Light"/>
                <a:ea typeface="Helvetica Light"/>
                <a:cs typeface="Helvetica Light"/>
                <a:sym typeface="Helvetica Light"/>
              </a:defRPr>
            </a:pPr>
            <a:r>
              <a:t>The Inventory Matrix</a:t>
            </a:r>
          </a:p>
        </p:txBody>
      </p:sp>
      <p:sp>
        <p:nvSpPr>
          <p:cNvPr id="418" name="Shape 41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1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23" name="Group 423"/>
          <p:cNvGrpSpPr/>
          <p:nvPr/>
        </p:nvGrpSpPr>
        <p:grpSpPr>
          <a:xfrm>
            <a:off x="-736603" y="-889000"/>
            <a:ext cx="13903928" cy="2207159"/>
            <a:chOff x="-1" y="0"/>
            <a:chExt cx="13903926" cy="2207158"/>
          </a:xfrm>
        </p:grpSpPr>
        <p:sp>
          <p:nvSpPr>
            <p:cNvPr id="420" name="Shape 42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2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22" name="Shape 42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424" name="image8.png"/>
          <p:cNvPicPr>
            <a:picLocks noChangeAspect="1"/>
          </p:cNvPicPr>
          <p:nvPr/>
        </p:nvPicPr>
        <p:blipFill>
          <a:blip r:embed="rId4">
            <a:extLst/>
          </a:blip>
          <a:stretch>
            <a:fillRect/>
          </a:stretch>
        </p:blipFill>
        <p:spPr>
          <a:xfrm>
            <a:off x="348852" y="1360362"/>
            <a:ext cx="12502888" cy="7032874"/>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1000"/>
                                  </p:stCondLst>
                                  <p:iterate>
                                    <p:tmAbs val="0"/>
                                  </p:iterate>
                                  <p:childTnLst>
                                    <p:set>
                                      <p:cBhvr>
                                        <p:cTn id="6" fill="hold"/>
                                        <p:tgtEl>
                                          <p:spTgt spid="417"/>
                                        </p:tgtEl>
                                        <p:attrNameLst>
                                          <p:attrName>style.visibility</p:attrName>
                                        </p:attrNameLst>
                                      </p:cBhvr>
                                      <p:to>
                                        <p:strVal val="visible"/>
                                      </p:to>
                                    </p:set>
                                    <p:anim calcmode="lin" valueType="num">
                                      <p:cBhvr>
                                        <p:cTn id="7" dur="1000" fill="hold"/>
                                        <p:tgtEl>
                                          <p:spTgt spid="417"/>
                                        </p:tgtEl>
                                        <p:attrNameLst>
                                          <p:attrName>ppt_x</p:attrName>
                                        </p:attrNameLst>
                                      </p:cBhvr>
                                      <p:tavLst>
                                        <p:tav tm="0">
                                          <p:val>
                                            <p:strVal val="#ppt_x"/>
                                          </p:val>
                                        </p:tav>
                                        <p:tav tm="100000">
                                          <p:val>
                                            <p:strVal val="#ppt_x"/>
                                          </p:val>
                                        </p:tav>
                                      </p:tavLst>
                                    </p:anim>
                                    <p:anim calcmode="lin" valueType="num">
                                      <p:cBhvr>
                                        <p:cTn id="8" dur="1000" fill="hold"/>
                                        <p:tgtEl>
                                          <p:spTgt spid="4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424"/>
                                        </p:tgtEl>
                                        <p:attrNameLst>
                                          <p:attrName>style.visibility</p:attrName>
                                        </p:attrNameLst>
                                      </p:cBhvr>
                                      <p:to>
                                        <p:strVal val="visible"/>
                                      </p:to>
                                    </p:set>
                                    <p:anim calcmode="lin" valueType="num">
                                      <p:cBhvr>
                                        <p:cTn id="13" dur="1000" fill="hold"/>
                                        <p:tgtEl>
                                          <p:spTgt spid="424"/>
                                        </p:tgtEl>
                                        <p:attrNameLst>
                                          <p:attrName>ppt_x</p:attrName>
                                        </p:attrNameLst>
                                      </p:cBhvr>
                                      <p:tavLst>
                                        <p:tav tm="0">
                                          <p:val>
                                            <p:strVal val="#ppt_x"/>
                                          </p:val>
                                        </p:tav>
                                        <p:tav tm="100000">
                                          <p:val>
                                            <p:strVal val="#ppt_x"/>
                                          </p:val>
                                        </p:tav>
                                      </p:tavLst>
                                    </p:anim>
                                    <p:anim calcmode="lin" valueType="num">
                                      <p:cBhvr>
                                        <p:cTn id="14" dur="1000" fill="hold"/>
                                        <p:tgtEl>
                                          <p:spTgt spid="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animBg="1" advAuto="0"/>
      <p:bldP spid="424"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Shape 426"/>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27"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31" name="Group 431"/>
          <p:cNvGrpSpPr/>
          <p:nvPr/>
        </p:nvGrpSpPr>
        <p:grpSpPr>
          <a:xfrm>
            <a:off x="-736603" y="-889000"/>
            <a:ext cx="13903928" cy="2207159"/>
            <a:chOff x="-1" y="0"/>
            <a:chExt cx="13903926" cy="2207158"/>
          </a:xfrm>
        </p:grpSpPr>
        <p:sp>
          <p:nvSpPr>
            <p:cNvPr id="428" name="Shape 428"/>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29"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30" name="Shape 430"/>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32" name="Shape 432"/>
          <p:cNvSpPr/>
          <p:nvPr/>
        </p:nvSpPr>
        <p:spPr>
          <a:xfrm>
            <a:off x="3125247" y="2641599"/>
            <a:ext cx="6669634" cy="4470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defRPr sz="7200">
                <a:solidFill>
                  <a:srgbClr val="C00000"/>
                </a:solidFill>
                <a:latin typeface="Helvetica Light"/>
                <a:ea typeface="Helvetica Light"/>
                <a:cs typeface="Helvetica Light"/>
                <a:sym typeface="Helvetica Light"/>
              </a:defRPr>
            </a:pPr>
            <a:r>
              <a:t>Samples for </a:t>
            </a:r>
          </a:p>
          <a:p>
            <a:pPr>
              <a:defRPr sz="7200">
                <a:solidFill>
                  <a:srgbClr val="C00000"/>
                </a:solidFill>
                <a:latin typeface="Helvetica Light"/>
                <a:ea typeface="Helvetica Light"/>
                <a:cs typeface="Helvetica Light"/>
                <a:sym typeface="Helvetica Light"/>
              </a:defRPr>
            </a:pPr>
            <a:r>
              <a:t>Implementation</a:t>
            </a:r>
          </a:p>
          <a:p>
            <a:pPr>
              <a:defRPr sz="7200">
                <a:solidFill>
                  <a:srgbClr val="C00000"/>
                </a:solidFill>
                <a:latin typeface="Helvetica Light"/>
                <a:ea typeface="Helvetica Light"/>
                <a:cs typeface="Helvetica Light"/>
                <a:sym typeface="Helvetica Light"/>
              </a:defRPr>
            </a:pPr>
            <a:endParaRPr/>
          </a:p>
          <a:p>
            <a:pPr>
              <a:defRPr sz="7200">
                <a:solidFill>
                  <a:srgbClr val="C00000"/>
                </a:solidFill>
                <a:latin typeface="Helvetica Light"/>
                <a:ea typeface="Helvetica Light"/>
                <a:cs typeface="Helvetica Light"/>
                <a:sym typeface="Helvetica Light"/>
              </a:defRPr>
            </a:pPr>
            <a:r>
              <a:t>The Specs</a:t>
            </a:r>
          </a:p>
        </p:txBody>
      </p:sp>
      <p:pic>
        <p:nvPicPr>
          <p:cNvPr id="433" name="image9.png"/>
          <p:cNvPicPr>
            <a:picLocks noChangeAspect="1"/>
          </p:cNvPicPr>
          <p:nvPr/>
        </p:nvPicPr>
        <p:blipFill>
          <a:blip r:embed="rId4">
            <a:extLst/>
          </a:blip>
          <a:stretch>
            <a:fillRect/>
          </a:stretch>
        </p:blipFill>
        <p:spPr>
          <a:xfrm>
            <a:off x="1924871" y="1849767"/>
            <a:ext cx="9155059" cy="6385256"/>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1000"/>
                                  </p:stCondLst>
                                  <p:iterate>
                                    <p:tmAbs val="0"/>
                                  </p:iterate>
                                  <p:childTnLst>
                                    <p:set>
                                      <p:cBhvr>
                                        <p:cTn id="6" fill="hold"/>
                                        <p:tgtEl>
                                          <p:spTgt spid="432"/>
                                        </p:tgtEl>
                                        <p:attrNameLst>
                                          <p:attrName>style.visibility</p:attrName>
                                        </p:attrNameLst>
                                      </p:cBhvr>
                                      <p:to>
                                        <p:strVal val="visible"/>
                                      </p:to>
                                    </p:set>
                                    <p:anim calcmode="lin" valueType="num">
                                      <p:cBhvr>
                                        <p:cTn id="7" dur="1000" fill="hold"/>
                                        <p:tgtEl>
                                          <p:spTgt spid="432"/>
                                        </p:tgtEl>
                                        <p:attrNameLst>
                                          <p:attrName>ppt_x</p:attrName>
                                        </p:attrNameLst>
                                      </p:cBhvr>
                                      <p:tavLst>
                                        <p:tav tm="0">
                                          <p:val>
                                            <p:strVal val="#ppt_x"/>
                                          </p:val>
                                        </p:tav>
                                        <p:tav tm="100000">
                                          <p:val>
                                            <p:strVal val="#ppt_x"/>
                                          </p:val>
                                        </p:tav>
                                      </p:tavLst>
                                    </p:anim>
                                    <p:anim calcmode="lin" valueType="num">
                                      <p:cBhvr>
                                        <p:cTn id="8" dur="1000" fill="hold"/>
                                        <p:tgtEl>
                                          <p:spTgt spid="4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433"/>
                                        </p:tgtEl>
                                        <p:attrNameLst>
                                          <p:attrName>style.visibility</p:attrName>
                                        </p:attrNameLst>
                                      </p:cBhvr>
                                      <p:to>
                                        <p:strVal val="visible"/>
                                      </p:to>
                                    </p:set>
                                    <p:anim calcmode="lin" valueType="num">
                                      <p:cBhvr>
                                        <p:cTn id="13" dur="1000" fill="hold"/>
                                        <p:tgtEl>
                                          <p:spTgt spid="433"/>
                                        </p:tgtEl>
                                        <p:attrNameLst>
                                          <p:attrName>ppt_x</p:attrName>
                                        </p:attrNameLst>
                                      </p:cBhvr>
                                      <p:tavLst>
                                        <p:tav tm="0">
                                          <p:val>
                                            <p:strVal val="#ppt_x"/>
                                          </p:val>
                                        </p:tav>
                                        <p:tav tm="100000">
                                          <p:val>
                                            <p:strVal val="#ppt_x"/>
                                          </p:val>
                                        </p:tav>
                                      </p:tavLst>
                                    </p:anim>
                                    <p:anim calcmode="lin" valueType="num">
                                      <p:cBhvr>
                                        <p:cTn id="14" dur="1000" fill="hold"/>
                                        <p:tgtEl>
                                          <p:spTgt spid="4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 grpId="1" animBg="1" advAuto="0"/>
      <p:bldP spid="433" grpId="2"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4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147" name="Group 147"/>
          <p:cNvGrpSpPr/>
          <p:nvPr/>
        </p:nvGrpSpPr>
        <p:grpSpPr>
          <a:xfrm>
            <a:off x="-736603" y="-889000"/>
            <a:ext cx="13903928" cy="2207159"/>
            <a:chOff x="-1" y="0"/>
            <a:chExt cx="13903926" cy="2207158"/>
          </a:xfrm>
        </p:grpSpPr>
        <p:sp>
          <p:nvSpPr>
            <p:cNvPr id="144" name="Shape 14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4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146" name="Shape 14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48" name="Shape 148"/>
          <p:cNvSpPr/>
          <p:nvPr/>
        </p:nvSpPr>
        <p:spPr>
          <a:xfrm>
            <a:off x="2054719" y="2586988"/>
            <a:ext cx="8895362" cy="45796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nSpc>
                <a:spcPct val="120000"/>
              </a:lnSpc>
              <a:defRPr b="1"/>
            </a:pPr>
            <a:r>
              <a:t>Disclaimer</a:t>
            </a:r>
          </a:p>
          <a:p>
            <a:pPr>
              <a:lnSpc>
                <a:spcPct val="120000"/>
              </a:lnSpc>
              <a:defRPr b="1">
                <a:solidFill>
                  <a:srgbClr val="919191"/>
                </a:solidFill>
              </a:defRPr>
            </a:pPr>
            <a:r>
              <a:t>Our session and advice should not be considered legal advice. The information being presented is based on industry best practices and our interpretations of the laws and guidelines published</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36"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40" name="Group 440"/>
          <p:cNvGrpSpPr/>
          <p:nvPr/>
        </p:nvGrpSpPr>
        <p:grpSpPr>
          <a:xfrm>
            <a:off x="-736603" y="-889000"/>
            <a:ext cx="13903928" cy="2207159"/>
            <a:chOff x="-1" y="0"/>
            <a:chExt cx="13903926" cy="2207158"/>
          </a:xfrm>
        </p:grpSpPr>
        <p:sp>
          <p:nvSpPr>
            <p:cNvPr id="437" name="Shape 437"/>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38"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39" name="Shape 439"/>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41" name="Shape 441"/>
          <p:cNvSpPr/>
          <p:nvPr/>
        </p:nvSpPr>
        <p:spPr>
          <a:xfrm>
            <a:off x="847080" y="1981200"/>
            <a:ext cx="11310640" cy="5958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Express Consent</a:t>
            </a:r>
          </a:p>
          <a:p>
            <a:pPr>
              <a:defRPr>
                <a:latin typeface="Helvetica Light"/>
                <a:ea typeface="Helvetica Light"/>
                <a:cs typeface="Helvetica Light"/>
                <a:sym typeface="Helvetica Light"/>
              </a:defRPr>
            </a:pPr>
            <a:r>
              <a:t>Used Every Opportunity to Acquire Consent</a:t>
            </a:r>
          </a:p>
          <a:p>
            <a:pPr>
              <a:defRPr>
                <a:latin typeface="Helvetica Light"/>
                <a:ea typeface="Helvetica Light"/>
                <a:cs typeface="Helvetica Light"/>
                <a:sym typeface="Helvetica Light"/>
              </a:defRPr>
            </a:pPr>
            <a:endParaRPr/>
          </a:p>
          <a:p>
            <a:pPr>
              <a:defRPr sz="2400">
                <a:solidFill>
                  <a:srgbClr val="C00000"/>
                </a:solidFill>
                <a:latin typeface="Helvetica Light"/>
                <a:ea typeface="Helvetica Light"/>
                <a:cs typeface="Helvetica Light"/>
                <a:sym typeface="Helvetica Light"/>
              </a:defRPr>
            </a:pPr>
            <a:r>
              <a:t>Renewed Consent</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On Subscription Forms Online and Paper, even in telemarketing</a:t>
            </a:r>
          </a:p>
          <a:p>
            <a:pPr>
              <a:defRPr sz="2400">
                <a:latin typeface="Helvetica Light"/>
                <a:ea typeface="Helvetica Light"/>
                <a:cs typeface="Helvetica Light"/>
                <a:sym typeface="Helvetica Light"/>
              </a:defRPr>
            </a:pPr>
            <a:endParaRPr/>
          </a:p>
          <a:p>
            <a:pPr>
              <a:defRPr sz="2400">
                <a:solidFill>
                  <a:srgbClr val="C00000"/>
                </a:solidFill>
                <a:latin typeface="Helvetica Light"/>
                <a:ea typeface="Helvetica Light"/>
                <a:cs typeface="Helvetica Light"/>
                <a:sym typeface="Helvetica Light"/>
              </a:defRPr>
            </a:pPr>
            <a:r>
              <a:t>Used Pre-CASL Timeline to Get Consent</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Sent Express and Implied Consent Requests  to ‘No Consent’ emails</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Used renewal requests for email newsletter and news alert emails to keep Implied Consent for 2 more years</a:t>
            </a:r>
          </a:p>
        </p:txBody>
      </p:sp>
      <p:pic>
        <p:nvPicPr>
          <p:cNvPr id="442" name="image10.jpg"/>
          <p:cNvPicPr>
            <a:picLocks noChangeAspect="1"/>
          </p:cNvPicPr>
          <p:nvPr/>
        </p:nvPicPr>
        <p:blipFill>
          <a:blip r:embed="rId4">
            <a:extLst/>
          </a:blip>
          <a:stretch>
            <a:fillRect/>
          </a:stretch>
        </p:blipFill>
        <p:spPr>
          <a:xfrm>
            <a:off x="3048829" y="330529"/>
            <a:ext cx="7473951" cy="8880668"/>
          </a:xfrm>
          <a:prstGeom prst="rect">
            <a:avLst/>
          </a:prstGeom>
          <a:ln>
            <a:solidFill>
              <a:srgbClr val="000000"/>
            </a:solidFill>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42"/>
                                        </p:tgtEl>
                                        <p:attrNameLst>
                                          <p:attrName>style.visibility</p:attrName>
                                        </p:attrNameLst>
                                      </p:cBhvr>
                                      <p:to>
                                        <p:strVal val="visible"/>
                                      </p:to>
                                    </p:set>
                                    <p:anim calcmode="lin" valueType="num">
                                      <p:cBhvr>
                                        <p:cTn id="7" dur="1000" fill="hold"/>
                                        <p:tgtEl>
                                          <p:spTgt spid="442"/>
                                        </p:tgtEl>
                                        <p:attrNameLst>
                                          <p:attrName>ppt_x</p:attrName>
                                        </p:attrNameLst>
                                      </p:cBhvr>
                                      <p:tavLst>
                                        <p:tav tm="0">
                                          <p:val>
                                            <p:strVal val="#ppt_x"/>
                                          </p:val>
                                        </p:tav>
                                        <p:tav tm="100000">
                                          <p:val>
                                            <p:strVal val="#ppt_x"/>
                                          </p:val>
                                        </p:tav>
                                      </p:tavLst>
                                    </p:anim>
                                    <p:anim calcmode="lin" valueType="num">
                                      <p:cBhvr>
                                        <p:cTn id="8" dur="1000" fill="hold"/>
                                        <p:tgtEl>
                                          <p:spTgt spid="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Shape 444"/>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45"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49" name="Group 449"/>
          <p:cNvGrpSpPr/>
          <p:nvPr/>
        </p:nvGrpSpPr>
        <p:grpSpPr>
          <a:xfrm>
            <a:off x="-736603" y="-889000"/>
            <a:ext cx="13903928" cy="2207159"/>
            <a:chOff x="-1" y="0"/>
            <a:chExt cx="13903926" cy="2207158"/>
          </a:xfrm>
        </p:grpSpPr>
        <p:sp>
          <p:nvSpPr>
            <p:cNvPr id="446" name="Shape 446"/>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47"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48" name="Shape 448"/>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50" name="Shape 450"/>
          <p:cNvSpPr/>
          <p:nvPr/>
        </p:nvSpPr>
        <p:spPr>
          <a:xfrm>
            <a:off x="847080" y="1981199"/>
            <a:ext cx="11310640" cy="6111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By July 2014</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Go Live Ready</a:t>
            </a:r>
          </a:p>
          <a:p>
            <a:pPr>
              <a:defRPr>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We fully implemented CASL into our systems and staff</a:t>
            </a:r>
          </a:p>
          <a:p>
            <a:pPr>
              <a:defRPr sz="2400">
                <a:latin typeface="Helvetica Light"/>
                <a:ea typeface="Helvetica Light"/>
                <a:cs typeface="Helvetica Light"/>
                <a:sym typeface="Helvetica Light"/>
              </a:defRPr>
            </a:pPr>
            <a:r>
              <a:t>Applied ongoing internal auditing of email usage</a:t>
            </a:r>
          </a:p>
          <a:p>
            <a:pPr>
              <a:defRPr sz="2400">
                <a:latin typeface="Helvetica Light"/>
                <a:ea typeface="Helvetica Light"/>
                <a:cs typeface="Helvetica Light"/>
                <a:sym typeface="Helvetica Light"/>
              </a:defRPr>
            </a:pPr>
            <a:r>
              <a:t>Restricted email access and deployment</a:t>
            </a:r>
          </a:p>
          <a:p>
            <a:pPr>
              <a:defRPr sz="2400">
                <a:latin typeface="Helvetica Light"/>
                <a:ea typeface="Helvetica Light"/>
                <a:cs typeface="Helvetica Light"/>
                <a:sym typeface="Helvetica Light"/>
              </a:defRPr>
            </a:pPr>
            <a:r>
              <a:t>Provided documentation and training to staff</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endParaRPr/>
          </a:p>
          <a:p>
            <a:pPr>
              <a:defRPr sz="1400">
                <a:latin typeface="Helvetica Light"/>
                <a:ea typeface="Helvetica Light"/>
                <a:cs typeface="Helvetica Light"/>
                <a:sym typeface="Helvetica Light"/>
              </a:defRPr>
            </a:pPr>
            <a:endParaRPr/>
          </a:p>
          <a:p>
            <a:pPr>
              <a:defRPr sz="2800">
                <a:latin typeface="Helvetica Light"/>
                <a:ea typeface="Helvetica Light"/>
                <a:cs typeface="Helvetica Light"/>
                <a:sym typeface="Helvetica Light"/>
              </a:defRPr>
            </a:pPr>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 name="Shape 45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5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57" name="Group 457"/>
          <p:cNvGrpSpPr/>
          <p:nvPr/>
        </p:nvGrpSpPr>
        <p:grpSpPr>
          <a:xfrm>
            <a:off x="-736603" y="-889000"/>
            <a:ext cx="13903928" cy="2207159"/>
            <a:chOff x="-1" y="0"/>
            <a:chExt cx="13903926" cy="2207158"/>
          </a:xfrm>
        </p:grpSpPr>
        <p:sp>
          <p:nvSpPr>
            <p:cNvPr id="454" name="Shape 45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5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56" name="Shape 45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58" name="Shape 458"/>
          <p:cNvSpPr/>
          <p:nvPr/>
        </p:nvSpPr>
        <p:spPr>
          <a:xfrm>
            <a:off x="847080" y="1981199"/>
            <a:ext cx="11310640" cy="4942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After July 2014</a:t>
            </a:r>
          </a:p>
          <a:p>
            <a:pPr>
              <a:defRPr sz="5400">
                <a:solidFill>
                  <a:srgbClr val="C00000"/>
                </a:solidFill>
                <a:latin typeface="Helvetica Light"/>
                <a:ea typeface="Helvetica Light"/>
                <a:cs typeface="Helvetica Light"/>
                <a:sym typeface="Helvetica Light"/>
              </a:defRPr>
            </a:pPr>
            <a:r>
              <a:t>Better Unsub Management</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Created a New Preference Centre</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rPr u="sng">
                <a:solidFill>
                  <a:srgbClr val="0000FF"/>
                </a:solidFill>
                <a:uFill>
                  <a:solidFill>
                    <a:srgbClr val="0000FF"/>
                  </a:solidFill>
                </a:uFill>
                <a:hlinkClick r:id="rId4"/>
              </a:rPr>
              <a:t>eNewsletter Sample</a:t>
            </a:r>
          </a:p>
          <a:p>
            <a:pPr>
              <a:defRPr sz="2400">
                <a:latin typeface="Helvetica Light"/>
                <a:ea typeface="Helvetica Light"/>
                <a:cs typeface="Helvetica Light"/>
                <a:sym typeface="Helvetica Light"/>
              </a:defRPr>
            </a:pPr>
            <a:endParaRPr u="sng">
              <a:solidFill>
                <a:srgbClr val="0000FF"/>
              </a:solidFill>
              <a:uFill>
                <a:solidFill>
                  <a:srgbClr val="0000FF"/>
                </a:solidFill>
              </a:uFill>
              <a:hlinkClick r:id="rId4"/>
            </a:endParaRPr>
          </a:p>
          <a:p>
            <a:pPr>
              <a:defRPr sz="2400">
                <a:latin typeface="Helvetica Light"/>
                <a:ea typeface="Helvetica Light"/>
                <a:cs typeface="Helvetica Light"/>
                <a:sym typeface="Helvetica Light"/>
              </a:defRPr>
            </a:pPr>
            <a:endParaRPr u="sng">
              <a:solidFill>
                <a:srgbClr val="0000FF"/>
              </a:solidFill>
              <a:uFill>
                <a:solidFill>
                  <a:srgbClr val="0000FF"/>
                </a:solidFill>
              </a:uFill>
              <a:hlinkClick r:id="rId4"/>
            </a:endParaRPr>
          </a:p>
        </p:txBody>
      </p:sp>
      <p:pic>
        <p:nvPicPr>
          <p:cNvPr id="459" name="image11.gif" descr="Image result for animated unsubscribe gif"/>
          <p:cNvPicPr>
            <a:picLocks/>
          </p:cNvPicPr>
          <p:nvPr/>
        </p:nvPicPr>
        <p:blipFill>
          <a:blip r:embed="rId5">
            <a:extLst/>
          </a:blip>
          <a:stretch>
            <a:fillRect/>
          </a:stretch>
        </p:blipFill>
        <p:spPr>
          <a:xfrm>
            <a:off x="6502400" y="6090401"/>
            <a:ext cx="3810000" cy="2143126"/>
          </a:xfrm>
          <a:prstGeom prst="rect">
            <a:avLst/>
          </a:prstGeom>
          <a:ln w="12700">
            <a:miter lim="400000"/>
          </a:ln>
        </p:spPr>
      </p:pic>
      <p:pic>
        <p:nvPicPr>
          <p:cNvPr id="460" name="image12.jpg" descr="Image result for sad puppy face"/>
          <p:cNvPicPr>
            <a:picLocks noChangeAspect="1"/>
          </p:cNvPicPr>
          <p:nvPr/>
        </p:nvPicPr>
        <p:blipFill>
          <a:blip r:embed="rId6">
            <a:extLst/>
          </a:blip>
          <a:stretch>
            <a:fillRect/>
          </a:stretch>
        </p:blipFill>
        <p:spPr>
          <a:xfrm>
            <a:off x="2389189" y="6238039"/>
            <a:ext cx="2466976" cy="1847851"/>
          </a:xfrm>
          <a:prstGeom prst="rect">
            <a:avLst/>
          </a:prstGeom>
          <a:ln w="12700">
            <a:miter lim="400000"/>
          </a:ln>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Shape 46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6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67" name="Group 467"/>
          <p:cNvGrpSpPr/>
          <p:nvPr/>
        </p:nvGrpSpPr>
        <p:grpSpPr>
          <a:xfrm>
            <a:off x="-736603" y="-889000"/>
            <a:ext cx="13903928" cy="2207159"/>
            <a:chOff x="-1" y="0"/>
            <a:chExt cx="13903926" cy="2207158"/>
          </a:xfrm>
        </p:grpSpPr>
        <p:sp>
          <p:nvSpPr>
            <p:cNvPr id="464" name="Shape 46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6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66" name="Shape 46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468" name="image13.png"/>
          <p:cNvPicPr>
            <a:picLocks noChangeAspect="1"/>
          </p:cNvPicPr>
          <p:nvPr/>
        </p:nvPicPr>
        <p:blipFill>
          <a:blip r:embed="rId4">
            <a:extLst/>
          </a:blip>
          <a:stretch>
            <a:fillRect/>
          </a:stretch>
        </p:blipFill>
        <p:spPr>
          <a:xfrm>
            <a:off x="2036081" y="1494333"/>
            <a:ext cx="8896351" cy="7096126"/>
          </a:xfrm>
          <a:prstGeom prst="rect">
            <a:avLst/>
          </a:prstGeom>
          <a:ln w="12700">
            <a:miter lim="400000"/>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7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75" name="Group 475"/>
          <p:cNvGrpSpPr/>
          <p:nvPr/>
        </p:nvGrpSpPr>
        <p:grpSpPr>
          <a:xfrm>
            <a:off x="-736603" y="-889000"/>
            <a:ext cx="13903928" cy="2207159"/>
            <a:chOff x="-1" y="0"/>
            <a:chExt cx="13903926" cy="2207158"/>
          </a:xfrm>
        </p:grpSpPr>
        <p:sp>
          <p:nvSpPr>
            <p:cNvPr id="472" name="Shape 47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7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74" name="Shape 47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76" name="Shape 476"/>
          <p:cNvSpPr/>
          <p:nvPr/>
        </p:nvSpPr>
        <p:spPr>
          <a:xfrm>
            <a:off x="847080" y="1676400"/>
            <a:ext cx="11310640" cy="51079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After July 2014</a:t>
            </a:r>
          </a:p>
          <a:p>
            <a:pPr>
              <a:defRPr sz="5400">
                <a:solidFill>
                  <a:srgbClr val="C00000"/>
                </a:solidFill>
                <a:latin typeface="Helvetica Light"/>
                <a:ea typeface="Helvetica Light"/>
                <a:cs typeface="Helvetica Light"/>
                <a:sym typeface="Helvetica Light"/>
              </a:defRPr>
            </a:pPr>
            <a:r>
              <a:t>Make Our Email List Credible</a:t>
            </a:r>
          </a:p>
          <a:p>
            <a:pPr>
              <a:defRPr>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Became First to Have a 3</a:t>
            </a:r>
            <a:r>
              <a:rPr baseline="30000"/>
              <a:t>rd</a:t>
            </a:r>
            <a:r>
              <a:t> Party CASL Audit </a:t>
            </a:r>
          </a:p>
          <a:p>
            <a:pPr>
              <a:defRPr sz="2400">
                <a:latin typeface="Helvetica Light"/>
                <a:ea typeface="Helvetica Light"/>
                <a:cs typeface="Helvetica Light"/>
                <a:sym typeface="Helvetica Light"/>
              </a:defRPr>
            </a:pPr>
            <a:r>
              <a:t>&amp;</a:t>
            </a:r>
          </a:p>
          <a:p>
            <a:pPr>
              <a:defRPr sz="2400">
                <a:latin typeface="Helvetica Light"/>
                <a:ea typeface="Helvetica Light"/>
                <a:cs typeface="Helvetica Light"/>
                <a:sym typeface="Helvetica Light"/>
              </a:defRPr>
            </a:pPr>
            <a:r>
              <a:t>Independent 3</a:t>
            </a:r>
            <a:r>
              <a:rPr baseline="30000"/>
              <a:t>rd</a:t>
            </a:r>
            <a:r>
              <a:t> Party CASL Certification</a:t>
            </a:r>
          </a:p>
          <a:p>
            <a:pPr>
              <a:defRPr sz="2400">
                <a:latin typeface="Helvetica Light"/>
                <a:ea typeface="Helvetica Light"/>
                <a:cs typeface="Helvetica Light"/>
                <a:sym typeface="Helvetica Light"/>
              </a:defRPr>
            </a:pPr>
            <a:endParaRPr/>
          </a:p>
          <a:p>
            <a:pPr>
              <a:defRPr sz="1400">
                <a:latin typeface="Helvetica Light"/>
                <a:ea typeface="Helvetica Light"/>
                <a:cs typeface="Helvetica Light"/>
                <a:sym typeface="Helvetica Light"/>
              </a:defRPr>
            </a:pPr>
            <a:endParaRPr/>
          </a:p>
          <a:p>
            <a:pPr>
              <a:defRPr sz="2800">
                <a:latin typeface="Helvetica Light"/>
                <a:ea typeface="Helvetica Light"/>
                <a:cs typeface="Helvetica Light"/>
                <a:sym typeface="Helvetica Light"/>
              </a:defRPr>
            </a:pPr>
            <a:endParaRPr/>
          </a:p>
        </p:txBody>
      </p:sp>
      <p:pic>
        <p:nvPicPr>
          <p:cNvPr id="477" name="image14.jpeg"/>
          <p:cNvPicPr>
            <a:picLocks noChangeAspect="1"/>
          </p:cNvPicPr>
          <p:nvPr/>
        </p:nvPicPr>
        <p:blipFill>
          <a:blip r:embed="rId4">
            <a:extLst/>
          </a:blip>
          <a:stretch>
            <a:fillRect/>
          </a:stretch>
        </p:blipFill>
        <p:spPr>
          <a:xfrm>
            <a:off x="3225800" y="5856959"/>
            <a:ext cx="2252436" cy="2252437"/>
          </a:xfrm>
          <a:prstGeom prst="rect">
            <a:avLst/>
          </a:prstGeom>
          <a:ln w="12700">
            <a:miter lim="400000"/>
          </a:ln>
        </p:spPr>
      </p:pic>
      <p:pic>
        <p:nvPicPr>
          <p:cNvPr id="478" name="image15.png"/>
          <p:cNvPicPr>
            <a:picLocks noChangeAspect="1"/>
          </p:cNvPicPr>
          <p:nvPr/>
        </p:nvPicPr>
        <p:blipFill>
          <a:blip r:embed="rId5">
            <a:extLst/>
          </a:blip>
          <a:stretch>
            <a:fillRect/>
          </a:stretch>
        </p:blipFill>
        <p:spPr>
          <a:xfrm>
            <a:off x="6502400" y="6102113"/>
            <a:ext cx="3705225" cy="1762126"/>
          </a:xfrm>
          <a:prstGeom prst="rect">
            <a:avLst/>
          </a:prstGeom>
          <a:ln w="12700">
            <a:miter lim="400000"/>
          </a:ln>
        </p:spPr>
      </p:pic>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Shape 48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8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85" name="Group 485"/>
          <p:cNvGrpSpPr/>
          <p:nvPr/>
        </p:nvGrpSpPr>
        <p:grpSpPr>
          <a:xfrm>
            <a:off x="-736603" y="-889000"/>
            <a:ext cx="13903928" cy="2207159"/>
            <a:chOff x="-1" y="0"/>
            <a:chExt cx="13903926" cy="2207158"/>
          </a:xfrm>
        </p:grpSpPr>
        <p:sp>
          <p:nvSpPr>
            <p:cNvPr id="482" name="Shape 48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8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84" name="Shape 48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486" name="image16.png"/>
          <p:cNvPicPr>
            <a:picLocks noChangeAspect="1"/>
          </p:cNvPicPr>
          <p:nvPr/>
        </p:nvPicPr>
        <p:blipFill>
          <a:blip r:embed="rId4">
            <a:extLst/>
          </a:blip>
          <a:stretch>
            <a:fillRect/>
          </a:stretch>
        </p:blipFill>
        <p:spPr>
          <a:xfrm>
            <a:off x="824351" y="1752600"/>
            <a:ext cx="10420592" cy="5902936"/>
          </a:xfrm>
          <a:prstGeom prst="rect">
            <a:avLst/>
          </a:prstGeom>
          <a:ln w="12700">
            <a:miter lim="400000"/>
          </a:ln>
        </p:spPr>
      </p:pic>
      <p:sp>
        <p:nvSpPr>
          <p:cNvPr id="487" name="Shape 487"/>
          <p:cNvSpPr/>
          <p:nvPr/>
        </p:nvSpPr>
        <p:spPr>
          <a:xfrm>
            <a:off x="9016999" y="1779390"/>
            <a:ext cx="3234183" cy="25400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a:defRPr sz="2000">
                <a:latin typeface="Helvetica Light"/>
                <a:ea typeface="Helvetica Light"/>
                <a:cs typeface="Helvetica Light"/>
                <a:sym typeface="Helvetica Light"/>
              </a:defRPr>
            </a:pPr>
            <a:r>
              <a:t>Access Controls</a:t>
            </a:r>
          </a:p>
          <a:p>
            <a:pPr algn="l">
              <a:defRPr sz="2000">
                <a:latin typeface="Helvetica Light"/>
                <a:ea typeface="Helvetica Light"/>
                <a:cs typeface="Helvetica Light"/>
                <a:sym typeface="Helvetica Light"/>
              </a:defRPr>
            </a:pPr>
            <a:r>
              <a:t>Change Management</a:t>
            </a:r>
          </a:p>
          <a:p>
            <a:pPr algn="l">
              <a:defRPr sz="2000">
                <a:latin typeface="Helvetica Light"/>
                <a:ea typeface="Helvetica Light"/>
                <a:cs typeface="Helvetica Light"/>
                <a:sym typeface="Helvetica Light"/>
              </a:defRPr>
            </a:pPr>
            <a:r>
              <a:t>System Monitoring</a:t>
            </a:r>
          </a:p>
          <a:p>
            <a:pPr algn="l">
              <a:defRPr sz="2000">
                <a:latin typeface="Helvetica Light"/>
                <a:ea typeface="Helvetica Light"/>
                <a:cs typeface="Helvetica Light"/>
                <a:sym typeface="Helvetica Light"/>
              </a:defRPr>
            </a:pPr>
            <a:r>
              <a:t>Data &amp; Process Flows</a:t>
            </a:r>
          </a:p>
          <a:p>
            <a:pPr algn="l">
              <a:defRPr sz="2000">
                <a:latin typeface="Helvetica Light"/>
                <a:ea typeface="Helvetica Light"/>
                <a:cs typeface="Helvetica Light"/>
                <a:sym typeface="Helvetica Light"/>
              </a:defRPr>
            </a:pPr>
            <a:r>
              <a:t>Physical Audit</a:t>
            </a:r>
          </a:p>
          <a:p>
            <a:pPr algn="l">
              <a:defRPr sz="2000">
                <a:latin typeface="Helvetica Light"/>
                <a:ea typeface="Helvetica Light"/>
                <a:cs typeface="Helvetica Light"/>
                <a:sym typeface="Helvetica Light"/>
              </a:defRPr>
            </a:pPr>
            <a:r>
              <a:t>Proof of Sources</a:t>
            </a:r>
          </a:p>
          <a:p>
            <a:pPr algn="l">
              <a:defRPr sz="2000">
                <a:latin typeface="Helvetica Light"/>
                <a:ea typeface="Helvetica Light"/>
                <a:cs typeface="Helvetica Light"/>
                <a:sym typeface="Helvetica Light"/>
              </a:defRPr>
            </a:pPr>
            <a:r>
              <a:t>Unsub Checks &amp; Balances</a:t>
            </a:r>
          </a:p>
          <a:p>
            <a:pPr algn="l">
              <a:defRPr sz="2000">
                <a:latin typeface="Helvetica Light"/>
                <a:ea typeface="Helvetica Light"/>
                <a:cs typeface="Helvetica Light"/>
                <a:sym typeface="Helvetica Light"/>
              </a:defRPr>
            </a:pPr>
            <a:r>
              <a:t>Etc… </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 name="Shape 489"/>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90"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494" name="Group 494"/>
          <p:cNvGrpSpPr/>
          <p:nvPr/>
        </p:nvGrpSpPr>
        <p:grpSpPr>
          <a:xfrm>
            <a:off x="-736603" y="-889000"/>
            <a:ext cx="13903928" cy="2207159"/>
            <a:chOff x="-1" y="0"/>
            <a:chExt cx="13903926" cy="2207158"/>
          </a:xfrm>
        </p:grpSpPr>
        <p:sp>
          <p:nvSpPr>
            <p:cNvPr id="491" name="Shape 491"/>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492"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493" name="Shape 493"/>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495" name="Shape 495"/>
          <p:cNvSpPr/>
          <p:nvPr/>
        </p:nvSpPr>
        <p:spPr>
          <a:xfrm>
            <a:off x="847080" y="1981200"/>
            <a:ext cx="11310640" cy="6847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Looking Towards</a:t>
            </a:r>
          </a:p>
          <a:p>
            <a:pPr>
              <a:defRPr sz="7200">
                <a:solidFill>
                  <a:srgbClr val="C00000"/>
                </a:solidFill>
                <a:latin typeface="Helvetica Light"/>
                <a:ea typeface="Helvetica Light"/>
                <a:cs typeface="Helvetica Light"/>
                <a:sym typeface="Helvetica Light"/>
              </a:defRPr>
            </a:pPr>
            <a:r>
              <a:t>July 2017</a:t>
            </a:r>
          </a:p>
          <a:p>
            <a:pPr>
              <a:defRPr>
                <a:latin typeface="Helvetica Light"/>
                <a:ea typeface="Helvetica Light"/>
                <a:cs typeface="Helvetica Light"/>
                <a:sym typeface="Helvetica Light"/>
              </a:defRPr>
            </a:pPr>
            <a:endParaRPr/>
          </a:p>
          <a:p>
            <a:pPr>
              <a:defRPr sz="1400">
                <a:latin typeface="Helvetica Light"/>
                <a:ea typeface="Helvetica Light"/>
                <a:cs typeface="Helvetica Light"/>
                <a:sym typeface="Helvetica Light"/>
              </a:defRPr>
            </a:pPr>
            <a:endParaRPr/>
          </a:p>
          <a:p>
            <a:pPr>
              <a:defRPr sz="1400">
                <a:latin typeface="Helvetica Light"/>
                <a:ea typeface="Helvetica Light"/>
                <a:cs typeface="Helvetica Light"/>
                <a:sym typeface="Helvetica Light"/>
              </a:defRPr>
            </a:pPr>
            <a:endParaRPr/>
          </a:p>
          <a:p>
            <a:pPr>
              <a:defRPr sz="1800">
                <a:latin typeface="Helvetica Light"/>
                <a:ea typeface="Helvetica Light"/>
                <a:cs typeface="Helvetica Light"/>
                <a:sym typeface="Helvetica Light"/>
              </a:defRPr>
            </a:pPr>
            <a:r>
              <a:t>We Continue to Change and Adapt</a:t>
            </a:r>
          </a:p>
          <a:p>
            <a:pPr>
              <a:defRPr sz="1800">
                <a:latin typeface="Helvetica Light"/>
                <a:ea typeface="Helvetica Light"/>
                <a:cs typeface="Helvetica Light"/>
                <a:sym typeface="Helvetica Light"/>
              </a:defRPr>
            </a:pPr>
            <a:r>
              <a:t>Constant Unsub Checks (with </a:t>
            </a:r>
            <a:r>
              <a:rPr u="sng"/>
              <a:t>every</a:t>
            </a:r>
            <a:r>
              <a:t> deployment)</a:t>
            </a:r>
          </a:p>
          <a:p>
            <a:pPr>
              <a:defRPr sz="1800">
                <a:latin typeface="Helvetica Light"/>
                <a:ea typeface="Helvetica Light"/>
                <a:cs typeface="Helvetica Light"/>
                <a:sym typeface="Helvetica Light"/>
              </a:defRPr>
            </a:pPr>
            <a:r>
              <a:t>All Email Jobs Continue to Need Approval From Various Depts (content relevance, unsub checks etc)</a:t>
            </a:r>
          </a:p>
          <a:p>
            <a:pPr>
              <a:defRPr sz="1800">
                <a:latin typeface="Helvetica Light"/>
                <a:ea typeface="Helvetica Light"/>
                <a:cs typeface="Helvetica Light"/>
                <a:sym typeface="Helvetica Light"/>
              </a:defRPr>
            </a:pPr>
            <a:endParaRPr/>
          </a:p>
          <a:p>
            <a:pPr>
              <a:defRPr sz="1800">
                <a:latin typeface="Helvetica Light"/>
                <a:ea typeface="Helvetica Light"/>
                <a:cs typeface="Helvetica Light"/>
                <a:sym typeface="Helvetica Light"/>
              </a:defRPr>
            </a:pPr>
            <a:r>
              <a:t>Re-Assessment For Jul 2017</a:t>
            </a:r>
          </a:p>
          <a:p>
            <a:pPr>
              <a:defRPr sz="1800">
                <a:latin typeface="Helvetica Light"/>
                <a:ea typeface="Helvetica Light"/>
                <a:cs typeface="Helvetica Light"/>
                <a:sym typeface="Helvetica Light"/>
              </a:defRPr>
            </a:pPr>
            <a:r>
              <a:t>Ensuring Expires Are Honored But…We Are Working On Updating All We Can </a:t>
            </a:r>
          </a:p>
          <a:p>
            <a:pPr>
              <a:defRPr sz="1800">
                <a:latin typeface="Helvetica Light"/>
                <a:ea typeface="Helvetica Light"/>
                <a:cs typeface="Helvetica Light"/>
                <a:sym typeface="Helvetica Light"/>
              </a:defRPr>
            </a:pPr>
            <a:r>
              <a:t>2017 CASL Retention Plans and Budgets are Required</a:t>
            </a:r>
          </a:p>
          <a:p>
            <a:pPr>
              <a:defRPr sz="1800">
                <a:latin typeface="Helvetica Light"/>
                <a:ea typeface="Helvetica Light"/>
                <a:cs typeface="Helvetica Light"/>
                <a:sym typeface="Helvetica Light"/>
              </a:defRPr>
            </a:pPr>
            <a:r>
              <a:t>Future Info Sessions Planned For Staff in 2017</a:t>
            </a:r>
          </a:p>
          <a:p>
            <a:pPr>
              <a:defRPr sz="1800">
                <a:latin typeface="Helvetica Light"/>
                <a:ea typeface="Helvetica Light"/>
                <a:cs typeface="Helvetica Light"/>
                <a:sym typeface="Helvetica Light"/>
              </a:defRPr>
            </a:pPr>
            <a:r>
              <a:t>Outward Facing CASL Policy</a:t>
            </a:r>
          </a:p>
          <a:p>
            <a:pPr>
              <a:defRPr sz="1400">
                <a:latin typeface="Helvetica Light"/>
                <a:ea typeface="Helvetica Light"/>
                <a:cs typeface="Helvetica Light"/>
                <a:sym typeface="Helvetica Light"/>
              </a:defRPr>
            </a:pPr>
            <a:endParaRPr/>
          </a:p>
          <a:p>
            <a:pPr>
              <a:defRPr sz="2800">
                <a:latin typeface="Helvetica Light"/>
                <a:ea typeface="Helvetica Light"/>
                <a:cs typeface="Helvetica Light"/>
                <a:sym typeface="Helvetica Light"/>
              </a:defRPr>
            </a:pPr>
            <a:endParaRPr/>
          </a:p>
        </p:txBody>
      </p:sp>
      <p:pic>
        <p:nvPicPr>
          <p:cNvPr id="496" name="image17.png"/>
          <p:cNvPicPr>
            <a:picLocks noChangeAspect="1"/>
          </p:cNvPicPr>
          <p:nvPr/>
        </p:nvPicPr>
        <p:blipFill>
          <a:blip r:embed="rId4">
            <a:extLst/>
          </a:blip>
          <a:stretch>
            <a:fillRect/>
          </a:stretch>
        </p:blipFill>
        <p:spPr>
          <a:xfrm>
            <a:off x="2082800" y="1136322"/>
            <a:ext cx="9677400" cy="8190357"/>
          </a:xfrm>
          <a:prstGeom prst="rect">
            <a:avLst/>
          </a:prstGeom>
          <a:ln w="12700">
            <a:miter lim="400000"/>
          </a:ln>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496"/>
                                        </p:tgtEl>
                                        <p:attrNameLst>
                                          <p:attrName>style.visibility</p:attrName>
                                        </p:attrNameLst>
                                      </p:cBhvr>
                                      <p:to>
                                        <p:strVal val="visible"/>
                                      </p:to>
                                    </p:set>
                                    <p:anim calcmode="lin" valueType="num">
                                      <p:cBhvr>
                                        <p:cTn id="7" dur="1000" fill="hold"/>
                                        <p:tgtEl>
                                          <p:spTgt spid="496"/>
                                        </p:tgtEl>
                                        <p:attrNameLst>
                                          <p:attrName>ppt_x</p:attrName>
                                        </p:attrNameLst>
                                      </p:cBhvr>
                                      <p:tavLst>
                                        <p:tav tm="0">
                                          <p:val>
                                            <p:strVal val="#ppt_x"/>
                                          </p:val>
                                        </p:tav>
                                        <p:tav tm="100000">
                                          <p:val>
                                            <p:strVal val="#ppt_x"/>
                                          </p:val>
                                        </p:tav>
                                      </p:tavLst>
                                    </p:anim>
                                    <p:anim calcmode="lin" valueType="num">
                                      <p:cBhvr>
                                        <p:cTn id="8" dur="1000" fill="hold"/>
                                        <p:tgtEl>
                                          <p:spTgt spid="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Shape 49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49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03" name="Group 503"/>
          <p:cNvGrpSpPr/>
          <p:nvPr/>
        </p:nvGrpSpPr>
        <p:grpSpPr>
          <a:xfrm>
            <a:off x="-736603" y="-889000"/>
            <a:ext cx="13903928" cy="2207159"/>
            <a:chOff x="-1" y="0"/>
            <a:chExt cx="13903926" cy="2207158"/>
          </a:xfrm>
        </p:grpSpPr>
        <p:sp>
          <p:nvSpPr>
            <p:cNvPr id="500" name="Shape 50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0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02" name="Shape 50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04" name="Shape 504"/>
          <p:cNvSpPr/>
          <p:nvPr/>
        </p:nvSpPr>
        <p:spPr>
          <a:xfrm>
            <a:off x="847080" y="1600200"/>
            <a:ext cx="11310640" cy="7470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Looking Towards</a:t>
            </a:r>
          </a:p>
          <a:p>
            <a:pPr>
              <a:defRPr sz="7200">
                <a:solidFill>
                  <a:srgbClr val="C00000"/>
                </a:solidFill>
                <a:latin typeface="Helvetica Light"/>
                <a:ea typeface="Helvetica Light"/>
                <a:cs typeface="Helvetica Light"/>
                <a:sym typeface="Helvetica Light"/>
              </a:defRPr>
            </a:pPr>
            <a:r>
              <a:t>July 2017</a:t>
            </a:r>
          </a:p>
          <a:p>
            <a:pPr>
              <a:defRPr>
                <a:latin typeface="Helvetica Light"/>
                <a:ea typeface="Helvetica Light"/>
                <a:cs typeface="Helvetica Light"/>
                <a:sym typeface="Helvetica Light"/>
              </a:defRPr>
            </a:pPr>
            <a:endParaRPr/>
          </a:p>
          <a:p>
            <a:pPr>
              <a:defRPr sz="1400">
                <a:latin typeface="Helvetica Light"/>
                <a:ea typeface="Helvetica Light"/>
                <a:cs typeface="Helvetica Light"/>
                <a:sym typeface="Helvetica Light"/>
              </a:defRPr>
            </a:pPr>
            <a:endParaRPr/>
          </a:p>
          <a:p>
            <a:pPr>
              <a:defRPr sz="2000">
                <a:latin typeface="Helvetica Light"/>
                <a:ea typeface="Helvetica Light"/>
                <a:cs typeface="Helvetica Light"/>
                <a:sym typeface="Helvetica Light"/>
              </a:defRPr>
            </a:pPr>
            <a:r>
              <a:t>Similar to subscription marketing plans, set up marketing and conversion </a:t>
            </a:r>
          </a:p>
          <a:p>
            <a:pPr>
              <a:defRPr sz="2000">
                <a:latin typeface="Helvetica Light"/>
                <a:ea typeface="Helvetica Light"/>
                <a:cs typeface="Helvetica Light"/>
                <a:sym typeface="Helvetica Light"/>
              </a:defRPr>
            </a:pPr>
            <a:r>
              <a:t>campaigns for CASL Consent</a:t>
            </a:r>
          </a:p>
          <a:p>
            <a:pPr>
              <a:defRPr sz="2000">
                <a:latin typeface="Helvetica Light"/>
                <a:ea typeface="Helvetica Light"/>
                <a:cs typeface="Helvetica Light"/>
                <a:sym typeface="Helvetica Light"/>
              </a:defRPr>
            </a:pPr>
            <a:endParaRPr/>
          </a:p>
          <a:p>
            <a:pPr marL="342900" indent="-342900">
              <a:buSzPct val="100000"/>
              <a:buAutoNum type="arabicPeriod"/>
              <a:defRPr sz="2000">
                <a:latin typeface="Helvetica Light"/>
                <a:ea typeface="Helvetica Light"/>
                <a:cs typeface="Helvetica Light"/>
                <a:sym typeface="Helvetica Light"/>
              </a:defRPr>
            </a:pPr>
            <a:r>
              <a:t>Send Express Consent Conversion Emails to Implied  Consent records</a:t>
            </a:r>
          </a:p>
          <a:p>
            <a:pPr marL="342900" indent="-342900">
              <a:buSzPct val="100000"/>
              <a:buAutoNum type="arabicPeriod"/>
              <a:defRPr sz="2000">
                <a:latin typeface="Helvetica Light"/>
                <a:ea typeface="Helvetica Light"/>
                <a:cs typeface="Helvetica Light"/>
                <a:sym typeface="Helvetica Light"/>
              </a:defRPr>
            </a:pPr>
            <a:endParaRPr/>
          </a:p>
          <a:p>
            <a:pPr marL="342900" indent="-342900">
              <a:buSzPct val="100000"/>
              <a:buAutoNum type="arabicPeriod" startAt="2"/>
              <a:defRPr sz="2000">
                <a:latin typeface="Helvetica Light"/>
                <a:ea typeface="Helvetica Light"/>
                <a:cs typeface="Helvetica Light"/>
                <a:sym typeface="Helvetica Light"/>
              </a:defRPr>
            </a:pPr>
            <a:r>
              <a:t>Search public domains to update expiring Implied Consent for 2 more years (B2B, print screens archived)</a:t>
            </a:r>
          </a:p>
          <a:p>
            <a:pPr marL="342900" indent="-342900">
              <a:buSzPct val="100000"/>
              <a:buAutoNum type="arabicPeriod" startAt="2"/>
              <a:defRPr sz="2000">
                <a:latin typeface="Helvetica Light"/>
                <a:ea typeface="Helvetica Light"/>
                <a:cs typeface="Helvetica Light"/>
                <a:sym typeface="Helvetica Light"/>
              </a:defRPr>
            </a:pPr>
            <a:endParaRPr/>
          </a:p>
          <a:p>
            <a:pPr marL="342900" indent="-342900">
              <a:buSzPct val="100000"/>
              <a:buAutoNum type="arabicPeriod" startAt="3"/>
              <a:defRPr sz="2000">
                <a:latin typeface="Helvetica Light"/>
                <a:ea typeface="Helvetica Light"/>
                <a:cs typeface="Helvetica Light"/>
                <a:sym typeface="Helvetica Light"/>
              </a:defRPr>
            </a:pPr>
            <a:r>
              <a:t>We are using telemarketing to acquire Express Consent (recorded and archived)</a:t>
            </a:r>
          </a:p>
          <a:p>
            <a:pPr marL="342900" indent="-342900">
              <a:buSzPct val="100000"/>
              <a:buAutoNum type="arabicPeriod" startAt="3"/>
              <a:defRPr sz="2000">
                <a:latin typeface="Helvetica Light"/>
                <a:ea typeface="Helvetica Light"/>
                <a:cs typeface="Helvetica Light"/>
                <a:sym typeface="Helvetica Light"/>
              </a:defRPr>
            </a:pPr>
            <a:endParaRPr/>
          </a:p>
          <a:p>
            <a:pPr marL="342900" indent="-342900">
              <a:buSzPct val="100000"/>
              <a:buAutoNum type="arabicPeriod" startAt="4"/>
              <a:defRPr sz="2000">
                <a:latin typeface="Helvetica Light"/>
                <a:ea typeface="Helvetica Light"/>
                <a:cs typeface="Helvetica Light"/>
                <a:sym typeface="Helvetica Light"/>
              </a:defRPr>
            </a:pPr>
            <a:r>
              <a:t>Working on asking for consent on enewsletter clicks</a:t>
            </a:r>
          </a:p>
          <a:p>
            <a:pPr>
              <a:defRPr sz="1400">
                <a:latin typeface="Helvetica Light"/>
                <a:ea typeface="Helvetica Light"/>
                <a:cs typeface="Helvetica Light"/>
                <a:sym typeface="Helvetica Light"/>
              </a:defRPr>
            </a:pPr>
            <a:endParaRPr/>
          </a:p>
          <a:p>
            <a:pPr>
              <a:defRPr sz="2800">
                <a:latin typeface="Helvetica Light"/>
                <a:ea typeface="Helvetica Light"/>
                <a:cs typeface="Helvetica Light"/>
                <a:sym typeface="Helvetica Light"/>
              </a:defRPr>
            </a:pPr>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Shape 506"/>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07"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11" name="Group 511"/>
          <p:cNvGrpSpPr/>
          <p:nvPr/>
        </p:nvGrpSpPr>
        <p:grpSpPr>
          <a:xfrm>
            <a:off x="-736603" y="-889000"/>
            <a:ext cx="13903928" cy="2207159"/>
            <a:chOff x="-1" y="0"/>
            <a:chExt cx="13903926" cy="2207158"/>
          </a:xfrm>
        </p:grpSpPr>
        <p:sp>
          <p:nvSpPr>
            <p:cNvPr id="508" name="Shape 508"/>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09"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10" name="Shape 510"/>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12" name="Shape 512"/>
          <p:cNvSpPr/>
          <p:nvPr/>
        </p:nvSpPr>
        <p:spPr>
          <a:xfrm>
            <a:off x="847080" y="1981199"/>
            <a:ext cx="11310640" cy="3901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5 Keys to </a:t>
            </a:r>
          </a:p>
          <a:p>
            <a:pPr>
              <a:defRPr sz="7200">
                <a:solidFill>
                  <a:srgbClr val="C00000"/>
                </a:solidFill>
                <a:latin typeface="Helvetica Light"/>
                <a:ea typeface="Helvetica Light"/>
                <a:cs typeface="Helvetica Light"/>
                <a:sym typeface="Helvetica Light"/>
              </a:defRPr>
            </a:pPr>
            <a:r>
              <a:t>CASL Success</a:t>
            </a:r>
          </a:p>
          <a:p>
            <a:pPr>
              <a:defRPr>
                <a:latin typeface="Helvetica Light"/>
                <a:ea typeface="Helvetica Light"/>
                <a:cs typeface="Helvetica Light"/>
                <a:sym typeface="Helvetica Light"/>
              </a:defRPr>
            </a:pPr>
            <a:endParaRPr/>
          </a:p>
          <a:p>
            <a:pPr>
              <a:defRPr sz="1400">
                <a:latin typeface="Helvetica Light"/>
                <a:ea typeface="Helvetica Light"/>
                <a:cs typeface="Helvetica Light"/>
                <a:sym typeface="Helvetica Light"/>
              </a:defRPr>
            </a:pPr>
            <a:endParaRPr/>
          </a:p>
          <a:p>
            <a:pPr>
              <a:defRPr sz="2800">
                <a:latin typeface="Helvetica Light"/>
                <a:ea typeface="Helvetica Light"/>
                <a:cs typeface="Helvetica Light"/>
                <a:sym typeface="Helvetica Light"/>
              </a:defRPr>
            </a:pPr>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Shape 514"/>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15"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19" name="Group 519"/>
          <p:cNvGrpSpPr/>
          <p:nvPr/>
        </p:nvGrpSpPr>
        <p:grpSpPr>
          <a:xfrm>
            <a:off x="-736603" y="-889000"/>
            <a:ext cx="13903928" cy="2207159"/>
            <a:chOff x="-1" y="0"/>
            <a:chExt cx="13903926" cy="2207158"/>
          </a:xfrm>
        </p:grpSpPr>
        <p:sp>
          <p:nvSpPr>
            <p:cNvPr id="516" name="Shape 516"/>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17"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18" name="Shape 518"/>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20" name="Shape 520"/>
          <p:cNvSpPr/>
          <p:nvPr/>
        </p:nvSpPr>
        <p:spPr>
          <a:xfrm>
            <a:off x="847080" y="1981199"/>
            <a:ext cx="11310640" cy="5552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Appoint CASL Professionals</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Choose at least 1 or 2 individuals that will champion CASL requirements overall</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Ensure these people are given the opportunity and authority needed to get the job done</a:t>
            </a:r>
          </a:p>
        </p:txBody>
      </p:sp>
      <p:pic>
        <p:nvPicPr>
          <p:cNvPr id="521" name="image18.gif"/>
          <p:cNvPicPr>
            <a:picLocks/>
          </p:cNvPicPr>
          <p:nvPr/>
        </p:nvPicPr>
        <p:blipFill>
          <a:blip r:embed="rId4">
            <a:extLst/>
          </a:blip>
          <a:stretch>
            <a:fillRect/>
          </a:stretch>
        </p:blipFill>
        <p:spPr>
          <a:xfrm>
            <a:off x="1361763" y="1828800"/>
            <a:ext cx="2381251" cy="1905000"/>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15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155" name="Group 155"/>
          <p:cNvGrpSpPr/>
          <p:nvPr/>
        </p:nvGrpSpPr>
        <p:grpSpPr>
          <a:xfrm>
            <a:off x="-736603" y="-889000"/>
            <a:ext cx="13903928" cy="2207159"/>
            <a:chOff x="-1" y="0"/>
            <a:chExt cx="13903926" cy="2207158"/>
          </a:xfrm>
        </p:grpSpPr>
        <p:sp>
          <p:nvSpPr>
            <p:cNvPr id="152" name="Shape 15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15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154" name="Shape 15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156" name="Shape 156"/>
          <p:cNvSpPr/>
          <p:nvPr/>
        </p:nvSpPr>
        <p:spPr>
          <a:xfrm>
            <a:off x="2857500" y="4440803"/>
            <a:ext cx="7289800" cy="2275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The Big Picture</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Andrew Nunes, Fasken Martineau</a:t>
            </a:r>
          </a:p>
        </p:txBody>
      </p:sp>
      <p:pic>
        <p:nvPicPr>
          <p:cNvPr id="157" name="pasted-image.gif"/>
          <p:cNvPicPr>
            <a:picLocks noChangeAspect="1"/>
          </p:cNvPicPr>
          <p:nvPr/>
        </p:nvPicPr>
        <p:blipFill>
          <a:blip r:embed="rId4">
            <a:extLst/>
          </a:blip>
          <a:stretch>
            <a:fillRect/>
          </a:stretch>
        </p:blipFill>
        <p:spPr>
          <a:xfrm>
            <a:off x="5141037" y="7327446"/>
            <a:ext cx="2833398" cy="627943"/>
          </a:xfrm>
          <a:prstGeom prst="rect">
            <a:avLst/>
          </a:prstGeom>
          <a:ln w="12700">
            <a:miter lim="400000"/>
          </a:ln>
        </p:spPr>
      </p:pic>
      <p:pic>
        <p:nvPicPr>
          <p:cNvPr id="158" name="image3.jpeg"/>
          <p:cNvPicPr>
            <a:picLocks noChangeAspect="1"/>
          </p:cNvPicPr>
          <p:nvPr/>
        </p:nvPicPr>
        <p:blipFill>
          <a:blip r:embed="rId5">
            <a:extLst/>
          </a:blip>
          <a:stretch>
            <a:fillRect/>
          </a:stretch>
        </p:blipFill>
        <p:spPr>
          <a:xfrm>
            <a:off x="5325606" y="1851087"/>
            <a:ext cx="2353588" cy="2640989"/>
          </a:xfrm>
          <a:prstGeom prst="rect">
            <a:avLst/>
          </a:prstGeom>
          <a:ln w="12700">
            <a:miter lim="400000"/>
          </a:ln>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 name="Shape 523"/>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24"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28" name="Group 528"/>
          <p:cNvGrpSpPr/>
          <p:nvPr/>
        </p:nvGrpSpPr>
        <p:grpSpPr>
          <a:xfrm>
            <a:off x="-736603" y="-889000"/>
            <a:ext cx="13903928" cy="2207159"/>
            <a:chOff x="-1" y="0"/>
            <a:chExt cx="13903926" cy="2207158"/>
          </a:xfrm>
        </p:grpSpPr>
        <p:sp>
          <p:nvSpPr>
            <p:cNvPr id="525" name="Shape 525"/>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26"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27" name="Shape 527"/>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29" name="Shape 529"/>
          <p:cNvSpPr/>
          <p:nvPr/>
        </p:nvSpPr>
        <p:spPr>
          <a:xfrm>
            <a:off x="847080" y="1981200"/>
            <a:ext cx="11310640" cy="6492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Get &amp; Track</a:t>
            </a:r>
          </a:p>
          <a:p>
            <a:pPr>
              <a:defRPr sz="7200">
                <a:solidFill>
                  <a:srgbClr val="C00000"/>
                </a:solidFill>
                <a:latin typeface="Helvetica Light"/>
                <a:ea typeface="Helvetica Light"/>
                <a:cs typeface="Helvetica Light"/>
                <a:sym typeface="Helvetica Light"/>
              </a:defRPr>
            </a:pPr>
            <a:r>
              <a:t>Consent</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Use Every Opportunity to Acquire Consent</a:t>
            </a:r>
          </a:p>
          <a:p>
            <a:pPr>
              <a:defRPr>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Ask for Express Consent where you can:</a:t>
            </a:r>
          </a:p>
          <a:p>
            <a:pPr>
              <a:defRPr sz="2400">
                <a:latin typeface="Helvetica Light"/>
                <a:ea typeface="Helvetica Light"/>
                <a:cs typeface="Helvetica Light"/>
                <a:sym typeface="Helvetica Light"/>
              </a:defRPr>
            </a:pPr>
            <a:r>
              <a:t>On Subscription Forms Online and Paper, even in telemarketing</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Send Express Consent Requests while you still have consent</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Use renewal requests of your email newsletter or news alert emails to keep Implied Consent for 2 more years</a:t>
            </a:r>
          </a:p>
        </p:txBody>
      </p:sp>
      <p:pic>
        <p:nvPicPr>
          <p:cNvPr id="530" name="image18.gif"/>
          <p:cNvPicPr>
            <a:picLocks/>
          </p:cNvPicPr>
          <p:nvPr/>
        </p:nvPicPr>
        <p:blipFill>
          <a:blip r:embed="rId4">
            <a:extLst/>
          </a:blip>
          <a:stretch>
            <a:fillRect/>
          </a:stretch>
        </p:blipFill>
        <p:spPr>
          <a:xfrm>
            <a:off x="1647825" y="1828800"/>
            <a:ext cx="2381250" cy="1905000"/>
          </a:xfrm>
          <a:prstGeom prst="rect">
            <a:avLst/>
          </a:prstGeom>
          <a:ln w="12700">
            <a:miter lim="400000"/>
          </a:ln>
        </p:spPr>
      </p:pic>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Shape 532"/>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33"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37" name="Group 537"/>
          <p:cNvGrpSpPr/>
          <p:nvPr/>
        </p:nvGrpSpPr>
        <p:grpSpPr>
          <a:xfrm>
            <a:off x="-736603" y="-889000"/>
            <a:ext cx="13903928" cy="2207159"/>
            <a:chOff x="-1" y="0"/>
            <a:chExt cx="13903926" cy="2207158"/>
          </a:xfrm>
        </p:grpSpPr>
        <p:sp>
          <p:nvSpPr>
            <p:cNvPr id="534" name="Shape 534"/>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35"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36" name="Shape 536"/>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38" name="Shape 538"/>
          <p:cNvSpPr/>
          <p:nvPr/>
        </p:nvSpPr>
        <p:spPr>
          <a:xfrm>
            <a:off x="847080" y="1524000"/>
            <a:ext cx="11310640" cy="74828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6600">
                <a:solidFill>
                  <a:srgbClr val="C00000"/>
                </a:solidFill>
                <a:latin typeface="Helvetica Light"/>
                <a:ea typeface="Helvetica Light"/>
                <a:cs typeface="Helvetica Light"/>
                <a:sym typeface="Helvetica Light"/>
              </a:defRPr>
            </a:pPr>
            <a:r>
              <a:t>Constant Audit &amp; Documentation</a:t>
            </a:r>
          </a:p>
          <a:p>
            <a:pPr>
              <a:defRPr>
                <a:latin typeface="Helvetica Light"/>
                <a:ea typeface="Helvetica Light"/>
                <a:cs typeface="Helvetica Light"/>
                <a:sym typeface="Helvetica Light"/>
              </a:defRPr>
            </a:pPr>
            <a:r>
              <a:t>No surprises please! Check and double check systems and processes on a regular, constant basis</a:t>
            </a:r>
          </a:p>
          <a:p>
            <a:pPr>
              <a:defRPr sz="2000">
                <a:latin typeface="Helvetica Light"/>
                <a:ea typeface="Helvetica Light"/>
                <a:cs typeface="Helvetica Light"/>
                <a:sym typeface="Helvetica Light"/>
              </a:defRPr>
            </a:pPr>
            <a:endParaRPr/>
          </a:p>
          <a:p>
            <a:pPr>
              <a:defRPr sz="2400">
                <a:solidFill>
                  <a:srgbClr val="C00000"/>
                </a:solidFill>
                <a:latin typeface="Helvetica Light"/>
                <a:ea typeface="Helvetica Light"/>
                <a:cs typeface="Helvetica Light"/>
                <a:sym typeface="Helvetica Light"/>
              </a:defRPr>
            </a:pPr>
            <a:r>
              <a:t>Don’t wait to hear from readers about unsubs not working or emails being sent to the wrong list. Catch them before they’re a problem:</a:t>
            </a:r>
          </a:p>
          <a:p>
            <a:pPr>
              <a:defRPr sz="2400">
                <a:latin typeface="Helvetica Light"/>
                <a:ea typeface="Helvetica Light"/>
                <a:cs typeface="Helvetica Light"/>
                <a:sym typeface="Helvetica Light"/>
              </a:defRPr>
            </a:pPr>
            <a:r>
              <a:t>Implement an approval process – check content and links</a:t>
            </a:r>
          </a:p>
          <a:p>
            <a:pPr>
              <a:defRPr sz="2400">
                <a:latin typeface="Helvetica Light"/>
                <a:ea typeface="Helvetica Light"/>
                <a:cs typeface="Helvetica Light"/>
                <a:sym typeface="Helvetica Light"/>
              </a:defRPr>
            </a:pPr>
            <a:r>
              <a:t>Seed all appropriate internal emails on live sends – re-check links live</a:t>
            </a:r>
          </a:p>
          <a:p>
            <a:pPr>
              <a:defRPr sz="2400">
                <a:latin typeface="Helvetica Light"/>
                <a:ea typeface="Helvetica Light"/>
                <a:cs typeface="Helvetica Light"/>
                <a:sym typeface="Helvetica Light"/>
              </a:defRPr>
            </a:pPr>
            <a:r>
              <a:t>Regularly check recent unsubscribes are eliminated from send list</a:t>
            </a:r>
          </a:p>
          <a:p>
            <a:pPr>
              <a:defRPr sz="2000">
                <a:latin typeface="Helvetica Light"/>
                <a:ea typeface="Helvetica Light"/>
                <a:cs typeface="Helvetica Light"/>
                <a:sym typeface="Helvetica Light"/>
              </a:defRPr>
            </a:pPr>
            <a:endParaRPr/>
          </a:p>
          <a:p>
            <a:pPr>
              <a:defRPr sz="2400">
                <a:solidFill>
                  <a:srgbClr val="C00000"/>
                </a:solidFill>
                <a:latin typeface="Helvetica Light"/>
                <a:ea typeface="Helvetica Light"/>
                <a:cs typeface="Helvetica Light"/>
                <a:sym typeface="Helvetica Light"/>
              </a:defRPr>
            </a:pPr>
            <a:r>
              <a:t>Generate CASL Policies and have a policy binder or directory</a:t>
            </a:r>
          </a:p>
          <a:p>
            <a:pPr>
              <a:defRPr sz="2400">
                <a:latin typeface="Helvetica Light"/>
                <a:ea typeface="Helvetica Light"/>
                <a:cs typeface="Helvetica Light"/>
                <a:sym typeface="Helvetica Light"/>
              </a:defRPr>
            </a:pPr>
            <a:r>
              <a:t>Keep all your CASL documentation</a:t>
            </a:r>
          </a:p>
          <a:p>
            <a:pPr>
              <a:defRPr sz="2400">
                <a:latin typeface="Helvetica Light"/>
                <a:ea typeface="Helvetica Light"/>
                <a:cs typeface="Helvetica Light"/>
                <a:sym typeface="Helvetica Light"/>
              </a:defRPr>
            </a:pPr>
            <a:r>
              <a:t>Log and track CASL complaints and CASL Issues as well as resolution</a:t>
            </a:r>
          </a:p>
          <a:p>
            <a:pPr>
              <a:defRPr sz="2400">
                <a:latin typeface="Helvetica Light"/>
                <a:ea typeface="Helvetica Light"/>
                <a:cs typeface="Helvetica Light"/>
                <a:sym typeface="Helvetica Light"/>
              </a:defRPr>
            </a:pPr>
            <a:endParaRPr/>
          </a:p>
        </p:txBody>
      </p:sp>
      <p:pic>
        <p:nvPicPr>
          <p:cNvPr id="539" name="image18.gif"/>
          <p:cNvPicPr>
            <a:picLocks/>
          </p:cNvPicPr>
          <p:nvPr/>
        </p:nvPicPr>
        <p:blipFill>
          <a:blip r:embed="rId4">
            <a:extLst/>
          </a:blip>
          <a:stretch>
            <a:fillRect/>
          </a:stretch>
        </p:blipFill>
        <p:spPr>
          <a:xfrm>
            <a:off x="847081" y="1538514"/>
            <a:ext cx="2381251" cy="1905001"/>
          </a:xfrm>
          <a:prstGeom prst="rect">
            <a:avLst/>
          </a:prstGeom>
          <a:ln w="12700">
            <a:miter lim="400000"/>
          </a:ln>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42"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46" name="Group 546"/>
          <p:cNvGrpSpPr/>
          <p:nvPr/>
        </p:nvGrpSpPr>
        <p:grpSpPr>
          <a:xfrm>
            <a:off x="-736603" y="-889000"/>
            <a:ext cx="13903928" cy="2207159"/>
            <a:chOff x="-1" y="0"/>
            <a:chExt cx="13903926" cy="2207158"/>
          </a:xfrm>
        </p:grpSpPr>
        <p:sp>
          <p:nvSpPr>
            <p:cNvPr id="543" name="Shape 543"/>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44"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45" name="Shape 545"/>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47" name="Shape 547"/>
          <p:cNvSpPr/>
          <p:nvPr/>
        </p:nvSpPr>
        <p:spPr>
          <a:xfrm>
            <a:off x="847080" y="1981199"/>
            <a:ext cx="11310640" cy="59461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Design Templates</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Use a template on your outbound emails to minimize human error in creation</a:t>
            </a:r>
          </a:p>
          <a:p>
            <a:pPr>
              <a:defRPr>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Templates, especially in header and footer sections can ensure:</a:t>
            </a:r>
          </a:p>
          <a:p>
            <a:pPr>
              <a:defRPr sz="2400">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Unsubscribe link is present on every email sent</a:t>
            </a:r>
          </a:p>
          <a:p>
            <a:pPr>
              <a:defRPr sz="2400">
                <a:latin typeface="Helvetica Light"/>
                <a:ea typeface="Helvetica Light"/>
                <a:cs typeface="Helvetica Light"/>
                <a:sym typeface="Helvetica Light"/>
              </a:defRPr>
            </a:pPr>
            <a:r>
              <a:t>All required disclosure information is on each email</a:t>
            </a:r>
          </a:p>
          <a:p>
            <a:pPr>
              <a:defRPr sz="2400">
                <a:latin typeface="Helvetica Light"/>
                <a:ea typeface="Helvetica Light"/>
                <a:cs typeface="Helvetica Light"/>
                <a:sym typeface="Helvetica Light"/>
              </a:defRPr>
            </a:pPr>
            <a:r>
              <a:t>Links to your website, privacy policy, CASL Policy, contact page</a:t>
            </a:r>
          </a:p>
          <a:p>
            <a:pPr>
              <a:defRPr sz="2400">
                <a:latin typeface="Helvetica Light"/>
                <a:ea typeface="Helvetica Light"/>
                <a:cs typeface="Helvetica Light"/>
                <a:sym typeface="Helvetica Light"/>
              </a:defRPr>
            </a:pPr>
            <a:endParaRPr/>
          </a:p>
        </p:txBody>
      </p:sp>
      <p:pic>
        <p:nvPicPr>
          <p:cNvPr id="548" name="image18.gif"/>
          <p:cNvPicPr>
            <a:picLocks/>
          </p:cNvPicPr>
          <p:nvPr/>
        </p:nvPicPr>
        <p:blipFill>
          <a:blip r:embed="rId4">
            <a:extLst/>
          </a:blip>
          <a:stretch>
            <a:fillRect/>
          </a:stretch>
        </p:blipFill>
        <p:spPr>
          <a:xfrm>
            <a:off x="847081" y="1959429"/>
            <a:ext cx="2381251" cy="1905001"/>
          </a:xfrm>
          <a:prstGeom prst="rect">
            <a:avLst/>
          </a:prstGeom>
          <a:ln w="12700">
            <a:miter lim="400000"/>
          </a:ln>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Shape 55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5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55" name="Group 555"/>
          <p:cNvGrpSpPr/>
          <p:nvPr/>
        </p:nvGrpSpPr>
        <p:grpSpPr>
          <a:xfrm>
            <a:off x="-736603" y="-889000"/>
            <a:ext cx="13903928" cy="2207159"/>
            <a:chOff x="-1" y="0"/>
            <a:chExt cx="13903926" cy="2207158"/>
          </a:xfrm>
        </p:grpSpPr>
        <p:sp>
          <p:nvSpPr>
            <p:cNvPr id="552" name="Shape 55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5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54" name="Shape 55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56" name="Shape 556"/>
          <p:cNvSpPr/>
          <p:nvPr/>
        </p:nvSpPr>
        <p:spPr>
          <a:xfrm>
            <a:off x="847080" y="1981199"/>
            <a:ext cx="11310640" cy="4536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7200">
                <a:solidFill>
                  <a:srgbClr val="C00000"/>
                </a:solidFill>
                <a:latin typeface="Helvetica Light"/>
                <a:ea typeface="Helvetica Light"/>
                <a:cs typeface="Helvetica Light"/>
                <a:sym typeface="Helvetica Light"/>
              </a:defRPr>
            </a:pPr>
            <a:r>
              <a:t>Honour Readers Requests</a:t>
            </a:r>
          </a:p>
          <a:p>
            <a:pPr>
              <a:defRPr>
                <a:latin typeface="Helvetica Light"/>
                <a:ea typeface="Helvetica Light"/>
                <a:cs typeface="Helvetica Light"/>
                <a:sym typeface="Helvetica Light"/>
              </a:defRPr>
            </a:pPr>
            <a:endParaRPr/>
          </a:p>
          <a:p>
            <a:pPr>
              <a:defRPr>
                <a:latin typeface="Helvetica Light"/>
                <a:ea typeface="Helvetica Light"/>
                <a:cs typeface="Helvetica Light"/>
                <a:sym typeface="Helvetica Light"/>
              </a:defRPr>
            </a:pPr>
            <a:r>
              <a:t>Minimize all possible risk of irritated recipients. Honour their requests easily, quickly and consistently.</a:t>
            </a:r>
          </a:p>
          <a:p>
            <a:pPr>
              <a:defRPr>
                <a:latin typeface="Helvetica Light"/>
                <a:ea typeface="Helvetica Light"/>
                <a:cs typeface="Helvetica Light"/>
                <a:sym typeface="Helvetica Light"/>
              </a:defRPr>
            </a:pPr>
            <a:endParaRPr/>
          </a:p>
          <a:p>
            <a:pPr>
              <a:defRPr sz="2400">
                <a:latin typeface="Helvetica Light"/>
                <a:ea typeface="Helvetica Light"/>
                <a:cs typeface="Helvetica Light"/>
                <a:sym typeface="Helvetica Light"/>
              </a:defRPr>
            </a:pPr>
            <a:r>
              <a:t>It’s simple – if they have no reason to complain, your customer </a:t>
            </a:r>
          </a:p>
          <a:p>
            <a:pPr>
              <a:defRPr sz="2400">
                <a:latin typeface="Helvetica Light"/>
                <a:ea typeface="Helvetica Light"/>
                <a:cs typeface="Helvetica Light"/>
                <a:sym typeface="Helvetica Light"/>
              </a:defRPr>
            </a:pPr>
            <a:r>
              <a:t>service people and your company benefit</a:t>
            </a:r>
          </a:p>
        </p:txBody>
      </p:sp>
      <p:pic>
        <p:nvPicPr>
          <p:cNvPr id="557" name="image18.gif"/>
          <p:cNvPicPr>
            <a:picLocks/>
          </p:cNvPicPr>
          <p:nvPr/>
        </p:nvPicPr>
        <p:blipFill>
          <a:blip r:embed="rId4">
            <a:extLst/>
          </a:blip>
          <a:stretch>
            <a:fillRect/>
          </a:stretch>
        </p:blipFill>
        <p:spPr>
          <a:xfrm>
            <a:off x="847081" y="1959429"/>
            <a:ext cx="2381251" cy="1905001"/>
          </a:xfrm>
          <a:prstGeom prst="rect">
            <a:avLst/>
          </a:prstGeom>
          <a:ln w="12700">
            <a:miter lim="400000"/>
          </a:ln>
        </p:spPr>
      </p:pic>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hape 559"/>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60"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64" name="Group 564"/>
          <p:cNvGrpSpPr/>
          <p:nvPr/>
        </p:nvGrpSpPr>
        <p:grpSpPr>
          <a:xfrm>
            <a:off x="-736603" y="-889000"/>
            <a:ext cx="13903928" cy="2207159"/>
            <a:chOff x="-1" y="0"/>
            <a:chExt cx="13903926" cy="2207158"/>
          </a:xfrm>
        </p:grpSpPr>
        <p:sp>
          <p:nvSpPr>
            <p:cNvPr id="561" name="Shape 561"/>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62"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63" name="Shape 563"/>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565" name="image19.png"/>
          <p:cNvPicPr>
            <a:picLocks noChangeAspect="1"/>
          </p:cNvPicPr>
          <p:nvPr/>
        </p:nvPicPr>
        <p:blipFill>
          <a:blip r:embed="rId4">
            <a:extLst/>
          </a:blip>
          <a:stretch>
            <a:fillRect/>
          </a:stretch>
        </p:blipFill>
        <p:spPr>
          <a:xfrm>
            <a:off x="3968934" y="3128460"/>
            <a:ext cx="5066932" cy="4944480"/>
          </a:xfrm>
          <a:prstGeom prst="rect">
            <a:avLst/>
          </a:prstGeom>
          <a:ln w="12700">
            <a:miter lim="400000"/>
          </a:ln>
        </p:spPr>
      </p:pic>
      <p:sp>
        <p:nvSpPr>
          <p:cNvPr id="566" name="Shape 566"/>
          <p:cNvSpPr/>
          <p:nvPr/>
        </p:nvSpPr>
        <p:spPr>
          <a:xfrm>
            <a:off x="2651249" y="1705145"/>
            <a:ext cx="7702302" cy="103632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nSpc>
                <a:spcPct val="120000"/>
              </a:lnSpc>
              <a:defRPr b="1">
                <a:solidFill>
                  <a:srgbClr val="919191"/>
                </a:solidFill>
              </a:defRPr>
            </a:pPr>
            <a:r>
              <a:t>The 5 Stages of CASL Compliance</a:t>
            </a:r>
          </a:p>
          <a:p>
            <a:pPr>
              <a:lnSpc>
                <a:spcPct val="120000"/>
              </a:lnSpc>
              <a:defRPr sz="1800" b="1">
                <a:solidFill>
                  <a:srgbClr val="919191"/>
                </a:solidFill>
              </a:defRPr>
            </a:pPr>
            <a:r>
              <a:t>A Comprehensive Compliance Process</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 name="Shape 56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6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73" name="Group 573"/>
          <p:cNvGrpSpPr/>
          <p:nvPr/>
        </p:nvGrpSpPr>
        <p:grpSpPr>
          <a:xfrm>
            <a:off x="-736603" y="-889000"/>
            <a:ext cx="13903928" cy="2207159"/>
            <a:chOff x="-1" y="0"/>
            <a:chExt cx="13903926" cy="2207158"/>
          </a:xfrm>
        </p:grpSpPr>
        <p:sp>
          <p:nvSpPr>
            <p:cNvPr id="570" name="Shape 57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7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72" name="Shape 57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574" name="image20.png"/>
          <p:cNvPicPr>
            <a:picLocks noChangeAspect="1"/>
          </p:cNvPicPr>
          <p:nvPr/>
        </p:nvPicPr>
        <p:blipFill>
          <a:blip r:embed="rId4">
            <a:extLst/>
          </a:blip>
          <a:stretch>
            <a:fillRect/>
          </a:stretch>
        </p:blipFill>
        <p:spPr>
          <a:xfrm>
            <a:off x="806183" y="2660395"/>
            <a:ext cx="4763999" cy="4764001"/>
          </a:xfrm>
          <a:prstGeom prst="rect">
            <a:avLst/>
          </a:prstGeom>
          <a:ln w="12700">
            <a:miter lim="400000"/>
          </a:ln>
        </p:spPr>
      </p:pic>
      <p:sp>
        <p:nvSpPr>
          <p:cNvPr id="575" name="Shape 575"/>
          <p:cNvSpPr>
            <a:spLocks noGrp="1"/>
          </p:cNvSpPr>
          <p:nvPr>
            <p:ph type="subTitle" sz="quarter" idx="1"/>
          </p:nvPr>
        </p:nvSpPr>
        <p:spPr>
          <a:xfrm>
            <a:off x="6383866" y="1734523"/>
            <a:ext cx="5680847" cy="1465398"/>
          </a:xfrm>
          <a:prstGeom prst="rect">
            <a:avLst/>
          </a:prstGeom>
        </p:spPr>
        <p:txBody>
          <a:bodyPr anchor="ctr"/>
          <a:lstStyle>
            <a:lvl1pPr algn="l" defTabSz="525779">
              <a:defRPr sz="2800"/>
            </a:lvl1pPr>
          </a:lstStyle>
          <a:p>
            <a:r>
              <a:t>Start with a comprehensive examination of your organization’s existing email marketing process.</a:t>
            </a:r>
          </a:p>
        </p:txBody>
      </p:sp>
      <p:sp>
        <p:nvSpPr>
          <p:cNvPr id="576" name="Shape 576"/>
          <p:cNvSpPr/>
          <p:nvPr/>
        </p:nvSpPr>
        <p:spPr>
          <a:xfrm>
            <a:off x="6375399" y="3505198"/>
            <a:ext cx="5697780" cy="4191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432308">
              <a:spcBef>
                <a:spcPts val="2300"/>
              </a:spcBef>
              <a:defRPr sz="1700">
                <a:latin typeface="Palatino"/>
                <a:ea typeface="Palatino"/>
                <a:cs typeface="Palatino"/>
                <a:sym typeface="Palatino"/>
              </a:defRPr>
            </a:pPr>
            <a:r>
              <a:t>How do you currently collect opt-ins?</a:t>
            </a:r>
          </a:p>
          <a:p>
            <a:pPr algn="l" defTabSz="432308">
              <a:spcBef>
                <a:spcPts val="2300"/>
              </a:spcBef>
              <a:defRPr sz="1700">
                <a:latin typeface="Palatino"/>
                <a:ea typeface="Palatino"/>
                <a:cs typeface="Palatino"/>
                <a:sym typeface="Palatino"/>
              </a:defRPr>
            </a:pPr>
            <a:r>
              <a:t>What do you send? How often? </a:t>
            </a:r>
          </a:p>
          <a:p>
            <a:pPr algn="l" defTabSz="432308">
              <a:spcBef>
                <a:spcPts val="2300"/>
              </a:spcBef>
              <a:defRPr sz="1700">
                <a:latin typeface="Palatino"/>
                <a:ea typeface="Palatino"/>
                <a:cs typeface="Palatino"/>
                <a:sym typeface="Palatino"/>
              </a:defRPr>
            </a:pPr>
            <a:r>
              <a:t>When do you send emails?</a:t>
            </a:r>
          </a:p>
          <a:p>
            <a:pPr algn="l" defTabSz="432308">
              <a:spcBef>
                <a:spcPts val="2300"/>
              </a:spcBef>
              <a:defRPr sz="1700">
                <a:latin typeface="Palatino"/>
                <a:ea typeface="Palatino"/>
                <a:cs typeface="Palatino"/>
                <a:sym typeface="Palatino"/>
              </a:defRPr>
            </a:pPr>
            <a:r>
              <a:t>Does everyone get the same emails?</a:t>
            </a:r>
          </a:p>
          <a:p>
            <a:pPr algn="l" defTabSz="432308">
              <a:spcBef>
                <a:spcPts val="2300"/>
              </a:spcBef>
              <a:defRPr sz="1700">
                <a:latin typeface="Palatino"/>
                <a:ea typeface="Palatino"/>
                <a:cs typeface="Palatino"/>
                <a:sym typeface="Palatino"/>
              </a:defRPr>
            </a:pPr>
            <a:r>
              <a:t>Do you have a CASL Compliance leader? Who is it?</a:t>
            </a:r>
          </a:p>
          <a:p>
            <a:pPr algn="l" defTabSz="432308">
              <a:spcBef>
                <a:spcPts val="2300"/>
              </a:spcBef>
              <a:defRPr sz="1700">
                <a:latin typeface="Palatino"/>
                <a:ea typeface="Palatino"/>
                <a:cs typeface="Palatino"/>
                <a:sym typeface="Palatino"/>
              </a:defRPr>
            </a:pPr>
            <a:r>
              <a:t>Do you use a Email Service Provider (ESP)? Which one?</a:t>
            </a:r>
          </a:p>
          <a:p>
            <a:pPr algn="l" defTabSz="432308">
              <a:spcBef>
                <a:spcPts val="2300"/>
              </a:spcBef>
              <a:defRPr sz="1700">
                <a:latin typeface="Palatino"/>
                <a:ea typeface="Palatino"/>
                <a:cs typeface="Palatino"/>
                <a:sym typeface="Palatino"/>
              </a:defRPr>
            </a:pPr>
            <a:r>
              <a:t>Do they manage unsubscribes and your preference page? Is it easy to execute?</a:t>
            </a: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Shape 57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7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83" name="Group 583"/>
          <p:cNvGrpSpPr/>
          <p:nvPr/>
        </p:nvGrpSpPr>
        <p:grpSpPr>
          <a:xfrm>
            <a:off x="-736603" y="-889000"/>
            <a:ext cx="13903928" cy="2207159"/>
            <a:chOff x="-1" y="0"/>
            <a:chExt cx="13903926" cy="2207158"/>
          </a:xfrm>
        </p:grpSpPr>
        <p:sp>
          <p:nvSpPr>
            <p:cNvPr id="580" name="Shape 58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8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82" name="Shape 58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584" name="image21.png"/>
          <p:cNvPicPr>
            <a:picLocks noChangeAspect="1"/>
          </p:cNvPicPr>
          <p:nvPr/>
        </p:nvPicPr>
        <p:blipFill>
          <a:blip r:embed="rId4">
            <a:extLst/>
          </a:blip>
          <a:stretch>
            <a:fillRect/>
          </a:stretch>
        </p:blipFill>
        <p:spPr>
          <a:xfrm>
            <a:off x="1084839" y="2739134"/>
            <a:ext cx="4206340" cy="4206340"/>
          </a:xfrm>
          <a:prstGeom prst="rect">
            <a:avLst/>
          </a:prstGeom>
          <a:ln w="12700">
            <a:miter lim="400000"/>
          </a:ln>
        </p:spPr>
      </p:pic>
      <p:sp>
        <p:nvSpPr>
          <p:cNvPr id="585" name="Shape 585"/>
          <p:cNvSpPr>
            <a:spLocks noGrp="1"/>
          </p:cNvSpPr>
          <p:nvPr>
            <p:ph type="subTitle" sz="quarter" idx="1"/>
          </p:nvPr>
        </p:nvSpPr>
        <p:spPr>
          <a:xfrm>
            <a:off x="5784451" y="1794933"/>
            <a:ext cx="6033630" cy="1837203"/>
          </a:xfrm>
          <a:prstGeom prst="rect">
            <a:avLst/>
          </a:prstGeom>
        </p:spPr>
        <p:txBody>
          <a:bodyPr anchor="ctr"/>
          <a:lstStyle>
            <a:lvl1pPr algn="l" defTabSz="385572">
              <a:lnSpc>
                <a:spcPct val="120000"/>
              </a:lnSpc>
              <a:spcBef>
                <a:spcPts val="2100"/>
              </a:spcBef>
              <a:defRPr sz="2600" b="1">
                <a:solidFill>
                  <a:srgbClr val="919191"/>
                </a:solidFill>
                <a:latin typeface="+mn-lt"/>
                <a:ea typeface="+mn-ea"/>
                <a:cs typeface="+mn-cs"/>
                <a:sym typeface="Helvetica"/>
              </a:defRPr>
            </a:lvl1pPr>
          </a:lstStyle>
          <a:p>
            <a:r>
              <a:t>Using as many of your current email practices as possible, design your  CASL compliant process.</a:t>
            </a:r>
          </a:p>
        </p:txBody>
      </p:sp>
      <p:sp>
        <p:nvSpPr>
          <p:cNvPr id="586" name="Shape 586"/>
          <p:cNvSpPr/>
          <p:nvPr/>
        </p:nvSpPr>
        <p:spPr>
          <a:xfrm>
            <a:off x="5784451" y="3645396"/>
            <a:ext cx="6033630" cy="4521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274574">
              <a:spcBef>
                <a:spcPts val="1500"/>
              </a:spcBef>
              <a:defRPr sz="1800">
                <a:latin typeface="Palatino"/>
                <a:ea typeface="Palatino"/>
                <a:cs typeface="Palatino"/>
                <a:sym typeface="Palatino"/>
              </a:defRPr>
            </a:pPr>
            <a:r>
              <a:t>Documenting your strategies - why does your organization use email?</a:t>
            </a:r>
          </a:p>
          <a:p>
            <a:pPr algn="l" defTabSz="274574">
              <a:spcBef>
                <a:spcPts val="1500"/>
              </a:spcBef>
              <a:defRPr sz="1800">
                <a:latin typeface="Palatino"/>
                <a:ea typeface="Palatino"/>
                <a:cs typeface="Palatino"/>
                <a:sym typeface="Palatino"/>
              </a:defRPr>
            </a:pPr>
            <a:r>
              <a:t>Write your policies regarding implied and/or express consent.</a:t>
            </a:r>
          </a:p>
          <a:p>
            <a:pPr algn="l" defTabSz="274574">
              <a:spcBef>
                <a:spcPts val="1500"/>
              </a:spcBef>
              <a:defRPr sz="1800">
                <a:latin typeface="Palatino"/>
                <a:ea typeface="Palatino"/>
                <a:cs typeface="Palatino"/>
                <a:sym typeface="Palatino"/>
              </a:defRPr>
            </a:pPr>
            <a:r>
              <a:t>Write CASL compliant language for all opt-in forms</a:t>
            </a:r>
          </a:p>
          <a:p>
            <a:pPr algn="l" defTabSz="274574">
              <a:spcBef>
                <a:spcPts val="1500"/>
              </a:spcBef>
              <a:defRPr sz="1800">
                <a:latin typeface="Palatino"/>
                <a:ea typeface="Palatino"/>
                <a:cs typeface="Palatino"/>
                <a:sym typeface="Palatino"/>
              </a:defRPr>
            </a:pPr>
            <a:r>
              <a:t>With a clear understanding of all aspects of the legislation and the Government bodies who enforce it, design a process to suit your organization while satisfying the standards stated by CRTC, the Office of the Privacy Commissioner and the Competition Bureau.</a:t>
            </a:r>
          </a:p>
          <a:p>
            <a:pPr algn="l" defTabSz="274574">
              <a:spcBef>
                <a:spcPts val="1500"/>
              </a:spcBef>
              <a:defRPr sz="1800">
                <a:latin typeface="Palatino"/>
                <a:ea typeface="Palatino"/>
                <a:cs typeface="Palatino"/>
                <a:sym typeface="Palatino"/>
              </a:defRPr>
            </a:pPr>
            <a:r>
              <a:t>This process must accomplish the goals and objectives of your email marketing program.</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 name="Shape 58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8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593" name="Group 593"/>
          <p:cNvGrpSpPr/>
          <p:nvPr/>
        </p:nvGrpSpPr>
        <p:grpSpPr>
          <a:xfrm>
            <a:off x="-736603" y="-889000"/>
            <a:ext cx="13903928" cy="2207159"/>
            <a:chOff x="-1" y="0"/>
            <a:chExt cx="13903926" cy="2207158"/>
          </a:xfrm>
        </p:grpSpPr>
        <p:sp>
          <p:nvSpPr>
            <p:cNvPr id="590" name="Shape 59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59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592" name="Shape 59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594" name="Shape 594"/>
          <p:cNvSpPr>
            <a:spLocks noGrp="1"/>
          </p:cNvSpPr>
          <p:nvPr>
            <p:ph type="subTitle" sz="quarter" idx="1"/>
          </p:nvPr>
        </p:nvSpPr>
        <p:spPr>
          <a:xfrm>
            <a:off x="6448638" y="1505280"/>
            <a:ext cx="5334004" cy="1608207"/>
          </a:xfrm>
          <a:prstGeom prst="rect">
            <a:avLst/>
          </a:prstGeom>
        </p:spPr>
        <p:txBody>
          <a:bodyPr anchor="ctr"/>
          <a:lstStyle>
            <a:lvl1pPr algn="l" defTabSz="362204">
              <a:lnSpc>
                <a:spcPct val="120000"/>
              </a:lnSpc>
              <a:spcBef>
                <a:spcPts val="1900"/>
              </a:spcBef>
              <a:defRPr sz="2400" b="1">
                <a:solidFill>
                  <a:srgbClr val="919191"/>
                </a:solidFill>
                <a:latin typeface="+mn-lt"/>
                <a:ea typeface="+mn-ea"/>
                <a:cs typeface="+mn-cs"/>
                <a:sym typeface="Helvetica"/>
              </a:defRPr>
            </a:lvl1pPr>
          </a:lstStyle>
          <a:p>
            <a:r>
              <a:t>Document your organization’s new email procedures and policies.</a:t>
            </a:r>
          </a:p>
        </p:txBody>
      </p:sp>
      <p:pic>
        <p:nvPicPr>
          <p:cNvPr id="595" name="image28.png"/>
          <p:cNvPicPr>
            <a:picLocks noChangeAspect="1"/>
          </p:cNvPicPr>
          <p:nvPr/>
        </p:nvPicPr>
        <p:blipFill>
          <a:blip r:embed="rId4">
            <a:extLst/>
          </a:blip>
          <a:stretch>
            <a:fillRect/>
          </a:stretch>
        </p:blipFill>
        <p:spPr>
          <a:xfrm>
            <a:off x="648080" y="2192552"/>
            <a:ext cx="5229548" cy="5229548"/>
          </a:xfrm>
          <a:prstGeom prst="rect">
            <a:avLst/>
          </a:prstGeom>
          <a:ln w="12700">
            <a:miter lim="400000"/>
          </a:ln>
        </p:spPr>
      </p:pic>
      <p:sp>
        <p:nvSpPr>
          <p:cNvPr id="596" name="Shape 596"/>
          <p:cNvSpPr/>
          <p:nvPr/>
        </p:nvSpPr>
        <p:spPr>
          <a:xfrm>
            <a:off x="6448638" y="3074888"/>
            <a:ext cx="5334004" cy="48006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303783">
              <a:spcBef>
                <a:spcPts val="1600"/>
              </a:spcBef>
              <a:defRPr sz="2000">
                <a:latin typeface="Palatino"/>
                <a:ea typeface="Palatino"/>
                <a:cs typeface="Palatino"/>
                <a:sym typeface="Palatino"/>
              </a:defRPr>
            </a:pPr>
            <a:r>
              <a:t>CRTC has made it clear that any ‘due diligence’ defence requires a comprehensive, documented process. They want to see your respect for individual’s privacy in writing.</a:t>
            </a:r>
          </a:p>
          <a:p>
            <a:pPr algn="l" defTabSz="303783">
              <a:spcBef>
                <a:spcPts val="1600"/>
              </a:spcBef>
              <a:defRPr sz="2000">
                <a:latin typeface="Palatino"/>
                <a:ea typeface="Palatino"/>
                <a:cs typeface="Palatino"/>
                <a:sym typeface="Palatino"/>
              </a:defRPr>
            </a:pPr>
            <a:r>
              <a:t>They want to know CASL is taken seriously in your organization. That just adding another name and building a huge email list is no longer the primary objective of the marketing team.</a:t>
            </a:r>
          </a:p>
          <a:p>
            <a:pPr algn="l" defTabSz="303783">
              <a:spcBef>
                <a:spcPts val="1600"/>
              </a:spcBef>
              <a:defRPr sz="2000">
                <a:latin typeface="Palatino"/>
                <a:ea typeface="Palatino"/>
                <a:cs typeface="Palatino"/>
                <a:sym typeface="Palatino"/>
              </a:defRPr>
            </a:pPr>
            <a:r>
              <a:t>They need to see that senior management is involved and is committed to respecting individual’s rights regarding electronic messaging.</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Shape 59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59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03" name="Group 603"/>
          <p:cNvGrpSpPr/>
          <p:nvPr/>
        </p:nvGrpSpPr>
        <p:grpSpPr>
          <a:xfrm>
            <a:off x="-736603" y="-889000"/>
            <a:ext cx="13903928" cy="2207159"/>
            <a:chOff x="-1" y="0"/>
            <a:chExt cx="13903926" cy="2207158"/>
          </a:xfrm>
        </p:grpSpPr>
        <p:sp>
          <p:nvSpPr>
            <p:cNvPr id="600" name="Shape 60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0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02" name="Shape 60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604" name="image28.png"/>
          <p:cNvPicPr>
            <a:picLocks noChangeAspect="1"/>
          </p:cNvPicPr>
          <p:nvPr/>
        </p:nvPicPr>
        <p:blipFill>
          <a:blip r:embed="rId4">
            <a:extLst/>
          </a:blip>
          <a:stretch>
            <a:fillRect/>
          </a:stretch>
        </p:blipFill>
        <p:spPr>
          <a:xfrm>
            <a:off x="648080" y="2192552"/>
            <a:ext cx="5229548" cy="5229551"/>
          </a:xfrm>
          <a:prstGeom prst="rect">
            <a:avLst/>
          </a:prstGeom>
          <a:ln w="12700">
            <a:miter lim="400000"/>
          </a:ln>
        </p:spPr>
      </p:pic>
      <p:pic>
        <p:nvPicPr>
          <p:cNvPr id="605" name="image29.png"/>
          <p:cNvPicPr>
            <a:picLocks noChangeAspect="1"/>
          </p:cNvPicPr>
          <p:nvPr/>
        </p:nvPicPr>
        <p:blipFill>
          <a:blip r:embed="rId5">
            <a:extLst/>
          </a:blip>
          <a:stretch>
            <a:fillRect/>
          </a:stretch>
        </p:blipFill>
        <p:spPr>
          <a:xfrm>
            <a:off x="6334743" y="1641542"/>
            <a:ext cx="4999947" cy="6470516"/>
          </a:xfrm>
          <a:prstGeom prst="rect">
            <a:avLst/>
          </a:prstGeom>
          <a:ln w="12700">
            <a:miter lim="400000"/>
          </a:ln>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hape 607"/>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08"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12" name="Group 612"/>
          <p:cNvGrpSpPr/>
          <p:nvPr/>
        </p:nvGrpSpPr>
        <p:grpSpPr>
          <a:xfrm>
            <a:off x="-736603" y="-889000"/>
            <a:ext cx="13903928" cy="2207159"/>
            <a:chOff x="-1" y="0"/>
            <a:chExt cx="13903926" cy="2207158"/>
          </a:xfrm>
        </p:grpSpPr>
        <p:sp>
          <p:nvSpPr>
            <p:cNvPr id="609" name="Shape 609"/>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10"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11" name="Shape 611"/>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613" name="Shape 613"/>
          <p:cNvSpPr>
            <a:spLocks noGrp="1"/>
          </p:cNvSpPr>
          <p:nvPr>
            <p:ph type="subTitle" sz="quarter" idx="1"/>
          </p:nvPr>
        </p:nvSpPr>
        <p:spPr>
          <a:xfrm>
            <a:off x="6549942" y="1676001"/>
            <a:ext cx="5334003" cy="2275883"/>
          </a:xfrm>
          <a:prstGeom prst="rect">
            <a:avLst/>
          </a:prstGeom>
        </p:spPr>
        <p:txBody>
          <a:bodyPr anchor="ctr"/>
          <a:lstStyle>
            <a:lvl1pPr algn="l" defTabSz="321308">
              <a:lnSpc>
                <a:spcPct val="120000"/>
              </a:lnSpc>
              <a:spcBef>
                <a:spcPts val="1700"/>
              </a:spcBef>
              <a:defRPr sz="2200" b="1">
                <a:solidFill>
                  <a:srgbClr val="919191"/>
                </a:solidFill>
                <a:latin typeface="+mn-lt"/>
                <a:ea typeface="+mn-ea"/>
                <a:cs typeface="+mn-cs"/>
                <a:sym typeface="Helvetica"/>
              </a:defRPr>
            </a:lvl1pPr>
          </a:lstStyle>
          <a:p>
            <a:r>
              <a:t>The burden of proof is on the organization. You must, at any given time, be able to prove your relationship with every individual on your email list.</a:t>
            </a:r>
          </a:p>
        </p:txBody>
      </p:sp>
      <p:pic>
        <p:nvPicPr>
          <p:cNvPr id="614" name="image30.png"/>
          <p:cNvPicPr>
            <a:picLocks noChangeAspect="1"/>
          </p:cNvPicPr>
          <p:nvPr/>
        </p:nvPicPr>
        <p:blipFill>
          <a:blip r:embed="rId4">
            <a:extLst/>
          </a:blip>
          <a:stretch>
            <a:fillRect/>
          </a:stretch>
        </p:blipFill>
        <p:spPr>
          <a:xfrm>
            <a:off x="546775" y="2028841"/>
            <a:ext cx="5238084" cy="5238082"/>
          </a:xfrm>
          <a:prstGeom prst="rect">
            <a:avLst/>
          </a:prstGeom>
          <a:ln w="12700">
            <a:miter lim="400000"/>
          </a:ln>
        </p:spPr>
      </p:pic>
      <p:sp>
        <p:nvSpPr>
          <p:cNvPr id="615" name="Shape 615"/>
          <p:cNvSpPr/>
          <p:nvPr/>
        </p:nvSpPr>
        <p:spPr>
          <a:xfrm>
            <a:off x="6549942" y="3948077"/>
            <a:ext cx="5334003" cy="38481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257047">
              <a:spcBef>
                <a:spcPts val="1400"/>
              </a:spcBef>
              <a:defRPr sz="1700">
                <a:latin typeface="Palatino"/>
                <a:ea typeface="Palatino"/>
                <a:cs typeface="Palatino"/>
                <a:sym typeface="Palatino"/>
              </a:defRPr>
            </a:pPr>
            <a:r>
              <a:t>The most difficult change ushered in by CASL is the ability to track real time data and the constant changes to your relationship with each individual on your list.</a:t>
            </a:r>
          </a:p>
          <a:p>
            <a:pPr algn="l" defTabSz="257047">
              <a:spcBef>
                <a:spcPts val="1400"/>
              </a:spcBef>
              <a:defRPr sz="1700">
                <a:latin typeface="Palatino"/>
                <a:ea typeface="Palatino"/>
                <a:cs typeface="Palatino"/>
                <a:sym typeface="Palatino"/>
              </a:defRPr>
            </a:pPr>
            <a:r>
              <a:t>CASL Keep™ is using a platform that automates almost all of those changes.</a:t>
            </a:r>
          </a:p>
          <a:p>
            <a:pPr algn="l" defTabSz="257047">
              <a:spcBef>
                <a:spcPts val="1400"/>
              </a:spcBef>
              <a:defRPr sz="1700">
                <a:latin typeface="Palatino"/>
                <a:ea typeface="Palatino"/>
                <a:cs typeface="Palatino"/>
                <a:sym typeface="Palatino"/>
              </a:defRPr>
            </a:pPr>
            <a:r>
              <a:t>We have a process to integrate your current systems into our technology. </a:t>
            </a:r>
          </a:p>
          <a:p>
            <a:pPr algn="l" defTabSz="257047">
              <a:spcBef>
                <a:spcPts val="1400"/>
              </a:spcBef>
              <a:defRPr sz="1700">
                <a:latin typeface="Palatino"/>
                <a:ea typeface="Palatino"/>
                <a:cs typeface="Palatino"/>
                <a:sym typeface="Palatino"/>
              </a:defRPr>
            </a:pPr>
            <a:r>
              <a:t>The technology is designed to run in the background, tracking the data required to always prove CASL compliance. As changes happen in the real world, our technology is updated and your proof updates.</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image22.jpeg"/>
          <p:cNvPicPr>
            <a:picLocks noChangeAspect="1"/>
          </p:cNvPicPr>
          <p:nvPr/>
        </p:nvPicPr>
        <p:blipFill>
          <a:blip r:embed="rId2">
            <a:extLst/>
          </a:blip>
          <a:stretch>
            <a:fillRect/>
          </a:stretch>
        </p:blipFill>
        <p:spPr>
          <a:xfrm>
            <a:off x="355996" y="574316"/>
            <a:ext cx="12292808" cy="8604968"/>
          </a:xfrm>
          <a:prstGeom prst="rect">
            <a:avLst/>
          </a:prstGeom>
          <a:ln w="12700">
            <a:miter lim="400000"/>
          </a:ln>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18"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22" name="Group 622"/>
          <p:cNvGrpSpPr/>
          <p:nvPr/>
        </p:nvGrpSpPr>
        <p:grpSpPr>
          <a:xfrm>
            <a:off x="-736603" y="-889000"/>
            <a:ext cx="13903928" cy="2207159"/>
            <a:chOff x="-1" y="0"/>
            <a:chExt cx="13903926" cy="2207158"/>
          </a:xfrm>
        </p:grpSpPr>
        <p:sp>
          <p:nvSpPr>
            <p:cNvPr id="619" name="Shape 619"/>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20"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21" name="Shape 621"/>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623" name="Shape 623"/>
          <p:cNvSpPr>
            <a:spLocks noGrp="1"/>
          </p:cNvSpPr>
          <p:nvPr>
            <p:ph type="subTitle" sz="quarter" idx="1"/>
          </p:nvPr>
        </p:nvSpPr>
        <p:spPr>
          <a:xfrm>
            <a:off x="4715933" y="1925335"/>
            <a:ext cx="5334003" cy="2275883"/>
          </a:xfrm>
          <a:prstGeom prst="rect">
            <a:avLst/>
          </a:prstGeom>
        </p:spPr>
        <p:txBody>
          <a:bodyPr anchor="ctr"/>
          <a:lstStyle>
            <a:lvl1pPr algn="l" defTabSz="467359">
              <a:lnSpc>
                <a:spcPct val="120000"/>
              </a:lnSpc>
              <a:spcBef>
                <a:spcPts val="2500"/>
              </a:spcBef>
              <a:defRPr b="1">
                <a:solidFill>
                  <a:srgbClr val="919191"/>
                </a:solidFill>
                <a:latin typeface="+mn-lt"/>
                <a:ea typeface="+mn-ea"/>
                <a:cs typeface="+mn-cs"/>
                <a:sym typeface="Helvetica"/>
              </a:defRPr>
            </a:lvl1pPr>
          </a:lstStyle>
          <a:p>
            <a:r>
              <a:t>First you must prove HOW &amp; WHEN Jim Selman came to be on your email list.</a:t>
            </a:r>
          </a:p>
        </p:txBody>
      </p:sp>
      <p:pic>
        <p:nvPicPr>
          <p:cNvPr id="624" name="image30.png"/>
          <p:cNvPicPr>
            <a:picLocks noChangeAspect="1"/>
          </p:cNvPicPr>
          <p:nvPr/>
        </p:nvPicPr>
        <p:blipFill>
          <a:blip r:embed="rId4">
            <a:extLst/>
          </a:blip>
          <a:stretch>
            <a:fillRect/>
          </a:stretch>
        </p:blipFill>
        <p:spPr>
          <a:xfrm>
            <a:off x="693968" y="1488582"/>
            <a:ext cx="3929918" cy="3929918"/>
          </a:xfrm>
          <a:prstGeom prst="rect">
            <a:avLst/>
          </a:prstGeom>
          <a:ln w="12700">
            <a:miter lim="400000"/>
          </a:ln>
        </p:spPr>
      </p:pic>
      <p:pic>
        <p:nvPicPr>
          <p:cNvPr id="625" name="image31.png"/>
          <p:cNvPicPr>
            <a:picLocks noChangeAspect="1"/>
          </p:cNvPicPr>
          <p:nvPr/>
        </p:nvPicPr>
        <p:blipFill>
          <a:blip r:embed="rId5">
            <a:extLst/>
          </a:blip>
          <a:stretch>
            <a:fillRect/>
          </a:stretch>
        </p:blipFill>
        <p:spPr>
          <a:xfrm>
            <a:off x="2952922" y="4808396"/>
            <a:ext cx="7098956" cy="3087677"/>
          </a:xfrm>
          <a:prstGeom prst="rect">
            <a:avLst/>
          </a:prstGeom>
          <a:ln w="12700">
            <a:miter lim="400000"/>
          </a:ln>
          <a:effectLst>
            <a:outerShdw blurRad="355600" rotWithShape="0">
              <a:srgbClr val="000000">
                <a:alpha val="75000"/>
              </a:srgbClr>
            </a:outerShdw>
          </a:effectLst>
        </p:spPr>
      </p:pic>
      <p:sp>
        <p:nvSpPr>
          <p:cNvPr id="626" name="Shape 626"/>
          <p:cNvSpPr/>
          <p:nvPr/>
        </p:nvSpPr>
        <p:spPr>
          <a:xfrm>
            <a:off x="4885266" y="6087533"/>
            <a:ext cx="1270005" cy="1270005"/>
          </a:xfrm>
          <a:prstGeom prst="ellipse">
            <a:avLst/>
          </a:prstGeom>
          <a:ln w="63500">
            <a:solidFill>
              <a:schemeClr val="accent5"/>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Shape 628"/>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29"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33" name="Group 633"/>
          <p:cNvGrpSpPr/>
          <p:nvPr/>
        </p:nvGrpSpPr>
        <p:grpSpPr>
          <a:xfrm>
            <a:off x="-736603" y="-889000"/>
            <a:ext cx="13903928" cy="2207159"/>
            <a:chOff x="-1" y="0"/>
            <a:chExt cx="13903926" cy="2207158"/>
          </a:xfrm>
        </p:grpSpPr>
        <p:sp>
          <p:nvSpPr>
            <p:cNvPr id="630" name="Shape 630"/>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31"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32" name="Shape 632"/>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634" name="image30.png"/>
          <p:cNvPicPr>
            <a:picLocks noChangeAspect="1"/>
          </p:cNvPicPr>
          <p:nvPr/>
        </p:nvPicPr>
        <p:blipFill>
          <a:blip r:embed="rId4">
            <a:extLst/>
          </a:blip>
          <a:stretch>
            <a:fillRect/>
          </a:stretch>
        </p:blipFill>
        <p:spPr>
          <a:xfrm>
            <a:off x="693968" y="1488582"/>
            <a:ext cx="3929918" cy="3929918"/>
          </a:xfrm>
          <a:prstGeom prst="rect">
            <a:avLst/>
          </a:prstGeom>
          <a:ln w="12700">
            <a:miter lim="400000"/>
          </a:ln>
        </p:spPr>
      </p:pic>
      <p:sp>
        <p:nvSpPr>
          <p:cNvPr id="635" name="Shape 635"/>
          <p:cNvSpPr>
            <a:spLocks noGrp="1"/>
          </p:cNvSpPr>
          <p:nvPr>
            <p:ph type="subTitle" sz="quarter" idx="1"/>
          </p:nvPr>
        </p:nvSpPr>
        <p:spPr>
          <a:xfrm>
            <a:off x="5003799" y="2151358"/>
            <a:ext cx="5679946" cy="2275883"/>
          </a:xfrm>
          <a:prstGeom prst="rect">
            <a:avLst/>
          </a:prstGeom>
        </p:spPr>
        <p:txBody>
          <a:bodyPr anchor="ctr"/>
          <a:lstStyle>
            <a:lvl1pPr algn="l" defTabSz="368045">
              <a:lnSpc>
                <a:spcPct val="120000"/>
              </a:lnSpc>
              <a:spcBef>
                <a:spcPts val="2000"/>
              </a:spcBef>
              <a:defRPr sz="2500" b="1">
                <a:solidFill>
                  <a:srgbClr val="919191"/>
                </a:solidFill>
                <a:latin typeface="+mn-lt"/>
                <a:ea typeface="+mn-ea"/>
                <a:cs typeface="+mn-cs"/>
                <a:sym typeface="Helvetica"/>
              </a:defRPr>
            </a:lvl1pPr>
          </a:lstStyle>
          <a:p>
            <a:r>
              <a:t>Then you must always know your relationship with Jim in this fast paced changing world of digital communication</a:t>
            </a:r>
          </a:p>
        </p:txBody>
      </p:sp>
      <p:pic>
        <p:nvPicPr>
          <p:cNvPr id="636" name="image32.png"/>
          <p:cNvPicPr>
            <a:picLocks noChangeAspect="1"/>
          </p:cNvPicPr>
          <p:nvPr/>
        </p:nvPicPr>
        <p:blipFill>
          <a:blip r:embed="rId5">
            <a:extLst/>
          </a:blip>
          <a:stretch>
            <a:fillRect/>
          </a:stretch>
        </p:blipFill>
        <p:spPr>
          <a:xfrm>
            <a:off x="2551408" y="5067563"/>
            <a:ext cx="7327904" cy="3012892"/>
          </a:xfrm>
          <a:prstGeom prst="rect">
            <a:avLst/>
          </a:prstGeom>
          <a:ln w="12700">
            <a:miter lim="400000"/>
          </a:ln>
          <a:effectLst>
            <a:outerShdw blurRad="355600" rotWithShape="0">
              <a:srgbClr val="000000">
                <a:alpha val="75000"/>
              </a:srgbClr>
            </a:outerShdw>
          </a:effectLst>
        </p:spPr>
      </p:pic>
      <p:sp>
        <p:nvSpPr>
          <p:cNvPr id="637" name="Shape 637"/>
          <p:cNvSpPr/>
          <p:nvPr/>
        </p:nvSpPr>
        <p:spPr>
          <a:xfrm>
            <a:off x="3242733" y="6620567"/>
            <a:ext cx="1270005" cy="1270005"/>
          </a:xfrm>
          <a:prstGeom prst="ellipse">
            <a:avLst/>
          </a:prstGeom>
          <a:ln w="63500">
            <a:solidFill>
              <a:schemeClr val="accent5"/>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
        <p:nvSpPr>
          <p:cNvPr id="638" name="Shape 638"/>
          <p:cNvSpPr/>
          <p:nvPr/>
        </p:nvSpPr>
        <p:spPr>
          <a:xfrm>
            <a:off x="3843866" y="4842933"/>
            <a:ext cx="1270005" cy="1270005"/>
          </a:xfrm>
          <a:prstGeom prst="ellipse">
            <a:avLst/>
          </a:prstGeom>
          <a:ln w="63500">
            <a:solidFill>
              <a:schemeClr val="accent5"/>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4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45" name="Group 645"/>
          <p:cNvGrpSpPr/>
          <p:nvPr/>
        </p:nvGrpSpPr>
        <p:grpSpPr>
          <a:xfrm>
            <a:off x="-736603" y="-889000"/>
            <a:ext cx="13903928" cy="2207159"/>
            <a:chOff x="-1" y="0"/>
            <a:chExt cx="13903926" cy="2207158"/>
          </a:xfrm>
        </p:grpSpPr>
        <p:sp>
          <p:nvSpPr>
            <p:cNvPr id="642" name="Shape 64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4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44" name="Shape 64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646" name="Shape 646"/>
          <p:cNvSpPr>
            <a:spLocks noGrp="1"/>
          </p:cNvSpPr>
          <p:nvPr>
            <p:ph type="subTitle" sz="quarter" idx="1"/>
          </p:nvPr>
        </p:nvSpPr>
        <p:spPr>
          <a:xfrm>
            <a:off x="6462695" y="1654967"/>
            <a:ext cx="5667445" cy="1910029"/>
          </a:xfrm>
          <a:prstGeom prst="rect">
            <a:avLst/>
          </a:prstGeom>
        </p:spPr>
        <p:txBody>
          <a:bodyPr anchor="ctr"/>
          <a:lstStyle>
            <a:lvl1pPr algn="l" defTabSz="338835">
              <a:lnSpc>
                <a:spcPct val="120000"/>
              </a:lnSpc>
              <a:spcBef>
                <a:spcPts val="1800"/>
              </a:spcBef>
              <a:defRPr sz="2300" b="1">
                <a:solidFill>
                  <a:srgbClr val="919191"/>
                </a:solidFill>
                <a:latin typeface="+mn-lt"/>
                <a:ea typeface="+mn-ea"/>
                <a:cs typeface="+mn-cs"/>
                <a:sym typeface="Helvetica"/>
              </a:defRPr>
            </a:lvl1pPr>
          </a:lstStyle>
          <a:p>
            <a:r>
              <a:t>CRTC expects every organization to integrate their CASL compliant process into their ongoing staff training.</a:t>
            </a:r>
          </a:p>
        </p:txBody>
      </p:sp>
      <p:pic>
        <p:nvPicPr>
          <p:cNvPr id="647" name="image33.png"/>
          <p:cNvPicPr>
            <a:picLocks noChangeAspect="1"/>
          </p:cNvPicPr>
          <p:nvPr/>
        </p:nvPicPr>
        <p:blipFill>
          <a:blip r:embed="rId4">
            <a:extLst/>
          </a:blip>
          <a:stretch>
            <a:fillRect/>
          </a:stretch>
        </p:blipFill>
        <p:spPr>
          <a:xfrm>
            <a:off x="874662" y="2372204"/>
            <a:ext cx="5235031" cy="5235031"/>
          </a:xfrm>
          <a:prstGeom prst="rect">
            <a:avLst/>
          </a:prstGeom>
          <a:ln w="12700">
            <a:miter lim="400000"/>
          </a:ln>
        </p:spPr>
      </p:pic>
      <p:sp>
        <p:nvSpPr>
          <p:cNvPr id="648" name="Shape 648"/>
          <p:cNvSpPr/>
          <p:nvPr/>
        </p:nvSpPr>
        <p:spPr>
          <a:xfrm>
            <a:off x="6471160" y="3699303"/>
            <a:ext cx="5334004" cy="4241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algn="l" defTabSz="362204">
              <a:spcBef>
                <a:spcPts val="1900"/>
              </a:spcBef>
              <a:defRPr sz="2400">
                <a:latin typeface="Palatino"/>
                <a:ea typeface="Palatino"/>
                <a:cs typeface="Palatino"/>
                <a:sym typeface="Palatino"/>
              </a:defRPr>
            </a:pPr>
            <a:r>
              <a:t>Any staff member who touches email marketing in any manner, must be trained in the entire process.</a:t>
            </a:r>
          </a:p>
          <a:p>
            <a:pPr algn="l" defTabSz="362204">
              <a:spcBef>
                <a:spcPts val="1900"/>
              </a:spcBef>
              <a:defRPr sz="2400">
                <a:latin typeface="Palatino"/>
                <a:ea typeface="Palatino"/>
                <a:cs typeface="Palatino"/>
                <a:sym typeface="Palatino"/>
              </a:defRPr>
            </a:pPr>
            <a:r>
              <a:t>We document the training and the dates. In the event of a CRTC audit, providing dates of training and who attended is important. </a:t>
            </a:r>
          </a:p>
          <a:p>
            <a:pPr algn="l" defTabSz="362204">
              <a:spcBef>
                <a:spcPts val="1900"/>
              </a:spcBef>
              <a:defRPr sz="2400">
                <a:latin typeface="Palatino"/>
                <a:ea typeface="Palatino"/>
                <a:cs typeface="Palatino"/>
                <a:sym typeface="Palatino"/>
              </a:defRPr>
            </a:pPr>
            <a:r>
              <a:t>Management will agree on the timing (every 6 months or annually)</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 name="Shape 650"/>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51"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55" name="Group 655"/>
          <p:cNvGrpSpPr/>
          <p:nvPr/>
        </p:nvGrpSpPr>
        <p:grpSpPr>
          <a:xfrm>
            <a:off x="-736603" y="-889000"/>
            <a:ext cx="13903928" cy="2207159"/>
            <a:chOff x="-1" y="0"/>
            <a:chExt cx="13903926" cy="2207158"/>
          </a:xfrm>
        </p:grpSpPr>
        <p:sp>
          <p:nvSpPr>
            <p:cNvPr id="652" name="Shape 652"/>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53"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54" name="Shape 654"/>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pic>
        <p:nvPicPr>
          <p:cNvPr id="656" name="image34.png"/>
          <p:cNvPicPr>
            <a:picLocks noChangeAspect="1"/>
          </p:cNvPicPr>
          <p:nvPr/>
        </p:nvPicPr>
        <p:blipFill>
          <a:blip r:embed="rId4">
            <a:extLst/>
          </a:blip>
          <a:stretch>
            <a:fillRect/>
          </a:stretch>
        </p:blipFill>
        <p:spPr>
          <a:xfrm>
            <a:off x="817481" y="3280440"/>
            <a:ext cx="11369838" cy="4640520"/>
          </a:xfrm>
          <a:prstGeom prst="rect">
            <a:avLst/>
          </a:prstGeom>
          <a:ln w="12700">
            <a:miter lim="400000"/>
          </a:ln>
        </p:spPr>
      </p:pic>
      <p:sp>
        <p:nvSpPr>
          <p:cNvPr id="657" name="Shape 657"/>
          <p:cNvSpPr/>
          <p:nvPr/>
        </p:nvSpPr>
        <p:spPr>
          <a:xfrm>
            <a:off x="4213835" y="1975447"/>
            <a:ext cx="4915794" cy="6477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vl1pPr>
          </a:lstStyle>
          <a:p>
            <a:r>
              <a:t>Compliance Roadmap</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p:nvPr/>
        </p:nvSpPr>
        <p:spPr>
          <a:xfrm>
            <a:off x="501913" y="1275027"/>
            <a:ext cx="12000974"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60" name="image1.png"/>
          <p:cNvPicPr>
            <a:picLocks noChangeAspect="1"/>
          </p:cNvPicPr>
          <p:nvPr/>
        </p:nvPicPr>
        <p:blipFill>
          <a:blip r:embed="rId2">
            <a:extLst/>
          </a:blip>
          <a:stretch>
            <a:fillRect/>
          </a:stretch>
        </p:blipFill>
        <p:spPr>
          <a:xfrm>
            <a:off x="2838450" y="8366455"/>
            <a:ext cx="7327900" cy="990602"/>
          </a:xfrm>
          <a:prstGeom prst="rect">
            <a:avLst/>
          </a:prstGeom>
          <a:ln w="12700">
            <a:miter lim="400000"/>
          </a:ln>
        </p:spPr>
      </p:pic>
      <p:grpSp>
        <p:nvGrpSpPr>
          <p:cNvPr id="664" name="Group 664"/>
          <p:cNvGrpSpPr/>
          <p:nvPr/>
        </p:nvGrpSpPr>
        <p:grpSpPr>
          <a:xfrm>
            <a:off x="-736601" y="-889000"/>
            <a:ext cx="13903923" cy="2207157"/>
            <a:chOff x="0" y="0"/>
            <a:chExt cx="13903921" cy="2207155"/>
          </a:xfrm>
        </p:grpSpPr>
        <p:sp>
          <p:nvSpPr>
            <p:cNvPr id="661" name="Shape 661"/>
            <p:cNvSpPr/>
            <p:nvPr/>
          </p:nvSpPr>
          <p:spPr>
            <a:xfrm>
              <a:off x="-1" y="0"/>
              <a:ext cx="13903923" cy="2207157"/>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62" name="image2.png"/>
            <p:cNvPicPr>
              <a:picLocks noChangeAspect="1"/>
            </p:cNvPicPr>
            <p:nvPr/>
          </p:nvPicPr>
          <p:blipFill>
            <a:blip r:embed="rId3">
              <a:extLst/>
            </a:blip>
            <a:stretch>
              <a:fillRect/>
            </a:stretch>
          </p:blipFill>
          <p:spPr>
            <a:xfrm>
              <a:off x="1085453" y="1134533"/>
              <a:ext cx="2025823" cy="990603"/>
            </a:xfrm>
            <a:prstGeom prst="rect">
              <a:avLst/>
            </a:prstGeom>
            <a:ln w="12700" cap="flat">
              <a:noFill/>
              <a:miter lim="400000"/>
            </a:ln>
            <a:effectLst/>
          </p:spPr>
        </p:pic>
        <p:sp>
          <p:nvSpPr>
            <p:cNvPr id="663" name="Shape 663"/>
            <p:cNvSpPr/>
            <p:nvPr/>
          </p:nvSpPr>
          <p:spPr>
            <a:xfrm>
              <a:off x="3785429" y="1305983"/>
              <a:ext cx="8973008"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665" name="Shape 665"/>
          <p:cNvSpPr/>
          <p:nvPr/>
        </p:nvSpPr>
        <p:spPr>
          <a:xfrm>
            <a:off x="2054720" y="4457700"/>
            <a:ext cx="8895361" cy="83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nSpc>
                <a:spcPct val="120000"/>
              </a:lnSpc>
              <a:defRPr sz="4800" b="1"/>
            </a:lvl1pPr>
          </a:lstStyle>
          <a:p>
            <a:r>
              <a:t>Q&amp;A</a:t>
            </a: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Shape 667"/>
          <p:cNvSpPr/>
          <p:nvPr/>
        </p:nvSpPr>
        <p:spPr>
          <a:xfrm>
            <a:off x="501912" y="1275027"/>
            <a:ext cx="12000976" cy="7534738"/>
          </a:xfrm>
          <a:prstGeom prst="rect">
            <a:avLst/>
          </a:prstGeom>
          <a:ln w="12700">
            <a:solidFill>
              <a:srgbClr val="D6D6D6"/>
            </a:solidFill>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latin typeface="Helvetica Light"/>
                <a:ea typeface="Helvetica Light"/>
                <a:cs typeface="Helvetica Light"/>
                <a:sym typeface="Helvetica Light"/>
              </a:defRPr>
            </a:pPr>
            <a:endParaRPr/>
          </a:p>
        </p:txBody>
      </p:sp>
      <p:pic>
        <p:nvPicPr>
          <p:cNvPr id="668" name="image1.png"/>
          <p:cNvPicPr>
            <a:picLocks noChangeAspect="1"/>
          </p:cNvPicPr>
          <p:nvPr/>
        </p:nvPicPr>
        <p:blipFill>
          <a:blip r:embed="rId2">
            <a:extLst/>
          </a:blip>
          <a:stretch>
            <a:fillRect/>
          </a:stretch>
        </p:blipFill>
        <p:spPr>
          <a:xfrm>
            <a:off x="2838450" y="8366455"/>
            <a:ext cx="7327900" cy="990603"/>
          </a:xfrm>
          <a:prstGeom prst="rect">
            <a:avLst/>
          </a:prstGeom>
          <a:ln w="12700">
            <a:miter lim="400000"/>
          </a:ln>
        </p:spPr>
      </p:pic>
      <p:grpSp>
        <p:nvGrpSpPr>
          <p:cNvPr id="672" name="Group 672"/>
          <p:cNvGrpSpPr/>
          <p:nvPr/>
        </p:nvGrpSpPr>
        <p:grpSpPr>
          <a:xfrm>
            <a:off x="-736603" y="-889000"/>
            <a:ext cx="13903928" cy="2207159"/>
            <a:chOff x="-1" y="0"/>
            <a:chExt cx="13903926" cy="2207158"/>
          </a:xfrm>
        </p:grpSpPr>
        <p:sp>
          <p:nvSpPr>
            <p:cNvPr id="669" name="Shape 669"/>
            <p:cNvSpPr/>
            <p:nvPr/>
          </p:nvSpPr>
          <p:spPr>
            <a:xfrm>
              <a:off x="-2" y="0"/>
              <a:ext cx="13903928" cy="2207159"/>
            </a:xfrm>
            <a:prstGeom prst="rect">
              <a:avLst/>
            </a:prstGeom>
            <a:solidFill>
              <a:srgbClr val="53585F"/>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solidFill>
                    <a:srgbClr val="FFFFFF"/>
                  </a:solidFill>
                  <a:latin typeface="Helvetica Light"/>
                  <a:ea typeface="Helvetica Light"/>
                  <a:cs typeface="Helvetica Light"/>
                  <a:sym typeface="Helvetica Light"/>
                </a:defRPr>
              </a:pPr>
              <a:endParaRPr/>
            </a:p>
          </p:txBody>
        </p:sp>
        <p:pic>
          <p:nvPicPr>
            <p:cNvPr id="670" name="image2.png"/>
            <p:cNvPicPr>
              <a:picLocks noChangeAspect="1"/>
            </p:cNvPicPr>
            <p:nvPr/>
          </p:nvPicPr>
          <p:blipFill>
            <a:blip r:embed="rId3">
              <a:extLst/>
            </a:blip>
            <a:stretch>
              <a:fillRect/>
            </a:stretch>
          </p:blipFill>
          <p:spPr>
            <a:xfrm>
              <a:off x="1085453" y="1134533"/>
              <a:ext cx="2025824" cy="990605"/>
            </a:xfrm>
            <a:prstGeom prst="rect">
              <a:avLst/>
            </a:prstGeom>
            <a:ln w="12700" cap="flat">
              <a:noFill/>
              <a:miter lim="400000"/>
            </a:ln>
            <a:effectLst/>
          </p:spPr>
        </p:pic>
        <p:sp>
          <p:nvSpPr>
            <p:cNvPr id="671" name="Shape 671"/>
            <p:cNvSpPr/>
            <p:nvPr/>
          </p:nvSpPr>
          <p:spPr>
            <a:xfrm>
              <a:off x="3785429" y="1305984"/>
              <a:ext cx="8973009" cy="6477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defRPr>
                  <a:solidFill>
                    <a:srgbClr val="FFFFFF"/>
                  </a:solidFill>
                  <a:latin typeface="Helvetica Light"/>
                  <a:ea typeface="Helvetica Light"/>
                  <a:cs typeface="Helvetica Light"/>
                  <a:sym typeface="Helvetica Light"/>
                </a:defRPr>
              </a:lvl1pPr>
            </a:lstStyle>
            <a:p>
              <a:r>
                <a:t>The Publisher’s Guide to CASL Compliance</a:t>
              </a:r>
            </a:p>
          </p:txBody>
        </p:sp>
      </p:grpSp>
      <p:sp>
        <p:nvSpPr>
          <p:cNvPr id="673" name="Shape 673"/>
          <p:cNvSpPr>
            <a:spLocks noGrp="1"/>
          </p:cNvSpPr>
          <p:nvPr>
            <p:ph type="ctrTitle"/>
          </p:nvPr>
        </p:nvSpPr>
        <p:spPr>
          <a:xfrm>
            <a:off x="1270000" y="2235200"/>
            <a:ext cx="10464800" cy="3302000"/>
          </a:xfrm>
          <a:prstGeom prst="rect">
            <a:avLst/>
          </a:prstGeom>
        </p:spPr>
        <p:txBody>
          <a:bodyPr/>
          <a:lstStyle/>
          <a:p>
            <a:r>
              <a:t>Thank You</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image23.jpeg"/>
          <p:cNvPicPr>
            <a:picLocks noChangeAspect="1"/>
          </p:cNvPicPr>
          <p:nvPr/>
        </p:nvPicPr>
        <p:blipFill>
          <a:blip r:embed="rId2">
            <a:extLst/>
          </a:blip>
          <a:stretch>
            <a:fillRect/>
          </a:stretch>
        </p:blipFill>
        <p:spPr>
          <a:xfrm>
            <a:off x="254725" y="931397"/>
            <a:ext cx="12495349" cy="6622537"/>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24.jpeg"/>
          <p:cNvPicPr>
            <a:picLocks noChangeAspect="1"/>
          </p:cNvPicPr>
          <p:nvPr/>
        </p:nvPicPr>
        <p:blipFill>
          <a:blip r:embed="rId2">
            <a:extLst/>
          </a:blip>
          <a:stretch>
            <a:fillRect/>
          </a:stretch>
        </p:blipFill>
        <p:spPr>
          <a:xfrm>
            <a:off x="787400" y="1917700"/>
            <a:ext cx="11430000" cy="5918200"/>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25.jpeg"/>
          <p:cNvPicPr>
            <a:picLocks noChangeAspect="1"/>
          </p:cNvPicPr>
          <p:nvPr/>
        </p:nvPicPr>
        <p:blipFill>
          <a:blip r:embed="rId2">
            <a:extLst/>
          </a:blip>
          <a:stretch>
            <a:fillRect/>
          </a:stretch>
        </p:blipFill>
        <p:spPr>
          <a:xfrm>
            <a:off x="354208" y="1105910"/>
            <a:ext cx="12296383" cy="7541780"/>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2363</Words>
  <Application>Microsoft Office PowerPoint</Application>
  <PresentationFormat>Custom</PresentationFormat>
  <Paragraphs>403</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White</vt:lpstr>
      <vt:lpstr>LIVING &amp; WORKING WITH CANADA’S ANTI-SPAM LEGISLATION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CASL - Publisher Risk and Mitigation</vt:lpstr>
      <vt:lpstr>What is the biggest cost?</vt:lpstr>
      <vt:lpstr>Fines?</vt:lpstr>
      <vt:lpstr>Class Action?</vt:lpstr>
      <vt:lpstr>Class Action?</vt:lpstr>
      <vt:lpstr>Investigations?</vt:lpstr>
      <vt:lpstr>Settlements?</vt:lpstr>
      <vt:lpstr>Reputation?</vt:lpstr>
      <vt:lpstr>Retro-fit/Lost Assets?</vt:lpstr>
      <vt:lpstr>Mitigation</vt:lpstr>
      <vt:lpstr>Uninsurable Risk</vt:lpstr>
      <vt:lpstr>Cost-Benefit Analysis</vt:lpstr>
      <vt:lpstr>Avoid Complaints</vt:lpstr>
      <vt:lpstr>Proof</vt:lpstr>
      <vt:lpstr>Internal Testing</vt:lpstr>
      <vt:lpstr>B2B versus B2C</vt:lpstr>
      <vt:lpstr>Strict Controls</vt:lpstr>
      <vt:lpstr>Third Parties</vt:lpstr>
      <vt:lpstr>Contracts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&amp; WORKING WITH CANADA’S ANTI-SPAM LEGISLATION</dc:title>
  <dc:creator>Brent Jolly</dc:creator>
  <cp:lastModifiedBy>Brent Jolly</cp:lastModifiedBy>
  <cp:revision>1</cp:revision>
  <dcterms:modified xsi:type="dcterms:W3CDTF">2016-11-25T15:20:11Z</dcterms:modified>
</cp:coreProperties>
</file>