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sldIdLst>
    <p:sldId id="256" r:id="rId2"/>
    <p:sldId id="274" r:id="rId3"/>
    <p:sldId id="263" r:id="rId4"/>
    <p:sldId id="264" r:id="rId5"/>
    <p:sldId id="265" r:id="rId6"/>
    <p:sldId id="266" r:id="rId7"/>
    <p:sldId id="276" r:id="rId8"/>
    <p:sldId id="277" r:id="rId9"/>
    <p:sldId id="262" r:id="rId10"/>
    <p:sldId id="268" r:id="rId11"/>
    <p:sldId id="272" r:id="rId12"/>
    <p:sldId id="273" r:id="rId13"/>
    <p:sldId id="257" r:id="rId14"/>
    <p:sldId id="267" r:id="rId15"/>
    <p:sldId id="270" r:id="rId16"/>
    <p:sldId id="269" r:id="rId17"/>
    <p:sldId id="259"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4481"/>
    <a:srgbClr val="16A985"/>
    <a:srgbClr val="AED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08" autoAdjust="0"/>
  </p:normalViewPr>
  <p:slideViewPr>
    <p:cSldViewPr>
      <p:cViewPr>
        <p:scale>
          <a:sx n="60" d="100"/>
          <a:sy n="60" d="100"/>
        </p:scale>
        <p:origin x="-2021" y="-370"/>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223451234805426"/>
          <c:y val="0.16259175594853922"/>
          <c:w val="0.6307321153526223"/>
          <c:h val="0.81777957058646356"/>
        </c:manualLayout>
      </c:layout>
      <c:barChart>
        <c:barDir val="bar"/>
        <c:grouping val="stacked"/>
        <c:varyColors val="0"/>
        <c:ser>
          <c:idx val="0"/>
          <c:order val="0"/>
          <c:tx>
            <c:strRef>
              <c:f>Sheet1!$B$1</c:f>
              <c:strCache>
                <c:ptCount val="1"/>
                <c:pt idx="0">
                  <c:v>Very comfortable (%)</c:v>
                </c:pt>
              </c:strCache>
            </c:strRef>
          </c:tx>
          <c:spPr>
            <a:solidFill>
              <a:srgbClr val="AED246"/>
            </a:solidFill>
          </c:spPr>
          <c:invertIfNegative val="0"/>
          <c:cat>
            <c:strRef>
              <c:f>Sheet1!$A$2:$A$22</c:f>
              <c:strCache>
                <c:ptCount val="21"/>
                <c:pt idx="0">
                  <c:v>Ads in newspapers</c:v>
                </c:pt>
                <c:pt idx="1">
                  <c:v>Brochures, flyers, other ads in-store</c:v>
                </c:pt>
                <c:pt idx="2">
                  <c:v>Ads in magazines</c:v>
                </c:pt>
                <c:pt idx="3">
                  <c:v>Ads on buses, subways, trains</c:v>
                </c:pt>
                <c:pt idx="4">
                  <c:v>Billboards</c:v>
                </c:pt>
                <c:pt idx="5">
                  <c:v>Ads on FM radio</c:v>
                </c:pt>
                <c:pt idx="6">
                  <c:v>Bus shelter ads</c:v>
                </c:pt>
                <c:pt idx="7">
                  <c:v>Flyers in the mail</c:v>
                </c:pt>
                <c:pt idx="8">
                  <c:v>Ads on network TV channels</c:v>
                </c:pt>
                <c:pt idx="9">
                  <c:v>Ads on cable TV channels</c:v>
                </c:pt>
                <c:pt idx="10">
                  <c:v>Ads before movie theatre trailers</c:v>
                </c:pt>
                <c:pt idx="11">
                  <c:v>Ads on AM radio</c:v>
                </c:pt>
                <c:pt idx="12">
                  <c:v>Promo emails</c:v>
                </c:pt>
                <c:pt idx="13">
                  <c:v>Ads on websites visited</c:v>
                </c:pt>
                <c:pt idx="14">
                  <c:v>Ads on internet search engines</c:v>
                </c:pt>
                <c:pt idx="15">
                  <c:v>Ads before online videos</c:v>
                </c:pt>
                <c:pt idx="16">
                  <c:v>Ads on social media</c:v>
                </c:pt>
                <c:pt idx="17">
                  <c:v>Banner ads online</c:v>
                </c:pt>
                <c:pt idx="18">
                  <c:v>Ads in your email</c:v>
                </c:pt>
                <c:pt idx="19">
                  <c:v>Ads in apps/programs on phone, tablet</c:v>
                </c:pt>
                <c:pt idx="20">
                  <c:v>Pop up ads online</c:v>
                </c:pt>
              </c:strCache>
            </c:strRef>
          </c:cat>
          <c:val>
            <c:numRef>
              <c:f>Sheet1!$B$2:$B$22</c:f>
              <c:numCache>
                <c:formatCode>General</c:formatCode>
                <c:ptCount val="21"/>
                <c:pt idx="0">
                  <c:v>17</c:v>
                </c:pt>
                <c:pt idx="1">
                  <c:v>19</c:v>
                </c:pt>
                <c:pt idx="2">
                  <c:v>13</c:v>
                </c:pt>
                <c:pt idx="3">
                  <c:v>13</c:v>
                </c:pt>
                <c:pt idx="4">
                  <c:v>13</c:v>
                </c:pt>
                <c:pt idx="5">
                  <c:v>12</c:v>
                </c:pt>
                <c:pt idx="6">
                  <c:v>14</c:v>
                </c:pt>
                <c:pt idx="7">
                  <c:v>15</c:v>
                </c:pt>
                <c:pt idx="8">
                  <c:v>11</c:v>
                </c:pt>
                <c:pt idx="9">
                  <c:v>9</c:v>
                </c:pt>
                <c:pt idx="10">
                  <c:v>11</c:v>
                </c:pt>
                <c:pt idx="11">
                  <c:v>11</c:v>
                </c:pt>
                <c:pt idx="12">
                  <c:v>6</c:v>
                </c:pt>
                <c:pt idx="13">
                  <c:v>4</c:v>
                </c:pt>
                <c:pt idx="14">
                  <c:v>4</c:v>
                </c:pt>
                <c:pt idx="15">
                  <c:v>3</c:v>
                </c:pt>
                <c:pt idx="16">
                  <c:v>3</c:v>
                </c:pt>
                <c:pt idx="17">
                  <c:v>3</c:v>
                </c:pt>
                <c:pt idx="18">
                  <c:v>2</c:v>
                </c:pt>
                <c:pt idx="19">
                  <c:v>3</c:v>
                </c:pt>
                <c:pt idx="20">
                  <c:v>2</c:v>
                </c:pt>
              </c:numCache>
            </c:numRef>
          </c:val>
        </c:ser>
        <c:ser>
          <c:idx val="1"/>
          <c:order val="1"/>
          <c:tx>
            <c:strRef>
              <c:f>Sheet1!$C$1</c:f>
              <c:strCache>
                <c:ptCount val="1"/>
                <c:pt idx="0">
                  <c:v>Somewhat comfortable (%)</c:v>
                </c:pt>
              </c:strCache>
            </c:strRef>
          </c:tx>
          <c:spPr>
            <a:solidFill>
              <a:srgbClr val="324481"/>
            </a:solidFill>
          </c:spPr>
          <c:invertIfNegative val="0"/>
          <c:cat>
            <c:strRef>
              <c:f>Sheet1!$A$2:$A$22</c:f>
              <c:strCache>
                <c:ptCount val="21"/>
                <c:pt idx="0">
                  <c:v>Ads in newspapers</c:v>
                </c:pt>
                <c:pt idx="1">
                  <c:v>Brochures, flyers, other ads in-store</c:v>
                </c:pt>
                <c:pt idx="2">
                  <c:v>Ads in magazines</c:v>
                </c:pt>
                <c:pt idx="3">
                  <c:v>Ads on buses, subways, trains</c:v>
                </c:pt>
                <c:pt idx="4">
                  <c:v>Billboards</c:v>
                </c:pt>
                <c:pt idx="5">
                  <c:v>Ads on FM radio</c:v>
                </c:pt>
                <c:pt idx="6">
                  <c:v>Bus shelter ads</c:v>
                </c:pt>
                <c:pt idx="7">
                  <c:v>Flyers in the mail</c:v>
                </c:pt>
                <c:pt idx="8">
                  <c:v>Ads on network TV channels</c:v>
                </c:pt>
                <c:pt idx="9">
                  <c:v>Ads on cable TV channels</c:v>
                </c:pt>
                <c:pt idx="10">
                  <c:v>Ads before movie theatre trailers</c:v>
                </c:pt>
                <c:pt idx="11">
                  <c:v>Ads on AM radio</c:v>
                </c:pt>
                <c:pt idx="12">
                  <c:v>Promo emails</c:v>
                </c:pt>
                <c:pt idx="13">
                  <c:v>Ads on websites visited</c:v>
                </c:pt>
                <c:pt idx="14">
                  <c:v>Ads on internet search engines</c:v>
                </c:pt>
                <c:pt idx="15">
                  <c:v>Ads before online videos</c:v>
                </c:pt>
                <c:pt idx="16">
                  <c:v>Ads on social media</c:v>
                </c:pt>
                <c:pt idx="17">
                  <c:v>Banner ads online</c:v>
                </c:pt>
                <c:pt idx="18">
                  <c:v>Ads in your email</c:v>
                </c:pt>
                <c:pt idx="19">
                  <c:v>Ads in apps/programs on phone, tablet</c:v>
                </c:pt>
                <c:pt idx="20">
                  <c:v>Pop up ads online</c:v>
                </c:pt>
              </c:strCache>
            </c:strRef>
          </c:cat>
          <c:val>
            <c:numRef>
              <c:f>Sheet1!$C$2:$C$22</c:f>
              <c:numCache>
                <c:formatCode>General</c:formatCode>
                <c:ptCount val="21"/>
                <c:pt idx="0">
                  <c:v>56</c:v>
                </c:pt>
                <c:pt idx="1">
                  <c:v>54</c:v>
                </c:pt>
                <c:pt idx="2">
                  <c:v>53</c:v>
                </c:pt>
                <c:pt idx="3">
                  <c:v>51</c:v>
                </c:pt>
                <c:pt idx="4">
                  <c:v>51</c:v>
                </c:pt>
                <c:pt idx="5">
                  <c:v>50</c:v>
                </c:pt>
                <c:pt idx="6">
                  <c:v>48</c:v>
                </c:pt>
                <c:pt idx="7">
                  <c:v>46</c:v>
                </c:pt>
                <c:pt idx="8">
                  <c:v>47</c:v>
                </c:pt>
                <c:pt idx="9">
                  <c:v>46</c:v>
                </c:pt>
                <c:pt idx="10">
                  <c:v>42</c:v>
                </c:pt>
                <c:pt idx="11">
                  <c:v>39</c:v>
                </c:pt>
                <c:pt idx="12">
                  <c:v>30</c:v>
                </c:pt>
                <c:pt idx="13">
                  <c:v>26</c:v>
                </c:pt>
                <c:pt idx="14">
                  <c:v>25</c:v>
                </c:pt>
                <c:pt idx="15">
                  <c:v>25</c:v>
                </c:pt>
                <c:pt idx="16">
                  <c:v>21</c:v>
                </c:pt>
                <c:pt idx="17">
                  <c:v>20</c:v>
                </c:pt>
                <c:pt idx="18">
                  <c:v>17</c:v>
                </c:pt>
                <c:pt idx="19">
                  <c:v>15</c:v>
                </c:pt>
                <c:pt idx="20">
                  <c:v>11</c:v>
                </c:pt>
              </c:numCache>
            </c:numRef>
          </c:val>
        </c:ser>
        <c:ser>
          <c:idx val="2"/>
          <c:order val="2"/>
          <c:tx>
            <c:strRef>
              <c:f>Sheet1!$D$1</c:f>
              <c:strCache>
                <c:ptCount val="1"/>
                <c:pt idx="0">
                  <c:v>Column2</c:v>
                </c:pt>
              </c:strCache>
            </c:strRef>
          </c:tx>
          <c:spPr>
            <a:noFill/>
            <a:ln>
              <a:noFill/>
            </a:ln>
          </c:spPr>
          <c:invertIfNegative val="0"/>
          <c:dLbls>
            <c:dLbl>
              <c:idx val="0"/>
              <c:spPr/>
              <c:txPr>
                <a:bodyPr/>
                <a:lstStyle/>
                <a:p>
                  <a:pPr>
                    <a:defRPr sz="14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dLbls>
          <c:cat>
            <c:strRef>
              <c:f>Sheet1!$A$2:$A$22</c:f>
              <c:strCache>
                <c:ptCount val="21"/>
                <c:pt idx="0">
                  <c:v>Ads in newspapers</c:v>
                </c:pt>
                <c:pt idx="1">
                  <c:v>Brochures, flyers, other ads in-store</c:v>
                </c:pt>
                <c:pt idx="2">
                  <c:v>Ads in magazines</c:v>
                </c:pt>
                <c:pt idx="3">
                  <c:v>Ads on buses, subways, trains</c:v>
                </c:pt>
                <c:pt idx="4">
                  <c:v>Billboards</c:v>
                </c:pt>
                <c:pt idx="5">
                  <c:v>Ads on FM radio</c:v>
                </c:pt>
                <c:pt idx="6">
                  <c:v>Bus shelter ads</c:v>
                </c:pt>
                <c:pt idx="7">
                  <c:v>Flyers in the mail</c:v>
                </c:pt>
                <c:pt idx="8">
                  <c:v>Ads on network TV channels</c:v>
                </c:pt>
                <c:pt idx="9">
                  <c:v>Ads on cable TV channels</c:v>
                </c:pt>
                <c:pt idx="10">
                  <c:v>Ads before movie theatre trailers</c:v>
                </c:pt>
                <c:pt idx="11">
                  <c:v>Ads on AM radio</c:v>
                </c:pt>
                <c:pt idx="12">
                  <c:v>Promo emails</c:v>
                </c:pt>
                <c:pt idx="13">
                  <c:v>Ads on websites visited</c:v>
                </c:pt>
                <c:pt idx="14">
                  <c:v>Ads on internet search engines</c:v>
                </c:pt>
                <c:pt idx="15">
                  <c:v>Ads before online videos</c:v>
                </c:pt>
                <c:pt idx="16">
                  <c:v>Ads on social media</c:v>
                </c:pt>
                <c:pt idx="17">
                  <c:v>Banner ads online</c:v>
                </c:pt>
                <c:pt idx="18">
                  <c:v>Ads in your email</c:v>
                </c:pt>
                <c:pt idx="19">
                  <c:v>Ads in apps/programs on phone, tablet</c:v>
                </c:pt>
                <c:pt idx="20">
                  <c:v>Pop up ads online</c:v>
                </c:pt>
              </c:strCache>
            </c:strRef>
          </c:cat>
          <c:val>
            <c:numRef>
              <c:f>Sheet1!$D$2:$D$22</c:f>
              <c:numCache>
                <c:formatCode>General</c:formatCode>
                <c:ptCount val="21"/>
                <c:pt idx="0">
                  <c:v>73</c:v>
                </c:pt>
                <c:pt idx="1">
                  <c:v>73</c:v>
                </c:pt>
                <c:pt idx="2">
                  <c:v>66</c:v>
                </c:pt>
                <c:pt idx="3">
                  <c:v>64</c:v>
                </c:pt>
                <c:pt idx="4">
                  <c:v>64</c:v>
                </c:pt>
                <c:pt idx="5">
                  <c:v>62</c:v>
                </c:pt>
                <c:pt idx="6">
                  <c:v>62</c:v>
                </c:pt>
                <c:pt idx="7">
                  <c:v>61</c:v>
                </c:pt>
                <c:pt idx="8">
                  <c:v>58</c:v>
                </c:pt>
                <c:pt idx="9">
                  <c:v>55</c:v>
                </c:pt>
                <c:pt idx="10">
                  <c:v>53</c:v>
                </c:pt>
                <c:pt idx="11">
                  <c:v>50</c:v>
                </c:pt>
                <c:pt idx="12">
                  <c:v>36</c:v>
                </c:pt>
                <c:pt idx="13">
                  <c:v>30</c:v>
                </c:pt>
                <c:pt idx="14">
                  <c:v>29</c:v>
                </c:pt>
                <c:pt idx="15">
                  <c:v>28</c:v>
                </c:pt>
                <c:pt idx="16">
                  <c:v>24</c:v>
                </c:pt>
                <c:pt idx="17">
                  <c:v>23</c:v>
                </c:pt>
                <c:pt idx="18">
                  <c:v>19</c:v>
                </c:pt>
                <c:pt idx="19">
                  <c:v>18</c:v>
                </c:pt>
                <c:pt idx="20">
                  <c:v>13</c:v>
                </c:pt>
              </c:numCache>
            </c:numRef>
          </c:val>
        </c:ser>
        <c:dLbls>
          <c:showLegendKey val="0"/>
          <c:showVal val="0"/>
          <c:showCatName val="0"/>
          <c:showSerName val="0"/>
          <c:showPercent val="0"/>
          <c:showBubbleSize val="0"/>
        </c:dLbls>
        <c:gapWidth val="61"/>
        <c:overlap val="100"/>
        <c:axId val="233574784"/>
        <c:axId val="233576320"/>
      </c:barChart>
      <c:catAx>
        <c:axId val="233574784"/>
        <c:scaling>
          <c:orientation val="maxMin"/>
        </c:scaling>
        <c:delete val="0"/>
        <c:axPos val="l"/>
        <c:majorTickMark val="out"/>
        <c:minorTickMark val="none"/>
        <c:tickLblPos val="nextTo"/>
        <c:spPr>
          <a:ln>
            <a:noFill/>
          </a:ln>
        </c:spPr>
        <c:txPr>
          <a:bodyPr/>
          <a:lstStyle/>
          <a:p>
            <a:pPr>
              <a:defRPr sz="1200" b="0">
                <a:latin typeface="Arial" panose="020B0604020202020204" pitchFamily="34" charset="0"/>
                <a:cs typeface="Arial" panose="020B0604020202020204" pitchFamily="34" charset="0"/>
              </a:defRPr>
            </a:pPr>
            <a:endParaRPr lang="en-US"/>
          </a:p>
        </c:txPr>
        <c:crossAx val="233576320"/>
        <c:crosses val="autoZero"/>
        <c:auto val="1"/>
        <c:lblAlgn val="ctr"/>
        <c:lblOffset val="100"/>
        <c:noMultiLvlLbl val="0"/>
      </c:catAx>
      <c:valAx>
        <c:axId val="233576320"/>
        <c:scaling>
          <c:orientation val="minMax"/>
          <c:max val="90"/>
          <c:min val="0"/>
        </c:scaling>
        <c:delete val="1"/>
        <c:axPos val="t"/>
        <c:numFmt formatCode="General" sourceLinked="1"/>
        <c:majorTickMark val="out"/>
        <c:minorTickMark val="none"/>
        <c:tickLblPos val="nextTo"/>
        <c:crossAx val="233574784"/>
        <c:crosses val="autoZero"/>
        <c:crossBetween val="between"/>
      </c:valAx>
    </c:plotArea>
    <c:legend>
      <c:legendPos val="t"/>
      <c:legendEntry>
        <c:idx val="2"/>
        <c:delete val="1"/>
      </c:legendEntry>
      <c:layout>
        <c:manualLayout>
          <c:xMode val="edge"/>
          <c:yMode val="edge"/>
          <c:x val="0.6283921454262662"/>
          <c:y val="0.84083861102033441"/>
          <c:w val="0.34685428210362595"/>
          <c:h val="0.12234995304892424"/>
        </c:manualLayout>
      </c:layout>
      <c:overlay val="0"/>
      <c:spPr>
        <a:ln>
          <a:solidFill>
            <a:srgbClr val="324481"/>
          </a:solidFill>
        </a:ln>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152332"/>
                </a:solidFill>
                <a:latin typeface="Arial" panose="020B0604020202020204" pitchFamily="34" charset="0"/>
                <a:cs typeface="Arial" panose="020B0604020202020204" pitchFamily="34" charset="0"/>
              </a:defRPr>
            </a:pPr>
            <a:r>
              <a:rPr lang="en-US" dirty="0" smtClean="0">
                <a:solidFill>
                  <a:srgbClr val="152332"/>
                </a:solidFill>
                <a:latin typeface="Arial" panose="020B0604020202020204" pitchFamily="34" charset="0"/>
                <a:cs typeface="Arial" panose="020B0604020202020204" pitchFamily="34" charset="0"/>
              </a:rPr>
              <a:t>In Digital Media</a:t>
            </a:r>
            <a:endParaRPr lang="en-US" dirty="0">
              <a:solidFill>
                <a:srgbClr val="152332"/>
              </a:solidFill>
              <a:latin typeface="Arial" panose="020B0604020202020204" pitchFamily="34" charset="0"/>
              <a:cs typeface="Arial" panose="020B0604020202020204" pitchFamily="34" charset="0"/>
            </a:endParaRPr>
          </a:p>
        </c:rich>
      </c:tx>
      <c:layout>
        <c:manualLayout>
          <c:xMode val="edge"/>
          <c:yMode val="edge"/>
          <c:x val="0.27203586927750401"/>
          <c:y val="2.2360250634347399E-2"/>
        </c:manualLayout>
      </c:layout>
      <c:overlay val="0"/>
    </c:title>
    <c:autoTitleDeleted val="0"/>
    <c:plotArea>
      <c:layout>
        <c:manualLayout>
          <c:layoutTarget val="inner"/>
          <c:xMode val="edge"/>
          <c:yMode val="edge"/>
          <c:x val="0.50068050926124674"/>
          <c:y val="0.15599975393700799"/>
          <c:w val="0.41761739135312076"/>
          <c:h val="0.80337524606299204"/>
        </c:manualLayout>
      </c:layout>
      <c:barChart>
        <c:barDir val="bar"/>
        <c:grouping val="clustered"/>
        <c:varyColors val="0"/>
        <c:ser>
          <c:idx val="0"/>
          <c:order val="0"/>
          <c:tx>
            <c:strRef>
              <c:f>Sheet1!$B$1</c:f>
              <c:strCache>
                <c:ptCount val="1"/>
                <c:pt idx="0">
                  <c:v>Series 1</c:v>
                </c:pt>
              </c:strCache>
            </c:strRef>
          </c:tx>
          <c:spPr>
            <a:solidFill>
              <a:srgbClr val="334495"/>
            </a:solidFill>
            <a:effectLst/>
          </c:spPr>
          <c:invertIfNegative val="0"/>
          <c:dPt>
            <c:idx val="8"/>
            <c:invertIfNegative val="0"/>
            <c:bubble3D val="0"/>
            <c:spPr>
              <a:solidFill>
                <a:srgbClr val="16A985"/>
              </a:solidFill>
              <a:effectLst/>
            </c:spPr>
          </c:dPt>
          <c:dLbls>
            <c:dLbl>
              <c:idx val="8"/>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Sheet1!$A$2:$A$10</c:f>
              <c:strCache>
                <c:ptCount val="9"/>
                <c:pt idx="0">
                  <c:v>Mobile Device</c:v>
                </c:pt>
                <c:pt idx="1">
                  <c:v>Online Banner</c:v>
                </c:pt>
                <c:pt idx="2">
                  <c:v>Social Media</c:v>
                </c:pt>
                <c:pt idx="3">
                  <c:v>Online Video</c:v>
                </c:pt>
                <c:pt idx="4">
                  <c:v>Search Engine</c:v>
                </c:pt>
                <c:pt idx="5">
                  <c:v>Magazine Website</c:v>
                </c:pt>
                <c:pt idx="6">
                  <c:v>Radio Website</c:v>
                </c:pt>
                <c:pt idx="7">
                  <c:v>Television Website</c:v>
                </c:pt>
                <c:pt idx="8">
                  <c:v>Newspaper Website</c:v>
                </c:pt>
              </c:strCache>
            </c:strRef>
          </c:cat>
          <c:val>
            <c:numRef>
              <c:f>Sheet1!$B$2:$B$10</c:f>
              <c:numCache>
                <c:formatCode>General</c:formatCode>
                <c:ptCount val="9"/>
                <c:pt idx="0">
                  <c:v>18</c:v>
                </c:pt>
                <c:pt idx="1">
                  <c:v>20</c:v>
                </c:pt>
                <c:pt idx="2">
                  <c:v>23</c:v>
                </c:pt>
                <c:pt idx="3">
                  <c:v>24</c:v>
                </c:pt>
                <c:pt idx="4">
                  <c:v>28</c:v>
                </c:pt>
                <c:pt idx="5">
                  <c:v>30</c:v>
                </c:pt>
                <c:pt idx="6">
                  <c:v>31</c:v>
                </c:pt>
                <c:pt idx="7">
                  <c:v>33</c:v>
                </c:pt>
                <c:pt idx="8">
                  <c:v>38</c:v>
                </c:pt>
              </c:numCache>
            </c:numRef>
          </c:val>
        </c:ser>
        <c:dLbls>
          <c:showLegendKey val="0"/>
          <c:showVal val="1"/>
          <c:showCatName val="0"/>
          <c:showSerName val="0"/>
          <c:showPercent val="0"/>
          <c:showBubbleSize val="0"/>
        </c:dLbls>
        <c:gapWidth val="150"/>
        <c:overlap val="-25"/>
        <c:axId val="263758208"/>
        <c:axId val="263759744"/>
      </c:barChart>
      <c:catAx>
        <c:axId val="263758208"/>
        <c:scaling>
          <c:orientation val="minMax"/>
        </c:scaling>
        <c:delete val="0"/>
        <c:axPos val="l"/>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63759744"/>
        <c:crosses val="autoZero"/>
        <c:auto val="1"/>
        <c:lblAlgn val="ctr"/>
        <c:lblOffset val="100"/>
        <c:noMultiLvlLbl val="0"/>
      </c:catAx>
      <c:valAx>
        <c:axId val="263759744"/>
        <c:scaling>
          <c:orientation val="minMax"/>
        </c:scaling>
        <c:delete val="1"/>
        <c:axPos val="b"/>
        <c:numFmt formatCode="General" sourceLinked="1"/>
        <c:majorTickMark val="none"/>
        <c:minorTickMark val="none"/>
        <c:tickLblPos val="nextTo"/>
        <c:crossAx val="263758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152332"/>
                </a:solidFill>
                <a:latin typeface="Arial" panose="020B0604020202020204" pitchFamily="34" charset="0"/>
                <a:cs typeface="Arial" panose="020B0604020202020204" pitchFamily="34" charset="0"/>
              </a:defRPr>
            </a:pPr>
            <a:r>
              <a:rPr lang="en-US" dirty="0" smtClean="0">
                <a:solidFill>
                  <a:srgbClr val="152332"/>
                </a:solidFill>
                <a:latin typeface="Arial" panose="020B0604020202020204" pitchFamily="34" charset="0"/>
                <a:cs typeface="Arial" panose="020B0604020202020204" pitchFamily="34" charset="0"/>
              </a:rPr>
              <a:t>In</a:t>
            </a:r>
            <a:r>
              <a:rPr lang="en-US" baseline="0" dirty="0" smtClean="0">
                <a:solidFill>
                  <a:srgbClr val="152332"/>
                </a:solidFill>
                <a:latin typeface="Arial" panose="020B0604020202020204" pitchFamily="34" charset="0"/>
                <a:cs typeface="Arial" panose="020B0604020202020204" pitchFamily="34" charset="0"/>
              </a:rPr>
              <a:t> Traditional Media</a:t>
            </a:r>
            <a:endParaRPr lang="en-US" dirty="0">
              <a:solidFill>
                <a:srgbClr val="152332"/>
              </a:solidFill>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0.47493113296092504"/>
          <c:y val="0.173554925038168"/>
          <c:w val="0.47404358119070633"/>
          <c:h val="0.73617930669599096"/>
        </c:manualLayout>
      </c:layout>
      <c:barChart>
        <c:barDir val="bar"/>
        <c:grouping val="clustered"/>
        <c:varyColors val="0"/>
        <c:ser>
          <c:idx val="0"/>
          <c:order val="0"/>
          <c:tx>
            <c:strRef>
              <c:f>Sheet1!$B$1</c:f>
              <c:strCache>
                <c:ptCount val="1"/>
                <c:pt idx="0">
                  <c:v>Series 1</c:v>
                </c:pt>
              </c:strCache>
            </c:strRef>
          </c:tx>
          <c:spPr>
            <a:solidFill>
              <a:srgbClr val="334495"/>
            </a:solidFill>
            <a:effectLst/>
          </c:spPr>
          <c:invertIfNegative val="0"/>
          <c:dPt>
            <c:idx val="4"/>
            <c:invertIfNegative val="0"/>
            <c:bubble3D val="0"/>
            <c:spPr>
              <a:solidFill>
                <a:srgbClr val="16A985"/>
              </a:solidFill>
              <a:effectLst/>
            </c:spPr>
          </c:dPt>
          <c:dLbls>
            <c:dLbl>
              <c:idx val="3"/>
              <c:spPr/>
              <c:txPr>
                <a:bodyPr/>
                <a:lstStyle/>
                <a:p>
                  <a:pPr>
                    <a:defRPr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4"/>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Sheet1!$A$2:$A$6</c:f>
              <c:strCache>
                <c:ptCount val="5"/>
                <c:pt idx="0">
                  <c:v>Billboard/ Outdoor</c:v>
                </c:pt>
                <c:pt idx="1">
                  <c:v>Magazine</c:v>
                </c:pt>
                <c:pt idx="2">
                  <c:v>Radio</c:v>
                </c:pt>
                <c:pt idx="3">
                  <c:v>Television</c:v>
                </c:pt>
                <c:pt idx="4">
                  <c:v>Printed Newspaper</c:v>
                </c:pt>
              </c:strCache>
            </c:strRef>
          </c:cat>
          <c:val>
            <c:numRef>
              <c:f>Sheet1!$B$2:$B$6</c:f>
              <c:numCache>
                <c:formatCode>General</c:formatCode>
                <c:ptCount val="5"/>
                <c:pt idx="0">
                  <c:v>33</c:v>
                </c:pt>
                <c:pt idx="1">
                  <c:v>36</c:v>
                </c:pt>
                <c:pt idx="2">
                  <c:v>37</c:v>
                </c:pt>
                <c:pt idx="3">
                  <c:v>41</c:v>
                </c:pt>
                <c:pt idx="4">
                  <c:v>46</c:v>
                </c:pt>
              </c:numCache>
            </c:numRef>
          </c:val>
        </c:ser>
        <c:dLbls>
          <c:showLegendKey val="0"/>
          <c:showVal val="1"/>
          <c:showCatName val="0"/>
          <c:showSerName val="0"/>
          <c:showPercent val="0"/>
          <c:showBubbleSize val="0"/>
        </c:dLbls>
        <c:gapWidth val="150"/>
        <c:axId val="308904704"/>
        <c:axId val="308906240"/>
      </c:barChart>
      <c:catAx>
        <c:axId val="308904704"/>
        <c:scaling>
          <c:orientation val="minMax"/>
        </c:scaling>
        <c:delete val="0"/>
        <c:axPos val="l"/>
        <c:majorTickMark val="out"/>
        <c:minorTickMark val="none"/>
        <c:tickLblPos val="nextTo"/>
        <c:txPr>
          <a:bodyPr/>
          <a:lstStyle/>
          <a:p>
            <a:pPr algn="r">
              <a:defRPr sz="1500">
                <a:latin typeface="Arial" panose="020B0604020202020204" pitchFamily="34" charset="0"/>
                <a:cs typeface="Arial" panose="020B0604020202020204" pitchFamily="34" charset="0"/>
              </a:defRPr>
            </a:pPr>
            <a:endParaRPr lang="en-US"/>
          </a:p>
        </c:txPr>
        <c:crossAx val="308906240"/>
        <c:crosses val="autoZero"/>
        <c:auto val="1"/>
        <c:lblAlgn val="ctr"/>
        <c:lblOffset val="100"/>
        <c:noMultiLvlLbl val="0"/>
      </c:catAx>
      <c:valAx>
        <c:axId val="308906240"/>
        <c:scaling>
          <c:orientation val="minMax"/>
        </c:scaling>
        <c:delete val="1"/>
        <c:axPos val="b"/>
        <c:numFmt formatCode="General" sourceLinked="1"/>
        <c:majorTickMark val="out"/>
        <c:minorTickMark val="none"/>
        <c:tickLblPos val="nextTo"/>
        <c:crossAx val="308904704"/>
        <c:crosses val="autoZero"/>
        <c:crossBetween val="between"/>
      </c:valAx>
    </c:plotArea>
    <c:plotVisOnly val="1"/>
    <c:dispBlanksAs val="gap"/>
    <c:showDLblsOverMax val="0"/>
  </c:chart>
  <c:txPr>
    <a:bodyPr/>
    <a:lstStyle/>
    <a:p>
      <a:pPr algn="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041660701503221"/>
          <c:y val="9.4362286745406823E-2"/>
          <c:w val="0.48093426389883087"/>
          <c:h val="0.79634247867454067"/>
        </c:manualLayout>
      </c:layout>
      <c:barChart>
        <c:barDir val="bar"/>
        <c:grouping val="percentStacked"/>
        <c:varyColors val="0"/>
        <c:ser>
          <c:idx val="0"/>
          <c:order val="0"/>
          <c:tx>
            <c:strRef>
              <c:f>Sheet1!$B$1</c:f>
              <c:strCache>
                <c:ptCount val="1"/>
                <c:pt idx="0">
                  <c:v>Completely trust</c:v>
                </c:pt>
              </c:strCache>
            </c:strRef>
          </c:tx>
          <c:spPr>
            <a:solidFill>
              <a:srgbClr val="324481"/>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On televsion</c:v>
                </c:pt>
                <c:pt idx="1">
                  <c:v>On the radio</c:v>
                </c:pt>
                <c:pt idx="2">
                  <c:v>From a TV, newspaper or magazine's website</c:v>
                </c:pt>
                <c:pt idx="3">
                  <c:v>In newspapers and magazines</c:v>
                </c:pt>
                <c:pt idx="4">
                  <c:v>From digital news site like Reddit, Huffington Post, iPolitics</c:v>
                </c:pt>
                <c:pt idx="5">
                  <c:v>Received via email</c:v>
                </c:pt>
                <c:pt idx="6">
                  <c:v>On social media</c:v>
                </c:pt>
                <c:pt idx="7">
                  <c:v>Sent to you by a friend on social media</c:v>
                </c:pt>
              </c:strCache>
            </c:strRef>
          </c:cat>
          <c:val>
            <c:numRef>
              <c:f>Sheet1!$B$2:$B$9</c:f>
              <c:numCache>
                <c:formatCode>General</c:formatCode>
                <c:ptCount val="8"/>
                <c:pt idx="0">
                  <c:v>14</c:v>
                </c:pt>
                <c:pt idx="1">
                  <c:v>12</c:v>
                </c:pt>
                <c:pt idx="2">
                  <c:v>12</c:v>
                </c:pt>
                <c:pt idx="3">
                  <c:v>11</c:v>
                </c:pt>
                <c:pt idx="4">
                  <c:v>4</c:v>
                </c:pt>
                <c:pt idx="5">
                  <c:v>2</c:v>
                </c:pt>
                <c:pt idx="6">
                  <c:v>2</c:v>
                </c:pt>
                <c:pt idx="7">
                  <c:v>2</c:v>
                </c:pt>
              </c:numCache>
            </c:numRef>
          </c:val>
        </c:ser>
        <c:ser>
          <c:idx val="1"/>
          <c:order val="1"/>
          <c:tx>
            <c:strRef>
              <c:f>Sheet1!$C$1</c:f>
              <c:strCache>
                <c:ptCount val="1"/>
                <c:pt idx="0">
                  <c:v>Mostly trust</c:v>
                </c:pt>
              </c:strCache>
            </c:strRef>
          </c:tx>
          <c:spPr>
            <a:solidFill>
              <a:srgbClr val="AED246"/>
            </a:solidFill>
          </c:spPr>
          <c:invertIfNegative val="0"/>
          <c:dLbls>
            <c:showLegendKey val="0"/>
            <c:showVal val="1"/>
            <c:showCatName val="0"/>
            <c:showSerName val="0"/>
            <c:showPercent val="0"/>
            <c:showBubbleSize val="0"/>
            <c:showLeaderLines val="0"/>
          </c:dLbls>
          <c:cat>
            <c:strRef>
              <c:f>Sheet1!$A$2:$A$9</c:f>
              <c:strCache>
                <c:ptCount val="8"/>
                <c:pt idx="0">
                  <c:v>On televsion</c:v>
                </c:pt>
                <c:pt idx="1">
                  <c:v>On the radio</c:v>
                </c:pt>
                <c:pt idx="2">
                  <c:v>From a TV, newspaper or magazine's website</c:v>
                </c:pt>
                <c:pt idx="3">
                  <c:v>In newspapers and magazines</c:v>
                </c:pt>
                <c:pt idx="4">
                  <c:v>From digital news site like Reddit, Huffington Post, iPolitics</c:v>
                </c:pt>
                <c:pt idx="5">
                  <c:v>Received via email</c:v>
                </c:pt>
                <c:pt idx="6">
                  <c:v>On social media</c:v>
                </c:pt>
                <c:pt idx="7">
                  <c:v>Sent to you by a friend on social media</c:v>
                </c:pt>
              </c:strCache>
            </c:strRef>
          </c:cat>
          <c:val>
            <c:numRef>
              <c:f>Sheet1!$C$2:$C$9</c:f>
              <c:numCache>
                <c:formatCode>General</c:formatCode>
                <c:ptCount val="8"/>
                <c:pt idx="0">
                  <c:v>55</c:v>
                </c:pt>
                <c:pt idx="1">
                  <c:v>58</c:v>
                </c:pt>
                <c:pt idx="2">
                  <c:v>53</c:v>
                </c:pt>
                <c:pt idx="3">
                  <c:v>55</c:v>
                </c:pt>
                <c:pt idx="4">
                  <c:v>30</c:v>
                </c:pt>
                <c:pt idx="5">
                  <c:v>15</c:v>
                </c:pt>
                <c:pt idx="6">
                  <c:v>13</c:v>
                </c:pt>
                <c:pt idx="7">
                  <c:v>11</c:v>
                </c:pt>
              </c:numCache>
            </c:numRef>
          </c:val>
        </c:ser>
        <c:ser>
          <c:idx val="2"/>
          <c:order val="2"/>
          <c:tx>
            <c:strRef>
              <c:f>Sheet1!$D$1</c:f>
              <c:strCache>
                <c:ptCount val="1"/>
                <c:pt idx="0">
                  <c:v>Partially trust</c:v>
                </c:pt>
              </c:strCache>
            </c:strRef>
          </c:tx>
          <c:spPr>
            <a:solidFill>
              <a:srgbClr val="FFC000"/>
            </a:solidFill>
          </c:spPr>
          <c:invertIfNegative val="0"/>
          <c:dLbls>
            <c:showLegendKey val="0"/>
            <c:showVal val="1"/>
            <c:showCatName val="0"/>
            <c:showSerName val="0"/>
            <c:showPercent val="0"/>
            <c:showBubbleSize val="0"/>
            <c:showLeaderLines val="0"/>
          </c:dLbls>
          <c:cat>
            <c:strRef>
              <c:f>Sheet1!$A$2:$A$9</c:f>
              <c:strCache>
                <c:ptCount val="8"/>
                <c:pt idx="0">
                  <c:v>On televsion</c:v>
                </c:pt>
                <c:pt idx="1">
                  <c:v>On the radio</c:v>
                </c:pt>
                <c:pt idx="2">
                  <c:v>From a TV, newspaper or magazine's website</c:v>
                </c:pt>
                <c:pt idx="3">
                  <c:v>In newspapers and magazines</c:v>
                </c:pt>
                <c:pt idx="4">
                  <c:v>From digital news site like Reddit, Huffington Post, iPolitics</c:v>
                </c:pt>
                <c:pt idx="5">
                  <c:v>Received via email</c:v>
                </c:pt>
                <c:pt idx="6">
                  <c:v>On social media</c:v>
                </c:pt>
                <c:pt idx="7">
                  <c:v>Sent to you by a friend on social media</c:v>
                </c:pt>
              </c:strCache>
            </c:strRef>
          </c:cat>
          <c:val>
            <c:numRef>
              <c:f>Sheet1!$D$2:$D$9</c:f>
              <c:numCache>
                <c:formatCode>General</c:formatCode>
                <c:ptCount val="8"/>
                <c:pt idx="0">
                  <c:v>24</c:v>
                </c:pt>
                <c:pt idx="1">
                  <c:v>25</c:v>
                </c:pt>
                <c:pt idx="2">
                  <c:v>29</c:v>
                </c:pt>
                <c:pt idx="3">
                  <c:v>29</c:v>
                </c:pt>
                <c:pt idx="4">
                  <c:v>44</c:v>
                </c:pt>
                <c:pt idx="5">
                  <c:v>47</c:v>
                </c:pt>
                <c:pt idx="6">
                  <c:v>50</c:v>
                </c:pt>
                <c:pt idx="7">
                  <c:v>53</c:v>
                </c:pt>
              </c:numCache>
            </c:numRef>
          </c:val>
        </c:ser>
        <c:ser>
          <c:idx val="3"/>
          <c:order val="3"/>
          <c:tx>
            <c:strRef>
              <c:f>Sheet1!$E$1</c:f>
              <c:strCache>
                <c:ptCount val="1"/>
                <c:pt idx="0">
                  <c:v>Do not trust</c:v>
                </c:pt>
              </c:strCache>
            </c:strRef>
          </c:tx>
          <c:spPr>
            <a:solidFill>
              <a:srgbClr val="C00000"/>
            </a:solidFill>
          </c:spPr>
          <c:invertIfNegative val="0"/>
          <c:dLbls>
            <c:showLegendKey val="0"/>
            <c:showVal val="1"/>
            <c:showCatName val="0"/>
            <c:showSerName val="0"/>
            <c:showPercent val="0"/>
            <c:showBubbleSize val="0"/>
            <c:showLeaderLines val="0"/>
          </c:dLbls>
          <c:cat>
            <c:strRef>
              <c:f>Sheet1!$A$2:$A$9</c:f>
              <c:strCache>
                <c:ptCount val="8"/>
                <c:pt idx="0">
                  <c:v>On televsion</c:v>
                </c:pt>
                <c:pt idx="1">
                  <c:v>On the radio</c:v>
                </c:pt>
                <c:pt idx="2">
                  <c:v>From a TV, newspaper or magazine's website</c:v>
                </c:pt>
                <c:pt idx="3">
                  <c:v>In newspapers and magazines</c:v>
                </c:pt>
                <c:pt idx="4">
                  <c:v>From digital news site like Reddit, Huffington Post, iPolitics</c:v>
                </c:pt>
                <c:pt idx="5">
                  <c:v>Received via email</c:v>
                </c:pt>
                <c:pt idx="6">
                  <c:v>On social media</c:v>
                </c:pt>
                <c:pt idx="7">
                  <c:v>Sent to you by a friend on social media</c:v>
                </c:pt>
              </c:strCache>
            </c:strRef>
          </c:cat>
          <c:val>
            <c:numRef>
              <c:f>Sheet1!$E$2:$E$9</c:f>
              <c:numCache>
                <c:formatCode>General</c:formatCode>
                <c:ptCount val="8"/>
                <c:pt idx="0">
                  <c:v>4</c:v>
                </c:pt>
                <c:pt idx="1">
                  <c:v>2</c:v>
                </c:pt>
                <c:pt idx="2">
                  <c:v>3</c:v>
                </c:pt>
                <c:pt idx="3">
                  <c:v>3</c:v>
                </c:pt>
                <c:pt idx="4">
                  <c:v>11</c:v>
                </c:pt>
                <c:pt idx="5">
                  <c:v>27</c:v>
                </c:pt>
                <c:pt idx="6">
                  <c:v>28</c:v>
                </c:pt>
                <c:pt idx="7">
                  <c:v>27</c:v>
                </c:pt>
              </c:numCache>
            </c:numRef>
          </c:val>
        </c:ser>
        <c:ser>
          <c:idx val="4"/>
          <c:order val="4"/>
          <c:tx>
            <c:strRef>
              <c:f>Sheet1!$F$1</c:f>
              <c:strCache>
                <c:ptCount val="1"/>
                <c:pt idx="0">
                  <c:v>DK/NR</c:v>
                </c:pt>
              </c:strCache>
            </c:strRef>
          </c:tx>
          <c:invertIfNegative val="0"/>
          <c:dLbls>
            <c:showLegendKey val="0"/>
            <c:showVal val="1"/>
            <c:showCatName val="0"/>
            <c:showSerName val="0"/>
            <c:showPercent val="0"/>
            <c:showBubbleSize val="0"/>
            <c:showLeaderLines val="0"/>
          </c:dLbls>
          <c:cat>
            <c:strRef>
              <c:f>Sheet1!$A$2:$A$9</c:f>
              <c:strCache>
                <c:ptCount val="8"/>
                <c:pt idx="0">
                  <c:v>On televsion</c:v>
                </c:pt>
                <c:pt idx="1">
                  <c:v>On the radio</c:v>
                </c:pt>
                <c:pt idx="2">
                  <c:v>From a TV, newspaper or magazine's website</c:v>
                </c:pt>
                <c:pt idx="3">
                  <c:v>In newspapers and magazines</c:v>
                </c:pt>
                <c:pt idx="4">
                  <c:v>From digital news site like Reddit, Huffington Post, iPolitics</c:v>
                </c:pt>
                <c:pt idx="5">
                  <c:v>Received via email</c:v>
                </c:pt>
                <c:pt idx="6">
                  <c:v>On social media</c:v>
                </c:pt>
                <c:pt idx="7">
                  <c:v>Sent to you by a friend on social media</c:v>
                </c:pt>
              </c:strCache>
            </c:strRef>
          </c:cat>
          <c:val>
            <c:numRef>
              <c:f>Sheet1!$F$2:$F$9</c:f>
              <c:numCache>
                <c:formatCode>General</c:formatCode>
                <c:ptCount val="8"/>
                <c:pt idx="0">
                  <c:v>2</c:v>
                </c:pt>
                <c:pt idx="1">
                  <c:v>3</c:v>
                </c:pt>
                <c:pt idx="2">
                  <c:v>3</c:v>
                </c:pt>
                <c:pt idx="3">
                  <c:v>2</c:v>
                </c:pt>
                <c:pt idx="4">
                  <c:v>10</c:v>
                </c:pt>
                <c:pt idx="5">
                  <c:v>9</c:v>
                </c:pt>
                <c:pt idx="6">
                  <c:v>7</c:v>
                </c:pt>
                <c:pt idx="7">
                  <c:v>7</c:v>
                </c:pt>
              </c:numCache>
            </c:numRef>
          </c:val>
        </c:ser>
        <c:dLbls>
          <c:showLegendKey val="0"/>
          <c:showVal val="0"/>
          <c:showCatName val="0"/>
          <c:showSerName val="0"/>
          <c:showPercent val="0"/>
          <c:showBubbleSize val="0"/>
        </c:dLbls>
        <c:gapWidth val="20"/>
        <c:overlap val="100"/>
        <c:axId val="319062784"/>
        <c:axId val="319064704"/>
      </c:barChart>
      <c:catAx>
        <c:axId val="319062784"/>
        <c:scaling>
          <c:orientation val="maxMin"/>
        </c:scaling>
        <c:delete val="0"/>
        <c:axPos val="l"/>
        <c:majorTickMark val="out"/>
        <c:minorTickMark val="none"/>
        <c:tickLblPos val="nextTo"/>
        <c:spPr>
          <a:ln>
            <a:noFill/>
          </a:ln>
        </c:spPr>
        <c:txPr>
          <a:bodyPr/>
          <a:lstStyle/>
          <a:p>
            <a:pPr>
              <a:defRPr sz="1500"/>
            </a:pPr>
            <a:endParaRPr lang="en-US"/>
          </a:p>
        </c:txPr>
        <c:crossAx val="319064704"/>
        <c:crosses val="autoZero"/>
        <c:auto val="1"/>
        <c:lblAlgn val="ctr"/>
        <c:lblOffset val="100"/>
        <c:noMultiLvlLbl val="0"/>
      </c:catAx>
      <c:valAx>
        <c:axId val="319064704"/>
        <c:scaling>
          <c:orientation val="minMax"/>
        </c:scaling>
        <c:delete val="1"/>
        <c:axPos val="t"/>
        <c:numFmt formatCode="0%" sourceLinked="1"/>
        <c:majorTickMark val="out"/>
        <c:minorTickMark val="none"/>
        <c:tickLblPos val="nextTo"/>
        <c:crossAx val="319062784"/>
        <c:crosses val="autoZero"/>
        <c:crossBetween val="between"/>
      </c:valAx>
      <c:spPr>
        <a:ln>
          <a:noFill/>
        </a:ln>
      </c:spPr>
    </c:plotArea>
    <c:legend>
      <c:legendPos val="b"/>
      <c:layout>
        <c:manualLayout>
          <c:xMode val="edge"/>
          <c:yMode val="edge"/>
          <c:x val="0.12727272727272726"/>
          <c:y val="0.92011462434383207"/>
          <c:w val="0.69090909090909092"/>
          <c:h val="6.5822834645669293E-2"/>
        </c:manualLayout>
      </c:layout>
      <c:overlay val="0"/>
      <c:spPr>
        <a:ln>
          <a:solidFill>
            <a:srgbClr val="324481"/>
          </a:solidFill>
          <a:prstDash val="solid"/>
        </a:ln>
      </c:spPr>
    </c:legend>
    <c:plotVisOnly val="1"/>
    <c:dispBlanksAs val="gap"/>
    <c:showDLblsOverMax val="0"/>
  </c:chart>
  <c:spPr>
    <a:ln>
      <a:no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0.02532</cdr:x>
      <cdr:y>0.01546</cdr:y>
    </cdr:from>
    <cdr:to>
      <cdr:x>0.96217</cdr:x>
      <cdr:y>0.14985</cdr:y>
    </cdr:to>
    <cdr:sp macro="" textlink="">
      <cdr:nvSpPr>
        <cdr:cNvPr id="2" name="TextBox 1"/>
        <cdr:cNvSpPr txBox="1"/>
      </cdr:nvSpPr>
      <cdr:spPr>
        <a:xfrm xmlns:a="http://schemas.openxmlformats.org/drawingml/2006/main">
          <a:off x="208373" y="67272"/>
          <a:ext cx="7709901" cy="58477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ctr"/>
          <a:r>
            <a:rPr lang="en-CA" sz="1600" b="1" i="1" dirty="0">
              <a:solidFill>
                <a:srgbClr val="324481"/>
              </a:solidFill>
            </a:rPr>
            <a:t>How comfortable are you with the levels of truth and accuracy in the advertising you see, hear or read for each of the following:</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0.01873</cdr:y>
    </cdr:from>
    <cdr:to>
      <cdr:x>1</cdr:x>
      <cdr:y>0.09364</cdr:y>
    </cdr:to>
    <cdr:sp macro="" textlink="">
      <cdr:nvSpPr>
        <cdr:cNvPr id="2" name="TextBox 1"/>
        <cdr:cNvSpPr txBox="1"/>
      </cdr:nvSpPr>
      <cdr:spPr>
        <a:xfrm xmlns:a="http://schemas.openxmlformats.org/drawingml/2006/main">
          <a:off x="0" y="76200"/>
          <a:ext cx="83820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CA" sz="1600" b="1" i="1" dirty="0">
              <a:solidFill>
                <a:srgbClr val="324481"/>
              </a:solidFill>
            </a:rPr>
            <a:t>Would you say you completely trust, partially </a:t>
          </a:r>
          <a:r>
            <a:rPr lang="en-CA" sz="1600" b="1" i="1" dirty="0" smtClean="0">
              <a:solidFill>
                <a:srgbClr val="324481"/>
              </a:solidFill>
            </a:rPr>
            <a:t>trust, or </a:t>
          </a:r>
          <a:r>
            <a:rPr lang="en-CA" sz="1600" b="1" i="1" dirty="0">
              <a:solidFill>
                <a:srgbClr val="324481"/>
              </a:solidFill>
            </a:rPr>
            <a:t>do not trust the news that </a:t>
          </a:r>
          <a:r>
            <a:rPr lang="en-CA" sz="1600" b="1" i="1" dirty="0" smtClean="0">
              <a:solidFill>
                <a:srgbClr val="324481"/>
              </a:solidFill>
            </a:rPr>
            <a:t>is ...?</a:t>
          </a:r>
          <a:endParaRPr lang="en-CA" sz="1600" b="1" i="1" dirty="0">
            <a:solidFill>
              <a:srgbClr val="32448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6A662-492A-459F-A91A-6176C64DF509}" type="datetimeFigureOut">
              <a:rPr lang="en-CA" smtClean="0"/>
              <a:t>2017-09-12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E340E-112F-4C67-A750-E5E244884F2D}" type="slidenum">
              <a:rPr lang="en-CA" smtClean="0"/>
              <a:t>‹#›</a:t>
            </a:fld>
            <a:endParaRPr lang="en-CA"/>
          </a:p>
        </p:txBody>
      </p:sp>
    </p:spTree>
    <p:extLst>
      <p:ext uri="{BB962C8B-B14F-4D97-AF65-F5344CB8AC3E}">
        <p14:creationId xmlns:p14="http://schemas.microsoft.com/office/powerpoint/2010/main" val="387427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dweek.com/fishbowlny/vanity-fair-adds-80000-subscriptions-since-trump-attack/39492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dirty="0" err="1" smtClean="0"/>
              <a:t>Environics</a:t>
            </a:r>
            <a:r>
              <a:rPr lang="en-CA" sz="1200" i="1" dirty="0" smtClean="0"/>
              <a:t> Communications </a:t>
            </a:r>
            <a:r>
              <a:rPr lang="en-CA" sz="1200" i="1" dirty="0" err="1" smtClean="0"/>
              <a:t>CanTrust</a:t>
            </a:r>
            <a:r>
              <a:rPr lang="en-CA" sz="1200" i="1" dirty="0" smtClean="0"/>
              <a:t> Index</a:t>
            </a:r>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1</a:t>
            </a:fld>
            <a:endParaRPr lang="en-CA"/>
          </a:p>
        </p:txBody>
      </p:sp>
    </p:spTree>
    <p:extLst>
      <p:ext uri="{BB962C8B-B14F-4D97-AF65-F5344CB8AC3E}">
        <p14:creationId xmlns:p14="http://schemas.microsoft.com/office/powerpoint/2010/main" val="264068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http://www.marketingmag.ca/consumer/environics-research-uncovers-widespread-trust-deficit-173882?utm_source=EmailMarketing&amp;utm_medium=email&amp;utm_campaign=AM_Daily</a:t>
            </a:r>
          </a:p>
          <a:p>
            <a:endParaRPr lang="en-CA" dirty="0" smtClean="0"/>
          </a:p>
          <a:p>
            <a:r>
              <a:rPr lang="en-CA" dirty="0" smtClean="0"/>
              <a:t>54% of Canadians trust news media … </a:t>
            </a:r>
            <a:endParaRPr lang="en-CA" dirty="0"/>
          </a:p>
        </p:txBody>
      </p:sp>
      <p:sp>
        <p:nvSpPr>
          <p:cNvPr id="4" name="Slide Number Placeholder 3"/>
          <p:cNvSpPr>
            <a:spLocks noGrp="1"/>
          </p:cNvSpPr>
          <p:nvPr>
            <p:ph type="sldNum" sz="quarter" idx="10"/>
          </p:nvPr>
        </p:nvSpPr>
        <p:spPr/>
        <p:txBody>
          <a:bodyPr/>
          <a:lstStyle/>
          <a:p>
            <a:fld id="{FBCEC833-834E-4931-B73C-B1DB69941A9C}" type="slidenum">
              <a:rPr lang="en-CA" smtClean="0"/>
              <a:t>13</a:t>
            </a:fld>
            <a:endParaRPr lang="en-CA"/>
          </a:p>
        </p:txBody>
      </p:sp>
    </p:spTree>
    <p:extLst>
      <p:ext uri="{BB962C8B-B14F-4D97-AF65-F5344CB8AC3E}">
        <p14:creationId xmlns:p14="http://schemas.microsoft.com/office/powerpoint/2010/main" val="42843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http://www.cantechletter.com/2016/04/canadians-trust-social-media-little-trust-oil-pipelines-says-survey/</a:t>
            </a:r>
          </a:p>
          <a:p>
            <a:endParaRPr lang="en-CA" dirty="0"/>
          </a:p>
        </p:txBody>
      </p:sp>
      <p:sp>
        <p:nvSpPr>
          <p:cNvPr id="4" name="Slide Number Placeholder 3"/>
          <p:cNvSpPr>
            <a:spLocks noGrp="1"/>
          </p:cNvSpPr>
          <p:nvPr>
            <p:ph type="sldNum" sz="quarter" idx="10"/>
          </p:nvPr>
        </p:nvSpPr>
        <p:spPr/>
        <p:txBody>
          <a:bodyPr/>
          <a:lstStyle/>
          <a:p>
            <a:fld id="{FBCEC833-834E-4931-B73C-B1DB69941A9C}" type="slidenum">
              <a:rPr lang="en-CA" smtClean="0"/>
              <a:t>14</a:t>
            </a:fld>
            <a:endParaRPr lang="en-CA"/>
          </a:p>
        </p:txBody>
      </p:sp>
    </p:spTree>
    <p:extLst>
      <p:ext uri="{BB962C8B-B14F-4D97-AF65-F5344CB8AC3E}">
        <p14:creationId xmlns:p14="http://schemas.microsoft.com/office/powerpoint/2010/main" val="42843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http://www.nytimes.com/2016/11/07/business/media/medias-next-challenge-overcoming-the-threat-of-fake-news.html?_r=0</a:t>
            </a:r>
          </a:p>
          <a:p>
            <a:r>
              <a:rPr lang="en-CA" dirty="0" smtClean="0"/>
              <a:t>http://www.inma.org/blogs/Editors-Inbox/post.cfm/pro-media-backlash-to-trump-s-election-what-should-u-s-newspapers-do</a:t>
            </a:r>
          </a:p>
          <a:p>
            <a:endParaRPr lang="en-CA" dirty="0" smtClean="0"/>
          </a:p>
          <a:p>
            <a:r>
              <a:rPr lang="en-CA" dirty="0" smtClean="0"/>
              <a:t>http://www.niemanlab.org/2017/01/newsonomics-trump-may-be-the-news-industrys-greatest-opportunity-to-build-a-sustainable-model/?utm_source=API+Need+to+Know+newsletter&amp;utm_campaign=d61544d6f2-EMAIL_CAMPAIGN_2017_01_23&amp;utm_medium=email&amp;utm_term=0_e3bf78af04-d61544d6f2-45829001</a:t>
            </a:r>
          </a:p>
          <a:p>
            <a:pPr marL="171450" indent="-171450">
              <a:buFontTx/>
              <a:buChar char="-"/>
            </a:pPr>
            <a:r>
              <a:rPr lang="en-CA" dirty="0" smtClean="0">
                <a:solidFill>
                  <a:srgbClr val="FF0000"/>
                </a:solidFill>
              </a:rPr>
              <a:t>NY Times subscriptions</a:t>
            </a:r>
            <a:r>
              <a:rPr lang="en-CA" baseline="0" dirty="0" smtClean="0">
                <a:solidFill>
                  <a:srgbClr val="FF0000"/>
                </a:solidFill>
              </a:rPr>
              <a:t> up by 200,000+ (many not solicited)</a:t>
            </a:r>
          </a:p>
          <a:p>
            <a:pPr marL="171450" indent="-171450">
              <a:buFontTx/>
              <a:buChar char="-"/>
            </a:pPr>
            <a:r>
              <a:rPr lang="en-CA" baseline="0" dirty="0" smtClean="0">
                <a:solidFill>
                  <a:srgbClr val="FF0000"/>
                </a:solidFill>
              </a:rPr>
              <a:t>Washington Post – double digit percentage increase in new subscriptions</a:t>
            </a:r>
          </a:p>
          <a:p>
            <a:pPr marL="171450" indent="-171450">
              <a:buFontTx/>
              <a:buChar char="-"/>
            </a:pPr>
            <a:r>
              <a:rPr lang="en-CA" baseline="0" dirty="0" smtClean="0">
                <a:solidFill>
                  <a:srgbClr val="FF0000"/>
                </a:solidFill>
              </a:rPr>
              <a:t>Increased public support for </a:t>
            </a:r>
            <a:r>
              <a:rPr lang="en-CA" sz="1200" b="0" i="0" kern="1200" dirty="0" smtClean="0">
                <a:solidFill>
                  <a:srgbClr val="FF0000"/>
                </a:solidFill>
                <a:effectLst/>
                <a:latin typeface="+mn-lt"/>
                <a:ea typeface="+mn-ea"/>
                <a:cs typeface="+mn-cs"/>
              </a:rPr>
              <a:t>The Atlantic, </a:t>
            </a:r>
            <a:r>
              <a:rPr lang="en-CA" sz="1200" b="0" i="0" kern="1200" dirty="0" err="1" smtClean="0">
                <a:solidFill>
                  <a:srgbClr val="FF0000"/>
                </a:solidFill>
                <a:effectLst/>
                <a:latin typeface="+mn-lt"/>
                <a:ea typeface="+mn-ea"/>
                <a:cs typeface="+mn-cs"/>
              </a:rPr>
              <a:t>ProPublica</a:t>
            </a:r>
            <a:r>
              <a:rPr lang="en-CA" sz="1200" b="0" i="0" kern="1200" dirty="0" smtClean="0">
                <a:solidFill>
                  <a:srgbClr val="FF0000"/>
                </a:solidFill>
                <a:effectLst/>
                <a:latin typeface="+mn-lt"/>
                <a:ea typeface="+mn-ea"/>
                <a:cs typeface="+mn-cs"/>
              </a:rPr>
              <a:t>, The Guardian, NPR, The New Yorker, Mother Jones, </a:t>
            </a:r>
            <a:r>
              <a:rPr lang="en-CA" sz="1200" b="0" i="0" u="none" strike="noStrike" kern="1200" dirty="0" smtClean="0">
                <a:solidFill>
                  <a:srgbClr val="FF0000"/>
                </a:solidFill>
                <a:effectLst/>
                <a:latin typeface="+mn-lt"/>
                <a:ea typeface="+mn-ea"/>
                <a:cs typeface="+mn-cs"/>
                <a:hlinkClick r:id="rId3"/>
              </a:rPr>
              <a:t>Vanity Fair</a:t>
            </a:r>
            <a:r>
              <a:rPr lang="en-CA" sz="1200" b="0" i="0" kern="1200" dirty="0" smtClean="0">
                <a:solidFill>
                  <a:srgbClr val="FF0000"/>
                </a:solidFill>
                <a:effectLst/>
                <a:latin typeface="+mn-lt"/>
                <a:ea typeface="+mn-ea"/>
                <a:cs typeface="+mn-cs"/>
              </a:rPr>
              <a:t>, and the Los Angeles Times</a:t>
            </a:r>
            <a:endParaRPr lang="en-CA" dirty="0" smtClean="0">
              <a:solidFill>
                <a:srgbClr val="FF0000"/>
              </a:solidFill>
            </a:endParaRPr>
          </a:p>
          <a:p>
            <a:endParaRPr lang="en-CA" dirty="0" smtClean="0"/>
          </a:p>
          <a:p>
            <a:r>
              <a:rPr lang="en-CA" dirty="0" smtClean="0"/>
              <a:t>http://www.poynter.org/2017/trump-bump-subscription-surge-brightens-otherwise-grey-results-at-new-york-times/447078/</a:t>
            </a:r>
          </a:p>
          <a:p>
            <a:r>
              <a:rPr lang="en-CA" dirty="0" smtClean="0"/>
              <a:t>- </a:t>
            </a:r>
            <a:r>
              <a:rPr lang="en-CA" smtClean="0"/>
              <a:t>NY Times </a:t>
            </a:r>
            <a:r>
              <a:rPr lang="en-CA" sz="1200" b="0" i="0" kern="1200" smtClean="0">
                <a:solidFill>
                  <a:schemeClr val="tx1"/>
                </a:solidFill>
                <a:effectLst/>
                <a:latin typeface="+mn-lt"/>
                <a:ea typeface="+mn-ea"/>
                <a:cs typeface="+mn-cs"/>
              </a:rPr>
              <a:t>record </a:t>
            </a:r>
            <a:r>
              <a:rPr lang="en-CA" sz="1200" b="0" i="0" kern="1200" dirty="0" smtClean="0">
                <a:solidFill>
                  <a:schemeClr val="tx1"/>
                </a:solidFill>
                <a:effectLst/>
                <a:latin typeface="+mn-lt"/>
                <a:ea typeface="+mn-ea"/>
                <a:cs typeface="+mn-cs"/>
              </a:rPr>
              <a:t>276,000 net quarterly growth in digital subscriptions in the last quarter of 2016</a:t>
            </a:r>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16</a:t>
            </a:fld>
            <a:endParaRPr lang="en-CA"/>
          </a:p>
        </p:txBody>
      </p:sp>
    </p:spTree>
    <p:extLst>
      <p:ext uri="{BB962C8B-B14F-4D97-AF65-F5344CB8AC3E}">
        <p14:creationId xmlns:p14="http://schemas.microsoft.com/office/powerpoint/2010/main" val="61152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http://www.multivu.com/players/English/7819751-environics-cantrust-index/</a:t>
            </a:r>
          </a:p>
          <a:p>
            <a:r>
              <a:rPr lang="en-CA" dirty="0" smtClean="0"/>
              <a:t>Source:</a:t>
            </a:r>
            <a:r>
              <a:rPr lang="en-CA" baseline="0" dirty="0" smtClean="0"/>
              <a:t>  </a:t>
            </a:r>
            <a:r>
              <a:rPr lang="en-CA" baseline="0" dirty="0" err="1" smtClean="0"/>
              <a:t>Environics</a:t>
            </a:r>
            <a:r>
              <a:rPr lang="en-CA" baseline="0" dirty="0" smtClean="0"/>
              <a:t> Communications </a:t>
            </a:r>
            <a:r>
              <a:rPr lang="en-CA" baseline="0" dirty="0" err="1" smtClean="0"/>
              <a:t>CanTrust</a:t>
            </a:r>
            <a:r>
              <a:rPr lang="en-CA" baseline="0" dirty="0" smtClean="0"/>
              <a:t> Index 2016</a:t>
            </a:r>
          </a:p>
          <a:p>
            <a:endParaRPr lang="en-CA" sz="1200" b="0" i="1" kern="1200" dirty="0" smtClean="0">
              <a:solidFill>
                <a:schemeClr val="tx1"/>
              </a:solidFill>
              <a:effectLst/>
              <a:latin typeface="+mn-lt"/>
              <a:ea typeface="+mn-ea"/>
              <a:cs typeface="+mn-cs"/>
            </a:endParaRPr>
          </a:p>
          <a:p>
            <a:r>
              <a:rPr lang="en-CA" sz="1200" b="0" i="1" kern="1200" dirty="0" smtClean="0">
                <a:solidFill>
                  <a:schemeClr val="tx1"/>
                </a:solidFill>
                <a:effectLst/>
                <a:latin typeface="+mn-lt"/>
                <a:ea typeface="+mn-ea"/>
                <a:cs typeface="+mn-cs"/>
              </a:rPr>
              <a:t>The </a:t>
            </a:r>
            <a:r>
              <a:rPr lang="en-CA" sz="1200" b="1" i="1" kern="1200" dirty="0" err="1" smtClean="0">
                <a:solidFill>
                  <a:schemeClr val="tx1"/>
                </a:solidFill>
                <a:effectLst/>
                <a:latin typeface="+mn-lt"/>
                <a:ea typeface="+mn-ea"/>
                <a:cs typeface="+mn-cs"/>
              </a:rPr>
              <a:t>Environics</a:t>
            </a:r>
            <a:r>
              <a:rPr lang="en-CA" sz="1200" b="1" i="1" kern="1200" dirty="0" smtClean="0">
                <a:solidFill>
                  <a:schemeClr val="tx1"/>
                </a:solidFill>
                <a:effectLst/>
                <a:latin typeface="+mn-lt"/>
                <a:ea typeface="+mn-ea"/>
                <a:cs typeface="+mn-cs"/>
              </a:rPr>
              <a:t> Communications </a:t>
            </a:r>
            <a:r>
              <a:rPr lang="en-CA" sz="1200" b="1" i="1" kern="1200" dirty="0" err="1" smtClean="0">
                <a:solidFill>
                  <a:schemeClr val="tx1"/>
                </a:solidFill>
                <a:effectLst/>
                <a:latin typeface="+mn-lt"/>
                <a:ea typeface="+mn-ea"/>
                <a:cs typeface="+mn-cs"/>
              </a:rPr>
              <a:t>CanTrust</a:t>
            </a:r>
            <a:r>
              <a:rPr lang="en-CA" sz="1200" b="1" i="1" kern="1200" dirty="0" smtClean="0">
                <a:solidFill>
                  <a:schemeClr val="tx1"/>
                </a:solidFill>
                <a:effectLst/>
                <a:latin typeface="+mn-lt"/>
                <a:ea typeface="+mn-ea"/>
                <a:cs typeface="+mn-cs"/>
              </a:rPr>
              <a:t> Index</a:t>
            </a:r>
            <a:r>
              <a:rPr lang="en-CA" sz="1200" b="0" i="1" kern="1200" dirty="0" smtClean="0">
                <a:solidFill>
                  <a:schemeClr val="tx1"/>
                </a:solidFill>
                <a:effectLst/>
                <a:latin typeface="+mn-lt"/>
                <a:ea typeface="+mn-ea"/>
                <a:cs typeface="+mn-cs"/>
              </a:rPr>
              <a:t> is a study of the levels of trust Canadians have in organizations, leaders and industry segments. It focuses on the general public, newcomers and primary household shoppers and was conducted to help companies reduce their corporate trust deficit.</a:t>
            </a:r>
            <a:endParaRPr lang="en-CA" i="1" dirty="0"/>
          </a:p>
        </p:txBody>
      </p:sp>
      <p:sp>
        <p:nvSpPr>
          <p:cNvPr id="4" name="Slide Number Placeholder 3"/>
          <p:cNvSpPr>
            <a:spLocks noGrp="1"/>
          </p:cNvSpPr>
          <p:nvPr>
            <p:ph type="sldNum" sz="quarter" idx="10"/>
          </p:nvPr>
        </p:nvSpPr>
        <p:spPr/>
        <p:txBody>
          <a:bodyPr/>
          <a:lstStyle/>
          <a:p>
            <a:fld id="{FBCEC833-834E-4931-B73C-B1DB69941A9C}" type="slidenum">
              <a:rPr lang="en-CA" smtClean="0"/>
              <a:t>17</a:t>
            </a:fld>
            <a:endParaRPr lang="en-CA"/>
          </a:p>
        </p:txBody>
      </p:sp>
    </p:spTree>
    <p:extLst>
      <p:ext uri="{BB962C8B-B14F-4D97-AF65-F5344CB8AC3E}">
        <p14:creationId xmlns:p14="http://schemas.microsoft.com/office/powerpoint/2010/main" val="367042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dirty="0" err="1" smtClean="0"/>
              <a:t>Environics</a:t>
            </a:r>
            <a:r>
              <a:rPr lang="en-CA" sz="1200" i="1" dirty="0" smtClean="0"/>
              <a:t> Communications </a:t>
            </a:r>
            <a:r>
              <a:rPr lang="en-CA" sz="1200" i="1" dirty="0" err="1" smtClean="0"/>
              <a:t>CanTrust</a:t>
            </a:r>
            <a:r>
              <a:rPr lang="en-CA" sz="1200" i="1" dirty="0" smtClean="0"/>
              <a:t> Index</a:t>
            </a:r>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18</a:t>
            </a:fld>
            <a:endParaRPr lang="en-CA"/>
          </a:p>
        </p:txBody>
      </p:sp>
    </p:spTree>
    <p:extLst>
      <p:ext uri="{BB962C8B-B14F-4D97-AF65-F5344CB8AC3E}">
        <p14:creationId xmlns:p14="http://schemas.microsoft.com/office/powerpoint/2010/main" val="264068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Source: Nielsen Global Trust in Advertising Survey, Q1 2015</a:t>
            </a:r>
            <a:endParaRPr lang="en-CA" dirty="0"/>
          </a:p>
        </p:txBody>
      </p:sp>
      <p:sp>
        <p:nvSpPr>
          <p:cNvPr id="4" name="Slide Number Placeholder 3"/>
          <p:cNvSpPr>
            <a:spLocks noGrp="1"/>
          </p:cNvSpPr>
          <p:nvPr>
            <p:ph type="sldNum" sz="quarter" idx="10"/>
          </p:nvPr>
        </p:nvSpPr>
        <p:spPr/>
        <p:txBody>
          <a:bodyPr/>
          <a:lstStyle/>
          <a:p>
            <a:fld id="{FBCEC833-834E-4931-B73C-B1DB69941A9C}" type="slidenum">
              <a:rPr lang="en-CA" smtClean="0"/>
              <a:t>3</a:t>
            </a:fld>
            <a:endParaRPr lang="en-CA"/>
          </a:p>
        </p:txBody>
      </p:sp>
    </p:spTree>
    <p:extLst>
      <p:ext uri="{BB962C8B-B14F-4D97-AF65-F5344CB8AC3E}">
        <p14:creationId xmlns:p14="http://schemas.microsoft.com/office/powerpoint/2010/main" val="189620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https://www.adstandards.com/en/ASCLibrary/2016ASCConsumerResearch.pdf</a:t>
            </a:r>
          </a:p>
          <a:p>
            <a:endParaRPr lang="en-CA" dirty="0" smtClean="0"/>
          </a:p>
          <a:p>
            <a:r>
              <a:rPr lang="en-CA" dirty="0" smtClean="0"/>
              <a:t>Consistent with previous research findings, Canadians continue to have a favourable impression of advertising and a majority find it helpful. </a:t>
            </a:r>
          </a:p>
          <a:p>
            <a:endParaRPr lang="en-CA" dirty="0" smtClean="0"/>
          </a:p>
          <a:p>
            <a:r>
              <a:rPr lang="en-CA" dirty="0" smtClean="0"/>
              <a:t>Conducted in early 2016 by The Gandalf Group with a representative sample of 1,564 Canadians, this research continues ASC’s probing into consumer perceptions about advertising. This year, in addition to general views on advertising and perceptions of truth and accuracy of advertising across media types, we looked at Canadians’ perspectives on certain advertising themes with a spotlight on perceptions around sexism in advertising.</a:t>
            </a:r>
          </a:p>
          <a:p>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4</a:t>
            </a:fld>
            <a:endParaRPr lang="en-CA"/>
          </a:p>
        </p:txBody>
      </p:sp>
    </p:spTree>
    <p:extLst>
      <p:ext uri="{BB962C8B-B14F-4D97-AF65-F5344CB8AC3E}">
        <p14:creationId xmlns:p14="http://schemas.microsoft.com/office/powerpoint/2010/main" val="208022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https://www.adstandards.com/en/ASCLibrary/2016ASCConsumerResearch.pdf</a:t>
            </a:r>
          </a:p>
          <a:p>
            <a:endParaRPr lang="en-CA" dirty="0" smtClean="0"/>
          </a:p>
          <a:p>
            <a:r>
              <a:rPr lang="en-CA" dirty="0" smtClean="0"/>
              <a:t>As in previous studies, comfort levels with truth and accuracy continue to be higher in ads in traditional versus digital media. </a:t>
            </a:r>
          </a:p>
          <a:p>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5</a:t>
            </a:fld>
            <a:endParaRPr lang="en-CA"/>
          </a:p>
        </p:txBody>
      </p:sp>
    </p:spTree>
    <p:extLst>
      <p:ext uri="{BB962C8B-B14F-4D97-AF65-F5344CB8AC3E}">
        <p14:creationId xmlns:p14="http://schemas.microsoft.com/office/powerpoint/2010/main" val="208022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https://www.adstandards.com/en/ASCLibrary/2016ASCConsumerResearch.pdf</a:t>
            </a:r>
          </a:p>
          <a:p>
            <a:endParaRPr lang="en-CA" dirty="0" smtClean="0"/>
          </a:p>
          <a:p>
            <a:r>
              <a:rPr lang="en-CA" dirty="0" smtClean="0"/>
              <a:t>Consistent with previous research findings, Canadians continue to have a favourable impression of advertising and a majority find it helpful. </a:t>
            </a:r>
            <a:r>
              <a:rPr lang="en-CA" smtClean="0"/>
              <a:t>As in previous studies, comfort levels with truth and accuracy continue to be higher in ads in traditional versus digital media. </a:t>
            </a:r>
          </a:p>
          <a:p>
            <a:endParaRPr lang="en-CA"/>
          </a:p>
        </p:txBody>
      </p:sp>
      <p:sp>
        <p:nvSpPr>
          <p:cNvPr id="4" name="Slide Number Placeholder 3"/>
          <p:cNvSpPr>
            <a:spLocks noGrp="1"/>
          </p:cNvSpPr>
          <p:nvPr>
            <p:ph type="sldNum" sz="quarter" idx="10"/>
          </p:nvPr>
        </p:nvSpPr>
        <p:spPr/>
        <p:txBody>
          <a:bodyPr/>
          <a:lstStyle/>
          <a:p>
            <a:fld id="{A7EE340E-112F-4C67-A750-E5E244884F2D}" type="slidenum">
              <a:rPr lang="en-CA" smtClean="0"/>
              <a:t>6</a:t>
            </a:fld>
            <a:endParaRPr lang="en-CA"/>
          </a:p>
        </p:txBody>
      </p:sp>
    </p:spTree>
    <p:extLst>
      <p:ext uri="{BB962C8B-B14F-4D97-AF65-F5344CB8AC3E}">
        <p14:creationId xmlns:p14="http://schemas.microsoft.com/office/powerpoint/2010/main" val="208022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analysis is also based on the full sample of 2403 respondents</a:t>
            </a:r>
            <a:r>
              <a:rPr lang="en-CA" baseline="0" dirty="0" smtClean="0"/>
              <a:t> instead of just community newspaper readers to avoid bias.</a:t>
            </a:r>
          </a:p>
          <a:p>
            <a:endParaRPr lang="en-CA" baseline="0" dirty="0" smtClean="0"/>
          </a:p>
          <a:p>
            <a:r>
              <a:rPr lang="en-CA" baseline="0" dirty="0" smtClean="0"/>
              <a:t>Trust is a hot topic in 2017.  Newspapers (in print and digital formats) top the list for trusted advertising content.  The top four are shown here and they are the traditional media including their digital properties.</a:t>
            </a:r>
          </a:p>
          <a:p>
            <a:endParaRPr lang="en-CA" baseline="0" dirty="0" smtClean="0"/>
          </a:p>
          <a:p>
            <a:r>
              <a:rPr lang="en-CA" baseline="0" dirty="0" smtClean="0"/>
              <a:t>Digging a little deeper the data shows that </a:t>
            </a:r>
          </a:p>
          <a:p>
            <a:pPr marL="166872" indent="-166872">
              <a:buFont typeface="Arial" panose="020B0604020202020204" pitchFamily="34" charset="0"/>
              <a:buChar char="•"/>
            </a:pPr>
            <a:r>
              <a:rPr lang="en-CA" baseline="0" dirty="0" smtClean="0"/>
              <a:t>Millennials are more trusting of media in general – typically 15-30% more than the average adult 18+.</a:t>
            </a:r>
          </a:p>
          <a:p>
            <a:pPr marL="166872" indent="-166872">
              <a:buFont typeface="Arial" panose="020B0604020202020204" pitchFamily="34" charset="0"/>
              <a:buChar char="•"/>
            </a:pPr>
            <a:r>
              <a:rPr lang="en-CA" baseline="0" dirty="0" smtClean="0"/>
              <a:t>Boomers on the other hand are less trusting of advertising content (about 10% less than the average adults).</a:t>
            </a:r>
          </a:p>
          <a:p>
            <a:pPr marL="166872" indent="-166872">
              <a:buFont typeface="Arial" panose="020B0604020202020204" pitchFamily="34" charset="0"/>
              <a:buChar char="•"/>
            </a:pPr>
            <a:r>
              <a:rPr lang="en-CA" baseline="0" dirty="0" smtClean="0"/>
              <a:t>Influencers are the most trusting of all media – 40% more than average for traditional media and 70% more than average for digital media.</a:t>
            </a:r>
            <a:endParaRPr lang="en-CA" dirty="0"/>
          </a:p>
        </p:txBody>
      </p:sp>
    </p:spTree>
    <p:extLst>
      <p:ext uri="{BB962C8B-B14F-4D97-AF65-F5344CB8AC3E}">
        <p14:creationId xmlns:p14="http://schemas.microsoft.com/office/powerpoint/2010/main" val="233757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details all the media, broken out by their traditional and digital platforms.  And again, Newspapers top the Trust list in both printed and digital formats.</a:t>
            </a:r>
          </a:p>
          <a:p>
            <a:endParaRPr lang="en-CA" dirty="0"/>
          </a:p>
          <a:p>
            <a:r>
              <a:rPr lang="en-CA" b="1" dirty="0"/>
              <a:t>Google</a:t>
            </a:r>
            <a:r>
              <a:rPr lang="en-CA" dirty="0"/>
              <a:t> - included under Search Engine (28%) and </a:t>
            </a:r>
            <a:r>
              <a:rPr lang="en-CA" b="1" dirty="0"/>
              <a:t>Facebook</a:t>
            </a:r>
            <a:r>
              <a:rPr lang="en-CA" dirty="0"/>
              <a:t> in Social Media (23%).  </a:t>
            </a:r>
          </a:p>
          <a:p>
            <a:r>
              <a:rPr lang="en-CA" dirty="0"/>
              <a:t>Social Media has seen one of the largest declines in trust over 2016 according to the 2017 </a:t>
            </a:r>
            <a:r>
              <a:rPr lang="en-CA" dirty="0" err="1"/>
              <a:t>CanTrust</a:t>
            </a:r>
            <a:r>
              <a:rPr lang="en-CA" dirty="0"/>
              <a:t> Index. “Significantly fewer respondents say that their Facebook news feed is their preferred information source (19% in 2017 versus 31% in 2016), with similar trends for Twitter and LinkedIn (both at 6% in 2017 from 10% in 2016).”  </a:t>
            </a:r>
            <a:r>
              <a:rPr lang="en-CA" dirty="0" err="1"/>
              <a:t>CanTrust</a:t>
            </a:r>
            <a:r>
              <a:rPr lang="en-CA" dirty="0"/>
              <a:t> Index 2017  </a:t>
            </a:r>
          </a:p>
          <a:p>
            <a:endParaRPr lang="en-CA" dirty="0"/>
          </a:p>
          <a:p>
            <a:r>
              <a:rPr lang="en-CA" dirty="0"/>
              <a:t>And research among Americans echoes this – </a:t>
            </a:r>
            <a:r>
              <a:rPr lang="en-CA" dirty="0" err="1"/>
              <a:t>BuzzFeed</a:t>
            </a:r>
            <a:r>
              <a:rPr lang="en-CA" dirty="0"/>
              <a:t> and </a:t>
            </a:r>
            <a:r>
              <a:rPr lang="en-CA" dirty="0" err="1"/>
              <a:t>Ipsos</a:t>
            </a:r>
            <a:r>
              <a:rPr lang="en-CA" dirty="0"/>
              <a:t> Public Affairs </a:t>
            </a:r>
            <a:r>
              <a:rPr lang="en-CA" dirty="0" err="1"/>
              <a:t>survyed</a:t>
            </a:r>
            <a:r>
              <a:rPr lang="en-CA" dirty="0"/>
              <a:t> 3,000 Americans and found that “Over half of those who took the survey said they trust the news they read on Facebook “only a little” or “not at all.”</a:t>
            </a:r>
          </a:p>
          <a:p>
            <a:r>
              <a:rPr lang="en-CA" i="1" dirty="0"/>
              <a:t>http://www.niemanlab.org/2017/04/fake-news-is-affecting-peoples-trust-in-the-news-they-read-on-facebook/</a:t>
            </a:r>
          </a:p>
          <a:p>
            <a:endParaRPr lang="en-CA" dirty="0"/>
          </a:p>
          <a:p>
            <a:r>
              <a:rPr lang="en-CA" dirty="0"/>
              <a:t>Trust in news media organizations remains the second most trusted, after not-for-profit organizations. Product and service sampling or word-of-mouth are the most trusted sources of information about a product, service, brand or organization, followed by traditional editorial content. </a:t>
            </a:r>
            <a:r>
              <a:rPr lang="en-CA" dirty="0" err="1"/>
              <a:t>CanTrust</a:t>
            </a:r>
            <a:r>
              <a:rPr lang="en-CA" dirty="0"/>
              <a:t> Index 2017</a:t>
            </a:r>
          </a:p>
          <a:p>
            <a:r>
              <a:rPr lang="en-CA" i="1" dirty="0"/>
              <a:t>http://</a:t>
            </a:r>
            <a:r>
              <a:rPr lang="en-CA" i="1" dirty="0" smtClean="0"/>
              <a:t>environicspr.com/wp-content/uploads/2017/04/ECI_CanTrust_Report_2017.pdf</a:t>
            </a:r>
            <a:endParaRPr lang="en-CA" i="1" dirty="0"/>
          </a:p>
        </p:txBody>
      </p:sp>
    </p:spTree>
    <p:extLst>
      <p:ext uri="{BB962C8B-B14F-4D97-AF65-F5344CB8AC3E}">
        <p14:creationId xmlns:p14="http://schemas.microsoft.com/office/powerpoint/2010/main" val="71633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http://www.marketingmag.ca/consumer/environics-research-uncovers-widespread-trust-deficit-173882?utm_source=EmailMarketing&amp;utm_medium=email&amp;utm_campaign=AM_Daily</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The study was the first in what aims to become an annual measurement of the trust the general public, newcomers and primary household shoppers in Canada have in a range of organizations, leaders and industries.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The study asked people to use a seven-point scale to rank their trust in businesses, products and services, and governments and their ability to “do what is right for Canada, Canadians and our society.” The online survey of 1,001 Canadians 18 years or older was conducted from Feb. 29 to March 7 and was nationally representative.</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In terms of organizations, respondents gave their most trust to not-for-profit organizations (59%), followed closely by news media (54%), with small to medium-sized corporations trailing at 44% and large corporations scoring a dismal 29%.</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“This is a good news story for traditional media,” MacLellan says. “Trust in the news media is still very strong in Canada.”</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en-CA" sz="1200" b="0" i="0" kern="1200" dirty="0" smtClean="0">
                <a:solidFill>
                  <a:schemeClr val="tx1"/>
                </a:solidFill>
                <a:effectLst/>
                <a:latin typeface="+mn-lt"/>
                <a:ea typeface="+mn-ea"/>
                <a:cs typeface="+mn-cs"/>
              </a:rPr>
              <a:t>In addition, the study asked Canadians to choose between speed and accuracy in news, with almost 80% preferring accuracy, MacLellan says. “For the traditional media, this is almost a referendum on real journalism versus citizen journalism. It shows that Canadians want accurate information.”</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The study also asked people what is it that contributes to trust and found a strong presence in local communities helps (69%). “Organizations that show they’re investing in the community, creating jobs in the community are the sort of things that build trust.”  Trust in word-of-mouth or recommendations by someone you know was the most trusted source of information when it comes to a product, service, brand or organization, at 75% of Canadians.</a:t>
            </a:r>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CEC833-834E-4931-B73C-B1DB69941A9C}" type="slidenum">
              <a:rPr lang="en-CA" smtClean="0"/>
              <a:t>9</a:t>
            </a:fld>
            <a:endParaRPr lang="en-CA"/>
          </a:p>
        </p:txBody>
      </p:sp>
    </p:spTree>
    <p:extLst>
      <p:ext uri="{BB962C8B-B14F-4D97-AF65-F5344CB8AC3E}">
        <p14:creationId xmlns:p14="http://schemas.microsoft.com/office/powerpoint/2010/main" val="428437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12</a:t>
            </a:fld>
            <a:endParaRPr lang="en-CA"/>
          </a:p>
        </p:txBody>
      </p:sp>
    </p:spTree>
    <p:extLst>
      <p:ext uri="{BB962C8B-B14F-4D97-AF65-F5344CB8AC3E}">
        <p14:creationId xmlns:p14="http://schemas.microsoft.com/office/powerpoint/2010/main" val="611520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819400"/>
            <a:ext cx="8458200" cy="1470025"/>
          </a:xfrm>
        </p:spPr>
        <p:txBody>
          <a:bodyPr>
            <a:normAutofit/>
          </a:bodyPr>
          <a:lstStyle>
            <a:lvl1pPr algn="ctr">
              <a:defRPr sz="4400">
                <a:latin typeface="Myriad Pro" pitchFamily="34" charset="0"/>
                <a:cs typeface="Myriad Pro"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889F4EF-9153-43F6-8603-EC6C30D6B9A6}" type="datetimeFigureOut">
              <a:rPr lang="en-CA" smtClean="0"/>
              <a:t>2017-09-12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pic>
        <p:nvPicPr>
          <p:cNvPr id="7" name="Picture 6" descr="platformimages-01.pn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9144000" cy="22134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9F4EF-9153-43F6-8603-EC6C30D6B9A6}" type="datetimeFigureOut">
              <a:rPr lang="en-CA" smtClean="0"/>
              <a:t>2017-09-12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9F4EF-9153-43F6-8603-EC6C30D6B9A6}" type="datetimeFigureOut">
              <a:rPr lang="en-CA" smtClean="0"/>
              <a:t>2017-09-12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2518"/>
            <a:ext cx="7239000" cy="925620"/>
          </a:xfrm>
        </p:spPr>
        <p:txBody>
          <a:bodyPr>
            <a:normAutofit/>
          </a:bodyPr>
          <a:lstStyle>
            <a:lvl1pPr algn="l">
              <a:defRPr sz="4000">
                <a:latin typeface="Myriad Pro" pitchFamily="34" charset="0"/>
                <a:cs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3517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889F4EF-9153-43F6-8603-EC6C30D6B9A6}" type="datetimeFigureOut">
              <a:rPr lang="en-CA" smtClean="0"/>
              <a:t>2017-09-12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9F4EF-9153-43F6-8603-EC6C30D6B9A6}" type="datetimeFigureOut">
              <a:rPr lang="en-CA" smtClean="0"/>
              <a:t>2017-09-12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89F4EF-9153-43F6-8603-EC6C30D6B9A6}" type="datetimeFigureOut">
              <a:rPr lang="en-CA" smtClean="0"/>
              <a:t>2017-09-12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9F4EF-9153-43F6-8603-EC6C30D6B9A6}" type="datetimeFigureOut">
              <a:rPr lang="en-CA" smtClean="0"/>
              <a:t>2017-09-12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89F4EF-9153-43F6-8603-EC6C30D6B9A6}" type="datetimeFigureOut">
              <a:rPr lang="en-CA" smtClean="0"/>
              <a:t>2017-09-12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9F4EF-9153-43F6-8603-EC6C30D6B9A6}" type="datetimeFigureOut">
              <a:rPr lang="en-CA" smtClean="0"/>
              <a:t>2017-09-12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9F4EF-9153-43F6-8603-EC6C30D6B9A6}" type="datetimeFigureOut">
              <a:rPr lang="en-CA" smtClean="0"/>
              <a:t>2017-09-12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9F4EF-9153-43F6-8603-EC6C30D6B9A6}" type="datetimeFigureOut">
              <a:rPr lang="en-CA" smtClean="0"/>
              <a:t>2017-09-12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C3637A-0070-47C9-A885-F883D3F37EC0}"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NewsMediaCanada-Logo.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8265" y="6146524"/>
            <a:ext cx="2057163" cy="422861"/>
          </a:xfrm>
          <a:prstGeom prst="rect">
            <a:avLst/>
          </a:prstGeom>
        </p:spPr>
      </p:pic>
      <p:sp>
        <p:nvSpPr>
          <p:cNvPr id="2" name="Title Placeholder 1"/>
          <p:cNvSpPr>
            <a:spLocks noGrp="1"/>
          </p:cNvSpPr>
          <p:nvPr>
            <p:ph type="title"/>
          </p:nvPr>
        </p:nvSpPr>
        <p:spPr>
          <a:xfrm>
            <a:off x="481228" y="457200"/>
            <a:ext cx="7367372" cy="9256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43128" y="1524000"/>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9F4EF-9153-43F6-8603-EC6C30D6B9A6}" type="datetimeFigureOut">
              <a:rPr lang="en-CA" smtClean="0"/>
              <a:t>2017-09-12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3637A-0070-47C9-A885-F883D3F37EC0}" type="slidenum">
              <a:rPr lang="en-CA" smtClean="0"/>
              <a:t>‹#›</a:t>
            </a:fld>
            <a:endParaRPr lang="en-CA"/>
          </a:p>
        </p:txBody>
      </p:sp>
      <p:grpSp>
        <p:nvGrpSpPr>
          <p:cNvPr id="8" name="Group 7"/>
          <p:cNvGrpSpPr/>
          <p:nvPr userDrawn="1"/>
        </p:nvGrpSpPr>
        <p:grpSpPr>
          <a:xfrm>
            <a:off x="7696200" y="248663"/>
            <a:ext cx="1204658" cy="1199137"/>
            <a:chOff x="6019278" y="3505200"/>
            <a:chExt cx="1320212" cy="1320212"/>
          </a:xfrm>
        </p:grpSpPr>
        <p:sp>
          <p:nvSpPr>
            <p:cNvPr id="10" name="Oval 9"/>
            <p:cNvSpPr/>
            <p:nvPr userDrawn="1"/>
          </p:nvSpPr>
          <p:spPr>
            <a:xfrm>
              <a:off x="6019278" y="3505200"/>
              <a:ext cx="1320212" cy="1320212"/>
            </a:xfrm>
            <a:prstGeom prst="ellipse">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6A985"/>
                </a:solidFill>
              </a:endParaRPr>
            </a:p>
          </p:txBody>
        </p:sp>
        <p:pic>
          <p:nvPicPr>
            <p:cNvPr id="9" name="Picture 8" descr="Community Newspapers Drive ResultsPPT IMAGES 2017-31.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29976" y="3638483"/>
              <a:ext cx="1238439" cy="1065854"/>
            </a:xfrm>
            <a:prstGeom prst="rect">
              <a:avLst/>
            </a:prstGeom>
          </p:spPr>
        </p:pic>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spcBef>
          <a:spcPct val="0"/>
        </a:spcBef>
        <a:buNone/>
        <a:defRPr sz="4000" b="1" kern="1200">
          <a:solidFill>
            <a:srgbClr val="16A985"/>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2670175"/>
          </a:xfrm>
          <a:noFill/>
          <a:ln>
            <a:noFill/>
          </a:ln>
        </p:spPr>
        <p:txBody>
          <a:bodyPr>
            <a:normAutofit/>
          </a:bodyPr>
          <a:lstStyle/>
          <a:p>
            <a:r>
              <a:rPr lang="en-CA" b="1" dirty="0" smtClean="0">
                <a:solidFill>
                  <a:srgbClr val="16A985"/>
                </a:solidFill>
              </a:rPr>
              <a:t>“Trust in the news media is still very strong in </a:t>
            </a:r>
            <a:r>
              <a:rPr lang="en-CA" b="1" smtClean="0">
                <a:solidFill>
                  <a:srgbClr val="16A985"/>
                </a:solidFill>
              </a:rPr>
              <a:t>Canada</a:t>
            </a:r>
            <a:r>
              <a:rPr lang="en-CA" b="1" smtClean="0">
                <a:solidFill>
                  <a:srgbClr val="16A985"/>
                </a:solidFill>
              </a:rPr>
              <a:t>.”</a:t>
            </a:r>
            <a:endParaRPr lang="en-CA" dirty="0">
              <a:solidFill>
                <a:srgbClr val="16A985"/>
              </a:solidFill>
            </a:endParaRPr>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b="1" dirty="0"/>
          </a:p>
        </p:txBody>
      </p:sp>
    </p:spTree>
    <p:extLst>
      <p:ext uri="{BB962C8B-B14F-4D97-AF65-F5344CB8AC3E}">
        <p14:creationId xmlns:p14="http://schemas.microsoft.com/office/powerpoint/2010/main" val="4107299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82" t="41348" r="65002" b="37870"/>
          <a:stretch/>
        </p:blipFill>
        <p:spPr bwMode="auto">
          <a:xfrm>
            <a:off x="2258629" y="152400"/>
            <a:ext cx="6852714" cy="254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9400"/>
            <a:ext cx="9144000" cy="246221"/>
          </a:xfrm>
          <a:prstGeom prst="rect">
            <a:avLst/>
          </a:prstGeom>
          <a:noFill/>
        </p:spPr>
        <p:txBody>
          <a:bodyPr wrap="square" rtlCol="0">
            <a:spAutoFit/>
          </a:bodyPr>
          <a:lstStyle/>
          <a:p>
            <a:r>
              <a:rPr lang="en-CA" sz="1000" dirty="0" err="1" smtClean="0">
                <a:latin typeface="Arial" panose="020B0604020202020204" pitchFamily="34" charset="0"/>
                <a:cs typeface="Arial" panose="020B0604020202020204" pitchFamily="34" charset="0"/>
              </a:rPr>
              <a:t>Metroland</a:t>
            </a:r>
            <a:r>
              <a:rPr lang="en-CA" sz="1000" dirty="0" smtClean="0">
                <a:latin typeface="Arial" panose="020B0604020202020204" pitchFamily="34" charset="0"/>
                <a:cs typeface="Arial" panose="020B0604020202020204" pitchFamily="34" charset="0"/>
              </a:rPr>
              <a:t> Media; </a:t>
            </a:r>
            <a:r>
              <a:rPr lang="en-CA" sz="1000" dirty="0" err="1" smtClean="0">
                <a:latin typeface="Arial" panose="020B0604020202020204" pitchFamily="34" charset="0"/>
                <a:cs typeface="Arial" panose="020B0604020202020204" pitchFamily="34" charset="0"/>
              </a:rPr>
              <a:t>Brandspark</a:t>
            </a:r>
            <a:r>
              <a:rPr lang="en-CA" sz="1000" dirty="0" smtClean="0">
                <a:latin typeface="Arial" panose="020B0604020202020204" pitchFamily="34" charset="0"/>
                <a:cs typeface="Arial" panose="020B0604020202020204" pitchFamily="34" charset="0"/>
              </a:rPr>
              <a:t> 2016</a:t>
            </a:r>
            <a:endParaRPr lang="en-US" sz="10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90" t="27555" r="58235" b="40966"/>
          <a:stretch/>
        </p:blipFill>
        <p:spPr bwMode="auto">
          <a:xfrm>
            <a:off x="533400" y="2514600"/>
            <a:ext cx="4377543" cy="33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055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Trust in News: </a:t>
            </a:r>
            <a:br>
              <a:rPr lang="en-CA" dirty="0" smtClean="0"/>
            </a:br>
            <a:r>
              <a:rPr lang="en-CA" dirty="0" smtClean="0"/>
              <a:t>Traditional Media Valued</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929569"/>
              </p:ext>
            </p:extLst>
          </p:nvPr>
        </p:nvGraphicFramePr>
        <p:xfrm>
          <a:off x="76200" y="1447800"/>
          <a:ext cx="899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11779"/>
            <a:ext cx="9144000" cy="246221"/>
          </a:xfrm>
          <a:prstGeom prst="rect">
            <a:avLst/>
          </a:prstGeom>
          <a:noFill/>
        </p:spPr>
        <p:txBody>
          <a:bodyPr wrap="square" rtlCol="0">
            <a:spAutoFit/>
          </a:bodyPr>
          <a:lstStyle/>
          <a:p>
            <a:r>
              <a:rPr lang="en-CA" sz="1000" dirty="0">
                <a:latin typeface="Arial" panose="020B0604020202020204" pitchFamily="34" charset="0"/>
                <a:cs typeface="Arial" panose="020B0604020202020204" pitchFamily="34" charset="0"/>
              </a:rPr>
              <a:t>Source: </a:t>
            </a:r>
            <a:r>
              <a:rPr lang="en-CA" sz="1000" dirty="0" err="1">
                <a:latin typeface="Arial" panose="020B0604020202020204" pitchFamily="34" charset="0"/>
                <a:cs typeface="Arial" panose="020B0604020202020204" pitchFamily="34" charset="0"/>
              </a:rPr>
              <a:t>Earnscliffe</a:t>
            </a:r>
            <a:r>
              <a:rPr lang="en-CA" sz="1000" dirty="0">
                <a:latin typeface="Arial" panose="020B0604020202020204" pitchFamily="34" charset="0"/>
                <a:cs typeface="Arial" panose="020B0604020202020204" pitchFamily="34" charset="0"/>
              </a:rPr>
              <a:t> Strategy </a:t>
            </a:r>
            <a:r>
              <a:rPr lang="en-CA" sz="1000" dirty="0" smtClean="0">
                <a:latin typeface="Arial" panose="020B0604020202020204" pitchFamily="34" charset="0"/>
                <a:cs typeface="Arial" panose="020B0604020202020204" pitchFamily="34" charset="0"/>
              </a:rPr>
              <a:t>Group; Online survey  of 1,500 </a:t>
            </a:r>
            <a:r>
              <a:rPr lang="en-CA" sz="1000" dirty="0">
                <a:latin typeface="Arial" panose="020B0604020202020204" pitchFamily="34" charset="0"/>
                <a:cs typeface="Arial" panose="020B0604020202020204" pitchFamily="34" charset="0"/>
              </a:rPr>
              <a:t>adult </a:t>
            </a:r>
            <a:r>
              <a:rPr lang="en-CA" sz="1000" dirty="0" smtClean="0">
                <a:latin typeface="Arial" panose="020B0604020202020204" pitchFamily="34" charset="0"/>
                <a:cs typeface="Arial" panose="020B0604020202020204" pitchFamily="34" charset="0"/>
              </a:rPr>
              <a:t>Canadians </a:t>
            </a:r>
            <a:r>
              <a:rPr lang="en-CA" sz="1000" dirty="0">
                <a:latin typeface="Arial" panose="020B0604020202020204" pitchFamily="34" charset="0"/>
                <a:cs typeface="Arial" panose="020B0604020202020204" pitchFamily="34" charset="0"/>
              </a:rPr>
              <a:t>between </a:t>
            </a:r>
            <a:r>
              <a:rPr lang="en-CA" sz="1000" dirty="0" smtClean="0">
                <a:latin typeface="Arial" panose="020B0604020202020204" pitchFamily="34" charset="0"/>
                <a:cs typeface="Arial" panose="020B0604020202020204" pitchFamily="34" charset="0"/>
              </a:rPr>
              <a:t>September </a:t>
            </a:r>
            <a:r>
              <a:rPr lang="en-CA" sz="1000" dirty="0">
                <a:latin typeface="Arial" panose="020B0604020202020204" pitchFamily="34" charset="0"/>
                <a:cs typeface="Arial" panose="020B0604020202020204" pitchFamily="34" charset="0"/>
              </a:rPr>
              <a:t>22 and </a:t>
            </a:r>
            <a:r>
              <a:rPr lang="en-CA" sz="1000" dirty="0" smtClean="0">
                <a:latin typeface="Arial" panose="020B0604020202020204" pitchFamily="34" charset="0"/>
                <a:cs typeface="Arial" panose="020B0604020202020204" pitchFamily="34" charset="0"/>
              </a:rPr>
              <a:t>October </a:t>
            </a:r>
            <a:r>
              <a:rPr lang="en-CA" sz="1000" dirty="0">
                <a:latin typeface="Arial" panose="020B0604020202020204" pitchFamily="34" charset="0"/>
                <a:cs typeface="Arial" panose="020B0604020202020204" pitchFamily="34" charset="0"/>
              </a:rPr>
              <a:t>2, </a:t>
            </a:r>
            <a:r>
              <a:rPr lang="en-CA" sz="1000" dirty="0" smtClean="0">
                <a:latin typeface="Arial" panose="020B0604020202020204" pitchFamily="34" charset="0"/>
                <a:cs typeface="Arial" panose="020B0604020202020204" pitchFamily="34" charset="0"/>
              </a:rPr>
              <a:t>2016</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8583008" y="5334000"/>
            <a:ext cx="344966" cy="307777"/>
          </a:xfrm>
          <a:prstGeom prst="rect">
            <a:avLst/>
          </a:prstGeom>
          <a:noFill/>
        </p:spPr>
        <p:txBody>
          <a:bodyPr wrap="none" rtlCol="0">
            <a:spAutoFit/>
          </a:bodyPr>
          <a:lstStyle/>
          <a:p>
            <a:r>
              <a:rPr lang="en-CA" sz="1400" b="1" dirty="0" smtClean="0"/>
              <a:t>%</a:t>
            </a:r>
            <a:endParaRPr lang="en-CA" sz="1400" b="1" dirty="0"/>
          </a:p>
        </p:txBody>
      </p:sp>
    </p:spTree>
    <p:extLst>
      <p:ext uri="{BB962C8B-B14F-4D97-AF65-F5344CB8AC3E}">
        <p14:creationId xmlns:p14="http://schemas.microsoft.com/office/powerpoint/2010/main" val="2441231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smtClean="0"/>
              <a:t>Canadians Trust Traditional News Media</a:t>
            </a:r>
            <a:endParaRPr lang="en-CA" dirty="0"/>
          </a:p>
        </p:txBody>
      </p:sp>
      <p:sp>
        <p:nvSpPr>
          <p:cNvPr id="6" name="Content Placeholder 5"/>
          <p:cNvSpPr>
            <a:spLocks noGrp="1"/>
          </p:cNvSpPr>
          <p:nvPr>
            <p:ph idx="1"/>
          </p:nvPr>
        </p:nvSpPr>
        <p:spPr/>
        <p:txBody>
          <a:bodyPr/>
          <a:lstStyle/>
          <a:p>
            <a:pPr>
              <a:buClr>
                <a:srgbClr val="16A985"/>
              </a:buClr>
            </a:pPr>
            <a:r>
              <a:rPr lang="en-CA" dirty="0" smtClean="0"/>
              <a:t>Complex trust gap among Canadians in their attitudes toward traditional-style media organizations and social media.</a:t>
            </a:r>
          </a:p>
          <a:p>
            <a:pPr>
              <a:buClr>
                <a:srgbClr val="16A985"/>
              </a:buClr>
            </a:pPr>
            <a:r>
              <a:rPr lang="en-CA" dirty="0" smtClean="0"/>
              <a:t>Seven out of 10 respondents completely or mostly trust their news from newspapers, radio and television -- the figure drops to 15 percent for news  acquired via social media.</a:t>
            </a:r>
            <a:endParaRPr lang="en-CA" dirty="0"/>
          </a:p>
        </p:txBody>
      </p:sp>
      <p:sp>
        <p:nvSpPr>
          <p:cNvPr id="4" name="TextBox 3"/>
          <p:cNvSpPr txBox="1"/>
          <p:nvPr/>
        </p:nvSpPr>
        <p:spPr>
          <a:xfrm>
            <a:off x="0" y="6611779"/>
            <a:ext cx="9144000" cy="246221"/>
          </a:xfrm>
          <a:prstGeom prst="rect">
            <a:avLst/>
          </a:prstGeom>
          <a:noFill/>
        </p:spPr>
        <p:txBody>
          <a:bodyPr wrap="square" rtlCol="0">
            <a:spAutoFit/>
          </a:bodyPr>
          <a:lstStyle/>
          <a:p>
            <a:r>
              <a:rPr lang="en-CA" sz="1000" dirty="0"/>
              <a:t>Source: </a:t>
            </a:r>
            <a:r>
              <a:rPr lang="en-CA" sz="1000" dirty="0" err="1"/>
              <a:t>Earnscliffe</a:t>
            </a:r>
            <a:r>
              <a:rPr lang="en-CA" sz="1000" dirty="0"/>
              <a:t> Strategy </a:t>
            </a:r>
            <a:r>
              <a:rPr lang="en-CA" sz="1000" dirty="0" smtClean="0"/>
              <a:t>Group</a:t>
            </a:r>
            <a:r>
              <a:rPr lang="en-CA" sz="1000" dirty="0" smtClean="0">
                <a:latin typeface="Arial" panose="020B0604020202020204" pitchFamily="34" charset="0"/>
                <a:cs typeface="Arial" panose="020B0604020202020204" pitchFamily="34" charset="0"/>
              </a:rPr>
              <a:t>; Online survey  of 1</a:t>
            </a:r>
            <a:r>
              <a:rPr lang="en-CA" sz="1000" dirty="0" smtClean="0"/>
              <a:t>,500 </a:t>
            </a:r>
            <a:r>
              <a:rPr lang="en-CA" sz="1000" dirty="0"/>
              <a:t>adult </a:t>
            </a:r>
            <a:r>
              <a:rPr lang="en-CA" sz="1000" dirty="0" smtClean="0"/>
              <a:t>Canadians </a:t>
            </a:r>
            <a:r>
              <a:rPr lang="en-CA" sz="1000" dirty="0"/>
              <a:t>between </a:t>
            </a:r>
            <a:r>
              <a:rPr lang="en-CA" sz="1000" dirty="0" smtClean="0"/>
              <a:t>September </a:t>
            </a:r>
            <a:r>
              <a:rPr lang="en-CA" sz="1000" dirty="0"/>
              <a:t>22 and </a:t>
            </a:r>
            <a:r>
              <a:rPr lang="en-CA" sz="1000" dirty="0" smtClean="0"/>
              <a:t>October </a:t>
            </a:r>
            <a:r>
              <a:rPr lang="en-CA" sz="1000" dirty="0"/>
              <a:t>2, </a:t>
            </a:r>
            <a:r>
              <a:rPr lang="en-CA" sz="1000" dirty="0" smtClean="0"/>
              <a:t>2016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608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572000"/>
          </a:xfrm>
        </p:spPr>
        <p:txBody>
          <a:bodyPr>
            <a:noAutofit/>
          </a:bodyPr>
          <a:lstStyle/>
          <a:p>
            <a:pPr marL="0" indent="0">
              <a:buNone/>
            </a:pPr>
            <a:r>
              <a:rPr lang="en-CA" sz="2800" dirty="0" smtClean="0"/>
              <a:t>When asked to choose between speed and accuracy in news, almost </a:t>
            </a:r>
            <a:r>
              <a:rPr lang="en-CA" sz="2800" b="1" dirty="0" smtClean="0"/>
              <a:t>80%</a:t>
            </a:r>
            <a:r>
              <a:rPr lang="en-CA" sz="2800" dirty="0" smtClean="0"/>
              <a:t> of Canadians prefer accuracy. </a:t>
            </a:r>
          </a:p>
          <a:p>
            <a:pPr marL="0" indent="0">
              <a:buNone/>
            </a:pPr>
            <a:endParaRPr lang="en-CA" sz="2800" dirty="0" smtClean="0"/>
          </a:p>
          <a:p>
            <a:pPr marL="0" indent="0">
              <a:buNone/>
            </a:pPr>
            <a:r>
              <a:rPr lang="en-CA" sz="2800" dirty="0" smtClean="0"/>
              <a:t>“For the traditional media, this is almost a referendum on real journalism versus citizen journalism. It shows that Canadians want accurate information.”</a:t>
            </a:r>
          </a:p>
          <a:p>
            <a:pPr marL="0" indent="0" algn="r">
              <a:buNone/>
            </a:pPr>
            <a:r>
              <a:rPr lang="en-CA" sz="2000" i="1" dirty="0" smtClean="0"/>
              <a:t>Bruce MacLellan, CEO, </a:t>
            </a:r>
            <a:r>
              <a:rPr lang="en-CA" sz="2000" i="1" dirty="0" err="1" smtClean="0"/>
              <a:t>Environics</a:t>
            </a:r>
            <a:endParaRPr lang="en-CA" sz="2000" i="1" dirty="0" smtClean="0"/>
          </a:p>
          <a:p>
            <a:pPr marL="0" indent="0" algn="r">
              <a:buNone/>
            </a:pPr>
            <a:r>
              <a:rPr lang="en-CA" sz="2000" i="1" dirty="0" err="1" smtClean="0"/>
              <a:t>Environics</a:t>
            </a:r>
            <a:r>
              <a:rPr lang="en-CA" sz="2000" i="1" dirty="0" smtClean="0"/>
              <a:t> Communications </a:t>
            </a:r>
            <a:r>
              <a:rPr lang="en-CA" sz="1800" i="1" dirty="0" err="1" smtClean="0"/>
              <a:t>CanTrust</a:t>
            </a:r>
            <a:r>
              <a:rPr lang="en-CA" sz="1800" i="1" dirty="0" smtClean="0"/>
              <a:t> Index</a:t>
            </a:r>
            <a:endParaRPr lang="en-CA" sz="2000" i="1" dirty="0"/>
          </a:p>
        </p:txBody>
      </p:sp>
      <p:sp>
        <p:nvSpPr>
          <p:cNvPr id="4" name="TextBox 3"/>
          <p:cNvSpPr txBox="1"/>
          <p:nvPr/>
        </p:nvSpPr>
        <p:spPr>
          <a:xfrm>
            <a:off x="0" y="6629400"/>
            <a:ext cx="9144000" cy="246221"/>
          </a:xfrm>
          <a:prstGeom prst="rect">
            <a:avLst/>
          </a:prstGeom>
          <a:noFill/>
        </p:spPr>
        <p:txBody>
          <a:bodyPr wrap="square" rtlCol="0">
            <a:spAutoFit/>
          </a:bodyPr>
          <a:lstStyle/>
          <a:p>
            <a:r>
              <a:rPr lang="en-CA" sz="1000" dirty="0" err="1" smtClean="0">
                <a:latin typeface="Arial" panose="020B0604020202020204" pitchFamily="34" charset="0"/>
                <a:cs typeface="Arial" panose="020B0604020202020204" pitchFamily="34" charset="0"/>
              </a:rPr>
              <a:t>Environics</a:t>
            </a:r>
            <a:r>
              <a:rPr lang="en-CA" sz="1000" dirty="0" smtClean="0">
                <a:latin typeface="Arial" panose="020B0604020202020204" pitchFamily="34" charset="0"/>
                <a:cs typeface="Arial" panose="020B0604020202020204" pitchFamily="34" charset="0"/>
              </a:rPr>
              <a:t> </a:t>
            </a:r>
            <a:r>
              <a:rPr lang="en-CA" sz="1000" dirty="0" err="1" smtClean="0">
                <a:latin typeface="Arial" panose="020B0604020202020204" pitchFamily="34" charset="0"/>
                <a:cs typeface="Arial" panose="020B0604020202020204" pitchFamily="34" charset="0"/>
              </a:rPr>
              <a:t>CanTrust</a:t>
            </a:r>
            <a:r>
              <a:rPr lang="en-CA" sz="1000" dirty="0" smtClean="0">
                <a:latin typeface="Arial" panose="020B0604020202020204" pitchFamily="34" charset="0"/>
                <a:cs typeface="Arial" panose="020B0604020202020204" pitchFamily="34" charset="0"/>
              </a:rPr>
              <a:t> Index, 2016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181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772400" cy="4724400"/>
          </a:xfrm>
        </p:spPr>
        <p:txBody>
          <a:bodyPr>
            <a:noAutofit/>
          </a:bodyPr>
          <a:lstStyle/>
          <a:p>
            <a:pPr marL="0" indent="0">
              <a:buNone/>
            </a:pPr>
            <a:r>
              <a:rPr lang="en-CA" sz="2800" dirty="0"/>
              <a:t>“We found low levels of trust in social media companies (</a:t>
            </a:r>
            <a:r>
              <a:rPr lang="en-CA" sz="2800" b="1" dirty="0"/>
              <a:t>26%</a:t>
            </a:r>
            <a:r>
              <a:rPr lang="en-CA" sz="2800" dirty="0"/>
              <a:t>) and it has to be connected to privacy and how data is used is a big </a:t>
            </a:r>
            <a:r>
              <a:rPr lang="en-CA" sz="2800" dirty="0" smtClean="0"/>
              <a:t>issue.” </a:t>
            </a:r>
          </a:p>
          <a:p>
            <a:pPr marL="0" indent="0">
              <a:buNone/>
            </a:pPr>
            <a:endParaRPr lang="en-CA" sz="2800" dirty="0" smtClean="0"/>
          </a:p>
          <a:p>
            <a:pPr marL="0" indent="0">
              <a:buNone/>
            </a:pPr>
            <a:r>
              <a:rPr lang="en-CA" sz="2800" dirty="0" smtClean="0"/>
              <a:t>“</a:t>
            </a:r>
            <a:r>
              <a:rPr lang="en-CA" sz="2800" dirty="0"/>
              <a:t>Social platforms know everything you do. Even with user rates at three quarters of the adult population, these companies should not equate popularity with trust</a:t>
            </a:r>
            <a:r>
              <a:rPr lang="en-CA" sz="2800" dirty="0" smtClean="0"/>
              <a:t>.”</a:t>
            </a:r>
          </a:p>
          <a:p>
            <a:pPr marL="0" indent="0">
              <a:buNone/>
            </a:pPr>
            <a:endParaRPr lang="en-CA" sz="2800" dirty="0" smtClean="0"/>
          </a:p>
          <a:p>
            <a:pPr marL="0" indent="0" algn="r">
              <a:buNone/>
            </a:pPr>
            <a:r>
              <a:rPr lang="en-CA" sz="1800" i="1" dirty="0" err="1" smtClean="0"/>
              <a:t>Environics</a:t>
            </a:r>
            <a:r>
              <a:rPr lang="en-CA" sz="1800" i="1" dirty="0" smtClean="0"/>
              <a:t> Communications </a:t>
            </a:r>
            <a:r>
              <a:rPr lang="en-CA" sz="1600" i="1" dirty="0" err="1" smtClean="0"/>
              <a:t>CanTrust</a:t>
            </a:r>
            <a:r>
              <a:rPr lang="en-CA" sz="1600" i="1" dirty="0" smtClean="0"/>
              <a:t> </a:t>
            </a:r>
            <a:r>
              <a:rPr lang="en-CA" sz="1600" i="1" dirty="0"/>
              <a:t>Index</a:t>
            </a:r>
            <a:endParaRPr lang="en-CA" sz="1800" i="1" dirty="0"/>
          </a:p>
        </p:txBody>
      </p:sp>
      <p:sp>
        <p:nvSpPr>
          <p:cNvPr id="4" name="TextBox 3"/>
          <p:cNvSpPr txBox="1"/>
          <p:nvPr/>
        </p:nvSpPr>
        <p:spPr>
          <a:xfrm>
            <a:off x="0" y="6611779"/>
            <a:ext cx="9144000" cy="246221"/>
          </a:xfrm>
          <a:prstGeom prst="rect">
            <a:avLst/>
          </a:prstGeom>
          <a:noFill/>
        </p:spPr>
        <p:txBody>
          <a:bodyPr wrap="square" rtlCol="0">
            <a:spAutoFit/>
          </a:bodyPr>
          <a:lstStyle/>
          <a:p>
            <a:r>
              <a:rPr lang="en-CA" sz="1000" dirty="0" err="1" smtClean="0">
                <a:latin typeface="Arial" panose="020B0604020202020204" pitchFamily="34" charset="0"/>
                <a:cs typeface="Arial" panose="020B0604020202020204" pitchFamily="34" charset="0"/>
              </a:rPr>
              <a:t>Environics</a:t>
            </a:r>
            <a:r>
              <a:rPr lang="en-CA" sz="1000" dirty="0" smtClean="0">
                <a:latin typeface="Arial" panose="020B0604020202020204" pitchFamily="34" charset="0"/>
                <a:cs typeface="Arial" panose="020B0604020202020204" pitchFamily="34" charset="0"/>
              </a:rPr>
              <a:t> </a:t>
            </a:r>
            <a:r>
              <a:rPr lang="en-CA" sz="1000" dirty="0" err="1" smtClean="0">
                <a:latin typeface="Arial" panose="020B0604020202020204" pitchFamily="34" charset="0"/>
                <a:cs typeface="Arial" panose="020B0604020202020204" pitchFamily="34" charset="0"/>
              </a:rPr>
              <a:t>CanTrust</a:t>
            </a:r>
            <a:r>
              <a:rPr lang="en-CA" sz="1000" dirty="0" smtClean="0">
                <a:latin typeface="Arial" panose="020B0604020202020204" pitchFamily="34" charset="0"/>
                <a:cs typeface="Arial" panose="020B0604020202020204" pitchFamily="34" charset="0"/>
              </a:rPr>
              <a:t> Index, 2016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747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696200" cy="4876800"/>
          </a:xfrm>
        </p:spPr>
        <p:txBody>
          <a:bodyPr>
            <a:normAutofit lnSpcReduction="10000"/>
          </a:bodyPr>
          <a:lstStyle/>
          <a:p>
            <a:pPr marL="0" indent="0">
              <a:buNone/>
            </a:pPr>
            <a:r>
              <a:rPr lang="en-CA" sz="3600" dirty="0"/>
              <a:t>“People will ultimately gravitate toward sources of information that are truly reliable, and have an allegiance to telling the </a:t>
            </a:r>
            <a:r>
              <a:rPr lang="en-CA" sz="3600" dirty="0" smtClean="0"/>
              <a:t>truth. </a:t>
            </a:r>
          </a:p>
          <a:p>
            <a:pPr marL="0" indent="0">
              <a:buNone/>
            </a:pPr>
            <a:r>
              <a:rPr lang="en-CA" sz="3600" dirty="0" smtClean="0"/>
              <a:t>People </a:t>
            </a:r>
            <a:r>
              <a:rPr lang="en-CA" sz="3600" dirty="0"/>
              <a:t>will pay for that because they’ll realize they’ll need to have that in our society</a:t>
            </a:r>
            <a:r>
              <a:rPr lang="en-CA" sz="3600" dirty="0" smtClean="0"/>
              <a:t>.”</a:t>
            </a:r>
          </a:p>
          <a:p>
            <a:pPr marL="0" indent="0" algn="r">
              <a:buNone/>
            </a:pPr>
            <a:r>
              <a:rPr lang="en-CA" sz="2400" i="1" dirty="0" smtClean="0"/>
              <a:t>Martin Baron, Executive Editor</a:t>
            </a:r>
          </a:p>
          <a:p>
            <a:pPr marL="0" indent="0" algn="r">
              <a:buNone/>
            </a:pPr>
            <a:r>
              <a:rPr lang="en-CA" sz="2400" b="1" i="1" dirty="0" smtClean="0"/>
              <a:t>Washington Post</a:t>
            </a:r>
            <a:endParaRPr lang="en-CA" sz="2400" b="1" i="1" dirty="0"/>
          </a:p>
        </p:txBody>
      </p:sp>
    </p:spTree>
    <p:extLst>
      <p:ext uri="{BB962C8B-B14F-4D97-AF65-F5344CB8AC3E}">
        <p14:creationId xmlns:p14="http://schemas.microsoft.com/office/powerpoint/2010/main" val="264880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Cure for Fake Journalism = </a:t>
            </a:r>
            <a:br>
              <a:rPr lang="en-CA" dirty="0" smtClean="0"/>
            </a:br>
            <a:r>
              <a:rPr lang="en-CA" dirty="0" smtClean="0"/>
              <a:t>Great Journalism</a:t>
            </a:r>
            <a:endParaRPr lang="en-CA" dirty="0"/>
          </a:p>
        </p:txBody>
      </p:sp>
      <p:sp>
        <p:nvSpPr>
          <p:cNvPr id="6" name="Content Placeholder 5"/>
          <p:cNvSpPr>
            <a:spLocks noGrp="1"/>
          </p:cNvSpPr>
          <p:nvPr>
            <p:ph idx="1"/>
          </p:nvPr>
        </p:nvSpPr>
        <p:spPr/>
        <p:txBody>
          <a:bodyPr>
            <a:noAutofit/>
          </a:bodyPr>
          <a:lstStyle/>
          <a:p>
            <a:pPr>
              <a:spcBef>
                <a:spcPts val="0"/>
              </a:spcBef>
              <a:spcAft>
                <a:spcPts val="600"/>
              </a:spcAft>
              <a:buClr>
                <a:srgbClr val="16A985"/>
              </a:buClr>
            </a:pPr>
            <a:r>
              <a:rPr lang="en-CA" sz="2200" dirty="0" smtClean="0"/>
              <a:t>Post 2016 election, New York Times reports growth in digital advertising (+21%) and increase in digital subscribers (4 times the normal rate) – total digital/print circulation 3+ million</a:t>
            </a:r>
          </a:p>
          <a:p>
            <a:pPr>
              <a:spcBef>
                <a:spcPts val="0"/>
              </a:spcBef>
              <a:spcAft>
                <a:spcPts val="600"/>
              </a:spcAft>
              <a:buClr>
                <a:srgbClr val="16A985"/>
              </a:buClr>
            </a:pPr>
            <a:r>
              <a:rPr lang="en-CA" sz="2200" dirty="0" smtClean="0"/>
              <a:t>The Guardian US set a record for highest member sign-ups on a single day (November 9) at 25 times higher than normal. </a:t>
            </a:r>
          </a:p>
          <a:p>
            <a:pPr>
              <a:spcBef>
                <a:spcPts val="0"/>
              </a:spcBef>
              <a:spcAft>
                <a:spcPts val="600"/>
              </a:spcAft>
              <a:buClr>
                <a:srgbClr val="16A985"/>
              </a:buClr>
            </a:pPr>
            <a:r>
              <a:rPr lang="en-CA" sz="2200" dirty="0" smtClean="0"/>
              <a:t>Subscriptions up 160% at The Atlantic, and visitors to the magazine’s Web site who purchased a subscription have doubled. </a:t>
            </a:r>
          </a:p>
          <a:p>
            <a:pPr>
              <a:spcBef>
                <a:spcPts val="0"/>
              </a:spcBef>
              <a:spcAft>
                <a:spcPts val="600"/>
              </a:spcAft>
              <a:buClr>
                <a:srgbClr val="16A985"/>
              </a:buClr>
            </a:pPr>
            <a:r>
              <a:rPr lang="en-CA" sz="2200" dirty="0" smtClean="0"/>
              <a:t>Donations to political magazine Mother Jones up 10 times from an average day. </a:t>
            </a:r>
          </a:p>
          <a:p>
            <a:pPr>
              <a:spcBef>
                <a:spcPts val="0"/>
              </a:spcBef>
              <a:spcAft>
                <a:spcPts val="600"/>
              </a:spcAft>
              <a:buClr>
                <a:srgbClr val="16A985"/>
              </a:buClr>
            </a:pPr>
            <a:r>
              <a:rPr lang="en-CA" sz="2200" dirty="0" err="1" smtClean="0"/>
              <a:t>ProPublica</a:t>
            </a:r>
            <a:r>
              <a:rPr lang="en-CA" sz="2200" dirty="0" smtClean="0"/>
              <a:t>  (independent, non-profit newsroom) donations were 10 times the usual number post-election.</a:t>
            </a:r>
            <a:endParaRPr lang="en-CA" sz="2200" dirty="0"/>
          </a:p>
        </p:txBody>
      </p:sp>
    </p:spTree>
    <p:extLst>
      <p:ext uri="{BB962C8B-B14F-4D97-AF65-F5344CB8AC3E}">
        <p14:creationId xmlns:p14="http://schemas.microsoft.com/office/powerpoint/2010/main" val="1582581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 y="0"/>
            <a:ext cx="9143999" cy="1066800"/>
          </a:xfrm>
          <a:solidFill>
            <a:schemeClr val="accent4"/>
          </a:solidFill>
        </p:spPr>
        <p:txBody>
          <a:bodyPr>
            <a:noAutofit/>
          </a:bodyPr>
          <a:lstStyle/>
          <a:p>
            <a:pPr algn="ctr"/>
            <a:r>
              <a:rPr lang="en-CA" sz="3600" b="1" dirty="0" smtClean="0">
                <a:solidFill>
                  <a:schemeClr val="bg1"/>
                </a:solidFill>
              </a:rPr>
              <a:t>Nine in Ten Canadians Trust Editorial</a:t>
            </a:r>
            <a:endParaRPr lang="en-CA" sz="3600" b="1" dirty="0">
              <a:solidFill>
                <a:schemeClr val="bg1"/>
              </a:solidFill>
            </a:endParaRPr>
          </a:p>
        </p:txBody>
      </p:sp>
      <p:sp>
        <p:nvSpPr>
          <p:cNvPr id="3" name="Content Placeholder 2"/>
          <p:cNvSpPr>
            <a:spLocks noGrp="1"/>
          </p:cNvSpPr>
          <p:nvPr>
            <p:ph idx="1"/>
          </p:nvPr>
        </p:nvSpPr>
        <p:spPr/>
        <p:txBody>
          <a:bodyPr/>
          <a:lstStyle/>
          <a:p>
            <a:endParaRPr lang="en-CA" dirty="0"/>
          </a:p>
        </p:txBody>
      </p:sp>
      <p:pic>
        <p:nvPicPr>
          <p:cNvPr id="1026" name="Picture 2" descr="http://image.slidesharecdn.com/environicscantrustindexreportfinal-160422195535/95/the-environics-communications-2016-cantrust-index-17-1024.jpg?cb=1461685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106680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688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2670175"/>
          </a:xfrm>
          <a:noFill/>
          <a:ln>
            <a:noFill/>
          </a:ln>
        </p:spPr>
        <p:txBody>
          <a:bodyPr>
            <a:normAutofit/>
          </a:bodyPr>
          <a:lstStyle/>
          <a:p>
            <a:r>
              <a:rPr lang="en-CA" b="1" dirty="0" smtClean="0">
                <a:solidFill>
                  <a:srgbClr val="16A985"/>
                </a:solidFill>
              </a:rPr>
              <a:t>“Trust in the news media is still very strong in Canada.”</a:t>
            </a:r>
            <a:endParaRPr lang="en-CA" dirty="0">
              <a:solidFill>
                <a:srgbClr val="16A985"/>
              </a:solidFill>
            </a:endParaRPr>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b="1" dirty="0"/>
          </a:p>
        </p:txBody>
      </p:sp>
    </p:spTree>
    <p:extLst>
      <p:ext uri="{BB962C8B-B14F-4D97-AF65-F5344CB8AC3E}">
        <p14:creationId xmlns:p14="http://schemas.microsoft.com/office/powerpoint/2010/main" val="1364250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Canadians Trust Traditional News Media</a:t>
            </a:r>
            <a:endParaRPr lang="en-CA" dirty="0"/>
          </a:p>
        </p:txBody>
      </p:sp>
      <p:sp>
        <p:nvSpPr>
          <p:cNvPr id="3" name="Content Placeholder 2"/>
          <p:cNvSpPr>
            <a:spLocks noGrp="1"/>
          </p:cNvSpPr>
          <p:nvPr>
            <p:ph idx="1"/>
          </p:nvPr>
        </p:nvSpPr>
        <p:spPr/>
        <p:txBody>
          <a:bodyPr>
            <a:normAutofit lnSpcReduction="10000"/>
          </a:bodyPr>
          <a:lstStyle/>
          <a:p>
            <a:pPr>
              <a:buClr>
                <a:srgbClr val="16A985"/>
              </a:buClr>
            </a:pPr>
            <a:r>
              <a:rPr lang="en-CA" dirty="0" smtClean="0"/>
              <a:t>Newspapers remain a trusted advertising source globally</a:t>
            </a:r>
          </a:p>
          <a:p>
            <a:pPr>
              <a:buClr>
                <a:srgbClr val="16A985"/>
              </a:buClr>
            </a:pPr>
            <a:r>
              <a:rPr lang="en-CA" dirty="0" smtClean="0"/>
              <a:t>Canadians view advertising positively</a:t>
            </a:r>
          </a:p>
          <a:p>
            <a:pPr>
              <a:buClr>
                <a:srgbClr val="16A985"/>
              </a:buClr>
            </a:pPr>
            <a:r>
              <a:rPr lang="en-CA" dirty="0" smtClean="0"/>
              <a:t>Traditional media advertising trusted</a:t>
            </a:r>
          </a:p>
          <a:p>
            <a:pPr>
              <a:buClr>
                <a:srgbClr val="16A985"/>
              </a:buClr>
            </a:pPr>
            <a:r>
              <a:rPr lang="en-CA" dirty="0" smtClean="0"/>
              <a:t>Trust in the traditional news media still very strong in Canada</a:t>
            </a:r>
          </a:p>
          <a:p>
            <a:pPr>
              <a:buClr>
                <a:srgbClr val="16A985"/>
              </a:buClr>
            </a:pPr>
            <a:r>
              <a:rPr lang="en-CA" dirty="0" smtClean="0"/>
              <a:t>Cure for Fake Journalism = Great Journalism</a:t>
            </a:r>
            <a:endParaRPr lang="en-CA" dirty="0"/>
          </a:p>
        </p:txBody>
      </p:sp>
    </p:spTree>
    <p:extLst>
      <p:ext uri="{BB962C8B-B14F-4D97-AF65-F5344CB8AC3E}">
        <p14:creationId xmlns:p14="http://schemas.microsoft.com/office/powerpoint/2010/main" val="174516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95312"/>
            <a:ext cx="9144000" cy="2362200"/>
          </a:xfrm>
          <a:prstGeom prst="rect">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381000"/>
            <a:ext cx="7239000" cy="1143000"/>
          </a:xfrm>
        </p:spPr>
        <p:txBody>
          <a:bodyPr>
            <a:noAutofit/>
          </a:bodyPr>
          <a:lstStyle/>
          <a:p>
            <a:pPr algn="l">
              <a:lnSpc>
                <a:spcPct val="90000"/>
              </a:lnSpc>
            </a:pPr>
            <a:r>
              <a:rPr lang="en-CA" sz="4000" b="1" dirty="0" smtClean="0">
                <a:latin typeface="Myriad Pro" pitchFamily="34" charset="0"/>
              </a:rPr>
              <a:t>Newspapers Remain A Trusted Advertising Format Globally</a:t>
            </a:r>
            <a:endParaRPr lang="en-CA" sz="4000" b="1" dirty="0">
              <a:latin typeface="Myriad Pro" pitchFamily="34" charset="0"/>
            </a:endParaRPr>
          </a:p>
        </p:txBody>
      </p:sp>
      <p:sp>
        <p:nvSpPr>
          <p:cNvPr id="3" name="Content Placeholder 2"/>
          <p:cNvSpPr>
            <a:spLocks noGrp="1"/>
          </p:cNvSpPr>
          <p:nvPr>
            <p:ph idx="1"/>
          </p:nvPr>
        </p:nvSpPr>
        <p:spPr>
          <a:xfrm>
            <a:off x="1028700" y="1828800"/>
            <a:ext cx="7086600" cy="1371600"/>
          </a:xfrm>
        </p:spPr>
        <p:txBody>
          <a:bodyPr>
            <a:noAutofit/>
          </a:bodyPr>
          <a:lstStyle/>
          <a:p>
            <a:pPr marL="0" indent="0" algn="ctr">
              <a:buNone/>
            </a:pPr>
            <a:r>
              <a:rPr lang="en-CA" sz="9600" b="1" dirty="0" smtClean="0">
                <a:solidFill>
                  <a:schemeClr val="bg1"/>
                </a:solidFill>
              </a:rPr>
              <a:t>60%</a:t>
            </a:r>
            <a:endParaRPr lang="en-CA" sz="9600" b="1" dirty="0">
              <a:solidFill>
                <a:schemeClr val="bg1"/>
              </a:solidFill>
            </a:endParaRPr>
          </a:p>
        </p:txBody>
      </p:sp>
      <p:sp>
        <p:nvSpPr>
          <p:cNvPr id="4" name="TextBox 3"/>
          <p:cNvSpPr txBox="1"/>
          <p:nvPr/>
        </p:nvSpPr>
        <p:spPr>
          <a:xfrm>
            <a:off x="0" y="6611779"/>
            <a:ext cx="9144000" cy="246221"/>
          </a:xfrm>
          <a:prstGeom prst="rect">
            <a:avLst/>
          </a:prstGeom>
          <a:noFill/>
        </p:spPr>
        <p:txBody>
          <a:bodyPr wrap="square" rtlCol="0">
            <a:spAutoFit/>
          </a:bodyPr>
          <a:lstStyle/>
          <a:p>
            <a:r>
              <a:rPr lang="en-CA" sz="1000" dirty="0" smtClean="0">
                <a:latin typeface="Arial" panose="020B0604020202020204" pitchFamily="34" charset="0"/>
                <a:cs typeface="Arial" panose="020B0604020202020204" pitchFamily="34" charset="0"/>
              </a:rPr>
              <a:t>Nielsen </a:t>
            </a:r>
            <a:r>
              <a:rPr lang="en-CA" sz="1000" dirty="0">
                <a:latin typeface="Arial" panose="020B0604020202020204" pitchFamily="34" charset="0"/>
                <a:cs typeface="Arial" panose="020B0604020202020204" pitchFamily="34" charset="0"/>
              </a:rPr>
              <a:t>Global Trust in Advertising Survey, Q1 </a:t>
            </a:r>
            <a:r>
              <a:rPr lang="en-CA" sz="1000" dirty="0" smtClean="0">
                <a:latin typeface="Arial" panose="020B0604020202020204" pitchFamily="34" charset="0"/>
                <a:cs typeface="Arial" panose="020B0604020202020204" pitchFamily="34" charset="0"/>
              </a:rPr>
              <a:t>2015</a:t>
            </a:r>
            <a:endParaRPr lang="en-CA" sz="1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366566" y="3352800"/>
            <a:ext cx="4410869" cy="852312"/>
          </a:xfrm>
          <a:prstGeom prst="rect">
            <a:avLst/>
          </a:prstGeom>
        </p:spPr>
      </p:pic>
      <p:sp>
        <p:nvSpPr>
          <p:cNvPr id="7" name="Content Placeholder 2"/>
          <p:cNvSpPr txBox="1">
            <a:spLocks/>
          </p:cNvSpPr>
          <p:nvPr/>
        </p:nvSpPr>
        <p:spPr>
          <a:xfrm>
            <a:off x="342900" y="4876800"/>
            <a:ext cx="8458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AED246"/>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ED24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AED24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sz="2400" b="1" dirty="0" smtClean="0">
                <a:latin typeface="Arial" panose="020B0604020202020204" pitchFamily="34" charset="0"/>
                <a:cs typeface="Arial" panose="020B0604020202020204" pitchFamily="34" charset="0"/>
              </a:rPr>
              <a:t>Six in 10 global respondents say they completely or somewhat trust ads in newspapers.</a:t>
            </a:r>
          </a:p>
        </p:txBody>
      </p:sp>
    </p:spTree>
    <p:extLst>
      <p:ext uri="{BB962C8B-B14F-4D97-AF65-F5344CB8AC3E}">
        <p14:creationId xmlns:p14="http://schemas.microsoft.com/office/powerpoint/2010/main" val="1156297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Canadians View Advertising Positively</a:t>
            </a:r>
            <a:endParaRPr lang="en-CA" dirty="0"/>
          </a:p>
        </p:txBody>
      </p:sp>
      <p:sp>
        <p:nvSpPr>
          <p:cNvPr id="3" name="Content Placeholder 2"/>
          <p:cNvSpPr>
            <a:spLocks noGrp="1"/>
          </p:cNvSpPr>
          <p:nvPr>
            <p:ph idx="1"/>
          </p:nvPr>
        </p:nvSpPr>
        <p:spPr/>
        <p:txBody>
          <a:bodyPr/>
          <a:lstStyle/>
          <a:p>
            <a:r>
              <a:rPr lang="en-CA" smtClean="0"/>
              <a:t>Canadians continue to have a favourable impression of advertising they see, hear or read. </a:t>
            </a:r>
          </a:p>
          <a:p>
            <a:r>
              <a:rPr lang="en-CA" smtClean="0"/>
              <a:t>Most derive at least slight value from advertising and very few report that advertising provides no value at all. </a:t>
            </a:r>
          </a:p>
          <a:p>
            <a:r>
              <a:rPr lang="en-CA" smtClean="0"/>
              <a:t>A majority continue to find advertising helpful with consumer decision-making.</a:t>
            </a:r>
            <a:endParaRPr lang="en-CA" dirty="0"/>
          </a:p>
        </p:txBody>
      </p:sp>
      <p:sp>
        <p:nvSpPr>
          <p:cNvPr id="4" name="TextBox 3"/>
          <p:cNvSpPr txBox="1"/>
          <p:nvPr/>
        </p:nvSpPr>
        <p:spPr>
          <a:xfrm>
            <a:off x="0" y="6611779"/>
            <a:ext cx="9144000" cy="246221"/>
          </a:xfrm>
          <a:prstGeom prst="rect">
            <a:avLst/>
          </a:prstGeom>
          <a:noFill/>
        </p:spPr>
        <p:txBody>
          <a:bodyPr wrap="square" rtlCol="0">
            <a:spAutoFit/>
          </a:bodyPr>
          <a:lstStyle/>
          <a:p>
            <a:r>
              <a:rPr lang="en-CA" sz="1000" dirty="0">
                <a:latin typeface="Arial" panose="020B0604020202020204" pitchFamily="34" charset="0"/>
                <a:cs typeface="Arial" panose="020B0604020202020204" pitchFamily="34" charset="0"/>
              </a:rPr>
              <a:t>Consumer Perspectives on Advertising </a:t>
            </a:r>
            <a:r>
              <a:rPr lang="en-CA" sz="1000" dirty="0" smtClean="0">
                <a:latin typeface="Arial" panose="020B0604020202020204" pitchFamily="34" charset="0"/>
                <a:cs typeface="Arial" panose="020B0604020202020204" pitchFamily="34" charset="0"/>
              </a:rPr>
              <a:t>2016, Advertising Standards Canada; The Gandalf Group</a:t>
            </a:r>
            <a:endParaRPr lang="en-CA" sz="1000" dirty="0">
              <a:latin typeface="Arial" panose="020B0604020202020204" pitchFamily="34" charset="0"/>
              <a:cs typeface="Arial" panose="020B0604020202020204" pitchFamily="34" charset="0"/>
            </a:endParaRPr>
          </a:p>
        </p:txBody>
      </p:sp>
      <p:pic>
        <p:nvPicPr>
          <p:cNvPr id="1028" name="Picture 4" descr="Image result for thumbs up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thumbs up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3124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thumbs up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46482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37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Canadians Trust Traditional Media Advertising</a:t>
            </a:r>
            <a:endParaRPr lang="en-CA" dirty="0"/>
          </a:p>
        </p:txBody>
      </p:sp>
      <p:sp>
        <p:nvSpPr>
          <p:cNvPr id="3" name="Content Placeholder 2"/>
          <p:cNvSpPr>
            <a:spLocks noGrp="1"/>
          </p:cNvSpPr>
          <p:nvPr>
            <p:ph idx="1"/>
          </p:nvPr>
        </p:nvSpPr>
        <p:spPr>
          <a:xfrm>
            <a:off x="457200" y="1600200"/>
            <a:ext cx="8229600" cy="4199389"/>
          </a:xfrm>
        </p:spPr>
        <p:txBody>
          <a:bodyPr/>
          <a:lstStyle/>
          <a:p>
            <a:pPr>
              <a:buClr>
                <a:srgbClr val="16A985"/>
              </a:buClr>
            </a:pPr>
            <a:r>
              <a:rPr lang="en-CA" dirty="0" smtClean="0"/>
              <a:t>Canadian consumers more comfortable with levels of truth and accuracy in traditional media versus digital media. </a:t>
            </a:r>
          </a:p>
          <a:p>
            <a:pPr>
              <a:buClr>
                <a:srgbClr val="16A985"/>
              </a:buClr>
            </a:pPr>
            <a:r>
              <a:rPr lang="en-CA" dirty="0" smtClean="0"/>
              <a:t>More Canadians report higher comfort levels with ads in newspapers. </a:t>
            </a:r>
          </a:p>
          <a:p>
            <a:pPr>
              <a:buClr>
                <a:srgbClr val="16A985"/>
              </a:buClr>
            </a:pPr>
            <a:r>
              <a:rPr lang="en-CA" dirty="0" smtClean="0"/>
              <a:t>Lower levels of comfort with truth and accuracy in ads in digital media.</a:t>
            </a:r>
            <a:endParaRPr lang="en-CA" dirty="0"/>
          </a:p>
        </p:txBody>
      </p:sp>
      <p:sp>
        <p:nvSpPr>
          <p:cNvPr id="4" name="TextBox 3"/>
          <p:cNvSpPr txBox="1"/>
          <p:nvPr/>
        </p:nvSpPr>
        <p:spPr>
          <a:xfrm>
            <a:off x="0" y="6611779"/>
            <a:ext cx="9144000" cy="246221"/>
          </a:xfrm>
          <a:prstGeom prst="rect">
            <a:avLst/>
          </a:prstGeom>
          <a:noFill/>
        </p:spPr>
        <p:txBody>
          <a:bodyPr wrap="square" rtlCol="0">
            <a:spAutoFit/>
          </a:bodyPr>
          <a:lstStyle/>
          <a:p>
            <a:r>
              <a:rPr lang="en-CA" sz="1000" dirty="0">
                <a:latin typeface="Arial" panose="020B0604020202020204" pitchFamily="34" charset="0"/>
                <a:cs typeface="Arial" panose="020B0604020202020204" pitchFamily="34" charset="0"/>
              </a:rPr>
              <a:t>Consumer Perspectives on Advertising </a:t>
            </a:r>
            <a:r>
              <a:rPr lang="en-CA" sz="1000" dirty="0" smtClean="0">
                <a:latin typeface="Arial" panose="020B0604020202020204" pitchFamily="34" charset="0"/>
                <a:cs typeface="Arial" panose="020B0604020202020204" pitchFamily="34" charset="0"/>
              </a:rPr>
              <a:t>2016, Advertising Standards Canada; The Gandalf Group</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890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Canadians Trust Traditional Media Advertising</a:t>
            </a:r>
            <a:endParaRPr lang="en-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9622383"/>
              </p:ext>
            </p:extLst>
          </p:nvPr>
        </p:nvGraphicFramePr>
        <p:xfrm>
          <a:off x="457200" y="1295400"/>
          <a:ext cx="8229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6611779"/>
            <a:ext cx="9144000" cy="246221"/>
          </a:xfrm>
          <a:prstGeom prst="rect">
            <a:avLst/>
          </a:prstGeom>
          <a:noFill/>
        </p:spPr>
        <p:txBody>
          <a:bodyPr wrap="square" rtlCol="0">
            <a:spAutoFit/>
          </a:bodyPr>
          <a:lstStyle/>
          <a:p>
            <a:r>
              <a:rPr lang="en-CA" sz="1000" dirty="0">
                <a:latin typeface="Arial" panose="020B0604020202020204" pitchFamily="34" charset="0"/>
                <a:cs typeface="Arial" panose="020B0604020202020204" pitchFamily="34" charset="0"/>
              </a:rPr>
              <a:t>Consumer Perspectives on Advertising </a:t>
            </a:r>
            <a:r>
              <a:rPr lang="en-CA" sz="1000" dirty="0" smtClean="0">
                <a:latin typeface="Arial" panose="020B0604020202020204" pitchFamily="34" charset="0"/>
                <a:cs typeface="Arial" panose="020B0604020202020204" pitchFamily="34" charset="0"/>
              </a:rPr>
              <a:t>2016, Advertising Standards Canada; The Gandalf Group</a:t>
            </a:r>
            <a:endParaRPr lang="en-CA" sz="1000" dirty="0">
              <a:latin typeface="Arial" panose="020B0604020202020204" pitchFamily="34" charset="0"/>
              <a:cs typeface="Arial" panose="020B0604020202020204" pitchFamily="34" charset="0"/>
            </a:endParaRPr>
          </a:p>
        </p:txBody>
      </p:sp>
      <p:sp>
        <p:nvSpPr>
          <p:cNvPr id="8" name="Rectangle 7"/>
          <p:cNvSpPr/>
          <p:nvPr/>
        </p:nvSpPr>
        <p:spPr>
          <a:xfrm>
            <a:off x="914400" y="1981200"/>
            <a:ext cx="7239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13940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Newspaper Ads are Most Trusted</a:t>
            </a:r>
            <a:endParaRPr lang="en-US" dirty="0"/>
          </a:p>
        </p:txBody>
      </p:sp>
      <p:sp>
        <p:nvSpPr>
          <p:cNvPr id="8" name="TextBox 7"/>
          <p:cNvSpPr txBox="1"/>
          <p:nvPr/>
        </p:nvSpPr>
        <p:spPr>
          <a:xfrm>
            <a:off x="0" y="6480121"/>
            <a:ext cx="6117336"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Community Newspapers Drive </a:t>
            </a:r>
            <a:r>
              <a:rPr lang="en-US" sz="1000" dirty="0" smtClean="0">
                <a:latin typeface="Arial" panose="020B0604020202020204" pitchFamily="34" charset="0"/>
                <a:cs typeface="Arial" panose="020B0604020202020204" pitchFamily="34" charset="0"/>
              </a:rPr>
              <a:t>Results 2017, </a:t>
            </a:r>
            <a:r>
              <a:rPr lang="en-US" sz="1000" dirty="0">
                <a:latin typeface="Arial" panose="020B0604020202020204" pitchFamily="34" charset="0"/>
                <a:cs typeface="Arial" panose="020B0604020202020204" pitchFamily="34" charset="0"/>
              </a:rPr>
              <a:t>Totum </a:t>
            </a:r>
            <a:r>
              <a:rPr lang="en-US" sz="1000" dirty="0" smtClean="0">
                <a:latin typeface="Arial" panose="020B0604020202020204" pitchFamily="34" charset="0"/>
                <a:cs typeface="Arial" panose="020B0604020202020204" pitchFamily="34" charset="0"/>
              </a:rPr>
              <a:t>Research</a:t>
            </a:r>
          </a:p>
          <a:p>
            <a:r>
              <a:rPr lang="en-US" sz="1000" dirty="0" smtClean="0">
                <a:latin typeface="Arial" panose="020B0604020202020204" pitchFamily="34" charset="0"/>
                <a:cs typeface="Arial" panose="020B0604020202020204" pitchFamily="34" charset="0"/>
              </a:rPr>
              <a:t>*trust advertising content – top 2 responses Completely/Somewhat</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rot="16200000">
            <a:off x="-2145364" y="1639756"/>
            <a:ext cx="5499038" cy="400110"/>
          </a:xfrm>
          <a:prstGeom prst="rect">
            <a:avLst/>
          </a:prstGeom>
          <a:noFill/>
        </p:spPr>
        <p:txBody>
          <a:bodyPr wrap="square" rtlCol="0">
            <a:spAutoFit/>
          </a:bodyPr>
          <a:lstStyle/>
          <a:p>
            <a:r>
              <a:rPr lang="en-US" sz="1000" dirty="0"/>
              <a:t>Ads in Physical or Digital Format</a:t>
            </a:r>
          </a:p>
          <a:p>
            <a:endParaRPr lang="en-US" sz="1000" dirty="0"/>
          </a:p>
        </p:txBody>
      </p:sp>
      <p:sp>
        <p:nvSpPr>
          <p:cNvPr id="12" name="TextBox 11"/>
          <p:cNvSpPr txBox="1"/>
          <p:nvPr/>
        </p:nvSpPr>
        <p:spPr>
          <a:xfrm>
            <a:off x="678134" y="4278159"/>
            <a:ext cx="1948089" cy="369332"/>
          </a:xfrm>
          <a:prstGeom prst="rect">
            <a:avLst/>
          </a:prstGeom>
          <a:noFill/>
        </p:spPr>
        <p:txBody>
          <a:bodyPr wrap="square" rtlCol="0">
            <a:spAutoFit/>
          </a:bodyPr>
          <a:lstStyle/>
          <a:p>
            <a:pPr algn="ctr"/>
            <a:r>
              <a:rPr lang="en-US" b="1" dirty="0" smtClean="0"/>
              <a:t>Newspaper</a:t>
            </a:r>
            <a:endParaRPr lang="en-US" b="1" dirty="0"/>
          </a:p>
        </p:txBody>
      </p:sp>
      <p:sp>
        <p:nvSpPr>
          <p:cNvPr id="13" name="TextBox 12"/>
          <p:cNvSpPr txBox="1"/>
          <p:nvPr/>
        </p:nvSpPr>
        <p:spPr>
          <a:xfrm>
            <a:off x="3160845" y="4282611"/>
            <a:ext cx="1948089" cy="369332"/>
          </a:xfrm>
          <a:prstGeom prst="rect">
            <a:avLst/>
          </a:prstGeom>
          <a:noFill/>
        </p:spPr>
        <p:txBody>
          <a:bodyPr wrap="square" rtlCol="0">
            <a:spAutoFit/>
          </a:bodyPr>
          <a:lstStyle/>
          <a:p>
            <a:pPr algn="ctr"/>
            <a:r>
              <a:rPr lang="en-US" b="1" dirty="0" smtClean="0"/>
              <a:t>Television</a:t>
            </a:r>
            <a:endParaRPr lang="en-US" b="1" dirty="0"/>
          </a:p>
        </p:txBody>
      </p:sp>
      <p:sp>
        <p:nvSpPr>
          <p:cNvPr id="14" name="TextBox 13"/>
          <p:cNvSpPr txBox="1"/>
          <p:nvPr/>
        </p:nvSpPr>
        <p:spPr>
          <a:xfrm>
            <a:off x="5047287" y="4282611"/>
            <a:ext cx="1948089" cy="369332"/>
          </a:xfrm>
          <a:prstGeom prst="rect">
            <a:avLst/>
          </a:prstGeom>
          <a:noFill/>
        </p:spPr>
        <p:txBody>
          <a:bodyPr wrap="square" rtlCol="0">
            <a:spAutoFit/>
          </a:bodyPr>
          <a:lstStyle/>
          <a:p>
            <a:pPr algn="ctr"/>
            <a:r>
              <a:rPr lang="en-US" b="1" dirty="0" smtClean="0"/>
              <a:t>Radio</a:t>
            </a:r>
            <a:endParaRPr lang="en-US" b="1" dirty="0"/>
          </a:p>
        </p:txBody>
      </p:sp>
      <p:sp>
        <p:nvSpPr>
          <p:cNvPr id="15" name="TextBox 14"/>
          <p:cNvSpPr txBox="1"/>
          <p:nvPr/>
        </p:nvSpPr>
        <p:spPr>
          <a:xfrm>
            <a:off x="6748781" y="4282611"/>
            <a:ext cx="1948089" cy="369332"/>
          </a:xfrm>
          <a:prstGeom prst="rect">
            <a:avLst/>
          </a:prstGeom>
          <a:noFill/>
        </p:spPr>
        <p:txBody>
          <a:bodyPr wrap="square" rtlCol="0">
            <a:spAutoFit/>
          </a:bodyPr>
          <a:lstStyle/>
          <a:p>
            <a:pPr algn="ctr"/>
            <a:r>
              <a:rPr lang="en-US" b="1" dirty="0" smtClean="0"/>
              <a:t>Magazine</a:t>
            </a:r>
            <a:endParaRPr lang="en-US" b="1" dirty="0"/>
          </a:p>
        </p:txBody>
      </p:sp>
      <p:sp>
        <p:nvSpPr>
          <p:cNvPr id="16" name="TextBox 15"/>
          <p:cNvSpPr txBox="1"/>
          <p:nvPr/>
        </p:nvSpPr>
        <p:spPr>
          <a:xfrm>
            <a:off x="912396" y="2231546"/>
            <a:ext cx="1738485" cy="646331"/>
          </a:xfrm>
          <a:prstGeom prst="rect">
            <a:avLst/>
          </a:prstGeom>
          <a:noFill/>
        </p:spPr>
        <p:txBody>
          <a:bodyPr wrap="square" rtlCol="0">
            <a:spAutoFit/>
          </a:bodyPr>
          <a:lstStyle/>
          <a:p>
            <a:pPr algn="ctr"/>
            <a:r>
              <a:rPr lang="en-US" sz="3600" b="1" dirty="0" smtClean="0">
                <a:solidFill>
                  <a:srgbClr val="16A985"/>
                </a:solidFill>
              </a:rPr>
              <a:t>49%</a:t>
            </a:r>
            <a:endParaRPr lang="en-US" sz="3600" b="1" dirty="0">
              <a:solidFill>
                <a:srgbClr val="16A985"/>
              </a:solidFill>
            </a:endParaRPr>
          </a:p>
        </p:txBody>
      </p:sp>
      <p:sp>
        <p:nvSpPr>
          <p:cNvPr id="17" name="TextBox 16"/>
          <p:cNvSpPr txBox="1"/>
          <p:nvPr/>
        </p:nvSpPr>
        <p:spPr>
          <a:xfrm>
            <a:off x="3271809" y="2482577"/>
            <a:ext cx="1738485" cy="646331"/>
          </a:xfrm>
          <a:prstGeom prst="rect">
            <a:avLst/>
          </a:prstGeom>
          <a:noFill/>
        </p:spPr>
        <p:txBody>
          <a:bodyPr wrap="square" rtlCol="0">
            <a:spAutoFit/>
          </a:bodyPr>
          <a:lstStyle/>
          <a:p>
            <a:pPr algn="ctr"/>
            <a:r>
              <a:rPr lang="en-US" sz="3600" b="1" dirty="0" smtClean="0">
                <a:solidFill>
                  <a:srgbClr val="334495"/>
                </a:solidFill>
              </a:rPr>
              <a:t>44%</a:t>
            </a:r>
            <a:endParaRPr lang="en-US" sz="3600" b="1" dirty="0">
              <a:solidFill>
                <a:srgbClr val="334495"/>
              </a:solidFill>
            </a:endParaRPr>
          </a:p>
        </p:txBody>
      </p:sp>
      <p:sp>
        <p:nvSpPr>
          <p:cNvPr id="18" name="TextBox 17"/>
          <p:cNvSpPr txBox="1"/>
          <p:nvPr/>
        </p:nvSpPr>
        <p:spPr>
          <a:xfrm>
            <a:off x="5150365" y="2536345"/>
            <a:ext cx="1738485" cy="646331"/>
          </a:xfrm>
          <a:prstGeom prst="rect">
            <a:avLst/>
          </a:prstGeom>
          <a:noFill/>
        </p:spPr>
        <p:txBody>
          <a:bodyPr wrap="square" rtlCol="0">
            <a:spAutoFit/>
          </a:bodyPr>
          <a:lstStyle/>
          <a:p>
            <a:pPr algn="ctr"/>
            <a:r>
              <a:rPr lang="en-US" sz="3600" b="1" dirty="0" smtClean="0">
                <a:solidFill>
                  <a:srgbClr val="334495"/>
                </a:solidFill>
              </a:rPr>
              <a:t>40%</a:t>
            </a:r>
            <a:endParaRPr lang="en-US" sz="3600" b="1" dirty="0">
              <a:solidFill>
                <a:srgbClr val="334495"/>
              </a:solidFill>
            </a:endParaRPr>
          </a:p>
        </p:txBody>
      </p:sp>
      <p:sp>
        <p:nvSpPr>
          <p:cNvPr id="19" name="TextBox 18"/>
          <p:cNvSpPr txBox="1"/>
          <p:nvPr/>
        </p:nvSpPr>
        <p:spPr>
          <a:xfrm>
            <a:off x="6893293" y="2664087"/>
            <a:ext cx="1738485" cy="646331"/>
          </a:xfrm>
          <a:prstGeom prst="rect">
            <a:avLst/>
          </a:prstGeom>
          <a:noFill/>
        </p:spPr>
        <p:txBody>
          <a:bodyPr wrap="square" rtlCol="0">
            <a:spAutoFit/>
          </a:bodyPr>
          <a:lstStyle/>
          <a:p>
            <a:pPr algn="ctr"/>
            <a:r>
              <a:rPr lang="en-US" sz="3600" b="1" dirty="0" smtClean="0">
                <a:solidFill>
                  <a:srgbClr val="334495"/>
                </a:solidFill>
              </a:rPr>
              <a:t>39%</a:t>
            </a:r>
            <a:endParaRPr lang="en-US" sz="3600" b="1" dirty="0">
              <a:solidFill>
                <a:srgbClr val="334495"/>
              </a:solidFill>
            </a:endParaRPr>
          </a:p>
        </p:txBody>
      </p:sp>
      <p:pic>
        <p:nvPicPr>
          <p:cNvPr id="4" name="Picture 3" descr="Community-Newspapers-Drive-ResultsPPT-IMAGES-20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1188"/>
            <a:ext cx="9144000" cy="2190388"/>
          </a:xfrm>
          <a:prstGeom prst="rect">
            <a:avLst/>
          </a:prstGeom>
        </p:spPr>
      </p:pic>
    </p:spTree>
    <p:extLst>
      <p:ext uri="{BB962C8B-B14F-4D97-AF65-F5344CB8AC3E}">
        <p14:creationId xmlns:p14="http://schemas.microsoft.com/office/powerpoint/2010/main" val="3414396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Printed/Digital Newspaper Ads Most Trusted</a:t>
            </a:r>
            <a:endParaRPr lang="en-US" dirty="0"/>
          </a:p>
        </p:txBody>
      </p:sp>
      <p:graphicFrame>
        <p:nvGraphicFramePr>
          <p:cNvPr id="5" name="Chart 4"/>
          <p:cNvGraphicFramePr/>
          <p:nvPr>
            <p:extLst>
              <p:ext uri="{D42A27DB-BD31-4B8C-83A1-F6EECF244321}">
                <p14:modId xmlns:p14="http://schemas.microsoft.com/office/powerpoint/2010/main" val="2095776372"/>
              </p:ext>
            </p:extLst>
          </p:nvPr>
        </p:nvGraphicFramePr>
        <p:xfrm>
          <a:off x="4508501" y="2180164"/>
          <a:ext cx="4635499" cy="340783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39667" y="2180164"/>
            <a:ext cx="486833"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3815581901"/>
              </p:ext>
            </p:extLst>
          </p:nvPr>
        </p:nvGraphicFramePr>
        <p:xfrm>
          <a:off x="0" y="2180164"/>
          <a:ext cx="4585648" cy="289180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descr="Community Newspapers Drive ResultsPPT IMAGES 2017-4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82" y="1371600"/>
            <a:ext cx="1216644" cy="926515"/>
          </a:xfrm>
          <a:prstGeom prst="rect">
            <a:avLst/>
          </a:prstGeom>
        </p:spPr>
      </p:pic>
      <p:pic>
        <p:nvPicPr>
          <p:cNvPr id="13" name="Picture 12" descr="Community Newspapers Drive ResultsPPT IMAGES 2017-4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3193" y="1504660"/>
            <a:ext cx="1410990" cy="767381"/>
          </a:xfrm>
          <a:prstGeom prst="rect">
            <a:avLst/>
          </a:prstGeom>
        </p:spPr>
      </p:pic>
      <p:sp>
        <p:nvSpPr>
          <p:cNvPr id="9" name="TextBox 8"/>
          <p:cNvSpPr txBox="1"/>
          <p:nvPr/>
        </p:nvSpPr>
        <p:spPr>
          <a:xfrm>
            <a:off x="0" y="6480121"/>
            <a:ext cx="6117336"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Community Newspapers Drive </a:t>
            </a:r>
            <a:r>
              <a:rPr lang="en-US" sz="1000" dirty="0" smtClean="0">
                <a:latin typeface="Arial" panose="020B0604020202020204" pitchFamily="34" charset="0"/>
                <a:cs typeface="Arial" panose="020B0604020202020204" pitchFamily="34" charset="0"/>
              </a:rPr>
              <a:t>Results 2017, </a:t>
            </a:r>
            <a:r>
              <a:rPr lang="en-US" sz="1000" dirty="0">
                <a:latin typeface="Arial" panose="020B0604020202020204" pitchFamily="34" charset="0"/>
                <a:cs typeface="Arial" panose="020B0604020202020204" pitchFamily="34" charset="0"/>
              </a:rPr>
              <a:t>Totum </a:t>
            </a:r>
            <a:r>
              <a:rPr lang="en-US" sz="1000" dirty="0" smtClean="0">
                <a:latin typeface="Arial" panose="020B0604020202020204" pitchFamily="34" charset="0"/>
                <a:cs typeface="Arial" panose="020B0604020202020204" pitchFamily="34" charset="0"/>
              </a:rPr>
              <a:t>Research</a:t>
            </a:r>
          </a:p>
          <a:p>
            <a:r>
              <a:rPr lang="en-US" sz="1000" dirty="0" smtClean="0">
                <a:latin typeface="Arial" panose="020B0604020202020204" pitchFamily="34" charset="0"/>
                <a:cs typeface="Arial" panose="020B0604020202020204" pitchFamily="34" charset="0"/>
              </a:rPr>
              <a:t>*trust advertising content – top 2 responses Completely/Somewhat</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547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3532414"/>
            <a:ext cx="1325880" cy="1325880"/>
            <a:chOff x="248233" y="3532414"/>
            <a:chExt cx="1371600" cy="1371600"/>
          </a:xfrm>
        </p:grpSpPr>
        <p:sp>
          <p:nvSpPr>
            <p:cNvPr id="7" name="Oval 6"/>
            <p:cNvSpPr/>
            <p:nvPr/>
          </p:nvSpPr>
          <p:spPr>
            <a:xfrm>
              <a:off x="248233" y="3532414"/>
              <a:ext cx="1371600" cy="1371600"/>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creen Shot 2016-04-22 at 9.15.04 PM.png"/>
            <p:cNvPicPr>
              <a:picLocks noChangeAspect="1"/>
            </p:cNvPicPr>
            <p:nvPr/>
          </p:nvPicPr>
          <p:blipFill rotWithShape="1">
            <a:blip r:embed="rId3" cstate="email">
              <a:extLst>
                <a:ext uri="{28A0092B-C50C-407E-A947-70E740481C1C}">
                  <a14:useLocalDpi xmlns:a14="http://schemas.microsoft.com/office/drawing/2010/main"/>
                </a:ext>
              </a:extLst>
            </a:blip>
            <a:srcRect l="2493" t="2194" r="74302" b="1460"/>
            <a:stretch/>
          </p:blipFill>
          <p:spPr>
            <a:xfrm>
              <a:off x="381000" y="3810000"/>
              <a:ext cx="1074199" cy="811823"/>
            </a:xfrm>
            <a:prstGeom prst="rect">
              <a:avLst/>
            </a:prstGeom>
          </p:spPr>
        </p:pic>
      </p:grpSp>
      <p:sp>
        <p:nvSpPr>
          <p:cNvPr id="2" name="Title 1"/>
          <p:cNvSpPr>
            <a:spLocks noGrp="1"/>
          </p:cNvSpPr>
          <p:nvPr>
            <p:ph type="title"/>
          </p:nvPr>
        </p:nvSpPr>
        <p:spPr/>
        <p:txBody>
          <a:bodyPr>
            <a:normAutofit fontScale="90000"/>
          </a:bodyPr>
          <a:lstStyle/>
          <a:p>
            <a:r>
              <a:rPr lang="en-CA" smtClean="0"/>
              <a:t>Trust In The News Media Is Still Very Strong In Canada</a:t>
            </a:r>
            <a:endParaRPr lang="en-CA" dirty="0"/>
          </a:p>
        </p:txBody>
      </p:sp>
      <p:sp>
        <p:nvSpPr>
          <p:cNvPr id="3" name="Content Placeholder 2"/>
          <p:cNvSpPr>
            <a:spLocks noGrp="1"/>
          </p:cNvSpPr>
          <p:nvPr>
            <p:ph idx="1"/>
          </p:nvPr>
        </p:nvSpPr>
        <p:spPr>
          <a:xfrm>
            <a:off x="1571516" y="1676400"/>
            <a:ext cx="7115283" cy="4123189"/>
          </a:xfrm>
        </p:spPr>
        <p:txBody>
          <a:bodyPr>
            <a:normAutofit lnSpcReduction="10000"/>
          </a:bodyPr>
          <a:lstStyle/>
          <a:p>
            <a:pPr marL="0" indent="0">
              <a:buNone/>
            </a:pPr>
            <a:r>
              <a:rPr lang="en-CA" dirty="0" smtClean="0"/>
              <a:t>More than half of Canadians (54%) trust news media, second only to not-for-profit organizations (59%).</a:t>
            </a:r>
          </a:p>
          <a:p>
            <a:pPr marL="0" indent="0">
              <a:buNone/>
            </a:pPr>
            <a:endParaRPr lang="en-CA" dirty="0" smtClean="0"/>
          </a:p>
          <a:p>
            <a:pPr marL="0" indent="0">
              <a:buNone/>
            </a:pPr>
            <a:r>
              <a:rPr lang="en-CA" dirty="0" smtClean="0"/>
              <a:t>Seven out of ten Canadians (69%) felt that a strong presence in local communities contributes to increased trust. </a:t>
            </a:r>
          </a:p>
        </p:txBody>
      </p:sp>
      <p:sp>
        <p:nvSpPr>
          <p:cNvPr id="4" name="TextBox 3"/>
          <p:cNvSpPr txBox="1"/>
          <p:nvPr/>
        </p:nvSpPr>
        <p:spPr>
          <a:xfrm>
            <a:off x="0" y="6611779"/>
            <a:ext cx="9144000" cy="246221"/>
          </a:xfrm>
          <a:prstGeom prst="rect">
            <a:avLst/>
          </a:prstGeom>
          <a:noFill/>
        </p:spPr>
        <p:txBody>
          <a:bodyPr wrap="square" rtlCol="0">
            <a:spAutoFit/>
          </a:bodyPr>
          <a:lstStyle/>
          <a:p>
            <a:r>
              <a:rPr lang="en-CA" sz="1000" dirty="0" err="1" smtClean="0">
                <a:latin typeface="Arial" panose="020B0604020202020204" pitchFamily="34" charset="0"/>
                <a:cs typeface="Arial" panose="020B0604020202020204" pitchFamily="34" charset="0"/>
              </a:rPr>
              <a:t>Environics</a:t>
            </a:r>
            <a:r>
              <a:rPr lang="en-CA" sz="1000" dirty="0" smtClean="0">
                <a:latin typeface="Arial" panose="020B0604020202020204" pitchFamily="34" charset="0"/>
                <a:cs typeface="Arial" panose="020B0604020202020204" pitchFamily="34" charset="0"/>
              </a:rPr>
              <a:t> </a:t>
            </a:r>
            <a:r>
              <a:rPr lang="en-CA" sz="1000" dirty="0" err="1" smtClean="0">
                <a:latin typeface="Arial" panose="020B0604020202020204" pitchFamily="34" charset="0"/>
                <a:cs typeface="Arial" panose="020B0604020202020204" pitchFamily="34" charset="0"/>
              </a:rPr>
              <a:t>CanTrust</a:t>
            </a:r>
            <a:r>
              <a:rPr lang="en-CA" sz="1000" dirty="0" smtClean="0">
                <a:latin typeface="Arial" panose="020B0604020202020204" pitchFamily="34" charset="0"/>
                <a:cs typeface="Arial" panose="020B0604020202020204" pitchFamily="34" charset="0"/>
              </a:rPr>
              <a:t> Index, 2016</a:t>
            </a:r>
            <a:endParaRPr lang="en-US" sz="1000" dirty="0">
              <a:latin typeface="Arial" panose="020B0604020202020204" pitchFamily="34" charset="0"/>
              <a:cs typeface="Arial" panose="020B0604020202020204" pitchFamily="34" charset="0"/>
            </a:endParaRPr>
          </a:p>
        </p:txBody>
      </p:sp>
      <p:pic>
        <p:nvPicPr>
          <p:cNvPr id="10" name="Picture 9" descr="icons.png"/>
          <p:cNvPicPr>
            <a:picLocks noChangeAspect="1"/>
          </p:cNvPicPr>
          <p:nvPr/>
        </p:nvPicPr>
        <p:blipFill rotWithShape="1">
          <a:blip r:embed="rId4" cstate="screen">
            <a:extLst>
              <a:ext uri="{28A0092B-C50C-407E-A947-70E740481C1C}">
                <a14:useLocalDpi xmlns:a14="http://schemas.microsoft.com/office/drawing/2010/main"/>
              </a:ext>
            </a:extLst>
          </a:blip>
          <a:srcRect l="10521" b="65954"/>
          <a:stretch/>
        </p:blipFill>
        <p:spPr>
          <a:xfrm>
            <a:off x="76200" y="1600200"/>
            <a:ext cx="1676400" cy="1514921"/>
          </a:xfrm>
          <a:prstGeom prst="rect">
            <a:avLst/>
          </a:prstGeom>
        </p:spPr>
      </p:pic>
    </p:spTree>
    <p:extLst>
      <p:ext uri="{BB962C8B-B14F-4D97-AF65-F5344CB8AC3E}">
        <p14:creationId xmlns:p14="http://schemas.microsoft.com/office/powerpoint/2010/main" val="103404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NM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3541</TotalTime>
  <Words>1708</Words>
  <Application>Microsoft Office PowerPoint</Application>
  <PresentationFormat>On-screen Show (4:3)</PresentationFormat>
  <Paragraphs>160</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NMC</vt:lpstr>
      <vt:lpstr>“Trust in the news media is still very strong in Canada.”</vt:lpstr>
      <vt:lpstr>Canadians Trust Traditional News Media</vt:lpstr>
      <vt:lpstr>Newspapers Remain A Trusted Advertising Format Globally</vt:lpstr>
      <vt:lpstr>Canadians View Advertising Positively</vt:lpstr>
      <vt:lpstr>Canadians Trust Traditional Media Advertising</vt:lpstr>
      <vt:lpstr>Canadians Trust Traditional Media Advertising</vt:lpstr>
      <vt:lpstr>Newspaper Ads are Most Trusted</vt:lpstr>
      <vt:lpstr>Printed/Digital Newspaper Ads Most Trusted</vt:lpstr>
      <vt:lpstr>Trust In The News Media Is Still Very Strong In Canada</vt:lpstr>
      <vt:lpstr>PowerPoint Presentation</vt:lpstr>
      <vt:lpstr>Trust in News:  Traditional Media Valued</vt:lpstr>
      <vt:lpstr>Canadians Trust Traditional News Media</vt:lpstr>
      <vt:lpstr>PowerPoint Presentation</vt:lpstr>
      <vt:lpstr>PowerPoint Presentation</vt:lpstr>
      <vt:lpstr>PowerPoint Presentation</vt:lpstr>
      <vt:lpstr>Cure for Fake Journalism =  Great Journalism</vt:lpstr>
      <vt:lpstr>Nine in Ten Canadians Trust Editorial</vt:lpstr>
      <vt:lpstr>“Trust in the news media is still very strong in Canada.”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in the news media is still very strong in Canada.”</dc:title>
  <dc:creator>Kelly Levson</dc:creator>
  <cp:lastModifiedBy>Kelly Levson</cp:lastModifiedBy>
  <cp:revision>36</cp:revision>
  <dcterms:created xsi:type="dcterms:W3CDTF">2016-09-19T16:48:59Z</dcterms:created>
  <dcterms:modified xsi:type="dcterms:W3CDTF">2017-09-12T20:03:49Z</dcterms:modified>
</cp:coreProperties>
</file>