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4" r:id="rId3"/>
    <p:sldId id="263" r:id="rId4"/>
    <p:sldId id="264" r:id="rId5"/>
    <p:sldId id="265" r:id="rId6"/>
    <p:sldId id="266" r:id="rId7"/>
    <p:sldId id="262" r:id="rId8"/>
    <p:sldId id="272" r:id="rId9"/>
    <p:sldId id="273" r:id="rId10"/>
    <p:sldId id="257" r:id="rId11"/>
    <p:sldId id="267" r:id="rId12"/>
    <p:sldId id="270" r:id="rId13"/>
    <p:sldId id="269" r:id="rId14"/>
    <p:sldId id="259" r:id="rId15"/>
    <p:sldId id="27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D246"/>
    <a:srgbClr val="3244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44" autoAdjust="0"/>
  </p:normalViewPr>
  <p:slideViewPr>
    <p:cSldViewPr>
      <p:cViewPr>
        <p:scale>
          <a:sx n="70" d="100"/>
          <a:sy n="70" d="100"/>
        </p:scale>
        <p:origin x="-1302" y="3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5635558780938255"/>
          <c:y val="0.15985955151914491"/>
          <c:w val="0.43661103989129402"/>
          <c:h val="0.82051190501307258"/>
        </c:manualLayout>
      </c:layout>
      <c:barChart>
        <c:barDir val="bar"/>
        <c:grouping val="stacked"/>
        <c:varyColors val="0"/>
        <c:ser>
          <c:idx val="0"/>
          <c:order val="0"/>
          <c:tx>
            <c:strRef>
              <c:f>Sheet1!$B$1</c:f>
              <c:strCache>
                <c:ptCount val="1"/>
                <c:pt idx="0">
                  <c:v>très à l’aise (%)</c:v>
                </c:pt>
              </c:strCache>
            </c:strRef>
          </c:tx>
          <c:spPr>
            <a:solidFill>
              <a:srgbClr val="AED246"/>
            </a:solidFill>
          </c:spPr>
          <c:invertIfNegative val="0"/>
          <c:cat>
            <c:strRef>
              <c:f>Sheet1!$A$2:$A$22</c:f>
              <c:strCache>
                <c:ptCount val="21"/>
                <c:pt idx="0">
                  <c:v>Publicités dans les journaux</c:v>
                </c:pt>
                <c:pt idx="1">
                  <c:v>Brochures, prospectus et autres publicités en magasin</c:v>
                </c:pt>
                <c:pt idx="2">
                  <c:v>Publicités dans les magazines</c:v>
                </c:pt>
                <c:pt idx="3">
                  <c:v>Publicités dans les autocars, métros et trains</c:v>
                </c:pt>
                <c:pt idx="4">
                  <c:v>Panneaux publicitaires</c:v>
                </c:pt>
                <c:pt idx="5">
                  <c:v>Publicités à la radio FM</c:v>
                </c:pt>
                <c:pt idx="6">
                  <c:v>Publicités dans les abribus</c:v>
                </c:pt>
                <c:pt idx="7">
                  <c:v>Prospectus par la poste</c:v>
                </c:pt>
                <c:pt idx="8">
                  <c:v>Publicités sur les chaînes de télévision des réseaux</c:v>
                </c:pt>
                <c:pt idx="9">
                  <c:v>Publicités sur les chaînes de télévision câblées</c:v>
                </c:pt>
                <c:pt idx="10">
                  <c:v>Publicités avant les bandes-annouces de films au cinéma</c:v>
                </c:pt>
                <c:pt idx="11">
                  <c:v>Publicités à la radio AM</c:v>
                </c:pt>
                <c:pt idx="12">
                  <c:v>Courriels promotionnels</c:v>
                </c:pt>
                <c:pt idx="13">
                  <c:v>Publicités sur les sites Web visités</c:v>
                </c:pt>
                <c:pt idx="14">
                  <c:v>Publicités sur les moteurs de recherche Internet</c:v>
                </c:pt>
                <c:pt idx="15">
                  <c:v>Publicités avant les vidéos en ligne</c:v>
                </c:pt>
                <c:pt idx="16">
                  <c:v>Publicités sur les médias sociaux</c:v>
                </c:pt>
                <c:pt idx="17">
                  <c:v>Bannières publicitaires en ligne</c:v>
                </c:pt>
                <c:pt idx="18">
                  <c:v>Publicités acheminées par courriel</c:v>
                </c:pt>
                <c:pt idx="19">
                  <c:v>Publicités dans les applications et programmes sur téléphones et tablettes</c:v>
                </c:pt>
                <c:pt idx="20">
                  <c:v>Publicités contextuelles en ligne</c:v>
                </c:pt>
              </c:strCache>
            </c:strRef>
          </c:cat>
          <c:val>
            <c:numRef>
              <c:f>Sheet1!$B$2:$B$22</c:f>
              <c:numCache>
                <c:formatCode>General</c:formatCode>
                <c:ptCount val="21"/>
                <c:pt idx="0">
                  <c:v>17</c:v>
                </c:pt>
                <c:pt idx="1">
                  <c:v>19</c:v>
                </c:pt>
                <c:pt idx="2">
                  <c:v>13</c:v>
                </c:pt>
                <c:pt idx="3">
                  <c:v>13</c:v>
                </c:pt>
                <c:pt idx="4">
                  <c:v>13</c:v>
                </c:pt>
                <c:pt idx="5">
                  <c:v>12</c:v>
                </c:pt>
                <c:pt idx="6">
                  <c:v>14</c:v>
                </c:pt>
                <c:pt idx="7">
                  <c:v>15</c:v>
                </c:pt>
                <c:pt idx="8">
                  <c:v>11</c:v>
                </c:pt>
                <c:pt idx="9">
                  <c:v>9</c:v>
                </c:pt>
                <c:pt idx="10">
                  <c:v>11</c:v>
                </c:pt>
                <c:pt idx="11">
                  <c:v>11</c:v>
                </c:pt>
                <c:pt idx="12">
                  <c:v>6</c:v>
                </c:pt>
                <c:pt idx="13">
                  <c:v>4</c:v>
                </c:pt>
                <c:pt idx="14">
                  <c:v>4</c:v>
                </c:pt>
                <c:pt idx="15">
                  <c:v>3</c:v>
                </c:pt>
                <c:pt idx="16">
                  <c:v>3</c:v>
                </c:pt>
                <c:pt idx="17">
                  <c:v>3</c:v>
                </c:pt>
                <c:pt idx="18">
                  <c:v>2</c:v>
                </c:pt>
                <c:pt idx="19">
                  <c:v>3</c:v>
                </c:pt>
                <c:pt idx="20">
                  <c:v>2</c:v>
                </c:pt>
              </c:numCache>
            </c:numRef>
          </c:val>
          <c:extLst xmlns:c16r2="http://schemas.microsoft.com/office/drawing/2015/06/chart">
            <c:ext xmlns:c16="http://schemas.microsoft.com/office/drawing/2014/chart" uri="{C3380CC4-5D6E-409C-BE32-E72D297353CC}">
              <c16:uniqueId val="{00000000-224A-4774-9980-CC2551CF0BD7}"/>
            </c:ext>
          </c:extLst>
        </c:ser>
        <c:ser>
          <c:idx val="1"/>
          <c:order val="1"/>
          <c:tx>
            <c:strRef>
              <c:f>Sheet1!$C$1</c:f>
              <c:strCache>
                <c:ptCount val="1"/>
                <c:pt idx="0">
                  <c:v>assez à l’aise (%)</c:v>
                </c:pt>
              </c:strCache>
            </c:strRef>
          </c:tx>
          <c:spPr>
            <a:solidFill>
              <a:srgbClr val="324481"/>
            </a:solidFill>
          </c:spPr>
          <c:invertIfNegative val="0"/>
          <c:cat>
            <c:strRef>
              <c:f>Sheet1!$A$2:$A$22</c:f>
              <c:strCache>
                <c:ptCount val="21"/>
                <c:pt idx="0">
                  <c:v>Publicités dans les journaux</c:v>
                </c:pt>
                <c:pt idx="1">
                  <c:v>Brochures, prospectus et autres publicités en magasin</c:v>
                </c:pt>
                <c:pt idx="2">
                  <c:v>Publicités dans les magazines</c:v>
                </c:pt>
                <c:pt idx="3">
                  <c:v>Publicités dans les autocars, métros et trains</c:v>
                </c:pt>
                <c:pt idx="4">
                  <c:v>Panneaux publicitaires</c:v>
                </c:pt>
                <c:pt idx="5">
                  <c:v>Publicités à la radio FM</c:v>
                </c:pt>
                <c:pt idx="6">
                  <c:v>Publicités dans les abribus</c:v>
                </c:pt>
                <c:pt idx="7">
                  <c:v>Prospectus par la poste</c:v>
                </c:pt>
                <c:pt idx="8">
                  <c:v>Publicités sur les chaînes de télévision des réseaux</c:v>
                </c:pt>
                <c:pt idx="9">
                  <c:v>Publicités sur les chaînes de télévision câblées</c:v>
                </c:pt>
                <c:pt idx="10">
                  <c:v>Publicités avant les bandes-annouces de films au cinéma</c:v>
                </c:pt>
                <c:pt idx="11">
                  <c:v>Publicités à la radio AM</c:v>
                </c:pt>
                <c:pt idx="12">
                  <c:v>Courriels promotionnels</c:v>
                </c:pt>
                <c:pt idx="13">
                  <c:v>Publicités sur les sites Web visités</c:v>
                </c:pt>
                <c:pt idx="14">
                  <c:v>Publicités sur les moteurs de recherche Internet</c:v>
                </c:pt>
                <c:pt idx="15">
                  <c:v>Publicités avant les vidéos en ligne</c:v>
                </c:pt>
                <c:pt idx="16">
                  <c:v>Publicités sur les médias sociaux</c:v>
                </c:pt>
                <c:pt idx="17">
                  <c:v>Bannières publicitaires en ligne</c:v>
                </c:pt>
                <c:pt idx="18">
                  <c:v>Publicités acheminées par courriel</c:v>
                </c:pt>
                <c:pt idx="19">
                  <c:v>Publicités dans les applications et programmes sur téléphones et tablettes</c:v>
                </c:pt>
                <c:pt idx="20">
                  <c:v>Publicités contextuelles en ligne</c:v>
                </c:pt>
              </c:strCache>
            </c:strRef>
          </c:cat>
          <c:val>
            <c:numRef>
              <c:f>Sheet1!$C$2:$C$22</c:f>
              <c:numCache>
                <c:formatCode>General</c:formatCode>
                <c:ptCount val="21"/>
                <c:pt idx="0">
                  <c:v>56</c:v>
                </c:pt>
                <c:pt idx="1">
                  <c:v>54</c:v>
                </c:pt>
                <c:pt idx="2">
                  <c:v>53</c:v>
                </c:pt>
                <c:pt idx="3">
                  <c:v>51</c:v>
                </c:pt>
                <c:pt idx="4">
                  <c:v>51</c:v>
                </c:pt>
                <c:pt idx="5">
                  <c:v>50</c:v>
                </c:pt>
                <c:pt idx="6">
                  <c:v>48</c:v>
                </c:pt>
                <c:pt idx="7">
                  <c:v>46</c:v>
                </c:pt>
                <c:pt idx="8">
                  <c:v>47</c:v>
                </c:pt>
                <c:pt idx="9">
                  <c:v>46</c:v>
                </c:pt>
                <c:pt idx="10">
                  <c:v>42</c:v>
                </c:pt>
                <c:pt idx="11">
                  <c:v>39</c:v>
                </c:pt>
                <c:pt idx="12">
                  <c:v>30</c:v>
                </c:pt>
                <c:pt idx="13">
                  <c:v>26</c:v>
                </c:pt>
                <c:pt idx="14">
                  <c:v>25</c:v>
                </c:pt>
                <c:pt idx="15">
                  <c:v>25</c:v>
                </c:pt>
                <c:pt idx="16">
                  <c:v>21</c:v>
                </c:pt>
                <c:pt idx="17">
                  <c:v>20</c:v>
                </c:pt>
                <c:pt idx="18">
                  <c:v>17</c:v>
                </c:pt>
                <c:pt idx="19">
                  <c:v>15</c:v>
                </c:pt>
                <c:pt idx="20">
                  <c:v>11</c:v>
                </c:pt>
              </c:numCache>
            </c:numRef>
          </c:val>
          <c:extLst xmlns:c16r2="http://schemas.microsoft.com/office/drawing/2015/06/chart">
            <c:ext xmlns:c16="http://schemas.microsoft.com/office/drawing/2014/chart" uri="{C3380CC4-5D6E-409C-BE32-E72D297353CC}">
              <c16:uniqueId val="{00000001-224A-4774-9980-CC2551CF0BD7}"/>
            </c:ext>
          </c:extLst>
        </c:ser>
        <c:ser>
          <c:idx val="2"/>
          <c:order val="2"/>
          <c:tx>
            <c:strRef>
              <c:f>Sheet1!$D$1</c:f>
              <c:strCache>
                <c:ptCount val="1"/>
                <c:pt idx="0">
                  <c:v>Column2</c:v>
                </c:pt>
              </c:strCache>
            </c:strRef>
          </c:tx>
          <c:spPr>
            <a:noFill/>
            <a:ln>
              <a:noFill/>
            </a:ln>
          </c:spPr>
          <c:invertIfNegative val="0"/>
          <c:dLbls>
            <c:dLbl>
              <c:idx val="0"/>
              <c:spPr/>
              <c:txPr>
                <a:bodyPr/>
                <a:lstStyle/>
                <a:p>
                  <a:pPr>
                    <a:defRPr sz="1400" b="1"/>
                  </a:pPr>
                  <a:endParaRPr lang="en-US"/>
                </a:p>
              </c:txPr>
              <c:dLblPos val="inBase"/>
              <c:showLegendKey val="0"/>
              <c:showVal val="1"/>
              <c:showCatName val="0"/>
              <c:showSerName val="0"/>
              <c:showPercent val="0"/>
              <c:showBubbleSize val="0"/>
            </c:dLbl>
            <c:spPr>
              <a:noFill/>
              <a:ln>
                <a:noFill/>
              </a:ln>
              <a:effectLst/>
            </c:spPr>
            <c:txPr>
              <a:bodyPr/>
              <a:lstStyle/>
              <a:p>
                <a:pPr>
                  <a:defRPr sz="1200"/>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Sheet1!$A$2:$A$22</c:f>
              <c:strCache>
                <c:ptCount val="21"/>
                <c:pt idx="0">
                  <c:v>Publicités dans les journaux</c:v>
                </c:pt>
                <c:pt idx="1">
                  <c:v>Brochures, prospectus et autres publicités en magasin</c:v>
                </c:pt>
                <c:pt idx="2">
                  <c:v>Publicités dans les magazines</c:v>
                </c:pt>
                <c:pt idx="3">
                  <c:v>Publicités dans les autocars, métros et trains</c:v>
                </c:pt>
                <c:pt idx="4">
                  <c:v>Panneaux publicitaires</c:v>
                </c:pt>
                <c:pt idx="5">
                  <c:v>Publicités à la radio FM</c:v>
                </c:pt>
                <c:pt idx="6">
                  <c:v>Publicités dans les abribus</c:v>
                </c:pt>
                <c:pt idx="7">
                  <c:v>Prospectus par la poste</c:v>
                </c:pt>
                <c:pt idx="8">
                  <c:v>Publicités sur les chaînes de télévision des réseaux</c:v>
                </c:pt>
                <c:pt idx="9">
                  <c:v>Publicités sur les chaînes de télévision câblées</c:v>
                </c:pt>
                <c:pt idx="10">
                  <c:v>Publicités avant les bandes-annouces de films au cinéma</c:v>
                </c:pt>
                <c:pt idx="11">
                  <c:v>Publicités à la radio AM</c:v>
                </c:pt>
                <c:pt idx="12">
                  <c:v>Courriels promotionnels</c:v>
                </c:pt>
                <c:pt idx="13">
                  <c:v>Publicités sur les sites Web visités</c:v>
                </c:pt>
                <c:pt idx="14">
                  <c:v>Publicités sur les moteurs de recherche Internet</c:v>
                </c:pt>
                <c:pt idx="15">
                  <c:v>Publicités avant les vidéos en ligne</c:v>
                </c:pt>
                <c:pt idx="16">
                  <c:v>Publicités sur les médias sociaux</c:v>
                </c:pt>
                <c:pt idx="17">
                  <c:v>Bannières publicitaires en ligne</c:v>
                </c:pt>
                <c:pt idx="18">
                  <c:v>Publicités acheminées par courriel</c:v>
                </c:pt>
                <c:pt idx="19">
                  <c:v>Publicités dans les applications et programmes sur téléphones et tablettes</c:v>
                </c:pt>
                <c:pt idx="20">
                  <c:v>Publicités contextuelles en ligne</c:v>
                </c:pt>
              </c:strCache>
            </c:strRef>
          </c:cat>
          <c:val>
            <c:numRef>
              <c:f>Sheet1!$D$2:$D$22</c:f>
              <c:numCache>
                <c:formatCode>General</c:formatCode>
                <c:ptCount val="21"/>
                <c:pt idx="0">
                  <c:v>73</c:v>
                </c:pt>
                <c:pt idx="1">
                  <c:v>73</c:v>
                </c:pt>
                <c:pt idx="2">
                  <c:v>66</c:v>
                </c:pt>
                <c:pt idx="3">
                  <c:v>64</c:v>
                </c:pt>
                <c:pt idx="4">
                  <c:v>64</c:v>
                </c:pt>
                <c:pt idx="5">
                  <c:v>62</c:v>
                </c:pt>
                <c:pt idx="6">
                  <c:v>62</c:v>
                </c:pt>
                <c:pt idx="7">
                  <c:v>61</c:v>
                </c:pt>
                <c:pt idx="8">
                  <c:v>58</c:v>
                </c:pt>
                <c:pt idx="9">
                  <c:v>55</c:v>
                </c:pt>
                <c:pt idx="10">
                  <c:v>53</c:v>
                </c:pt>
                <c:pt idx="11">
                  <c:v>50</c:v>
                </c:pt>
                <c:pt idx="12">
                  <c:v>36</c:v>
                </c:pt>
                <c:pt idx="13">
                  <c:v>30</c:v>
                </c:pt>
                <c:pt idx="14">
                  <c:v>29</c:v>
                </c:pt>
                <c:pt idx="15">
                  <c:v>28</c:v>
                </c:pt>
                <c:pt idx="16">
                  <c:v>24</c:v>
                </c:pt>
                <c:pt idx="17">
                  <c:v>23</c:v>
                </c:pt>
                <c:pt idx="18">
                  <c:v>19</c:v>
                </c:pt>
                <c:pt idx="19">
                  <c:v>18</c:v>
                </c:pt>
                <c:pt idx="20">
                  <c:v>13</c:v>
                </c:pt>
              </c:numCache>
            </c:numRef>
          </c:val>
          <c:extLst xmlns:c16r2="http://schemas.microsoft.com/office/drawing/2015/06/chart">
            <c:ext xmlns:c16="http://schemas.microsoft.com/office/drawing/2014/chart" uri="{C3380CC4-5D6E-409C-BE32-E72D297353CC}">
              <c16:uniqueId val="{00000003-224A-4774-9980-CC2551CF0BD7}"/>
            </c:ext>
          </c:extLst>
        </c:ser>
        <c:dLbls>
          <c:showLegendKey val="0"/>
          <c:showVal val="0"/>
          <c:showCatName val="0"/>
          <c:showSerName val="0"/>
          <c:showPercent val="0"/>
          <c:showBubbleSize val="0"/>
        </c:dLbls>
        <c:gapWidth val="61"/>
        <c:overlap val="100"/>
        <c:axId val="143255040"/>
        <c:axId val="143256576"/>
      </c:barChart>
      <c:catAx>
        <c:axId val="143255040"/>
        <c:scaling>
          <c:orientation val="maxMin"/>
        </c:scaling>
        <c:delete val="0"/>
        <c:axPos val="l"/>
        <c:numFmt formatCode="General" sourceLinked="0"/>
        <c:majorTickMark val="out"/>
        <c:minorTickMark val="none"/>
        <c:tickLblPos val="nextTo"/>
        <c:spPr>
          <a:ln>
            <a:noFill/>
          </a:ln>
        </c:spPr>
        <c:txPr>
          <a:bodyPr/>
          <a:lstStyle/>
          <a:p>
            <a:pPr>
              <a:defRPr sz="1050" b="0"/>
            </a:pPr>
            <a:endParaRPr lang="en-US"/>
          </a:p>
        </c:txPr>
        <c:crossAx val="143256576"/>
        <c:crosses val="autoZero"/>
        <c:auto val="1"/>
        <c:lblAlgn val="ctr"/>
        <c:lblOffset val="100"/>
        <c:noMultiLvlLbl val="0"/>
      </c:catAx>
      <c:valAx>
        <c:axId val="143256576"/>
        <c:scaling>
          <c:orientation val="minMax"/>
          <c:max val="90"/>
          <c:min val="0"/>
        </c:scaling>
        <c:delete val="1"/>
        <c:axPos val="t"/>
        <c:numFmt formatCode="General" sourceLinked="1"/>
        <c:majorTickMark val="out"/>
        <c:minorTickMark val="none"/>
        <c:tickLblPos val="nextTo"/>
        <c:crossAx val="143255040"/>
        <c:crosses val="autoZero"/>
        <c:crossBetween val="between"/>
      </c:valAx>
    </c:plotArea>
    <c:legend>
      <c:legendPos val="t"/>
      <c:legendEntry>
        <c:idx val="2"/>
        <c:delete val="1"/>
      </c:legendEntry>
      <c:layout>
        <c:manualLayout>
          <c:xMode val="edge"/>
          <c:yMode val="edge"/>
          <c:x val="0.6870341207349081"/>
          <c:y val="0.72701149425287359"/>
          <c:w val="0.28821234516738037"/>
          <c:h val="0.10483799438863246"/>
        </c:manualLayout>
      </c:layout>
      <c:overlay val="0"/>
      <c:spPr>
        <a:ln>
          <a:noFill/>
        </a:ln>
      </c:spPr>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0041660701503221"/>
          <c:y val="9.4362286745406823E-2"/>
          <c:w val="0.48093426389883087"/>
          <c:h val="0.79634247867454067"/>
        </c:manualLayout>
      </c:layout>
      <c:barChart>
        <c:barDir val="bar"/>
        <c:grouping val="percentStacked"/>
        <c:varyColors val="0"/>
        <c:ser>
          <c:idx val="0"/>
          <c:order val="0"/>
          <c:tx>
            <c:strRef>
              <c:f>Sheet1!$B$1</c:f>
              <c:strCache>
                <c:ptCount val="1"/>
                <c:pt idx="0">
                  <c:v>Entièrement</c:v>
                </c:pt>
              </c:strCache>
            </c:strRef>
          </c:tx>
          <c:spPr>
            <a:solidFill>
              <a:srgbClr val="324481"/>
            </a:solidFill>
          </c:spPr>
          <c:invertIfNegative val="0"/>
          <c:dLbls>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À la télévision</c:v>
                </c:pt>
                <c:pt idx="1">
                  <c:v>À la radio</c:v>
                </c:pt>
                <c:pt idx="2">
                  <c:v>Sur un site Web de télévision, de journal ou de magazine</c:v>
                </c:pt>
                <c:pt idx="3">
                  <c:v>Dans les journaux et les magazines</c:v>
                </c:pt>
                <c:pt idx="4">
                  <c:v>Sur des sites numériques de nouvelles comme Reddit, Huffington Post, iPolitics</c:v>
                </c:pt>
                <c:pt idx="5">
                  <c:v>Transmises par courriel</c:v>
                </c:pt>
                <c:pt idx="6">
                  <c:v>Sur les médias sociaux</c:v>
                </c:pt>
                <c:pt idx="7">
                  <c:v>Qui vous sont envoyées par un ami sur les médias sociaux</c:v>
                </c:pt>
              </c:strCache>
            </c:strRef>
          </c:cat>
          <c:val>
            <c:numRef>
              <c:f>Sheet1!$B$2:$B$9</c:f>
              <c:numCache>
                <c:formatCode>General</c:formatCode>
                <c:ptCount val="8"/>
                <c:pt idx="0">
                  <c:v>14</c:v>
                </c:pt>
                <c:pt idx="1">
                  <c:v>12</c:v>
                </c:pt>
                <c:pt idx="2">
                  <c:v>12</c:v>
                </c:pt>
                <c:pt idx="3">
                  <c:v>11</c:v>
                </c:pt>
                <c:pt idx="4">
                  <c:v>4</c:v>
                </c:pt>
                <c:pt idx="5">
                  <c:v>2</c:v>
                </c:pt>
                <c:pt idx="6">
                  <c:v>2</c:v>
                </c:pt>
                <c:pt idx="7">
                  <c:v>2</c:v>
                </c:pt>
              </c:numCache>
            </c:numRef>
          </c:val>
          <c:extLst xmlns:c16r2="http://schemas.microsoft.com/office/drawing/2015/06/chart">
            <c:ext xmlns:c16="http://schemas.microsoft.com/office/drawing/2014/chart" uri="{C3380CC4-5D6E-409C-BE32-E72D297353CC}">
              <c16:uniqueId val="{00000000-FFFC-4ADB-9C4C-6480C0FE07B6}"/>
            </c:ext>
          </c:extLst>
        </c:ser>
        <c:ser>
          <c:idx val="1"/>
          <c:order val="1"/>
          <c:tx>
            <c:strRef>
              <c:f>Sheet1!$C$1</c:f>
              <c:strCache>
                <c:ptCount val="1"/>
                <c:pt idx="0">
                  <c:v>Principalement</c:v>
                </c:pt>
              </c:strCache>
            </c:strRef>
          </c:tx>
          <c:spPr>
            <a:solidFill>
              <a:srgbClr val="AED246"/>
            </a:solidFill>
          </c:spPr>
          <c:invertIfNegative val="0"/>
          <c:dLbls>
            <c:spPr>
              <a:noFill/>
              <a:ln>
                <a:noFill/>
              </a:ln>
              <a:effectLst/>
            </c:spPr>
            <c:txPr>
              <a:bodyPr/>
              <a:lstStyle/>
              <a:p>
                <a:pPr>
                  <a:defRPr sz="1400">
                    <a:latin typeface="+mn-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À la télévision</c:v>
                </c:pt>
                <c:pt idx="1">
                  <c:v>À la radio</c:v>
                </c:pt>
                <c:pt idx="2">
                  <c:v>Sur un site Web de télévision, de journal ou de magazine</c:v>
                </c:pt>
                <c:pt idx="3">
                  <c:v>Dans les journaux et les magazines</c:v>
                </c:pt>
                <c:pt idx="4">
                  <c:v>Sur des sites numériques de nouvelles comme Reddit, Huffington Post, iPolitics</c:v>
                </c:pt>
                <c:pt idx="5">
                  <c:v>Transmises par courriel</c:v>
                </c:pt>
                <c:pt idx="6">
                  <c:v>Sur les médias sociaux</c:v>
                </c:pt>
                <c:pt idx="7">
                  <c:v>Qui vous sont envoyées par un ami sur les médias sociaux</c:v>
                </c:pt>
              </c:strCache>
            </c:strRef>
          </c:cat>
          <c:val>
            <c:numRef>
              <c:f>Sheet1!$C$2:$C$9</c:f>
              <c:numCache>
                <c:formatCode>General</c:formatCode>
                <c:ptCount val="8"/>
                <c:pt idx="0">
                  <c:v>55</c:v>
                </c:pt>
                <c:pt idx="1">
                  <c:v>58</c:v>
                </c:pt>
                <c:pt idx="2">
                  <c:v>53</c:v>
                </c:pt>
                <c:pt idx="3">
                  <c:v>55</c:v>
                </c:pt>
                <c:pt idx="4">
                  <c:v>30</c:v>
                </c:pt>
                <c:pt idx="5">
                  <c:v>15</c:v>
                </c:pt>
                <c:pt idx="6">
                  <c:v>13</c:v>
                </c:pt>
                <c:pt idx="7">
                  <c:v>11</c:v>
                </c:pt>
              </c:numCache>
            </c:numRef>
          </c:val>
          <c:extLst xmlns:c16r2="http://schemas.microsoft.com/office/drawing/2015/06/chart">
            <c:ext xmlns:c16="http://schemas.microsoft.com/office/drawing/2014/chart" uri="{C3380CC4-5D6E-409C-BE32-E72D297353CC}">
              <c16:uniqueId val="{00000001-FFFC-4ADB-9C4C-6480C0FE07B6}"/>
            </c:ext>
          </c:extLst>
        </c:ser>
        <c:ser>
          <c:idx val="2"/>
          <c:order val="2"/>
          <c:tx>
            <c:strRef>
              <c:f>Sheet1!$D$1</c:f>
              <c:strCache>
                <c:ptCount val="1"/>
                <c:pt idx="0">
                  <c:v>Partiellement</c:v>
                </c:pt>
              </c:strCache>
            </c:strRef>
          </c:tx>
          <c:spPr>
            <a:solidFill>
              <a:srgbClr val="FFC000"/>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À la télévision</c:v>
                </c:pt>
                <c:pt idx="1">
                  <c:v>À la radio</c:v>
                </c:pt>
                <c:pt idx="2">
                  <c:v>Sur un site Web de télévision, de journal ou de magazine</c:v>
                </c:pt>
                <c:pt idx="3">
                  <c:v>Dans les journaux et les magazines</c:v>
                </c:pt>
                <c:pt idx="4">
                  <c:v>Sur des sites numériques de nouvelles comme Reddit, Huffington Post, iPolitics</c:v>
                </c:pt>
                <c:pt idx="5">
                  <c:v>Transmises par courriel</c:v>
                </c:pt>
                <c:pt idx="6">
                  <c:v>Sur les médias sociaux</c:v>
                </c:pt>
                <c:pt idx="7">
                  <c:v>Qui vous sont envoyées par un ami sur les médias sociaux</c:v>
                </c:pt>
              </c:strCache>
            </c:strRef>
          </c:cat>
          <c:val>
            <c:numRef>
              <c:f>Sheet1!$D$2:$D$9</c:f>
              <c:numCache>
                <c:formatCode>General</c:formatCode>
                <c:ptCount val="8"/>
                <c:pt idx="0">
                  <c:v>24</c:v>
                </c:pt>
                <c:pt idx="1">
                  <c:v>25</c:v>
                </c:pt>
                <c:pt idx="2">
                  <c:v>29</c:v>
                </c:pt>
                <c:pt idx="3">
                  <c:v>29</c:v>
                </c:pt>
                <c:pt idx="4">
                  <c:v>44</c:v>
                </c:pt>
                <c:pt idx="5">
                  <c:v>47</c:v>
                </c:pt>
                <c:pt idx="6">
                  <c:v>50</c:v>
                </c:pt>
                <c:pt idx="7">
                  <c:v>53</c:v>
                </c:pt>
              </c:numCache>
            </c:numRef>
          </c:val>
          <c:extLst xmlns:c16r2="http://schemas.microsoft.com/office/drawing/2015/06/chart">
            <c:ext xmlns:c16="http://schemas.microsoft.com/office/drawing/2014/chart" uri="{C3380CC4-5D6E-409C-BE32-E72D297353CC}">
              <c16:uniqueId val="{00000002-FFFC-4ADB-9C4C-6480C0FE07B6}"/>
            </c:ext>
          </c:extLst>
        </c:ser>
        <c:ser>
          <c:idx val="3"/>
          <c:order val="3"/>
          <c:tx>
            <c:strRef>
              <c:f>Sheet1!$E$1</c:f>
              <c:strCache>
                <c:ptCount val="1"/>
                <c:pt idx="0">
                  <c:v>Aucunement</c:v>
                </c:pt>
              </c:strCache>
            </c:strRef>
          </c:tx>
          <c:spPr>
            <a:solidFill>
              <a:srgbClr val="C00000"/>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À la télévision</c:v>
                </c:pt>
                <c:pt idx="1">
                  <c:v>À la radio</c:v>
                </c:pt>
                <c:pt idx="2">
                  <c:v>Sur un site Web de télévision, de journal ou de magazine</c:v>
                </c:pt>
                <c:pt idx="3">
                  <c:v>Dans les journaux et les magazines</c:v>
                </c:pt>
                <c:pt idx="4">
                  <c:v>Sur des sites numériques de nouvelles comme Reddit, Huffington Post, iPolitics</c:v>
                </c:pt>
                <c:pt idx="5">
                  <c:v>Transmises par courriel</c:v>
                </c:pt>
                <c:pt idx="6">
                  <c:v>Sur les médias sociaux</c:v>
                </c:pt>
                <c:pt idx="7">
                  <c:v>Qui vous sont envoyées par un ami sur les médias sociaux</c:v>
                </c:pt>
              </c:strCache>
            </c:strRef>
          </c:cat>
          <c:val>
            <c:numRef>
              <c:f>Sheet1!$E$2:$E$9</c:f>
              <c:numCache>
                <c:formatCode>General</c:formatCode>
                <c:ptCount val="8"/>
                <c:pt idx="0">
                  <c:v>4</c:v>
                </c:pt>
                <c:pt idx="1">
                  <c:v>2</c:v>
                </c:pt>
                <c:pt idx="2">
                  <c:v>3</c:v>
                </c:pt>
                <c:pt idx="3">
                  <c:v>3</c:v>
                </c:pt>
                <c:pt idx="4">
                  <c:v>11</c:v>
                </c:pt>
                <c:pt idx="5">
                  <c:v>27</c:v>
                </c:pt>
                <c:pt idx="6">
                  <c:v>28</c:v>
                </c:pt>
                <c:pt idx="7">
                  <c:v>27</c:v>
                </c:pt>
              </c:numCache>
            </c:numRef>
          </c:val>
          <c:extLst xmlns:c16r2="http://schemas.microsoft.com/office/drawing/2015/06/chart">
            <c:ext xmlns:c16="http://schemas.microsoft.com/office/drawing/2014/chart" uri="{C3380CC4-5D6E-409C-BE32-E72D297353CC}">
              <c16:uniqueId val="{00000003-FFFC-4ADB-9C4C-6480C0FE07B6}"/>
            </c:ext>
          </c:extLst>
        </c:ser>
        <c:ser>
          <c:idx val="4"/>
          <c:order val="4"/>
          <c:tx>
            <c:strRef>
              <c:f>Sheet1!$F$1</c:f>
              <c:strCache>
                <c:ptCount val="1"/>
                <c:pt idx="0">
                  <c:v>NSP/PDR</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À la télévision</c:v>
                </c:pt>
                <c:pt idx="1">
                  <c:v>À la radio</c:v>
                </c:pt>
                <c:pt idx="2">
                  <c:v>Sur un site Web de télévision, de journal ou de magazine</c:v>
                </c:pt>
                <c:pt idx="3">
                  <c:v>Dans les journaux et les magazines</c:v>
                </c:pt>
                <c:pt idx="4">
                  <c:v>Sur des sites numériques de nouvelles comme Reddit, Huffington Post, iPolitics</c:v>
                </c:pt>
                <c:pt idx="5">
                  <c:v>Transmises par courriel</c:v>
                </c:pt>
                <c:pt idx="6">
                  <c:v>Sur les médias sociaux</c:v>
                </c:pt>
                <c:pt idx="7">
                  <c:v>Qui vous sont envoyées par un ami sur les médias sociaux</c:v>
                </c:pt>
              </c:strCache>
            </c:strRef>
          </c:cat>
          <c:val>
            <c:numRef>
              <c:f>Sheet1!$F$2:$F$9</c:f>
              <c:numCache>
                <c:formatCode>General</c:formatCode>
                <c:ptCount val="8"/>
                <c:pt idx="0">
                  <c:v>2</c:v>
                </c:pt>
                <c:pt idx="1">
                  <c:v>3</c:v>
                </c:pt>
                <c:pt idx="2">
                  <c:v>3</c:v>
                </c:pt>
                <c:pt idx="3">
                  <c:v>2</c:v>
                </c:pt>
                <c:pt idx="4">
                  <c:v>10</c:v>
                </c:pt>
                <c:pt idx="5">
                  <c:v>9</c:v>
                </c:pt>
                <c:pt idx="6">
                  <c:v>7</c:v>
                </c:pt>
                <c:pt idx="7">
                  <c:v>7</c:v>
                </c:pt>
              </c:numCache>
            </c:numRef>
          </c:val>
          <c:extLst xmlns:c16r2="http://schemas.microsoft.com/office/drawing/2015/06/chart">
            <c:ext xmlns:c16="http://schemas.microsoft.com/office/drawing/2014/chart" uri="{C3380CC4-5D6E-409C-BE32-E72D297353CC}">
              <c16:uniqueId val="{00000004-FFFC-4ADB-9C4C-6480C0FE07B6}"/>
            </c:ext>
          </c:extLst>
        </c:ser>
        <c:dLbls>
          <c:showLegendKey val="0"/>
          <c:showVal val="0"/>
          <c:showCatName val="0"/>
          <c:showSerName val="0"/>
          <c:showPercent val="0"/>
          <c:showBubbleSize val="0"/>
        </c:dLbls>
        <c:gapWidth val="20"/>
        <c:overlap val="100"/>
        <c:axId val="143910784"/>
        <c:axId val="143912320"/>
      </c:barChart>
      <c:catAx>
        <c:axId val="143910784"/>
        <c:scaling>
          <c:orientation val="maxMin"/>
        </c:scaling>
        <c:delete val="0"/>
        <c:axPos val="l"/>
        <c:numFmt formatCode="General" sourceLinked="0"/>
        <c:majorTickMark val="out"/>
        <c:minorTickMark val="none"/>
        <c:tickLblPos val="nextTo"/>
        <c:spPr>
          <a:ln>
            <a:noFill/>
          </a:ln>
        </c:spPr>
        <c:txPr>
          <a:bodyPr/>
          <a:lstStyle/>
          <a:p>
            <a:pPr>
              <a:defRPr sz="1200" b="0"/>
            </a:pPr>
            <a:endParaRPr lang="en-US"/>
          </a:p>
        </c:txPr>
        <c:crossAx val="143912320"/>
        <c:crosses val="autoZero"/>
        <c:auto val="1"/>
        <c:lblAlgn val="ctr"/>
        <c:lblOffset val="100"/>
        <c:noMultiLvlLbl val="0"/>
      </c:catAx>
      <c:valAx>
        <c:axId val="143912320"/>
        <c:scaling>
          <c:orientation val="minMax"/>
        </c:scaling>
        <c:delete val="1"/>
        <c:axPos val="t"/>
        <c:numFmt formatCode="0%" sourceLinked="1"/>
        <c:majorTickMark val="out"/>
        <c:minorTickMark val="none"/>
        <c:tickLblPos val="nextTo"/>
        <c:crossAx val="143910784"/>
        <c:crosses val="autoZero"/>
        <c:crossBetween val="between"/>
      </c:valAx>
      <c:spPr>
        <a:ln>
          <a:noFill/>
        </a:ln>
      </c:spPr>
    </c:plotArea>
    <c:legend>
      <c:legendPos val="b"/>
      <c:layout>
        <c:manualLayout>
          <c:xMode val="edge"/>
          <c:yMode val="edge"/>
          <c:x val="0.12727272727272726"/>
          <c:y val="0.92011462434383207"/>
          <c:w val="0.69090909090909092"/>
          <c:h val="6.5822834645669293E-2"/>
        </c:manualLayout>
      </c:layout>
      <c:overlay val="0"/>
      <c:spPr>
        <a:ln>
          <a:solidFill>
            <a:srgbClr val="324481"/>
          </a:solidFill>
          <a:prstDash val="solid"/>
        </a:ln>
      </c:spPr>
      <c:txPr>
        <a:bodyPr/>
        <a:lstStyle/>
        <a:p>
          <a:pPr>
            <a:defRPr sz="1200"/>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442057031006715E-3"/>
          <c:y val="1.7127859017622798E-2"/>
          <c:w val="0.9844632768361582"/>
          <c:h val="0.76182185560138316"/>
        </c:manualLayout>
      </c:layout>
      <c:barChart>
        <c:barDir val="col"/>
        <c:grouping val="stacked"/>
        <c:varyColors val="0"/>
        <c:ser>
          <c:idx val="0"/>
          <c:order val="0"/>
          <c:tx>
            <c:strRef>
              <c:f>Sheet1!$B$1</c:f>
              <c:strCache>
                <c:ptCount val="1"/>
                <c:pt idx="0">
                  <c:v>1er choix</c:v>
                </c:pt>
              </c:strCache>
            </c:strRef>
          </c:tx>
          <c:spPr>
            <a:solidFill>
              <a:schemeClr val="accent6">
                <a:lumMod val="75000"/>
              </a:schemeClr>
            </a:solidFill>
          </c:spPr>
          <c:invertIfNegative val="0"/>
          <c:dLbls>
            <c:spPr>
              <a:noFill/>
              <a:ln>
                <a:noFill/>
              </a:ln>
              <a:effectLst/>
            </c:spPr>
            <c:txPr>
              <a:bodyPr/>
              <a:lstStyle/>
              <a:p>
                <a:pPr>
                  <a:defRPr sz="1200">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Contenu rédactionnel (comme un article de journal ou un reportage à la télévision ou à la radio)</c:v>
                </c:pt>
                <c:pt idx="1">
                  <c:v>Bouche à oreille</c:v>
                </c:pt>
                <c:pt idx="2">
                  <c:v>Contenu rédactionnel (partagé sur des sites de nouvelles en ligne)</c:v>
                </c:pt>
                <c:pt idx="3">
                  <c:v>Applications de nouvelles mobiles</c:v>
                </c:pt>
                <c:pt idx="4">
                  <c:v>Votre fil d’actualités Facebook</c:v>
                </c:pt>
                <c:pt idx="5">
                  <c:v>Partage d’information (par une entreprise ou un organisme sur les médias sociaux)</c:v>
                </c:pt>
                <c:pt idx="6">
                  <c:v>Blogues de la part de blogueurs que vous suivez</c:v>
                </c:pt>
                <c:pt idx="7">
                  <c:v>Votre fil Twitter</c:v>
                </c:pt>
                <c:pt idx="8">
                  <c:v>LinkedIn</c:v>
                </c:pt>
              </c:strCache>
            </c:strRef>
          </c:cat>
          <c:val>
            <c:numRef>
              <c:f>Sheet1!$B$2:$B$10</c:f>
              <c:numCache>
                <c:formatCode>General</c:formatCode>
                <c:ptCount val="9"/>
                <c:pt idx="0">
                  <c:v>38</c:v>
                </c:pt>
                <c:pt idx="1">
                  <c:v>19</c:v>
                </c:pt>
                <c:pt idx="2">
                  <c:v>12</c:v>
                </c:pt>
                <c:pt idx="3">
                  <c:v>8</c:v>
                </c:pt>
                <c:pt idx="4">
                  <c:v>8</c:v>
                </c:pt>
                <c:pt idx="5">
                  <c:v>4</c:v>
                </c:pt>
                <c:pt idx="6">
                  <c:v>3</c:v>
                </c:pt>
                <c:pt idx="7">
                  <c:v>2</c:v>
                </c:pt>
                <c:pt idx="8">
                  <c:v>2</c:v>
                </c:pt>
              </c:numCache>
            </c:numRef>
          </c:val>
          <c:extLst xmlns:c16r2="http://schemas.microsoft.com/office/drawing/2015/06/chart">
            <c:ext xmlns:c16="http://schemas.microsoft.com/office/drawing/2014/chart" uri="{C3380CC4-5D6E-409C-BE32-E72D297353CC}">
              <c16:uniqueId val="{00000000-B46F-42A4-AB85-BCD53983300C}"/>
            </c:ext>
          </c:extLst>
        </c:ser>
        <c:ser>
          <c:idx val="1"/>
          <c:order val="1"/>
          <c:tx>
            <c:strRef>
              <c:f>Sheet1!$C$1</c:f>
              <c:strCache>
                <c:ptCount val="1"/>
                <c:pt idx="0">
                  <c:v>2e choix</c:v>
                </c:pt>
              </c:strCache>
            </c:strRef>
          </c:tx>
          <c:spPr>
            <a:solidFill>
              <a:schemeClr val="accent4"/>
            </a:solidFill>
          </c:spPr>
          <c:invertIfNegative val="0"/>
          <c:dLbls>
            <c:spPr>
              <a:noFill/>
              <a:ln>
                <a:noFill/>
              </a:ln>
              <a:effectLst/>
            </c:spPr>
            <c:txPr>
              <a:bodyPr/>
              <a:lstStyle/>
              <a:p>
                <a:pPr algn="ctr">
                  <a:defRPr lang="en-CA" sz="12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Contenu rédactionnel (comme un article de journal ou un reportage à la télévision ou à la radio)</c:v>
                </c:pt>
                <c:pt idx="1">
                  <c:v>Bouche à oreille</c:v>
                </c:pt>
                <c:pt idx="2">
                  <c:v>Contenu rédactionnel (partagé sur des sites de nouvelles en ligne)</c:v>
                </c:pt>
                <c:pt idx="3">
                  <c:v>Applications de nouvelles mobiles</c:v>
                </c:pt>
                <c:pt idx="4">
                  <c:v>Votre fil d’actualités Facebook</c:v>
                </c:pt>
                <c:pt idx="5">
                  <c:v>Partage d’information (par une entreprise ou un organisme sur les médias sociaux)</c:v>
                </c:pt>
                <c:pt idx="6">
                  <c:v>Blogues de la part de blogueurs que vous suivez</c:v>
                </c:pt>
                <c:pt idx="7">
                  <c:v>Votre fil Twitter</c:v>
                </c:pt>
                <c:pt idx="8">
                  <c:v>LinkedIn</c:v>
                </c:pt>
              </c:strCache>
            </c:strRef>
          </c:cat>
          <c:val>
            <c:numRef>
              <c:f>Sheet1!$C$2:$C$10</c:f>
              <c:numCache>
                <c:formatCode>General</c:formatCode>
                <c:ptCount val="9"/>
                <c:pt idx="0">
                  <c:v>19</c:v>
                </c:pt>
                <c:pt idx="1">
                  <c:v>17</c:v>
                </c:pt>
                <c:pt idx="2">
                  <c:v>22</c:v>
                </c:pt>
                <c:pt idx="3">
                  <c:v>10</c:v>
                </c:pt>
                <c:pt idx="4">
                  <c:v>11</c:v>
                </c:pt>
                <c:pt idx="5">
                  <c:v>8</c:v>
                </c:pt>
                <c:pt idx="6">
                  <c:v>5</c:v>
                </c:pt>
                <c:pt idx="7">
                  <c:v>4</c:v>
                </c:pt>
                <c:pt idx="8">
                  <c:v>4</c:v>
                </c:pt>
              </c:numCache>
            </c:numRef>
          </c:val>
          <c:extLst xmlns:c16r2="http://schemas.microsoft.com/office/drawing/2015/06/chart">
            <c:ext xmlns:c16="http://schemas.microsoft.com/office/drawing/2014/chart" uri="{C3380CC4-5D6E-409C-BE32-E72D297353CC}">
              <c16:uniqueId val="{00000001-B46F-42A4-AB85-BCD53983300C}"/>
            </c:ext>
          </c:extLst>
        </c:ser>
        <c:ser>
          <c:idx val="2"/>
          <c:order val="2"/>
          <c:tx>
            <c:strRef>
              <c:f>Sheet1!$D$1</c:f>
              <c:strCache>
                <c:ptCount val="1"/>
                <c:pt idx="0">
                  <c:v>3e choix</c:v>
                </c:pt>
              </c:strCache>
            </c:strRef>
          </c:tx>
          <c:spPr>
            <a:solidFill>
              <a:schemeClr val="tx2">
                <a:lumMod val="50000"/>
              </a:schemeClr>
            </a:solidFill>
          </c:spPr>
          <c:invertIfNegative val="0"/>
          <c:dLbls>
            <c:spPr>
              <a:noFill/>
              <a:ln>
                <a:noFill/>
              </a:ln>
              <a:effectLst/>
            </c:spPr>
            <c:txPr>
              <a:bodyPr/>
              <a:lstStyle/>
              <a:p>
                <a:pPr algn="ctr">
                  <a:defRPr lang="en-CA" sz="1200" b="0"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Contenu rédactionnel (comme un article de journal ou un reportage à la télévision ou à la radio)</c:v>
                </c:pt>
                <c:pt idx="1">
                  <c:v>Bouche à oreille</c:v>
                </c:pt>
                <c:pt idx="2">
                  <c:v>Contenu rédactionnel (partagé sur des sites de nouvelles en ligne)</c:v>
                </c:pt>
                <c:pt idx="3">
                  <c:v>Applications de nouvelles mobiles</c:v>
                </c:pt>
                <c:pt idx="4">
                  <c:v>Votre fil d’actualités Facebook</c:v>
                </c:pt>
                <c:pt idx="5">
                  <c:v>Partage d’information (par une entreprise ou un organisme sur les médias sociaux)</c:v>
                </c:pt>
                <c:pt idx="6">
                  <c:v>Blogues de la part de blogueurs que vous suivez</c:v>
                </c:pt>
                <c:pt idx="7">
                  <c:v>Votre fil Twitter</c:v>
                </c:pt>
                <c:pt idx="8">
                  <c:v>LinkedIn</c:v>
                </c:pt>
              </c:strCache>
            </c:strRef>
          </c:cat>
          <c:val>
            <c:numRef>
              <c:f>Sheet1!$D$2:$D$10</c:f>
              <c:numCache>
                <c:formatCode>General</c:formatCode>
                <c:ptCount val="9"/>
                <c:pt idx="0">
                  <c:v>12</c:v>
                </c:pt>
                <c:pt idx="1">
                  <c:v>22</c:v>
                </c:pt>
                <c:pt idx="2">
                  <c:v>18</c:v>
                </c:pt>
                <c:pt idx="3">
                  <c:v>11</c:v>
                </c:pt>
                <c:pt idx="4">
                  <c:v>12</c:v>
                </c:pt>
                <c:pt idx="5">
                  <c:v>13</c:v>
                </c:pt>
                <c:pt idx="6">
                  <c:v>6</c:v>
                </c:pt>
                <c:pt idx="7">
                  <c:v>4</c:v>
                </c:pt>
                <c:pt idx="8">
                  <c:v>4</c:v>
                </c:pt>
              </c:numCache>
            </c:numRef>
          </c:val>
          <c:extLst xmlns:c16r2="http://schemas.microsoft.com/office/drawing/2015/06/chart">
            <c:ext xmlns:c16="http://schemas.microsoft.com/office/drawing/2014/chart" uri="{C3380CC4-5D6E-409C-BE32-E72D297353CC}">
              <c16:uniqueId val="{00000002-B46F-42A4-AB85-BCD53983300C}"/>
            </c:ext>
          </c:extLst>
        </c:ser>
        <c:ser>
          <c:idx val="3"/>
          <c:order val="3"/>
          <c:tx>
            <c:strRef>
              <c:f>Sheet1!$E$1</c:f>
              <c:strCache>
                <c:ptCount val="1"/>
                <c:pt idx="0">
                  <c:v>Column1</c:v>
                </c:pt>
              </c:strCache>
            </c:strRef>
          </c:tx>
          <c:spPr>
            <a:noFill/>
          </c:spPr>
          <c:invertIfNegative val="0"/>
          <c:dLbls>
            <c:spPr>
              <a:noFill/>
              <a:ln>
                <a:noFill/>
              </a:ln>
              <a:effectLst/>
            </c:spPr>
            <c:txPr>
              <a:bodyPr/>
              <a:lstStyle/>
              <a:p>
                <a:pPr>
                  <a:defRPr sz="1600" b="1"/>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Contenu rédactionnel (comme un article de journal ou un reportage à la télévision ou à la radio)</c:v>
                </c:pt>
                <c:pt idx="1">
                  <c:v>Bouche à oreille</c:v>
                </c:pt>
                <c:pt idx="2">
                  <c:v>Contenu rédactionnel (partagé sur des sites de nouvelles en ligne)</c:v>
                </c:pt>
                <c:pt idx="3">
                  <c:v>Applications de nouvelles mobiles</c:v>
                </c:pt>
                <c:pt idx="4">
                  <c:v>Votre fil d’actualités Facebook</c:v>
                </c:pt>
                <c:pt idx="5">
                  <c:v>Partage d’information (par une entreprise ou un organisme sur les médias sociaux)</c:v>
                </c:pt>
                <c:pt idx="6">
                  <c:v>Blogues de la part de blogueurs que vous suivez</c:v>
                </c:pt>
                <c:pt idx="7">
                  <c:v>Votre fil Twitter</c:v>
                </c:pt>
                <c:pt idx="8">
                  <c:v>LinkedIn</c:v>
                </c:pt>
              </c:strCache>
            </c:strRef>
          </c:cat>
          <c:val>
            <c:numRef>
              <c:f>Sheet1!$E$2:$E$10</c:f>
              <c:numCache>
                <c:formatCode>General</c:formatCode>
                <c:ptCount val="9"/>
                <c:pt idx="0">
                  <c:v>69</c:v>
                </c:pt>
                <c:pt idx="1">
                  <c:v>58</c:v>
                </c:pt>
                <c:pt idx="2">
                  <c:v>52</c:v>
                </c:pt>
                <c:pt idx="3">
                  <c:v>29</c:v>
                </c:pt>
                <c:pt idx="4">
                  <c:v>31</c:v>
                </c:pt>
                <c:pt idx="5">
                  <c:v>25</c:v>
                </c:pt>
                <c:pt idx="6">
                  <c:v>14</c:v>
                </c:pt>
                <c:pt idx="7">
                  <c:v>10</c:v>
                </c:pt>
                <c:pt idx="8">
                  <c:v>10</c:v>
                </c:pt>
              </c:numCache>
            </c:numRef>
          </c:val>
          <c:extLst xmlns:c16r2="http://schemas.microsoft.com/office/drawing/2015/06/chart">
            <c:ext xmlns:c16="http://schemas.microsoft.com/office/drawing/2014/chart" uri="{C3380CC4-5D6E-409C-BE32-E72D297353CC}">
              <c16:uniqueId val="{00000003-B46F-42A4-AB85-BCD53983300C}"/>
            </c:ext>
          </c:extLst>
        </c:ser>
        <c:dLbls>
          <c:showLegendKey val="0"/>
          <c:showVal val="0"/>
          <c:showCatName val="0"/>
          <c:showSerName val="0"/>
          <c:showPercent val="0"/>
          <c:showBubbleSize val="0"/>
        </c:dLbls>
        <c:gapWidth val="150"/>
        <c:overlap val="100"/>
        <c:axId val="144453632"/>
        <c:axId val="144455168"/>
      </c:barChart>
      <c:catAx>
        <c:axId val="144453632"/>
        <c:scaling>
          <c:orientation val="minMax"/>
        </c:scaling>
        <c:delete val="0"/>
        <c:axPos val="b"/>
        <c:numFmt formatCode="General" sourceLinked="0"/>
        <c:majorTickMark val="out"/>
        <c:minorTickMark val="none"/>
        <c:tickLblPos val="nextTo"/>
        <c:txPr>
          <a:bodyPr/>
          <a:lstStyle/>
          <a:p>
            <a:pPr>
              <a:defRPr sz="1000"/>
            </a:pPr>
            <a:endParaRPr lang="en-US"/>
          </a:p>
        </c:txPr>
        <c:crossAx val="144455168"/>
        <c:crosses val="autoZero"/>
        <c:auto val="1"/>
        <c:lblAlgn val="ctr"/>
        <c:lblOffset val="100"/>
        <c:noMultiLvlLbl val="0"/>
      </c:catAx>
      <c:valAx>
        <c:axId val="144455168"/>
        <c:scaling>
          <c:orientation val="minMax"/>
          <c:max val="85"/>
        </c:scaling>
        <c:delete val="1"/>
        <c:axPos val="l"/>
        <c:numFmt formatCode="General" sourceLinked="1"/>
        <c:majorTickMark val="out"/>
        <c:minorTickMark val="none"/>
        <c:tickLblPos val="nextTo"/>
        <c:crossAx val="144453632"/>
        <c:crosses val="autoZero"/>
        <c:crossBetween val="between"/>
      </c:valAx>
    </c:plotArea>
    <c:legend>
      <c:legendPos val="b"/>
      <c:legendEntry>
        <c:idx val="3"/>
        <c:delete val="1"/>
      </c:legendEntry>
      <c:layout>
        <c:manualLayout>
          <c:xMode val="edge"/>
          <c:yMode val="edge"/>
          <c:x val="0.82930012456070124"/>
          <c:y val="0.23847352414281547"/>
          <c:w val="0.14504893456114595"/>
          <c:h val="0.15879910844477774"/>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0.02532</cdr:x>
      <cdr:y>0.01546</cdr:y>
    </cdr:from>
    <cdr:to>
      <cdr:x>0.96217</cdr:x>
      <cdr:y>0.13409</cdr:y>
    </cdr:to>
    <cdr:sp macro="" textlink="">
      <cdr:nvSpPr>
        <cdr:cNvPr id="2" name="TextBox 1"/>
        <cdr:cNvSpPr txBox="1"/>
      </cdr:nvSpPr>
      <cdr:spPr>
        <a:xfrm xmlns:a="http://schemas.openxmlformats.org/drawingml/2006/main">
          <a:off x="228599" y="76208"/>
          <a:ext cx="8458243" cy="584775"/>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ctr"/>
          <a:r>
            <a:rPr lang="en-CA" sz="1600" b="1" i="1" dirty="0">
              <a:solidFill>
                <a:srgbClr val="AED246"/>
              </a:solidFill>
            </a:rPr>
            <a:t>À </a:t>
          </a:r>
          <a:r>
            <a:rPr lang="en-CA" sz="1600" b="1" i="1" dirty="0" err="1">
              <a:solidFill>
                <a:srgbClr val="AED246"/>
              </a:solidFill>
            </a:rPr>
            <a:t>quel</a:t>
          </a:r>
          <a:r>
            <a:rPr lang="en-CA" sz="1600" b="1" i="1" dirty="0">
              <a:solidFill>
                <a:srgbClr val="AED246"/>
              </a:solidFill>
            </a:rPr>
            <a:t> point </a:t>
          </a:r>
          <a:r>
            <a:rPr lang="en-CA" sz="1600" b="1" i="1" dirty="0" err="1">
              <a:solidFill>
                <a:srgbClr val="AED246"/>
              </a:solidFill>
            </a:rPr>
            <a:t>êtes-vous</a:t>
          </a:r>
          <a:r>
            <a:rPr lang="en-CA" sz="1600" b="1" i="1" dirty="0">
              <a:solidFill>
                <a:srgbClr val="AED246"/>
              </a:solidFill>
            </a:rPr>
            <a:t> à </a:t>
          </a:r>
          <a:r>
            <a:rPr lang="en-CA" sz="1600" b="1" i="1" dirty="0" err="1">
              <a:solidFill>
                <a:srgbClr val="AED246"/>
              </a:solidFill>
            </a:rPr>
            <a:t>l’aise</a:t>
          </a:r>
          <a:r>
            <a:rPr lang="en-CA" sz="1600" b="1" i="1" dirty="0">
              <a:solidFill>
                <a:srgbClr val="AED246"/>
              </a:solidFill>
            </a:rPr>
            <a:t> avec le </a:t>
          </a:r>
          <a:r>
            <a:rPr lang="en-CA" sz="1600" b="1" i="1" dirty="0" err="1">
              <a:solidFill>
                <a:srgbClr val="AED246"/>
              </a:solidFill>
            </a:rPr>
            <a:t>niveau</a:t>
          </a:r>
          <a:r>
            <a:rPr lang="en-CA" sz="1600" b="1" i="1" dirty="0">
              <a:solidFill>
                <a:srgbClr val="AED246"/>
              </a:solidFill>
            </a:rPr>
            <a:t> de </a:t>
          </a:r>
          <a:r>
            <a:rPr lang="en-CA" sz="1600" b="1" i="1" dirty="0" err="1">
              <a:solidFill>
                <a:srgbClr val="AED246"/>
              </a:solidFill>
            </a:rPr>
            <a:t>véracité</a:t>
          </a:r>
          <a:r>
            <a:rPr lang="en-CA" sz="1600" b="1" i="1" dirty="0">
              <a:solidFill>
                <a:srgbClr val="AED246"/>
              </a:solidFill>
            </a:rPr>
            <a:t> et </a:t>
          </a:r>
          <a:r>
            <a:rPr lang="en-CA" sz="1600" b="1" i="1" dirty="0" err="1">
              <a:solidFill>
                <a:srgbClr val="AED246"/>
              </a:solidFill>
            </a:rPr>
            <a:t>d’exactitude</a:t>
          </a:r>
          <a:r>
            <a:rPr lang="en-CA" sz="1600" b="1" i="1" dirty="0">
              <a:solidFill>
                <a:srgbClr val="AED246"/>
              </a:solidFill>
            </a:rPr>
            <a:t> </a:t>
          </a:r>
          <a:r>
            <a:rPr lang="en-CA" sz="1600" b="1" i="1" dirty="0" err="1">
              <a:solidFill>
                <a:srgbClr val="AED246"/>
              </a:solidFill>
            </a:rPr>
            <a:t>dans</a:t>
          </a:r>
          <a:r>
            <a:rPr lang="en-CA" sz="1600" b="1" i="1" dirty="0">
              <a:solidFill>
                <a:srgbClr val="AED246"/>
              </a:solidFill>
            </a:rPr>
            <a:t> les </a:t>
          </a:r>
          <a:r>
            <a:rPr lang="en-CA" sz="1600" b="1" i="1" dirty="0" err="1">
              <a:solidFill>
                <a:srgbClr val="AED246"/>
              </a:solidFill>
            </a:rPr>
            <a:t>publicités</a:t>
          </a:r>
          <a:r>
            <a:rPr lang="en-CA" sz="1600" b="1" i="1" dirty="0">
              <a:solidFill>
                <a:srgbClr val="AED246"/>
              </a:solidFill>
            </a:rPr>
            <a:t> que </a:t>
          </a:r>
          <a:r>
            <a:rPr lang="en-CA" sz="1600" b="1" i="1" dirty="0" err="1">
              <a:solidFill>
                <a:srgbClr val="AED246"/>
              </a:solidFill>
            </a:rPr>
            <a:t>vous</a:t>
          </a:r>
          <a:r>
            <a:rPr lang="en-CA" sz="1600" b="1" i="1" dirty="0">
              <a:solidFill>
                <a:srgbClr val="AED246"/>
              </a:solidFill>
            </a:rPr>
            <a:t> </a:t>
          </a:r>
          <a:r>
            <a:rPr lang="en-CA" sz="1600" b="1" i="1" dirty="0" err="1">
              <a:solidFill>
                <a:srgbClr val="AED246"/>
              </a:solidFill>
            </a:rPr>
            <a:t>voyez</a:t>
          </a:r>
          <a:r>
            <a:rPr lang="en-CA" sz="1600" b="1" i="1" dirty="0">
              <a:solidFill>
                <a:srgbClr val="AED246"/>
              </a:solidFill>
            </a:rPr>
            <a:t>, </a:t>
          </a:r>
          <a:r>
            <a:rPr lang="en-CA" sz="1600" b="1" i="1" dirty="0" err="1">
              <a:solidFill>
                <a:srgbClr val="AED246"/>
              </a:solidFill>
            </a:rPr>
            <a:t>entendez</a:t>
          </a:r>
          <a:r>
            <a:rPr lang="en-CA" sz="1600" b="1" i="1" dirty="0">
              <a:solidFill>
                <a:srgbClr val="AED246"/>
              </a:solidFill>
            </a:rPr>
            <a:t> </a:t>
          </a:r>
          <a:r>
            <a:rPr lang="en-CA" sz="1600" b="1" i="1" dirty="0" err="1">
              <a:solidFill>
                <a:srgbClr val="AED246"/>
              </a:solidFill>
            </a:rPr>
            <a:t>ou</a:t>
          </a:r>
          <a:r>
            <a:rPr lang="en-CA" sz="1600" b="1" i="1" dirty="0">
              <a:solidFill>
                <a:srgbClr val="AED246"/>
              </a:solidFill>
            </a:rPr>
            <a:t> </a:t>
          </a:r>
          <a:r>
            <a:rPr lang="en-CA" sz="1600" b="1" i="1" dirty="0" err="1">
              <a:solidFill>
                <a:srgbClr val="AED246"/>
              </a:solidFill>
            </a:rPr>
            <a:t>lisez</a:t>
          </a:r>
          <a:r>
            <a:rPr lang="en-CA" sz="1600" b="1" i="1" dirty="0">
              <a:solidFill>
                <a:srgbClr val="AED246"/>
              </a:solidFill>
            </a:rPr>
            <a:t> sur les </a:t>
          </a:r>
          <a:r>
            <a:rPr lang="en-CA" sz="1600" b="1" i="1" dirty="0" err="1">
              <a:solidFill>
                <a:srgbClr val="AED246"/>
              </a:solidFill>
            </a:rPr>
            <a:t>plateformes</a:t>
          </a:r>
          <a:r>
            <a:rPr lang="en-CA" sz="1600" b="1" i="1" dirty="0">
              <a:solidFill>
                <a:srgbClr val="AED246"/>
              </a:solidFill>
            </a:rPr>
            <a:t> </a:t>
          </a:r>
          <a:r>
            <a:rPr lang="en-CA" sz="1600" b="1" i="1" dirty="0" err="1">
              <a:solidFill>
                <a:srgbClr val="AED246"/>
              </a:solidFill>
            </a:rPr>
            <a:t>suivantes</a:t>
          </a:r>
          <a:r>
            <a:rPr lang="en-CA" sz="1600" b="1" i="1" dirty="0">
              <a:solidFill>
                <a:srgbClr val="AED246"/>
              </a:solidFill>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0.01873</cdr:y>
    </cdr:from>
    <cdr:to>
      <cdr:x>1</cdr:x>
      <cdr:y>0.09364</cdr:y>
    </cdr:to>
    <cdr:sp macro="" textlink="">
      <cdr:nvSpPr>
        <cdr:cNvPr id="2" name="TextBox 1"/>
        <cdr:cNvSpPr txBox="1"/>
      </cdr:nvSpPr>
      <cdr:spPr>
        <a:xfrm xmlns:a="http://schemas.openxmlformats.org/drawingml/2006/main">
          <a:off x="0" y="76200"/>
          <a:ext cx="83820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CA" sz="1400" b="1" i="1" dirty="0" err="1">
              <a:solidFill>
                <a:srgbClr val="AED246"/>
              </a:solidFill>
            </a:rPr>
            <a:t>Diriez-vous</a:t>
          </a:r>
          <a:r>
            <a:rPr lang="en-CA" sz="1400" b="1" i="1" dirty="0">
              <a:solidFill>
                <a:srgbClr val="AED246"/>
              </a:solidFill>
            </a:rPr>
            <a:t> que </a:t>
          </a:r>
          <a:r>
            <a:rPr lang="en-CA" sz="1400" b="1" i="1" dirty="0" err="1">
              <a:solidFill>
                <a:srgbClr val="AED246"/>
              </a:solidFill>
            </a:rPr>
            <a:t>vous</a:t>
          </a:r>
          <a:r>
            <a:rPr lang="en-CA" sz="1400" b="1" i="1" dirty="0">
              <a:solidFill>
                <a:srgbClr val="AED246"/>
              </a:solidFill>
            </a:rPr>
            <a:t> </a:t>
          </a:r>
          <a:r>
            <a:rPr lang="en-CA" sz="1400" b="1" i="1" dirty="0" err="1">
              <a:solidFill>
                <a:srgbClr val="AED246"/>
              </a:solidFill>
            </a:rPr>
            <a:t>faites</a:t>
          </a:r>
          <a:r>
            <a:rPr lang="en-CA" sz="1400" b="1" i="1" dirty="0">
              <a:solidFill>
                <a:srgbClr val="AED246"/>
              </a:solidFill>
            </a:rPr>
            <a:t> </a:t>
          </a:r>
          <a:r>
            <a:rPr lang="en-CA" sz="1400" b="1" i="1" dirty="0" err="1">
              <a:solidFill>
                <a:srgbClr val="AED246"/>
              </a:solidFill>
            </a:rPr>
            <a:t>entièrement</a:t>
          </a:r>
          <a:r>
            <a:rPr lang="en-CA" sz="1400" b="1" i="1" dirty="0">
              <a:solidFill>
                <a:srgbClr val="AED246"/>
              </a:solidFill>
            </a:rPr>
            <a:t>, </a:t>
          </a:r>
          <a:r>
            <a:rPr lang="en-CA" sz="1400" b="1" i="1" dirty="0" err="1">
              <a:solidFill>
                <a:srgbClr val="AED246"/>
              </a:solidFill>
            </a:rPr>
            <a:t>partiellement</a:t>
          </a:r>
          <a:r>
            <a:rPr lang="en-CA" sz="1400" b="1" i="1" dirty="0">
              <a:solidFill>
                <a:srgbClr val="AED246"/>
              </a:solidFill>
            </a:rPr>
            <a:t> </a:t>
          </a:r>
          <a:r>
            <a:rPr lang="en-CA" sz="1400" b="1" i="1" dirty="0" err="1">
              <a:solidFill>
                <a:srgbClr val="AED246"/>
              </a:solidFill>
            </a:rPr>
            <a:t>ou</a:t>
          </a:r>
          <a:r>
            <a:rPr lang="en-CA" sz="1400" b="1" i="1" dirty="0">
              <a:solidFill>
                <a:srgbClr val="AED246"/>
              </a:solidFill>
            </a:rPr>
            <a:t> </a:t>
          </a:r>
          <a:r>
            <a:rPr lang="en-CA" sz="1400" b="1" i="1" dirty="0" err="1">
              <a:solidFill>
                <a:srgbClr val="AED246"/>
              </a:solidFill>
            </a:rPr>
            <a:t>aucunement</a:t>
          </a:r>
          <a:r>
            <a:rPr lang="en-CA" sz="1400" b="1" i="1" dirty="0">
              <a:solidFill>
                <a:srgbClr val="AED246"/>
              </a:solidFill>
            </a:rPr>
            <a:t> </a:t>
          </a:r>
          <a:r>
            <a:rPr lang="en-CA" sz="1400" b="1" i="1" dirty="0" err="1">
              <a:solidFill>
                <a:srgbClr val="AED246"/>
              </a:solidFill>
            </a:rPr>
            <a:t>confiance</a:t>
          </a:r>
          <a:r>
            <a:rPr lang="en-CA" sz="1400" b="1" i="1" dirty="0">
              <a:solidFill>
                <a:srgbClr val="AED246"/>
              </a:solidFill>
            </a:rPr>
            <a:t> aux </a:t>
          </a:r>
          <a:r>
            <a:rPr lang="en-CA" sz="1400" b="1" i="1" dirty="0" err="1">
              <a:solidFill>
                <a:srgbClr val="AED246"/>
              </a:solidFill>
            </a:rPr>
            <a:t>nouvelles</a:t>
          </a:r>
          <a:r>
            <a:rPr lang="en-CA" sz="1400" b="1" i="1" dirty="0">
              <a:solidFill>
                <a:srgbClr val="AED246"/>
              </a:solidFill>
            </a:rPr>
            <a:t> </a:t>
          </a:r>
          <a:r>
            <a:rPr lang="en-CA" sz="1600" b="1" i="1" dirty="0">
              <a:solidFill>
                <a:srgbClr val="AED246"/>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6A662-492A-459F-A91A-6176C64DF509}" type="datetimeFigureOut">
              <a:rPr lang="en-CA" smtClean="0"/>
              <a:t>09/02/2017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E340E-112F-4C67-A750-E5E244884F2D}" type="slidenum">
              <a:rPr lang="en-CA" smtClean="0"/>
              <a:t>‹#›</a:t>
            </a:fld>
            <a:endParaRPr lang="en-CA"/>
          </a:p>
        </p:txBody>
      </p:sp>
    </p:spTree>
    <p:extLst>
      <p:ext uri="{BB962C8B-B14F-4D97-AF65-F5344CB8AC3E}">
        <p14:creationId xmlns:p14="http://schemas.microsoft.com/office/powerpoint/2010/main" val="3874279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dweek.com/fishbowlny/vanity-fair-adds-80000-subscriptions-since-trump-attack/39492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dirty="0" err="1"/>
              <a:t>Environics</a:t>
            </a:r>
            <a:r>
              <a:rPr lang="en-CA" sz="1200" i="1" dirty="0"/>
              <a:t> Communications </a:t>
            </a:r>
            <a:r>
              <a:rPr lang="en-CA" sz="1200" i="1" dirty="0" err="1"/>
              <a:t>CanTrust</a:t>
            </a:r>
            <a:r>
              <a:rPr lang="en-CA" sz="1200" i="1" dirty="0"/>
              <a:t> Index</a:t>
            </a:r>
          </a:p>
          <a:p>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1</a:t>
            </a:fld>
            <a:endParaRPr lang="en-CA"/>
          </a:p>
        </p:txBody>
      </p:sp>
    </p:spTree>
    <p:extLst>
      <p:ext uri="{BB962C8B-B14F-4D97-AF65-F5344CB8AC3E}">
        <p14:creationId xmlns:p14="http://schemas.microsoft.com/office/powerpoint/2010/main" val="264068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http://www.cantechletter.com/2016/04/canadians-trust-social-media-little-trust-oil-pipelines-says-survey/</a:t>
            </a:r>
          </a:p>
          <a:p>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11</a:t>
            </a:fld>
            <a:endParaRPr lang="en-CA"/>
          </a:p>
        </p:txBody>
      </p:sp>
    </p:spTree>
    <p:extLst>
      <p:ext uri="{BB962C8B-B14F-4D97-AF65-F5344CB8AC3E}">
        <p14:creationId xmlns:p14="http://schemas.microsoft.com/office/powerpoint/2010/main" val="42843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http://www.nytimes.com/2016/11/07/business/media/medias-next-challenge-overcoming-the-threat-of-fake-news.html?_r=0</a:t>
            </a:r>
          </a:p>
          <a:p>
            <a:r>
              <a:rPr lang="en-CA" dirty="0"/>
              <a:t>http://www.inma.org/blogs/Editors-Inbox/post.cfm/pro-media-backlash-to-trump-s-election-what-should-u-s-newspapers-do</a:t>
            </a:r>
          </a:p>
          <a:p>
            <a:endParaRPr lang="en-CA" dirty="0"/>
          </a:p>
          <a:p>
            <a:r>
              <a:rPr lang="en-CA" dirty="0"/>
              <a:t>http://www.niemanlab.org/2017/01/newsonomics-trump-may-be-the-news-industrys-greatest-opportunity-to-build-a-sustainable-model/?utm_source=API+Need+to+Know+newsletter&amp;utm_campaign=d61544d6f2-EMAIL_CAMPAIGN_2017_01_23&amp;utm_medium=email&amp;utm_term=0_e3bf78af04-d61544d6f2-45829001</a:t>
            </a:r>
          </a:p>
          <a:p>
            <a:pPr marL="171450" indent="-171450">
              <a:buFontTx/>
              <a:buChar char="-"/>
            </a:pPr>
            <a:r>
              <a:rPr lang="en-CA" dirty="0">
                <a:solidFill>
                  <a:srgbClr val="FF0000"/>
                </a:solidFill>
              </a:rPr>
              <a:t>NY Times subscriptions</a:t>
            </a:r>
            <a:r>
              <a:rPr lang="en-CA" baseline="0" dirty="0">
                <a:solidFill>
                  <a:srgbClr val="FF0000"/>
                </a:solidFill>
              </a:rPr>
              <a:t> up by 200,000+ (many not solicited)</a:t>
            </a:r>
          </a:p>
          <a:p>
            <a:pPr marL="171450" indent="-171450">
              <a:buFontTx/>
              <a:buChar char="-"/>
            </a:pPr>
            <a:r>
              <a:rPr lang="en-CA" baseline="0" dirty="0">
                <a:solidFill>
                  <a:srgbClr val="FF0000"/>
                </a:solidFill>
              </a:rPr>
              <a:t>Washington Post – double digit percentage increase in new subscriptions</a:t>
            </a:r>
          </a:p>
          <a:p>
            <a:pPr marL="171450" indent="-171450">
              <a:buFontTx/>
              <a:buChar char="-"/>
            </a:pPr>
            <a:r>
              <a:rPr lang="en-CA" baseline="0" dirty="0">
                <a:solidFill>
                  <a:srgbClr val="FF0000"/>
                </a:solidFill>
              </a:rPr>
              <a:t>Increased public support for </a:t>
            </a:r>
            <a:r>
              <a:rPr lang="en-CA" sz="1200" b="0" i="0" kern="1200" dirty="0">
                <a:solidFill>
                  <a:srgbClr val="FF0000"/>
                </a:solidFill>
                <a:effectLst/>
                <a:latin typeface="+mn-lt"/>
                <a:ea typeface="+mn-ea"/>
                <a:cs typeface="+mn-cs"/>
              </a:rPr>
              <a:t>The Atlantic, </a:t>
            </a:r>
            <a:r>
              <a:rPr lang="en-CA" sz="1200" b="0" i="0" kern="1200" dirty="0" err="1">
                <a:solidFill>
                  <a:srgbClr val="FF0000"/>
                </a:solidFill>
                <a:effectLst/>
                <a:latin typeface="+mn-lt"/>
                <a:ea typeface="+mn-ea"/>
                <a:cs typeface="+mn-cs"/>
              </a:rPr>
              <a:t>ProPublica</a:t>
            </a:r>
            <a:r>
              <a:rPr lang="en-CA" sz="1200" b="0" i="0" kern="1200" dirty="0">
                <a:solidFill>
                  <a:srgbClr val="FF0000"/>
                </a:solidFill>
                <a:effectLst/>
                <a:latin typeface="+mn-lt"/>
                <a:ea typeface="+mn-ea"/>
                <a:cs typeface="+mn-cs"/>
              </a:rPr>
              <a:t>, The Guardian, NPR, The New Yorker, Mother Jones, </a:t>
            </a:r>
            <a:r>
              <a:rPr lang="en-CA" sz="1200" b="0" i="0" u="none" strike="noStrike" kern="1200" dirty="0">
                <a:solidFill>
                  <a:srgbClr val="FF0000"/>
                </a:solidFill>
                <a:effectLst/>
                <a:latin typeface="+mn-lt"/>
                <a:ea typeface="+mn-ea"/>
                <a:cs typeface="+mn-cs"/>
                <a:hlinkClick r:id="rId3"/>
              </a:rPr>
              <a:t>Vanity Fair</a:t>
            </a:r>
            <a:r>
              <a:rPr lang="en-CA" sz="1200" b="0" i="0" kern="1200" dirty="0">
                <a:solidFill>
                  <a:srgbClr val="FF0000"/>
                </a:solidFill>
                <a:effectLst/>
                <a:latin typeface="+mn-lt"/>
                <a:ea typeface="+mn-ea"/>
                <a:cs typeface="+mn-cs"/>
              </a:rPr>
              <a:t>, and the Los Angeles Times</a:t>
            </a:r>
            <a:endParaRPr lang="en-CA" dirty="0">
              <a:solidFill>
                <a:srgbClr val="FF0000"/>
              </a:solidFill>
            </a:endParaRPr>
          </a:p>
          <a:p>
            <a:endParaRPr lang="en-CA" dirty="0"/>
          </a:p>
          <a:p>
            <a:r>
              <a:rPr lang="en-CA" dirty="0"/>
              <a:t>http://www.poynter.org/2017/trump-bump-subscription-surge-brightens-otherwise-grey-results-at-new-york-times/447078/</a:t>
            </a:r>
          </a:p>
          <a:p>
            <a:r>
              <a:rPr lang="en-CA" dirty="0"/>
              <a:t>- NY Times </a:t>
            </a:r>
            <a:r>
              <a:rPr lang="en-CA" sz="1200" b="0" i="0" kern="1200" dirty="0">
                <a:solidFill>
                  <a:schemeClr val="tx1"/>
                </a:solidFill>
                <a:effectLst/>
                <a:latin typeface="+mn-lt"/>
                <a:ea typeface="+mn-ea"/>
                <a:cs typeface="+mn-cs"/>
              </a:rPr>
              <a:t>record 276,000 net quarterly growth in digital subscriptions in the last quarter of 2016</a:t>
            </a:r>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13</a:t>
            </a:fld>
            <a:endParaRPr lang="en-CA"/>
          </a:p>
        </p:txBody>
      </p:sp>
    </p:spTree>
    <p:extLst>
      <p:ext uri="{BB962C8B-B14F-4D97-AF65-F5344CB8AC3E}">
        <p14:creationId xmlns:p14="http://schemas.microsoft.com/office/powerpoint/2010/main" val="61152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http://www.multivu.com/players/English/7819751-environics-cantrust-index/</a:t>
            </a:r>
          </a:p>
          <a:p>
            <a:r>
              <a:rPr lang="en-CA" dirty="0"/>
              <a:t>Source:</a:t>
            </a:r>
            <a:r>
              <a:rPr lang="en-CA" baseline="0" dirty="0"/>
              <a:t>  </a:t>
            </a:r>
            <a:r>
              <a:rPr lang="en-CA" baseline="0" dirty="0" err="1"/>
              <a:t>Environics</a:t>
            </a:r>
            <a:r>
              <a:rPr lang="en-CA" baseline="0" dirty="0"/>
              <a:t> Communications </a:t>
            </a:r>
            <a:r>
              <a:rPr lang="en-CA" baseline="0" dirty="0" err="1"/>
              <a:t>CanTrust</a:t>
            </a:r>
            <a:r>
              <a:rPr lang="en-CA" baseline="0" dirty="0"/>
              <a:t> Index 2016</a:t>
            </a:r>
          </a:p>
          <a:p>
            <a:endParaRPr lang="en-CA" sz="1200" b="0" i="1" kern="1200" dirty="0">
              <a:solidFill>
                <a:schemeClr val="tx1"/>
              </a:solidFill>
              <a:effectLst/>
              <a:latin typeface="+mn-lt"/>
              <a:ea typeface="+mn-ea"/>
              <a:cs typeface="+mn-cs"/>
            </a:endParaRPr>
          </a:p>
          <a:p>
            <a:r>
              <a:rPr lang="en-CA" sz="1200" b="0" i="1" kern="1200" dirty="0">
                <a:solidFill>
                  <a:schemeClr val="tx1"/>
                </a:solidFill>
                <a:effectLst/>
                <a:latin typeface="+mn-lt"/>
                <a:ea typeface="+mn-ea"/>
                <a:cs typeface="+mn-cs"/>
              </a:rPr>
              <a:t>The </a:t>
            </a:r>
            <a:r>
              <a:rPr lang="en-CA" sz="1200" b="1" i="1" kern="1200" dirty="0" err="1">
                <a:solidFill>
                  <a:schemeClr val="tx1"/>
                </a:solidFill>
                <a:effectLst/>
                <a:latin typeface="+mn-lt"/>
                <a:ea typeface="+mn-ea"/>
                <a:cs typeface="+mn-cs"/>
              </a:rPr>
              <a:t>Environics</a:t>
            </a:r>
            <a:r>
              <a:rPr lang="en-CA" sz="1200" b="1" i="1" kern="1200" dirty="0">
                <a:solidFill>
                  <a:schemeClr val="tx1"/>
                </a:solidFill>
                <a:effectLst/>
                <a:latin typeface="+mn-lt"/>
                <a:ea typeface="+mn-ea"/>
                <a:cs typeface="+mn-cs"/>
              </a:rPr>
              <a:t> Communications </a:t>
            </a:r>
            <a:r>
              <a:rPr lang="en-CA" sz="1200" b="1" i="1" kern="1200" dirty="0" err="1">
                <a:solidFill>
                  <a:schemeClr val="tx1"/>
                </a:solidFill>
                <a:effectLst/>
                <a:latin typeface="+mn-lt"/>
                <a:ea typeface="+mn-ea"/>
                <a:cs typeface="+mn-cs"/>
              </a:rPr>
              <a:t>CanTrust</a:t>
            </a:r>
            <a:r>
              <a:rPr lang="en-CA" sz="1200" b="1" i="1" kern="1200" dirty="0">
                <a:solidFill>
                  <a:schemeClr val="tx1"/>
                </a:solidFill>
                <a:effectLst/>
                <a:latin typeface="+mn-lt"/>
                <a:ea typeface="+mn-ea"/>
                <a:cs typeface="+mn-cs"/>
              </a:rPr>
              <a:t> Index</a:t>
            </a:r>
            <a:r>
              <a:rPr lang="en-CA" sz="1200" b="0" i="1" kern="1200" dirty="0">
                <a:solidFill>
                  <a:schemeClr val="tx1"/>
                </a:solidFill>
                <a:effectLst/>
                <a:latin typeface="+mn-lt"/>
                <a:ea typeface="+mn-ea"/>
                <a:cs typeface="+mn-cs"/>
              </a:rPr>
              <a:t> is a study of the levels of trust Canadians have in organizations, leaders and industry segments. It focuses on the general public, newcomers and primary household shoppers and was conducted to help companies reduce their corporate trust deficit</a:t>
            </a:r>
            <a:r>
              <a:rPr lang="en-CA" sz="1200" b="0" i="1" kern="1200" dirty="0" smtClean="0">
                <a:solidFill>
                  <a:schemeClr val="tx1"/>
                </a:solidFill>
                <a:effectLst/>
                <a:latin typeface="+mn-lt"/>
                <a:ea typeface="+mn-ea"/>
                <a:cs typeface="+mn-cs"/>
              </a:rPr>
              <a:t>.</a:t>
            </a:r>
            <a:endParaRPr lang="en-CA" sz="1200" b="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CEC833-834E-4931-B73C-B1DB69941A9C}" type="slidenum">
              <a:rPr lang="en-CA" smtClean="0"/>
              <a:t>14</a:t>
            </a:fld>
            <a:endParaRPr lang="en-CA"/>
          </a:p>
        </p:txBody>
      </p:sp>
    </p:spTree>
    <p:extLst>
      <p:ext uri="{BB962C8B-B14F-4D97-AF65-F5344CB8AC3E}">
        <p14:creationId xmlns:p14="http://schemas.microsoft.com/office/powerpoint/2010/main" val="367042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i="1" dirty="0" err="1"/>
              <a:t>Environics</a:t>
            </a:r>
            <a:r>
              <a:rPr lang="en-CA" sz="1200" i="1" dirty="0"/>
              <a:t> Communications </a:t>
            </a:r>
            <a:r>
              <a:rPr lang="en-CA" sz="1200" i="1" dirty="0" err="1"/>
              <a:t>CanTrust</a:t>
            </a:r>
            <a:r>
              <a:rPr lang="en-CA" sz="1200" i="1" dirty="0"/>
              <a:t> </a:t>
            </a:r>
            <a:r>
              <a:rPr lang="en-CA" sz="1200" i="1" dirty="0" smtClean="0"/>
              <a:t>Index</a:t>
            </a:r>
            <a:endParaRPr lang="en-CA" sz="1200" i="1" dirty="0"/>
          </a:p>
        </p:txBody>
      </p:sp>
      <p:sp>
        <p:nvSpPr>
          <p:cNvPr id="4" name="Slide Number Placeholder 3"/>
          <p:cNvSpPr>
            <a:spLocks noGrp="1"/>
          </p:cNvSpPr>
          <p:nvPr>
            <p:ph type="sldNum" sz="quarter" idx="10"/>
          </p:nvPr>
        </p:nvSpPr>
        <p:spPr/>
        <p:txBody>
          <a:bodyPr/>
          <a:lstStyle/>
          <a:p>
            <a:fld id="{A7EE340E-112F-4C67-A750-E5E244884F2D}" type="slidenum">
              <a:rPr lang="en-CA" smtClean="0"/>
              <a:t>15</a:t>
            </a:fld>
            <a:endParaRPr lang="en-CA"/>
          </a:p>
        </p:txBody>
      </p:sp>
    </p:spTree>
    <p:extLst>
      <p:ext uri="{BB962C8B-B14F-4D97-AF65-F5344CB8AC3E}">
        <p14:creationId xmlns:p14="http://schemas.microsoft.com/office/powerpoint/2010/main" val="264068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Source: Nielsen Global Trust in Advertising Survey, Q1 2015</a:t>
            </a:r>
            <a:endParaRPr lang="en-CA" dirty="0"/>
          </a:p>
        </p:txBody>
      </p:sp>
      <p:sp>
        <p:nvSpPr>
          <p:cNvPr id="4" name="Slide Number Placeholder 3"/>
          <p:cNvSpPr>
            <a:spLocks noGrp="1"/>
          </p:cNvSpPr>
          <p:nvPr>
            <p:ph type="sldNum" sz="quarter" idx="10"/>
          </p:nvPr>
        </p:nvSpPr>
        <p:spPr/>
        <p:txBody>
          <a:bodyPr/>
          <a:lstStyle/>
          <a:p>
            <a:fld id="{FBCEC833-834E-4931-B73C-B1DB69941A9C}" type="slidenum">
              <a:rPr lang="en-CA" smtClean="0"/>
              <a:t>3</a:t>
            </a:fld>
            <a:endParaRPr lang="en-CA"/>
          </a:p>
        </p:txBody>
      </p:sp>
    </p:spTree>
    <p:extLst>
      <p:ext uri="{BB962C8B-B14F-4D97-AF65-F5344CB8AC3E}">
        <p14:creationId xmlns:p14="http://schemas.microsoft.com/office/powerpoint/2010/main" val="1896203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https://www.adstandards.com/en/ASCLibrary/2016ASCConsumerResearch.pdf</a:t>
            </a:r>
          </a:p>
          <a:p>
            <a:endParaRPr lang="en-CA" dirty="0"/>
          </a:p>
          <a:p>
            <a:r>
              <a:rPr lang="en-CA" dirty="0"/>
              <a:t>Consistent with previous research findings, Canadians continue to have a favourable impression of advertising and a majority find it helpful. </a:t>
            </a:r>
          </a:p>
          <a:p>
            <a:endParaRPr lang="en-CA" dirty="0"/>
          </a:p>
          <a:p>
            <a:r>
              <a:rPr lang="en-CA" dirty="0"/>
              <a:t>Conducted in early 2016 by The Gandalf Group with a representative sample of 1,564 Canadians, this research continues ASC’s probing into consumer perceptions about advertising. This year, in addition to general views on advertising and perceptions of truth and accuracy of advertising across media types, we looked at Canadians’ perspectives on certain advertising themes with a spotlight on perceptions around sexism in advertising.</a:t>
            </a:r>
          </a:p>
          <a:p>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4</a:t>
            </a:fld>
            <a:endParaRPr lang="en-CA"/>
          </a:p>
        </p:txBody>
      </p:sp>
    </p:spTree>
    <p:extLst>
      <p:ext uri="{BB962C8B-B14F-4D97-AF65-F5344CB8AC3E}">
        <p14:creationId xmlns:p14="http://schemas.microsoft.com/office/powerpoint/2010/main" val="208022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https://www.adstandards.com/en/ASCLibrary/2016ASCConsumerResearch.pdf</a:t>
            </a:r>
          </a:p>
          <a:p>
            <a:endParaRPr lang="en-CA" dirty="0"/>
          </a:p>
          <a:p>
            <a:r>
              <a:rPr lang="en-CA" dirty="0"/>
              <a:t>As in previous studies, comfort levels with truth and accuracy continue to be higher in ads in traditional versus digital media. </a:t>
            </a:r>
          </a:p>
          <a:p>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5</a:t>
            </a:fld>
            <a:endParaRPr lang="en-CA"/>
          </a:p>
        </p:txBody>
      </p:sp>
    </p:spTree>
    <p:extLst>
      <p:ext uri="{BB962C8B-B14F-4D97-AF65-F5344CB8AC3E}">
        <p14:creationId xmlns:p14="http://schemas.microsoft.com/office/powerpoint/2010/main" val="208022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https://www.adstandards.com/en/ASCLibrary/2016ASCConsumerResearch.pdf</a:t>
            </a:r>
          </a:p>
          <a:p>
            <a:endParaRPr lang="en-CA" dirty="0"/>
          </a:p>
          <a:p>
            <a:r>
              <a:rPr lang="en-CA" dirty="0"/>
              <a:t>Consistent with previous research findings, Canadians continue to have a favourable impression of advertising and a majority find it helpful. As in previous studies, comfort levels with truth and accuracy continue to be higher in ads in traditional versus digital media. </a:t>
            </a:r>
          </a:p>
          <a:p>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6</a:t>
            </a:fld>
            <a:endParaRPr lang="en-CA"/>
          </a:p>
        </p:txBody>
      </p:sp>
    </p:spTree>
    <p:extLst>
      <p:ext uri="{BB962C8B-B14F-4D97-AF65-F5344CB8AC3E}">
        <p14:creationId xmlns:p14="http://schemas.microsoft.com/office/powerpoint/2010/main" val="208022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http://www.marketingmag.ca/consumer/environics-research-uncovers-widespread-trust-deficit-173882?utm_source=EmailMarketing&amp;utm_medium=email&amp;utm_campaign=AM_Daily</a:t>
            </a:r>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The study was the first in what aims to become an annual measurement of the trust the general public, newcomers and primary household shoppers in Canada have in a range of organizations, leaders and industries.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study asked people to use a seven-point scale to rank their trust in businesses, products and services, and governments and their ability to “do what is right for Canada, Canadians and our society.” The online survey of 1,001 Canadians 18 years or older was conducted from Feb. 29 to March 7 and was nationally representative.</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In terms of organizations, respondents gave their most trust to not-for-profit organizations (59%), followed closely by news media (54%), with small to medium-sized corporations trailing at 44% and large corporations scoring a dismal 29%.</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“This is a good news story for traditional media,” MacLellan says. “Trust in the news media is still very strong in Canada.”</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sz="1200" b="0" i="0" kern="1200" dirty="0">
                <a:solidFill>
                  <a:schemeClr val="tx1"/>
                </a:solidFill>
                <a:effectLst/>
                <a:latin typeface="+mn-lt"/>
                <a:ea typeface="+mn-ea"/>
                <a:cs typeface="+mn-cs"/>
              </a:rPr>
              <a:t>In addition, the study asked Canadians to choose between speed and accuracy in news, with almost 80% preferring accuracy, MacLellan says. “For the traditional media, this is almost a referendum on real journalism versus citizen journalism. It shows that Canadians want accurate information.”</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The study also asked people what is it that contributes to trust and found a strong presence in local communities helps (69%). “Organizations that show they’re investing in the community, creating jobs in the community are the sort of things that build trust.”  Trust in word-of-mouth or recommendations by someone you know was the most trusted source of information when it comes to a product, service, brand or organization, at 75% of Canadians.</a:t>
            </a:r>
          </a:p>
          <a:p>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CEC833-834E-4931-B73C-B1DB69941A9C}" type="slidenum">
              <a:rPr lang="en-CA" smtClean="0"/>
              <a:t>7</a:t>
            </a:fld>
            <a:endParaRPr lang="en-CA"/>
          </a:p>
        </p:txBody>
      </p:sp>
    </p:spTree>
    <p:extLst>
      <p:ext uri="{BB962C8B-B14F-4D97-AF65-F5344CB8AC3E}">
        <p14:creationId xmlns:p14="http://schemas.microsoft.com/office/powerpoint/2010/main" val="42843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A7EE340E-112F-4C67-A750-E5E244884F2D}" type="slidenum">
              <a:rPr lang="en-CA" smtClean="0"/>
              <a:t>8</a:t>
            </a:fld>
            <a:endParaRPr lang="en-CA"/>
          </a:p>
        </p:txBody>
      </p:sp>
    </p:spTree>
    <p:extLst>
      <p:ext uri="{BB962C8B-B14F-4D97-AF65-F5344CB8AC3E}">
        <p14:creationId xmlns:p14="http://schemas.microsoft.com/office/powerpoint/2010/main" val="251685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7EE340E-112F-4C67-A750-E5E244884F2D}" type="slidenum">
              <a:rPr lang="en-CA" smtClean="0"/>
              <a:t>9</a:t>
            </a:fld>
            <a:endParaRPr lang="en-CA"/>
          </a:p>
        </p:txBody>
      </p:sp>
    </p:spTree>
    <p:extLst>
      <p:ext uri="{BB962C8B-B14F-4D97-AF65-F5344CB8AC3E}">
        <p14:creationId xmlns:p14="http://schemas.microsoft.com/office/powerpoint/2010/main" val="61152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http://www.marketingmag.ca/consumer/environics-research-uncovers-widespread-trust-deficit-173882?utm_source=EmailMarketing&amp;utm_medium=email&amp;utm_campaign=AM_Daily</a:t>
            </a:r>
          </a:p>
          <a:p>
            <a:endParaRPr lang="en-CA" dirty="0"/>
          </a:p>
          <a:p>
            <a:r>
              <a:rPr lang="en-CA" dirty="0"/>
              <a:t>54% of Canadians trust news media … </a:t>
            </a:r>
          </a:p>
        </p:txBody>
      </p:sp>
      <p:sp>
        <p:nvSpPr>
          <p:cNvPr id="4" name="Slide Number Placeholder 3"/>
          <p:cNvSpPr>
            <a:spLocks noGrp="1"/>
          </p:cNvSpPr>
          <p:nvPr>
            <p:ph type="sldNum" sz="quarter" idx="10"/>
          </p:nvPr>
        </p:nvSpPr>
        <p:spPr/>
        <p:txBody>
          <a:bodyPr/>
          <a:lstStyle/>
          <a:p>
            <a:fld id="{FBCEC833-834E-4931-B73C-B1DB69941A9C}" type="slidenum">
              <a:rPr lang="en-CA" smtClean="0"/>
              <a:t>10</a:t>
            </a:fld>
            <a:endParaRPr lang="en-CA"/>
          </a:p>
        </p:txBody>
      </p:sp>
    </p:spTree>
    <p:extLst>
      <p:ext uri="{BB962C8B-B14F-4D97-AF65-F5344CB8AC3E}">
        <p14:creationId xmlns:p14="http://schemas.microsoft.com/office/powerpoint/2010/main" val="42843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89F4EF-9153-43F6-8603-EC6C30D6B9A6}" type="datetimeFigureOut">
              <a:rPr lang="en-CA" smtClean="0"/>
              <a:t>09/02/2017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50398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9F4EF-9153-43F6-8603-EC6C30D6B9A6}" type="datetimeFigureOut">
              <a:rPr lang="en-CA" smtClean="0"/>
              <a:t>09/02/2017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220446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9F4EF-9153-43F6-8603-EC6C30D6B9A6}" type="datetimeFigureOut">
              <a:rPr lang="en-CA" smtClean="0"/>
              <a:t>09/02/2017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219041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286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0889F4EF-9153-43F6-8603-EC6C30D6B9A6}" type="datetimeFigureOut">
              <a:rPr lang="en-CA" smtClean="0"/>
              <a:t>09/02/2017</a:t>
            </a:fld>
            <a:endParaRPr lang="en-CA"/>
          </a:p>
        </p:txBody>
      </p:sp>
      <p:sp>
        <p:nvSpPr>
          <p:cNvPr id="4" name="Rectangle 5"/>
          <p:cNvSpPr>
            <a:spLocks noGrp="1" noChangeArrowheads="1"/>
          </p:cNvSpPr>
          <p:nvPr>
            <p:ph type="ftr" sz="quarter" idx="11"/>
          </p:nvPr>
        </p:nvSpPr>
        <p:spPr>
          <a:ln/>
        </p:spPr>
        <p:txBody>
          <a:bodyPr/>
          <a:lstStyle>
            <a:lvl1pPr>
              <a:defRPr/>
            </a:lvl1pPr>
          </a:lstStyle>
          <a:p>
            <a:endParaRPr lang="en-CA"/>
          </a:p>
        </p:txBody>
      </p:sp>
      <p:sp>
        <p:nvSpPr>
          <p:cNvPr id="5" name="Rectangle 6"/>
          <p:cNvSpPr>
            <a:spLocks noGrp="1" noChangeArrowheads="1"/>
          </p:cNvSpPr>
          <p:nvPr>
            <p:ph type="sldNum" sz="quarter" idx="12"/>
          </p:nvPr>
        </p:nvSpPr>
        <p:spPr>
          <a:ln/>
        </p:spPr>
        <p:txBody>
          <a:bodyPr/>
          <a:lstStyle>
            <a:lvl1pPr>
              <a:defRPr/>
            </a:lvl1pPr>
          </a:lstStyle>
          <a:p>
            <a:fld id="{6BC3637A-0070-47C9-A885-F883D3F37EC0}" type="slidenum">
              <a:rPr lang="en-CA" smtClean="0"/>
              <a:t>‹#›</a:t>
            </a:fld>
            <a:endParaRPr lang="en-CA"/>
          </a:p>
        </p:txBody>
      </p:sp>
    </p:spTree>
    <p:extLst>
      <p:ext uri="{BB962C8B-B14F-4D97-AF65-F5344CB8AC3E}">
        <p14:creationId xmlns:p14="http://schemas.microsoft.com/office/powerpoint/2010/main" val="179230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prstGeom prst="rect">
            <a:avLst/>
          </a:prstGeom>
        </p:spPr>
        <p:txBody>
          <a:bodyPr>
            <a:normAutofit/>
          </a:bodyPr>
          <a:lstStyle>
            <a:lvl1pPr algn="l">
              <a:defRPr sz="4000">
                <a:latin typeface="Myriad Pro"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89F4EF-9153-43F6-8603-EC6C30D6B9A6}" type="datetimeFigureOut">
              <a:rPr lang="en-CA" smtClean="0"/>
              <a:t>09/02/2017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289152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89F4EF-9153-43F6-8603-EC6C30D6B9A6}" type="datetimeFigureOut">
              <a:rPr lang="en-CA" smtClean="0"/>
              <a:t>09/02/2017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191881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89F4EF-9153-43F6-8603-EC6C30D6B9A6}" type="datetimeFigureOut">
              <a:rPr lang="en-CA" smtClean="0"/>
              <a:t>09/02/2017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74962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89F4EF-9153-43F6-8603-EC6C30D6B9A6}" type="datetimeFigureOut">
              <a:rPr lang="en-CA" smtClean="0"/>
              <a:t>09/02/2017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1807566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0889F4EF-9153-43F6-8603-EC6C30D6B9A6}" type="datetimeFigureOut">
              <a:rPr lang="en-CA" smtClean="0"/>
              <a:t>09/02/2017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12972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9F4EF-9153-43F6-8603-EC6C30D6B9A6}" type="datetimeFigureOut">
              <a:rPr lang="en-CA" smtClean="0"/>
              <a:t>09/02/2017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1804160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9F4EF-9153-43F6-8603-EC6C30D6B9A6}" type="datetimeFigureOut">
              <a:rPr lang="en-CA" smtClean="0"/>
              <a:t>09/02/2017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267318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89F4EF-9153-43F6-8603-EC6C30D6B9A6}" type="datetimeFigureOut">
              <a:rPr lang="en-CA" smtClean="0"/>
              <a:t>09/02/2017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BC3637A-0070-47C9-A885-F883D3F37EC0}" type="slidenum">
              <a:rPr lang="en-CA" smtClean="0"/>
              <a:t>‹#›</a:t>
            </a:fld>
            <a:endParaRPr lang="en-CA"/>
          </a:p>
        </p:txBody>
      </p:sp>
    </p:spTree>
    <p:extLst>
      <p:ext uri="{BB962C8B-B14F-4D97-AF65-F5344CB8AC3E}">
        <p14:creationId xmlns:p14="http://schemas.microsoft.com/office/powerpoint/2010/main" val="59502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9F4EF-9153-43F6-8603-EC6C30D6B9A6}" type="datetimeFigureOut">
              <a:rPr lang="en-CA" smtClean="0"/>
              <a:t>09/02/2017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3637A-0070-47C9-A885-F883D3F37EC0}" type="slidenum">
              <a:rPr lang="en-CA" smtClean="0"/>
              <a:t>‹#›</a:t>
            </a:fld>
            <a:endParaRPr lang="en-CA"/>
          </a:p>
        </p:txBody>
      </p:sp>
      <p:pic>
        <p:nvPicPr>
          <p:cNvPr id="7"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t="42932" r="75575" b="11868"/>
          <a:stretch/>
        </p:blipFill>
        <p:spPr bwMode="auto">
          <a:xfrm>
            <a:off x="0" y="-69740"/>
            <a:ext cx="223344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25230" r="50459" b="54801"/>
          <a:stretch/>
        </p:blipFill>
        <p:spPr bwMode="auto">
          <a:xfrm>
            <a:off x="2315992" y="-69768"/>
            <a:ext cx="222293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50000" t="18141" r="25000" b="38473"/>
          <a:stretch/>
        </p:blipFill>
        <p:spPr bwMode="auto">
          <a:xfrm>
            <a:off x="4572000" y="-29259"/>
            <a:ext cx="2286000" cy="95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15">
            <a:extLst>
              <a:ext uri="{28A0092B-C50C-407E-A947-70E740481C1C}">
                <a14:useLocalDpi xmlns:a14="http://schemas.microsoft.com/office/drawing/2010/main" val="0"/>
              </a:ext>
            </a:extLst>
          </a:blip>
          <a:srcRect l="75000" t="16617" b="38184"/>
          <a:stretch/>
        </p:blipFill>
        <p:spPr bwMode="auto">
          <a:xfrm>
            <a:off x="6859705" y="-70590"/>
            <a:ext cx="2286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p:cNvCxnSpPr/>
          <p:nvPr/>
        </p:nvCxnSpPr>
        <p:spPr>
          <a:xfrm flipV="1">
            <a:off x="0" y="914400"/>
            <a:ext cx="9144000" cy="561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24130" y="920860"/>
            <a:ext cx="8229600" cy="1143000"/>
          </a:xfrm>
          <a:prstGeom prst="rect">
            <a:avLst/>
          </a:prstGeom>
        </p:spPr>
        <p:txBody>
          <a:bodyPr vert="horz" lIns="91440" tIns="45720" rIns="91440" bIns="45720" rtlCol="0" anchor="ctr">
            <a:normAutofit/>
          </a:bodyPr>
          <a:lstStyle/>
          <a:p>
            <a:r>
              <a:rPr lang="en-US"/>
              <a:t>Click to edit Master title style</a:t>
            </a:r>
            <a:endParaRPr lang="en-CA" dirty="0"/>
          </a:p>
        </p:txBody>
      </p: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73639" y="6006081"/>
            <a:ext cx="1194161" cy="851919"/>
          </a:xfrm>
          <a:prstGeom prst="rect">
            <a:avLst/>
          </a:prstGeom>
        </p:spPr>
      </p:pic>
    </p:spTree>
    <p:extLst>
      <p:ext uri="{BB962C8B-B14F-4D97-AF65-F5344CB8AC3E}">
        <p14:creationId xmlns:p14="http://schemas.microsoft.com/office/powerpoint/2010/main" val="3637859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b="1" kern="1200">
          <a:solidFill>
            <a:srgbClr val="324481"/>
          </a:solidFill>
          <a:latin typeface="+mj-lt"/>
          <a:ea typeface="+mj-ea"/>
          <a:cs typeface="+mj-cs"/>
        </a:defRPr>
      </a:lvl1pPr>
    </p:titleStyle>
    <p:bodyStyle>
      <a:lvl1pPr marL="342900" indent="-342900" algn="l" defTabSz="914400" rtl="0" eaLnBrk="1" latinLnBrk="0" hangingPunct="1">
        <a:spcBef>
          <a:spcPct val="20000"/>
        </a:spcBef>
        <a:buClr>
          <a:srgbClr val="AED246"/>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ED24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ED24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670175"/>
          </a:xfrm>
          <a:solidFill>
            <a:srgbClr val="AED246"/>
          </a:solidFill>
        </p:spPr>
        <p:txBody>
          <a:bodyPr>
            <a:normAutofit/>
          </a:bodyPr>
          <a:lstStyle/>
          <a:p>
            <a:r>
              <a:rPr lang="en-CA" dirty="0">
                <a:latin typeface="Cambria" panose="02040503050406030204" pitchFamily="18" charset="0"/>
              </a:rPr>
              <a:t>« </a:t>
            </a:r>
            <a:r>
              <a:rPr lang="en-CA" b="1" dirty="0">
                <a:solidFill>
                  <a:srgbClr val="324481"/>
                </a:solidFill>
              </a:rPr>
              <a:t>Les Canadiens font encore </a:t>
            </a:r>
            <a:r>
              <a:rPr lang="en-CA" b="1" dirty="0" err="1">
                <a:solidFill>
                  <a:srgbClr val="324481"/>
                </a:solidFill>
              </a:rPr>
              <a:t>grandement</a:t>
            </a:r>
            <a:r>
              <a:rPr lang="en-CA" b="1" dirty="0">
                <a:solidFill>
                  <a:srgbClr val="324481"/>
                </a:solidFill>
              </a:rPr>
              <a:t> </a:t>
            </a:r>
            <a:r>
              <a:rPr lang="en-CA" b="1" dirty="0" err="1">
                <a:solidFill>
                  <a:srgbClr val="324481"/>
                </a:solidFill>
              </a:rPr>
              <a:t>confiance</a:t>
            </a:r>
            <a:r>
              <a:rPr lang="en-CA" b="1" dirty="0">
                <a:solidFill>
                  <a:srgbClr val="324481"/>
                </a:solidFill>
              </a:rPr>
              <a:t> aux </a:t>
            </a:r>
            <a:r>
              <a:rPr lang="en-CA" b="1" dirty="0" err="1">
                <a:solidFill>
                  <a:srgbClr val="324481"/>
                </a:solidFill>
              </a:rPr>
              <a:t>médias</a:t>
            </a:r>
            <a:r>
              <a:rPr lang="en-CA" b="1" dirty="0">
                <a:solidFill>
                  <a:srgbClr val="324481"/>
                </a:solidFill>
              </a:rPr>
              <a:t> </a:t>
            </a:r>
            <a:r>
              <a:rPr lang="en-CA" b="1" dirty="0" err="1">
                <a:solidFill>
                  <a:srgbClr val="324481"/>
                </a:solidFill>
              </a:rPr>
              <a:t>d’information</a:t>
            </a:r>
            <a:r>
              <a:rPr lang="en-CA" b="1" dirty="0">
                <a:solidFill>
                  <a:srgbClr val="324481"/>
                </a:solidFill>
              </a:rPr>
              <a:t>. </a:t>
            </a:r>
            <a:r>
              <a:rPr lang="en-CA" b="1" dirty="0">
                <a:solidFill>
                  <a:srgbClr val="324481"/>
                </a:solidFill>
                <a:latin typeface="Cambria" panose="02040503050406030204" pitchFamily="18" charset="0"/>
              </a:rPr>
              <a:t>»</a:t>
            </a:r>
            <a:endParaRPr lang="en-CA" dirty="0">
              <a:solidFill>
                <a:srgbClr val="324481"/>
              </a:solidFill>
            </a:endParaRPr>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257" y="4267200"/>
            <a:ext cx="2563485" cy="1828800"/>
          </a:xfrm>
          <a:prstGeom prst="rect">
            <a:avLst/>
          </a:prstGeom>
        </p:spPr>
      </p:pic>
    </p:spTree>
    <p:extLst>
      <p:ext uri="{BB962C8B-B14F-4D97-AF65-F5344CB8AC3E}">
        <p14:creationId xmlns:p14="http://schemas.microsoft.com/office/powerpoint/2010/main" val="410729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72000"/>
          </a:xfrm>
        </p:spPr>
        <p:txBody>
          <a:bodyPr>
            <a:noAutofit/>
          </a:bodyPr>
          <a:lstStyle/>
          <a:p>
            <a:pPr marL="0" indent="0">
              <a:buNone/>
            </a:pPr>
            <a:r>
              <a:rPr lang="en-CA" sz="2800" dirty="0" err="1"/>
              <a:t>Quand</a:t>
            </a:r>
            <a:r>
              <a:rPr lang="en-CA" sz="2800" dirty="0"/>
              <a:t> on </a:t>
            </a:r>
            <a:r>
              <a:rPr lang="en-CA" sz="2800" dirty="0" err="1"/>
              <a:t>leur</a:t>
            </a:r>
            <a:r>
              <a:rPr lang="en-CA" sz="2800" dirty="0"/>
              <a:t> </a:t>
            </a:r>
            <a:r>
              <a:rPr lang="en-CA" sz="2800" dirty="0" err="1"/>
              <a:t>demande</a:t>
            </a:r>
            <a:r>
              <a:rPr lang="en-CA" sz="2800" dirty="0"/>
              <a:t> de </a:t>
            </a:r>
            <a:r>
              <a:rPr lang="en-CA" sz="2800" dirty="0" err="1"/>
              <a:t>choisir</a:t>
            </a:r>
            <a:r>
              <a:rPr lang="en-CA" sz="2800" dirty="0"/>
              <a:t> entre la </a:t>
            </a:r>
            <a:r>
              <a:rPr lang="en-CA" sz="2800" dirty="0" err="1"/>
              <a:t>vitesse</a:t>
            </a:r>
            <a:r>
              <a:rPr lang="en-CA" sz="2800" dirty="0"/>
              <a:t> et </a:t>
            </a:r>
            <a:r>
              <a:rPr lang="en-CA" sz="2800" dirty="0" err="1"/>
              <a:t>l’exactitude</a:t>
            </a:r>
            <a:r>
              <a:rPr lang="en-CA" sz="2800" dirty="0"/>
              <a:t>, </a:t>
            </a:r>
            <a:r>
              <a:rPr lang="en-CA" sz="2800" dirty="0" err="1"/>
              <a:t>près</a:t>
            </a:r>
            <a:r>
              <a:rPr lang="en-CA" sz="2800" dirty="0"/>
              <a:t> de </a:t>
            </a:r>
            <a:r>
              <a:rPr lang="en-CA" sz="2800" b="1" dirty="0"/>
              <a:t>80 %</a:t>
            </a:r>
            <a:r>
              <a:rPr lang="en-CA" sz="2800" dirty="0"/>
              <a:t> des Canadiens </a:t>
            </a:r>
            <a:r>
              <a:rPr lang="en-CA" sz="2800" dirty="0" err="1"/>
              <a:t>préfèrent</a:t>
            </a:r>
            <a:r>
              <a:rPr lang="en-CA" sz="2800" dirty="0"/>
              <a:t> </a:t>
            </a:r>
            <a:r>
              <a:rPr lang="en-CA" sz="2800" dirty="0" err="1"/>
              <a:t>l’exactitude</a:t>
            </a:r>
            <a:r>
              <a:rPr lang="en-CA" sz="2800" dirty="0"/>
              <a:t>. </a:t>
            </a:r>
          </a:p>
          <a:p>
            <a:pPr marL="0" indent="0">
              <a:buNone/>
            </a:pPr>
            <a:r>
              <a:rPr lang="en-CA" sz="2800" dirty="0">
                <a:latin typeface="Cambria" panose="02040503050406030204" pitchFamily="18" charset="0"/>
              </a:rPr>
              <a:t>« </a:t>
            </a:r>
            <a:r>
              <a:rPr lang="en-CA" sz="2800" dirty="0"/>
              <a:t>Pour les </a:t>
            </a:r>
            <a:r>
              <a:rPr lang="en-CA" sz="2800" dirty="0" err="1"/>
              <a:t>médias</a:t>
            </a:r>
            <a:r>
              <a:rPr lang="en-CA" sz="2800" dirty="0"/>
              <a:t> </a:t>
            </a:r>
            <a:r>
              <a:rPr lang="en-CA" sz="2800" dirty="0" err="1"/>
              <a:t>traditionnels</a:t>
            </a:r>
            <a:r>
              <a:rPr lang="en-CA" sz="2800" dirty="0"/>
              <a:t>, </a:t>
            </a:r>
            <a:r>
              <a:rPr lang="en-CA" sz="2800" dirty="0" err="1"/>
              <a:t>ceci</a:t>
            </a:r>
            <a:r>
              <a:rPr lang="en-CA" sz="2800" dirty="0"/>
              <a:t> </a:t>
            </a:r>
            <a:r>
              <a:rPr lang="en-CA" sz="2800" dirty="0" err="1"/>
              <a:t>est</a:t>
            </a:r>
            <a:r>
              <a:rPr lang="en-CA" sz="2800" dirty="0"/>
              <a:t> un </a:t>
            </a:r>
            <a:r>
              <a:rPr lang="en-CA" sz="2800" dirty="0" err="1"/>
              <a:t>véritable</a:t>
            </a:r>
            <a:r>
              <a:rPr lang="en-CA" sz="2800" dirty="0"/>
              <a:t> </a:t>
            </a:r>
            <a:r>
              <a:rPr lang="en-CA" sz="2800" dirty="0" err="1"/>
              <a:t>référendum</a:t>
            </a:r>
            <a:r>
              <a:rPr lang="en-CA" sz="2800" dirty="0"/>
              <a:t> sur le </a:t>
            </a:r>
            <a:r>
              <a:rPr lang="en-CA" sz="2800" dirty="0" err="1"/>
              <a:t>vrai</a:t>
            </a:r>
            <a:r>
              <a:rPr lang="en-CA" sz="2800" dirty="0"/>
              <a:t> </a:t>
            </a:r>
            <a:r>
              <a:rPr lang="en-CA" sz="2800" dirty="0" err="1"/>
              <a:t>journalisme</a:t>
            </a:r>
            <a:r>
              <a:rPr lang="en-CA" sz="2800" dirty="0"/>
              <a:t> et le </a:t>
            </a:r>
            <a:r>
              <a:rPr lang="en-CA" sz="2800" dirty="0" err="1"/>
              <a:t>journalisme</a:t>
            </a:r>
            <a:r>
              <a:rPr lang="en-CA" sz="2800" dirty="0"/>
              <a:t> </a:t>
            </a:r>
            <a:r>
              <a:rPr lang="en-CA" sz="2800" dirty="0" err="1"/>
              <a:t>citoyen</a:t>
            </a:r>
            <a:r>
              <a:rPr lang="en-CA" sz="2800" dirty="0"/>
              <a:t>. Voilà </a:t>
            </a:r>
            <a:r>
              <a:rPr lang="en-CA" sz="2800" dirty="0" err="1"/>
              <a:t>bien</a:t>
            </a:r>
            <a:r>
              <a:rPr lang="en-CA" sz="2800" dirty="0"/>
              <a:t> la </a:t>
            </a:r>
            <a:r>
              <a:rPr lang="en-CA" sz="2800" dirty="0" err="1"/>
              <a:t>preuve</a:t>
            </a:r>
            <a:r>
              <a:rPr lang="en-CA" sz="2800" dirty="0"/>
              <a:t> que les Canadiens </a:t>
            </a:r>
            <a:r>
              <a:rPr lang="en-CA" sz="2800" dirty="0" err="1"/>
              <a:t>souhaitent</a:t>
            </a:r>
            <a:r>
              <a:rPr lang="en-CA" sz="2800" dirty="0"/>
              <a:t> de </a:t>
            </a:r>
            <a:r>
              <a:rPr lang="en-CA" sz="2800" dirty="0" err="1"/>
              <a:t>l’information</a:t>
            </a:r>
            <a:r>
              <a:rPr lang="en-CA" sz="2800" dirty="0"/>
              <a:t> </a:t>
            </a:r>
            <a:r>
              <a:rPr lang="en-CA" sz="2800" dirty="0" err="1"/>
              <a:t>véridique</a:t>
            </a:r>
            <a:r>
              <a:rPr lang="en-CA" sz="2800" dirty="0"/>
              <a:t>. </a:t>
            </a:r>
            <a:r>
              <a:rPr lang="en-CA" sz="2800" dirty="0">
                <a:latin typeface="Cambria" panose="02040503050406030204" pitchFamily="18" charset="0"/>
              </a:rPr>
              <a:t>»</a:t>
            </a:r>
            <a:endParaRPr lang="en-CA" sz="2800" dirty="0"/>
          </a:p>
          <a:p>
            <a:pPr marL="0" indent="0" algn="r">
              <a:buNone/>
            </a:pPr>
            <a:endParaRPr lang="en-CA" sz="2000" i="1" dirty="0"/>
          </a:p>
          <a:p>
            <a:pPr marL="0" indent="0" algn="r">
              <a:buNone/>
            </a:pPr>
            <a:r>
              <a:rPr lang="en-CA" sz="2000" i="1" dirty="0"/>
              <a:t>Bruce MacLellan, PDG, </a:t>
            </a:r>
            <a:r>
              <a:rPr lang="en-CA" sz="2000" i="1" dirty="0" err="1"/>
              <a:t>Environics</a:t>
            </a:r>
            <a:endParaRPr lang="en-CA" sz="2000" i="1" dirty="0"/>
          </a:p>
          <a:p>
            <a:pPr marL="0" indent="0" algn="r">
              <a:buNone/>
            </a:pPr>
            <a:r>
              <a:rPr lang="en-CA" sz="2000" i="1" dirty="0" err="1"/>
              <a:t>Environics</a:t>
            </a:r>
            <a:r>
              <a:rPr lang="en-CA" sz="2000" i="1" dirty="0"/>
              <a:t> Communications - </a:t>
            </a:r>
            <a:r>
              <a:rPr lang="en-CA" sz="2000" i="1" dirty="0" err="1"/>
              <a:t>indice</a:t>
            </a:r>
            <a:r>
              <a:rPr lang="en-CA" sz="2000" i="1" dirty="0"/>
              <a:t> </a:t>
            </a:r>
            <a:r>
              <a:rPr lang="en-CA" sz="1800" i="1" dirty="0" err="1"/>
              <a:t>CanTrust</a:t>
            </a:r>
            <a:endParaRPr lang="en-CA" sz="2000" i="1" dirty="0"/>
          </a:p>
        </p:txBody>
      </p:sp>
      <p:sp>
        <p:nvSpPr>
          <p:cNvPr id="4" name="TextBox 3"/>
          <p:cNvSpPr txBox="1"/>
          <p:nvPr/>
        </p:nvSpPr>
        <p:spPr>
          <a:xfrm>
            <a:off x="0" y="6553200"/>
            <a:ext cx="9144000" cy="246221"/>
          </a:xfrm>
          <a:prstGeom prst="rect">
            <a:avLst/>
          </a:prstGeom>
          <a:noFill/>
        </p:spPr>
        <p:txBody>
          <a:bodyPr wrap="square" rtlCol="0">
            <a:spAutoFit/>
          </a:bodyPr>
          <a:lstStyle/>
          <a:p>
            <a:r>
              <a:rPr lang="en-CA" sz="1000" dirty="0" err="1">
                <a:latin typeface="Arial" panose="020B0604020202020204" pitchFamily="34" charset="0"/>
                <a:cs typeface="Arial" panose="020B0604020202020204" pitchFamily="34" charset="0"/>
              </a:rPr>
              <a:t>Environics</a:t>
            </a:r>
            <a:r>
              <a:rPr lang="en-CA" sz="1000" dirty="0">
                <a:latin typeface="Arial" panose="020B0604020202020204" pitchFamily="34" charset="0"/>
                <a:cs typeface="Arial" panose="020B0604020202020204" pitchFamily="34" charset="0"/>
              </a:rPr>
              <a:t> - </a:t>
            </a:r>
            <a:r>
              <a:rPr lang="en-CA" sz="1000" dirty="0" err="1">
                <a:latin typeface="Arial" panose="020B0604020202020204" pitchFamily="34" charset="0"/>
                <a:cs typeface="Arial" panose="020B0604020202020204" pitchFamily="34" charset="0"/>
              </a:rPr>
              <a:t>indice</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CanTrust</a:t>
            </a:r>
            <a:r>
              <a:rPr lang="en-CA" sz="1000" dirty="0">
                <a:latin typeface="Arial" panose="020B0604020202020204" pitchFamily="34" charset="0"/>
                <a:cs typeface="Arial" panose="020B0604020202020204" pitchFamily="34" charset="0"/>
              </a:rPr>
              <a:t>, 2016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181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724400"/>
          </a:xfrm>
        </p:spPr>
        <p:txBody>
          <a:bodyPr>
            <a:noAutofit/>
          </a:bodyPr>
          <a:lstStyle/>
          <a:p>
            <a:pPr marL="0" indent="0">
              <a:buNone/>
            </a:pPr>
            <a:r>
              <a:rPr lang="en-CA" sz="2600" dirty="0">
                <a:latin typeface="Cambria" panose="02040503050406030204" pitchFamily="18" charset="0"/>
              </a:rPr>
              <a:t>« </a:t>
            </a:r>
            <a:r>
              <a:rPr lang="en-CA" sz="2600" dirty="0"/>
              <a:t>Nous </a:t>
            </a:r>
            <a:r>
              <a:rPr lang="en-CA" sz="2600" dirty="0" err="1"/>
              <a:t>avons</a:t>
            </a:r>
            <a:r>
              <a:rPr lang="en-CA" sz="2600" dirty="0"/>
              <a:t> </a:t>
            </a:r>
            <a:r>
              <a:rPr lang="en-CA" sz="2600" dirty="0" err="1"/>
              <a:t>remarqué</a:t>
            </a:r>
            <a:r>
              <a:rPr lang="en-CA" sz="2600" dirty="0"/>
              <a:t> le </a:t>
            </a:r>
            <a:r>
              <a:rPr lang="en-CA" sz="2600" dirty="0" err="1"/>
              <a:t>peu</a:t>
            </a:r>
            <a:r>
              <a:rPr lang="en-CA" sz="2600" dirty="0"/>
              <a:t> de </a:t>
            </a:r>
            <a:r>
              <a:rPr lang="en-CA" sz="2600" dirty="0" err="1"/>
              <a:t>confiance</a:t>
            </a:r>
            <a:r>
              <a:rPr lang="en-CA" sz="2600" dirty="0"/>
              <a:t> </a:t>
            </a:r>
            <a:r>
              <a:rPr lang="en-CA" sz="2600" dirty="0" err="1"/>
              <a:t>dans</a:t>
            </a:r>
            <a:r>
              <a:rPr lang="en-CA" sz="2600" dirty="0"/>
              <a:t> les </a:t>
            </a:r>
            <a:r>
              <a:rPr lang="en-CA" sz="2600" dirty="0" err="1"/>
              <a:t>médias</a:t>
            </a:r>
            <a:r>
              <a:rPr lang="en-CA" sz="2600" dirty="0"/>
              <a:t> </a:t>
            </a:r>
            <a:r>
              <a:rPr lang="en-CA" sz="2600" dirty="0" err="1"/>
              <a:t>sociaux</a:t>
            </a:r>
            <a:r>
              <a:rPr lang="en-CA" sz="2600" dirty="0"/>
              <a:t> </a:t>
            </a:r>
            <a:r>
              <a:rPr lang="en-CA" sz="2600" b="1" dirty="0"/>
              <a:t>(26 %); </a:t>
            </a:r>
            <a:r>
              <a:rPr lang="en-CA" sz="2600" dirty="0" err="1"/>
              <a:t>cela</a:t>
            </a:r>
            <a:r>
              <a:rPr lang="en-CA" sz="2600" dirty="0"/>
              <a:t> </a:t>
            </a:r>
            <a:r>
              <a:rPr lang="en-CA" sz="2600" dirty="0" err="1"/>
              <a:t>doit</a:t>
            </a:r>
            <a:r>
              <a:rPr lang="en-CA" sz="2600" dirty="0"/>
              <a:t> </a:t>
            </a:r>
            <a:r>
              <a:rPr lang="en-CA" sz="2600" dirty="0" err="1"/>
              <a:t>être</a:t>
            </a:r>
            <a:r>
              <a:rPr lang="en-CA" sz="2600" dirty="0"/>
              <a:t> </a:t>
            </a:r>
            <a:r>
              <a:rPr lang="en-CA" sz="2600" dirty="0" err="1"/>
              <a:t>lié</a:t>
            </a:r>
            <a:r>
              <a:rPr lang="en-CA" sz="2600" dirty="0"/>
              <a:t> à la protection de la vie </a:t>
            </a:r>
            <a:r>
              <a:rPr lang="en-CA" sz="2600" dirty="0" err="1"/>
              <a:t>privée</a:t>
            </a:r>
            <a:r>
              <a:rPr lang="en-CA" sz="2600" dirty="0"/>
              <a:t> et à la </a:t>
            </a:r>
            <a:r>
              <a:rPr lang="en-CA" sz="2600" dirty="0" err="1"/>
              <a:t>façon</a:t>
            </a:r>
            <a:r>
              <a:rPr lang="en-CA" sz="2600" dirty="0"/>
              <a:t> </a:t>
            </a:r>
            <a:r>
              <a:rPr lang="en-CA" sz="2600" dirty="0" err="1"/>
              <a:t>dont</a:t>
            </a:r>
            <a:r>
              <a:rPr lang="en-CA" sz="2600" dirty="0"/>
              <a:t> les </a:t>
            </a:r>
            <a:r>
              <a:rPr lang="en-CA" sz="2600" dirty="0" err="1"/>
              <a:t>données</a:t>
            </a:r>
            <a:r>
              <a:rPr lang="en-CA" sz="2600" dirty="0"/>
              <a:t> </a:t>
            </a:r>
            <a:r>
              <a:rPr lang="en-CA" sz="2600" dirty="0" err="1"/>
              <a:t>sont</a:t>
            </a:r>
            <a:r>
              <a:rPr lang="en-CA" sz="2600" dirty="0"/>
              <a:t> </a:t>
            </a:r>
            <a:r>
              <a:rPr lang="en-CA" sz="2600" dirty="0" err="1"/>
              <a:t>utilisées</a:t>
            </a:r>
            <a:r>
              <a:rPr lang="en-CA" sz="2600" dirty="0"/>
              <a:t>. </a:t>
            </a:r>
            <a:r>
              <a:rPr lang="en-CA" sz="2600" dirty="0">
                <a:latin typeface="Cambria" panose="02040503050406030204" pitchFamily="18" charset="0"/>
              </a:rPr>
              <a:t>»</a:t>
            </a:r>
          </a:p>
          <a:p>
            <a:pPr marL="0" indent="0">
              <a:buNone/>
            </a:pPr>
            <a:endParaRPr lang="en-CA" sz="1200" dirty="0"/>
          </a:p>
          <a:p>
            <a:pPr marL="0" indent="0">
              <a:buNone/>
            </a:pPr>
            <a:r>
              <a:rPr lang="en-CA" sz="2600" dirty="0">
                <a:latin typeface="Cambria" panose="02040503050406030204" pitchFamily="18" charset="0"/>
              </a:rPr>
              <a:t>« </a:t>
            </a:r>
            <a:r>
              <a:rPr lang="en-CA" sz="2600" dirty="0"/>
              <a:t>Les </a:t>
            </a:r>
            <a:r>
              <a:rPr lang="en-CA" sz="2600" dirty="0" err="1"/>
              <a:t>plateformes</a:t>
            </a:r>
            <a:r>
              <a:rPr lang="en-CA" sz="2600" dirty="0"/>
              <a:t> </a:t>
            </a:r>
            <a:r>
              <a:rPr lang="en-CA" sz="2600" dirty="0" err="1"/>
              <a:t>sociales</a:t>
            </a:r>
            <a:r>
              <a:rPr lang="en-CA" sz="2600" dirty="0"/>
              <a:t> </a:t>
            </a:r>
            <a:r>
              <a:rPr lang="en-CA" sz="2600" dirty="0" err="1"/>
              <a:t>savent</a:t>
            </a:r>
            <a:r>
              <a:rPr lang="en-CA" sz="2600" dirty="0"/>
              <a:t> tout </a:t>
            </a:r>
            <a:r>
              <a:rPr lang="en-CA" sz="2600" dirty="0" err="1"/>
              <a:t>ce</a:t>
            </a:r>
            <a:r>
              <a:rPr lang="en-CA" sz="2600" dirty="0"/>
              <a:t> que </a:t>
            </a:r>
            <a:r>
              <a:rPr lang="en-CA" sz="2600" dirty="0" err="1"/>
              <a:t>vous</a:t>
            </a:r>
            <a:r>
              <a:rPr lang="en-CA" sz="2600" dirty="0"/>
              <a:t> </a:t>
            </a:r>
            <a:r>
              <a:rPr lang="en-CA" sz="2600" dirty="0" err="1"/>
              <a:t>faites</a:t>
            </a:r>
            <a:r>
              <a:rPr lang="en-CA" sz="2600" dirty="0"/>
              <a:t>. </a:t>
            </a:r>
            <a:r>
              <a:rPr lang="en-CA" sz="2600" dirty="0" err="1"/>
              <a:t>Même</a:t>
            </a:r>
            <a:r>
              <a:rPr lang="en-CA" sz="2600" dirty="0"/>
              <a:t> </a:t>
            </a:r>
            <a:r>
              <a:rPr lang="en-CA" sz="2600" dirty="0" err="1"/>
              <a:t>si</a:t>
            </a:r>
            <a:r>
              <a:rPr lang="en-CA" sz="2600" dirty="0"/>
              <a:t> les trois-quarts de la population </a:t>
            </a:r>
            <a:r>
              <a:rPr lang="en-CA" sz="2600" dirty="0" err="1"/>
              <a:t>adulte</a:t>
            </a:r>
            <a:r>
              <a:rPr lang="en-CA" sz="2600" dirty="0"/>
              <a:t> </a:t>
            </a:r>
            <a:r>
              <a:rPr lang="en-CA" sz="2600" dirty="0" err="1"/>
              <a:t>en</a:t>
            </a:r>
            <a:r>
              <a:rPr lang="en-CA" sz="2600" dirty="0"/>
              <a:t> </a:t>
            </a:r>
            <a:r>
              <a:rPr lang="en-CA" sz="2600" dirty="0" err="1"/>
              <a:t>sont</a:t>
            </a:r>
            <a:r>
              <a:rPr lang="en-CA" sz="2600" dirty="0"/>
              <a:t> </a:t>
            </a:r>
            <a:r>
              <a:rPr lang="en-CA" sz="2600" dirty="0" err="1"/>
              <a:t>membres</a:t>
            </a:r>
            <a:r>
              <a:rPr lang="en-CA" sz="2600" dirty="0"/>
              <a:t>, </a:t>
            </a:r>
            <a:r>
              <a:rPr lang="en-CA" sz="2600" dirty="0" err="1"/>
              <a:t>ces</a:t>
            </a:r>
            <a:r>
              <a:rPr lang="en-CA" sz="2600" dirty="0"/>
              <a:t> </a:t>
            </a:r>
            <a:r>
              <a:rPr lang="en-CA" sz="2600" dirty="0" err="1"/>
              <a:t>entreprises</a:t>
            </a:r>
            <a:r>
              <a:rPr lang="en-CA" sz="2600" dirty="0"/>
              <a:t> ne </a:t>
            </a:r>
            <a:r>
              <a:rPr lang="en-CA" sz="2600" dirty="0" err="1"/>
              <a:t>devraient</a:t>
            </a:r>
            <a:r>
              <a:rPr lang="en-CA" sz="2600" dirty="0"/>
              <a:t> pas </a:t>
            </a:r>
            <a:r>
              <a:rPr lang="en-CA" sz="2600" dirty="0" err="1"/>
              <a:t>mettre</a:t>
            </a:r>
            <a:r>
              <a:rPr lang="en-CA" sz="2600" dirty="0"/>
              <a:t> </a:t>
            </a:r>
            <a:r>
              <a:rPr lang="en-CA" sz="2600" dirty="0" err="1"/>
              <a:t>popularité</a:t>
            </a:r>
            <a:r>
              <a:rPr lang="en-CA" sz="2600" dirty="0"/>
              <a:t> et </a:t>
            </a:r>
            <a:r>
              <a:rPr lang="en-CA" sz="2600" dirty="0" err="1"/>
              <a:t>confiance</a:t>
            </a:r>
            <a:r>
              <a:rPr lang="en-CA" sz="2600" dirty="0"/>
              <a:t> sur le </a:t>
            </a:r>
            <a:r>
              <a:rPr lang="en-CA" sz="2600" dirty="0" err="1"/>
              <a:t>même</a:t>
            </a:r>
            <a:r>
              <a:rPr lang="en-CA" sz="2600" dirty="0"/>
              <a:t> pied. </a:t>
            </a:r>
            <a:r>
              <a:rPr lang="en-CA" sz="2600" dirty="0">
                <a:latin typeface="Cambria" panose="02040503050406030204" pitchFamily="18" charset="0"/>
              </a:rPr>
              <a:t>»</a:t>
            </a:r>
            <a:r>
              <a:rPr lang="en-CA" sz="2600" dirty="0"/>
              <a:t> </a:t>
            </a:r>
          </a:p>
          <a:p>
            <a:pPr marL="0" indent="0" algn="r">
              <a:buNone/>
            </a:pPr>
            <a:r>
              <a:rPr lang="en-CA" sz="1800" i="1" dirty="0" err="1"/>
              <a:t>Environics</a:t>
            </a:r>
            <a:r>
              <a:rPr lang="en-CA" sz="1800" i="1" dirty="0"/>
              <a:t> Communications - </a:t>
            </a:r>
            <a:r>
              <a:rPr lang="en-CA" sz="1800" i="1" dirty="0" err="1"/>
              <a:t>indice</a:t>
            </a:r>
            <a:r>
              <a:rPr lang="en-CA" sz="1800" i="1" dirty="0"/>
              <a:t> </a:t>
            </a:r>
            <a:r>
              <a:rPr lang="en-CA" sz="1600" i="1" dirty="0" err="1"/>
              <a:t>CanTrust</a:t>
            </a:r>
            <a:r>
              <a:rPr lang="en-CA" sz="1600" i="1" dirty="0"/>
              <a:t> </a:t>
            </a:r>
            <a:endParaRPr lang="en-CA" sz="1800" i="1" dirty="0"/>
          </a:p>
        </p:txBody>
      </p:sp>
      <p:sp>
        <p:nvSpPr>
          <p:cNvPr id="4" name="TextBox 3"/>
          <p:cNvSpPr txBox="1"/>
          <p:nvPr/>
        </p:nvSpPr>
        <p:spPr>
          <a:xfrm>
            <a:off x="0" y="6553200"/>
            <a:ext cx="9144000" cy="246221"/>
          </a:xfrm>
          <a:prstGeom prst="rect">
            <a:avLst/>
          </a:prstGeom>
          <a:noFill/>
        </p:spPr>
        <p:txBody>
          <a:bodyPr wrap="square" rtlCol="0">
            <a:spAutoFit/>
          </a:bodyPr>
          <a:lstStyle/>
          <a:p>
            <a:r>
              <a:rPr lang="en-CA" sz="1000" dirty="0" err="1">
                <a:latin typeface="Arial" panose="020B0604020202020204" pitchFamily="34" charset="0"/>
                <a:cs typeface="Arial" panose="020B0604020202020204" pitchFamily="34" charset="0"/>
              </a:rPr>
              <a:t>Environics</a:t>
            </a:r>
            <a:r>
              <a:rPr lang="en-CA" sz="1000" dirty="0">
                <a:latin typeface="Arial" panose="020B0604020202020204" pitchFamily="34" charset="0"/>
                <a:cs typeface="Arial" panose="020B0604020202020204" pitchFamily="34" charset="0"/>
              </a:rPr>
              <a:t> – </a:t>
            </a:r>
            <a:r>
              <a:rPr lang="en-CA" sz="1000" dirty="0" err="1">
                <a:latin typeface="Arial" panose="020B0604020202020204" pitchFamily="34" charset="0"/>
                <a:cs typeface="Arial" panose="020B0604020202020204" pitchFamily="34" charset="0"/>
              </a:rPr>
              <a:t>indice</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CanTrust</a:t>
            </a:r>
            <a:r>
              <a:rPr lang="en-CA" sz="1000" dirty="0">
                <a:latin typeface="Arial" panose="020B0604020202020204" pitchFamily="34" charset="0"/>
                <a:cs typeface="Arial" panose="020B0604020202020204" pitchFamily="34" charset="0"/>
              </a:rPr>
              <a:t>, 2016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74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rmAutofit fontScale="92500" lnSpcReduction="10000"/>
          </a:bodyPr>
          <a:lstStyle/>
          <a:p>
            <a:pPr marL="0" indent="0">
              <a:buNone/>
            </a:pPr>
            <a:r>
              <a:rPr lang="en-CA" sz="3600" dirty="0">
                <a:latin typeface="Cambria" panose="02040503050406030204" pitchFamily="18" charset="0"/>
              </a:rPr>
              <a:t>« </a:t>
            </a:r>
            <a:r>
              <a:rPr lang="en-CA" sz="3600" dirty="0"/>
              <a:t>Les gens </a:t>
            </a:r>
            <a:r>
              <a:rPr lang="en-CA" sz="3600" dirty="0" err="1"/>
              <a:t>finiront</a:t>
            </a:r>
            <a:r>
              <a:rPr lang="en-CA" sz="3600" dirty="0"/>
              <a:t> par </a:t>
            </a:r>
            <a:r>
              <a:rPr lang="en-CA" sz="3600" dirty="0" err="1"/>
              <a:t>graviter</a:t>
            </a:r>
            <a:r>
              <a:rPr lang="en-CA" sz="3600" dirty="0"/>
              <a:t> </a:t>
            </a:r>
            <a:r>
              <a:rPr lang="en-CA" sz="3600" dirty="0" err="1"/>
              <a:t>vers</a:t>
            </a:r>
            <a:r>
              <a:rPr lang="en-CA" sz="3600" dirty="0"/>
              <a:t> les sources </a:t>
            </a:r>
            <a:r>
              <a:rPr lang="en-CA" sz="3600" dirty="0" err="1"/>
              <a:t>d’information</a:t>
            </a:r>
            <a:r>
              <a:rPr lang="en-CA" sz="3600" dirty="0"/>
              <a:t> </a:t>
            </a:r>
            <a:r>
              <a:rPr lang="en-CA" sz="3600" dirty="0" err="1"/>
              <a:t>véritablement</a:t>
            </a:r>
            <a:r>
              <a:rPr lang="en-CA" sz="3600" dirty="0"/>
              <a:t> </a:t>
            </a:r>
            <a:r>
              <a:rPr lang="en-CA" sz="3600" dirty="0" err="1"/>
              <a:t>fiables</a:t>
            </a:r>
            <a:r>
              <a:rPr lang="en-CA" sz="3600" dirty="0"/>
              <a:t>, et </a:t>
            </a:r>
            <a:r>
              <a:rPr lang="en-CA" sz="3600" dirty="0" err="1"/>
              <a:t>ils</a:t>
            </a:r>
            <a:r>
              <a:rPr lang="en-CA" sz="3600" dirty="0"/>
              <a:t> </a:t>
            </a:r>
            <a:r>
              <a:rPr lang="en-CA" sz="3600" dirty="0" err="1"/>
              <a:t>développeront</a:t>
            </a:r>
            <a:r>
              <a:rPr lang="en-CA" sz="3600" dirty="0"/>
              <a:t> un sentiment de </a:t>
            </a:r>
            <a:r>
              <a:rPr lang="en-CA" sz="3600" dirty="0" err="1"/>
              <a:t>fidélité</a:t>
            </a:r>
            <a:r>
              <a:rPr lang="en-CA" sz="3600" dirty="0"/>
              <a:t> </a:t>
            </a:r>
            <a:r>
              <a:rPr lang="en-CA" sz="3600" dirty="0" err="1"/>
              <a:t>envers</a:t>
            </a:r>
            <a:r>
              <a:rPr lang="en-CA" sz="3600" dirty="0"/>
              <a:t> la </a:t>
            </a:r>
            <a:r>
              <a:rPr lang="en-CA" sz="3600" dirty="0" err="1"/>
              <a:t>vérité</a:t>
            </a:r>
            <a:r>
              <a:rPr lang="en-CA" sz="3600" dirty="0"/>
              <a:t>. </a:t>
            </a:r>
          </a:p>
          <a:p>
            <a:pPr marL="0" indent="0">
              <a:buNone/>
            </a:pPr>
            <a:r>
              <a:rPr lang="en-CA" sz="3600" dirty="0" err="1"/>
              <a:t>Ils</a:t>
            </a:r>
            <a:r>
              <a:rPr lang="en-CA" sz="3600" dirty="0"/>
              <a:t> </a:t>
            </a:r>
            <a:r>
              <a:rPr lang="en-CA" sz="3600" dirty="0" err="1"/>
              <a:t>seront</a:t>
            </a:r>
            <a:r>
              <a:rPr lang="en-CA" sz="3600" dirty="0"/>
              <a:t> </a:t>
            </a:r>
            <a:r>
              <a:rPr lang="en-CA" sz="3600" dirty="0" err="1"/>
              <a:t>prêts</a:t>
            </a:r>
            <a:r>
              <a:rPr lang="en-CA" sz="3600" dirty="0"/>
              <a:t> à payer pour </a:t>
            </a:r>
            <a:r>
              <a:rPr lang="en-CA" sz="3600" dirty="0" err="1"/>
              <a:t>cela</a:t>
            </a:r>
            <a:r>
              <a:rPr lang="en-CA" sz="3600" dirty="0"/>
              <a:t> </a:t>
            </a:r>
            <a:r>
              <a:rPr lang="en-CA" sz="3600" dirty="0" err="1"/>
              <a:t>parce</a:t>
            </a:r>
            <a:r>
              <a:rPr lang="en-CA" sz="3600" dirty="0"/>
              <a:t> </a:t>
            </a:r>
            <a:r>
              <a:rPr lang="en-CA" sz="3600" dirty="0" err="1"/>
              <a:t>qu’ils</a:t>
            </a:r>
            <a:r>
              <a:rPr lang="en-CA" sz="3600" dirty="0"/>
              <a:t> </a:t>
            </a:r>
            <a:r>
              <a:rPr lang="en-CA" sz="3600" dirty="0" err="1"/>
              <a:t>réaliseront</a:t>
            </a:r>
            <a:r>
              <a:rPr lang="en-CA" sz="3600" dirty="0"/>
              <a:t> que la </a:t>
            </a:r>
            <a:r>
              <a:rPr lang="en-CA" sz="3600" dirty="0" err="1"/>
              <a:t>vérité</a:t>
            </a:r>
            <a:r>
              <a:rPr lang="en-CA" sz="3600" dirty="0"/>
              <a:t> </a:t>
            </a:r>
            <a:r>
              <a:rPr lang="en-CA" sz="3600" dirty="0" err="1"/>
              <a:t>est</a:t>
            </a:r>
            <a:r>
              <a:rPr lang="en-CA" sz="3600" dirty="0"/>
              <a:t> </a:t>
            </a:r>
            <a:r>
              <a:rPr lang="en-CA" sz="3600" dirty="0" err="1"/>
              <a:t>quelque</a:t>
            </a:r>
            <a:r>
              <a:rPr lang="en-CA" sz="3600" dirty="0"/>
              <a:t> chose </a:t>
            </a:r>
            <a:r>
              <a:rPr lang="en-CA" sz="3600" dirty="0" err="1"/>
              <a:t>dont</a:t>
            </a:r>
            <a:r>
              <a:rPr lang="en-CA" sz="3600" dirty="0"/>
              <a:t> nous </a:t>
            </a:r>
            <a:r>
              <a:rPr lang="en-CA" sz="3600" dirty="0" err="1"/>
              <a:t>avons</a:t>
            </a:r>
            <a:r>
              <a:rPr lang="en-CA" sz="3600" dirty="0"/>
              <a:t> </a:t>
            </a:r>
            <a:r>
              <a:rPr lang="en-CA" sz="3600" dirty="0" err="1"/>
              <a:t>véritablement</a:t>
            </a:r>
            <a:r>
              <a:rPr lang="en-CA" sz="3600" dirty="0"/>
              <a:t> </a:t>
            </a:r>
            <a:r>
              <a:rPr lang="en-CA" sz="3600" dirty="0" err="1"/>
              <a:t>besoin</a:t>
            </a:r>
            <a:r>
              <a:rPr lang="en-CA" sz="3600" dirty="0"/>
              <a:t> au sein de </a:t>
            </a:r>
            <a:r>
              <a:rPr lang="en-CA" sz="3600" dirty="0" err="1"/>
              <a:t>notre</a:t>
            </a:r>
            <a:r>
              <a:rPr lang="en-CA" sz="3600" dirty="0"/>
              <a:t> </a:t>
            </a:r>
            <a:r>
              <a:rPr lang="en-CA" sz="3600" dirty="0" err="1"/>
              <a:t>société</a:t>
            </a:r>
            <a:r>
              <a:rPr lang="en-CA" sz="3600" dirty="0"/>
              <a:t>. </a:t>
            </a:r>
            <a:r>
              <a:rPr lang="en-CA" sz="3600" dirty="0">
                <a:latin typeface="Cambria" panose="02040503050406030204" pitchFamily="18" charset="0"/>
              </a:rPr>
              <a:t>»</a:t>
            </a:r>
            <a:endParaRPr lang="en-CA" sz="3600" dirty="0"/>
          </a:p>
          <a:p>
            <a:pPr marL="0" indent="0" algn="r">
              <a:buNone/>
            </a:pPr>
            <a:r>
              <a:rPr lang="en-CA" sz="2400" i="1" dirty="0"/>
              <a:t>Martin Baron, </a:t>
            </a:r>
            <a:r>
              <a:rPr lang="en-CA" sz="2400" i="1" dirty="0" err="1"/>
              <a:t>directeur</a:t>
            </a:r>
            <a:r>
              <a:rPr lang="en-CA" sz="2400" i="1" dirty="0"/>
              <a:t> </a:t>
            </a:r>
            <a:r>
              <a:rPr lang="en-CA" sz="2400" i="1" dirty="0" err="1"/>
              <a:t>général</a:t>
            </a:r>
            <a:r>
              <a:rPr lang="en-CA" sz="2400" i="1" dirty="0"/>
              <a:t>,</a:t>
            </a:r>
          </a:p>
          <a:p>
            <a:pPr marL="0" indent="0" algn="r">
              <a:buNone/>
            </a:pPr>
            <a:r>
              <a:rPr lang="en-CA" sz="2400" b="1" i="1" dirty="0"/>
              <a:t>Washington Post</a:t>
            </a:r>
          </a:p>
        </p:txBody>
      </p:sp>
    </p:spTree>
    <p:extLst>
      <p:ext uri="{BB962C8B-B14F-4D97-AF65-F5344CB8AC3E}">
        <p14:creationId xmlns:p14="http://schemas.microsoft.com/office/powerpoint/2010/main" val="264880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914400"/>
            <a:ext cx="8686800" cy="914400"/>
          </a:xfrm>
        </p:spPr>
        <p:txBody>
          <a:bodyPr>
            <a:normAutofit fontScale="90000"/>
          </a:bodyPr>
          <a:lstStyle/>
          <a:p>
            <a:pPr algn="ctr"/>
            <a:r>
              <a:rPr lang="en-CA" sz="3400" dirty="0"/>
              <a:t>Un </a:t>
            </a:r>
            <a:r>
              <a:rPr lang="en-CA" sz="3400" dirty="0" err="1"/>
              <a:t>journalisme</a:t>
            </a:r>
            <a:r>
              <a:rPr lang="en-CA" sz="3400" dirty="0"/>
              <a:t> de </a:t>
            </a:r>
            <a:r>
              <a:rPr lang="en-CA" sz="3400" dirty="0" err="1"/>
              <a:t>qualité</a:t>
            </a:r>
            <a:r>
              <a:rPr lang="en-CA" sz="3400" dirty="0"/>
              <a:t> </a:t>
            </a:r>
            <a:r>
              <a:rPr lang="en-CA" sz="3400" dirty="0" err="1"/>
              <a:t>est</a:t>
            </a:r>
            <a:r>
              <a:rPr lang="en-CA" sz="3400" dirty="0"/>
              <a:t> le </a:t>
            </a:r>
            <a:r>
              <a:rPr lang="en-CA" sz="3400" dirty="0" err="1"/>
              <a:t>remède</a:t>
            </a:r>
            <a:r>
              <a:rPr lang="en-CA" sz="3400" dirty="0"/>
              <a:t> </a:t>
            </a:r>
            <a:br>
              <a:rPr lang="en-CA" sz="3400" dirty="0"/>
            </a:br>
            <a:r>
              <a:rPr lang="en-CA" sz="3400" dirty="0"/>
              <a:t>aux </a:t>
            </a:r>
            <a:r>
              <a:rPr lang="en-CA" sz="3400" dirty="0" err="1"/>
              <a:t>fausses</a:t>
            </a:r>
            <a:r>
              <a:rPr lang="en-CA" sz="3400" dirty="0"/>
              <a:t> </a:t>
            </a:r>
            <a:r>
              <a:rPr lang="en-CA" sz="3400" dirty="0" err="1"/>
              <a:t>nouvelles</a:t>
            </a:r>
            <a:endParaRPr lang="en-CA" sz="3400" dirty="0"/>
          </a:p>
        </p:txBody>
      </p:sp>
      <p:sp>
        <p:nvSpPr>
          <p:cNvPr id="6" name="Content Placeholder 5"/>
          <p:cNvSpPr>
            <a:spLocks noGrp="1"/>
          </p:cNvSpPr>
          <p:nvPr>
            <p:ph idx="1"/>
          </p:nvPr>
        </p:nvSpPr>
        <p:spPr>
          <a:xfrm>
            <a:off x="304800" y="1828800"/>
            <a:ext cx="8534400" cy="4419600"/>
          </a:xfrm>
        </p:spPr>
        <p:txBody>
          <a:bodyPr>
            <a:noAutofit/>
          </a:bodyPr>
          <a:lstStyle/>
          <a:p>
            <a:pPr>
              <a:lnSpc>
                <a:spcPct val="120000"/>
              </a:lnSpc>
            </a:pPr>
            <a:r>
              <a:rPr lang="en-CA" sz="1800" dirty="0"/>
              <a:t>À la suite des </a:t>
            </a:r>
            <a:r>
              <a:rPr lang="en-CA" sz="1800" dirty="0" err="1"/>
              <a:t>élections</a:t>
            </a:r>
            <a:r>
              <a:rPr lang="en-CA" sz="1800" dirty="0"/>
              <a:t> de 2016, le </a:t>
            </a:r>
            <a:r>
              <a:rPr lang="en-CA" sz="1800" b="1" i="1" dirty="0"/>
              <a:t>New York Times </a:t>
            </a:r>
            <a:r>
              <a:rPr lang="en-CA" sz="1800" dirty="0"/>
              <a:t>a</a:t>
            </a:r>
            <a:r>
              <a:rPr lang="en-CA" sz="1800" b="1" i="1" dirty="0"/>
              <a:t> </a:t>
            </a:r>
            <a:r>
              <a:rPr lang="en-CA" sz="1800" dirty="0"/>
              <a:t>fait </a:t>
            </a:r>
            <a:r>
              <a:rPr lang="en-CA" sz="1800" dirty="0" err="1"/>
              <a:t>état</a:t>
            </a:r>
            <a:r>
              <a:rPr lang="en-CA" sz="1800" dirty="0"/>
              <a:t> </a:t>
            </a:r>
            <a:r>
              <a:rPr lang="en-CA" sz="1800" dirty="0" err="1"/>
              <a:t>d’une</a:t>
            </a:r>
            <a:r>
              <a:rPr lang="en-CA" sz="1800" dirty="0"/>
              <a:t> </a:t>
            </a:r>
            <a:r>
              <a:rPr lang="en-CA" sz="1800" dirty="0" err="1"/>
              <a:t>croissance</a:t>
            </a:r>
            <a:r>
              <a:rPr lang="en-CA" sz="1800" dirty="0"/>
              <a:t> </a:t>
            </a:r>
            <a:r>
              <a:rPr lang="en-CA" sz="1800" dirty="0" err="1"/>
              <a:t>en</a:t>
            </a:r>
            <a:r>
              <a:rPr lang="en-CA" sz="1800" dirty="0"/>
              <a:t> </a:t>
            </a:r>
            <a:r>
              <a:rPr lang="en-CA" sz="1800" dirty="0" err="1"/>
              <a:t>publicité</a:t>
            </a:r>
            <a:r>
              <a:rPr lang="en-CA" sz="1800" dirty="0"/>
              <a:t> </a:t>
            </a:r>
            <a:r>
              <a:rPr lang="en-CA" sz="1800" dirty="0" err="1"/>
              <a:t>numérique</a:t>
            </a:r>
            <a:r>
              <a:rPr lang="en-CA" sz="1800" dirty="0"/>
              <a:t> (+21 %) et </a:t>
            </a:r>
            <a:r>
              <a:rPr lang="en-CA" sz="1800" dirty="0" err="1"/>
              <a:t>en</a:t>
            </a:r>
            <a:r>
              <a:rPr lang="en-CA" sz="1800" dirty="0"/>
              <a:t> </a:t>
            </a:r>
            <a:r>
              <a:rPr lang="en-CA" sz="1800" dirty="0" err="1"/>
              <a:t>abonnés</a:t>
            </a:r>
            <a:r>
              <a:rPr lang="en-CA" sz="1800" dirty="0"/>
              <a:t> </a:t>
            </a:r>
            <a:r>
              <a:rPr lang="en-CA" sz="1800" dirty="0" err="1"/>
              <a:t>numériques</a:t>
            </a:r>
            <a:r>
              <a:rPr lang="en-CA" sz="1800" dirty="0"/>
              <a:t> (4 </a:t>
            </a:r>
            <a:r>
              <a:rPr lang="en-CA" sz="1800" dirty="0" err="1"/>
              <a:t>fois</a:t>
            </a:r>
            <a:r>
              <a:rPr lang="en-CA" sz="1800" dirty="0"/>
              <a:t> le </a:t>
            </a:r>
            <a:r>
              <a:rPr lang="en-CA" sz="1800" dirty="0" err="1"/>
              <a:t>nombre</a:t>
            </a:r>
            <a:r>
              <a:rPr lang="en-CA" sz="1800" dirty="0"/>
              <a:t> </a:t>
            </a:r>
            <a:r>
              <a:rPr lang="en-CA" sz="1800" dirty="0" err="1"/>
              <a:t>habituel</a:t>
            </a:r>
            <a:r>
              <a:rPr lang="en-CA" sz="1800" dirty="0"/>
              <a:t>); diffusion </a:t>
            </a:r>
            <a:r>
              <a:rPr lang="en-CA" sz="1800" dirty="0" err="1"/>
              <a:t>numérique</a:t>
            </a:r>
            <a:r>
              <a:rPr lang="en-CA" sz="1800" dirty="0"/>
              <a:t> et </a:t>
            </a:r>
            <a:r>
              <a:rPr lang="en-CA" sz="1800" dirty="0" err="1"/>
              <a:t>imprimée</a:t>
            </a:r>
            <a:r>
              <a:rPr lang="en-CA" sz="1800" dirty="0"/>
              <a:t> de plus de 3 millions.</a:t>
            </a:r>
          </a:p>
          <a:p>
            <a:pPr fontAlgn="base">
              <a:lnSpc>
                <a:spcPct val="120000"/>
              </a:lnSpc>
            </a:pPr>
            <a:r>
              <a:rPr lang="en-CA" sz="1800" dirty="0" err="1"/>
              <a:t>L’édition</a:t>
            </a:r>
            <a:r>
              <a:rPr lang="en-CA" sz="1800" dirty="0"/>
              <a:t> </a:t>
            </a:r>
            <a:r>
              <a:rPr lang="en-CA" sz="1800" dirty="0" err="1"/>
              <a:t>américaine</a:t>
            </a:r>
            <a:r>
              <a:rPr lang="en-CA" sz="1800" dirty="0"/>
              <a:t> du </a:t>
            </a:r>
            <a:r>
              <a:rPr lang="en-CA" sz="1800" b="1" i="1" dirty="0"/>
              <a:t>Guardian</a:t>
            </a:r>
            <a:r>
              <a:rPr lang="en-CA" sz="1800" dirty="0"/>
              <a:t> a </a:t>
            </a:r>
            <a:r>
              <a:rPr lang="en-CA" sz="1800" dirty="0" err="1"/>
              <a:t>connu</a:t>
            </a:r>
            <a:r>
              <a:rPr lang="en-CA" sz="1800" dirty="0"/>
              <a:t> son </a:t>
            </a:r>
            <a:r>
              <a:rPr lang="en-CA" sz="1800" dirty="0" err="1"/>
              <a:t>taux</a:t>
            </a:r>
            <a:r>
              <a:rPr lang="en-CA" sz="1800" dirty="0"/>
              <a:t> le plus </a:t>
            </a:r>
            <a:r>
              <a:rPr lang="en-CA" sz="1800" dirty="0" err="1"/>
              <a:t>élevé</a:t>
            </a:r>
            <a:r>
              <a:rPr lang="en-CA" sz="1800" dirty="0"/>
              <a:t> de nouveaux </a:t>
            </a:r>
            <a:r>
              <a:rPr lang="en-CA" sz="1800" dirty="0" err="1"/>
              <a:t>abonnés</a:t>
            </a:r>
            <a:r>
              <a:rPr lang="en-CA" sz="1800" dirty="0"/>
              <a:t> le 9 </a:t>
            </a:r>
            <a:r>
              <a:rPr lang="en-CA" sz="1800" dirty="0" err="1"/>
              <a:t>novembre</a:t>
            </a:r>
            <a:r>
              <a:rPr lang="en-CA" sz="1800" dirty="0"/>
              <a:t> dernier, </a:t>
            </a:r>
            <a:r>
              <a:rPr lang="en-CA" sz="1800" dirty="0" err="1"/>
              <a:t>soit</a:t>
            </a:r>
            <a:r>
              <a:rPr lang="en-CA" sz="1800" dirty="0"/>
              <a:t> 25 </a:t>
            </a:r>
            <a:r>
              <a:rPr lang="en-CA" sz="1800" dirty="0" err="1"/>
              <a:t>fois</a:t>
            </a:r>
            <a:r>
              <a:rPr lang="en-CA" sz="1800" dirty="0"/>
              <a:t> le total </a:t>
            </a:r>
            <a:r>
              <a:rPr lang="en-CA" sz="1800" dirty="0" err="1"/>
              <a:t>habituel</a:t>
            </a:r>
            <a:r>
              <a:rPr lang="en-CA" sz="1800" dirty="0"/>
              <a:t>.</a:t>
            </a:r>
          </a:p>
          <a:p>
            <a:pPr fontAlgn="base">
              <a:lnSpc>
                <a:spcPct val="120000"/>
              </a:lnSpc>
            </a:pPr>
            <a:r>
              <a:rPr lang="en-CA" sz="1800" dirty="0"/>
              <a:t>Le magazine </a:t>
            </a:r>
            <a:r>
              <a:rPr lang="en-CA" sz="1800" b="1" i="1" dirty="0"/>
              <a:t>The Atlantic </a:t>
            </a:r>
            <a:r>
              <a:rPr lang="en-CA" sz="1800" dirty="0"/>
              <a:t>fait </a:t>
            </a:r>
            <a:r>
              <a:rPr lang="en-CA" sz="1800" dirty="0" err="1"/>
              <a:t>état</a:t>
            </a:r>
            <a:r>
              <a:rPr lang="en-CA" sz="1800" dirty="0"/>
              <a:t> </a:t>
            </a:r>
            <a:r>
              <a:rPr lang="en-CA" sz="1800" dirty="0" err="1"/>
              <a:t>d’une</a:t>
            </a:r>
            <a:r>
              <a:rPr lang="en-CA" sz="1800" dirty="0"/>
              <a:t> </a:t>
            </a:r>
            <a:r>
              <a:rPr lang="en-CA" sz="1800" dirty="0" err="1"/>
              <a:t>hausse</a:t>
            </a:r>
            <a:r>
              <a:rPr lang="en-CA" sz="1800" dirty="0"/>
              <a:t> de 160 % </a:t>
            </a:r>
            <a:r>
              <a:rPr lang="en-CA" sz="1800" dirty="0" err="1"/>
              <a:t>dans</a:t>
            </a:r>
            <a:r>
              <a:rPr lang="en-CA" sz="1800" dirty="0"/>
              <a:t> </a:t>
            </a:r>
            <a:r>
              <a:rPr lang="en-CA" sz="1800" dirty="0" err="1"/>
              <a:t>ses</a:t>
            </a:r>
            <a:r>
              <a:rPr lang="en-CA" sz="1800" dirty="0"/>
              <a:t> abonnements; le </a:t>
            </a:r>
            <a:r>
              <a:rPr lang="en-CA" sz="1800" dirty="0" err="1"/>
              <a:t>nombre</a:t>
            </a:r>
            <a:r>
              <a:rPr lang="en-CA" sz="1800" dirty="0"/>
              <a:t> de </a:t>
            </a:r>
            <a:r>
              <a:rPr lang="en-CA" sz="1800" dirty="0" err="1"/>
              <a:t>visiteurs</a:t>
            </a:r>
            <a:r>
              <a:rPr lang="en-CA" sz="1800" dirty="0"/>
              <a:t> qui </a:t>
            </a:r>
            <a:r>
              <a:rPr lang="en-CA" sz="1800" dirty="0" err="1"/>
              <a:t>ont</a:t>
            </a:r>
            <a:r>
              <a:rPr lang="en-CA" sz="1800" dirty="0"/>
              <a:t> </a:t>
            </a:r>
            <a:r>
              <a:rPr lang="en-CA" sz="1800" dirty="0" err="1"/>
              <a:t>acheté</a:t>
            </a:r>
            <a:r>
              <a:rPr lang="en-CA" sz="1800" dirty="0"/>
              <a:t> un abonnement à son site Web a </a:t>
            </a:r>
            <a:r>
              <a:rPr lang="en-CA" sz="1800" dirty="0" err="1"/>
              <a:t>doublé</a:t>
            </a:r>
            <a:r>
              <a:rPr lang="en-CA" sz="1800" dirty="0"/>
              <a:t>.</a:t>
            </a:r>
          </a:p>
          <a:p>
            <a:pPr fontAlgn="base">
              <a:lnSpc>
                <a:spcPct val="120000"/>
              </a:lnSpc>
            </a:pPr>
            <a:r>
              <a:rPr lang="en-CA" sz="1800" dirty="0"/>
              <a:t>Les dons au magazine </a:t>
            </a:r>
            <a:r>
              <a:rPr lang="en-CA" sz="1800" dirty="0" err="1"/>
              <a:t>politique</a:t>
            </a:r>
            <a:r>
              <a:rPr lang="en-CA" sz="1800" dirty="0"/>
              <a:t> </a:t>
            </a:r>
            <a:r>
              <a:rPr lang="en-CA" sz="1800" b="1" i="1" dirty="0"/>
              <a:t>Mother Jones </a:t>
            </a:r>
            <a:r>
              <a:rPr lang="en-CA" sz="1800" dirty="0"/>
              <a:t>se </a:t>
            </a:r>
            <a:r>
              <a:rPr lang="en-CA" sz="1800" dirty="0" err="1"/>
              <a:t>sont</a:t>
            </a:r>
            <a:r>
              <a:rPr lang="en-CA" sz="1800" dirty="0"/>
              <a:t> </a:t>
            </a:r>
            <a:r>
              <a:rPr lang="en-CA" sz="1800" dirty="0" err="1"/>
              <a:t>multipliés</a:t>
            </a:r>
            <a:r>
              <a:rPr lang="en-CA" sz="1800" dirty="0"/>
              <a:t> par 10 </a:t>
            </a:r>
            <a:r>
              <a:rPr lang="en-CA" sz="1800" dirty="0" err="1"/>
              <a:t>si</a:t>
            </a:r>
            <a:r>
              <a:rPr lang="en-CA" sz="1800" dirty="0"/>
              <a:t> on les compare à </a:t>
            </a:r>
            <a:r>
              <a:rPr lang="en-CA" sz="1800" dirty="0" err="1"/>
              <a:t>une</a:t>
            </a:r>
            <a:r>
              <a:rPr lang="en-CA" sz="1800" dirty="0"/>
              <a:t> </a:t>
            </a:r>
            <a:r>
              <a:rPr lang="en-CA" sz="1800" dirty="0" err="1"/>
              <a:t>journée</a:t>
            </a:r>
            <a:r>
              <a:rPr lang="en-CA" sz="1800" dirty="0"/>
              <a:t> </a:t>
            </a:r>
            <a:r>
              <a:rPr lang="en-CA" sz="1800" dirty="0" err="1"/>
              <a:t>typique</a:t>
            </a:r>
            <a:r>
              <a:rPr lang="en-CA" sz="1800" dirty="0"/>
              <a:t>. </a:t>
            </a:r>
          </a:p>
          <a:p>
            <a:pPr fontAlgn="base">
              <a:lnSpc>
                <a:spcPct val="120000"/>
              </a:lnSpc>
            </a:pPr>
            <a:r>
              <a:rPr lang="en-CA" sz="1800" dirty="0"/>
              <a:t>Chez</a:t>
            </a:r>
            <a:r>
              <a:rPr lang="en-CA" sz="1800" b="1" dirty="0"/>
              <a:t> </a:t>
            </a:r>
            <a:r>
              <a:rPr lang="en-CA" sz="1800" b="1" dirty="0" err="1"/>
              <a:t>ProPublica</a:t>
            </a:r>
            <a:r>
              <a:rPr lang="en-CA" sz="1800" dirty="0"/>
              <a:t>  (</a:t>
            </a:r>
            <a:r>
              <a:rPr lang="en-CA" sz="1800" dirty="0" err="1"/>
              <a:t>une</a:t>
            </a:r>
            <a:r>
              <a:rPr lang="en-CA" sz="1800" dirty="0"/>
              <a:t> </a:t>
            </a:r>
            <a:r>
              <a:rPr lang="en-CA" sz="1800" dirty="0" err="1"/>
              <a:t>salle</a:t>
            </a:r>
            <a:r>
              <a:rPr lang="en-CA" sz="1800" dirty="0"/>
              <a:t> de </a:t>
            </a:r>
            <a:r>
              <a:rPr lang="en-CA" sz="1800" dirty="0" err="1"/>
              <a:t>presse</a:t>
            </a:r>
            <a:r>
              <a:rPr lang="en-CA" sz="1800" dirty="0"/>
              <a:t> </a:t>
            </a:r>
            <a:r>
              <a:rPr lang="en-CA" sz="1800" dirty="0" err="1"/>
              <a:t>indépendante</a:t>
            </a:r>
            <a:r>
              <a:rPr lang="en-CA" sz="1800" dirty="0"/>
              <a:t> sans but </a:t>
            </a:r>
            <a:r>
              <a:rPr lang="en-CA" sz="1800" dirty="0" err="1"/>
              <a:t>lucratif</a:t>
            </a:r>
            <a:r>
              <a:rPr lang="en-CA" sz="1800" dirty="0"/>
              <a:t>) les dons après les </a:t>
            </a:r>
            <a:r>
              <a:rPr lang="en-CA" sz="1800" dirty="0" err="1"/>
              <a:t>élections</a:t>
            </a:r>
            <a:r>
              <a:rPr lang="en-CA" sz="1800" dirty="0"/>
              <a:t> se </a:t>
            </a:r>
            <a:r>
              <a:rPr lang="en-CA" sz="1800" dirty="0" err="1"/>
              <a:t>chiffraient</a:t>
            </a:r>
            <a:r>
              <a:rPr lang="en-CA" sz="1800" dirty="0"/>
              <a:t> à 10 </a:t>
            </a:r>
            <a:r>
              <a:rPr lang="en-CA" sz="1800" dirty="0" err="1"/>
              <a:t>fois</a:t>
            </a:r>
            <a:r>
              <a:rPr lang="en-CA" sz="1800" dirty="0"/>
              <a:t> la </a:t>
            </a:r>
            <a:r>
              <a:rPr lang="en-CA" sz="1800" dirty="0" err="1"/>
              <a:t>moyenne</a:t>
            </a:r>
            <a:r>
              <a:rPr lang="en-CA" sz="1800" dirty="0"/>
              <a:t> </a:t>
            </a:r>
            <a:r>
              <a:rPr lang="en-CA" sz="1800" dirty="0" err="1"/>
              <a:t>habituelle</a:t>
            </a:r>
            <a:r>
              <a:rPr lang="en-CA" sz="1800" dirty="0"/>
              <a:t>. </a:t>
            </a:r>
          </a:p>
        </p:txBody>
      </p:sp>
    </p:spTree>
    <p:extLst>
      <p:ext uri="{BB962C8B-B14F-4D97-AF65-F5344CB8AC3E}">
        <p14:creationId xmlns:p14="http://schemas.microsoft.com/office/powerpoint/2010/main" val="158258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7814822"/>
              </p:ext>
            </p:extLst>
          </p:nvPr>
        </p:nvGraphicFramePr>
        <p:xfrm>
          <a:off x="152400" y="1981201"/>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914400"/>
            <a:ext cx="9143999" cy="838200"/>
          </a:xfrm>
          <a:solidFill>
            <a:schemeClr val="accent4"/>
          </a:solidFill>
        </p:spPr>
        <p:txBody>
          <a:bodyPr>
            <a:noAutofit/>
          </a:bodyPr>
          <a:lstStyle/>
          <a:p>
            <a:pPr algn="ctr"/>
            <a:r>
              <a:rPr lang="en-CA" sz="2400" b="1" dirty="0" err="1">
                <a:solidFill>
                  <a:schemeClr val="bg1"/>
                </a:solidFill>
              </a:rPr>
              <a:t>Neuf</a:t>
            </a:r>
            <a:r>
              <a:rPr lang="en-CA" sz="2400" b="1" dirty="0">
                <a:solidFill>
                  <a:schemeClr val="bg1"/>
                </a:solidFill>
              </a:rPr>
              <a:t> Canadiens sur dix font </a:t>
            </a:r>
            <a:r>
              <a:rPr lang="en-CA" sz="2400" b="1" dirty="0" err="1">
                <a:solidFill>
                  <a:schemeClr val="bg1"/>
                </a:solidFill>
              </a:rPr>
              <a:t>confiance</a:t>
            </a:r>
            <a:r>
              <a:rPr lang="en-CA" sz="2400" b="1" dirty="0">
                <a:solidFill>
                  <a:schemeClr val="bg1"/>
                </a:solidFill>
              </a:rPr>
              <a:t> au </a:t>
            </a:r>
            <a:r>
              <a:rPr lang="en-CA" sz="2400" b="1" dirty="0" err="1">
                <a:solidFill>
                  <a:schemeClr val="bg1"/>
                </a:solidFill>
              </a:rPr>
              <a:t>contenu</a:t>
            </a:r>
            <a:r>
              <a:rPr lang="en-CA" sz="2400" b="1" dirty="0">
                <a:solidFill>
                  <a:schemeClr val="bg1"/>
                </a:solidFill>
              </a:rPr>
              <a:t> </a:t>
            </a:r>
            <a:r>
              <a:rPr lang="en-CA" sz="2400" b="1" dirty="0" err="1">
                <a:solidFill>
                  <a:schemeClr val="bg1"/>
                </a:solidFill>
              </a:rPr>
              <a:t>rédactionnel</a:t>
            </a:r>
            <a:r>
              <a:rPr lang="en-CA" sz="2400" b="1" dirty="0">
                <a:solidFill>
                  <a:schemeClr val="bg1"/>
                </a:solidFill>
              </a:rPr>
              <a:t/>
            </a:r>
            <a:br>
              <a:rPr lang="en-CA" sz="2400" b="1" dirty="0">
                <a:solidFill>
                  <a:schemeClr val="bg1"/>
                </a:solidFill>
              </a:rPr>
            </a:br>
            <a:r>
              <a:rPr lang="en-CA" sz="1600" b="0" i="1" dirty="0">
                <a:solidFill>
                  <a:schemeClr val="bg1"/>
                </a:solidFill>
              </a:rPr>
              <a:t>Les </a:t>
            </a:r>
            <a:r>
              <a:rPr lang="en-CA" sz="1600" b="0" i="1" dirty="0" err="1">
                <a:solidFill>
                  <a:schemeClr val="bg1"/>
                </a:solidFill>
              </a:rPr>
              <a:t>consommateurs</a:t>
            </a:r>
            <a:r>
              <a:rPr lang="en-CA" sz="1600" b="0" i="1" dirty="0">
                <a:solidFill>
                  <a:schemeClr val="bg1"/>
                </a:solidFill>
              </a:rPr>
              <a:t> </a:t>
            </a:r>
            <a:r>
              <a:rPr lang="en-CA" sz="1600" b="0" i="1" dirty="0" err="1">
                <a:solidFill>
                  <a:schemeClr val="bg1"/>
                </a:solidFill>
              </a:rPr>
              <a:t>préfèrent</a:t>
            </a:r>
            <a:r>
              <a:rPr lang="en-CA" sz="1600" b="0" i="1" dirty="0">
                <a:solidFill>
                  <a:schemeClr val="bg1"/>
                </a:solidFill>
              </a:rPr>
              <a:t> se </a:t>
            </a:r>
            <a:r>
              <a:rPr lang="en-CA" sz="1600" b="0" i="1" dirty="0" err="1">
                <a:solidFill>
                  <a:schemeClr val="bg1"/>
                </a:solidFill>
              </a:rPr>
              <a:t>fier</a:t>
            </a:r>
            <a:r>
              <a:rPr lang="en-CA" sz="1600" b="0" i="1" dirty="0">
                <a:solidFill>
                  <a:schemeClr val="bg1"/>
                </a:solidFill>
              </a:rPr>
              <a:t> au </a:t>
            </a:r>
            <a:r>
              <a:rPr lang="en-CA" sz="1600" b="0" i="1" dirty="0" err="1">
                <a:solidFill>
                  <a:schemeClr val="bg1"/>
                </a:solidFill>
              </a:rPr>
              <a:t>contenu</a:t>
            </a:r>
            <a:r>
              <a:rPr lang="en-CA" sz="1600" b="0" i="1" dirty="0">
                <a:solidFill>
                  <a:schemeClr val="bg1"/>
                </a:solidFill>
              </a:rPr>
              <a:t> </a:t>
            </a:r>
            <a:r>
              <a:rPr lang="en-CA" sz="1600" b="0" i="1" dirty="0" err="1">
                <a:solidFill>
                  <a:schemeClr val="bg1"/>
                </a:solidFill>
              </a:rPr>
              <a:t>rédactionnel</a:t>
            </a:r>
            <a:r>
              <a:rPr lang="en-CA" sz="1600" b="0" i="1" dirty="0">
                <a:solidFill>
                  <a:schemeClr val="bg1"/>
                </a:solidFill>
              </a:rPr>
              <a:t> et au bouche à </a:t>
            </a:r>
            <a:r>
              <a:rPr lang="en-CA" sz="1600" b="0" i="1" dirty="0" err="1">
                <a:solidFill>
                  <a:schemeClr val="bg1"/>
                </a:solidFill>
              </a:rPr>
              <a:t>oreille</a:t>
            </a:r>
            <a:r>
              <a:rPr lang="en-CA" sz="1600" b="0" i="1" dirty="0">
                <a:solidFill>
                  <a:schemeClr val="bg1"/>
                </a:solidFill>
              </a:rPr>
              <a:t> </a:t>
            </a:r>
            <a:br>
              <a:rPr lang="en-CA" sz="1600" b="0" i="1" dirty="0">
                <a:solidFill>
                  <a:schemeClr val="bg1"/>
                </a:solidFill>
              </a:rPr>
            </a:br>
            <a:r>
              <a:rPr lang="en-CA" sz="1600" b="0" i="1" dirty="0">
                <a:solidFill>
                  <a:schemeClr val="bg1"/>
                </a:solidFill>
              </a:rPr>
              <a:t>pour se </a:t>
            </a:r>
            <a:r>
              <a:rPr lang="en-CA" sz="1600" b="0" i="1" dirty="0" err="1">
                <a:solidFill>
                  <a:schemeClr val="bg1"/>
                </a:solidFill>
              </a:rPr>
              <a:t>renseigner</a:t>
            </a:r>
            <a:r>
              <a:rPr lang="en-CA" sz="1600" b="0" i="1" dirty="0">
                <a:solidFill>
                  <a:schemeClr val="bg1"/>
                </a:solidFill>
              </a:rPr>
              <a:t> sur </a:t>
            </a:r>
            <a:r>
              <a:rPr lang="en-CA" sz="1600" b="0" i="1" dirty="0" err="1">
                <a:solidFill>
                  <a:schemeClr val="bg1"/>
                </a:solidFill>
              </a:rPr>
              <a:t>l’actualité</a:t>
            </a:r>
            <a:endParaRPr lang="en-CA" sz="1600" b="0" dirty="0">
              <a:solidFill>
                <a:schemeClr val="bg1"/>
              </a:solidFill>
            </a:endParaRPr>
          </a:p>
        </p:txBody>
      </p:sp>
      <p:sp>
        <p:nvSpPr>
          <p:cNvPr id="5" name="TextBox 4"/>
          <p:cNvSpPr txBox="1"/>
          <p:nvPr/>
        </p:nvSpPr>
        <p:spPr>
          <a:xfrm>
            <a:off x="3663287" y="2219850"/>
            <a:ext cx="4800600" cy="523220"/>
          </a:xfrm>
          <a:prstGeom prst="rect">
            <a:avLst/>
          </a:prstGeom>
          <a:noFill/>
        </p:spPr>
        <p:txBody>
          <a:bodyPr wrap="square" rtlCol="0">
            <a:spAutoFit/>
          </a:bodyPr>
          <a:lstStyle/>
          <a:p>
            <a:r>
              <a:rPr lang="en-CA" sz="1400" b="1" dirty="0">
                <a:solidFill>
                  <a:schemeClr val="accent6"/>
                </a:solidFill>
              </a:rPr>
              <a:t>NET : </a:t>
            </a:r>
          </a:p>
          <a:p>
            <a:r>
              <a:rPr lang="en-CA" sz="1400" b="1" i="1" dirty="0" err="1">
                <a:solidFill>
                  <a:schemeClr val="accent4">
                    <a:lumMod val="75000"/>
                  </a:schemeClr>
                </a:solidFill>
              </a:rPr>
              <a:t>Confiance</a:t>
            </a:r>
            <a:r>
              <a:rPr lang="en-CA" sz="1400" b="1" i="1" dirty="0">
                <a:solidFill>
                  <a:schemeClr val="accent4">
                    <a:lumMod val="75000"/>
                  </a:schemeClr>
                </a:solidFill>
              </a:rPr>
              <a:t> </a:t>
            </a:r>
            <a:r>
              <a:rPr lang="en-CA" sz="1400" b="1" i="1" dirty="0" err="1">
                <a:solidFill>
                  <a:schemeClr val="accent4">
                    <a:lumMod val="75000"/>
                  </a:schemeClr>
                </a:solidFill>
              </a:rPr>
              <a:t>dans</a:t>
            </a:r>
            <a:r>
              <a:rPr lang="en-CA" sz="1400" b="1" i="1" dirty="0">
                <a:solidFill>
                  <a:schemeClr val="accent4">
                    <a:lumMod val="75000"/>
                  </a:schemeClr>
                </a:solidFill>
              </a:rPr>
              <a:t> le </a:t>
            </a:r>
            <a:r>
              <a:rPr lang="en-CA" sz="1400" b="1" i="1" dirty="0" err="1">
                <a:solidFill>
                  <a:schemeClr val="accent4">
                    <a:lumMod val="75000"/>
                  </a:schemeClr>
                </a:solidFill>
              </a:rPr>
              <a:t>contenu</a:t>
            </a:r>
            <a:r>
              <a:rPr lang="en-CA" sz="1400" b="1" i="1" dirty="0">
                <a:solidFill>
                  <a:schemeClr val="accent4">
                    <a:lumMod val="75000"/>
                  </a:schemeClr>
                </a:solidFill>
              </a:rPr>
              <a:t> </a:t>
            </a:r>
            <a:r>
              <a:rPr lang="en-CA" sz="1400" b="1" i="1" dirty="0" err="1">
                <a:solidFill>
                  <a:schemeClr val="accent4">
                    <a:lumMod val="75000"/>
                  </a:schemeClr>
                </a:solidFill>
              </a:rPr>
              <a:t>rédactionnel</a:t>
            </a:r>
            <a:r>
              <a:rPr lang="en-CA" sz="1400" b="1" i="1" dirty="0">
                <a:solidFill>
                  <a:schemeClr val="accent4">
                    <a:lumMod val="75000"/>
                  </a:schemeClr>
                </a:solidFill>
              </a:rPr>
              <a:t> : 89 %</a:t>
            </a:r>
            <a:r>
              <a:rPr lang="en-CA" sz="1400" b="1" dirty="0">
                <a:solidFill>
                  <a:schemeClr val="accent4">
                    <a:lumMod val="75000"/>
                  </a:schemeClr>
                </a:solidFill>
              </a:rPr>
              <a:t> </a:t>
            </a:r>
          </a:p>
        </p:txBody>
      </p:sp>
      <p:sp>
        <p:nvSpPr>
          <p:cNvPr id="6" name="TextBox 5"/>
          <p:cNvSpPr txBox="1"/>
          <p:nvPr/>
        </p:nvSpPr>
        <p:spPr>
          <a:xfrm>
            <a:off x="228600" y="1752600"/>
            <a:ext cx="5257800" cy="369332"/>
          </a:xfrm>
          <a:prstGeom prst="rect">
            <a:avLst/>
          </a:prstGeom>
          <a:noFill/>
        </p:spPr>
        <p:txBody>
          <a:bodyPr wrap="square" rtlCol="0">
            <a:spAutoFit/>
          </a:bodyPr>
          <a:lstStyle/>
          <a:p>
            <a:r>
              <a:rPr lang="en-CA" b="1" dirty="0"/>
              <a:t>Sources </a:t>
            </a:r>
            <a:r>
              <a:rPr lang="en-CA" b="1" dirty="0" err="1"/>
              <a:t>d’information</a:t>
            </a:r>
            <a:r>
              <a:rPr lang="en-CA" b="1" dirty="0"/>
              <a:t> </a:t>
            </a:r>
            <a:r>
              <a:rPr lang="en-CA" b="1" dirty="0" err="1"/>
              <a:t>préférées</a:t>
            </a:r>
            <a:r>
              <a:rPr lang="en-CA" b="1" dirty="0"/>
              <a:t> ( % )</a:t>
            </a:r>
          </a:p>
        </p:txBody>
      </p:sp>
      <p:cxnSp>
        <p:nvCxnSpPr>
          <p:cNvPr id="8" name="Straight Connector 7"/>
          <p:cNvCxnSpPr/>
          <p:nvPr/>
        </p:nvCxnSpPr>
        <p:spPr>
          <a:xfrm>
            <a:off x="685800" y="2133600"/>
            <a:ext cx="29718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5800" y="2121932"/>
            <a:ext cx="0" cy="22860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57600" y="2121932"/>
            <a:ext cx="5687" cy="1764268"/>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67000" y="2121932"/>
            <a:ext cx="0" cy="926068"/>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6611779"/>
            <a:ext cx="3124200" cy="246221"/>
          </a:xfrm>
          <a:prstGeom prst="rect">
            <a:avLst/>
          </a:prstGeom>
          <a:noFill/>
        </p:spPr>
        <p:txBody>
          <a:bodyPr wrap="square" rtlCol="0">
            <a:spAutoFit/>
          </a:bodyPr>
          <a:lstStyle/>
          <a:p>
            <a:r>
              <a:rPr lang="en-CA" sz="1000" dirty="0" err="1">
                <a:latin typeface="Arial" panose="020B0604020202020204" pitchFamily="34" charset="0"/>
                <a:cs typeface="Arial" panose="020B0604020202020204" pitchFamily="34" charset="0"/>
              </a:rPr>
              <a:t>Environics</a:t>
            </a:r>
            <a:r>
              <a:rPr lang="en-CA" sz="1000" dirty="0">
                <a:latin typeface="Arial" panose="020B0604020202020204" pitchFamily="34" charset="0"/>
                <a:cs typeface="Arial" panose="020B0604020202020204" pitchFamily="34" charset="0"/>
              </a:rPr>
              <a:t> – </a:t>
            </a:r>
            <a:r>
              <a:rPr lang="en-CA" sz="1000" dirty="0" err="1">
                <a:latin typeface="Arial" panose="020B0604020202020204" pitchFamily="34" charset="0"/>
                <a:cs typeface="Arial" panose="020B0604020202020204" pitchFamily="34" charset="0"/>
              </a:rPr>
              <a:t>indice</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CanTrust</a:t>
            </a:r>
            <a:r>
              <a:rPr lang="en-CA" sz="1000" dirty="0">
                <a:latin typeface="Arial" panose="020B0604020202020204" pitchFamily="34" charset="0"/>
                <a:cs typeface="Arial" panose="020B0604020202020204" pitchFamily="34" charset="0"/>
              </a:rPr>
              <a:t>, 2016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68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670175"/>
          </a:xfrm>
          <a:solidFill>
            <a:srgbClr val="AED246"/>
          </a:solidFill>
        </p:spPr>
        <p:txBody>
          <a:bodyPr>
            <a:normAutofit/>
          </a:bodyPr>
          <a:lstStyle/>
          <a:p>
            <a:r>
              <a:rPr lang="en-CA" dirty="0">
                <a:latin typeface="Cambria" panose="02040503050406030204" pitchFamily="18" charset="0"/>
              </a:rPr>
              <a:t>« </a:t>
            </a:r>
            <a:r>
              <a:rPr lang="en-CA" b="1" dirty="0">
                <a:solidFill>
                  <a:srgbClr val="324481"/>
                </a:solidFill>
              </a:rPr>
              <a:t>Les Canadiens font encore </a:t>
            </a:r>
            <a:r>
              <a:rPr lang="en-CA" b="1" dirty="0" err="1">
                <a:solidFill>
                  <a:srgbClr val="324481"/>
                </a:solidFill>
              </a:rPr>
              <a:t>grandement</a:t>
            </a:r>
            <a:r>
              <a:rPr lang="en-CA" b="1" dirty="0">
                <a:solidFill>
                  <a:srgbClr val="324481"/>
                </a:solidFill>
              </a:rPr>
              <a:t> </a:t>
            </a:r>
            <a:r>
              <a:rPr lang="en-CA" b="1" dirty="0" err="1">
                <a:solidFill>
                  <a:srgbClr val="324481"/>
                </a:solidFill>
              </a:rPr>
              <a:t>confiance</a:t>
            </a:r>
            <a:r>
              <a:rPr lang="en-CA" b="1" dirty="0">
                <a:solidFill>
                  <a:srgbClr val="324481"/>
                </a:solidFill>
              </a:rPr>
              <a:t> aux </a:t>
            </a:r>
            <a:r>
              <a:rPr lang="en-CA" b="1" dirty="0" err="1">
                <a:solidFill>
                  <a:srgbClr val="324481"/>
                </a:solidFill>
              </a:rPr>
              <a:t>médias</a:t>
            </a:r>
            <a:r>
              <a:rPr lang="en-CA" b="1" dirty="0">
                <a:solidFill>
                  <a:srgbClr val="324481"/>
                </a:solidFill>
              </a:rPr>
              <a:t> </a:t>
            </a:r>
            <a:r>
              <a:rPr lang="en-CA" b="1" dirty="0" err="1">
                <a:solidFill>
                  <a:srgbClr val="324481"/>
                </a:solidFill>
              </a:rPr>
              <a:t>d’information</a:t>
            </a:r>
            <a:r>
              <a:rPr lang="en-CA" b="1" dirty="0">
                <a:solidFill>
                  <a:srgbClr val="324481"/>
                </a:solidFill>
              </a:rPr>
              <a:t>. </a:t>
            </a:r>
            <a:r>
              <a:rPr lang="en-CA" b="1" dirty="0">
                <a:solidFill>
                  <a:srgbClr val="324481"/>
                </a:solidFill>
                <a:latin typeface="Cambria" panose="02040503050406030204" pitchFamily="18" charset="0"/>
              </a:rPr>
              <a:t>»</a:t>
            </a:r>
            <a:endParaRPr lang="en-CA" dirty="0">
              <a:solidFill>
                <a:srgbClr val="324481"/>
              </a:solidFill>
            </a:endParaRPr>
          </a:p>
        </p:txBody>
      </p:sp>
      <p:sp>
        <p:nvSpPr>
          <p:cNvPr id="5" name="Title 1"/>
          <p:cNvSpPr txBox="1">
            <a:spLocks/>
          </p:cNvSpPr>
          <p:nvPr/>
        </p:nvSpPr>
        <p:spPr>
          <a:xfrm>
            <a:off x="457200" y="10668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257" y="4267200"/>
            <a:ext cx="2563485" cy="1828800"/>
          </a:xfrm>
          <a:prstGeom prst="rect">
            <a:avLst/>
          </a:prstGeom>
        </p:spPr>
      </p:pic>
    </p:spTree>
    <p:extLst>
      <p:ext uri="{BB962C8B-B14F-4D97-AF65-F5344CB8AC3E}">
        <p14:creationId xmlns:p14="http://schemas.microsoft.com/office/powerpoint/2010/main" val="284702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686800" cy="1143000"/>
          </a:xfrm>
        </p:spPr>
        <p:txBody>
          <a:bodyPr>
            <a:noAutofit/>
          </a:bodyPr>
          <a:lstStyle/>
          <a:p>
            <a:pPr algn="ctr"/>
            <a:r>
              <a:rPr lang="en-CA" dirty="0"/>
              <a:t>Les Canadiens font </a:t>
            </a:r>
            <a:r>
              <a:rPr lang="en-CA" dirty="0" err="1"/>
              <a:t>confiance</a:t>
            </a:r>
            <a:r>
              <a:rPr lang="en-CA" dirty="0"/>
              <a:t> aux </a:t>
            </a:r>
            <a:r>
              <a:rPr lang="en-CA" dirty="0" err="1"/>
              <a:t>médias</a:t>
            </a:r>
            <a:r>
              <a:rPr lang="en-CA" dirty="0"/>
              <a:t> </a:t>
            </a:r>
            <a:r>
              <a:rPr lang="en-CA" dirty="0" err="1"/>
              <a:t>d’information</a:t>
            </a:r>
            <a:r>
              <a:rPr lang="en-CA" dirty="0"/>
              <a:t> </a:t>
            </a:r>
            <a:r>
              <a:rPr lang="en-CA" dirty="0" err="1"/>
              <a:t>traditionnels</a:t>
            </a:r>
            <a:endParaRPr lang="en-CA" dirty="0"/>
          </a:p>
        </p:txBody>
      </p:sp>
      <p:sp>
        <p:nvSpPr>
          <p:cNvPr id="3" name="Content Placeholder 2"/>
          <p:cNvSpPr>
            <a:spLocks noGrp="1"/>
          </p:cNvSpPr>
          <p:nvPr>
            <p:ph idx="1"/>
          </p:nvPr>
        </p:nvSpPr>
        <p:spPr/>
        <p:txBody>
          <a:bodyPr>
            <a:noAutofit/>
          </a:bodyPr>
          <a:lstStyle/>
          <a:p>
            <a:r>
              <a:rPr lang="en-CA" sz="2600" dirty="0"/>
              <a:t>À </a:t>
            </a:r>
            <a:r>
              <a:rPr lang="en-CA" sz="2600" dirty="0" err="1"/>
              <a:t>l’étendue</a:t>
            </a:r>
            <a:r>
              <a:rPr lang="en-CA" sz="2600" dirty="0"/>
              <a:t> de la </a:t>
            </a:r>
            <a:r>
              <a:rPr lang="en-CA" sz="2600" dirty="0" err="1"/>
              <a:t>planète</a:t>
            </a:r>
            <a:r>
              <a:rPr lang="en-CA" sz="2600" dirty="0"/>
              <a:t>, les </a:t>
            </a:r>
            <a:r>
              <a:rPr lang="en-CA" sz="2600" dirty="0" err="1"/>
              <a:t>journaux</a:t>
            </a:r>
            <a:r>
              <a:rPr lang="en-CA" sz="2600" dirty="0"/>
              <a:t> </a:t>
            </a:r>
            <a:r>
              <a:rPr lang="en-CA" sz="2600" dirty="0" err="1"/>
              <a:t>demeurent</a:t>
            </a:r>
            <a:r>
              <a:rPr lang="en-CA" sz="2600" dirty="0"/>
              <a:t> </a:t>
            </a:r>
            <a:r>
              <a:rPr lang="en-CA" sz="2600" dirty="0" err="1"/>
              <a:t>une</a:t>
            </a:r>
            <a:r>
              <a:rPr lang="en-CA" sz="2600" dirty="0"/>
              <a:t> source </a:t>
            </a:r>
            <a:r>
              <a:rPr lang="en-CA" sz="2600" dirty="0" err="1"/>
              <a:t>crédible</a:t>
            </a:r>
            <a:r>
              <a:rPr lang="en-CA" sz="2600" dirty="0"/>
              <a:t> de </a:t>
            </a:r>
            <a:r>
              <a:rPr lang="en-CA" sz="2600" dirty="0" err="1"/>
              <a:t>publicité</a:t>
            </a:r>
            <a:endParaRPr lang="en-CA" sz="2600" dirty="0"/>
          </a:p>
          <a:p>
            <a:r>
              <a:rPr lang="en-CA" sz="2600" dirty="0"/>
              <a:t>Les Canadiens </a:t>
            </a:r>
            <a:r>
              <a:rPr lang="en-CA" sz="2600" dirty="0" err="1"/>
              <a:t>voient</a:t>
            </a:r>
            <a:r>
              <a:rPr lang="en-CA" sz="2600" dirty="0"/>
              <a:t> la </a:t>
            </a:r>
            <a:r>
              <a:rPr lang="en-CA" sz="2600" dirty="0" err="1"/>
              <a:t>publicité</a:t>
            </a:r>
            <a:r>
              <a:rPr lang="en-CA" sz="2600" dirty="0"/>
              <a:t> d’un bon </a:t>
            </a:r>
            <a:r>
              <a:rPr lang="en-CA" sz="2600" dirty="0" err="1">
                <a:latin typeface="Arial" panose="020B0604020202020204" pitchFamily="34" charset="0"/>
                <a:cs typeface="Arial" panose="020B0604020202020204" pitchFamily="34" charset="0"/>
              </a:rPr>
              <a:t>œ</a:t>
            </a:r>
            <a:r>
              <a:rPr lang="en-CA" sz="2600" dirty="0" err="1"/>
              <a:t>il</a:t>
            </a:r>
            <a:endParaRPr lang="en-CA" sz="2600" dirty="0"/>
          </a:p>
          <a:p>
            <a:r>
              <a:rPr lang="en-CA" sz="2600" dirty="0" err="1"/>
              <a:t>L’on</a:t>
            </a:r>
            <a:r>
              <a:rPr lang="en-CA" sz="2600" dirty="0"/>
              <a:t> fait </a:t>
            </a:r>
            <a:r>
              <a:rPr lang="en-CA" sz="2600" dirty="0" err="1"/>
              <a:t>confiance</a:t>
            </a:r>
            <a:r>
              <a:rPr lang="en-CA" sz="2600" dirty="0"/>
              <a:t> à la </a:t>
            </a:r>
            <a:r>
              <a:rPr lang="en-CA" sz="2600" dirty="0" err="1"/>
              <a:t>publicité</a:t>
            </a:r>
            <a:r>
              <a:rPr lang="en-CA" sz="2600" dirty="0"/>
              <a:t> </a:t>
            </a:r>
            <a:r>
              <a:rPr lang="en-CA" sz="2600" dirty="0" err="1"/>
              <a:t>dans</a:t>
            </a:r>
            <a:r>
              <a:rPr lang="en-CA" sz="2600" dirty="0"/>
              <a:t> les </a:t>
            </a:r>
            <a:r>
              <a:rPr lang="en-CA" sz="2600" dirty="0" err="1"/>
              <a:t>médias</a:t>
            </a:r>
            <a:r>
              <a:rPr lang="en-CA" sz="2600" dirty="0"/>
              <a:t> </a:t>
            </a:r>
            <a:r>
              <a:rPr lang="en-CA" sz="2600" dirty="0" err="1"/>
              <a:t>traditionnels</a:t>
            </a:r>
            <a:r>
              <a:rPr lang="en-CA" sz="2600" dirty="0"/>
              <a:t> </a:t>
            </a:r>
          </a:p>
          <a:p>
            <a:r>
              <a:rPr lang="en-CA" sz="2600" dirty="0"/>
              <a:t>Les Canadiens font encore </a:t>
            </a:r>
            <a:r>
              <a:rPr lang="en-CA" sz="2600" dirty="0" err="1"/>
              <a:t>grandement</a:t>
            </a:r>
            <a:r>
              <a:rPr lang="en-CA" sz="2600" dirty="0"/>
              <a:t> </a:t>
            </a:r>
            <a:r>
              <a:rPr lang="en-CA" sz="2600" dirty="0" err="1"/>
              <a:t>confiance</a:t>
            </a:r>
            <a:r>
              <a:rPr lang="en-CA" sz="2600" dirty="0"/>
              <a:t> aux </a:t>
            </a:r>
            <a:r>
              <a:rPr lang="en-CA" sz="2600" dirty="0" err="1"/>
              <a:t>médias</a:t>
            </a:r>
            <a:r>
              <a:rPr lang="en-CA" sz="2600" dirty="0"/>
              <a:t> </a:t>
            </a:r>
            <a:r>
              <a:rPr lang="en-CA" sz="2600" dirty="0" err="1"/>
              <a:t>d’information</a:t>
            </a:r>
            <a:r>
              <a:rPr lang="en-CA" sz="2600" dirty="0"/>
              <a:t> </a:t>
            </a:r>
            <a:r>
              <a:rPr lang="en-CA" sz="2600" dirty="0" err="1"/>
              <a:t>traditionnels</a:t>
            </a:r>
            <a:r>
              <a:rPr lang="en-CA" sz="2600" dirty="0"/>
              <a:t> </a:t>
            </a:r>
          </a:p>
          <a:p>
            <a:r>
              <a:rPr lang="en-CA" sz="2600" dirty="0"/>
              <a:t>Un </a:t>
            </a:r>
            <a:r>
              <a:rPr lang="en-CA" sz="2600" dirty="0" err="1"/>
              <a:t>journalisme</a:t>
            </a:r>
            <a:r>
              <a:rPr lang="en-CA" sz="2600" dirty="0"/>
              <a:t> de </a:t>
            </a:r>
            <a:r>
              <a:rPr lang="en-CA" sz="2600" dirty="0" err="1"/>
              <a:t>qualité</a:t>
            </a:r>
            <a:r>
              <a:rPr lang="en-CA" sz="2600" dirty="0"/>
              <a:t> </a:t>
            </a:r>
            <a:r>
              <a:rPr lang="en-CA" sz="2600" dirty="0" err="1"/>
              <a:t>est</a:t>
            </a:r>
            <a:r>
              <a:rPr lang="en-CA" sz="2600" dirty="0"/>
              <a:t> le </a:t>
            </a:r>
            <a:r>
              <a:rPr lang="en-CA" sz="2600" dirty="0" err="1"/>
              <a:t>remède</a:t>
            </a:r>
            <a:r>
              <a:rPr lang="en-CA" sz="2600" dirty="0"/>
              <a:t> aux </a:t>
            </a:r>
            <a:r>
              <a:rPr lang="en-CA" sz="2600" dirty="0" err="1"/>
              <a:t>fausses</a:t>
            </a:r>
            <a:r>
              <a:rPr lang="en-CA" sz="2600" dirty="0"/>
              <a:t> </a:t>
            </a:r>
            <a:r>
              <a:rPr lang="en-CA" sz="2600" dirty="0" err="1"/>
              <a:t>nouvelles</a:t>
            </a:r>
            <a:endParaRPr lang="en-CA" sz="2600" dirty="0"/>
          </a:p>
        </p:txBody>
      </p:sp>
    </p:spTree>
    <p:extLst>
      <p:ext uri="{BB962C8B-B14F-4D97-AF65-F5344CB8AC3E}">
        <p14:creationId xmlns:p14="http://schemas.microsoft.com/office/powerpoint/2010/main" val="1745165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0"/>
            <a:ext cx="9144000" cy="2362200"/>
          </a:xfrm>
          <a:prstGeom prst="rect">
            <a:avLst/>
          </a:prstGeom>
          <a:solidFill>
            <a:srgbClr val="324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990600"/>
            <a:ext cx="8991600" cy="1143000"/>
          </a:xfrm>
        </p:spPr>
        <p:txBody>
          <a:bodyPr>
            <a:noAutofit/>
          </a:bodyPr>
          <a:lstStyle/>
          <a:p>
            <a:pPr algn="ctr">
              <a:lnSpc>
                <a:spcPct val="90000"/>
              </a:lnSpc>
            </a:pPr>
            <a:r>
              <a:rPr lang="en-CA" sz="3200" dirty="0"/>
              <a:t>À </a:t>
            </a:r>
            <a:r>
              <a:rPr lang="en-CA" sz="3200" dirty="0" err="1"/>
              <a:t>l’échelle</a:t>
            </a:r>
            <a:r>
              <a:rPr lang="en-CA" sz="3200" dirty="0"/>
              <a:t> de la </a:t>
            </a:r>
            <a:r>
              <a:rPr lang="en-CA" sz="3200" dirty="0" err="1"/>
              <a:t>planète</a:t>
            </a:r>
            <a:r>
              <a:rPr lang="en-CA" sz="3200" dirty="0"/>
              <a:t>, l</a:t>
            </a:r>
            <a:r>
              <a:rPr lang="en-CA" sz="3200" b="1" dirty="0">
                <a:latin typeface="Myriad Pro" pitchFamily="34" charset="0"/>
              </a:rPr>
              <a:t>es </a:t>
            </a:r>
            <a:r>
              <a:rPr lang="en-CA" sz="3200" b="1" dirty="0" err="1">
                <a:latin typeface="Myriad Pro" pitchFamily="34" charset="0"/>
              </a:rPr>
              <a:t>journaux</a:t>
            </a:r>
            <a:r>
              <a:rPr lang="en-CA" sz="3200" b="1" dirty="0">
                <a:latin typeface="Myriad Pro" pitchFamily="34" charset="0"/>
              </a:rPr>
              <a:t> </a:t>
            </a:r>
            <a:r>
              <a:rPr lang="en-CA" sz="3200" b="1" dirty="0" err="1">
                <a:latin typeface="Myriad Pro" pitchFamily="34" charset="0"/>
              </a:rPr>
              <a:t>demeurent</a:t>
            </a:r>
            <a:r>
              <a:rPr lang="en-CA" sz="3200" b="1" dirty="0">
                <a:latin typeface="Myriad Pro" pitchFamily="34" charset="0"/>
              </a:rPr>
              <a:t> un </a:t>
            </a:r>
            <a:r>
              <a:rPr lang="en-CA" sz="3200" b="1" dirty="0" err="1">
                <a:latin typeface="Myriad Pro" pitchFamily="34" charset="0"/>
              </a:rPr>
              <a:t>véhicule</a:t>
            </a:r>
            <a:r>
              <a:rPr lang="en-CA" sz="3200" b="1" dirty="0">
                <a:latin typeface="Myriad Pro" pitchFamily="34" charset="0"/>
              </a:rPr>
              <a:t> </a:t>
            </a:r>
            <a:r>
              <a:rPr lang="en-CA" sz="3200" b="1" dirty="0" err="1">
                <a:latin typeface="Myriad Pro" pitchFamily="34" charset="0"/>
              </a:rPr>
              <a:t>publicitaire</a:t>
            </a:r>
            <a:r>
              <a:rPr lang="en-CA" sz="3200" b="1" dirty="0">
                <a:latin typeface="Myriad Pro" pitchFamily="34" charset="0"/>
              </a:rPr>
              <a:t> </a:t>
            </a:r>
            <a:r>
              <a:rPr lang="en-CA" sz="3200" b="1" dirty="0" err="1">
                <a:latin typeface="Myriad Pro" pitchFamily="34" charset="0"/>
              </a:rPr>
              <a:t>crédible</a:t>
            </a:r>
            <a:endParaRPr lang="en-CA" sz="3200" b="1" dirty="0">
              <a:latin typeface="Myriad Pro" pitchFamily="34" charset="0"/>
            </a:endParaRPr>
          </a:p>
        </p:txBody>
      </p:sp>
      <p:sp>
        <p:nvSpPr>
          <p:cNvPr id="3" name="Content Placeholder 2"/>
          <p:cNvSpPr>
            <a:spLocks noGrp="1"/>
          </p:cNvSpPr>
          <p:nvPr>
            <p:ph idx="1"/>
          </p:nvPr>
        </p:nvSpPr>
        <p:spPr>
          <a:xfrm>
            <a:off x="1028700" y="2133600"/>
            <a:ext cx="7086600" cy="1371600"/>
          </a:xfrm>
        </p:spPr>
        <p:txBody>
          <a:bodyPr>
            <a:noAutofit/>
          </a:bodyPr>
          <a:lstStyle/>
          <a:p>
            <a:pPr marL="0" indent="0" algn="ctr">
              <a:buNone/>
            </a:pPr>
            <a:r>
              <a:rPr lang="en-CA" sz="9600" b="1" dirty="0">
                <a:solidFill>
                  <a:srgbClr val="AED246"/>
                </a:solidFill>
              </a:rPr>
              <a:t>60 %</a:t>
            </a:r>
          </a:p>
        </p:txBody>
      </p:sp>
      <p:sp>
        <p:nvSpPr>
          <p:cNvPr id="4" name="TextBox 3"/>
          <p:cNvSpPr txBox="1"/>
          <p:nvPr/>
        </p:nvSpPr>
        <p:spPr>
          <a:xfrm>
            <a:off x="0" y="6553200"/>
            <a:ext cx="9144000" cy="246221"/>
          </a:xfrm>
          <a:prstGeom prst="rect">
            <a:avLst/>
          </a:prstGeom>
          <a:noFill/>
        </p:spPr>
        <p:txBody>
          <a:bodyPr wrap="square" rtlCol="0">
            <a:spAutoFit/>
          </a:bodyPr>
          <a:lstStyle/>
          <a:p>
            <a:r>
              <a:rPr lang="en-CA" sz="1000" dirty="0"/>
              <a:t>Nielsen Global - </a:t>
            </a:r>
            <a:r>
              <a:rPr lang="en-CA" sz="1000" dirty="0" err="1"/>
              <a:t>sondage</a:t>
            </a:r>
            <a:r>
              <a:rPr lang="en-CA" sz="1000" dirty="0"/>
              <a:t> </a:t>
            </a:r>
            <a:r>
              <a:rPr lang="en-CA" sz="1000" i="1" dirty="0"/>
              <a:t>Trust in Advertising</a:t>
            </a:r>
            <a:r>
              <a:rPr lang="en-CA" sz="1000" dirty="0"/>
              <a:t>, Q1 2015</a:t>
            </a:r>
          </a:p>
        </p:txBody>
      </p:sp>
      <p:pic>
        <p:nvPicPr>
          <p:cNvPr id="5" name="Picture 4"/>
          <p:cNvPicPr>
            <a:picLocks noChangeAspect="1"/>
          </p:cNvPicPr>
          <p:nvPr/>
        </p:nvPicPr>
        <p:blipFill>
          <a:blip r:embed="rId3"/>
          <a:stretch>
            <a:fillRect/>
          </a:stretch>
        </p:blipFill>
        <p:spPr>
          <a:xfrm>
            <a:off x="2366566" y="3657600"/>
            <a:ext cx="4410869" cy="852312"/>
          </a:xfrm>
          <a:prstGeom prst="rect">
            <a:avLst/>
          </a:prstGeom>
        </p:spPr>
      </p:pic>
      <p:sp>
        <p:nvSpPr>
          <p:cNvPr id="7" name="Content Placeholder 2"/>
          <p:cNvSpPr txBox="1">
            <a:spLocks/>
          </p:cNvSpPr>
          <p:nvPr/>
        </p:nvSpPr>
        <p:spPr>
          <a:xfrm>
            <a:off x="0" y="4876800"/>
            <a:ext cx="9144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AED246"/>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ED24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ED24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AED24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b="1" dirty="0"/>
              <a:t>Six </a:t>
            </a:r>
            <a:r>
              <a:rPr lang="en-CA" b="1" dirty="0" err="1"/>
              <a:t>répondants</a:t>
            </a:r>
            <a:r>
              <a:rPr lang="en-CA" b="1" dirty="0"/>
              <a:t> sur 10 à </a:t>
            </a:r>
            <a:r>
              <a:rPr lang="en-CA" b="1" dirty="0" err="1"/>
              <a:t>l’échelle</a:t>
            </a:r>
            <a:r>
              <a:rPr lang="en-CA" b="1" dirty="0"/>
              <a:t> de la </a:t>
            </a:r>
            <a:r>
              <a:rPr lang="en-CA" b="1" dirty="0" err="1"/>
              <a:t>planète</a:t>
            </a:r>
            <a:r>
              <a:rPr lang="en-CA" b="1" dirty="0"/>
              <a:t> </a:t>
            </a:r>
            <a:r>
              <a:rPr lang="en-CA" b="1" dirty="0" err="1"/>
              <a:t>disent</a:t>
            </a:r>
            <a:r>
              <a:rPr lang="en-CA" b="1" dirty="0"/>
              <a:t> faire </a:t>
            </a:r>
            <a:r>
              <a:rPr lang="en-CA" b="1" dirty="0" err="1"/>
              <a:t>entièrement</a:t>
            </a:r>
            <a:r>
              <a:rPr lang="en-CA" b="1" dirty="0"/>
              <a:t> </a:t>
            </a:r>
            <a:r>
              <a:rPr lang="en-CA" b="1" dirty="0" err="1"/>
              <a:t>ou</a:t>
            </a:r>
            <a:r>
              <a:rPr lang="en-CA" b="1" dirty="0"/>
              <a:t> </a:t>
            </a:r>
            <a:r>
              <a:rPr lang="en-CA" b="1" dirty="0" err="1"/>
              <a:t>assez</a:t>
            </a:r>
            <a:r>
              <a:rPr lang="en-CA" b="1" dirty="0"/>
              <a:t> </a:t>
            </a:r>
            <a:r>
              <a:rPr lang="en-CA" b="1" dirty="0" err="1"/>
              <a:t>confiance</a:t>
            </a:r>
            <a:r>
              <a:rPr lang="en-CA" b="1" dirty="0"/>
              <a:t> aux </a:t>
            </a:r>
            <a:r>
              <a:rPr lang="en-CA" b="1" dirty="0" err="1"/>
              <a:t>publicités</a:t>
            </a:r>
            <a:r>
              <a:rPr lang="en-CA" b="1" dirty="0"/>
              <a:t> </a:t>
            </a:r>
            <a:r>
              <a:rPr lang="en-CA" b="1" dirty="0" err="1"/>
              <a:t>dans</a:t>
            </a:r>
            <a:r>
              <a:rPr lang="en-CA" b="1" dirty="0"/>
              <a:t> les </a:t>
            </a:r>
            <a:r>
              <a:rPr lang="en-CA" b="1" dirty="0" err="1"/>
              <a:t>journaux</a:t>
            </a:r>
            <a:r>
              <a:rPr lang="en-CA" b="1" dirty="0"/>
              <a:t>.</a:t>
            </a:r>
          </a:p>
        </p:txBody>
      </p:sp>
    </p:spTree>
    <p:extLst>
      <p:ext uri="{BB962C8B-B14F-4D97-AF65-F5344CB8AC3E}">
        <p14:creationId xmlns:p14="http://schemas.microsoft.com/office/powerpoint/2010/main" val="115629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838200"/>
          </a:xfrm>
        </p:spPr>
        <p:txBody>
          <a:bodyPr>
            <a:noAutofit/>
          </a:bodyPr>
          <a:lstStyle/>
          <a:p>
            <a:pPr algn="ctr"/>
            <a:r>
              <a:rPr lang="en-CA" sz="3200" dirty="0">
                <a:latin typeface="Myriad Pro" pitchFamily="34" charset="0"/>
              </a:rPr>
              <a:t>Les Canadiens </a:t>
            </a:r>
            <a:r>
              <a:rPr lang="en-CA" sz="3200" dirty="0" err="1">
                <a:latin typeface="Myriad Pro" pitchFamily="34" charset="0"/>
              </a:rPr>
              <a:t>voient</a:t>
            </a:r>
            <a:r>
              <a:rPr lang="en-CA" sz="3200" dirty="0">
                <a:latin typeface="Myriad Pro" pitchFamily="34" charset="0"/>
              </a:rPr>
              <a:t> la </a:t>
            </a:r>
            <a:r>
              <a:rPr lang="en-CA" sz="3200" dirty="0" err="1">
                <a:latin typeface="Myriad Pro" pitchFamily="34" charset="0"/>
              </a:rPr>
              <a:t>publicité</a:t>
            </a:r>
            <a:r>
              <a:rPr lang="en-CA" sz="3200" dirty="0">
                <a:latin typeface="Myriad Pro" pitchFamily="34" charset="0"/>
              </a:rPr>
              <a:t> d’un bon </a:t>
            </a:r>
            <a:r>
              <a:rPr lang="en-CA" sz="3200" dirty="0" err="1">
                <a:latin typeface="Myriad Pro"/>
              </a:rPr>
              <a:t>œ</a:t>
            </a:r>
            <a:r>
              <a:rPr lang="en-CA" sz="3200" dirty="0" err="1">
                <a:latin typeface="Myriad Pro" pitchFamily="34" charset="0"/>
              </a:rPr>
              <a:t>il</a:t>
            </a:r>
            <a:endParaRPr lang="en-CA" sz="3200" dirty="0">
              <a:latin typeface="Myriad Pro" pitchFamily="34" charset="0"/>
            </a:endParaRPr>
          </a:p>
        </p:txBody>
      </p:sp>
      <p:sp>
        <p:nvSpPr>
          <p:cNvPr id="3" name="Content Placeholder 2"/>
          <p:cNvSpPr>
            <a:spLocks noGrp="1"/>
          </p:cNvSpPr>
          <p:nvPr>
            <p:ph idx="1"/>
          </p:nvPr>
        </p:nvSpPr>
        <p:spPr>
          <a:xfrm>
            <a:off x="381000" y="1905000"/>
            <a:ext cx="8229600" cy="4267200"/>
          </a:xfrm>
        </p:spPr>
        <p:txBody>
          <a:bodyPr>
            <a:normAutofit fontScale="92500" lnSpcReduction="10000"/>
          </a:bodyPr>
          <a:lstStyle/>
          <a:p>
            <a:r>
              <a:rPr lang="en-CA" dirty="0"/>
              <a:t>Les Canadiens </a:t>
            </a:r>
            <a:r>
              <a:rPr lang="en-CA" dirty="0" err="1"/>
              <a:t>continuent</a:t>
            </a:r>
            <a:r>
              <a:rPr lang="en-CA" dirty="0"/>
              <a:t> </a:t>
            </a:r>
            <a:r>
              <a:rPr lang="en-CA" dirty="0" err="1"/>
              <a:t>d’avoir</a:t>
            </a:r>
            <a:r>
              <a:rPr lang="en-CA" dirty="0"/>
              <a:t> </a:t>
            </a:r>
            <a:r>
              <a:rPr lang="en-CA" dirty="0" err="1"/>
              <a:t>une</a:t>
            </a:r>
            <a:r>
              <a:rPr lang="en-CA" dirty="0"/>
              <a:t> impression favorable de la </a:t>
            </a:r>
            <a:r>
              <a:rPr lang="en-CA" dirty="0" err="1"/>
              <a:t>publicité</a:t>
            </a:r>
            <a:r>
              <a:rPr lang="en-CA" dirty="0"/>
              <a:t> </a:t>
            </a:r>
            <a:r>
              <a:rPr lang="en-CA" dirty="0" err="1"/>
              <a:t>qu’ils</a:t>
            </a:r>
            <a:r>
              <a:rPr lang="en-CA" dirty="0"/>
              <a:t> </a:t>
            </a:r>
            <a:r>
              <a:rPr lang="en-CA" dirty="0" err="1"/>
              <a:t>voient</a:t>
            </a:r>
            <a:r>
              <a:rPr lang="en-CA" dirty="0"/>
              <a:t>, </a:t>
            </a:r>
            <a:r>
              <a:rPr lang="en-CA" dirty="0" err="1"/>
              <a:t>entendent</a:t>
            </a:r>
            <a:r>
              <a:rPr lang="en-CA" dirty="0"/>
              <a:t> </a:t>
            </a:r>
            <a:r>
              <a:rPr lang="en-CA" dirty="0" err="1"/>
              <a:t>ou</a:t>
            </a:r>
            <a:r>
              <a:rPr lang="en-CA" dirty="0"/>
              <a:t> </a:t>
            </a:r>
            <a:r>
              <a:rPr lang="en-CA" dirty="0" err="1"/>
              <a:t>lisent</a:t>
            </a:r>
            <a:r>
              <a:rPr lang="en-CA" dirty="0"/>
              <a:t>. </a:t>
            </a:r>
          </a:p>
          <a:p>
            <a:r>
              <a:rPr lang="en-CA" dirty="0"/>
              <a:t>La </a:t>
            </a:r>
            <a:r>
              <a:rPr lang="en-CA" dirty="0" err="1"/>
              <a:t>plupart</a:t>
            </a:r>
            <a:r>
              <a:rPr lang="en-CA" dirty="0"/>
              <a:t> </a:t>
            </a:r>
            <a:r>
              <a:rPr lang="en-CA" dirty="0" err="1"/>
              <a:t>en</a:t>
            </a:r>
            <a:r>
              <a:rPr lang="en-CA" dirty="0"/>
              <a:t> </a:t>
            </a:r>
            <a:r>
              <a:rPr lang="en-CA" dirty="0" err="1"/>
              <a:t>retirent</a:t>
            </a:r>
            <a:r>
              <a:rPr lang="en-CA" dirty="0"/>
              <a:t> au </a:t>
            </a:r>
            <a:r>
              <a:rPr lang="en-CA" dirty="0" err="1"/>
              <a:t>moins</a:t>
            </a:r>
            <a:r>
              <a:rPr lang="en-CA" dirty="0"/>
              <a:t> </a:t>
            </a:r>
            <a:r>
              <a:rPr lang="en-CA" dirty="0" err="1"/>
              <a:t>une</a:t>
            </a:r>
            <a:r>
              <a:rPr lang="en-CA" dirty="0"/>
              <a:t> </a:t>
            </a:r>
            <a:r>
              <a:rPr lang="en-CA" dirty="0" err="1"/>
              <a:t>légère</a:t>
            </a:r>
            <a:r>
              <a:rPr lang="en-CA" dirty="0"/>
              <a:t> </a:t>
            </a:r>
            <a:r>
              <a:rPr lang="en-CA" dirty="0" err="1"/>
              <a:t>valeur</a:t>
            </a:r>
            <a:r>
              <a:rPr lang="en-CA" dirty="0"/>
              <a:t>, et </a:t>
            </a:r>
            <a:r>
              <a:rPr lang="en-CA" dirty="0" err="1"/>
              <a:t>très</a:t>
            </a:r>
            <a:r>
              <a:rPr lang="en-CA" dirty="0"/>
              <a:t> </a:t>
            </a:r>
            <a:r>
              <a:rPr lang="en-CA" dirty="0" err="1"/>
              <a:t>peu</a:t>
            </a:r>
            <a:r>
              <a:rPr lang="en-CA" dirty="0"/>
              <a:t> </a:t>
            </a:r>
            <a:r>
              <a:rPr lang="en-CA" dirty="0" err="1"/>
              <a:t>croient</a:t>
            </a:r>
            <a:r>
              <a:rPr lang="en-CA" dirty="0"/>
              <a:t> </a:t>
            </a:r>
            <a:r>
              <a:rPr lang="en-CA" dirty="0" err="1"/>
              <a:t>qu’ils</a:t>
            </a:r>
            <a:r>
              <a:rPr lang="en-CA" dirty="0"/>
              <a:t> </a:t>
            </a:r>
            <a:r>
              <a:rPr lang="en-CA" dirty="0" err="1"/>
              <a:t>n’en</a:t>
            </a:r>
            <a:r>
              <a:rPr lang="en-CA" dirty="0"/>
              <a:t> </a:t>
            </a:r>
            <a:r>
              <a:rPr lang="en-CA" dirty="0" err="1"/>
              <a:t>retirent</a:t>
            </a:r>
            <a:r>
              <a:rPr lang="en-CA" dirty="0"/>
              <a:t> </a:t>
            </a:r>
            <a:r>
              <a:rPr lang="en-CA" dirty="0" err="1"/>
              <a:t>aucune</a:t>
            </a:r>
            <a:r>
              <a:rPr lang="en-CA" dirty="0"/>
              <a:t> </a:t>
            </a:r>
            <a:r>
              <a:rPr lang="en-CA" dirty="0" err="1"/>
              <a:t>valeur</a:t>
            </a:r>
            <a:r>
              <a:rPr lang="en-CA" dirty="0"/>
              <a:t>.</a:t>
            </a:r>
          </a:p>
          <a:p>
            <a:r>
              <a:rPr lang="en-CA" dirty="0"/>
              <a:t>La </a:t>
            </a:r>
            <a:r>
              <a:rPr lang="en-CA" dirty="0" err="1"/>
              <a:t>plupart</a:t>
            </a:r>
            <a:r>
              <a:rPr lang="en-CA" dirty="0"/>
              <a:t> </a:t>
            </a:r>
            <a:r>
              <a:rPr lang="en-CA" dirty="0" err="1"/>
              <a:t>d’entre</a:t>
            </a:r>
            <a:r>
              <a:rPr lang="en-CA" dirty="0"/>
              <a:t> </a:t>
            </a:r>
            <a:r>
              <a:rPr lang="en-CA" dirty="0" err="1"/>
              <a:t>eux</a:t>
            </a:r>
            <a:r>
              <a:rPr lang="en-CA" dirty="0"/>
              <a:t> </a:t>
            </a:r>
            <a:r>
              <a:rPr lang="en-CA" dirty="0" err="1"/>
              <a:t>continuent</a:t>
            </a:r>
            <a:r>
              <a:rPr lang="en-CA" dirty="0"/>
              <a:t> de </a:t>
            </a:r>
            <a:r>
              <a:rPr lang="en-CA" dirty="0" err="1"/>
              <a:t>trouver</a:t>
            </a:r>
            <a:r>
              <a:rPr lang="en-CA" dirty="0"/>
              <a:t> la </a:t>
            </a:r>
            <a:r>
              <a:rPr lang="en-CA" dirty="0" err="1"/>
              <a:t>publicité</a:t>
            </a:r>
            <a:r>
              <a:rPr lang="en-CA" dirty="0"/>
              <a:t> utile pour </a:t>
            </a:r>
            <a:r>
              <a:rPr lang="en-CA" dirty="0" err="1"/>
              <a:t>prendre</a:t>
            </a:r>
            <a:r>
              <a:rPr lang="en-CA" dirty="0"/>
              <a:t> </a:t>
            </a:r>
            <a:r>
              <a:rPr lang="en-CA" dirty="0" err="1"/>
              <a:t>leurs</a:t>
            </a:r>
            <a:r>
              <a:rPr lang="en-CA" dirty="0"/>
              <a:t> </a:t>
            </a:r>
            <a:r>
              <a:rPr lang="en-CA" dirty="0" err="1"/>
              <a:t>décisions</a:t>
            </a:r>
            <a:r>
              <a:rPr lang="en-CA" dirty="0"/>
              <a:t> </a:t>
            </a:r>
            <a:r>
              <a:rPr lang="en-CA" dirty="0" err="1"/>
              <a:t>en</a:t>
            </a:r>
            <a:r>
              <a:rPr lang="en-CA" dirty="0"/>
              <a:t> </a:t>
            </a:r>
            <a:r>
              <a:rPr lang="en-CA" dirty="0" err="1"/>
              <a:t>matière</a:t>
            </a:r>
            <a:r>
              <a:rPr lang="en-CA" dirty="0"/>
              <a:t> de </a:t>
            </a:r>
            <a:r>
              <a:rPr lang="en-CA" dirty="0" err="1"/>
              <a:t>consommation</a:t>
            </a:r>
            <a:r>
              <a:rPr lang="en-CA" dirty="0"/>
              <a:t>.</a:t>
            </a:r>
          </a:p>
        </p:txBody>
      </p:sp>
      <p:sp>
        <p:nvSpPr>
          <p:cNvPr id="4" name="TextBox 3"/>
          <p:cNvSpPr txBox="1"/>
          <p:nvPr/>
        </p:nvSpPr>
        <p:spPr>
          <a:xfrm>
            <a:off x="0" y="6579122"/>
            <a:ext cx="9144000" cy="246221"/>
          </a:xfrm>
          <a:prstGeom prst="rect">
            <a:avLst/>
          </a:prstGeom>
          <a:noFill/>
        </p:spPr>
        <p:txBody>
          <a:bodyPr wrap="square" rtlCol="0">
            <a:spAutoFit/>
          </a:bodyPr>
          <a:lstStyle/>
          <a:p>
            <a:r>
              <a:rPr lang="en-CA" sz="1000" dirty="0"/>
              <a:t>Points de </a:t>
            </a:r>
            <a:r>
              <a:rPr lang="en-CA" sz="1000" dirty="0" err="1"/>
              <a:t>vue</a:t>
            </a:r>
            <a:r>
              <a:rPr lang="en-CA" sz="1000" dirty="0"/>
              <a:t> des </a:t>
            </a:r>
            <a:r>
              <a:rPr lang="en-CA" sz="1000" dirty="0" err="1"/>
              <a:t>consomateurs</a:t>
            </a:r>
            <a:r>
              <a:rPr lang="en-CA" sz="1000" dirty="0"/>
              <a:t> sur la </a:t>
            </a:r>
            <a:r>
              <a:rPr lang="en-CA" sz="1000" dirty="0" err="1"/>
              <a:t>publicité</a:t>
            </a:r>
            <a:r>
              <a:rPr lang="en-CA" sz="1000" dirty="0"/>
              <a:t> 2016, </a:t>
            </a:r>
            <a:r>
              <a:rPr lang="en-CA" sz="1000" dirty="0" err="1"/>
              <a:t>Normes</a:t>
            </a:r>
            <a:r>
              <a:rPr lang="en-CA" sz="1000" dirty="0"/>
              <a:t> </a:t>
            </a:r>
            <a:r>
              <a:rPr lang="en-CA" sz="1000" dirty="0" err="1"/>
              <a:t>canadiennes</a:t>
            </a:r>
            <a:r>
              <a:rPr lang="en-CA" sz="1000" dirty="0"/>
              <a:t> de </a:t>
            </a:r>
            <a:r>
              <a:rPr lang="en-CA" sz="1000" dirty="0" err="1"/>
              <a:t>publicité</a:t>
            </a:r>
            <a:r>
              <a:rPr lang="en-CA" sz="1000" dirty="0"/>
              <a:t>; The Gandalf Group</a:t>
            </a:r>
          </a:p>
        </p:txBody>
      </p:sp>
      <p:pic>
        <p:nvPicPr>
          <p:cNvPr id="1028" name="Picture 4" descr="Image result for thumbs up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8288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humbs up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124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thumbs up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495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3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915400" cy="1143000"/>
          </a:xfrm>
        </p:spPr>
        <p:txBody>
          <a:bodyPr>
            <a:noAutofit/>
          </a:bodyPr>
          <a:lstStyle/>
          <a:p>
            <a:pPr algn="ctr"/>
            <a:r>
              <a:rPr lang="en-CA" sz="3800" dirty="0">
                <a:latin typeface="Myriad Pro" pitchFamily="34" charset="0"/>
              </a:rPr>
              <a:t>Les Canadiens font </a:t>
            </a:r>
            <a:r>
              <a:rPr lang="en-CA" sz="3800" dirty="0" err="1">
                <a:latin typeface="Myriad Pro" pitchFamily="34" charset="0"/>
              </a:rPr>
              <a:t>confiance</a:t>
            </a:r>
            <a:r>
              <a:rPr lang="en-CA" sz="3800" dirty="0">
                <a:latin typeface="Myriad Pro" pitchFamily="34" charset="0"/>
              </a:rPr>
              <a:t> à la </a:t>
            </a:r>
            <a:r>
              <a:rPr lang="en-CA" sz="3800" dirty="0" err="1">
                <a:latin typeface="Myriad Pro" pitchFamily="34" charset="0"/>
              </a:rPr>
              <a:t>publicité</a:t>
            </a:r>
            <a:r>
              <a:rPr lang="en-CA" sz="3800" dirty="0">
                <a:latin typeface="Myriad Pro" pitchFamily="34" charset="0"/>
              </a:rPr>
              <a:t> </a:t>
            </a:r>
            <a:r>
              <a:rPr lang="en-CA" sz="3800" dirty="0" err="1">
                <a:latin typeface="Myriad Pro" pitchFamily="34" charset="0"/>
              </a:rPr>
              <a:t>dans</a:t>
            </a:r>
            <a:r>
              <a:rPr lang="en-CA" sz="3800" dirty="0">
                <a:latin typeface="Myriad Pro" pitchFamily="34" charset="0"/>
              </a:rPr>
              <a:t> les </a:t>
            </a:r>
            <a:r>
              <a:rPr lang="en-CA" sz="3800" dirty="0" err="1">
                <a:latin typeface="Myriad Pro" pitchFamily="34" charset="0"/>
              </a:rPr>
              <a:t>médias</a:t>
            </a:r>
            <a:r>
              <a:rPr lang="en-CA" sz="3800" dirty="0">
                <a:latin typeface="Myriad Pro" pitchFamily="34" charset="0"/>
              </a:rPr>
              <a:t> </a:t>
            </a:r>
            <a:r>
              <a:rPr lang="en-CA" sz="3800" dirty="0" err="1">
                <a:latin typeface="Myriad Pro" pitchFamily="34" charset="0"/>
              </a:rPr>
              <a:t>traditionnels</a:t>
            </a:r>
            <a:endParaRPr lang="en-CA" sz="3800" dirty="0">
              <a:latin typeface="Myriad Pro" pitchFamily="34" charset="0"/>
            </a:endParaRPr>
          </a:p>
        </p:txBody>
      </p:sp>
      <p:sp>
        <p:nvSpPr>
          <p:cNvPr id="3" name="Content Placeholder 2"/>
          <p:cNvSpPr>
            <a:spLocks noGrp="1"/>
          </p:cNvSpPr>
          <p:nvPr>
            <p:ph idx="1"/>
          </p:nvPr>
        </p:nvSpPr>
        <p:spPr>
          <a:xfrm>
            <a:off x="457200" y="2286000"/>
            <a:ext cx="8229600" cy="4191000"/>
          </a:xfrm>
        </p:spPr>
        <p:txBody>
          <a:bodyPr>
            <a:normAutofit fontScale="92500" lnSpcReduction="10000"/>
          </a:bodyPr>
          <a:lstStyle/>
          <a:p>
            <a:pPr>
              <a:spcAft>
                <a:spcPts val="600"/>
              </a:spcAft>
            </a:pPr>
            <a:r>
              <a:rPr lang="en-CA" dirty="0"/>
              <a:t>Les </a:t>
            </a:r>
            <a:r>
              <a:rPr lang="en-CA" dirty="0" err="1"/>
              <a:t>consommateurs</a:t>
            </a:r>
            <a:r>
              <a:rPr lang="en-CA" dirty="0"/>
              <a:t> </a:t>
            </a:r>
            <a:r>
              <a:rPr lang="en-CA" dirty="0" err="1"/>
              <a:t>canadiens</a:t>
            </a:r>
            <a:r>
              <a:rPr lang="en-CA" dirty="0"/>
              <a:t> </a:t>
            </a:r>
            <a:r>
              <a:rPr lang="en-CA" dirty="0" err="1"/>
              <a:t>sont</a:t>
            </a:r>
            <a:r>
              <a:rPr lang="en-CA" dirty="0"/>
              <a:t> plus à </a:t>
            </a:r>
            <a:r>
              <a:rPr lang="en-CA" dirty="0" err="1"/>
              <a:t>l’aise</a:t>
            </a:r>
            <a:r>
              <a:rPr lang="en-CA" dirty="0"/>
              <a:t> avec les </a:t>
            </a:r>
            <a:r>
              <a:rPr lang="en-CA" dirty="0" err="1"/>
              <a:t>niveaux</a:t>
            </a:r>
            <a:r>
              <a:rPr lang="en-CA" dirty="0"/>
              <a:t> de </a:t>
            </a:r>
            <a:r>
              <a:rPr lang="en-CA" dirty="0" err="1"/>
              <a:t>véracité</a:t>
            </a:r>
            <a:r>
              <a:rPr lang="en-CA" dirty="0"/>
              <a:t> et </a:t>
            </a:r>
            <a:r>
              <a:rPr lang="en-CA" dirty="0" err="1"/>
              <a:t>d’exactitude</a:t>
            </a:r>
            <a:r>
              <a:rPr lang="en-CA" dirty="0"/>
              <a:t> des </a:t>
            </a:r>
            <a:r>
              <a:rPr lang="en-CA" dirty="0" err="1"/>
              <a:t>médias</a:t>
            </a:r>
            <a:r>
              <a:rPr lang="en-CA" dirty="0"/>
              <a:t> </a:t>
            </a:r>
            <a:r>
              <a:rPr lang="en-CA" dirty="0" err="1"/>
              <a:t>traditionnels</a:t>
            </a:r>
            <a:r>
              <a:rPr lang="en-CA" dirty="0"/>
              <a:t> </a:t>
            </a:r>
            <a:r>
              <a:rPr lang="en-CA" dirty="0" err="1"/>
              <a:t>qu’avec</a:t>
            </a:r>
            <a:r>
              <a:rPr lang="en-CA" dirty="0"/>
              <a:t> </a:t>
            </a:r>
            <a:r>
              <a:rPr lang="en-CA" dirty="0" err="1"/>
              <a:t>ceux</a:t>
            </a:r>
            <a:r>
              <a:rPr lang="en-CA" dirty="0"/>
              <a:t> des </a:t>
            </a:r>
            <a:r>
              <a:rPr lang="en-CA" dirty="0" err="1"/>
              <a:t>médias</a:t>
            </a:r>
            <a:r>
              <a:rPr lang="en-CA" dirty="0"/>
              <a:t> </a:t>
            </a:r>
            <a:r>
              <a:rPr lang="en-CA" dirty="0" err="1"/>
              <a:t>sociaux</a:t>
            </a:r>
            <a:r>
              <a:rPr lang="en-CA" dirty="0"/>
              <a:t>.</a:t>
            </a:r>
          </a:p>
          <a:p>
            <a:pPr>
              <a:spcAft>
                <a:spcPts val="600"/>
              </a:spcAft>
            </a:pPr>
            <a:r>
              <a:rPr lang="en-CA" dirty="0"/>
              <a:t>Plus de Canadiens se </a:t>
            </a:r>
            <a:r>
              <a:rPr lang="en-CA" dirty="0" err="1"/>
              <a:t>disent</a:t>
            </a:r>
            <a:r>
              <a:rPr lang="en-CA" dirty="0"/>
              <a:t> plus à </a:t>
            </a:r>
            <a:r>
              <a:rPr lang="en-CA" dirty="0" err="1"/>
              <a:t>l’aise</a:t>
            </a:r>
            <a:r>
              <a:rPr lang="en-CA" dirty="0"/>
              <a:t> avec la </a:t>
            </a:r>
            <a:r>
              <a:rPr lang="en-CA" dirty="0" err="1"/>
              <a:t>publicité</a:t>
            </a:r>
            <a:r>
              <a:rPr lang="en-CA" dirty="0"/>
              <a:t> </a:t>
            </a:r>
            <a:r>
              <a:rPr lang="en-CA" dirty="0" err="1"/>
              <a:t>véhiculée</a:t>
            </a:r>
            <a:r>
              <a:rPr lang="en-CA" dirty="0"/>
              <a:t> par les </a:t>
            </a:r>
            <a:r>
              <a:rPr lang="en-CA" dirty="0" err="1"/>
              <a:t>journaux</a:t>
            </a:r>
            <a:r>
              <a:rPr lang="en-CA" dirty="0"/>
              <a:t>.</a:t>
            </a:r>
          </a:p>
          <a:p>
            <a:pPr>
              <a:spcAft>
                <a:spcPts val="600"/>
              </a:spcAft>
            </a:pPr>
            <a:r>
              <a:rPr lang="en-CA" dirty="0" err="1"/>
              <a:t>Ils</a:t>
            </a:r>
            <a:r>
              <a:rPr lang="en-CA" dirty="0"/>
              <a:t> se </a:t>
            </a:r>
            <a:r>
              <a:rPr lang="en-CA" dirty="0" err="1"/>
              <a:t>disent</a:t>
            </a:r>
            <a:r>
              <a:rPr lang="en-CA" dirty="0"/>
              <a:t> </a:t>
            </a:r>
            <a:r>
              <a:rPr lang="en-CA" dirty="0" err="1"/>
              <a:t>moins</a:t>
            </a:r>
            <a:r>
              <a:rPr lang="en-CA" dirty="0"/>
              <a:t> à </a:t>
            </a:r>
            <a:r>
              <a:rPr lang="en-CA" dirty="0" err="1"/>
              <a:t>l’aise</a:t>
            </a:r>
            <a:r>
              <a:rPr lang="en-CA" dirty="0"/>
              <a:t> avec la </a:t>
            </a:r>
            <a:r>
              <a:rPr lang="en-CA" dirty="0" err="1"/>
              <a:t>véracité</a:t>
            </a:r>
            <a:r>
              <a:rPr lang="en-CA" dirty="0"/>
              <a:t> et </a:t>
            </a:r>
            <a:r>
              <a:rPr lang="en-CA" dirty="0" err="1"/>
              <a:t>l’exactitude</a:t>
            </a:r>
            <a:r>
              <a:rPr lang="en-CA" dirty="0"/>
              <a:t> des </a:t>
            </a:r>
            <a:r>
              <a:rPr lang="en-CA" dirty="0" err="1"/>
              <a:t>publicités</a:t>
            </a:r>
            <a:r>
              <a:rPr lang="en-CA" dirty="0"/>
              <a:t> </a:t>
            </a:r>
            <a:r>
              <a:rPr lang="en-CA" dirty="0" err="1"/>
              <a:t>véhiculées</a:t>
            </a:r>
            <a:r>
              <a:rPr lang="en-CA" dirty="0"/>
              <a:t> par les </a:t>
            </a:r>
            <a:r>
              <a:rPr lang="en-CA" dirty="0" err="1"/>
              <a:t>médias</a:t>
            </a:r>
            <a:r>
              <a:rPr lang="en-CA" dirty="0"/>
              <a:t> </a:t>
            </a:r>
            <a:r>
              <a:rPr lang="en-CA" dirty="0" err="1"/>
              <a:t>numériques</a:t>
            </a:r>
            <a:r>
              <a:rPr lang="en-CA" dirty="0"/>
              <a:t>.</a:t>
            </a:r>
          </a:p>
        </p:txBody>
      </p:sp>
      <p:sp>
        <p:nvSpPr>
          <p:cNvPr id="4" name="TextBox 3"/>
          <p:cNvSpPr txBox="1"/>
          <p:nvPr/>
        </p:nvSpPr>
        <p:spPr>
          <a:xfrm>
            <a:off x="152400" y="6506289"/>
            <a:ext cx="9144000" cy="246221"/>
          </a:xfrm>
          <a:prstGeom prst="rect">
            <a:avLst/>
          </a:prstGeom>
          <a:noFill/>
        </p:spPr>
        <p:txBody>
          <a:bodyPr wrap="square" rtlCol="0">
            <a:spAutoFit/>
          </a:bodyPr>
          <a:lstStyle/>
          <a:p>
            <a:r>
              <a:rPr lang="en-CA" sz="1000" dirty="0"/>
              <a:t>Points de </a:t>
            </a:r>
            <a:r>
              <a:rPr lang="en-CA" sz="1000" dirty="0" err="1"/>
              <a:t>vue</a:t>
            </a:r>
            <a:r>
              <a:rPr lang="en-CA" sz="1000" dirty="0"/>
              <a:t> des </a:t>
            </a:r>
            <a:r>
              <a:rPr lang="en-CA" sz="1000" dirty="0" err="1"/>
              <a:t>consomateurs</a:t>
            </a:r>
            <a:r>
              <a:rPr lang="en-CA" sz="1000" dirty="0"/>
              <a:t> sur la </a:t>
            </a:r>
            <a:r>
              <a:rPr lang="en-CA" sz="1000" dirty="0" err="1"/>
              <a:t>publicité</a:t>
            </a:r>
            <a:r>
              <a:rPr lang="en-CA" sz="1000" dirty="0"/>
              <a:t> 2016, </a:t>
            </a:r>
            <a:r>
              <a:rPr lang="en-CA" sz="1000" dirty="0" err="1"/>
              <a:t>Normes</a:t>
            </a:r>
            <a:r>
              <a:rPr lang="en-CA" sz="1000" dirty="0"/>
              <a:t> </a:t>
            </a:r>
            <a:r>
              <a:rPr lang="en-CA" sz="1000" dirty="0" err="1"/>
              <a:t>canadiennes</a:t>
            </a:r>
            <a:r>
              <a:rPr lang="en-CA" sz="1000" dirty="0"/>
              <a:t> de </a:t>
            </a:r>
            <a:r>
              <a:rPr lang="en-CA" sz="1000" dirty="0" err="1"/>
              <a:t>publicité</a:t>
            </a:r>
            <a:r>
              <a:rPr lang="en-CA" sz="1000" dirty="0"/>
              <a:t>; The Gandalf Group</a:t>
            </a:r>
          </a:p>
        </p:txBody>
      </p:sp>
    </p:spTree>
    <p:extLst>
      <p:ext uri="{BB962C8B-B14F-4D97-AF65-F5344CB8AC3E}">
        <p14:creationId xmlns:p14="http://schemas.microsoft.com/office/powerpoint/2010/main" val="3957890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762000"/>
          </a:xfrm>
        </p:spPr>
        <p:txBody>
          <a:bodyPr>
            <a:noAutofit/>
          </a:bodyPr>
          <a:lstStyle/>
          <a:p>
            <a:pPr algn="ctr"/>
            <a:r>
              <a:rPr lang="en-CA" sz="3000" dirty="0">
                <a:latin typeface="Myriad Pro" pitchFamily="34" charset="0"/>
              </a:rPr>
              <a:t>Les Canadiens font </a:t>
            </a:r>
            <a:r>
              <a:rPr lang="en-CA" sz="3000" dirty="0" err="1">
                <a:latin typeface="Myriad Pro" pitchFamily="34" charset="0"/>
              </a:rPr>
              <a:t>confiance</a:t>
            </a:r>
            <a:r>
              <a:rPr lang="en-CA" sz="3000" dirty="0">
                <a:latin typeface="Myriad Pro" pitchFamily="34" charset="0"/>
              </a:rPr>
              <a:t> </a:t>
            </a:r>
            <a:br>
              <a:rPr lang="en-CA" sz="3000" dirty="0">
                <a:latin typeface="Myriad Pro" pitchFamily="34" charset="0"/>
              </a:rPr>
            </a:br>
            <a:r>
              <a:rPr lang="en-CA" sz="3000" dirty="0">
                <a:latin typeface="Myriad Pro" pitchFamily="34" charset="0"/>
              </a:rPr>
              <a:t>à la </a:t>
            </a:r>
            <a:r>
              <a:rPr lang="en-CA" sz="3000" dirty="0" err="1">
                <a:latin typeface="Myriad Pro" pitchFamily="34" charset="0"/>
              </a:rPr>
              <a:t>publicité</a:t>
            </a:r>
            <a:r>
              <a:rPr lang="en-CA" sz="3000" dirty="0">
                <a:latin typeface="Myriad Pro" pitchFamily="34" charset="0"/>
              </a:rPr>
              <a:t> des </a:t>
            </a:r>
            <a:r>
              <a:rPr lang="en-CA" sz="3000" dirty="0" err="1">
                <a:latin typeface="Myriad Pro" pitchFamily="34" charset="0"/>
              </a:rPr>
              <a:t>médias</a:t>
            </a:r>
            <a:r>
              <a:rPr lang="en-CA" sz="3000" dirty="0">
                <a:latin typeface="Myriad Pro" pitchFamily="34" charset="0"/>
              </a:rPr>
              <a:t> </a:t>
            </a:r>
            <a:r>
              <a:rPr lang="en-CA" sz="3000" dirty="0" err="1">
                <a:latin typeface="Myriad Pro" pitchFamily="34" charset="0"/>
              </a:rPr>
              <a:t>traditionnels</a:t>
            </a:r>
            <a:endParaRPr lang="en-CA" sz="3000" dirty="0">
              <a:latin typeface="Myriad Pro" pitchFamily="34" charset="0"/>
            </a:endParaRPr>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a:t>Points de </a:t>
            </a:r>
            <a:r>
              <a:rPr lang="en-CA" sz="1000" dirty="0" err="1"/>
              <a:t>vue</a:t>
            </a:r>
            <a:r>
              <a:rPr lang="en-CA" sz="1000" dirty="0"/>
              <a:t> des </a:t>
            </a:r>
            <a:r>
              <a:rPr lang="en-CA" sz="1000" dirty="0" err="1"/>
              <a:t>consomateurs</a:t>
            </a:r>
            <a:r>
              <a:rPr lang="en-CA" sz="1000" dirty="0"/>
              <a:t> sur la </a:t>
            </a:r>
            <a:r>
              <a:rPr lang="en-CA" sz="1000" dirty="0" err="1"/>
              <a:t>publicité</a:t>
            </a:r>
            <a:r>
              <a:rPr lang="en-CA" sz="1000" dirty="0"/>
              <a:t> 2016, </a:t>
            </a:r>
            <a:r>
              <a:rPr lang="en-CA" sz="1000" dirty="0" err="1"/>
              <a:t>Normes</a:t>
            </a:r>
            <a:r>
              <a:rPr lang="en-CA" sz="1000" dirty="0"/>
              <a:t> </a:t>
            </a:r>
            <a:r>
              <a:rPr lang="en-CA" sz="1000" dirty="0" err="1"/>
              <a:t>canadiennes</a:t>
            </a:r>
            <a:r>
              <a:rPr lang="en-CA" sz="1000" dirty="0"/>
              <a:t> de </a:t>
            </a:r>
            <a:r>
              <a:rPr lang="en-CA" sz="1000" dirty="0" err="1"/>
              <a:t>publicité</a:t>
            </a:r>
            <a:r>
              <a:rPr lang="en-CA" sz="1000" dirty="0"/>
              <a:t>; The Gandalf Group</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49814125"/>
              </p:ext>
            </p:extLst>
          </p:nvPr>
        </p:nvGraphicFramePr>
        <p:xfrm>
          <a:off x="0" y="1600200"/>
          <a:ext cx="9180786" cy="492935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295400" y="2362200"/>
            <a:ext cx="7391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1394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610600" cy="1295400"/>
          </a:xfrm>
        </p:spPr>
        <p:txBody>
          <a:bodyPr>
            <a:normAutofit fontScale="90000"/>
          </a:bodyPr>
          <a:lstStyle/>
          <a:p>
            <a:pPr algn="ctr">
              <a:lnSpc>
                <a:spcPct val="90000"/>
              </a:lnSpc>
            </a:pPr>
            <a:r>
              <a:rPr lang="en-CA" sz="4000" b="1" dirty="0">
                <a:latin typeface="Myriad Pro" pitchFamily="34" charset="0"/>
              </a:rPr>
              <a:t>Les Canadiens font encore </a:t>
            </a:r>
            <a:r>
              <a:rPr lang="en-CA" sz="4000" b="1" dirty="0" err="1">
                <a:latin typeface="Myriad Pro" pitchFamily="34" charset="0"/>
              </a:rPr>
              <a:t>grandement</a:t>
            </a:r>
            <a:r>
              <a:rPr lang="en-CA" sz="4000" b="1" dirty="0">
                <a:latin typeface="Myriad Pro" pitchFamily="34" charset="0"/>
              </a:rPr>
              <a:t> </a:t>
            </a:r>
            <a:r>
              <a:rPr lang="en-CA" sz="4000" b="1" dirty="0" err="1">
                <a:latin typeface="Myriad Pro" pitchFamily="34" charset="0"/>
              </a:rPr>
              <a:t>confiance</a:t>
            </a:r>
            <a:r>
              <a:rPr lang="en-CA" sz="4000" b="1" dirty="0">
                <a:latin typeface="Myriad Pro" pitchFamily="34" charset="0"/>
              </a:rPr>
              <a:t> aux </a:t>
            </a:r>
            <a:r>
              <a:rPr lang="en-CA" sz="4000" b="1" dirty="0" err="1">
                <a:latin typeface="Myriad Pro" pitchFamily="34" charset="0"/>
              </a:rPr>
              <a:t>médias</a:t>
            </a:r>
            <a:r>
              <a:rPr lang="en-CA" sz="4000" b="1" dirty="0">
                <a:latin typeface="Myriad Pro" pitchFamily="34" charset="0"/>
              </a:rPr>
              <a:t> </a:t>
            </a:r>
            <a:r>
              <a:rPr lang="en-CA" sz="4000" b="1" dirty="0" err="1">
                <a:latin typeface="Myriad Pro" pitchFamily="34" charset="0"/>
              </a:rPr>
              <a:t>d’information</a:t>
            </a:r>
            <a:endParaRPr lang="en-CA" sz="4000" dirty="0">
              <a:latin typeface="Myriad Pro" pitchFamily="34" charset="0"/>
            </a:endParaRPr>
          </a:p>
        </p:txBody>
      </p:sp>
      <p:sp>
        <p:nvSpPr>
          <p:cNvPr id="3" name="Content Placeholder 2"/>
          <p:cNvSpPr>
            <a:spLocks noGrp="1"/>
          </p:cNvSpPr>
          <p:nvPr>
            <p:ph idx="1"/>
          </p:nvPr>
        </p:nvSpPr>
        <p:spPr>
          <a:xfrm>
            <a:off x="1944666" y="2362200"/>
            <a:ext cx="7046934" cy="3657600"/>
          </a:xfrm>
        </p:spPr>
        <p:txBody>
          <a:bodyPr>
            <a:noAutofit/>
          </a:bodyPr>
          <a:lstStyle/>
          <a:p>
            <a:pPr marL="0" indent="0">
              <a:lnSpc>
                <a:spcPct val="110000"/>
              </a:lnSpc>
              <a:spcBef>
                <a:spcPts val="1200"/>
              </a:spcBef>
              <a:buNone/>
            </a:pPr>
            <a:r>
              <a:rPr lang="en-CA" sz="2800" dirty="0"/>
              <a:t>Plus de la </a:t>
            </a:r>
            <a:r>
              <a:rPr lang="en-CA" sz="2800" dirty="0" err="1"/>
              <a:t>moitié</a:t>
            </a:r>
            <a:r>
              <a:rPr lang="en-CA" sz="2800" dirty="0"/>
              <a:t> des Canadiens (</a:t>
            </a:r>
            <a:r>
              <a:rPr lang="en-CA" sz="2800" b="1" dirty="0"/>
              <a:t>54 %</a:t>
            </a:r>
            <a:r>
              <a:rPr lang="en-CA" sz="2800" dirty="0"/>
              <a:t>) font </a:t>
            </a:r>
            <a:r>
              <a:rPr lang="en-CA" sz="2800" dirty="0" err="1"/>
              <a:t>confiance</a:t>
            </a:r>
            <a:r>
              <a:rPr lang="en-CA" sz="2800" dirty="0"/>
              <a:t> aux </a:t>
            </a:r>
            <a:r>
              <a:rPr lang="en-CA" sz="2800" dirty="0" err="1"/>
              <a:t>médias</a:t>
            </a:r>
            <a:r>
              <a:rPr lang="en-CA" sz="2800" dirty="0"/>
              <a:t> </a:t>
            </a:r>
            <a:r>
              <a:rPr lang="en-CA" sz="2800" dirty="0" err="1"/>
              <a:t>d’information</a:t>
            </a:r>
            <a:r>
              <a:rPr lang="en-CA" sz="2800" dirty="0"/>
              <a:t>; </a:t>
            </a:r>
            <a:r>
              <a:rPr lang="en-CA" sz="2800" dirty="0" err="1"/>
              <a:t>seuls</a:t>
            </a:r>
            <a:r>
              <a:rPr lang="en-CA" sz="2800" dirty="0"/>
              <a:t> les </a:t>
            </a:r>
            <a:r>
              <a:rPr lang="en-CA" sz="2800" dirty="0" err="1"/>
              <a:t>organismes</a:t>
            </a:r>
            <a:r>
              <a:rPr lang="en-CA" sz="2800" dirty="0"/>
              <a:t> sans but </a:t>
            </a:r>
            <a:r>
              <a:rPr lang="en-CA" sz="2800" dirty="0" err="1"/>
              <a:t>lucratif</a:t>
            </a:r>
            <a:r>
              <a:rPr lang="en-CA" sz="2800" dirty="0"/>
              <a:t> </a:t>
            </a:r>
            <a:r>
              <a:rPr lang="en-CA" sz="2800" dirty="0" err="1"/>
              <a:t>obtiennent</a:t>
            </a:r>
            <a:r>
              <a:rPr lang="en-CA" sz="2800" dirty="0"/>
              <a:t> un </a:t>
            </a:r>
            <a:r>
              <a:rPr lang="en-CA" sz="2800" dirty="0" err="1"/>
              <a:t>meilleur</a:t>
            </a:r>
            <a:r>
              <a:rPr lang="en-CA" sz="2800" dirty="0"/>
              <a:t> </a:t>
            </a:r>
            <a:r>
              <a:rPr lang="en-CA" sz="2800" dirty="0" err="1"/>
              <a:t>pointage</a:t>
            </a:r>
            <a:r>
              <a:rPr lang="en-CA" sz="2800" dirty="0"/>
              <a:t> (</a:t>
            </a:r>
            <a:r>
              <a:rPr lang="en-CA" sz="2800" b="1" dirty="0"/>
              <a:t>59 %</a:t>
            </a:r>
            <a:r>
              <a:rPr lang="en-CA" sz="2800" dirty="0"/>
              <a:t>).</a:t>
            </a:r>
          </a:p>
          <a:p>
            <a:pPr marL="0" indent="0">
              <a:lnSpc>
                <a:spcPct val="110000"/>
              </a:lnSpc>
              <a:spcBef>
                <a:spcPts val="1200"/>
              </a:spcBef>
              <a:buNone/>
            </a:pPr>
            <a:r>
              <a:rPr lang="en-CA" sz="2800" dirty="0"/>
              <a:t>Sept Canadiens sur dix (</a:t>
            </a:r>
            <a:r>
              <a:rPr lang="en-CA" sz="2800" b="1" dirty="0"/>
              <a:t>69 %</a:t>
            </a:r>
            <a:r>
              <a:rPr lang="en-CA" sz="2800" dirty="0"/>
              <a:t>) </a:t>
            </a:r>
            <a:r>
              <a:rPr lang="en-CA" sz="2800" dirty="0" err="1"/>
              <a:t>sont</a:t>
            </a:r>
            <a:r>
              <a:rPr lang="en-CA" sz="2800" dirty="0"/>
              <a:t> </a:t>
            </a:r>
            <a:r>
              <a:rPr lang="en-CA" sz="2800" dirty="0" err="1"/>
              <a:t>d’avis</a:t>
            </a:r>
            <a:r>
              <a:rPr lang="en-CA" sz="2800" dirty="0"/>
              <a:t> </a:t>
            </a:r>
            <a:r>
              <a:rPr lang="en-CA" sz="2800" dirty="0" err="1"/>
              <a:t>qu’une</a:t>
            </a:r>
            <a:r>
              <a:rPr lang="en-CA" sz="2800" dirty="0"/>
              <a:t> </a:t>
            </a:r>
            <a:r>
              <a:rPr lang="en-CA" sz="2800" dirty="0" err="1"/>
              <a:t>présence</a:t>
            </a:r>
            <a:r>
              <a:rPr lang="en-CA" sz="2800" dirty="0"/>
              <a:t> forte au sein des </a:t>
            </a:r>
            <a:r>
              <a:rPr lang="en-CA" sz="2800" dirty="0" err="1"/>
              <a:t>communautés</a:t>
            </a:r>
            <a:r>
              <a:rPr lang="en-CA" sz="2800" dirty="0"/>
              <a:t> locales fait </a:t>
            </a:r>
            <a:r>
              <a:rPr lang="en-CA" sz="2800" dirty="0" err="1"/>
              <a:t>croître</a:t>
            </a:r>
            <a:r>
              <a:rPr lang="en-CA" sz="2800" dirty="0"/>
              <a:t> la </a:t>
            </a:r>
            <a:r>
              <a:rPr lang="en-CA" sz="2800" dirty="0" err="1"/>
              <a:t>confiance</a:t>
            </a:r>
            <a:r>
              <a:rPr lang="en-CA" sz="2800" dirty="0"/>
              <a:t>. </a:t>
            </a:r>
            <a:endParaRPr lang="en-CA" sz="2800" i="1" dirty="0"/>
          </a:p>
        </p:txBody>
      </p:sp>
      <p:sp>
        <p:nvSpPr>
          <p:cNvPr id="4" name="TextBox 3"/>
          <p:cNvSpPr txBox="1"/>
          <p:nvPr/>
        </p:nvSpPr>
        <p:spPr>
          <a:xfrm>
            <a:off x="0" y="6553200"/>
            <a:ext cx="9144000" cy="246221"/>
          </a:xfrm>
          <a:prstGeom prst="rect">
            <a:avLst/>
          </a:prstGeom>
          <a:noFill/>
        </p:spPr>
        <p:txBody>
          <a:bodyPr wrap="square" rtlCol="0">
            <a:spAutoFit/>
          </a:bodyPr>
          <a:lstStyle/>
          <a:p>
            <a:r>
              <a:rPr lang="en-CA" sz="1000" dirty="0" err="1">
                <a:latin typeface="Arial" panose="020B0604020202020204" pitchFamily="34" charset="0"/>
                <a:cs typeface="Arial" panose="020B0604020202020204" pitchFamily="34" charset="0"/>
              </a:rPr>
              <a:t>Environics</a:t>
            </a:r>
            <a:r>
              <a:rPr lang="en-CA" sz="1000" dirty="0">
                <a:latin typeface="Arial" panose="020B0604020202020204" pitchFamily="34" charset="0"/>
                <a:cs typeface="Arial" panose="020B0604020202020204" pitchFamily="34" charset="0"/>
              </a:rPr>
              <a:t> - </a:t>
            </a:r>
            <a:r>
              <a:rPr lang="en-CA" sz="1000" dirty="0" err="1">
                <a:latin typeface="Arial" panose="020B0604020202020204" pitchFamily="34" charset="0"/>
                <a:cs typeface="Arial" panose="020B0604020202020204" pitchFamily="34" charset="0"/>
              </a:rPr>
              <a:t>indice</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CanTrust</a:t>
            </a:r>
            <a:r>
              <a:rPr lang="en-CA" sz="1000" dirty="0">
                <a:latin typeface="Arial" panose="020B0604020202020204" pitchFamily="34" charset="0"/>
                <a:cs typeface="Arial" panose="020B0604020202020204" pitchFamily="34" charset="0"/>
              </a:rPr>
              <a:t>, 2016</a:t>
            </a:r>
            <a:endParaRPr lang="en-US" sz="1000" dirty="0">
              <a:latin typeface="Arial" panose="020B0604020202020204" pitchFamily="34" charset="0"/>
              <a:cs typeface="Arial" panose="020B0604020202020204" pitchFamily="34" charset="0"/>
            </a:endParaRPr>
          </a:p>
        </p:txBody>
      </p:sp>
      <p:pic>
        <p:nvPicPr>
          <p:cNvPr id="8" name="Picture 7" descr="icons copy-12.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2210782"/>
            <a:ext cx="1828800" cy="1675417"/>
          </a:xfrm>
          <a:prstGeom prst="rect">
            <a:avLst/>
          </a:prstGeom>
        </p:spPr>
      </p:pic>
      <p:pic>
        <p:nvPicPr>
          <p:cNvPr id="9" name="Picture 8" descr="icons copy-13.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00" y="4572001"/>
            <a:ext cx="1846295" cy="1447799"/>
          </a:xfrm>
          <a:prstGeom prst="rect">
            <a:avLst/>
          </a:prstGeom>
        </p:spPr>
      </p:pic>
    </p:spTree>
    <p:extLst>
      <p:ext uri="{BB962C8B-B14F-4D97-AF65-F5344CB8AC3E}">
        <p14:creationId xmlns:p14="http://schemas.microsoft.com/office/powerpoint/2010/main" val="1034048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838200"/>
          </a:xfrm>
        </p:spPr>
        <p:txBody>
          <a:bodyPr>
            <a:noAutofit/>
          </a:bodyPr>
          <a:lstStyle/>
          <a:p>
            <a:pPr algn="ctr"/>
            <a:r>
              <a:rPr lang="en-CA" sz="3200" dirty="0" err="1"/>
              <a:t>Confiance</a:t>
            </a:r>
            <a:r>
              <a:rPr lang="en-CA" sz="3200" dirty="0"/>
              <a:t> </a:t>
            </a:r>
            <a:r>
              <a:rPr lang="en-CA" sz="3200" dirty="0" err="1"/>
              <a:t>dans</a:t>
            </a:r>
            <a:r>
              <a:rPr lang="en-CA" sz="3200" dirty="0"/>
              <a:t> les </a:t>
            </a:r>
            <a:r>
              <a:rPr lang="en-CA" sz="3200" dirty="0" err="1"/>
              <a:t>nouvelles</a:t>
            </a:r>
            <a:r>
              <a:rPr lang="en-CA" sz="3200" dirty="0"/>
              <a:t> : </a:t>
            </a:r>
            <a:br>
              <a:rPr lang="en-CA" sz="3200" dirty="0"/>
            </a:br>
            <a:r>
              <a:rPr lang="en-CA" sz="3200" dirty="0"/>
              <a:t>Les </a:t>
            </a:r>
            <a:r>
              <a:rPr lang="en-CA" sz="3200" dirty="0" err="1"/>
              <a:t>médias</a:t>
            </a:r>
            <a:r>
              <a:rPr lang="en-CA" sz="3200" dirty="0"/>
              <a:t> </a:t>
            </a:r>
            <a:r>
              <a:rPr lang="en-CA" sz="3200" dirty="0" err="1"/>
              <a:t>traditionnels</a:t>
            </a:r>
            <a:r>
              <a:rPr lang="en-CA" sz="3200" dirty="0"/>
              <a:t> </a:t>
            </a:r>
            <a:r>
              <a:rPr lang="en-CA" sz="3200" dirty="0" err="1"/>
              <a:t>ont</a:t>
            </a:r>
            <a:r>
              <a:rPr lang="en-CA" sz="3200" dirty="0"/>
              <a:t> la cote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38650132"/>
              </p:ext>
            </p:extLst>
          </p:nvPr>
        </p:nvGraphicFramePr>
        <p:xfrm>
          <a:off x="132317" y="1601688"/>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6611779"/>
            <a:ext cx="9144000" cy="246221"/>
          </a:xfrm>
          <a:prstGeom prst="rect">
            <a:avLst/>
          </a:prstGeom>
          <a:noFill/>
        </p:spPr>
        <p:txBody>
          <a:bodyPr wrap="square" rtlCol="0">
            <a:spAutoFit/>
          </a:bodyPr>
          <a:lstStyle/>
          <a:p>
            <a:r>
              <a:rPr lang="en-CA" sz="1000" dirty="0"/>
              <a:t>Source: </a:t>
            </a:r>
            <a:r>
              <a:rPr lang="en-CA" sz="1000" dirty="0" err="1"/>
              <a:t>Earnscliffe</a:t>
            </a:r>
            <a:r>
              <a:rPr lang="en-CA" sz="1000" dirty="0"/>
              <a:t> Strategy Group</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sondage</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en</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ligne</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auprès</a:t>
            </a:r>
            <a:r>
              <a:rPr lang="en-CA" sz="1000" dirty="0">
                <a:latin typeface="Arial" panose="020B0604020202020204" pitchFamily="34" charset="0"/>
                <a:cs typeface="Arial" panose="020B0604020202020204" pitchFamily="34" charset="0"/>
              </a:rPr>
              <a:t> de 1500 </a:t>
            </a:r>
            <a:r>
              <a:rPr lang="en-CA" sz="1000" dirty="0" err="1">
                <a:latin typeface="Arial" panose="020B0604020202020204" pitchFamily="34" charset="0"/>
                <a:cs typeface="Arial" panose="020B0604020202020204" pitchFamily="34" charset="0"/>
              </a:rPr>
              <a:t>adultes</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canadiens</a:t>
            </a:r>
            <a:r>
              <a:rPr lang="en-CA" sz="1000" dirty="0">
                <a:latin typeface="Arial" panose="020B0604020202020204" pitchFamily="34" charset="0"/>
                <a:cs typeface="Arial" panose="020B0604020202020204" pitchFamily="34" charset="0"/>
              </a:rPr>
              <a:t> entre le 22 </a:t>
            </a:r>
            <a:r>
              <a:rPr lang="en-CA" sz="1000" dirty="0" err="1">
                <a:latin typeface="Arial" panose="020B0604020202020204" pitchFamily="34" charset="0"/>
                <a:cs typeface="Arial" panose="020B0604020202020204" pitchFamily="34" charset="0"/>
              </a:rPr>
              <a:t>septembre</a:t>
            </a:r>
            <a:r>
              <a:rPr lang="en-CA" sz="1000" dirty="0">
                <a:latin typeface="Arial" panose="020B0604020202020204" pitchFamily="34" charset="0"/>
                <a:cs typeface="Arial" panose="020B0604020202020204" pitchFamily="34" charset="0"/>
              </a:rPr>
              <a:t> et le 2 </a:t>
            </a:r>
            <a:r>
              <a:rPr lang="en-CA" sz="1000" dirty="0" err="1">
                <a:latin typeface="Arial" panose="020B0604020202020204" pitchFamily="34" charset="0"/>
                <a:cs typeface="Arial" panose="020B0604020202020204" pitchFamily="34" charset="0"/>
              </a:rPr>
              <a:t>octobre</a:t>
            </a:r>
            <a:r>
              <a:rPr lang="en-CA" sz="1000" dirty="0">
                <a:latin typeface="Arial" panose="020B0604020202020204" pitchFamily="34" charset="0"/>
                <a:cs typeface="Arial" panose="020B0604020202020204" pitchFamily="34" charset="0"/>
              </a:rPr>
              <a:t> </a:t>
            </a:r>
            <a:r>
              <a:rPr lang="en-CA" sz="1000" dirty="0"/>
              <a:t>2016</a:t>
            </a:r>
            <a:endParaRPr lang="en-US" sz="1000" dirty="0">
              <a:latin typeface="Arial" panose="020B0604020202020204" pitchFamily="34" charset="0"/>
              <a:cs typeface="Arial" panose="020B0604020202020204" pitchFamily="34" charset="0"/>
            </a:endParaRPr>
          </a:p>
        </p:txBody>
      </p:sp>
      <p:sp>
        <p:nvSpPr>
          <p:cNvPr id="6" name="TextBox 5"/>
          <p:cNvSpPr txBox="1"/>
          <p:nvPr/>
        </p:nvSpPr>
        <p:spPr>
          <a:xfrm>
            <a:off x="8799034" y="3886200"/>
            <a:ext cx="344966" cy="307777"/>
          </a:xfrm>
          <a:prstGeom prst="rect">
            <a:avLst/>
          </a:prstGeom>
          <a:noFill/>
        </p:spPr>
        <p:txBody>
          <a:bodyPr wrap="none" rtlCol="0">
            <a:spAutoFit/>
          </a:bodyPr>
          <a:lstStyle/>
          <a:p>
            <a:r>
              <a:rPr lang="en-CA" sz="1400" b="1" dirty="0"/>
              <a:t>%</a:t>
            </a:r>
          </a:p>
        </p:txBody>
      </p:sp>
    </p:spTree>
    <p:extLst>
      <p:ext uri="{BB962C8B-B14F-4D97-AF65-F5344CB8AC3E}">
        <p14:creationId xmlns:p14="http://schemas.microsoft.com/office/powerpoint/2010/main" val="244123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037511"/>
            <a:ext cx="8686800" cy="685800"/>
          </a:xfrm>
        </p:spPr>
        <p:txBody>
          <a:bodyPr>
            <a:normAutofit fontScale="90000"/>
          </a:bodyPr>
          <a:lstStyle/>
          <a:p>
            <a:pPr algn="ctr"/>
            <a:r>
              <a:rPr lang="en-CA" sz="3600" dirty="0"/>
              <a:t>Les Canadiens font </a:t>
            </a:r>
            <a:r>
              <a:rPr lang="en-CA" sz="3600" dirty="0" err="1"/>
              <a:t>confiance</a:t>
            </a:r>
            <a:r>
              <a:rPr lang="en-CA" sz="3600" dirty="0"/>
              <a:t> </a:t>
            </a:r>
            <a:br>
              <a:rPr lang="en-CA" sz="3600" dirty="0"/>
            </a:br>
            <a:r>
              <a:rPr lang="en-CA" sz="3600" dirty="0"/>
              <a:t>aux </a:t>
            </a:r>
            <a:r>
              <a:rPr lang="en-CA" sz="3600" dirty="0" err="1"/>
              <a:t>médias</a:t>
            </a:r>
            <a:r>
              <a:rPr lang="en-CA" sz="3600" dirty="0"/>
              <a:t> </a:t>
            </a:r>
            <a:r>
              <a:rPr lang="en-CA" sz="3600" dirty="0" err="1"/>
              <a:t>d’information</a:t>
            </a:r>
            <a:r>
              <a:rPr lang="en-CA" sz="3600" dirty="0"/>
              <a:t> </a:t>
            </a:r>
            <a:r>
              <a:rPr lang="en-CA" sz="3600" dirty="0" err="1"/>
              <a:t>traditionnels</a:t>
            </a:r>
            <a:endParaRPr lang="en-CA" sz="3600" dirty="0"/>
          </a:p>
        </p:txBody>
      </p:sp>
      <p:sp>
        <p:nvSpPr>
          <p:cNvPr id="6" name="Content Placeholder 5"/>
          <p:cNvSpPr>
            <a:spLocks noGrp="1"/>
          </p:cNvSpPr>
          <p:nvPr>
            <p:ph idx="1"/>
          </p:nvPr>
        </p:nvSpPr>
        <p:spPr>
          <a:xfrm>
            <a:off x="381000" y="2057400"/>
            <a:ext cx="8458200" cy="4343400"/>
          </a:xfrm>
        </p:spPr>
        <p:txBody>
          <a:bodyPr>
            <a:noAutofit/>
          </a:bodyPr>
          <a:lstStyle/>
          <a:p>
            <a:r>
              <a:rPr lang="en-CA" sz="2800" dirty="0"/>
              <a:t>Il </a:t>
            </a:r>
            <a:r>
              <a:rPr lang="en-CA" sz="2800" dirty="0" err="1"/>
              <a:t>existe</a:t>
            </a:r>
            <a:r>
              <a:rPr lang="en-CA" sz="2800" dirty="0"/>
              <a:t> un grand </a:t>
            </a:r>
            <a:r>
              <a:rPr lang="en-CA" sz="2800" dirty="0" err="1"/>
              <a:t>écart</a:t>
            </a:r>
            <a:r>
              <a:rPr lang="en-CA" sz="2800" dirty="0"/>
              <a:t> de </a:t>
            </a:r>
            <a:r>
              <a:rPr lang="en-CA" sz="2800" dirty="0" err="1"/>
              <a:t>confiance</a:t>
            </a:r>
            <a:r>
              <a:rPr lang="en-CA" sz="2800" dirty="0"/>
              <a:t> chez les Canadiens </a:t>
            </a:r>
            <a:r>
              <a:rPr lang="en-CA" sz="2800" dirty="0" err="1"/>
              <a:t>dans</a:t>
            </a:r>
            <a:r>
              <a:rPr lang="en-CA" sz="2800" dirty="0"/>
              <a:t> </a:t>
            </a:r>
            <a:r>
              <a:rPr lang="en-CA" sz="2800" dirty="0" err="1"/>
              <a:t>leur</a:t>
            </a:r>
            <a:r>
              <a:rPr lang="en-CA" sz="2800" dirty="0"/>
              <a:t> attitude face aux </a:t>
            </a:r>
            <a:r>
              <a:rPr lang="en-CA" sz="2800" dirty="0" err="1"/>
              <a:t>entreprises</a:t>
            </a:r>
            <a:r>
              <a:rPr lang="en-CA" sz="2800" dirty="0"/>
              <a:t> </a:t>
            </a:r>
            <a:r>
              <a:rPr lang="en-CA" sz="2800" dirty="0" err="1"/>
              <a:t>médiatiques</a:t>
            </a:r>
            <a:r>
              <a:rPr lang="en-CA" sz="2800" dirty="0"/>
              <a:t> de type </a:t>
            </a:r>
            <a:r>
              <a:rPr lang="en-CA" sz="2800" dirty="0" err="1"/>
              <a:t>traditionnel</a:t>
            </a:r>
            <a:r>
              <a:rPr lang="en-CA" sz="2800" dirty="0"/>
              <a:t> et aux </a:t>
            </a:r>
            <a:r>
              <a:rPr lang="en-CA" sz="2800" dirty="0" err="1"/>
              <a:t>médias</a:t>
            </a:r>
            <a:r>
              <a:rPr lang="en-CA" sz="2800" dirty="0"/>
              <a:t> </a:t>
            </a:r>
            <a:r>
              <a:rPr lang="en-CA" sz="2800" dirty="0" err="1"/>
              <a:t>sociaux</a:t>
            </a:r>
            <a:r>
              <a:rPr lang="en-CA" sz="2800" dirty="0"/>
              <a:t>. </a:t>
            </a:r>
          </a:p>
          <a:p>
            <a:r>
              <a:rPr lang="en-CA" sz="2800" dirty="0"/>
              <a:t>Sept </a:t>
            </a:r>
            <a:r>
              <a:rPr lang="en-CA" sz="2800" dirty="0" err="1"/>
              <a:t>répondants</a:t>
            </a:r>
            <a:r>
              <a:rPr lang="en-CA" sz="2800" dirty="0"/>
              <a:t> sur 10</a:t>
            </a:r>
            <a:r>
              <a:rPr lang="en-CA" sz="3000" dirty="0"/>
              <a:t> </a:t>
            </a:r>
            <a:r>
              <a:rPr lang="en-CA" sz="2800" dirty="0" err="1"/>
              <a:t>disent</a:t>
            </a:r>
            <a:r>
              <a:rPr lang="en-CA" sz="2800" dirty="0"/>
              <a:t> faire </a:t>
            </a:r>
            <a:r>
              <a:rPr lang="en-CA" sz="2800" dirty="0" err="1"/>
              <a:t>entièrement</a:t>
            </a:r>
            <a:r>
              <a:rPr lang="en-CA" sz="2800" dirty="0"/>
              <a:t> </a:t>
            </a:r>
            <a:r>
              <a:rPr lang="en-CA" sz="2800" dirty="0" err="1"/>
              <a:t>ou</a:t>
            </a:r>
            <a:r>
              <a:rPr lang="en-CA" sz="2800" dirty="0"/>
              <a:t> </a:t>
            </a:r>
            <a:r>
              <a:rPr lang="en-CA" sz="2800" dirty="0" err="1"/>
              <a:t>assez</a:t>
            </a:r>
            <a:r>
              <a:rPr lang="en-CA" sz="2800" dirty="0"/>
              <a:t> </a:t>
            </a:r>
            <a:r>
              <a:rPr lang="en-CA" sz="2800" dirty="0" err="1"/>
              <a:t>confiance</a:t>
            </a:r>
            <a:r>
              <a:rPr lang="en-CA" sz="2800" dirty="0"/>
              <a:t> aux </a:t>
            </a:r>
            <a:r>
              <a:rPr lang="en-CA" sz="2800" dirty="0" err="1"/>
              <a:t>actualités</a:t>
            </a:r>
            <a:r>
              <a:rPr lang="en-CA" sz="2800" dirty="0"/>
              <a:t> </a:t>
            </a:r>
            <a:r>
              <a:rPr lang="en-CA" sz="2800" dirty="0" err="1"/>
              <a:t>véhiculées</a:t>
            </a:r>
            <a:r>
              <a:rPr lang="en-CA" sz="2800" dirty="0"/>
              <a:t> par les </a:t>
            </a:r>
            <a:r>
              <a:rPr lang="en-CA" sz="2800" dirty="0" err="1"/>
              <a:t>journaux</a:t>
            </a:r>
            <a:r>
              <a:rPr lang="en-CA" sz="2800" dirty="0"/>
              <a:t>, la radio et la </a:t>
            </a:r>
            <a:r>
              <a:rPr lang="en-CA" sz="2800" dirty="0" err="1"/>
              <a:t>télévision</a:t>
            </a:r>
            <a:r>
              <a:rPr lang="en-CA" sz="2800" dirty="0"/>
              <a:t>. Ce </a:t>
            </a:r>
            <a:r>
              <a:rPr lang="en-CA" sz="2800" dirty="0" err="1"/>
              <a:t>chiffre</a:t>
            </a:r>
            <a:r>
              <a:rPr lang="en-CA" sz="2800" dirty="0"/>
              <a:t> </a:t>
            </a:r>
            <a:r>
              <a:rPr lang="en-CA" sz="2800" dirty="0" err="1"/>
              <a:t>baisse</a:t>
            </a:r>
            <a:r>
              <a:rPr lang="en-CA" sz="2800" dirty="0"/>
              <a:t> à 15 % pour les </a:t>
            </a:r>
            <a:r>
              <a:rPr lang="en-CA" sz="2800" dirty="0" err="1"/>
              <a:t>actualités</a:t>
            </a:r>
            <a:r>
              <a:rPr lang="en-CA" sz="2800" dirty="0"/>
              <a:t> </a:t>
            </a:r>
            <a:r>
              <a:rPr lang="en-CA" sz="2800" dirty="0" err="1"/>
              <a:t>véhiculées</a:t>
            </a:r>
            <a:r>
              <a:rPr lang="en-CA" sz="2800" dirty="0"/>
              <a:t> par les </a:t>
            </a:r>
            <a:r>
              <a:rPr lang="en-CA" sz="2800" dirty="0" err="1"/>
              <a:t>médias</a:t>
            </a:r>
            <a:r>
              <a:rPr lang="en-CA" sz="2800" dirty="0"/>
              <a:t> </a:t>
            </a:r>
            <a:r>
              <a:rPr lang="en-CA" sz="2800" dirty="0" err="1"/>
              <a:t>sociaux</a:t>
            </a:r>
            <a:r>
              <a:rPr lang="en-CA" sz="2800" dirty="0"/>
              <a:t>.</a:t>
            </a:r>
          </a:p>
        </p:txBody>
      </p:sp>
      <p:sp>
        <p:nvSpPr>
          <p:cNvPr id="4" name="TextBox 3"/>
          <p:cNvSpPr txBox="1"/>
          <p:nvPr/>
        </p:nvSpPr>
        <p:spPr>
          <a:xfrm>
            <a:off x="0" y="6611779"/>
            <a:ext cx="9144000" cy="246221"/>
          </a:xfrm>
          <a:prstGeom prst="rect">
            <a:avLst/>
          </a:prstGeom>
          <a:noFill/>
        </p:spPr>
        <p:txBody>
          <a:bodyPr wrap="square" rtlCol="0">
            <a:spAutoFit/>
          </a:bodyPr>
          <a:lstStyle/>
          <a:p>
            <a:r>
              <a:rPr lang="en-CA" sz="1000" dirty="0"/>
              <a:t>Source: </a:t>
            </a:r>
            <a:r>
              <a:rPr lang="en-CA" sz="1000" dirty="0" err="1"/>
              <a:t>Earnscliffe</a:t>
            </a:r>
            <a:r>
              <a:rPr lang="en-CA" sz="1000" dirty="0"/>
              <a:t> Strategy Group</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sondage</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en</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ligne</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auprès</a:t>
            </a:r>
            <a:r>
              <a:rPr lang="en-CA" sz="1000" dirty="0">
                <a:latin typeface="Arial" panose="020B0604020202020204" pitchFamily="34" charset="0"/>
                <a:cs typeface="Arial" panose="020B0604020202020204" pitchFamily="34" charset="0"/>
              </a:rPr>
              <a:t> de 1500 </a:t>
            </a:r>
            <a:r>
              <a:rPr lang="en-CA" sz="1000" dirty="0" err="1">
                <a:latin typeface="Arial" panose="020B0604020202020204" pitchFamily="34" charset="0"/>
                <a:cs typeface="Arial" panose="020B0604020202020204" pitchFamily="34" charset="0"/>
              </a:rPr>
              <a:t>adultes</a:t>
            </a:r>
            <a:r>
              <a:rPr lang="en-CA" sz="1000" dirty="0">
                <a:latin typeface="Arial" panose="020B0604020202020204" pitchFamily="34" charset="0"/>
                <a:cs typeface="Arial" panose="020B0604020202020204" pitchFamily="34" charset="0"/>
              </a:rPr>
              <a:t> </a:t>
            </a:r>
            <a:r>
              <a:rPr lang="en-CA" sz="1000" dirty="0" err="1">
                <a:latin typeface="Arial" panose="020B0604020202020204" pitchFamily="34" charset="0"/>
                <a:cs typeface="Arial" panose="020B0604020202020204" pitchFamily="34" charset="0"/>
              </a:rPr>
              <a:t>canadiens</a:t>
            </a:r>
            <a:r>
              <a:rPr lang="en-CA" sz="1000" dirty="0">
                <a:latin typeface="Arial" panose="020B0604020202020204" pitchFamily="34" charset="0"/>
                <a:cs typeface="Arial" panose="020B0604020202020204" pitchFamily="34" charset="0"/>
              </a:rPr>
              <a:t> entre le 22 </a:t>
            </a:r>
            <a:r>
              <a:rPr lang="en-CA" sz="1000" dirty="0" err="1">
                <a:latin typeface="Arial" panose="020B0604020202020204" pitchFamily="34" charset="0"/>
                <a:cs typeface="Arial" panose="020B0604020202020204" pitchFamily="34" charset="0"/>
              </a:rPr>
              <a:t>septembre</a:t>
            </a:r>
            <a:r>
              <a:rPr lang="en-CA" sz="1000" dirty="0">
                <a:latin typeface="Arial" panose="020B0604020202020204" pitchFamily="34" charset="0"/>
                <a:cs typeface="Arial" panose="020B0604020202020204" pitchFamily="34" charset="0"/>
              </a:rPr>
              <a:t> et le 2 </a:t>
            </a:r>
            <a:r>
              <a:rPr lang="en-CA" sz="1000" dirty="0" err="1">
                <a:latin typeface="Arial" panose="020B0604020202020204" pitchFamily="34" charset="0"/>
                <a:cs typeface="Arial" panose="020B0604020202020204" pitchFamily="34" charset="0"/>
              </a:rPr>
              <a:t>octobre</a:t>
            </a:r>
            <a:r>
              <a:rPr lang="en-CA" sz="1000" dirty="0">
                <a:latin typeface="Arial" panose="020B0604020202020204" pitchFamily="34" charset="0"/>
                <a:cs typeface="Arial" panose="020B0604020202020204" pitchFamily="34" charset="0"/>
              </a:rPr>
              <a:t> 2016</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608480"/>
      </p:ext>
    </p:extLst>
  </p:cSld>
  <p:clrMapOvr>
    <a:masterClrMapping/>
  </p:clrMapOvr>
</p:sld>
</file>

<file path=ppt/theme/theme1.xml><?xml version="1.0" encoding="utf-8"?>
<a:theme xmlns:a="http://schemas.openxmlformats.org/drawingml/2006/main" name="Newspapers Canad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3820</TotalTime>
  <Words>1540</Words>
  <Application>Microsoft Office PowerPoint</Application>
  <PresentationFormat>On-screen Show (4:3)</PresentationFormat>
  <Paragraphs>123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Newspapers Canada template</vt:lpstr>
      <vt:lpstr>« Les Canadiens font encore grandement confiance aux médias d’information. »</vt:lpstr>
      <vt:lpstr>Les Canadiens font confiance aux médias d’information traditionnels</vt:lpstr>
      <vt:lpstr>À l’échelle de la planète, les journaux demeurent un véhicule publicitaire crédible</vt:lpstr>
      <vt:lpstr>Les Canadiens voient la publicité d’un bon œil</vt:lpstr>
      <vt:lpstr>Les Canadiens font confiance à la publicité dans les médias traditionnels</vt:lpstr>
      <vt:lpstr>Les Canadiens font confiance  à la publicité des médias traditionnels</vt:lpstr>
      <vt:lpstr>Les Canadiens font encore grandement confiance aux médias d’information</vt:lpstr>
      <vt:lpstr>Confiance dans les nouvelles :  Les médias traditionnels ont la cote</vt:lpstr>
      <vt:lpstr>Les Canadiens font confiance  aux médias d’information traditionnels</vt:lpstr>
      <vt:lpstr>PowerPoint Presentation</vt:lpstr>
      <vt:lpstr>PowerPoint Presentation</vt:lpstr>
      <vt:lpstr>PowerPoint Presentation</vt:lpstr>
      <vt:lpstr>Un journalisme de qualité est le remède  aux fausses nouvelles</vt:lpstr>
      <vt:lpstr>Neuf Canadiens sur dix font confiance au contenu rédactionnel Les consommateurs préfèrent se fier au contenu rédactionnel et au bouche à oreille  pour se renseigner sur l’actualité</vt:lpstr>
      <vt:lpstr>« Les Canadiens font encore grandement confiance aux médias d’information.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in the news media is still very strong in Canada.”</dc:title>
  <dc:creator>Kelly Levson</dc:creator>
  <cp:lastModifiedBy>Kelly Levson</cp:lastModifiedBy>
  <cp:revision>55</cp:revision>
  <dcterms:created xsi:type="dcterms:W3CDTF">2016-09-19T16:48:59Z</dcterms:created>
  <dcterms:modified xsi:type="dcterms:W3CDTF">2017-02-09T14:53:28Z</dcterms:modified>
</cp:coreProperties>
</file>