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8" r:id="rId4"/>
    <p:sldId id="259" r:id="rId5"/>
    <p:sldId id="261" r:id="rId6"/>
    <p:sldId id="263" r:id="rId7"/>
    <p:sldId id="275" r:id="rId8"/>
    <p:sldId id="260" r:id="rId9"/>
    <p:sldId id="269" r:id="rId10"/>
    <p:sldId id="265" r:id="rId11"/>
    <p:sldId id="272" r:id="rId12"/>
    <p:sldId id="274" r:id="rId13"/>
    <p:sldId id="270" r:id="rId14"/>
    <p:sldId id="271" r:id="rId15"/>
    <p:sldId id="273" r:id="rId16"/>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495"/>
    <a:srgbClr val="16A985"/>
    <a:srgbClr val="164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36" autoAdjust="0"/>
  </p:normalViewPr>
  <p:slideViewPr>
    <p:cSldViewPr>
      <p:cViewPr>
        <p:scale>
          <a:sx n="80" d="100"/>
          <a:sy n="80" d="100"/>
        </p:scale>
        <p:origin x="-1445" y="-58"/>
      </p:cViewPr>
      <p:guideLst>
        <p:guide orient="horz" pos="2160"/>
        <p:guide pos="2880"/>
      </p:guideLst>
    </p:cSldViewPr>
  </p:slideViewPr>
  <p:notesTextViewPr>
    <p:cViewPr>
      <p:scale>
        <a:sx n="1" d="1"/>
        <a:sy n="1" d="1"/>
      </p:scale>
      <p:origin x="0" y="0"/>
    </p:cViewPr>
  </p:notesTextViewPr>
  <p:sorterViewPr>
    <p:cViewPr>
      <p:scale>
        <a:sx n="180" d="100"/>
        <a:sy n="18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Kelly%20Levson\Documents\A%20-%20Newspapers%20Canada\Government%20Advertising\Federal%20Govt%20Ad%20Spend.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4137668275337"/>
          <c:y val="3.2258064516129031E-2"/>
          <c:w val="0.72461081477718514"/>
          <c:h val="0.967741935483871"/>
        </c:manualLayout>
      </c:layout>
      <c:barChart>
        <c:barDir val="bar"/>
        <c:grouping val="clustered"/>
        <c:varyColors val="0"/>
        <c:ser>
          <c:idx val="0"/>
          <c:order val="0"/>
          <c:tx>
            <c:strRef>
              <c:f>Sheet1!$B$1</c:f>
              <c:strCache>
                <c:ptCount val="1"/>
                <c:pt idx="0">
                  <c:v>All Markets</c:v>
                </c:pt>
              </c:strCache>
            </c:strRef>
          </c:tx>
          <c:spPr>
            <a:solidFill>
              <a:schemeClr val="tx2"/>
            </a:solidFill>
          </c:spPr>
          <c:invertIfNegative val="0"/>
          <c:dLbls>
            <c:dLbl>
              <c:idx val="0"/>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Sheet1!$A$2:$A$11</c:f>
              <c:strCache>
                <c:ptCount val="6"/>
                <c:pt idx="0">
                  <c:v>Daily/Weekly Newspapers*</c:v>
                </c:pt>
                <c:pt idx="1">
                  <c:v>TV *</c:v>
                </c:pt>
                <c:pt idx="2">
                  <c:v>Radio*</c:v>
                </c:pt>
                <c:pt idx="3">
                  <c:v>Internet Search Engines</c:v>
                </c:pt>
                <c:pt idx="4">
                  <c:v>Social Media</c:v>
                </c:pt>
                <c:pt idx="5">
                  <c:v>Magazines*</c:v>
                </c:pt>
              </c:strCache>
            </c:strRef>
          </c:cat>
          <c:val>
            <c:numRef>
              <c:f>Sheet1!$B$2:$B$11</c:f>
              <c:numCache>
                <c:formatCode>General</c:formatCode>
                <c:ptCount val="6"/>
                <c:pt idx="0">
                  <c:v>72</c:v>
                </c:pt>
                <c:pt idx="1">
                  <c:v>61</c:v>
                </c:pt>
                <c:pt idx="2">
                  <c:v>48</c:v>
                </c:pt>
                <c:pt idx="3">
                  <c:v>40</c:v>
                </c:pt>
                <c:pt idx="4">
                  <c:v>34</c:v>
                </c:pt>
                <c:pt idx="5">
                  <c:v>18</c:v>
                </c:pt>
              </c:numCache>
            </c:numRef>
          </c:val>
        </c:ser>
        <c:ser>
          <c:idx val="1"/>
          <c:order val="1"/>
          <c:tx>
            <c:strRef>
              <c:f>Sheet1!$C$1</c:f>
              <c:strCache>
                <c:ptCount val="1"/>
                <c:pt idx="0">
                  <c:v>Small Markets (&lt;100K Population)</c:v>
                </c:pt>
              </c:strCache>
            </c:strRef>
          </c:tx>
          <c:spPr>
            <a:solidFill>
              <a:srgbClr val="16A985"/>
            </a:solidFill>
          </c:spPr>
          <c:invertIfNegative val="0"/>
          <c:dLbls>
            <c:dLbl>
              <c:idx val="0"/>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Sheet1!$A$2:$A$11</c:f>
              <c:strCache>
                <c:ptCount val="6"/>
                <c:pt idx="0">
                  <c:v>Daily/Weekly Newspapers*</c:v>
                </c:pt>
                <c:pt idx="1">
                  <c:v>TV *</c:v>
                </c:pt>
                <c:pt idx="2">
                  <c:v>Radio*</c:v>
                </c:pt>
                <c:pt idx="3">
                  <c:v>Internet Search Engines</c:v>
                </c:pt>
                <c:pt idx="4">
                  <c:v>Social Media</c:v>
                </c:pt>
                <c:pt idx="5">
                  <c:v>Magazines*</c:v>
                </c:pt>
              </c:strCache>
            </c:strRef>
          </c:cat>
          <c:val>
            <c:numRef>
              <c:f>Sheet1!$C$2:$C$11</c:f>
              <c:numCache>
                <c:formatCode>General</c:formatCode>
                <c:ptCount val="6"/>
                <c:pt idx="0">
                  <c:v>73</c:v>
                </c:pt>
                <c:pt idx="1">
                  <c:v>60</c:v>
                </c:pt>
                <c:pt idx="2">
                  <c:v>46</c:v>
                </c:pt>
                <c:pt idx="3">
                  <c:v>39</c:v>
                </c:pt>
                <c:pt idx="4">
                  <c:v>33</c:v>
                </c:pt>
                <c:pt idx="5">
                  <c:v>16</c:v>
                </c:pt>
              </c:numCache>
            </c:numRef>
          </c:val>
        </c:ser>
        <c:dLbls>
          <c:showLegendKey val="0"/>
          <c:showVal val="0"/>
          <c:showCatName val="0"/>
          <c:showSerName val="0"/>
          <c:showPercent val="0"/>
          <c:showBubbleSize val="0"/>
        </c:dLbls>
        <c:gapWidth val="54"/>
        <c:axId val="44484864"/>
        <c:axId val="44486656"/>
      </c:barChart>
      <c:catAx>
        <c:axId val="44484864"/>
        <c:scaling>
          <c:orientation val="maxMin"/>
        </c:scaling>
        <c:delete val="0"/>
        <c:axPos val="l"/>
        <c:majorTickMark val="none"/>
        <c:minorTickMark val="none"/>
        <c:tickLblPos val="nextTo"/>
        <c:txPr>
          <a:bodyPr/>
          <a:lstStyle/>
          <a:p>
            <a:pPr>
              <a:defRPr sz="1600" b="0">
                <a:latin typeface="Arial" panose="020B0604020202020204" pitchFamily="34" charset="0"/>
                <a:cs typeface="Arial" panose="020B0604020202020204" pitchFamily="34" charset="0"/>
              </a:defRPr>
            </a:pPr>
            <a:endParaRPr lang="en-US"/>
          </a:p>
        </c:txPr>
        <c:crossAx val="44486656"/>
        <c:crosses val="autoZero"/>
        <c:auto val="1"/>
        <c:lblAlgn val="ctr"/>
        <c:lblOffset val="100"/>
        <c:noMultiLvlLbl val="0"/>
      </c:catAx>
      <c:valAx>
        <c:axId val="44486656"/>
        <c:scaling>
          <c:orientation val="minMax"/>
        </c:scaling>
        <c:delete val="1"/>
        <c:axPos val="t"/>
        <c:numFmt formatCode="General" sourceLinked="1"/>
        <c:majorTickMark val="out"/>
        <c:minorTickMark val="none"/>
        <c:tickLblPos val="nextTo"/>
        <c:crossAx val="44484864"/>
        <c:crosses val="autoZero"/>
        <c:crossBetween val="between"/>
      </c:valAx>
    </c:plotArea>
    <c:legend>
      <c:legendPos val="r"/>
      <c:layout>
        <c:manualLayout>
          <c:xMode val="edge"/>
          <c:yMode val="edge"/>
          <c:x val="0.53374312081957498"/>
          <c:y val="0.8768462292136171"/>
          <c:w val="0.30872973792848757"/>
          <c:h val="0.1042209010967269"/>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77E-2"/>
          <c:y val="2.9520292083955121E-2"/>
          <c:w val="0.96944444444444444"/>
          <c:h val="0.84318871559892805"/>
        </c:manualLayout>
      </c:layout>
      <c:barChart>
        <c:barDir val="col"/>
        <c:grouping val="clustered"/>
        <c:varyColors val="0"/>
        <c:ser>
          <c:idx val="0"/>
          <c:order val="0"/>
          <c:tx>
            <c:strRef>
              <c:f>Sheet1!$B$1</c:f>
              <c:strCache>
                <c:ptCount val="1"/>
                <c:pt idx="0">
                  <c:v>Most Appropriate Media for Government Ads (% Adults 18+)</c:v>
                </c:pt>
              </c:strCache>
            </c:strRef>
          </c:tx>
          <c:spPr>
            <a:solidFill>
              <a:srgbClr val="334495"/>
            </a:solidFill>
            <a:ln>
              <a:noFill/>
            </a:ln>
          </c:spPr>
          <c:invertIfNegative val="0"/>
          <c:dPt>
            <c:idx val="0"/>
            <c:invertIfNegative val="0"/>
            <c:bubble3D val="0"/>
            <c:spPr>
              <a:solidFill>
                <a:srgbClr val="C00000"/>
              </a:solidFill>
              <a:ln>
                <a:noFill/>
              </a:ln>
            </c:spPr>
          </c:dPt>
          <c:dLbls>
            <c:dLbl>
              <c:idx val="0"/>
              <c:layout/>
              <c:tx>
                <c:rich>
                  <a:bodyPr/>
                  <a:lstStyle/>
                  <a:p>
                    <a:r>
                      <a:rPr lang="en-US" smtClean="0">
                        <a:solidFill>
                          <a:schemeClr val="tx1"/>
                        </a:solidFill>
                      </a:rPr>
                      <a:t>72%</a:t>
                    </a:r>
                    <a:endParaRPr lang="en-US"/>
                  </a:p>
                </c:rich>
              </c:tx>
              <c:dLblPos val="outEnd"/>
              <c:showLegendKey val="0"/>
              <c:showVal val="1"/>
              <c:showCatName val="0"/>
              <c:showSerName val="0"/>
              <c:showPercent val="0"/>
              <c:showBubbleSize val="0"/>
            </c:dLbl>
            <c:dLbl>
              <c:idx val="1"/>
              <c:layout>
                <c:manualLayout>
                  <c:x val="4.1666666666666666E-3"/>
                  <c:y val="8.5877213335142158E-2"/>
                </c:manualLayout>
              </c:layout>
              <c:tx>
                <c:rich>
                  <a:bodyPr/>
                  <a:lstStyle/>
                  <a:p>
                    <a:pPr>
                      <a:defRPr sz="1800" b="1">
                        <a:solidFill>
                          <a:schemeClr val="bg1"/>
                        </a:solidFill>
                        <a:latin typeface="Arial" panose="020B0604020202020204" pitchFamily="34" charset="0"/>
                        <a:cs typeface="Arial" panose="020B0604020202020204" pitchFamily="34" charset="0"/>
                      </a:defRPr>
                    </a:pPr>
                    <a:r>
                      <a:rPr lang="en-US" smtClean="0">
                        <a:solidFill>
                          <a:schemeClr val="bg1"/>
                        </a:solidFill>
                      </a:rPr>
                      <a:t>61%</a:t>
                    </a:r>
                    <a:endParaRPr lang="en-US">
                      <a:solidFill>
                        <a:schemeClr val="bg1"/>
                      </a:solidFill>
                    </a:endParaRPr>
                  </a:p>
                </c:rich>
              </c:tx>
              <c:spPr/>
              <c:dLblPos val="outEnd"/>
              <c:showLegendKey val="0"/>
              <c:showVal val="1"/>
              <c:showCatName val="0"/>
              <c:showSerName val="0"/>
              <c:showPercent val="0"/>
              <c:showBubbleSize val="0"/>
            </c:dLbl>
            <c:dLbl>
              <c:idx val="2"/>
              <c:layout/>
              <c:tx>
                <c:rich>
                  <a:bodyPr/>
                  <a:lstStyle/>
                  <a:p>
                    <a:r>
                      <a:rPr lang="en-US" smtClean="0">
                        <a:solidFill>
                          <a:schemeClr val="tx1"/>
                        </a:solidFill>
                      </a:rPr>
                      <a:t>48%</a:t>
                    </a:r>
                    <a:endParaRPr lang="en-US"/>
                  </a:p>
                </c:rich>
              </c:tx>
              <c:dLblPos val="outEnd"/>
              <c:showLegendKey val="0"/>
              <c:showVal val="1"/>
              <c:showCatName val="0"/>
              <c:showSerName val="0"/>
              <c:showPercent val="0"/>
              <c:showBubbleSize val="0"/>
            </c:dLbl>
            <c:dLbl>
              <c:idx val="3"/>
              <c:layout/>
              <c:tx>
                <c:rich>
                  <a:bodyPr/>
                  <a:lstStyle/>
                  <a:p>
                    <a:r>
                      <a:rPr lang="en-US" smtClean="0">
                        <a:solidFill>
                          <a:schemeClr val="tx1"/>
                        </a:solidFill>
                      </a:rPr>
                      <a:t>40%</a:t>
                    </a:r>
                    <a:endParaRPr lang="en-US"/>
                  </a:p>
                </c:rich>
              </c:tx>
              <c:dLblPos val="outEnd"/>
              <c:showLegendKey val="0"/>
              <c:showVal val="1"/>
              <c:showCatName val="0"/>
              <c:showSerName val="0"/>
              <c:showPercent val="0"/>
              <c:showBubbleSize val="0"/>
            </c:dLbl>
            <c:dLbl>
              <c:idx val="4"/>
              <c:layout/>
              <c:tx>
                <c:rich>
                  <a:bodyPr/>
                  <a:lstStyle/>
                  <a:p>
                    <a:r>
                      <a:rPr lang="en-US" smtClean="0">
                        <a:solidFill>
                          <a:schemeClr val="tx1"/>
                        </a:solidFill>
                      </a:rPr>
                      <a:t>34%</a:t>
                    </a:r>
                    <a:endParaRPr lang="en-US" dirty="0"/>
                  </a:p>
                </c:rich>
              </c:tx>
              <c:dLblPos val="outEnd"/>
              <c:showLegendKey val="0"/>
              <c:showVal val="1"/>
              <c:showCatName val="0"/>
              <c:showSerName val="0"/>
              <c:showPercent val="0"/>
              <c:showBubbleSize val="0"/>
            </c:dLbl>
            <c:dLbl>
              <c:idx val="5"/>
              <c:layout>
                <c:manualLayout>
                  <c:x val="0"/>
                  <c:y val="-3.2203955000678311E-2"/>
                </c:manualLayout>
              </c:layout>
              <c:tx>
                <c:rich>
                  <a:bodyPr/>
                  <a:lstStyle/>
                  <a:p>
                    <a:r>
                      <a:rPr lang="en-US" smtClean="0">
                        <a:solidFill>
                          <a:schemeClr val="tx1"/>
                        </a:solidFill>
                      </a:rPr>
                      <a:t>18%</a:t>
                    </a:r>
                    <a:endParaRPr lang="en-US"/>
                  </a:p>
                </c:rich>
              </c:tx>
              <c:dLblPos val="outEnd"/>
              <c:showLegendKey val="0"/>
              <c:showVal val="1"/>
              <c:showCatName val="0"/>
              <c:showSerName val="0"/>
              <c:showPercent val="0"/>
              <c:showBubbleSize val="0"/>
            </c:dLbl>
            <c:txPr>
              <a:bodyPr/>
              <a:lstStyle/>
              <a:p>
                <a:pPr>
                  <a:defRPr sz="18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Sheet1!$A$2:$A$7</c:f>
              <c:strCache>
                <c:ptCount val="6"/>
                <c:pt idx="0">
                  <c:v>Daily/Weekly Newspapers*</c:v>
                </c:pt>
                <c:pt idx="1">
                  <c:v>TV*</c:v>
                </c:pt>
                <c:pt idx="2">
                  <c:v>Radio*</c:v>
                </c:pt>
                <c:pt idx="3">
                  <c:v>Search Engines</c:v>
                </c:pt>
                <c:pt idx="4">
                  <c:v>Social Media</c:v>
                </c:pt>
                <c:pt idx="5">
                  <c:v>Magazines*</c:v>
                </c:pt>
              </c:strCache>
            </c:strRef>
          </c:cat>
          <c:val>
            <c:numRef>
              <c:f>Sheet1!$B$2:$B$7</c:f>
              <c:numCache>
                <c:formatCode>General</c:formatCode>
                <c:ptCount val="6"/>
                <c:pt idx="0">
                  <c:v>72</c:v>
                </c:pt>
                <c:pt idx="1">
                  <c:v>61</c:v>
                </c:pt>
                <c:pt idx="2">
                  <c:v>48</c:v>
                </c:pt>
                <c:pt idx="3">
                  <c:v>40</c:v>
                </c:pt>
                <c:pt idx="4">
                  <c:v>34</c:v>
                </c:pt>
                <c:pt idx="5">
                  <c:v>18</c:v>
                </c:pt>
              </c:numCache>
            </c:numRef>
          </c:val>
        </c:ser>
        <c:dLbls>
          <c:showLegendKey val="0"/>
          <c:showVal val="0"/>
          <c:showCatName val="0"/>
          <c:showSerName val="0"/>
          <c:showPercent val="0"/>
          <c:showBubbleSize val="0"/>
        </c:dLbls>
        <c:gapWidth val="150"/>
        <c:axId val="178272896"/>
        <c:axId val="178274688"/>
      </c:barChart>
      <c:scatterChart>
        <c:scatterStyle val="lineMarker"/>
        <c:varyColors val="0"/>
        <c:ser>
          <c:idx val="1"/>
          <c:order val="1"/>
          <c:tx>
            <c:strRef>
              <c:f>Sheet1!$C$1</c:f>
              <c:strCache>
                <c:ptCount val="1"/>
                <c:pt idx="0">
                  <c:v>Government Ad Spending 2015/16 ($ millions)</c:v>
                </c:pt>
              </c:strCache>
            </c:strRef>
          </c:tx>
          <c:spPr>
            <a:ln w="28575">
              <a:noFill/>
            </a:ln>
          </c:spPr>
          <c:marker>
            <c:symbol val="diamond"/>
            <c:size val="15"/>
            <c:spPr>
              <a:solidFill>
                <a:srgbClr val="16A985"/>
              </a:solidFill>
              <a:ln>
                <a:solidFill>
                  <a:srgbClr val="16A985"/>
                </a:solidFill>
              </a:ln>
            </c:spPr>
          </c:marker>
          <c:dLbls>
            <c:dLbl>
              <c:idx val="0"/>
              <c:layout/>
              <c:tx>
                <c:rich>
                  <a:bodyPr/>
                  <a:lstStyle/>
                  <a:p>
                    <a:r>
                      <a:rPr lang="en-US" b="1" smtClean="0">
                        <a:solidFill>
                          <a:schemeClr val="bg1"/>
                        </a:solidFill>
                      </a:rPr>
                      <a:t>$1.68</a:t>
                    </a:r>
                    <a:endParaRPr lang="en-US">
                      <a:solidFill>
                        <a:schemeClr val="bg1"/>
                      </a:solidFill>
                    </a:endParaRPr>
                  </a:p>
                </c:rich>
              </c:tx>
              <c:dLblPos val="b"/>
              <c:showLegendKey val="0"/>
              <c:showVal val="1"/>
              <c:showCatName val="0"/>
              <c:showSerName val="0"/>
              <c:showPercent val="0"/>
              <c:showBubbleSize val="0"/>
            </c:dLbl>
            <c:dLbl>
              <c:idx val="1"/>
              <c:layout>
                <c:manualLayout>
                  <c:x val="-5.6142388451443571E-2"/>
                  <c:y val="-4.7769199917672832E-2"/>
                </c:manualLayout>
              </c:layout>
              <c:tx>
                <c:rich>
                  <a:bodyPr/>
                  <a:lstStyle/>
                  <a:p>
                    <a:pPr>
                      <a:defRPr sz="1600" b="1">
                        <a:solidFill>
                          <a:schemeClr val="tx1"/>
                        </a:solidFill>
                        <a:latin typeface="Arial" panose="020B0604020202020204" pitchFamily="34" charset="0"/>
                        <a:cs typeface="Arial" panose="020B0604020202020204" pitchFamily="34" charset="0"/>
                      </a:defRPr>
                    </a:pPr>
                    <a:r>
                      <a:rPr lang="en-US" sz="1600" b="1" dirty="0" smtClean="0">
                        <a:solidFill>
                          <a:schemeClr val="tx1"/>
                        </a:solidFill>
                      </a:rPr>
                      <a:t>$15.29</a:t>
                    </a:r>
                  </a:p>
                </c:rich>
              </c:tx>
              <c:spPr/>
              <c:dLblPos val="r"/>
              <c:showLegendKey val="0"/>
              <c:showVal val="1"/>
              <c:showCatName val="0"/>
              <c:showSerName val="0"/>
              <c:showPercent val="0"/>
              <c:showBubbleSize val="0"/>
            </c:dLbl>
            <c:dLbl>
              <c:idx val="2"/>
              <c:layout/>
              <c:tx>
                <c:rich>
                  <a:bodyPr/>
                  <a:lstStyle/>
                  <a:p>
                    <a:r>
                      <a:rPr lang="en-US" b="1" smtClean="0">
                        <a:solidFill>
                          <a:schemeClr val="bg1"/>
                        </a:solidFill>
                      </a:rPr>
                      <a:t>$1.64</a:t>
                    </a:r>
                    <a:endParaRPr lang="en-US"/>
                  </a:p>
                </c:rich>
              </c:tx>
              <c:dLblPos val="b"/>
              <c:showLegendKey val="0"/>
              <c:showVal val="1"/>
              <c:showCatName val="0"/>
              <c:showSerName val="0"/>
              <c:showPercent val="0"/>
              <c:showBubbleSize val="0"/>
            </c:dLbl>
            <c:dLbl>
              <c:idx val="3"/>
              <c:layout/>
              <c:tx>
                <c:rich>
                  <a:bodyPr/>
                  <a:lstStyle/>
                  <a:p>
                    <a:r>
                      <a:rPr lang="en-US" b="1" smtClean="0">
                        <a:solidFill>
                          <a:schemeClr val="bg1"/>
                        </a:solidFill>
                      </a:rPr>
                      <a:t>$1.48</a:t>
                    </a:r>
                    <a:endParaRPr lang="en-US"/>
                  </a:p>
                </c:rich>
              </c:tx>
              <c:dLblPos val="b"/>
              <c:showLegendKey val="0"/>
              <c:showVal val="1"/>
              <c:showCatName val="0"/>
              <c:showSerName val="0"/>
              <c:showPercent val="0"/>
              <c:showBubbleSize val="0"/>
            </c:dLbl>
            <c:dLbl>
              <c:idx val="4"/>
              <c:layout>
                <c:manualLayout>
                  <c:x val="-4.8611111111111112E-2"/>
                  <c:y val="4.2938606667571079E-2"/>
                </c:manualLayout>
              </c:layout>
              <c:tx>
                <c:rich>
                  <a:bodyPr/>
                  <a:lstStyle/>
                  <a:p>
                    <a:r>
                      <a:rPr lang="en-US" b="1" smtClean="0">
                        <a:solidFill>
                          <a:schemeClr val="bg1"/>
                        </a:solidFill>
                      </a:rPr>
                      <a:t>$1.09</a:t>
                    </a:r>
                    <a:endParaRPr lang="en-US"/>
                  </a:p>
                </c:rich>
              </c:tx>
              <c:dLblPos val="r"/>
              <c:showLegendKey val="0"/>
              <c:showVal val="1"/>
              <c:showCatName val="0"/>
              <c:showSerName val="0"/>
              <c:showPercent val="0"/>
              <c:showBubbleSize val="0"/>
            </c:dLbl>
            <c:dLbl>
              <c:idx val="5"/>
              <c:layout/>
              <c:tx>
                <c:rich>
                  <a:bodyPr/>
                  <a:lstStyle/>
                  <a:p>
                    <a:r>
                      <a:rPr lang="en-US" b="1" smtClean="0">
                        <a:solidFill>
                          <a:schemeClr val="bg1"/>
                        </a:solidFill>
                      </a:rPr>
                      <a:t>$0.45</a:t>
                    </a:r>
                    <a:endParaRPr lang="en-US"/>
                  </a:p>
                </c:rich>
              </c:tx>
              <c:dLblPos val="b"/>
              <c:showLegendKey val="0"/>
              <c:showVal val="1"/>
              <c:showCatName val="0"/>
              <c:showSerName val="0"/>
              <c:showPercent val="0"/>
              <c:showBubbleSize val="0"/>
            </c:dLbl>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xVal>
            <c:strRef>
              <c:f>Sheet1!$A$2:$A$7</c:f>
              <c:strCache>
                <c:ptCount val="6"/>
                <c:pt idx="0">
                  <c:v>Daily/Weekly Newspapers*</c:v>
                </c:pt>
                <c:pt idx="1">
                  <c:v>TV*</c:v>
                </c:pt>
                <c:pt idx="2">
                  <c:v>Radio*</c:v>
                </c:pt>
                <c:pt idx="3">
                  <c:v>Search Engines</c:v>
                </c:pt>
                <c:pt idx="4">
                  <c:v>Social Media</c:v>
                </c:pt>
                <c:pt idx="5">
                  <c:v>Magazines*</c:v>
                </c:pt>
              </c:strCache>
            </c:strRef>
          </c:xVal>
          <c:yVal>
            <c:numRef>
              <c:f>Sheet1!$C$2:$C$7</c:f>
              <c:numCache>
                <c:formatCode>General</c:formatCode>
                <c:ptCount val="6"/>
                <c:pt idx="0">
                  <c:v>1.68</c:v>
                </c:pt>
                <c:pt idx="1">
                  <c:v>15.29</c:v>
                </c:pt>
                <c:pt idx="2">
                  <c:v>1.64</c:v>
                </c:pt>
                <c:pt idx="3">
                  <c:v>1.48</c:v>
                </c:pt>
                <c:pt idx="4">
                  <c:v>1.0900000000000001</c:v>
                </c:pt>
                <c:pt idx="5">
                  <c:v>0.45</c:v>
                </c:pt>
              </c:numCache>
            </c:numRef>
          </c:yVal>
          <c:smooth val="0"/>
        </c:ser>
        <c:dLbls>
          <c:showLegendKey val="0"/>
          <c:showVal val="0"/>
          <c:showCatName val="0"/>
          <c:showSerName val="0"/>
          <c:showPercent val="0"/>
          <c:showBubbleSize val="0"/>
        </c:dLbls>
        <c:axId val="178277760"/>
        <c:axId val="178276224"/>
      </c:scatterChart>
      <c:catAx>
        <c:axId val="178272896"/>
        <c:scaling>
          <c:orientation val="minMax"/>
        </c:scaling>
        <c:delete val="0"/>
        <c:axPos val="b"/>
        <c:majorTickMark val="out"/>
        <c:minorTickMark val="none"/>
        <c:tickLblPos val="nextTo"/>
        <c:spPr>
          <a:ln>
            <a:noFill/>
          </a:ln>
        </c:spPr>
        <c:txPr>
          <a:bodyPr/>
          <a:lstStyle/>
          <a:p>
            <a:pPr>
              <a:defRPr sz="1600" b="1">
                <a:solidFill>
                  <a:srgbClr val="164585"/>
                </a:solidFill>
                <a:latin typeface="Arial" panose="020B0604020202020204" pitchFamily="34" charset="0"/>
                <a:cs typeface="Arial" panose="020B0604020202020204" pitchFamily="34" charset="0"/>
              </a:defRPr>
            </a:pPr>
            <a:endParaRPr lang="en-US"/>
          </a:p>
        </c:txPr>
        <c:crossAx val="178274688"/>
        <c:crosses val="autoZero"/>
        <c:auto val="1"/>
        <c:lblAlgn val="ctr"/>
        <c:lblOffset val="100"/>
        <c:noMultiLvlLbl val="0"/>
      </c:catAx>
      <c:valAx>
        <c:axId val="178274688"/>
        <c:scaling>
          <c:orientation val="minMax"/>
        </c:scaling>
        <c:delete val="0"/>
        <c:axPos val="l"/>
        <c:numFmt formatCode="General" sourceLinked="1"/>
        <c:majorTickMark val="none"/>
        <c:minorTickMark val="none"/>
        <c:tickLblPos val="none"/>
        <c:spPr>
          <a:ln>
            <a:noFill/>
          </a:ln>
        </c:spPr>
        <c:crossAx val="178272896"/>
        <c:crosses val="autoZero"/>
        <c:crossBetween val="between"/>
      </c:valAx>
      <c:valAx>
        <c:axId val="178276224"/>
        <c:scaling>
          <c:logBase val="10"/>
          <c:orientation val="minMax"/>
          <c:max val="50"/>
          <c:min val="0.1"/>
        </c:scaling>
        <c:delete val="0"/>
        <c:axPos val="r"/>
        <c:numFmt formatCode="General" sourceLinked="1"/>
        <c:majorTickMark val="none"/>
        <c:minorTickMark val="none"/>
        <c:tickLblPos val="none"/>
        <c:spPr>
          <a:ln>
            <a:noFill/>
          </a:ln>
        </c:spPr>
        <c:crossAx val="178277760"/>
        <c:crosses val="max"/>
        <c:crossBetween val="midCat"/>
      </c:valAx>
      <c:valAx>
        <c:axId val="178277760"/>
        <c:scaling>
          <c:orientation val="minMax"/>
        </c:scaling>
        <c:delete val="1"/>
        <c:axPos val="b"/>
        <c:majorTickMark val="out"/>
        <c:minorTickMark val="none"/>
        <c:tickLblPos val="nextTo"/>
        <c:crossAx val="178276224"/>
        <c:crosses val="autoZero"/>
        <c:crossBetween val="midCat"/>
      </c:valAx>
      <c:spPr>
        <a:noFill/>
        <a:ln>
          <a:noFill/>
        </a:ln>
      </c:spPr>
    </c:plotArea>
    <c:legend>
      <c:legendPos val="b"/>
      <c:layout>
        <c:manualLayout>
          <c:xMode val="edge"/>
          <c:yMode val="edge"/>
          <c:x val="0.52500000000000002"/>
          <c:y val="0.2729718375990895"/>
          <c:w val="0.46666666666666667"/>
          <c:h val="9.6367376970960233E-2"/>
        </c:manualLayout>
      </c:layout>
      <c:overlay val="0"/>
      <c:txPr>
        <a:bodyPr/>
        <a:lstStyle/>
        <a:p>
          <a:pPr>
            <a:defRPr sz="1200">
              <a:solidFill>
                <a:srgbClr val="164585"/>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152332"/>
                </a:solidFill>
              </a:defRPr>
            </a:pPr>
            <a:r>
              <a:rPr lang="en-US" dirty="0" smtClean="0">
                <a:solidFill>
                  <a:srgbClr val="152332"/>
                </a:solidFill>
                <a:latin typeface="Arial" panose="020B0604020202020204" pitchFamily="34" charset="0"/>
                <a:cs typeface="Arial" panose="020B0604020202020204" pitchFamily="34" charset="0"/>
              </a:rPr>
              <a:t>In Digital Media</a:t>
            </a:r>
            <a:endParaRPr lang="en-US" dirty="0">
              <a:solidFill>
                <a:srgbClr val="152332"/>
              </a:solidFill>
              <a:latin typeface="Arial" panose="020B0604020202020204" pitchFamily="34" charset="0"/>
              <a:cs typeface="Arial" panose="020B0604020202020204" pitchFamily="34" charset="0"/>
            </a:endParaRPr>
          </a:p>
        </c:rich>
      </c:tx>
      <c:layout>
        <c:manualLayout>
          <c:xMode val="edge"/>
          <c:yMode val="edge"/>
          <c:x val="0.27203586927750401"/>
          <c:y val="2.2360250634347399E-2"/>
        </c:manualLayout>
      </c:layout>
      <c:overlay val="0"/>
    </c:title>
    <c:autoTitleDeleted val="0"/>
    <c:plotArea>
      <c:layout>
        <c:manualLayout>
          <c:layoutTarget val="inner"/>
          <c:xMode val="edge"/>
          <c:yMode val="edge"/>
          <c:x val="0.50068050926124674"/>
          <c:y val="0.15599975393700799"/>
          <c:w val="0.41761739135312076"/>
          <c:h val="0.80337524606299204"/>
        </c:manualLayout>
      </c:layout>
      <c:barChart>
        <c:barDir val="bar"/>
        <c:grouping val="clustered"/>
        <c:varyColors val="0"/>
        <c:ser>
          <c:idx val="0"/>
          <c:order val="0"/>
          <c:tx>
            <c:strRef>
              <c:f>Sheet1!$B$1</c:f>
              <c:strCache>
                <c:ptCount val="1"/>
                <c:pt idx="0">
                  <c:v>Series 1</c:v>
                </c:pt>
              </c:strCache>
            </c:strRef>
          </c:tx>
          <c:spPr>
            <a:solidFill>
              <a:srgbClr val="334495"/>
            </a:solidFill>
            <a:effectLst/>
          </c:spPr>
          <c:invertIfNegative val="0"/>
          <c:dPt>
            <c:idx val="1"/>
            <c:invertIfNegative val="0"/>
            <c:bubble3D val="0"/>
            <c:spPr>
              <a:solidFill>
                <a:srgbClr val="C00000"/>
              </a:solidFill>
              <a:effectLst/>
            </c:spPr>
          </c:dPt>
          <c:dPt>
            <c:idx val="2"/>
            <c:invertIfNegative val="0"/>
            <c:bubble3D val="0"/>
            <c:spPr>
              <a:solidFill>
                <a:srgbClr val="C00000"/>
              </a:solidFill>
              <a:effectLst/>
            </c:spPr>
          </c:dPt>
          <c:dPt>
            <c:idx val="3"/>
            <c:invertIfNegative val="0"/>
            <c:bubble3D val="0"/>
            <c:spPr>
              <a:solidFill>
                <a:srgbClr val="C00000"/>
              </a:solidFill>
              <a:effectLst/>
            </c:spPr>
          </c:dPt>
          <c:dPt>
            <c:idx val="4"/>
            <c:invertIfNegative val="0"/>
            <c:bubble3D val="0"/>
            <c:spPr>
              <a:solidFill>
                <a:srgbClr val="C00000"/>
              </a:solidFill>
              <a:effectLst/>
            </c:spPr>
          </c:dPt>
          <c:dPt>
            <c:idx val="8"/>
            <c:invertIfNegative val="0"/>
            <c:bubble3D val="0"/>
            <c:spPr>
              <a:solidFill>
                <a:srgbClr val="16A985"/>
              </a:solidFill>
              <a:effectLst/>
            </c:spPr>
          </c:dPt>
          <c:dLbls>
            <c:dLbl>
              <c:idx val="8"/>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Mobile Device</c:v>
                </c:pt>
                <c:pt idx="1">
                  <c:v>Online Banner</c:v>
                </c:pt>
                <c:pt idx="2">
                  <c:v>Social Media</c:v>
                </c:pt>
                <c:pt idx="3">
                  <c:v>Online Video</c:v>
                </c:pt>
                <c:pt idx="4">
                  <c:v>Search Engine</c:v>
                </c:pt>
                <c:pt idx="5">
                  <c:v>Magazine Website</c:v>
                </c:pt>
                <c:pt idx="6">
                  <c:v>Radio Website</c:v>
                </c:pt>
                <c:pt idx="7">
                  <c:v>Television Website</c:v>
                </c:pt>
                <c:pt idx="8">
                  <c:v>Newspaper Website</c:v>
                </c:pt>
              </c:strCache>
            </c:strRef>
          </c:cat>
          <c:val>
            <c:numRef>
              <c:f>Sheet1!$B$2:$B$10</c:f>
              <c:numCache>
                <c:formatCode>General</c:formatCode>
                <c:ptCount val="9"/>
                <c:pt idx="0">
                  <c:v>18</c:v>
                </c:pt>
                <c:pt idx="1">
                  <c:v>20</c:v>
                </c:pt>
                <c:pt idx="2">
                  <c:v>23</c:v>
                </c:pt>
                <c:pt idx="3">
                  <c:v>24</c:v>
                </c:pt>
                <c:pt idx="4">
                  <c:v>28</c:v>
                </c:pt>
                <c:pt idx="5">
                  <c:v>30</c:v>
                </c:pt>
                <c:pt idx="6">
                  <c:v>31</c:v>
                </c:pt>
                <c:pt idx="7">
                  <c:v>33</c:v>
                </c:pt>
                <c:pt idx="8">
                  <c:v>38</c:v>
                </c:pt>
              </c:numCache>
            </c:numRef>
          </c:val>
        </c:ser>
        <c:dLbls>
          <c:showLegendKey val="0"/>
          <c:showVal val="1"/>
          <c:showCatName val="0"/>
          <c:showSerName val="0"/>
          <c:showPercent val="0"/>
          <c:showBubbleSize val="0"/>
        </c:dLbls>
        <c:gapWidth val="150"/>
        <c:overlap val="-25"/>
        <c:axId val="204111872"/>
        <c:axId val="204113408"/>
      </c:barChart>
      <c:catAx>
        <c:axId val="204111872"/>
        <c:scaling>
          <c:orientation val="minMax"/>
        </c:scaling>
        <c:delete val="0"/>
        <c:axPos val="l"/>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4113408"/>
        <c:crosses val="autoZero"/>
        <c:auto val="1"/>
        <c:lblAlgn val="ctr"/>
        <c:lblOffset val="100"/>
        <c:noMultiLvlLbl val="0"/>
      </c:catAx>
      <c:valAx>
        <c:axId val="204113408"/>
        <c:scaling>
          <c:orientation val="minMax"/>
        </c:scaling>
        <c:delete val="1"/>
        <c:axPos val="b"/>
        <c:numFmt formatCode="General" sourceLinked="1"/>
        <c:majorTickMark val="none"/>
        <c:minorTickMark val="none"/>
        <c:tickLblPos val="nextTo"/>
        <c:crossAx val="204111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152332"/>
                </a:solidFill>
              </a:defRPr>
            </a:pPr>
            <a:r>
              <a:rPr lang="en-US" dirty="0" smtClean="0">
                <a:solidFill>
                  <a:srgbClr val="152332"/>
                </a:solidFill>
                <a:latin typeface="Arial" panose="020B0604020202020204" pitchFamily="34" charset="0"/>
                <a:cs typeface="Arial" panose="020B0604020202020204" pitchFamily="34" charset="0"/>
              </a:rPr>
              <a:t>In</a:t>
            </a:r>
            <a:r>
              <a:rPr lang="en-US" baseline="0" dirty="0" smtClean="0">
                <a:solidFill>
                  <a:srgbClr val="152332"/>
                </a:solidFill>
                <a:latin typeface="Arial" panose="020B0604020202020204" pitchFamily="34" charset="0"/>
                <a:cs typeface="Arial" panose="020B0604020202020204" pitchFamily="34" charset="0"/>
              </a:rPr>
              <a:t> Traditional Media</a:t>
            </a:r>
            <a:endParaRPr lang="en-US" dirty="0">
              <a:solidFill>
                <a:srgbClr val="152332"/>
              </a:solidFill>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47493113296092504"/>
          <c:y val="0.173554925038168"/>
          <c:w val="0.47404358119070633"/>
          <c:h val="0.73617930669599096"/>
        </c:manualLayout>
      </c:layout>
      <c:barChart>
        <c:barDir val="bar"/>
        <c:grouping val="clustered"/>
        <c:varyColors val="0"/>
        <c:ser>
          <c:idx val="0"/>
          <c:order val="0"/>
          <c:tx>
            <c:strRef>
              <c:f>Sheet1!$B$1</c:f>
              <c:strCache>
                <c:ptCount val="1"/>
                <c:pt idx="0">
                  <c:v>Series 1</c:v>
                </c:pt>
              </c:strCache>
            </c:strRef>
          </c:tx>
          <c:spPr>
            <a:solidFill>
              <a:srgbClr val="334495"/>
            </a:solidFill>
            <a:effectLst/>
          </c:spPr>
          <c:invertIfNegative val="0"/>
          <c:dPt>
            <c:idx val="4"/>
            <c:invertIfNegative val="0"/>
            <c:bubble3D val="0"/>
            <c:spPr>
              <a:solidFill>
                <a:srgbClr val="16A985"/>
              </a:solidFill>
              <a:effectLst/>
            </c:spPr>
          </c:dPt>
          <c:dLbls>
            <c:dLbl>
              <c:idx val="3"/>
              <c:spPr/>
              <c:txPr>
                <a:bodyPr/>
                <a:lstStyle/>
                <a:p>
                  <a:pPr>
                    <a:defRPr b="0"/>
                  </a:pPr>
                  <a:endParaRPr lang="en-US"/>
                </a:p>
              </c:txPr>
              <c:showLegendKey val="0"/>
              <c:showVal val="1"/>
              <c:showCatName val="0"/>
              <c:showSerName val="0"/>
              <c:showPercent val="0"/>
              <c:showBubbleSize val="0"/>
            </c:dLbl>
            <c:dLbl>
              <c:idx val="4"/>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Billboard/ Outdoor</c:v>
                </c:pt>
                <c:pt idx="1">
                  <c:v>Magazine</c:v>
                </c:pt>
                <c:pt idx="2">
                  <c:v>Radio</c:v>
                </c:pt>
                <c:pt idx="3">
                  <c:v>Television</c:v>
                </c:pt>
                <c:pt idx="4">
                  <c:v>Printed Newspaper</c:v>
                </c:pt>
              </c:strCache>
            </c:strRef>
          </c:cat>
          <c:val>
            <c:numRef>
              <c:f>Sheet1!$B$2:$B$6</c:f>
              <c:numCache>
                <c:formatCode>General</c:formatCode>
                <c:ptCount val="5"/>
                <c:pt idx="0">
                  <c:v>33</c:v>
                </c:pt>
                <c:pt idx="1">
                  <c:v>36</c:v>
                </c:pt>
                <c:pt idx="2">
                  <c:v>37</c:v>
                </c:pt>
                <c:pt idx="3">
                  <c:v>41</c:v>
                </c:pt>
                <c:pt idx="4">
                  <c:v>46</c:v>
                </c:pt>
              </c:numCache>
            </c:numRef>
          </c:val>
        </c:ser>
        <c:dLbls>
          <c:showLegendKey val="0"/>
          <c:showVal val="1"/>
          <c:showCatName val="0"/>
          <c:showSerName val="0"/>
          <c:showPercent val="0"/>
          <c:showBubbleSize val="0"/>
        </c:dLbls>
        <c:gapWidth val="150"/>
        <c:axId val="204231040"/>
        <c:axId val="204232576"/>
      </c:barChart>
      <c:catAx>
        <c:axId val="204231040"/>
        <c:scaling>
          <c:orientation val="minMax"/>
        </c:scaling>
        <c:delete val="0"/>
        <c:axPos val="l"/>
        <c:majorTickMark val="out"/>
        <c:minorTickMark val="none"/>
        <c:tickLblPos val="nextTo"/>
        <c:txPr>
          <a:bodyPr/>
          <a:lstStyle/>
          <a:p>
            <a:pPr algn="r">
              <a:defRPr sz="1500">
                <a:latin typeface="Arial" panose="020B0604020202020204" pitchFamily="34" charset="0"/>
                <a:cs typeface="Arial" panose="020B0604020202020204" pitchFamily="34" charset="0"/>
              </a:defRPr>
            </a:pPr>
            <a:endParaRPr lang="en-US"/>
          </a:p>
        </c:txPr>
        <c:crossAx val="204232576"/>
        <c:crosses val="autoZero"/>
        <c:auto val="1"/>
        <c:lblAlgn val="ctr"/>
        <c:lblOffset val="100"/>
        <c:noMultiLvlLbl val="0"/>
      </c:catAx>
      <c:valAx>
        <c:axId val="204232576"/>
        <c:scaling>
          <c:orientation val="minMax"/>
        </c:scaling>
        <c:delete val="1"/>
        <c:axPos val="b"/>
        <c:numFmt formatCode="General" sourceLinked="1"/>
        <c:majorTickMark val="out"/>
        <c:minorTickMark val="none"/>
        <c:tickLblPos val="nextTo"/>
        <c:crossAx val="204231040"/>
        <c:crosses val="autoZero"/>
        <c:crossBetween val="between"/>
      </c:valAx>
    </c:plotArea>
    <c:plotVisOnly val="1"/>
    <c:dispBlanksAs val="gap"/>
    <c:showDLblsOverMax val="0"/>
  </c:chart>
  <c:txPr>
    <a:bodyPr/>
    <a:lstStyle/>
    <a:p>
      <a:pPr algn="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82584815786906E-2"/>
          <c:y val="1.9448054426636201E-2"/>
          <c:w val="0.78690895255740079"/>
          <c:h val="0.81636483235004353"/>
        </c:manualLayout>
      </c:layout>
      <c:lineChart>
        <c:grouping val="standard"/>
        <c:varyColors val="0"/>
        <c:ser>
          <c:idx val="0"/>
          <c:order val="0"/>
          <c:tx>
            <c:strRef>
              <c:f>'% Chart'!$A$2</c:f>
              <c:strCache>
                <c:ptCount val="1"/>
                <c:pt idx="0">
                  <c:v>Television</c:v>
                </c:pt>
              </c:strCache>
            </c:strRef>
          </c:tx>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Chart'!$B$2:$O$2</c:f>
              <c:numCache>
                <c:formatCode>#,##0.00_ ;\-#,##0.00\ </c:formatCode>
                <c:ptCount val="14"/>
                <c:pt idx="0">
                  <c:v>44.583028222272915</c:v>
                </c:pt>
                <c:pt idx="1">
                  <c:v>49.348121160165739</c:v>
                </c:pt>
                <c:pt idx="2">
                  <c:v>43.7</c:v>
                </c:pt>
                <c:pt idx="3">
                  <c:v>26</c:v>
                </c:pt>
                <c:pt idx="4">
                  <c:v>35.56</c:v>
                </c:pt>
                <c:pt idx="5">
                  <c:v>35.299999999999997</c:v>
                </c:pt>
                <c:pt idx="6">
                  <c:v>31.41210374639769</c:v>
                </c:pt>
                <c:pt idx="7">
                  <c:v>39.546885934219738</c:v>
                </c:pt>
                <c:pt idx="8">
                  <c:v>47.847707847707838</c:v>
                </c:pt>
                <c:pt idx="9" formatCode="0.00">
                  <c:v>36.808236808236813</c:v>
                </c:pt>
                <c:pt idx="10" formatCode="0.00">
                  <c:v>60.096697264784872</c:v>
                </c:pt>
                <c:pt idx="11" formatCode="0.00">
                  <c:v>46.422643751298324</c:v>
                </c:pt>
                <c:pt idx="12" formatCode="0.00">
                  <c:v>54.270042093101445</c:v>
                </c:pt>
                <c:pt idx="13" formatCode="0.00">
                  <c:v>50.514857738637964</c:v>
                </c:pt>
              </c:numCache>
            </c:numRef>
          </c:val>
          <c:smooth val="0"/>
        </c:ser>
        <c:ser>
          <c:idx val="1"/>
          <c:order val="1"/>
          <c:tx>
            <c:strRef>
              <c:f>'% Chart'!$A$3</c:f>
              <c:strCache>
                <c:ptCount val="1"/>
                <c:pt idx="0">
                  <c:v>Radio</c:v>
                </c:pt>
              </c:strCache>
            </c:strRef>
          </c:tx>
          <c:spPr>
            <a:ln>
              <a:solidFill>
                <a:srgbClr val="FF0000"/>
              </a:solidFill>
            </a:ln>
          </c:spPr>
          <c:marker>
            <c:spPr>
              <a:solidFill>
                <a:srgbClr val="FF0000"/>
              </a:solidFill>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Chart'!$B$3:$O$3</c:f>
              <c:numCache>
                <c:formatCode>#,##0.00_ ;\-#,##0.00\ </c:formatCode>
                <c:ptCount val="14"/>
                <c:pt idx="0">
                  <c:v>7.8568598970025088</c:v>
                </c:pt>
                <c:pt idx="1">
                  <c:v>5.9222746106586657</c:v>
                </c:pt>
                <c:pt idx="2">
                  <c:v>11.3</c:v>
                </c:pt>
                <c:pt idx="3">
                  <c:v>11.3</c:v>
                </c:pt>
                <c:pt idx="4">
                  <c:v>18.77</c:v>
                </c:pt>
                <c:pt idx="5">
                  <c:v>19.260000000000002</c:v>
                </c:pt>
                <c:pt idx="6">
                  <c:v>13.150310935841041</c:v>
                </c:pt>
                <c:pt idx="7">
                  <c:v>16.532540237928622</c:v>
                </c:pt>
                <c:pt idx="8">
                  <c:v>7.5679875679875677</c:v>
                </c:pt>
                <c:pt idx="9" formatCode="0.00">
                  <c:v>27.734877734877735</c:v>
                </c:pt>
                <c:pt idx="10" formatCode="0.00">
                  <c:v>2.2666416008350296</c:v>
                </c:pt>
                <c:pt idx="11" formatCode="0.00">
                  <c:v>11.913387382099341</c:v>
                </c:pt>
                <c:pt idx="12" formatCode="0.00">
                  <c:v>5.3309449876660917</c:v>
                </c:pt>
                <c:pt idx="13" formatCode="0.00">
                  <c:v>5.4062829410419706</c:v>
                </c:pt>
              </c:numCache>
            </c:numRef>
          </c:val>
          <c:smooth val="0"/>
        </c:ser>
        <c:ser>
          <c:idx val="2"/>
          <c:order val="2"/>
          <c:tx>
            <c:strRef>
              <c:f>'% Chart'!$A$4</c:f>
              <c:strCache>
                <c:ptCount val="1"/>
                <c:pt idx="0">
                  <c:v>PRINT - NEWSPAPERS</c:v>
                </c:pt>
              </c:strCache>
            </c:strRef>
          </c:tx>
          <c:spPr>
            <a:ln w="101600">
              <a:solidFill>
                <a:srgbClr val="92D050"/>
              </a:solidFill>
            </a:ln>
            <a:effectLst/>
          </c:spPr>
          <c:marker>
            <c:symbol val="circle"/>
            <c:size val="8"/>
            <c:spPr>
              <a:solidFill>
                <a:srgbClr val="92D050"/>
              </a:solidFill>
              <a:effectLst/>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Chart'!$B$4:$O$4</c:f>
              <c:numCache>
                <c:formatCode>#,##0.00_ ;\-#,##0.00\ </c:formatCode>
                <c:ptCount val="14"/>
                <c:pt idx="0">
                  <c:v>31.884806069409269</c:v>
                </c:pt>
                <c:pt idx="1">
                  <c:v>28.455850835833694</c:v>
                </c:pt>
                <c:pt idx="2">
                  <c:v>34.6</c:v>
                </c:pt>
                <c:pt idx="3">
                  <c:v>47</c:v>
                </c:pt>
                <c:pt idx="4">
                  <c:v>25.990000000000002</c:v>
                </c:pt>
                <c:pt idx="5">
                  <c:v>25.12</c:v>
                </c:pt>
                <c:pt idx="6">
                  <c:v>27.21067799180949</c:v>
                </c:pt>
                <c:pt idx="7">
                  <c:v>27.423023093072082</c:v>
                </c:pt>
                <c:pt idx="8">
                  <c:v>10.986790986790986</c:v>
                </c:pt>
                <c:pt idx="9" formatCode="0.00">
                  <c:v>10.27</c:v>
                </c:pt>
                <c:pt idx="10" formatCode="0.00">
                  <c:v>11.458042617654144</c:v>
                </c:pt>
                <c:pt idx="11" formatCode="0.00">
                  <c:v>7.506242630161581</c:v>
                </c:pt>
                <c:pt idx="12" formatCode="0.00">
                  <c:v>7.1977714555162642</c:v>
                </c:pt>
                <c:pt idx="13" formatCode="0.00">
                  <c:v>5.5425839226290652</c:v>
                </c:pt>
              </c:numCache>
            </c:numRef>
          </c:val>
          <c:smooth val="0"/>
        </c:ser>
        <c:ser>
          <c:idx val="3"/>
          <c:order val="3"/>
          <c:tx>
            <c:strRef>
              <c:f>'% Chart'!$A$5</c:f>
              <c:strCache>
                <c:ptCount val="1"/>
                <c:pt idx="0">
                  <c:v>Print Weeklies/Community*</c:v>
                </c:pt>
              </c:strCache>
            </c:strRef>
          </c:tx>
          <c:spPr>
            <a:ln w="50800">
              <a:solidFill>
                <a:srgbClr val="00B050"/>
              </a:solidFill>
            </a:ln>
            <a:effectLst>
              <a:outerShdw blurRad="50800" dist="50800" dir="5400000" algn="ctr" rotWithShape="0">
                <a:schemeClr val="bg1"/>
              </a:outerShdw>
            </a:effectLst>
          </c:spPr>
          <c:marker>
            <c:symbol val="square"/>
            <c:size val="10"/>
            <c:spPr>
              <a:solidFill>
                <a:srgbClr val="00B050"/>
              </a:solidFill>
              <a:effectLst>
                <a:outerShdw blurRad="50800" dist="50800" dir="5400000" algn="ctr" rotWithShape="0">
                  <a:schemeClr val="bg1"/>
                </a:outerShdw>
              </a:effectLst>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Chart'!$B$5:$O$5</c:f>
              <c:numCache>
                <c:formatCode>#,##0.00_ ;\-#,##0.00\ </c:formatCode>
                <c:ptCount val="14"/>
                <c:pt idx="0">
                  <c:v>9.9828337514855434</c:v>
                </c:pt>
                <c:pt idx="1">
                  <c:v>14.094870695813688</c:v>
                </c:pt>
                <c:pt idx="2">
                  <c:v>18</c:v>
                </c:pt>
                <c:pt idx="3">
                  <c:v>19</c:v>
                </c:pt>
                <c:pt idx="4">
                  <c:v>11.82</c:v>
                </c:pt>
                <c:pt idx="5">
                  <c:v>10.9</c:v>
                </c:pt>
                <c:pt idx="6">
                  <c:v>9.3280752313059292</c:v>
                </c:pt>
                <c:pt idx="7">
                  <c:v>16.812456263121064</c:v>
                </c:pt>
                <c:pt idx="8">
                  <c:v>6.65112665112665</c:v>
                </c:pt>
                <c:pt idx="9" formatCode="0.00">
                  <c:v>8.32</c:v>
                </c:pt>
                <c:pt idx="10" formatCode="0.00">
                  <c:v>9.7489634631158832</c:v>
                </c:pt>
                <c:pt idx="11" formatCode="0.00">
                  <c:v>3.6465540184827416</c:v>
                </c:pt>
                <c:pt idx="12" formatCode="0.00">
                  <c:v>6.4827286681810259</c:v>
                </c:pt>
                <c:pt idx="13" formatCode="0.00">
                  <c:v>3.8473865095362618</c:v>
                </c:pt>
              </c:numCache>
            </c:numRef>
          </c:val>
          <c:smooth val="0"/>
        </c:ser>
        <c:ser>
          <c:idx val="4"/>
          <c:order val="4"/>
          <c:tx>
            <c:strRef>
              <c:f>'% Chart'!$A$6</c:f>
              <c:strCache>
                <c:ptCount val="1"/>
                <c:pt idx="0">
                  <c:v>Print Dailies/National News</c:v>
                </c:pt>
              </c:strCache>
            </c:strRef>
          </c:tx>
          <c:spPr>
            <a:ln>
              <a:solidFill>
                <a:srgbClr val="92D050"/>
              </a:solidFill>
            </a:ln>
          </c:spPr>
          <c:marker>
            <c:symbol val="diamond"/>
            <c:size val="8"/>
            <c:spPr>
              <a:solidFill>
                <a:srgbClr val="92D050"/>
              </a:solidFill>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Chart'!$B$6:$O$6</c:f>
              <c:numCache>
                <c:formatCode>#,##0.00_ ;\-#,##0.00\ </c:formatCode>
                <c:ptCount val="14"/>
                <c:pt idx="0">
                  <c:v>21.901972317923725</c:v>
                </c:pt>
                <c:pt idx="1">
                  <c:v>14.360980140020004</c:v>
                </c:pt>
                <c:pt idx="2">
                  <c:v>16.600000000000001</c:v>
                </c:pt>
                <c:pt idx="3">
                  <c:v>28</c:v>
                </c:pt>
                <c:pt idx="4">
                  <c:v>14.17</c:v>
                </c:pt>
                <c:pt idx="5">
                  <c:v>14.22</c:v>
                </c:pt>
                <c:pt idx="6">
                  <c:v>17.882602760503559</c:v>
                </c:pt>
                <c:pt idx="7">
                  <c:v>10.610566829951017</c:v>
                </c:pt>
                <c:pt idx="8">
                  <c:v>4.335664335664335</c:v>
                </c:pt>
                <c:pt idx="9" formatCode="0.00">
                  <c:v>1.95</c:v>
                </c:pt>
                <c:pt idx="10" formatCode="0.00">
                  <c:v>1.7090791545382611</c:v>
                </c:pt>
                <c:pt idx="11" formatCode="0.00">
                  <c:v>3.8596886116788394</c:v>
                </c:pt>
                <c:pt idx="12" formatCode="0.00">
                  <c:v>0.71504278733523841</c:v>
                </c:pt>
                <c:pt idx="13" formatCode="0.00">
                  <c:v>1.6951974130928034</c:v>
                </c:pt>
              </c:numCache>
            </c:numRef>
          </c:val>
          <c:smooth val="0"/>
        </c:ser>
        <c:ser>
          <c:idx val="5"/>
          <c:order val="5"/>
          <c:tx>
            <c:strRef>
              <c:f>'% Chart'!$A$7</c:f>
              <c:strCache>
                <c:ptCount val="1"/>
                <c:pt idx="0">
                  <c:v>Print Magazines</c:v>
                </c:pt>
              </c:strCache>
            </c:strRef>
          </c:tx>
          <c:spPr>
            <a:ln w="44450">
              <a:solidFill>
                <a:srgbClr val="FFC000"/>
              </a:solidFill>
            </a:ln>
          </c:spPr>
          <c:marker>
            <c:symbol val="circle"/>
            <c:size val="7"/>
          </c:marker>
          <c:dPt>
            <c:idx val="7"/>
            <c:marker>
              <c:spPr>
                <a:solidFill>
                  <a:srgbClr val="FFC000"/>
                </a:solidFill>
              </c:spPr>
            </c:marker>
            <c:bubble3D val="0"/>
          </c:dPt>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Chart'!$B$7:$O$7</c:f>
              <c:numCache>
                <c:formatCode>#,##0.00_ ;\-#,##0.00\ </c:formatCode>
                <c:ptCount val="14"/>
                <c:pt idx="0">
                  <c:v>9.9288140883281528</c:v>
                </c:pt>
                <c:pt idx="1">
                  <c:v>11.998142591798828</c:v>
                </c:pt>
                <c:pt idx="2">
                  <c:v>2.8</c:v>
                </c:pt>
                <c:pt idx="3">
                  <c:v>5.3</c:v>
                </c:pt>
                <c:pt idx="4">
                  <c:v>4.41</c:v>
                </c:pt>
                <c:pt idx="5">
                  <c:v>4.92</c:v>
                </c:pt>
                <c:pt idx="6">
                  <c:v>2.532989534354618</c:v>
                </c:pt>
                <c:pt idx="7">
                  <c:v>2.405528341497551</c:v>
                </c:pt>
                <c:pt idx="8">
                  <c:v>5.5322455322455317</c:v>
                </c:pt>
                <c:pt idx="9" formatCode="0.00">
                  <c:v>3.9092664092664098</c:v>
                </c:pt>
                <c:pt idx="10" formatCode="0.00">
                  <c:v>1.4817408966440218</c:v>
                </c:pt>
                <c:pt idx="11" formatCode="0.00">
                  <c:v>1.1059359141156409</c:v>
                </c:pt>
                <c:pt idx="12" formatCode="0.00">
                  <c:v>1.3152498206979646</c:v>
                </c:pt>
                <c:pt idx="13" formatCode="0.00">
                  <c:v>1.4991522195896458</c:v>
                </c:pt>
              </c:numCache>
            </c:numRef>
          </c:val>
          <c:smooth val="0"/>
        </c:ser>
        <c:ser>
          <c:idx val="6"/>
          <c:order val="6"/>
          <c:tx>
            <c:strRef>
              <c:f>'% Chart'!$A$8</c:f>
              <c:strCache>
                <c:ptCount val="1"/>
                <c:pt idx="0">
                  <c:v>Out of Home</c:v>
                </c:pt>
              </c:strCache>
            </c:strRef>
          </c:tx>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Chart'!$B$8:$O$8</c:f>
              <c:numCache>
                <c:formatCode>#,##0.00_ ;\-#,##0.00\ </c:formatCode>
                <c:ptCount val="14"/>
                <c:pt idx="0">
                  <c:v>4.8977827929366295</c:v>
                </c:pt>
                <c:pt idx="1">
                  <c:v>2.7843263323331908</c:v>
                </c:pt>
                <c:pt idx="2">
                  <c:v>4.3</c:v>
                </c:pt>
                <c:pt idx="3">
                  <c:v>4.4000000000000004</c:v>
                </c:pt>
                <c:pt idx="4">
                  <c:v>6.47</c:v>
                </c:pt>
                <c:pt idx="5">
                  <c:v>6.56</c:v>
                </c:pt>
                <c:pt idx="6">
                  <c:v>9.8437736993781275</c:v>
                </c:pt>
                <c:pt idx="7">
                  <c:v>4.5836249125262425</c:v>
                </c:pt>
                <c:pt idx="8">
                  <c:v>7.7078477078477068</c:v>
                </c:pt>
                <c:pt idx="9" formatCode="0.00">
                  <c:v>6.4028314028314037</c:v>
                </c:pt>
                <c:pt idx="10" formatCode="0.00">
                  <c:v>3.0489937310724016</c:v>
                </c:pt>
                <c:pt idx="11" formatCode="0.00">
                  <c:v>4.8231696605028382</c:v>
                </c:pt>
                <c:pt idx="12" formatCode="0.00">
                  <c:v>1.9301480336973751</c:v>
                </c:pt>
                <c:pt idx="13" formatCode="0.00">
                  <c:v>0.82221303278158031</c:v>
                </c:pt>
              </c:numCache>
            </c:numRef>
          </c:val>
          <c:smooth val="0"/>
        </c:ser>
        <c:ser>
          <c:idx val="7"/>
          <c:order val="7"/>
          <c:tx>
            <c:strRef>
              <c:f>'% Chart'!$A$9</c:f>
              <c:strCache>
                <c:ptCount val="1"/>
                <c:pt idx="0">
                  <c:v>Internet</c:v>
                </c:pt>
              </c:strCache>
            </c:strRef>
          </c:tx>
          <c:spPr>
            <a:ln w="76200">
              <a:solidFill>
                <a:srgbClr val="FFFF00"/>
              </a:solidFill>
            </a:ln>
          </c:spPr>
          <c:marker>
            <c:symbol val="x"/>
            <c:size val="10"/>
          </c:marker>
          <c:dPt>
            <c:idx val="1"/>
            <c:marker>
              <c:spPr>
                <a:solidFill>
                  <a:schemeClr val="accent2"/>
                </a:solidFill>
              </c:spPr>
            </c:marker>
            <c:bubble3D val="0"/>
          </c:dPt>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Chart'!$B$9:$O$9</c:f>
              <c:numCache>
                <c:formatCode>#,##0.00_ ;\-#,##0.00\ </c:formatCode>
                <c:ptCount val="14"/>
                <c:pt idx="0">
                  <c:v>0.84870893005053838</c:v>
                </c:pt>
                <c:pt idx="1">
                  <c:v>1.491284469209887</c:v>
                </c:pt>
                <c:pt idx="2">
                  <c:v>0.8</c:v>
                </c:pt>
                <c:pt idx="3">
                  <c:v>5.9</c:v>
                </c:pt>
                <c:pt idx="4">
                  <c:v>7.15</c:v>
                </c:pt>
                <c:pt idx="5">
                  <c:v>8.7899999999999991</c:v>
                </c:pt>
                <c:pt idx="6">
                  <c:v>13.514333383892005</c:v>
                </c:pt>
                <c:pt idx="7">
                  <c:v>8.0213435969209232</c:v>
                </c:pt>
                <c:pt idx="8">
                  <c:v>14.576534576534575</c:v>
                </c:pt>
                <c:pt idx="9" formatCode="0.00">
                  <c:v>13.690476190476192</c:v>
                </c:pt>
                <c:pt idx="10" formatCode="0.00">
                  <c:v>19.81318006306665</c:v>
                </c:pt>
                <c:pt idx="11" formatCode="0.00">
                  <c:v>27.054415059741725</c:v>
                </c:pt>
                <c:pt idx="12" formatCode="0.00">
                  <c:v>27.80795152042802</c:v>
                </c:pt>
                <c:pt idx="13" formatCode="0.00">
                  <c:v>34.107770378321533</c:v>
                </c:pt>
              </c:numCache>
            </c:numRef>
          </c:val>
          <c:smooth val="0"/>
        </c:ser>
        <c:ser>
          <c:idx val="8"/>
          <c:order val="8"/>
          <c:tx>
            <c:strRef>
              <c:f>'% Chart'!$A$10</c:f>
              <c:strCache>
                <c:ptCount val="1"/>
                <c:pt idx="0">
                  <c:v>Cinema</c:v>
                </c:pt>
              </c:strCache>
            </c:strRef>
          </c:tx>
          <c:spPr>
            <a:ln>
              <a:solidFill>
                <a:srgbClr val="7030A0"/>
              </a:solidFill>
            </a:ln>
          </c:spPr>
          <c:marker>
            <c:symbol val="triangle"/>
            <c:size val="10"/>
            <c:spPr>
              <a:solidFill>
                <a:srgbClr val="7030A0"/>
              </a:solidFill>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Chart'!$B$10:$O$10</c:f>
              <c:numCache>
                <c:formatCode>#,##0.00_ ;\-#,##0.00\ </c:formatCode>
                <c:ptCount val="14"/>
                <c:pt idx="0">
                  <c:v>0</c:v>
                </c:pt>
                <c:pt idx="1">
                  <c:v>0</c:v>
                </c:pt>
                <c:pt idx="2">
                  <c:v>2.1</c:v>
                </c:pt>
                <c:pt idx="3">
                  <c:v>0.1</c:v>
                </c:pt>
                <c:pt idx="4">
                  <c:v>1.65</c:v>
                </c:pt>
                <c:pt idx="5">
                  <c:v>0.05</c:v>
                </c:pt>
                <c:pt idx="6">
                  <c:v>2.3358107083270134</c:v>
                </c:pt>
                <c:pt idx="7">
                  <c:v>1.4870538838348495</c:v>
                </c:pt>
                <c:pt idx="8">
                  <c:v>5.7808857808857805</c:v>
                </c:pt>
                <c:pt idx="9" formatCode="0.00">
                  <c:v>1.1904761904761907</c:v>
                </c:pt>
                <c:pt idx="10" formatCode="0.00">
                  <c:v>1.8347038259428845</c:v>
                </c:pt>
                <c:pt idx="11" formatCode="0.00">
                  <c:v>1.1742056020805571</c:v>
                </c:pt>
                <c:pt idx="12" formatCode="0.00">
                  <c:v>2.1478920888928235</c:v>
                </c:pt>
                <c:pt idx="13" formatCode="0.00">
                  <c:v>2.1071397669982344</c:v>
                </c:pt>
              </c:numCache>
            </c:numRef>
          </c:val>
          <c:smooth val="0"/>
        </c:ser>
        <c:dLbls>
          <c:showLegendKey val="0"/>
          <c:showVal val="0"/>
          <c:showCatName val="0"/>
          <c:showSerName val="0"/>
          <c:showPercent val="0"/>
          <c:showBubbleSize val="0"/>
        </c:dLbls>
        <c:marker val="1"/>
        <c:smooth val="0"/>
        <c:axId val="265306112"/>
        <c:axId val="265308032"/>
      </c:lineChart>
      <c:catAx>
        <c:axId val="265306112"/>
        <c:scaling>
          <c:orientation val="minMax"/>
        </c:scaling>
        <c:delete val="0"/>
        <c:axPos val="b"/>
        <c:majorTickMark val="out"/>
        <c:minorTickMark val="none"/>
        <c:tickLblPos val="nextTo"/>
        <c:txPr>
          <a:bodyPr rot="-5400000" vert="horz"/>
          <a:lstStyle/>
          <a:p>
            <a:pPr>
              <a:defRPr>
                <a:latin typeface="Arial" panose="020B0604020202020204" pitchFamily="34" charset="0"/>
                <a:cs typeface="Arial" panose="020B0604020202020204" pitchFamily="34" charset="0"/>
              </a:defRPr>
            </a:pPr>
            <a:endParaRPr lang="en-US"/>
          </a:p>
        </c:txPr>
        <c:crossAx val="265308032"/>
        <c:crosses val="autoZero"/>
        <c:auto val="1"/>
        <c:lblAlgn val="ctr"/>
        <c:lblOffset val="100"/>
        <c:noMultiLvlLbl val="0"/>
      </c:catAx>
      <c:valAx>
        <c:axId val="265308032"/>
        <c:scaling>
          <c:orientation val="minMax"/>
          <c:max val="62"/>
          <c:min val="0"/>
        </c:scaling>
        <c:delete val="1"/>
        <c:axPos val="l"/>
        <c:numFmt formatCode="#,##0.00_ ;\-#,##0.00\ " sourceLinked="1"/>
        <c:majorTickMark val="out"/>
        <c:minorTickMark val="none"/>
        <c:tickLblPos val="nextTo"/>
        <c:crossAx val="265306112"/>
        <c:crosses val="autoZero"/>
        <c:crossBetween val="midCat"/>
      </c:valAx>
    </c:plotArea>
    <c:legend>
      <c:legendPos val="r"/>
      <c:layout>
        <c:manualLayout>
          <c:xMode val="edge"/>
          <c:yMode val="edge"/>
          <c:x val="0.81894186020865034"/>
          <c:y val="0.19092416598118411"/>
          <c:w val="0.17685645911908071"/>
          <c:h val="0.64683555510986013"/>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66570250147302E-2"/>
          <c:y val="3.1746031746031744E-2"/>
          <c:w val="0.54970084096630789"/>
          <c:h val="0.85509019705870104"/>
        </c:manualLayout>
      </c:layout>
      <c:pieChart>
        <c:varyColors val="1"/>
        <c:ser>
          <c:idx val="0"/>
          <c:order val="0"/>
          <c:tx>
            <c:strRef>
              <c:f>Sheet1!$B$1</c:f>
              <c:strCache>
                <c:ptCount val="1"/>
                <c:pt idx="0">
                  <c:v>2015/2016 Spending</c:v>
                </c:pt>
              </c:strCache>
            </c:strRef>
          </c:tx>
          <c:dPt>
            <c:idx val="0"/>
            <c:bubble3D val="0"/>
            <c:spPr>
              <a:solidFill>
                <a:srgbClr val="16A985"/>
              </a:solidFill>
            </c:spPr>
          </c:dPt>
          <c:dPt>
            <c:idx val="1"/>
            <c:bubble3D val="0"/>
            <c:spPr>
              <a:solidFill>
                <a:srgbClr val="C00000"/>
              </a:solidFill>
            </c:spPr>
          </c:dPt>
          <c:dPt>
            <c:idx val="2"/>
            <c:bubble3D val="0"/>
            <c:spPr>
              <a:solidFill>
                <a:srgbClr val="334495"/>
              </a:solidFill>
            </c:spPr>
          </c:dPt>
          <c:dLbls>
            <c:dLbl>
              <c:idx val="0"/>
              <c:layout>
                <c:manualLayout>
                  <c:x val="-0.21352730462263644"/>
                  <c:y val="0.18472107653210015"/>
                </c:manualLayout>
              </c:layout>
              <c:tx>
                <c:rich>
                  <a:bodyPr/>
                  <a:lstStyle/>
                  <a:p>
                    <a:r>
                      <a:rPr lang="en-US" b="0" dirty="0"/>
                      <a:t>Daily Newspapers
 $513,120 </a:t>
                    </a:r>
                    <a:r>
                      <a:rPr lang="en-US" b="1" dirty="0"/>
                      <a:t>
31%</a:t>
                    </a:r>
                  </a:p>
                </c:rich>
              </c:tx>
              <c:showLegendKey val="0"/>
              <c:showVal val="1"/>
              <c:showCatName val="1"/>
              <c:showSerName val="0"/>
              <c:showPercent val="1"/>
              <c:showBubbleSize val="0"/>
              <c:separator>
</c:separator>
            </c:dLbl>
            <c:dLbl>
              <c:idx val="1"/>
              <c:layout>
                <c:manualLayout>
                  <c:x val="-0.13365987733676149"/>
                  <c:y val="-0.16349206349206349"/>
                </c:manualLayout>
              </c:layout>
              <c:tx>
                <c:rich>
                  <a:bodyPr/>
                  <a:lstStyle/>
                  <a:p>
                    <a:r>
                      <a:rPr lang="en-US" b="0" dirty="0"/>
                      <a:t>Community Newspapers
 $488,563 </a:t>
                    </a:r>
                    <a:r>
                      <a:rPr lang="en-US" b="1" dirty="0"/>
                      <a:t>
29%</a:t>
                    </a:r>
                  </a:p>
                </c:rich>
              </c:tx>
              <c:showLegendKey val="0"/>
              <c:showVal val="1"/>
              <c:showCatName val="1"/>
              <c:showSerName val="0"/>
              <c:showPercent val="1"/>
              <c:showBubbleSize val="0"/>
              <c:separator>
</c:separator>
            </c:dLbl>
            <c:dLbl>
              <c:idx val="2"/>
              <c:layout>
                <c:manualLayout>
                  <c:x val="0.11148387701537307"/>
                  <c:y val="0.12214139899179269"/>
                </c:manualLayout>
              </c:layout>
              <c:tx>
                <c:rich>
                  <a:bodyPr/>
                  <a:lstStyle/>
                  <a:p>
                    <a:pPr>
                      <a:defRPr sz="1600" b="0">
                        <a:solidFill>
                          <a:schemeClr val="bg1"/>
                        </a:solidFill>
                        <a:latin typeface="Arial" panose="020B0604020202020204" pitchFamily="34" charset="0"/>
                        <a:cs typeface="Arial" panose="020B0604020202020204" pitchFamily="34" charset="0"/>
                      </a:defRPr>
                    </a:pPr>
                    <a:r>
                      <a:rPr lang="en-US" b="0" dirty="0"/>
                      <a:t>Official Language, Ethnic, Aboriginal
 $676,004 
</a:t>
                    </a:r>
                    <a:r>
                      <a:rPr lang="en-US" b="1" dirty="0"/>
                      <a:t>40%</a:t>
                    </a:r>
                  </a:p>
                </c:rich>
              </c:tx>
              <c:spPr/>
              <c:showLegendKey val="0"/>
              <c:showVal val="1"/>
              <c:showCatName val="1"/>
              <c:showSerName val="0"/>
              <c:showPercent val="1"/>
              <c:showBubbleSize val="0"/>
              <c:separator>
</c:separator>
            </c:dLbl>
            <c:txPr>
              <a:bodyPr/>
              <a:lstStyle/>
              <a:p>
                <a:pPr>
                  <a:defRPr sz="1600">
                    <a:solidFill>
                      <a:schemeClr val="bg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1"/>
            <c:showBubbleSize val="0"/>
            <c:separator>
</c:separator>
            <c:showLeaderLines val="1"/>
          </c:dLbls>
          <c:cat>
            <c:strRef>
              <c:f>Sheet1!$A$2:$A$4</c:f>
              <c:strCache>
                <c:ptCount val="3"/>
                <c:pt idx="0">
                  <c:v>Daily Newspapers</c:v>
                </c:pt>
                <c:pt idx="1">
                  <c:v>Community Newspapers</c:v>
                </c:pt>
                <c:pt idx="2">
                  <c:v>Official Language, Ethnic, Aboriginal</c:v>
                </c:pt>
              </c:strCache>
            </c:strRef>
          </c:cat>
          <c:val>
            <c:numRef>
              <c:f>Sheet1!$B$2:$B$4</c:f>
              <c:numCache>
                <c:formatCode>_("$"* #,##0_);_("$"* \(#,##0\);_("$"* "-"??_);_(@_)</c:formatCode>
                <c:ptCount val="3"/>
                <c:pt idx="0">
                  <c:v>513120</c:v>
                </c:pt>
                <c:pt idx="1">
                  <c:v>488563</c:v>
                </c:pt>
                <c:pt idx="2">
                  <c:v>676004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B4A2F87E-D214-4CD1-9C69-EAAC82DB9F4A}" type="datetimeFigureOut">
              <a:rPr lang="en-US" smtClean="0"/>
              <a:t>2/4/2018</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9438"/>
            <a:ext cx="5486400"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700"/>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700"/>
            <a:ext cx="2971800" cy="461963"/>
          </a:xfrm>
          <a:prstGeom prst="rect">
            <a:avLst/>
          </a:prstGeom>
        </p:spPr>
        <p:txBody>
          <a:bodyPr vert="horz" lIns="91440" tIns="45720" rIns="91440" bIns="45720" rtlCol="0" anchor="b"/>
          <a:lstStyle>
            <a:lvl1pPr algn="r">
              <a:defRPr sz="1200"/>
            </a:lvl1pPr>
          </a:lstStyle>
          <a:p>
            <a:fld id="{E06BDCF4-50A8-4007-8F2E-E84C576D75AF}" type="slidenum">
              <a:rPr lang="en-US" smtClean="0"/>
              <a:t>‹#›</a:t>
            </a:fld>
            <a:endParaRPr lang="en-US"/>
          </a:p>
        </p:txBody>
      </p:sp>
    </p:spTree>
    <p:extLst>
      <p:ext uri="{BB962C8B-B14F-4D97-AF65-F5344CB8AC3E}">
        <p14:creationId xmlns:p14="http://schemas.microsoft.com/office/powerpoint/2010/main" val="320223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1</a:t>
            </a:fld>
            <a:endParaRPr lang="en-US"/>
          </a:p>
        </p:txBody>
      </p:sp>
    </p:spTree>
    <p:extLst>
      <p:ext uri="{BB962C8B-B14F-4D97-AF65-F5344CB8AC3E}">
        <p14:creationId xmlns:p14="http://schemas.microsoft.com/office/powerpoint/2010/main" val="242962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477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2</a:t>
            </a:fld>
            <a:endParaRPr lang="en-US"/>
          </a:p>
        </p:txBody>
      </p:sp>
    </p:spTree>
    <p:extLst>
      <p:ext uri="{BB962C8B-B14F-4D97-AF65-F5344CB8AC3E}">
        <p14:creationId xmlns:p14="http://schemas.microsoft.com/office/powerpoint/2010/main" val="410584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3</a:t>
            </a:fld>
            <a:endParaRPr lang="en-US"/>
          </a:p>
        </p:txBody>
      </p:sp>
    </p:spTree>
    <p:extLst>
      <p:ext uri="{BB962C8B-B14F-4D97-AF65-F5344CB8AC3E}">
        <p14:creationId xmlns:p14="http://schemas.microsoft.com/office/powerpoint/2010/main" val="352843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4</a:t>
            </a:fld>
            <a:endParaRPr lang="en-US"/>
          </a:p>
        </p:txBody>
      </p:sp>
    </p:spTree>
    <p:extLst>
      <p:ext uri="{BB962C8B-B14F-4D97-AF65-F5344CB8AC3E}">
        <p14:creationId xmlns:p14="http://schemas.microsoft.com/office/powerpoint/2010/main" val="335900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5</a:t>
            </a:fld>
            <a:endParaRPr lang="en-US"/>
          </a:p>
        </p:txBody>
      </p:sp>
    </p:spTree>
    <p:extLst>
      <p:ext uri="{BB962C8B-B14F-4D97-AF65-F5344CB8AC3E}">
        <p14:creationId xmlns:p14="http://schemas.microsoft.com/office/powerpoint/2010/main" val="342594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6</a:t>
            </a:fld>
            <a:endParaRPr lang="en-US"/>
          </a:p>
        </p:txBody>
      </p:sp>
    </p:spTree>
    <p:extLst>
      <p:ext uri="{BB962C8B-B14F-4D97-AF65-F5344CB8AC3E}">
        <p14:creationId xmlns:p14="http://schemas.microsoft.com/office/powerpoint/2010/main" val="417582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7</a:t>
            </a:fld>
            <a:endParaRPr lang="en-US"/>
          </a:p>
        </p:txBody>
      </p:sp>
    </p:spTree>
    <p:extLst>
      <p:ext uri="{BB962C8B-B14F-4D97-AF65-F5344CB8AC3E}">
        <p14:creationId xmlns:p14="http://schemas.microsoft.com/office/powerpoint/2010/main" val="289210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8</a:t>
            </a:fld>
            <a:endParaRPr lang="en-US"/>
          </a:p>
        </p:txBody>
      </p:sp>
    </p:spTree>
    <p:extLst>
      <p:ext uri="{BB962C8B-B14F-4D97-AF65-F5344CB8AC3E}">
        <p14:creationId xmlns:p14="http://schemas.microsoft.com/office/powerpoint/2010/main" val="61247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details all the media, broken out by their traditional and digital platforms.  And again, Newspapers top the Trust list in both printed and digital formats.</a:t>
            </a:r>
          </a:p>
          <a:p>
            <a:endParaRPr lang="en-CA" dirty="0"/>
          </a:p>
          <a:p>
            <a:r>
              <a:rPr lang="en-CA" b="1" dirty="0"/>
              <a:t>Google</a:t>
            </a:r>
            <a:r>
              <a:rPr lang="en-CA" dirty="0"/>
              <a:t> - included under Search Engine (28%) and </a:t>
            </a:r>
            <a:r>
              <a:rPr lang="en-CA" b="1" dirty="0"/>
              <a:t>Facebook</a:t>
            </a:r>
            <a:r>
              <a:rPr lang="en-CA" dirty="0"/>
              <a:t> in Social Media (23%).  </a:t>
            </a:r>
          </a:p>
          <a:p>
            <a:r>
              <a:rPr lang="en-CA" dirty="0"/>
              <a:t>Social Media has seen one of the largest declines in trust over 2016 according to the 2017 </a:t>
            </a:r>
            <a:r>
              <a:rPr lang="en-CA" dirty="0" err="1"/>
              <a:t>CanTrust</a:t>
            </a:r>
            <a:r>
              <a:rPr lang="en-CA" dirty="0"/>
              <a:t> Index. “Significantly fewer respondents say that their Facebook news feed is their preferred information source (19% in 2017 versus 31% in 2016), with similar trends for Twitter and LinkedIn (both at 6% in 2017 from 10% in 2016).”  </a:t>
            </a:r>
            <a:r>
              <a:rPr lang="en-CA" dirty="0" err="1"/>
              <a:t>CanTrust</a:t>
            </a:r>
            <a:r>
              <a:rPr lang="en-CA" dirty="0"/>
              <a:t> Index 2017  </a:t>
            </a:r>
          </a:p>
          <a:p>
            <a:endParaRPr lang="en-CA" dirty="0"/>
          </a:p>
          <a:p>
            <a:r>
              <a:rPr lang="en-CA" dirty="0"/>
              <a:t>And research among Americans echoes this – </a:t>
            </a:r>
            <a:r>
              <a:rPr lang="en-CA" dirty="0" err="1"/>
              <a:t>BuzzFeed</a:t>
            </a:r>
            <a:r>
              <a:rPr lang="en-CA" dirty="0"/>
              <a:t> and </a:t>
            </a:r>
            <a:r>
              <a:rPr lang="en-CA" dirty="0" err="1"/>
              <a:t>Ipsos</a:t>
            </a:r>
            <a:r>
              <a:rPr lang="en-CA" dirty="0"/>
              <a:t> Public Affairs </a:t>
            </a:r>
            <a:r>
              <a:rPr lang="en-CA" dirty="0" err="1"/>
              <a:t>survyed</a:t>
            </a:r>
            <a:r>
              <a:rPr lang="en-CA" dirty="0"/>
              <a:t> 3,000 Americans and found that “Over half of those who took the survey said they trust the news they read on Facebook “only a little” or “not at all.”</a:t>
            </a:r>
          </a:p>
          <a:p>
            <a:r>
              <a:rPr lang="en-CA" i="1" dirty="0"/>
              <a:t>http://www.niemanlab.org/2017/04/fake-news-is-affecting-peoples-trust-in-the-news-they-read-on-facebook/</a:t>
            </a:r>
          </a:p>
          <a:p>
            <a:endParaRPr lang="en-CA" dirty="0"/>
          </a:p>
          <a:p>
            <a:r>
              <a:rPr lang="en-CA" dirty="0"/>
              <a:t>Trust in news media organizations remains the second most trusted, after not-for-profit organizations. Product and service sampling or word-of-mouth are the most trusted sources of information about a product, service, brand or organization, followed by traditional editorial content. </a:t>
            </a:r>
            <a:r>
              <a:rPr lang="en-CA" dirty="0" err="1"/>
              <a:t>CanTrust</a:t>
            </a:r>
            <a:r>
              <a:rPr lang="en-CA" dirty="0"/>
              <a:t> Index 2017</a:t>
            </a:r>
          </a:p>
          <a:p>
            <a:r>
              <a:rPr lang="en-CA" i="1" dirty="0"/>
              <a:t>http://</a:t>
            </a:r>
            <a:r>
              <a:rPr lang="en-CA" i="1" dirty="0" smtClean="0"/>
              <a:t>environicspr.com/wp-content/uploads/2017/04/ECI_CanTrust_Report_2017.pdf</a:t>
            </a:r>
            <a:endParaRPr lang="en-CA" i="1" dirty="0"/>
          </a:p>
        </p:txBody>
      </p:sp>
    </p:spTree>
    <p:extLst>
      <p:ext uri="{BB962C8B-B14F-4D97-AF65-F5344CB8AC3E}">
        <p14:creationId xmlns:p14="http://schemas.microsoft.com/office/powerpoint/2010/main" val="716334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30425"/>
            <a:ext cx="8458200" cy="1470025"/>
          </a:xfrm>
        </p:spPr>
        <p:txBody>
          <a:bodyPr/>
          <a:lstStyle>
            <a:lvl1pPr algn="ctr">
              <a:defRPr>
                <a:latin typeface="Myriad Pro" pitchFamily="34" charset="0"/>
                <a:cs typeface="Myriad Pro"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29469" y="3886200"/>
            <a:ext cx="748506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557D902-F276-4E9C-A646-EAE0E732A78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pic>
        <p:nvPicPr>
          <p:cNvPr id="7" name="Picture 6" descr="platformimages-01.pn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22134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7D902-F276-4E9C-A646-EAE0E732A78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7D902-F276-4E9C-A646-EAE0E732A78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25620"/>
          </a:xfrm>
        </p:spPr>
        <p:txBody>
          <a:bodyPr>
            <a:normAutofit/>
          </a:bodyPr>
          <a:lstStyle>
            <a:lvl1pPr algn="l">
              <a:defRPr sz="4000">
                <a:latin typeface="Myriad Pro" pitchFamily="34" charset="0"/>
                <a:cs typeface="Myriad Pro"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427989"/>
          </a:xfrm>
        </p:spPr>
        <p:txBody>
          <a:bodyPr/>
          <a:lstStyle>
            <a:lvl1pPr>
              <a:buClr>
                <a:srgbClr val="16A985"/>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57D902-F276-4E9C-A646-EAE0E732A78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7D902-F276-4E9C-A646-EAE0E732A78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57D902-F276-4E9C-A646-EAE0E732A78B}"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7D902-F276-4E9C-A646-EAE0E732A78B}"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7D902-F276-4E9C-A646-EAE0E732A78B}"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7D902-F276-4E9C-A646-EAE0E732A78B}"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7D902-F276-4E9C-A646-EAE0E732A78B}"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7D902-F276-4E9C-A646-EAE0E732A78B}"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8265" y="6146524"/>
            <a:ext cx="2057163" cy="422861"/>
          </a:xfrm>
          <a:prstGeom prst="rect">
            <a:avLst/>
          </a:prstGeom>
        </p:spPr>
      </p:pic>
      <p:sp>
        <p:nvSpPr>
          <p:cNvPr id="2" name="Title Placeholder 1"/>
          <p:cNvSpPr>
            <a:spLocks noGrp="1"/>
          </p:cNvSpPr>
          <p:nvPr>
            <p:ph type="title"/>
          </p:nvPr>
        </p:nvSpPr>
        <p:spPr>
          <a:xfrm>
            <a:off x="457200" y="228600"/>
            <a:ext cx="8229600" cy="9650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7D902-F276-4E9C-A646-EAE0E732A78B}"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12D15-EA6B-4030-9061-8A33D56D5384}" type="slidenum">
              <a:rPr lang="en-US" smtClean="0"/>
              <a:t>‹#›</a:t>
            </a:fld>
            <a:endParaRPr lang="en-US"/>
          </a:p>
        </p:txBody>
      </p:sp>
      <p:grpSp>
        <p:nvGrpSpPr>
          <p:cNvPr id="9" name="Group 8"/>
          <p:cNvGrpSpPr/>
          <p:nvPr userDrawn="1"/>
        </p:nvGrpSpPr>
        <p:grpSpPr>
          <a:xfrm>
            <a:off x="7805715" y="152400"/>
            <a:ext cx="1109685" cy="1066800"/>
            <a:chOff x="7729515" y="228600"/>
            <a:chExt cx="1109685" cy="1066800"/>
          </a:xfrm>
        </p:grpSpPr>
        <p:sp>
          <p:nvSpPr>
            <p:cNvPr id="10" name="Oval 9"/>
            <p:cNvSpPr/>
            <p:nvPr userDrawn="1"/>
          </p:nvSpPr>
          <p:spPr>
            <a:xfrm>
              <a:off x="7772400" y="228600"/>
              <a:ext cx="1066800" cy="1066800"/>
            </a:xfrm>
            <a:prstGeom prst="ellipse">
              <a:avLst/>
            </a:prstGeom>
            <a:ln>
              <a:solidFill>
                <a:srgbClr val="16A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7 PPT images-33.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29515" y="268059"/>
              <a:ext cx="1109685" cy="1027341"/>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b="1" kern="1200">
          <a:solidFill>
            <a:srgbClr val="32448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ira.ca/factbook/2014/the-canadian-internet.html"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hyperlink" Target="http://www.statsnwt.ca/recent_survey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psgc-pwgsc.gc.ca/pub-adv/annuel-annual-eng.html"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psgc-pwgsc.gc.ca/pub-adv/annuel-annual-eng.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a:xfrm>
            <a:off x="457200" y="1000663"/>
            <a:ext cx="4267200" cy="3828482"/>
          </a:xfrm>
        </p:spPr>
        <p:txBody>
          <a:bodyPr>
            <a:normAutofit/>
          </a:bodyPr>
          <a:lstStyle/>
          <a:p>
            <a:r>
              <a:rPr lang="en-US" dirty="0" smtClean="0"/>
              <a:t>Government of Canada </a:t>
            </a:r>
            <a:br>
              <a:rPr lang="en-US" dirty="0" smtClean="0"/>
            </a:br>
            <a:r>
              <a:rPr lang="en-US" dirty="0" smtClean="0"/>
              <a:t>Advertising Activities 2015/2016</a:t>
            </a:r>
            <a:endParaRPr lang="en-US" dirty="0"/>
          </a:p>
        </p:txBody>
      </p:sp>
      <p:pic>
        <p:nvPicPr>
          <p:cNvPr id="1026" name="Picture 2" descr="C:\Users\Kelly Levson\Documents\A - Newspapers Canada\Government Advertising\2015-2016 Reports\Govt Spending 201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2874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54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Canada’s Digital Divides</a:t>
            </a:r>
            <a:br>
              <a:rPr lang="en-US" dirty="0" smtClean="0"/>
            </a:br>
            <a:r>
              <a:rPr lang="en-US" sz="3100" dirty="0" smtClean="0">
                <a:solidFill>
                  <a:srgbClr val="C00000"/>
                </a:solidFill>
              </a:rPr>
              <a:t>Non-Urban Internet Penetration</a:t>
            </a:r>
            <a:endParaRPr lang="en-US" dirty="0">
              <a:solidFill>
                <a:srgbClr val="C00000"/>
              </a:solidFill>
            </a:endParaRPr>
          </a:p>
        </p:txBody>
      </p:sp>
      <p:sp>
        <p:nvSpPr>
          <p:cNvPr id="3" name="Content Placeholder 2"/>
          <p:cNvSpPr>
            <a:spLocks noGrp="1"/>
          </p:cNvSpPr>
          <p:nvPr>
            <p:ph idx="1"/>
          </p:nvPr>
        </p:nvSpPr>
        <p:spPr>
          <a:xfrm>
            <a:off x="6934200" y="1676400"/>
            <a:ext cx="2133600" cy="3733800"/>
          </a:xfrm>
        </p:spPr>
        <p:txBody>
          <a:bodyPr>
            <a:normAutofit/>
          </a:bodyPr>
          <a:lstStyle/>
          <a:p>
            <a:pPr marL="0" indent="0" algn="ctr">
              <a:buNone/>
            </a:pPr>
            <a:r>
              <a:rPr lang="en-CA" sz="2400" b="1" dirty="0" smtClean="0">
                <a:solidFill>
                  <a:srgbClr val="C00000"/>
                </a:solidFill>
              </a:rPr>
              <a:t>Income</a:t>
            </a:r>
          </a:p>
          <a:p>
            <a:pPr marL="0" indent="0">
              <a:buNone/>
            </a:pPr>
            <a:r>
              <a:rPr lang="en-CA" sz="2000" dirty="0" smtClean="0"/>
              <a:t>95% of Canadians in highest income quartile are connected </a:t>
            </a:r>
          </a:p>
          <a:p>
            <a:pPr marL="0" indent="0">
              <a:buNone/>
            </a:pPr>
            <a:r>
              <a:rPr lang="en-CA" sz="2000" dirty="0" smtClean="0"/>
              <a:t>BUT only 62% in the lowest income quartile have Internet.</a:t>
            </a:r>
          </a:p>
        </p:txBody>
      </p:sp>
      <p:pic>
        <p:nvPicPr>
          <p:cNvPr id="5" name="Picture 2" descr="http://chatt.hdsb.ca/~vanelliss/FOV1-000B9892/FOV1-000B9932/FOV1-001056BE/S0A05B61E.0/Blank%20Map%20of%20Canada.gif?s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6858000" cy="4482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026" y="3820666"/>
            <a:ext cx="643125" cy="369332"/>
          </a:xfrm>
          <a:prstGeom prst="rect">
            <a:avLst/>
          </a:prstGeom>
          <a:solidFill>
            <a:srgbClr val="C00000"/>
          </a:solidFill>
        </p:spPr>
        <p:txBody>
          <a:bodyPr wrap="none" rtlCol="0">
            <a:spAutoFit/>
          </a:bodyPr>
          <a:lstStyle/>
          <a:p>
            <a:r>
              <a:rPr lang="en-US" b="1" dirty="0" smtClean="0">
                <a:solidFill>
                  <a:schemeClr val="bg1"/>
                </a:solidFill>
              </a:rPr>
              <a:t>86%</a:t>
            </a:r>
            <a:endParaRPr lang="en-US" b="1" dirty="0">
              <a:solidFill>
                <a:schemeClr val="bg1"/>
              </a:solidFill>
            </a:endParaRPr>
          </a:p>
        </p:txBody>
      </p:sp>
      <p:sp>
        <p:nvSpPr>
          <p:cNvPr id="7" name="TextBox 6"/>
          <p:cNvSpPr txBox="1"/>
          <p:nvPr/>
        </p:nvSpPr>
        <p:spPr>
          <a:xfrm>
            <a:off x="3588636" y="4806287"/>
            <a:ext cx="643125" cy="369332"/>
          </a:xfrm>
          <a:prstGeom prst="rect">
            <a:avLst/>
          </a:prstGeom>
          <a:solidFill>
            <a:srgbClr val="C00000"/>
          </a:solidFill>
        </p:spPr>
        <p:txBody>
          <a:bodyPr wrap="none" rtlCol="0">
            <a:spAutoFit/>
          </a:bodyPr>
          <a:lstStyle/>
          <a:p>
            <a:r>
              <a:rPr lang="en-US" b="1" dirty="0" smtClean="0">
                <a:solidFill>
                  <a:schemeClr val="bg1"/>
                </a:solidFill>
              </a:rPr>
              <a:t>84%</a:t>
            </a:r>
            <a:endParaRPr lang="en-US" b="1" dirty="0">
              <a:solidFill>
                <a:schemeClr val="bg1"/>
              </a:solidFill>
            </a:endParaRPr>
          </a:p>
        </p:txBody>
      </p:sp>
      <p:sp>
        <p:nvSpPr>
          <p:cNvPr id="8" name="TextBox 7"/>
          <p:cNvSpPr txBox="1"/>
          <p:nvPr/>
        </p:nvSpPr>
        <p:spPr>
          <a:xfrm>
            <a:off x="4495800" y="4331316"/>
            <a:ext cx="643125" cy="369332"/>
          </a:xfrm>
          <a:prstGeom prst="rect">
            <a:avLst/>
          </a:prstGeom>
          <a:solidFill>
            <a:srgbClr val="C00000"/>
          </a:solidFill>
        </p:spPr>
        <p:txBody>
          <a:bodyPr wrap="none" rtlCol="0">
            <a:spAutoFit/>
          </a:bodyPr>
          <a:lstStyle/>
          <a:p>
            <a:r>
              <a:rPr lang="en-US" b="1" dirty="0" smtClean="0">
                <a:solidFill>
                  <a:schemeClr val="bg1"/>
                </a:solidFill>
              </a:rPr>
              <a:t>78%</a:t>
            </a:r>
            <a:endParaRPr lang="en-US" b="1" dirty="0">
              <a:solidFill>
                <a:schemeClr val="bg1"/>
              </a:solidFill>
            </a:endParaRPr>
          </a:p>
        </p:txBody>
      </p:sp>
      <p:sp>
        <p:nvSpPr>
          <p:cNvPr id="9" name="TextBox 8"/>
          <p:cNvSpPr txBox="1"/>
          <p:nvPr/>
        </p:nvSpPr>
        <p:spPr>
          <a:xfrm>
            <a:off x="5638800" y="4702612"/>
            <a:ext cx="643125" cy="369332"/>
          </a:xfrm>
          <a:prstGeom prst="rect">
            <a:avLst/>
          </a:prstGeom>
          <a:solidFill>
            <a:srgbClr val="C00000"/>
          </a:solidFill>
        </p:spPr>
        <p:txBody>
          <a:bodyPr wrap="none" rtlCol="0">
            <a:spAutoFit/>
          </a:bodyPr>
          <a:lstStyle/>
          <a:p>
            <a:r>
              <a:rPr lang="en-US" b="1" dirty="0" smtClean="0">
                <a:solidFill>
                  <a:schemeClr val="bg1"/>
                </a:solidFill>
              </a:rPr>
              <a:t>77%</a:t>
            </a:r>
            <a:endParaRPr lang="en-US" b="1" dirty="0">
              <a:solidFill>
                <a:schemeClr val="bg1"/>
              </a:solidFill>
            </a:endParaRPr>
          </a:p>
        </p:txBody>
      </p:sp>
      <p:sp>
        <p:nvSpPr>
          <p:cNvPr id="10" name="TextBox 9"/>
          <p:cNvSpPr txBox="1"/>
          <p:nvPr/>
        </p:nvSpPr>
        <p:spPr>
          <a:xfrm>
            <a:off x="152400" y="5164277"/>
            <a:ext cx="2712722" cy="553998"/>
          </a:xfrm>
          <a:prstGeom prst="rect">
            <a:avLst/>
          </a:prstGeom>
          <a:solidFill>
            <a:srgbClr val="C00000"/>
          </a:solidFill>
        </p:spPr>
        <p:txBody>
          <a:bodyPr wrap="square" rtlCol="0">
            <a:spAutoFit/>
          </a:bodyPr>
          <a:lstStyle/>
          <a:p>
            <a:pPr algn="ctr"/>
            <a:r>
              <a:rPr lang="en-US" b="1" dirty="0" smtClean="0">
                <a:solidFill>
                  <a:schemeClr val="bg1"/>
                </a:solidFill>
              </a:rPr>
              <a:t>85% </a:t>
            </a:r>
            <a:r>
              <a:rPr lang="en-US" sz="1200" b="1" dirty="0" smtClean="0">
                <a:solidFill>
                  <a:schemeClr val="bg1"/>
                </a:solidFill>
              </a:rPr>
              <a:t>access in rural areas = 1,000,000 without broadband</a:t>
            </a:r>
            <a:endParaRPr lang="en-US" sz="1200" b="1" dirty="0">
              <a:solidFill>
                <a:schemeClr val="bg1"/>
              </a:solidFill>
            </a:endParaRPr>
          </a:p>
        </p:txBody>
      </p:sp>
      <p:sp>
        <p:nvSpPr>
          <p:cNvPr id="11" name="TextBox 10"/>
          <p:cNvSpPr txBox="1"/>
          <p:nvPr/>
        </p:nvSpPr>
        <p:spPr>
          <a:xfrm>
            <a:off x="291542" y="2590800"/>
            <a:ext cx="772969" cy="369332"/>
          </a:xfrm>
          <a:prstGeom prst="rect">
            <a:avLst/>
          </a:prstGeom>
          <a:solidFill>
            <a:srgbClr val="C00000"/>
          </a:solidFill>
        </p:spPr>
        <p:txBody>
          <a:bodyPr wrap="none" rtlCol="0">
            <a:spAutoFit/>
          </a:bodyPr>
          <a:lstStyle/>
          <a:p>
            <a:r>
              <a:rPr lang="en-US" b="1" dirty="0" smtClean="0">
                <a:solidFill>
                  <a:schemeClr val="bg1"/>
                </a:solidFill>
              </a:rPr>
              <a:t>100%</a:t>
            </a:r>
            <a:endParaRPr lang="en-US" b="1" dirty="0">
              <a:solidFill>
                <a:schemeClr val="bg1"/>
              </a:solidFill>
            </a:endParaRPr>
          </a:p>
        </p:txBody>
      </p:sp>
      <p:sp>
        <p:nvSpPr>
          <p:cNvPr id="12" name="TextBox 11"/>
          <p:cNvSpPr txBox="1"/>
          <p:nvPr/>
        </p:nvSpPr>
        <p:spPr>
          <a:xfrm>
            <a:off x="1143000" y="2960132"/>
            <a:ext cx="1981200" cy="553998"/>
          </a:xfrm>
          <a:prstGeom prst="rect">
            <a:avLst/>
          </a:prstGeom>
          <a:solidFill>
            <a:srgbClr val="C00000"/>
          </a:solidFill>
        </p:spPr>
        <p:txBody>
          <a:bodyPr wrap="square" rtlCol="0">
            <a:spAutoFit/>
          </a:bodyPr>
          <a:lstStyle/>
          <a:p>
            <a:pPr algn="ctr"/>
            <a:r>
              <a:rPr lang="en-US" b="1" dirty="0" smtClean="0">
                <a:solidFill>
                  <a:schemeClr val="bg1"/>
                </a:solidFill>
              </a:rPr>
              <a:t>84% </a:t>
            </a:r>
            <a:r>
              <a:rPr lang="en-US" sz="1200" b="1" dirty="0" smtClean="0">
                <a:solidFill>
                  <a:schemeClr val="bg1"/>
                </a:solidFill>
              </a:rPr>
              <a:t>but access ranges from 17% to 90%</a:t>
            </a:r>
            <a:endParaRPr lang="en-US" sz="1200" b="1" dirty="0">
              <a:solidFill>
                <a:schemeClr val="bg1"/>
              </a:solidFill>
            </a:endParaRPr>
          </a:p>
        </p:txBody>
      </p:sp>
      <p:sp>
        <p:nvSpPr>
          <p:cNvPr id="13" name="TextBox 12"/>
          <p:cNvSpPr txBox="1"/>
          <p:nvPr/>
        </p:nvSpPr>
        <p:spPr>
          <a:xfrm>
            <a:off x="3588637" y="2667000"/>
            <a:ext cx="643125" cy="369332"/>
          </a:xfrm>
          <a:prstGeom prst="rect">
            <a:avLst/>
          </a:prstGeom>
          <a:solidFill>
            <a:srgbClr val="C00000"/>
          </a:solidFill>
        </p:spPr>
        <p:txBody>
          <a:bodyPr wrap="none" rtlCol="0">
            <a:spAutoFit/>
          </a:bodyPr>
          <a:lstStyle/>
          <a:p>
            <a:r>
              <a:rPr lang="en-US" b="1" dirty="0" smtClean="0">
                <a:solidFill>
                  <a:schemeClr val="bg1"/>
                </a:solidFill>
              </a:rPr>
              <a:t>27%</a:t>
            </a:r>
            <a:endParaRPr lang="en-US" b="1" dirty="0">
              <a:solidFill>
                <a:schemeClr val="bg1"/>
              </a:solidFill>
            </a:endParaRPr>
          </a:p>
        </p:txBody>
      </p:sp>
      <p:sp>
        <p:nvSpPr>
          <p:cNvPr id="6" name="TextBox 5"/>
          <p:cNvSpPr txBox="1"/>
          <p:nvPr/>
        </p:nvSpPr>
        <p:spPr>
          <a:xfrm>
            <a:off x="-9525" y="6324600"/>
            <a:ext cx="3328155" cy="553998"/>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Source:  CIRA </a:t>
            </a:r>
            <a:r>
              <a:rPr lang="en-US" sz="1000" dirty="0" err="1" smtClean="0">
                <a:latin typeface="Arial" panose="020B0604020202020204" pitchFamily="34" charset="0"/>
                <a:cs typeface="Arial" panose="020B0604020202020204" pitchFamily="34" charset="0"/>
              </a:rPr>
              <a:t>Factbook</a:t>
            </a:r>
            <a:r>
              <a:rPr lang="en-US" sz="1000" dirty="0" smtClean="0">
                <a:latin typeface="Arial" panose="020B0604020202020204" pitchFamily="34" charset="0"/>
                <a:cs typeface="Arial" panose="020B0604020202020204" pitchFamily="34" charset="0"/>
              </a:rPr>
              <a:t> 2014 - The Canadian Internet</a:t>
            </a:r>
          </a:p>
          <a:p>
            <a:r>
              <a:rPr lang="en-US" sz="1000" dirty="0" smtClean="0">
                <a:latin typeface="Arial" panose="020B0604020202020204" pitchFamily="34" charset="0"/>
                <a:cs typeface="Arial" panose="020B0604020202020204" pitchFamily="34" charset="0"/>
                <a:hlinkClick r:id="rId3"/>
              </a:rPr>
              <a:t>https://cira.ca/factbook/2014/the-canadian-internet.html</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hlinkClick r:id="rId4"/>
              </a:rPr>
              <a:t>http://www.statsnwt.ca/recent_surveys/</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6" name="TextBox 15"/>
          <p:cNvSpPr txBox="1"/>
          <p:nvPr/>
        </p:nvSpPr>
        <p:spPr>
          <a:xfrm>
            <a:off x="2459200" y="4007019"/>
            <a:ext cx="643125" cy="369332"/>
          </a:xfrm>
          <a:prstGeom prst="rect">
            <a:avLst/>
          </a:prstGeom>
          <a:solidFill>
            <a:srgbClr val="C00000"/>
          </a:solidFill>
        </p:spPr>
        <p:txBody>
          <a:bodyPr wrap="none" rtlCol="0">
            <a:spAutoFit/>
          </a:bodyPr>
          <a:lstStyle/>
          <a:p>
            <a:r>
              <a:rPr lang="en-US" b="1" dirty="0" smtClean="0">
                <a:solidFill>
                  <a:schemeClr val="bg1"/>
                </a:solidFill>
              </a:rPr>
              <a:t>80%</a:t>
            </a:r>
            <a:endParaRPr lang="en-US" b="1" dirty="0">
              <a:solidFill>
                <a:schemeClr val="bg1"/>
              </a:solidFill>
            </a:endParaRPr>
          </a:p>
        </p:txBody>
      </p:sp>
      <p:sp>
        <p:nvSpPr>
          <p:cNvPr id="17" name="TextBox 16"/>
          <p:cNvSpPr txBox="1"/>
          <p:nvPr/>
        </p:nvSpPr>
        <p:spPr>
          <a:xfrm>
            <a:off x="1662670" y="4376351"/>
            <a:ext cx="643125" cy="369332"/>
          </a:xfrm>
          <a:prstGeom prst="rect">
            <a:avLst/>
          </a:prstGeom>
          <a:solidFill>
            <a:srgbClr val="C00000"/>
          </a:solidFill>
        </p:spPr>
        <p:txBody>
          <a:bodyPr wrap="none" rtlCol="0">
            <a:spAutoFit/>
          </a:bodyPr>
          <a:lstStyle/>
          <a:p>
            <a:r>
              <a:rPr lang="en-US" b="1" dirty="0" smtClean="0">
                <a:solidFill>
                  <a:schemeClr val="bg1"/>
                </a:solidFill>
              </a:rPr>
              <a:t>83%</a:t>
            </a:r>
            <a:endParaRPr lang="en-US" b="1" dirty="0">
              <a:solidFill>
                <a:schemeClr val="bg1"/>
              </a:solidFill>
            </a:endParaRPr>
          </a:p>
        </p:txBody>
      </p:sp>
    </p:spTree>
    <p:extLst>
      <p:ext uri="{BB962C8B-B14F-4D97-AF65-F5344CB8AC3E}">
        <p14:creationId xmlns:p14="http://schemas.microsoft.com/office/powerpoint/2010/main" val="3292278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
        <p:nvSpPr>
          <p:cNvPr id="5" name="Text Placeholder 4"/>
          <p:cNvSpPr>
            <a:spLocks noGrp="1"/>
          </p:cNvSpPr>
          <p:nvPr>
            <p:ph type="body" idx="1"/>
          </p:nvPr>
        </p:nvSpPr>
        <p:spPr/>
        <p:txBody>
          <a:bodyPr/>
          <a:lstStyle/>
          <a:p>
            <a:r>
              <a:rPr lang="en-US" dirty="0"/>
              <a:t>Government of Canada </a:t>
            </a:r>
            <a:br>
              <a:rPr lang="en-US" dirty="0"/>
            </a:br>
            <a:r>
              <a:rPr lang="en-US" dirty="0"/>
              <a:t>Advertising Activities 2015/2016</a:t>
            </a:r>
          </a:p>
        </p:txBody>
      </p:sp>
    </p:spTree>
    <p:extLst>
      <p:ext uri="{BB962C8B-B14F-4D97-AF65-F5344CB8AC3E}">
        <p14:creationId xmlns:p14="http://schemas.microsoft.com/office/powerpoint/2010/main" val="4233341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png"/>
          <p:cNvPicPr>
            <a:picLocks noChangeAspect="1"/>
          </p:cNvPicPr>
          <p:nvPr/>
        </p:nvPicPr>
        <p:blipFill rotWithShape="1">
          <a:blip r:embed="rId3" cstate="print">
            <a:extLst>
              <a:ext uri="{28A0092B-C50C-407E-A947-70E740481C1C}">
                <a14:useLocalDpi xmlns:a14="http://schemas.microsoft.com/office/drawing/2010/main" val="0"/>
              </a:ext>
            </a:extLst>
          </a:blip>
          <a:srcRect l="13501" t="20681" r="9793"/>
          <a:stretch/>
        </p:blipFill>
        <p:spPr>
          <a:xfrm>
            <a:off x="2895122" y="54592"/>
            <a:ext cx="6303470" cy="5447965"/>
          </a:xfrm>
          <a:prstGeom prst="rect">
            <a:avLst/>
          </a:prstGeom>
        </p:spPr>
      </p:pic>
      <p:sp>
        <p:nvSpPr>
          <p:cNvPr id="3" name="TextBox 2"/>
          <p:cNvSpPr txBox="1"/>
          <p:nvPr/>
        </p:nvSpPr>
        <p:spPr>
          <a:xfrm>
            <a:off x="272805" y="2053291"/>
            <a:ext cx="1646605" cy="646331"/>
          </a:xfrm>
          <a:prstGeom prst="rect">
            <a:avLst/>
          </a:prstGeom>
          <a:noFill/>
        </p:spPr>
        <p:txBody>
          <a:bodyPr wrap="none" rtlCol="0">
            <a:spAutoFit/>
          </a:bodyPr>
          <a:lstStyle/>
          <a:p>
            <a:r>
              <a:rPr lang="en-CA" b="1" dirty="0">
                <a:solidFill>
                  <a:srgbClr val="334495"/>
                </a:solidFill>
                <a:latin typeface="Arial" panose="020B0604020202020204" pitchFamily="34" charset="0"/>
                <a:cs typeface="Arial" panose="020B0604020202020204" pitchFamily="34" charset="0"/>
              </a:rPr>
              <a:t>Online Panel </a:t>
            </a:r>
          </a:p>
          <a:p>
            <a:r>
              <a:rPr lang="en-CA" dirty="0" err="1">
                <a:latin typeface="Arial" panose="020B0604020202020204" pitchFamily="34" charset="0"/>
                <a:cs typeface="Arial" panose="020B0604020202020204" pitchFamily="34" charset="0"/>
              </a:rPr>
              <a:t>UThink</a:t>
            </a:r>
            <a:endParaRPr lang="en-CA" dirty="0">
              <a:latin typeface="Arial" panose="020B0604020202020204" pitchFamily="34" charset="0"/>
              <a:cs typeface="Arial" panose="020B0604020202020204" pitchFamily="34" charset="0"/>
            </a:endParaRPr>
          </a:p>
        </p:txBody>
      </p:sp>
      <p:sp>
        <p:nvSpPr>
          <p:cNvPr id="6" name="TextBox 5"/>
          <p:cNvSpPr txBox="1"/>
          <p:nvPr/>
        </p:nvSpPr>
        <p:spPr>
          <a:xfrm>
            <a:off x="2899833" y="2138174"/>
            <a:ext cx="6108743" cy="461665"/>
          </a:xfrm>
          <a:prstGeom prst="rect">
            <a:avLst/>
          </a:prstGeom>
          <a:solidFill>
            <a:schemeClr val="bg1">
              <a:alpha val="87000"/>
            </a:schemeClr>
          </a:solidFill>
          <a:ln>
            <a:noFill/>
          </a:ln>
        </p:spPr>
        <p:txBody>
          <a:bodyPr wrap="square" rtlCol="0">
            <a:spAutoFit/>
          </a:bodyPr>
          <a:lstStyle/>
          <a:p>
            <a:pPr algn="ctr"/>
            <a:r>
              <a:rPr lang="en-CA" sz="2400" b="1" dirty="0">
                <a:solidFill>
                  <a:srgbClr val="334495"/>
                </a:solidFill>
                <a:latin typeface="Arial" panose="020B0604020202020204" pitchFamily="34" charset="0"/>
                <a:cs typeface="Arial" panose="020B0604020202020204" pitchFamily="34" charset="0"/>
              </a:rPr>
              <a:t>2,403 Canadians </a:t>
            </a:r>
            <a:r>
              <a:rPr lang="en-CA" sz="2400" b="1" dirty="0" smtClean="0">
                <a:solidFill>
                  <a:srgbClr val="334495"/>
                </a:solidFill>
                <a:latin typeface="Arial" panose="020B0604020202020204" pitchFamily="34" charset="0"/>
                <a:cs typeface="Arial" panose="020B0604020202020204" pitchFamily="34" charset="0"/>
              </a:rPr>
              <a:t>surveyed</a:t>
            </a:r>
            <a:endParaRPr lang="en-CA" sz="2400" b="1" dirty="0">
              <a:solidFill>
                <a:srgbClr val="334495"/>
              </a:solidFill>
              <a:latin typeface="Arial" panose="020B0604020202020204" pitchFamily="34" charset="0"/>
              <a:cs typeface="Arial" panose="020B0604020202020204" pitchFamily="34" charset="0"/>
            </a:endParaRPr>
          </a:p>
        </p:txBody>
      </p:sp>
      <p:sp>
        <p:nvSpPr>
          <p:cNvPr id="7" name="TextBox 6"/>
          <p:cNvSpPr txBox="1"/>
          <p:nvPr/>
        </p:nvSpPr>
        <p:spPr>
          <a:xfrm>
            <a:off x="284147" y="1409914"/>
            <a:ext cx="1826141" cy="646331"/>
          </a:xfrm>
          <a:prstGeom prst="rect">
            <a:avLst/>
          </a:prstGeom>
          <a:noFill/>
        </p:spPr>
        <p:txBody>
          <a:bodyPr wrap="none" rtlCol="0">
            <a:spAutoFit/>
          </a:bodyPr>
          <a:lstStyle/>
          <a:p>
            <a:r>
              <a:rPr lang="en-CA" b="1" dirty="0">
                <a:solidFill>
                  <a:srgbClr val="334495"/>
                </a:solidFill>
                <a:latin typeface="Arial" panose="020B0604020202020204" pitchFamily="34" charset="0"/>
                <a:cs typeface="Arial" panose="020B0604020202020204" pitchFamily="34" charset="0"/>
              </a:rPr>
              <a:t>Study Timing</a:t>
            </a:r>
          </a:p>
          <a:p>
            <a:r>
              <a:rPr lang="en-CA" dirty="0">
                <a:latin typeface="Arial" panose="020B0604020202020204" pitchFamily="34" charset="0"/>
                <a:cs typeface="Arial" panose="020B0604020202020204" pitchFamily="34" charset="0"/>
              </a:rPr>
              <a:t>December 2016</a:t>
            </a:r>
          </a:p>
        </p:txBody>
      </p:sp>
      <p:sp>
        <p:nvSpPr>
          <p:cNvPr id="8" name="TextBox 7"/>
          <p:cNvSpPr txBox="1"/>
          <p:nvPr/>
        </p:nvSpPr>
        <p:spPr>
          <a:xfrm>
            <a:off x="269832" y="2776744"/>
            <a:ext cx="2904837" cy="646331"/>
          </a:xfrm>
          <a:prstGeom prst="rect">
            <a:avLst/>
          </a:prstGeom>
          <a:noFill/>
        </p:spPr>
        <p:txBody>
          <a:bodyPr wrap="none" rtlCol="0">
            <a:spAutoFit/>
          </a:bodyPr>
          <a:lstStyle/>
          <a:p>
            <a:r>
              <a:rPr lang="en-CA" b="1" dirty="0">
                <a:solidFill>
                  <a:srgbClr val="334495"/>
                </a:solidFill>
                <a:latin typeface="Arial" panose="020B0604020202020204" pitchFamily="34" charset="0"/>
                <a:cs typeface="Arial" panose="020B0604020202020204" pitchFamily="34" charset="0"/>
              </a:rPr>
              <a:t>National Scope</a:t>
            </a:r>
          </a:p>
          <a:p>
            <a:pPr algn="r"/>
            <a:r>
              <a:rPr lang="en-CA" dirty="0">
                <a:latin typeface="Arial" panose="020B0604020202020204" pitchFamily="34" charset="0"/>
                <a:cs typeface="Arial" panose="020B0604020202020204" pitchFamily="34" charset="0"/>
              </a:rPr>
              <a:t>78% English / 22% French</a:t>
            </a:r>
          </a:p>
        </p:txBody>
      </p:sp>
      <p:sp>
        <p:nvSpPr>
          <p:cNvPr id="9" name="TextBox 8"/>
          <p:cNvSpPr txBox="1"/>
          <p:nvPr/>
        </p:nvSpPr>
        <p:spPr>
          <a:xfrm>
            <a:off x="269952" y="4182070"/>
            <a:ext cx="3001156" cy="923330"/>
          </a:xfrm>
          <a:prstGeom prst="rect">
            <a:avLst/>
          </a:prstGeom>
          <a:noFill/>
        </p:spPr>
        <p:txBody>
          <a:bodyPr wrap="square" rtlCol="0">
            <a:spAutoFit/>
          </a:bodyPr>
          <a:lstStyle/>
          <a:p>
            <a:r>
              <a:rPr lang="en-CA" b="1" dirty="0">
                <a:solidFill>
                  <a:srgbClr val="334495"/>
                </a:solidFill>
                <a:latin typeface="Arial" panose="020B0604020202020204" pitchFamily="34" charset="0"/>
                <a:cs typeface="Arial" panose="020B0604020202020204" pitchFamily="34" charset="0"/>
              </a:rPr>
              <a:t>Margin of Error</a:t>
            </a:r>
          </a:p>
          <a:p>
            <a:r>
              <a:rPr lang="en-CA" altLang="en-US" dirty="0">
                <a:latin typeface="Arial" panose="020B0604020202020204" pitchFamily="34" charset="0"/>
                <a:cs typeface="Arial" panose="020B0604020202020204" pitchFamily="34" charset="0"/>
              </a:rPr>
              <a:t>±2.0% at the 95% confidence level</a:t>
            </a:r>
          </a:p>
        </p:txBody>
      </p:sp>
      <p:sp>
        <p:nvSpPr>
          <p:cNvPr id="10" name="TextBox 9"/>
          <p:cNvSpPr txBox="1"/>
          <p:nvPr/>
        </p:nvSpPr>
        <p:spPr>
          <a:xfrm>
            <a:off x="269832" y="3452372"/>
            <a:ext cx="2548706" cy="646331"/>
          </a:xfrm>
          <a:prstGeom prst="rect">
            <a:avLst/>
          </a:prstGeom>
          <a:noFill/>
        </p:spPr>
        <p:txBody>
          <a:bodyPr wrap="square" rtlCol="0">
            <a:spAutoFit/>
          </a:bodyPr>
          <a:lstStyle/>
          <a:p>
            <a:r>
              <a:rPr lang="en-CA" b="1" dirty="0">
                <a:solidFill>
                  <a:srgbClr val="334495"/>
                </a:solidFill>
                <a:latin typeface="Arial" panose="020B0604020202020204" pitchFamily="34" charset="0"/>
                <a:cs typeface="Arial" panose="020B0604020202020204" pitchFamily="34" charset="0"/>
              </a:rPr>
              <a:t>Study Management</a:t>
            </a:r>
          </a:p>
          <a:p>
            <a:r>
              <a:rPr lang="en-CA" dirty="0" err="1">
                <a:latin typeface="Arial" panose="020B0604020202020204" pitchFamily="34" charset="0"/>
                <a:cs typeface="Arial" panose="020B0604020202020204" pitchFamily="34" charset="0"/>
              </a:rPr>
              <a:t>Totum</a:t>
            </a:r>
            <a:r>
              <a:rPr lang="en-CA" dirty="0">
                <a:latin typeface="Arial" panose="020B0604020202020204" pitchFamily="34" charset="0"/>
                <a:cs typeface="Arial" panose="020B0604020202020204" pitchFamily="34" charset="0"/>
              </a:rPr>
              <a:t> Research</a:t>
            </a:r>
          </a:p>
        </p:txBody>
      </p:sp>
      <p:sp>
        <p:nvSpPr>
          <p:cNvPr id="4" name="Rectangle 3"/>
          <p:cNvSpPr/>
          <p:nvPr/>
        </p:nvSpPr>
        <p:spPr>
          <a:xfrm>
            <a:off x="3005667" y="3520675"/>
            <a:ext cx="6138333" cy="1231106"/>
          </a:xfrm>
          <a:prstGeom prst="rect">
            <a:avLst/>
          </a:prstGeom>
          <a:solidFill>
            <a:srgbClr val="FFFFFF">
              <a:alpha val="89000"/>
            </a:srgbClr>
          </a:solidFill>
          <a:ln>
            <a:noFill/>
          </a:ln>
        </p:spPr>
        <p:txBody>
          <a:bodyPr wrap="square" rtlCol="0">
            <a:spAutoFit/>
          </a:bodyPr>
          <a:lstStyle/>
          <a:p>
            <a:pPr algn="ctr"/>
            <a:r>
              <a:rPr lang="en-US" altLang="en-US" sz="2400" b="1" dirty="0">
                <a:solidFill>
                  <a:srgbClr val="334495"/>
                </a:solidFill>
                <a:latin typeface="Arial" panose="020B0604020202020204" pitchFamily="34" charset="0"/>
                <a:cs typeface="Arial" panose="020B0604020202020204" pitchFamily="34" charset="0"/>
              </a:rPr>
              <a:t>Nationally Representative Sample </a:t>
            </a:r>
          </a:p>
          <a:p>
            <a:pPr algn="ctr"/>
            <a:r>
              <a:rPr lang="en-US" altLang="en-US" sz="1600" dirty="0">
                <a:solidFill>
                  <a:srgbClr val="324481"/>
                </a:solidFill>
                <a:latin typeface="Arial" panose="020B0604020202020204" pitchFamily="34" charset="0"/>
                <a:cs typeface="Arial" panose="020B0604020202020204" pitchFamily="34" charset="0"/>
              </a:rPr>
              <a:t>Men</a:t>
            </a:r>
            <a:r>
              <a:rPr lang="en-US" altLang="en-US" sz="1600" dirty="0">
                <a:latin typeface="Arial" panose="020B0604020202020204" pitchFamily="34" charset="0"/>
                <a:cs typeface="Arial" panose="020B0604020202020204" pitchFamily="34" charset="0"/>
              </a:rPr>
              <a:t> 50%, </a:t>
            </a:r>
            <a:r>
              <a:rPr lang="en-US" altLang="en-US" sz="1600" dirty="0">
                <a:solidFill>
                  <a:srgbClr val="324481"/>
                </a:solidFill>
                <a:latin typeface="Arial" panose="020B0604020202020204" pitchFamily="34" charset="0"/>
                <a:cs typeface="Arial" panose="020B0604020202020204" pitchFamily="34" charset="0"/>
              </a:rPr>
              <a:t>Women </a:t>
            </a:r>
            <a:r>
              <a:rPr lang="en-US" altLang="en-US" sz="1600" dirty="0">
                <a:latin typeface="Arial" panose="020B0604020202020204" pitchFamily="34" charset="0"/>
                <a:cs typeface="Arial" panose="020B0604020202020204" pitchFamily="34" charset="0"/>
              </a:rPr>
              <a:t>50%</a:t>
            </a:r>
          </a:p>
          <a:p>
            <a:pPr algn="ctr"/>
            <a:r>
              <a:rPr lang="en-US" altLang="en-US" sz="1600" dirty="0">
                <a:solidFill>
                  <a:srgbClr val="324481"/>
                </a:solidFill>
                <a:latin typeface="Arial" panose="020B0604020202020204" pitchFamily="34" charset="0"/>
                <a:cs typeface="Arial" panose="020B0604020202020204" pitchFamily="34" charset="0"/>
              </a:rPr>
              <a:t>18-34</a:t>
            </a:r>
            <a:r>
              <a:rPr lang="en-US" altLang="en-US" sz="1600" dirty="0">
                <a:latin typeface="Arial" panose="020B0604020202020204" pitchFamily="34" charset="0"/>
                <a:cs typeface="Arial" panose="020B0604020202020204" pitchFamily="34" charset="0"/>
              </a:rPr>
              <a:t>: 29%, </a:t>
            </a:r>
            <a:r>
              <a:rPr lang="en-US" altLang="en-US" sz="1600" dirty="0">
                <a:solidFill>
                  <a:srgbClr val="324481"/>
                </a:solidFill>
                <a:latin typeface="Arial" panose="020B0604020202020204" pitchFamily="34" charset="0"/>
                <a:cs typeface="Arial" panose="020B0604020202020204" pitchFamily="34" charset="0"/>
              </a:rPr>
              <a:t>35-49</a:t>
            </a:r>
            <a:r>
              <a:rPr lang="en-US" altLang="en-US" sz="1600" dirty="0">
                <a:latin typeface="Arial" panose="020B0604020202020204" pitchFamily="34" charset="0"/>
                <a:cs typeface="Arial" panose="020B0604020202020204" pitchFamily="34" charset="0"/>
              </a:rPr>
              <a:t>: 26%, </a:t>
            </a:r>
            <a:r>
              <a:rPr lang="en-US" altLang="en-US" sz="1600" dirty="0">
                <a:solidFill>
                  <a:srgbClr val="324481"/>
                </a:solidFill>
                <a:latin typeface="Arial" panose="020B0604020202020204" pitchFamily="34" charset="0"/>
                <a:cs typeface="Arial" panose="020B0604020202020204" pitchFamily="34" charset="0"/>
              </a:rPr>
              <a:t>50-64</a:t>
            </a:r>
            <a:r>
              <a:rPr lang="en-US" altLang="en-US" sz="1600" dirty="0">
                <a:latin typeface="Arial" panose="020B0604020202020204" pitchFamily="34" charset="0"/>
                <a:cs typeface="Arial" panose="020B0604020202020204" pitchFamily="34" charset="0"/>
              </a:rPr>
              <a:t>: 27%, </a:t>
            </a:r>
            <a:r>
              <a:rPr lang="en-US" altLang="en-US" sz="1600" dirty="0">
                <a:solidFill>
                  <a:srgbClr val="324481"/>
                </a:solidFill>
                <a:latin typeface="Arial" panose="020B0604020202020204" pitchFamily="34" charset="0"/>
                <a:cs typeface="Arial" panose="020B0604020202020204" pitchFamily="34" charset="0"/>
              </a:rPr>
              <a:t>65+</a:t>
            </a:r>
            <a:r>
              <a:rPr lang="en-US" altLang="en-US" sz="1600" dirty="0">
                <a:latin typeface="Arial" panose="020B0604020202020204" pitchFamily="34" charset="0"/>
                <a:cs typeface="Arial" panose="020B0604020202020204" pitchFamily="34" charset="0"/>
              </a:rPr>
              <a:t> 18%  </a:t>
            </a:r>
          </a:p>
          <a:p>
            <a:pPr algn="ctr"/>
            <a:r>
              <a:rPr lang="en-US" altLang="en-US" sz="1600" dirty="0">
                <a:solidFill>
                  <a:srgbClr val="324481"/>
                </a:solidFill>
                <a:latin typeface="Arial" panose="020B0604020202020204" pitchFamily="34" charset="0"/>
                <a:cs typeface="Arial" panose="020B0604020202020204" pitchFamily="34" charset="0"/>
              </a:rPr>
              <a:t>West</a:t>
            </a:r>
            <a:r>
              <a:rPr lang="en-US" altLang="en-US" sz="1600" dirty="0">
                <a:latin typeface="Arial" panose="020B0604020202020204" pitchFamily="34" charset="0"/>
                <a:cs typeface="Arial" panose="020B0604020202020204" pitchFamily="34" charset="0"/>
              </a:rPr>
              <a:t> 31%, </a:t>
            </a:r>
            <a:r>
              <a:rPr lang="en-US" altLang="en-US" sz="1600" dirty="0">
                <a:solidFill>
                  <a:srgbClr val="324481"/>
                </a:solidFill>
                <a:latin typeface="Arial" panose="020B0604020202020204" pitchFamily="34" charset="0"/>
                <a:cs typeface="Arial" panose="020B0604020202020204" pitchFamily="34" charset="0"/>
              </a:rPr>
              <a:t>Ontario</a:t>
            </a:r>
            <a:r>
              <a:rPr lang="en-US" altLang="en-US" sz="1600" dirty="0">
                <a:latin typeface="Arial" panose="020B0604020202020204" pitchFamily="34" charset="0"/>
                <a:cs typeface="Arial" panose="020B0604020202020204" pitchFamily="34" charset="0"/>
              </a:rPr>
              <a:t> 39%, </a:t>
            </a:r>
            <a:r>
              <a:rPr lang="en-US" altLang="en-US" sz="1600" dirty="0">
                <a:solidFill>
                  <a:srgbClr val="324481"/>
                </a:solidFill>
                <a:latin typeface="Arial" panose="020B0604020202020204" pitchFamily="34" charset="0"/>
                <a:cs typeface="Arial" panose="020B0604020202020204" pitchFamily="34" charset="0"/>
              </a:rPr>
              <a:t>Quebec</a:t>
            </a:r>
            <a:r>
              <a:rPr lang="en-US" altLang="en-US" sz="1600" dirty="0">
                <a:latin typeface="Arial" panose="020B0604020202020204" pitchFamily="34" charset="0"/>
                <a:cs typeface="Arial" panose="020B0604020202020204" pitchFamily="34" charset="0"/>
              </a:rPr>
              <a:t> 23%, </a:t>
            </a:r>
            <a:r>
              <a:rPr lang="en-US" altLang="en-US" sz="1600" dirty="0">
                <a:solidFill>
                  <a:srgbClr val="324481"/>
                </a:solidFill>
                <a:latin typeface="Arial" panose="020B0604020202020204" pitchFamily="34" charset="0"/>
                <a:cs typeface="Arial" panose="020B0604020202020204" pitchFamily="34" charset="0"/>
              </a:rPr>
              <a:t>Atlantic</a:t>
            </a:r>
            <a:r>
              <a:rPr lang="en-US" altLang="en-US" sz="1600" dirty="0">
                <a:latin typeface="Arial" panose="020B0604020202020204" pitchFamily="34" charset="0"/>
                <a:cs typeface="Arial" panose="020B0604020202020204" pitchFamily="34" charset="0"/>
              </a:rPr>
              <a:t> 7% </a:t>
            </a:r>
          </a:p>
        </p:txBody>
      </p:sp>
      <p:sp>
        <p:nvSpPr>
          <p:cNvPr id="2" name="TextBox 1"/>
          <p:cNvSpPr txBox="1"/>
          <p:nvPr/>
        </p:nvSpPr>
        <p:spPr>
          <a:xfrm>
            <a:off x="-555642" y="349091"/>
            <a:ext cx="184666" cy="369332"/>
          </a:xfrm>
          <a:prstGeom prst="rect">
            <a:avLst/>
          </a:prstGeom>
          <a:noFill/>
        </p:spPr>
        <p:txBody>
          <a:bodyPr wrap="none" rtlCol="0">
            <a:spAutoFit/>
          </a:bodyPr>
          <a:lstStyle/>
          <a:p>
            <a:endParaRPr lang="en-US"/>
          </a:p>
        </p:txBody>
      </p:sp>
      <p:sp>
        <p:nvSpPr>
          <p:cNvPr id="11" name="Title 1"/>
          <p:cNvSpPr>
            <a:spLocks noGrp="1"/>
          </p:cNvSpPr>
          <p:nvPr>
            <p:ph type="title"/>
          </p:nvPr>
        </p:nvSpPr>
        <p:spPr>
          <a:xfrm>
            <a:off x="310548" y="139048"/>
            <a:ext cx="8229600" cy="925620"/>
          </a:xfrm>
        </p:spPr>
        <p:txBody>
          <a:bodyPr>
            <a:normAutofit/>
          </a:bodyPr>
          <a:lstStyle/>
          <a:p>
            <a:pPr algn="l"/>
            <a:r>
              <a:rPr lang="en-CA" sz="3200" b="1" dirty="0">
                <a:solidFill>
                  <a:srgbClr val="334495"/>
                </a:solidFill>
              </a:rPr>
              <a:t>Study Details</a:t>
            </a:r>
          </a:p>
        </p:txBody>
      </p:sp>
    </p:spTree>
    <p:extLst>
      <p:ext uri="{BB962C8B-B14F-4D97-AF65-F5344CB8AC3E}">
        <p14:creationId xmlns:p14="http://schemas.microsoft.com/office/powerpoint/2010/main" val="10187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0"/>
                                        <p:tgtEl>
                                          <p:spTgt spid="4"/>
                                        </p:tgtEl>
                                      </p:cBhvr>
                                    </p:animEffect>
                                    <p:anim calcmode="lin" valueType="num">
                                      <p:cBhvr>
                                        <p:cTn id="14" dur="2500" fill="hold"/>
                                        <p:tgtEl>
                                          <p:spTgt spid="4"/>
                                        </p:tgtEl>
                                        <p:attrNameLst>
                                          <p:attrName>ppt_x</p:attrName>
                                        </p:attrNameLst>
                                      </p:cBhvr>
                                      <p:tavLst>
                                        <p:tav tm="0">
                                          <p:val>
                                            <p:strVal val="#ppt_x"/>
                                          </p:val>
                                        </p:tav>
                                        <p:tav tm="100000">
                                          <p:val>
                                            <p:strVal val="#ppt_x"/>
                                          </p:val>
                                        </p:tav>
                                      </p:tavLst>
                                    </p:anim>
                                    <p:anim calcmode="lin" valueType="num">
                                      <p:cBhvr>
                                        <p:cTn id="15" dur="2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000"/>
                                        <p:tgtEl>
                                          <p:spTgt spid="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3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build="allAtOnce"/>
      <p:bldP spid="8" grpId="0"/>
      <p:bldP spid="9" grpId="0"/>
      <p:bldP spid="10"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fontScale="90000"/>
          </a:bodyPr>
          <a:lstStyle/>
          <a:p>
            <a:r>
              <a:rPr lang="en-US" dirty="0" smtClean="0"/>
              <a:t>Federal Government Advertising Expenditures by Type </a:t>
            </a:r>
            <a:br>
              <a:rPr lang="en-US" dirty="0" smtClean="0"/>
            </a:br>
            <a:r>
              <a:rPr lang="en-US" sz="3100" b="0" dirty="0" smtClean="0"/>
              <a:t>2002-2016</a:t>
            </a:r>
            <a:endParaRPr lang="en-US" sz="31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016743"/>
              </p:ext>
            </p:extLst>
          </p:nvPr>
        </p:nvGraphicFramePr>
        <p:xfrm>
          <a:off x="76200" y="1371600"/>
          <a:ext cx="9067800" cy="44275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525" y="6324600"/>
            <a:ext cx="6436377" cy="553998"/>
          </a:xfrm>
          <a:prstGeom prst="rect">
            <a:avLst/>
          </a:prstGeom>
          <a:noFill/>
        </p:spPr>
        <p:txBody>
          <a:bodyPr wrap="none" rtlCol="0">
            <a:spAutoFit/>
          </a:bodyPr>
          <a:lstStyle/>
          <a:p>
            <a:r>
              <a:rPr lang="en-CA" sz="1000" dirty="0" smtClean="0">
                <a:latin typeface="Arial" panose="020B0604020202020204" pitchFamily="34" charset="0"/>
                <a:cs typeface="Arial" panose="020B0604020202020204" pitchFamily="34" charset="0"/>
              </a:rPr>
              <a:t>Source:  Public Works and Government Services Canada</a:t>
            </a:r>
          </a:p>
          <a:p>
            <a:r>
              <a:rPr lang="en-CA" sz="1000" dirty="0" smtClean="0">
                <a:latin typeface="Arial" panose="020B0604020202020204" pitchFamily="34" charset="0"/>
                <a:cs typeface="Arial" panose="020B0604020202020204" pitchFamily="34" charset="0"/>
                <a:hlinkClick r:id="rId3"/>
              </a:rPr>
              <a:t>http://www.tpsgc-pwgsc.gc.ca/pub-adv/annuel-annual-eng.html</a:t>
            </a:r>
            <a:r>
              <a:rPr lang="en-CA" sz="1000" dirty="0" smtClean="0">
                <a:latin typeface="Arial" panose="020B0604020202020204" pitchFamily="34" charset="0"/>
                <a:cs typeface="Arial" panose="020B0604020202020204" pitchFamily="34" charset="0"/>
              </a:rPr>
              <a:t> </a:t>
            </a:r>
          </a:p>
          <a:p>
            <a:r>
              <a:rPr lang="en-CA" sz="1000" dirty="0" smtClean="0">
                <a:latin typeface="Arial" panose="020B0604020202020204" pitchFamily="34" charset="0"/>
                <a:cs typeface="Arial" panose="020B0604020202020204" pitchFamily="34" charset="0"/>
              </a:rPr>
              <a:t>*NOTE:  Print Weeklies/Community includes spending on Official Language, Ethnic and Aboriginal publications</a:t>
            </a:r>
            <a:endParaRPr lang="en-US" sz="1000" dirty="0">
              <a:latin typeface="Arial" panose="020B0604020202020204" pitchFamily="34" charset="0"/>
              <a:cs typeface="Arial" panose="020B0604020202020204" pitchFamily="34" charset="0"/>
            </a:endParaRPr>
          </a:p>
        </p:txBody>
      </p:sp>
      <p:sp>
        <p:nvSpPr>
          <p:cNvPr id="8" name="TextBox 7"/>
          <p:cNvSpPr txBox="1"/>
          <p:nvPr/>
        </p:nvSpPr>
        <p:spPr>
          <a:xfrm>
            <a:off x="6096000" y="1307902"/>
            <a:ext cx="1382110"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 of total spending</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616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2149444"/>
              </p:ext>
            </p:extLst>
          </p:nvPr>
        </p:nvGraphicFramePr>
        <p:xfrm>
          <a:off x="457197" y="1752601"/>
          <a:ext cx="8229606" cy="3885535"/>
        </p:xfrm>
        <a:graphic>
          <a:graphicData uri="http://schemas.openxmlformats.org/drawingml/2006/table">
            <a:tbl>
              <a:tblPr/>
              <a:tblGrid>
                <a:gridCol w="1318334"/>
                <a:gridCol w="489382"/>
                <a:gridCol w="489382"/>
                <a:gridCol w="489382"/>
                <a:gridCol w="549306"/>
                <a:gridCol w="489382"/>
                <a:gridCol w="489382"/>
                <a:gridCol w="489382"/>
                <a:gridCol w="489382"/>
                <a:gridCol w="489382"/>
                <a:gridCol w="489382"/>
                <a:gridCol w="489382"/>
                <a:gridCol w="489382"/>
                <a:gridCol w="489382"/>
                <a:gridCol w="489382"/>
              </a:tblGrid>
              <a:tr h="448589">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5992" marR="5992" marT="599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2002-2003</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2003-2004</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2004-2005</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 2005-2006 </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2006-2007</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Arial" panose="020B0604020202020204" pitchFamily="34" charset="0"/>
                          <a:cs typeface="Arial" panose="020B0604020202020204" pitchFamily="34" charset="0"/>
                        </a:rPr>
                        <a:t>2007-2008</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2008-2009</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2009-2010</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2010-2011</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2011-2012</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2012-2013</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2013-2014</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2014-2015</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2015-2016</a:t>
                      </a:r>
                    </a:p>
                  </a:txBody>
                  <a:tcPr marL="5992" marR="5992" marT="599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Television</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44.58 </a:t>
                      </a:r>
                    </a:p>
                  </a:txBody>
                  <a:tcPr marL="5992" marR="5992" marT="599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49.35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43.70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26.00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35.56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35.30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31.41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39.55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47.85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36.81</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60.10</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46.42</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54.27</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50.51</a:t>
                      </a:r>
                    </a:p>
                  </a:txBody>
                  <a:tcPr marL="5992" marR="5992" marT="599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Radio</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7.86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5.92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18.77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19.26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13.15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16.53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7.57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27.73</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2.27</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11.91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5.33</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5.41</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421516">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PRINT - NEWSPAPERS</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31.88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28.46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34.60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47.00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25.99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25.12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27.21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27.42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10.99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10.27</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11.46</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7.51</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7.20</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5.54</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408010">
                <a:tc>
                  <a:txBody>
                    <a:bodyPr/>
                    <a:lstStyle/>
                    <a:p>
                      <a:pPr algn="l" fontAlgn="b"/>
                      <a:r>
                        <a:rPr lang="en-US" sz="1200" b="1" i="1" u="none" strike="noStrike" dirty="0">
                          <a:solidFill>
                            <a:srgbClr val="000000"/>
                          </a:solidFill>
                          <a:effectLst/>
                          <a:latin typeface="Arial" panose="020B0604020202020204" pitchFamily="34" charset="0"/>
                          <a:cs typeface="Arial" panose="020B0604020202020204" pitchFamily="34" charset="0"/>
                        </a:rPr>
                        <a:t>Print </a:t>
                      </a:r>
                      <a:r>
                        <a:rPr lang="en-US" sz="1200" b="1" i="1" u="none" strike="noStrike" dirty="0" smtClean="0">
                          <a:solidFill>
                            <a:srgbClr val="000000"/>
                          </a:solidFill>
                          <a:effectLst/>
                          <a:latin typeface="Arial" panose="020B0604020202020204" pitchFamily="34" charset="0"/>
                          <a:cs typeface="Arial" panose="020B0604020202020204" pitchFamily="34" charset="0"/>
                        </a:rPr>
                        <a:t>Weeklies / Community</a:t>
                      </a:r>
                      <a:r>
                        <a:rPr lang="en-US" sz="1200" b="1" i="1" u="none" strike="noStrike" dirty="0">
                          <a:solidFill>
                            <a:srgbClr val="000000"/>
                          </a:solidFill>
                          <a:effectLst/>
                          <a:latin typeface="Arial" panose="020B0604020202020204" pitchFamily="34" charset="0"/>
                          <a:cs typeface="Arial" panose="020B0604020202020204" pitchFamily="34" charset="0"/>
                        </a:rPr>
                        <a:t>*</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9.98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14.09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18.00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19.00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11.82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10.90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9.33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16.81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6.65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8.32</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9.75</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3.65</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6.48</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3.85</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417138">
                <a:tc>
                  <a:txBody>
                    <a:bodyPr/>
                    <a:lstStyle/>
                    <a:p>
                      <a:pPr algn="l" fontAlgn="b"/>
                      <a:r>
                        <a:rPr lang="en-US" sz="1200" b="1" i="1" u="none" strike="noStrike" dirty="0">
                          <a:solidFill>
                            <a:srgbClr val="000000"/>
                          </a:solidFill>
                          <a:effectLst/>
                          <a:latin typeface="Arial" panose="020B0604020202020204" pitchFamily="34" charset="0"/>
                          <a:cs typeface="Arial" panose="020B0604020202020204" pitchFamily="34" charset="0"/>
                        </a:rPr>
                        <a:t>Print </a:t>
                      </a:r>
                      <a:r>
                        <a:rPr lang="en-US" sz="1200" b="1" i="1" u="none" strike="noStrike" dirty="0" smtClean="0">
                          <a:solidFill>
                            <a:srgbClr val="000000"/>
                          </a:solidFill>
                          <a:effectLst/>
                          <a:latin typeface="Arial" panose="020B0604020202020204" pitchFamily="34" charset="0"/>
                          <a:cs typeface="Arial" panose="020B0604020202020204" pitchFamily="34" charset="0"/>
                        </a:rPr>
                        <a:t>Dailies / National </a:t>
                      </a:r>
                      <a:r>
                        <a:rPr lang="en-US" sz="1200" b="1" i="1" u="none" strike="noStrike" dirty="0">
                          <a:solidFill>
                            <a:srgbClr val="000000"/>
                          </a:solidFill>
                          <a:effectLst/>
                          <a:latin typeface="Arial" panose="020B0604020202020204" pitchFamily="34" charset="0"/>
                          <a:cs typeface="Arial" panose="020B0604020202020204" pitchFamily="34" charset="0"/>
                        </a:rPr>
                        <a:t>News</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21.90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14.36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16.60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28.00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14.17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14.22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17.88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10.61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4.34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1.95</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1.71</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3.86</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0.72</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1.70</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Print Magazines</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9.93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12.00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2.80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4.41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4.92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2.53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2.41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5.53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3.91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1.48</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1.32</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1.50</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Out of Home</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4.90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2.78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4.40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6.47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6.56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9.84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4.58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7.71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6.40</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3.05</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4.82</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1.93</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0.82</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Internet</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0.85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1.49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0.80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5.90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7.15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8.79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13.51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8.02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14.58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13.69</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19.81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27.05</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27.81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34.11</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Cinema</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0.00 </a:t>
                      </a:r>
                    </a:p>
                  </a:txBody>
                  <a:tcPr marL="5992" marR="5992" marT="5992"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0.00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2.10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0.10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1.65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0.05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2.34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1.49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5.78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1.19</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1.83</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1.17</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2.15</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2.11</a:t>
                      </a:r>
                    </a:p>
                  </a:txBody>
                  <a:tcPr marL="5992" marR="5992" marT="5992"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9525" y="6324600"/>
            <a:ext cx="6436377" cy="553998"/>
          </a:xfrm>
          <a:prstGeom prst="rect">
            <a:avLst/>
          </a:prstGeom>
          <a:noFill/>
        </p:spPr>
        <p:txBody>
          <a:bodyPr wrap="none" rtlCol="0">
            <a:spAutoFit/>
          </a:bodyPr>
          <a:lstStyle/>
          <a:p>
            <a:r>
              <a:rPr lang="en-CA" sz="1000" dirty="0" smtClean="0">
                <a:latin typeface="Arial" panose="020B0604020202020204" pitchFamily="34" charset="0"/>
                <a:cs typeface="Arial" panose="020B0604020202020204" pitchFamily="34" charset="0"/>
              </a:rPr>
              <a:t>Source:  Public Works and Government Services Canada</a:t>
            </a:r>
          </a:p>
          <a:p>
            <a:r>
              <a:rPr lang="en-CA" sz="1000" dirty="0" smtClean="0">
                <a:latin typeface="Arial" panose="020B0604020202020204" pitchFamily="34" charset="0"/>
                <a:cs typeface="Arial" panose="020B0604020202020204" pitchFamily="34" charset="0"/>
                <a:hlinkClick r:id="rId2"/>
              </a:rPr>
              <a:t>http://www.tpsgc-pwgsc.gc.ca/pub-adv/annuel-annual-eng.html</a:t>
            </a:r>
            <a:r>
              <a:rPr lang="en-CA" sz="1000" dirty="0" smtClean="0">
                <a:latin typeface="Arial" panose="020B0604020202020204" pitchFamily="34" charset="0"/>
                <a:cs typeface="Arial" panose="020B0604020202020204" pitchFamily="34" charset="0"/>
              </a:rPr>
              <a:t> </a:t>
            </a:r>
          </a:p>
          <a:p>
            <a:r>
              <a:rPr lang="en-CA" sz="1000" dirty="0" smtClean="0">
                <a:latin typeface="Arial" panose="020B0604020202020204" pitchFamily="34" charset="0"/>
                <a:cs typeface="Arial" panose="020B0604020202020204" pitchFamily="34" charset="0"/>
              </a:rPr>
              <a:t>*NOTE:  Print Weeklies/Community includes spending on Official Language, Ethnic and Aboriginal publications</a:t>
            </a:r>
            <a:endParaRPr lang="en-US" sz="10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228600"/>
            <a:ext cx="8229600" cy="1371600"/>
          </a:xfrm>
        </p:spPr>
        <p:txBody>
          <a:bodyPr>
            <a:normAutofit fontScale="90000"/>
          </a:bodyPr>
          <a:lstStyle/>
          <a:p>
            <a:r>
              <a:rPr lang="en-US" dirty="0" smtClean="0"/>
              <a:t>Federal Government Advertising Expenditures by Type </a:t>
            </a:r>
            <a:br>
              <a:rPr lang="en-US" dirty="0" smtClean="0"/>
            </a:br>
            <a:r>
              <a:rPr lang="en-US" sz="3100" b="0" dirty="0" smtClean="0"/>
              <a:t>2002-2016</a:t>
            </a:r>
            <a:endParaRPr lang="en-US" sz="3100" b="0" dirty="0"/>
          </a:p>
        </p:txBody>
      </p:sp>
    </p:spTree>
    <p:extLst>
      <p:ext uri="{BB962C8B-B14F-4D97-AF65-F5344CB8AC3E}">
        <p14:creationId xmlns:p14="http://schemas.microsoft.com/office/powerpoint/2010/main" val="361626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Government Advertising Expenditures – </a:t>
            </a:r>
            <a:r>
              <a:rPr lang="en-US" sz="3600" b="0" dirty="0" smtClean="0"/>
              <a:t>Newspapers 2015-16</a:t>
            </a:r>
            <a:endParaRPr lang="en-US"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3807581"/>
              </p:ext>
            </p:extLst>
          </p:nvPr>
        </p:nvGraphicFramePr>
        <p:xfrm>
          <a:off x="0" y="1066800"/>
          <a:ext cx="7467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0" y="1676400"/>
            <a:ext cx="4191000" cy="341632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Daily Newspapers </a:t>
            </a:r>
          </a:p>
          <a:p>
            <a:r>
              <a:rPr lang="en-US" dirty="0" smtClean="0">
                <a:latin typeface="Arial" panose="020B0604020202020204" pitchFamily="34" charset="0"/>
                <a:cs typeface="Arial" panose="020B0604020202020204" pitchFamily="34" charset="0"/>
              </a:rPr>
              <a:t>$513,120</a:t>
            </a:r>
          </a:p>
          <a:p>
            <a:r>
              <a:rPr lang="en-US" dirty="0" smtClean="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of Total</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Community Newspapers</a:t>
            </a:r>
          </a:p>
          <a:p>
            <a:r>
              <a:rPr lang="en-US" dirty="0" smtClean="0">
                <a:latin typeface="Arial" panose="020B0604020202020204" pitchFamily="34" charset="0"/>
                <a:cs typeface="Arial" panose="020B0604020202020204" pitchFamily="34" charset="0"/>
              </a:rPr>
              <a:t>$488,563</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of Total</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Official Language, Ethnic, Aboriginal Newspapers</a:t>
            </a:r>
            <a:endParaRPr lang="en-US"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$676,004</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(2.2% </a:t>
            </a:r>
            <a:r>
              <a:rPr lang="en-US" dirty="0">
                <a:latin typeface="Arial" panose="020B0604020202020204" pitchFamily="34" charset="0"/>
                <a:cs typeface="Arial" panose="020B0604020202020204" pitchFamily="34" charset="0"/>
              </a:rPr>
              <a:t>of Total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76200" y="5257800"/>
            <a:ext cx="4876800" cy="615553"/>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Total </a:t>
            </a:r>
            <a:r>
              <a:rPr lang="en-US" b="1" dirty="0" smtClean="0">
                <a:latin typeface="Arial" panose="020B0604020202020204" pitchFamily="34" charset="0"/>
                <a:cs typeface="Arial" panose="020B0604020202020204" pitchFamily="34" charset="0"/>
              </a:rPr>
              <a:t>Newspapers $1,677,687 </a:t>
            </a:r>
          </a:p>
          <a:p>
            <a:pPr algn="ct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5.5% of </a:t>
            </a:r>
            <a:r>
              <a:rPr lang="en-US" sz="1600" dirty="0" smtClean="0">
                <a:latin typeface="Arial" panose="020B0604020202020204" pitchFamily="34" charset="0"/>
                <a:cs typeface="Arial" panose="020B0604020202020204" pitchFamily="34" charset="0"/>
              </a:rPr>
              <a:t>Total Media Spend of $30,269,041)</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6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001000" cy="4808989"/>
          </a:xfrm>
        </p:spPr>
        <p:txBody>
          <a:bodyPr>
            <a:normAutofit/>
          </a:bodyPr>
          <a:lstStyle/>
          <a:p>
            <a:pPr marL="0" indent="0">
              <a:buNone/>
            </a:pPr>
            <a:r>
              <a:rPr lang="en-CA" b="1" dirty="0" smtClean="0"/>
              <a:t>The Government of Canada has a duty to inform Canadians about its programs, services, policies and decisions. </a:t>
            </a:r>
          </a:p>
          <a:p>
            <a:pPr marL="0" indent="0">
              <a:buNone/>
            </a:pPr>
            <a:r>
              <a:rPr lang="en-CA" sz="2800" dirty="0" smtClean="0"/>
              <a:t>Advertising is one of many ways the Government ensures that individuals, families and businesses have the information they need to exercise their rights and responsibilities and to make decisions about their health, safety and security.</a:t>
            </a:r>
            <a:endParaRPr lang="en-US" sz="2800" dirty="0"/>
          </a:p>
        </p:txBody>
      </p:sp>
    </p:spTree>
    <p:extLst>
      <p:ext uri="{BB962C8B-B14F-4D97-AF65-F5344CB8AC3E}">
        <p14:creationId xmlns:p14="http://schemas.microsoft.com/office/powerpoint/2010/main" val="374060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25620"/>
          </a:xfrm>
        </p:spPr>
        <p:txBody>
          <a:bodyPr>
            <a:noAutofit/>
          </a:bodyPr>
          <a:lstStyle/>
          <a:p>
            <a:r>
              <a:rPr lang="en-US" dirty="0" smtClean="0"/>
              <a:t>Federal Government Advertising in Canada</a:t>
            </a:r>
            <a:endParaRPr lang="en-US" dirty="0"/>
          </a:p>
        </p:txBody>
      </p:sp>
      <p:sp>
        <p:nvSpPr>
          <p:cNvPr id="3" name="Content Placeholder 2"/>
          <p:cNvSpPr>
            <a:spLocks noGrp="1"/>
          </p:cNvSpPr>
          <p:nvPr>
            <p:ph idx="1"/>
          </p:nvPr>
        </p:nvSpPr>
        <p:spPr>
          <a:xfrm>
            <a:off x="457200" y="1752600"/>
            <a:ext cx="8229600" cy="4046989"/>
          </a:xfrm>
        </p:spPr>
        <p:txBody>
          <a:bodyPr>
            <a:normAutofit/>
          </a:bodyPr>
          <a:lstStyle/>
          <a:p>
            <a:pPr marL="514350" indent="-514350">
              <a:spcBef>
                <a:spcPts val="600"/>
              </a:spcBef>
              <a:spcAft>
                <a:spcPts val="1200"/>
              </a:spcAft>
              <a:buFont typeface="+mj-lt"/>
              <a:buAutoNum type="arabicPeriod"/>
            </a:pPr>
            <a:r>
              <a:rPr lang="en-US" sz="2800" dirty="0" smtClean="0"/>
              <a:t>Government spending on all media down 39% from previous year.</a:t>
            </a:r>
          </a:p>
          <a:p>
            <a:pPr marL="514350" indent="-514350">
              <a:spcBef>
                <a:spcPts val="600"/>
              </a:spcBef>
              <a:spcAft>
                <a:spcPts val="1200"/>
              </a:spcAft>
              <a:buFont typeface="+mj-lt"/>
              <a:buAutoNum type="arabicPeriod"/>
            </a:pPr>
            <a:r>
              <a:rPr lang="en-US" sz="2800" dirty="0" smtClean="0"/>
              <a:t>Government advertising expenditures by media type are not in line with where Canadians want to see ads.</a:t>
            </a:r>
          </a:p>
          <a:p>
            <a:pPr marL="514350" indent="-514350">
              <a:spcBef>
                <a:spcPts val="600"/>
              </a:spcBef>
              <a:spcAft>
                <a:spcPts val="1200"/>
              </a:spcAft>
              <a:buFont typeface="+mj-lt"/>
              <a:buAutoNum type="arabicPeriod"/>
            </a:pPr>
            <a:r>
              <a:rPr lang="en-US" sz="2800" dirty="0" smtClean="0"/>
              <a:t>Digital government advertising is on the rise, despite issues with trust and internet access in non-urban Canada.</a:t>
            </a:r>
          </a:p>
        </p:txBody>
      </p:sp>
    </p:spTree>
    <p:extLst>
      <p:ext uri="{BB962C8B-B14F-4D97-AF65-F5344CB8AC3E}">
        <p14:creationId xmlns:p14="http://schemas.microsoft.com/office/powerpoint/2010/main" val="663815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925620"/>
          </a:xfrm>
        </p:spPr>
        <p:txBody>
          <a:bodyPr>
            <a:noAutofit/>
          </a:bodyPr>
          <a:lstStyle/>
          <a:p>
            <a:r>
              <a:rPr lang="en-US" dirty="0" smtClean="0"/>
              <a:t>2015/2016 Advertising Expenditures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28725"/>
            <a:ext cx="8001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457890"/>
            <a:ext cx="5897768"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Source: </a:t>
            </a:r>
            <a:r>
              <a:rPr lang="en-CA" sz="1000" dirty="0" smtClean="0">
                <a:latin typeface="Arial" panose="020B0604020202020204" pitchFamily="34" charset="0"/>
                <a:cs typeface="Arial" panose="020B0604020202020204" pitchFamily="34" charset="0"/>
              </a:rPr>
              <a:t>Annual </a:t>
            </a:r>
            <a:r>
              <a:rPr lang="en-CA" sz="1000" dirty="0">
                <a:latin typeface="Arial" panose="020B0604020202020204" pitchFamily="34" charset="0"/>
                <a:cs typeface="Arial" panose="020B0604020202020204" pitchFamily="34" charset="0"/>
              </a:rPr>
              <a:t>Report </a:t>
            </a:r>
            <a:r>
              <a:rPr lang="en-CA" sz="1000" dirty="0" smtClean="0">
                <a:latin typeface="Arial" panose="020B0604020202020204" pitchFamily="34" charset="0"/>
                <a:cs typeface="Arial" panose="020B0604020202020204" pitchFamily="34" charset="0"/>
              </a:rPr>
              <a:t>on Government </a:t>
            </a:r>
            <a:r>
              <a:rPr lang="en-CA" sz="1000" dirty="0">
                <a:latin typeface="Arial" panose="020B0604020202020204" pitchFamily="34" charset="0"/>
                <a:cs typeface="Arial" panose="020B0604020202020204" pitchFamily="34" charset="0"/>
              </a:rPr>
              <a:t>of </a:t>
            </a:r>
            <a:r>
              <a:rPr lang="en-CA" sz="1000" dirty="0" smtClean="0">
                <a:latin typeface="Arial" panose="020B0604020202020204" pitchFamily="34" charset="0"/>
                <a:cs typeface="Arial" panose="020B0604020202020204" pitchFamily="34" charset="0"/>
              </a:rPr>
              <a:t>Canada Advertising </a:t>
            </a:r>
            <a:r>
              <a:rPr lang="en-CA" sz="1000" dirty="0">
                <a:latin typeface="Arial" panose="020B0604020202020204" pitchFamily="34" charset="0"/>
                <a:cs typeface="Arial" panose="020B0604020202020204" pitchFamily="34" charset="0"/>
              </a:rPr>
              <a:t>Activities - 2015-2016</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http://www.tpsgc-pwgsc.gc.ca/pub-adv/rapports-reports/documents/rapport-report-2015-2016-eng.pdf</a:t>
            </a:r>
            <a:endParaRPr lang="en-US" sz="1000" dirty="0">
              <a:latin typeface="Arial" panose="020B0604020202020204" pitchFamily="34" charset="0"/>
              <a:cs typeface="Arial" panose="020B0604020202020204" pitchFamily="34" charset="0"/>
            </a:endParaRPr>
          </a:p>
        </p:txBody>
      </p:sp>
      <p:sp>
        <p:nvSpPr>
          <p:cNvPr id="5" name="TextBox 4"/>
          <p:cNvSpPr txBox="1"/>
          <p:nvPr/>
        </p:nvSpPr>
        <p:spPr>
          <a:xfrm>
            <a:off x="4381500" y="1295400"/>
            <a:ext cx="4762500" cy="1569660"/>
          </a:xfrm>
          <a:prstGeom prst="rect">
            <a:avLst/>
          </a:prstGeom>
          <a:noFill/>
        </p:spPr>
        <p:txBody>
          <a:bodyPr wrap="square" rtlCol="0">
            <a:spAutoFit/>
          </a:bodyPr>
          <a:lstStyle/>
          <a:p>
            <a:r>
              <a:rPr lang="en-CA" sz="1600" dirty="0">
                <a:solidFill>
                  <a:srgbClr val="324481"/>
                </a:solidFill>
                <a:latin typeface="Arial" panose="020B0604020202020204" pitchFamily="34" charset="0"/>
                <a:cs typeface="Arial" panose="020B0604020202020204" pitchFamily="34" charset="0"/>
              </a:rPr>
              <a:t>In fiscal year 2015-16, the Government of Canada spent </a:t>
            </a:r>
            <a:r>
              <a:rPr lang="en-CA" sz="1600" b="1" dirty="0">
                <a:solidFill>
                  <a:srgbClr val="324481"/>
                </a:solidFill>
                <a:latin typeface="Arial" panose="020B0604020202020204" pitchFamily="34" charset="0"/>
                <a:cs typeface="Arial" panose="020B0604020202020204" pitchFamily="34" charset="0"/>
              </a:rPr>
              <a:t>$42.2 million </a:t>
            </a:r>
            <a:r>
              <a:rPr lang="en-CA" sz="1600" dirty="0">
                <a:solidFill>
                  <a:srgbClr val="324481"/>
                </a:solidFill>
                <a:latin typeface="Arial" panose="020B0604020202020204" pitchFamily="34" charset="0"/>
                <a:cs typeface="Arial" panose="020B0604020202020204" pitchFamily="34" charset="0"/>
              </a:rPr>
              <a:t>on advertising – a reduction of $26.5 million from the previous year and the lowest amount since 2005-06, when under similar circumstances, advertising was suspended for several months because of a general election.</a:t>
            </a:r>
            <a:endParaRPr lang="en-US" sz="1600" dirty="0">
              <a:solidFill>
                <a:srgbClr val="324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7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2015/2016 Media Spending</a:t>
            </a:r>
            <a:br>
              <a:rPr lang="en-US" dirty="0" smtClean="0"/>
            </a:br>
            <a:r>
              <a:rPr lang="en-US" dirty="0" smtClean="0"/>
              <a:t>by Type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7621" y="1371600"/>
            <a:ext cx="5386379" cy="434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172200"/>
            <a:ext cx="9144000" cy="707886"/>
          </a:xfrm>
          <a:prstGeom prst="rect">
            <a:avLst/>
          </a:prstGeom>
          <a:noFill/>
        </p:spPr>
        <p:txBody>
          <a:bodyPr wrap="square" rtlCol="0">
            <a:spAutoFit/>
          </a:bodyPr>
          <a:lstStyle/>
          <a:p>
            <a:r>
              <a:rPr lang="en-CA" sz="1000" dirty="0" smtClean="0">
                <a:latin typeface="Arial" panose="020B0604020202020204" pitchFamily="34" charset="0"/>
                <a:cs typeface="Arial" panose="020B0604020202020204" pitchFamily="34" charset="0"/>
              </a:rPr>
              <a:t>Source: Government of Canada Agency of Record, Cossette Media of Toronto, </a:t>
            </a:r>
          </a:p>
          <a:p>
            <a:r>
              <a:rPr lang="en-CA" sz="1000" dirty="0" smtClean="0">
                <a:latin typeface="Arial" panose="020B0604020202020204" pitchFamily="34" charset="0"/>
                <a:cs typeface="Arial" panose="020B0604020202020204" pitchFamily="34" charset="0"/>
              </a:rPr>
              <a:t>a division of Cossette Communication Group. </a:t>
            </a:r>
          </a:p>
          <a:p>
            <a:r>
              <a:rPr lang="en-CA" sz="1000" dirty="0" smtClean="0">
                <a:latin typeface="Arial" panose="020B0604020202020204" pitchFamily="34" charset="0"/>
                <a:cs typeface="Arial" panose="020B0604020202020204" pitchFamily="34" charset="0"/>
              </a:rPr>
              <a:t>Excludes media purchased directly by institutions for public notices.</a:t>
            </a:r>
          </a:p>
          <a:p>
            <a:r>
              <a:rPr lang="en-CA" sz="1000" dirty="0" smtClean="0">
                <a:latin typeface="Arial" panose="020B0604020202020204" pitchFamily="34" charset="0"/>
                <a:cs typeface="Arial" panose="020B0604020202020204" pitchFamily="34" charset="0"/>
              </a:rPr>
              <a:t>NOTE: Weekly/Community Newspaper spending of $1,164,567 includes $676,004 for Official Language, Ethnic, Aboriginal publications – see APPENDIX.</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457200" y="1524000"/>
            <a:ext cx="3886200" cy="4616648"/>
          </a:xfrm>
          <a:prstGeom prst="rect">
            <a:avLst/>
          </a:prstGeom>
          <a:noFill/>
        </p:spPr>
        <p:txBody>
          <a:bodyPr wrap="square" rtlCol="0">
            <a:spAutoFit/>
          </a:bodyPr>
          <a:lstStyle/>
          <a:p>
            <a:r>
              <a:rPr lang="en-CA" sz="1400" dirty="0" smtClean="0">
                <a:latin typeface="Arial" panose="020B0604020202020204" pitchFamily="34" charset="0"/>
                <a:cs typeface="Arial" panose="020B0604020202020204" pitchFamily="34" charset="0"/>
              </a:rPr>
              <a:t>More than half (51%) of all media spending was on </a:t>
            </a:r>
            <a:r>
              <a:rPr lang="en-CA" sz="1400" b="1" dirty="0" smtClean="0">
                <a:solidFill>
                  <a:srgbClr val="16A985"/>
                </a:solidFill>
                <a:latin typeface="Arial" panose="020B0604020202020204" pitchFamily="34" charset="0"/>
                <a:cs typeface="Arial" panose="020B0604020202020204" pitchFamily="34" charset="0"/>
              </a:rPr>
              <a:t>Television</a:t>
            </a:r>
            <a:r>
              <a:rPr lang="en-CA" sz="1400" dirty="0" smtClean="0">
                <a:latin typeface="Arial" panose="020B0604020202020204" pitchFamily="34" charset="0"/>
                <a:cs typeface="Arial" panose="020B0604020202020204" pitchFamily="34" charset="0"/>
              </a:rPr>
              <a:t>.</a:t>
            </a:r>
          </a:p>
          <a:p>
            <a:endParaRPr lang="en-CA" sz="1400" dirty="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Just over a third (34%) of spending was on the </a:t>
            </a:r>
            <a:r>
              <a:rPr lang="en-CA" sz="1400" b="1" dirty="0" smtClean="0">
                <a:solidFill>
                  <a:srgbClr val="16A985"/>
                </a:solidFill>
                <a:latin typeface="Arial" panose="020B0604020202020204" pitchFamily="34" charset="0"/>
                <a:cs typeface="Arial" panose="020B0604020202020204" pitchFamily="34" charset="0"/>
              </a:rPr>
              <a:t>Internet</a:t>
            </a:r>
            <a:r>
              <a:rPr lang="en-CA" sz="1400" dirty="0" smtClean="0">
                <a:latin typeface="Arial" panose="020B0604020202020204" pitchFamily="34" charset="0"/>
                <a:cs typeface="Arial" panose="020B0604020202020204" pitchFamily="34" charset="0"/>
              </a:rPr>
              <a:t>.  The majority of this was in Display advertising (75%) including real-time bidding, a form of programmatic advertising.  Social Media spending accounted for almost 11% and Search Engine Marketing represented another 14%.</a:t>
            </a:r>
          </a:p>
          <a:p>
            <a:endParaRPr lang="en-CA" sz="1400" dirty="0">
              <a:latin typeface="Arial" panose="020B0604020202020204" pitchFamily="34" charset="0"/>
              <a:cs typeface="Arial" panose="020B0604020202020204" pitchFamily="34" charset="0"/>
            </a:endParaRPr>
          </a:p>
          <a:p>
            <a:r>
              <a:rPr lang="en-CA" sz="1400" b="1" dirty="0">
                <a:solidFill>
                  <a:srgbClr val="16A985"/>
                </a:solidFill>
                <a:latin typeface="Arial" panose="020B0604020202020204" pitchFamily="34" charset="0"/>
                <a:cs typeface="Arial" panose="020B0604020202020204" pitchFamily="34" charset="0"/>
              </a:rPr>
              <a:t>Radio</a:t>
            </a:r>
            <a:r>
              <a:rPr lang="en-CA" sz="1400" dirty="0" smtClean="0">
                <a:latin typeface="Arial" panose="020B0604020202020204" pitchFamily="34" charset="0"/>
                <a:cs typeface="Arial" panose="020B0604020202020204" pitchFamily="34" charset="0"/>
              </a:rPr>
              <a:t> accounted for about 5% of all spending.</a:t>
            </a:r>
          </a:p>
          <a:p>
            <a:endParaRPr lang="en-CA" sz="1400" dirty="0">
              <a:latin typeface="Arial" panose="020B0604020202020204" pitchFamily="34" charset="0"/>
              <a:cs typeface="Arial" panose="020B0604020202020204" pitchFamily="34" charset="0"/>
            </a:endParaRPr>
          </a:p>
          <a:p>
            <a:r>
              <a:rPr lang="en-CA" sz="1400" b="1" dirty="0">
                <a:solidFill>
                  <a:srgbClr val="16A985"/>
                </a:solidFill>
                <a:latin typeface="Arial" panose="020B0604020202020204" pitchFamily="34" charset="0"/>
                <a:cs typeface="Arial" panose="020B0604020202020204" pitchFamily="34" charset="0"/>
              </a:rPr>
              <a:t>Newspapers</a:t>
            </a:r>
            <a:r>
              <a:rPr lang="en-CA" sz="1400" dirty="0" smtClean="0">
                <a:latin typeface="Arial" panose="020B0604020202020204" pitchFamily="34" charset="0"/>
                <a:cs typeface="Arial" panose="020B0604020202020204" pitchFamily="34" charset="0"/>
              </a:rPr>
              <a:t> </a:t>
            </a:r>
            <a:r>
              <a:rPr lang="en-CA" sz="1400" i="1" dirty="0" smtClean="0">
                <a:latin typeface="Arial" panose="020B0604020202020204" pitchFamily="34" charset="0"/>
                <a:cs typeface="Arial" panose="020B0604020202020204" pitchFamily="34" charset="0"/>
              </a:rPr>
              <a:t>(daily, weekly and official language/ethnic/aboriginal) </a:t>
            </a:r>
            <a:r>
              <a:rPr lang="en-CA" sz="1400" dirty="0" smtClean="0">
                <a:latin typeface="Arial" panose="020B0604020202020204" pitchFamily="34" charset="0"/>
                <a:cs typeface="Arial" panose="020B0604020202020204" pitchFamily="34" charset="0"/>
              </a:rPr>
              <a:t>account for just under 6% of all spending.</a:t>
            </a:r>
          </a:p>
          <a:p>
            <a:endParaRPr lang="en-CA" sz="1400" dirty="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balance of spending is split between </a:t>
            </a:r>
            <a:r>
              <a:rPr lang="en-CA" sz="1400" b="1" dirty="0">
                <a:solidFill>
                  <a:srgbClr val="16A985"/>
                </a:solidFill>
                <a:latin typeface="Arial" panose="020B0604020202020204" pitchFamily="34" charset="0"/>
                <a:cs typeface="Arial" panose="020B0604020202020204" pitchFamily="34" charset="0"/>
              </a:rPr>
              <a:t>Magazines</a:t>
            </a:r>
            <a:r>
              <a:rPr lang="en-CA" sz="1400" dirty="0" smtClean="0">
                <a:latin typeface="Arial" panose="020B0604020202020204" pitchFamily="34" charset="0"/>
                <a:cs typeface="Arial" panose="020B0604020202020204" pitchFamily="34" charset="0"/>
              </a:rPr>
              <a:t> (1.5%), </a:t>
            </a:r>
            <a:r>
              <a:rPr lang="en-CA" sz="1400" b="1" dirty="0">
                <a:solidFill>
                  <a:srgbClr val="16A985"/>
                </a:solidFill>
                <a:latin typeface="Arial" panose="020B0604020202020204" pitchFamily="34" charset="0"/>
                <a:cs typeface="Arial" panose="020B0604020202020204" pitchFamily="34" charset="0"/>
              </a:rPr>
              <a:t>Cinema</a:t>
            </a:r>
            <a:r>
              <a:rPr lang="en-CA" sz="1400" dirty="0" smtClean="0">
                <a:latin typeface="Arial" panose="020B0604020202020204" pitchFamily="34" charset="0"/>
                <a:cs typeface="Arial" panose="020B0604020202020204" pitchFamily="34" charset="0"/>
              </a:rPr>
              <a:t> (2%) and </a:t>
            </a:r>
            <a:r>
              <a:rPr lang="en-CA" sz="1400" b="1" dirty="0">
                <a:solidFill>
                  <a:srgbClr val="16A985"/>
                </a:solidFill>
                <a:latin typeface="Arial" panose="020B0604020202020204" pitchFamily="34" charset="0"/>
                <a:cs typeface="Arial" panose="020B0604020202020204" pitchFamily="34" charset="0"/>
              </a:rPr>
              <a:t>Out of Home</a:t>
            </a:r>
            <a:r>
              <a:rPr lang="en-CA" sz="1400" dirty="0" smtClean="0">
                <a:latin typeface="Arial" panose="020B0604020202020204" pitchFamily="34" charset="0"/>
                <a:cs typeface="Arial" panose="020B0604020202020204" pitchFamily="34" charset="0"/>
              </a:rPr>
              <a:t> (0.8%).</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81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dirty="0" smtClean="0"/>
              <a:t>Canadians Want Government Advertising in Newspapers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4407726"/>
              </p:ext>
            </p:extLst>
          </p:nvPr>
        </p:nvGraphicFramePr>
        <p:xfrm>
          <a:off x="-114300" y="1403866"/>
          <a:ext cx="7581900" cy="44275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 y="6324600"/>
            <a:ext cx="9144001" cy="538609"/>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Source:  </a:t>
            </a:r>
            <a:r>
              <a:rPr lang="en-US" sz="1000" dirty="0" err="1" smtClean="0">
                <a:latin typeface="Arial" panose="020B0604020202020204" pitchFamily="34" charset="0"/>
                <a:cs typeface="Arial" panose="020B0604020202020204" pitchFamily="34" charset="0"/>
              </a:rPr>
              <a:t>Totum</a:t>
            </a:r>
            <a:r>
              <a:rPr lang="en-US" sz="1000" dirty="0" smtClean="0">
                <a:latin typeface="Arial" panose="020B0604020202020204" pitchFamily="34" charset="0"/>
                <a:cs typeface="Arial" panose="020B0604020202020204" pitchFamily="34" charset="0"/>
              </a:rPr>
              <a:t> Research, December 2016; Base: 2,403 Canadian adults 18+</a:t>
            </a:r>
          </a:p>
          <a:p>
            <a:r>
              <a:rPr lang="en-US" sz="1000" dirty="0" smtClean="0">
                <a:latin typeface="Arial" panose="020B0604020202020204" pitchFamily="34" charset="0"/>
                <a:cs typeface="Arial" panose="020B0604020202020204" pitchFamily="34" charset="0"/>
              </a:rPr>
              <a:t>*Traditional + Digital formats</a:t>
            </a:r>
          </a:p>
          <a:p>
            <a:r>
              <a:rPr lang="en-US" sz="900" i="1" dirty="0" smtClean="0">
                <a:latin typeface="Arial" panose="020B0604020202020204" pitchFamily="34" charset="0"/>
                <a:cs typeface="Arial" panose="020B0604020202020204" pitchFamily="34" charset="0"/>
              </a:rPr>
              <a:t>Q: </a:t>
            </a:r>
            <a:r>
              <a:rPr lang="en-US" sz="900" i="1" dirty="0">
                <a:latin typeface="Arial" panose="020B0604020202020204" pitchFamily="34" charset="0"/>
                <a:cs typeface="Arial" panose="020B0604020202020204" pitchFamily="34" charset="0"/>
              </a:rPr>
              <a:t>Which of the listed media do you think are the most appropriate for advertising about federal, provincial and municipal/regional government programs and services?  </a:t>
            </a:r>
          </a:p>
        </p:txBody>
      </p:sp>
      <p:sp>
        <p:nvSpPr>
          <p:cNvPr id="11" name="Rectangle 10"/>
          <p:cNvSpPr/>
          <p:nvPr/>
        </p:nvSpPr>
        <p:spPr>
          <a:xfrm>
            <a:off x="5715000" y="3200400"/>
            <a:ext cx="3276600" cy="2031325"/>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Almost three quarters (</a:t>
            </a:r>
            <a:r>
              <a:rPr lang="en-US" sz="1400" b="1" dirty="0" smtClean="0">
                <a:latin typeface="Arial" panose="020B0604020202020204" pitchFamily="34" charset="0"/>
                <a:cs typeface="Arial" panose="020B0604020202020204" pitchFamily="34" charset="0"/>
              </a:rPr>
              <a:t>72%</a:t>
            </a:r>
            <a:r>
              <a:rPr lang="en-US" sz="1400" dirty="0" smtClean="0">
                <a:latin typeface="Arial" panose="020B0604020202020204" pitchFamily="34" charset="0"/>
                <a:cs typeface="Arial" panose="020B0604020202020204" pitchFamily="34" charset="0"/>
              </a:rPr>
              <a:t>) of Canadian adults want to see advertising for government programs and services in </a:t>
            </a:r>
            <a:r>
              <a:rPr lang="en-US" sz="1400" b="1" dirty="0" smtClean="0">
                <a:solidFill>
                  <a:srgbClr val="16A985"/>
                </a:solidFill>
                <a:latin typeface="Arial" panose="020B0604020202020204" pitchFamily="34" charset="0"/>
                <a:cs typeface="Arial" panose="020B0604020202020204" pitchFamily="34" charset="0"/>
              </a:rPr>
              <a:t>newspapers</a:t>
            </a:r>
            <a:r>
              <a:rPr lang="en-US" sz="1400" dirty="0" smtClean="0">
                <a:latin typeface="Arial" panose="020B0604020202020204" pitchFamily="34" charset="0"/>
                <a:cs typeface="Arial" panose="020B0604020202020204" pitchFamily="34" charset="0"/>
              </a:rPr>
              <a:t>.</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In smaller markets </a:t>
            </a:r>
            <a:r>
              <a:rPr lang="en-US" sz="1400" i="1" dirty="0" smtClean="0">
                <a:latin typeface="Arial" panose="020B0604020202020204" pitchFamily="34" charset="0"/>
                <a:cs typeface="Arial" panose="020B0604020202020204" pitchFamily="34" charset="0"/>
              </a:rPr>
              <a:t>(less than 100,000 population) </a:t>
            </a:r>
            <a:r>
              <a:rPr lang="en-US" sz="1400" b="1" dirty="0" smtClean="0">
                <a:latin typeface="Arial" panose="020B0604020202020204" pitchFamily="34" charset="0"/>
                <a:cs typeface="Arial" panose="020B0604020202020204" pitchFamily="34" charset="0"/>
              </a:rPr>
              <a:t>six in ten </a:t>
            </a:r>
            <a:r>
              <a:rPr lang="en-US" sz="1400" dirty="0" smtClean="0">
                <a:latin typeface="Arial" panose="020B0604020202020204" pitchFamily="34" charset="0"/>
                <a:cs typeface="Arial" panose="020B0604020202020204" pitchFamily="34" charset="0"/>
              </a:rPr>
              <a:t>adults believe </a:t>
            </a:r>
            <a:r>
              <a:rPr lang="en-US" sz="1400" b="1" dirty="0" smtClean="0">
                <a:latin typeface="Arial" panose="020B0604020202020204" pitchFamily="34" charset="0"/>
                <a:cs typeface="Arial" panose="020B0604020202020204" pitchFamily="34" charset="0"/>
              </a:rPr>
              <a:t>community newspapers </a:t>
            </a:r>
            <a:r>
              <a:rPr lang="en-US" sz="1400" dirty="0" smtClean="0">
                <a:latin typeface="Arial" panose="020B0604020202020204" pitchFamily="34" charset="0"/>
                <a:cs typeface="Arial" panose="020B0604020202020204" pitchFamily="34" charset="0"/>
              </a:rPr>
              <a:t>are the most appropriate media for government ads.</a:t>
            </a:r>
          </a:p>
        </p:txBody>
      </p:sp>
      <p:sp>
        <p:nvSpPr>
          <p:cNvPr id="12" name="TextBox 11"/>
          <p:cNvSpPr txBox="1"/>
          <p:nvPr/>
        </p:nvSpPr>
        <p:spPr>
          <a:xfrm>
            <a:off x="7162800" y="1219200"/>
            <a:ext cx="4572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11751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25620"/>
          </a:xfrm>
        </p:spPr>
        <p:txBody>
          <a:bodyPr>
            <a:noAutofit/>
          </a:bodyPr>
          <a:lstStyle/>
          <a:p>
            <a:r>
              <a:rPr lang="en-US" sz="3000" dirty="0" smtClean="0"/>
              <a:t>Government Ad Spending Does Not Reflect Canadian Views on Most Appropriate Media</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1774705"/>
              </p:ext>
            </p:extLst>
          </p:nvPr>
        </p:nvGraphicFramePr>
        <p:xfrm>
          <a:off x="0" y="1066800"/>
          <a:ext cx="9144000" cy="4732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 y="6319391"/>
            <a:ext cx="9144001" cy="538609"/>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Source:  </a:t>
            </a:r>
            <a:r>
              <a:rPr lang="en-US" sz="1000" dirty="0" err="1" smtClean="0">
                <a:latin typeface="Arial" panose="020B0604020202020204" pitchFamily="34" charset="0"/>
                <a:cs typeface="Arial" panose="020B0604020202020204" pitchFamily="34" charset="0"/>
              </a:rPr>
              <a:t>Totum</a:t>
            </a:r>
            <a:r>
              <a:rPr lang="en-US" sz="1000" dirty="0" smtClean="0">
                <a:latin typeface="Arial" panose="020B0604020202020204" pitchFamily="34" charset="0"/>
                <a:cs typeface="Arial" panose="020B0604020202020204" pitchFamily="34" charset="0"/>
              </a:rPr>
              <a:t> Research, December 2016; Base: 2,403 Canadian adults 18</a:t>
            </a:r>
            <a:r>
              <a:rPr lang="en-US" sz="1000" dirty="0">
                <a:latin typeface="Arial" panose="020B0604020202020204" pitchFamily="34" charset="0"/>
                <a:cs typeface="Arial" panose="020B0604020202020204" pitchFamily="34" charset="0"/>
              </a:rPr>
              <a:t>+; *Traditional + Digital </a:t>
            </a:r>
            <a:r>
              <a:rPr lang="en-US" sz="1000" dirty="0" smtClean="0">
                <a:latin typeface="Arial" panose="020B0604020202020204" pitchFamily="34" charset="0"/>
                <a:cs typeface="Arial" panose="020B0604020202020204" pitchFamily="34" charset="0"/>
              </a:rPr>
              <a:t>formats</a:t>
            </a:r>
          </a:p>
          <a:p>
            <a:r>
              <a:rPr lang="en-CA" sz="1000" dirty="0" smtClean="0">
                <a:latin typeface="Arial" panose="020B0604020202020204" pitchFamily="34" charset="0"/>
                <a:cs typeface="Arial" panose="020B0604020202020204" pitchFamily="34" charset="0"/>
              </a:rPr>
              <a:t>Annual </a:t>
            </a:r>
            <a:r>
              <a:rPr lang="en-CA" sz="1000" dirty="0">
                <a:latin typeface="Arial" panose="020B0604020202020204" pitchFamily="34" charset="0"/>
                <a:cs typeface="Arial" panose="020B0604020202020204" pitchFamily="34" charset="0"/>
              </a:rPr>
              <a:t>Report on Government of Canada </a:t>
            </a:r>
            <a:r>
              <a:rPr lang="en-CA" sz="1000" dirty="0" smtClean="0">
                <a:latin typeface="Arial" panose="020B0604020202020204" pitchFamily="34" charset="0"/>
                <a:cs typeface="Arial" panose="020B0604020202020204" pitchFamily="34" charset="0"/>
              </a:rPr>
              <a:t>Advertising </a:t>
            </a:r>
            <a:r>
              <a:rPr lang="en-CA" sz="1000" dirty="0">
                <a:latin typeface="Arial" panose="020B0604020202020204" pitchFamily="34" charset="0"/>
                <a:cs typeface="Arial" panose="020B0604020202020204" pitchFamily="34" charset="0"/>
              </a:rPr>
              <a:t>Activities - </a:t>
            </a:r>
            <a:r>
              <a:rPr lang="en-CA" sz="1000" dirty="0" smtClean="0">
                <a:latin typeface="Arial" panose="020B0604020202020204" pitchFamily="34" charset="0"/>
                <a:cs typeface="Arial" panose="020B0604020202020204" pitchFamily="34" charset="0"/>
              </a:rPr>
              <a:t>2015-2016</a:t>
            </a:r>
            <a:endParaRPr lang="en-US" sz="1000" dirty="0" smtClean="0">
              <a:latin typeface="Arial" panose="020B0604020202020204" pitchFamily="34" charset="0"/>
              <a:cs typeface="Arial" panose="020B0604020202020204" pitchFamily="34" charset="0"/>
            </a:endParaRPr>
          </a:p>
          <a:p>
            <a:r>
              <a:rPr lang="en-US" sz="900" i="1" dirty="0" smtClean="0">
                <a:latin typeface="Arial" panose="020B0604020202020204" pitchFamily="34" charset="0"/>
                <a:cs typeface="Arial" panose="020B0604020202020204" pitchFamily="34" charset="0"/>
              </a:rPr>
              <a:t>Q: </a:t>
            </a:r>
            <a:r>
              <a:rPr lang="en-US" sz="900" i="1" dirty="0">
                <a:latin typeface="Arial" panose="020B0604020202020204" pitchFamily="34" charset="0"/>
                <a:cs typeface="Arial" panose="020B0604020202020204" pitchFamily="34" charset="0"/>
              </a:rPr>
              <a:t>Which of the listed media do you think are the most appropriate for advertising about federal, provincial and municipal/regional government programs and services?  </a:t>
            </a:r>
          </a:p>
        </p:txBody>
      </p:sp>
      <p:sp>
        <p:nvSpPr>
          <p:cNvPr id="6" name="Rectangle 5"/>
          <p:cNvSpPr/>
          <p:nvPr/>
        </p:nvSpPr>
        <p:spPr>
          <a:xfrm>
            <a:off x="3505200" y="1295400"/>
            <a:ext cx="5038724" cy="738664"/>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Spending on </a:t>
            </a:r>
            <a:r>
              <a:rPr lang="en-US" sz="1400" b="1" dirty="0" smtClean="0">
                <a:latin typeface="Arial" panose="020B0604020202020204" pitchFamily="34" charset="0"/>
                <a:cs typeface="Arial" panose="020B0604020202020204" pitchFamily="34" charset="0"/>
              </a:rPr>
              <a:t>TV</a:t>
            </a:r>
            <a:r>
              <a:rPr lang="en-US" sz="1400" dirty="0" smtClean="0">
                <a:latin typeface="Arial" panose="020B0604020202020204" pitchFamily="34" charset="0"/>
                <a:cs typeface="Arial" panose="020B0604020202020204" pitchFamily="34" charset="0"/>
              </a:rPr>
              <a:t> is over represented compared to all other media.  Spending on </a:t>
            </a:r>
            <a:r>
              <a:rPr lang="en-US" sz="1400" b="1" dirty="0" smtClean="0">
                <a:latin typeface="Arial" panose="020B0604020202020204" pitchFamily="34" charset="0"/>
                <a:cs typeface="Arial" panose="020B0604020202020204" pitchFamily="34" charset="0"/>
              </a:rPr>
              <a:t>Newspapers</a:t>
            </a:r>
            <a:r>
              <a:rPr lang="en-US" sz="1400" dirty="0" smtClean="0">
                <a:latin typeface="Arial" panose="020B0604020202020204" pitchFamily="34" charset="0"/>
                <a:cs typeface="Arial" panose="020B0604020202020204" pitchFamily="34" charset="0"/>
              </a:rPr>
              <a:t> is under represented based on where Canadians want to see government ads.</a:t>
            </a:r>
          </a:p>
        </p:txBody>
      </p:sp>
    </p:spTree>
    <p:extLst>
      <p:ext uri="{BB962C8B-B14F-4D97-AF65-F5344CB8AC3E}">
        <p14:creationId xmlns:p14="http://schemas.microsoft.com/office/powerpoint/2010/main" val="3976704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Advertising</a:t>
            </a:r>
            <a:endParaRPr lang="en-US" dirty="0"/>
          </a:p>
        </p:txBody>
      </p:sp>
      <p:sp>
        <p:nvSpPr>
          <p:cNvPr id="3" name="Content Placeholder 2"/>
          <p:cNvSpPr>
            <a:spLocks noGrp="1"/>
          </p:cNvSpPr>
          <p:nvPr>
            <p:ph idx="1"/>
          </p:nvPr>
        </p:nvSpPr>
        <p:spPr>
          <a:xfrm>
            <a:off x="457200" y="1447800"/>
            <a:ext cx="7772400" cy="4351789"/>
          </a:xfrm>
        </p:spPr>
        <p:txBody>
          <a:bodyPr>
            <a:normAutofit/>
          </a:bodyPr>
          <a:lstStyle/>
          <a:p>
            <a:pPr marL="0" indent="0">
              <a:spcBef>
                <a:spcPts val="0"/>
              </a:spcBef>
              <a:spcAft>
                <a:spcPts val="600"/>
              </a:spcAft>
              <a:buNone/>
            </a:pPr>
            <a:r>
              <a:rPr lang="en-CA" sz="2800" dirty="0" smtClean="0"/>
              <a:t>Over the past several years, the Government of Canada has steadily increased its use of digital media as more and more Canadians spend time on digital and mobile platforms.</a:t>
            </a:r>
          </a:p>
          <a:p>
            <a:r>
              <a:rPr lang="en-CA" sz="2800" b="1" dirty="0" smtClean="0">
                <a:solidFill>
                  <a:srgbClr val="C00000"/>
                </a:solidFill>
              </a:rPr>
              <a:t>Display</a:t>
            </a:r>
            <a:r>
              <a:rPr lang="en-CA" sz="2800" dirty="0" smtClean="0"/>
              <a:t> </a:t>
            </a:r>
            <a:r>
              <a:rPr lang="en-CA" sz="2000" i="1" dirty="0" smtClean="0"/>
              <a:t>(including real-time bidding, a type of programmatic advertising)</a:t>
            </a:r>
          </a:p>
          <a:p>
            <a:r>
              <a:rPr lang="en-CA" sz="2800" b="1" dirty="0" smtClean="0">
                <a:solidFill>
                  <a:srgbClr val="C00000"/>
                </a:solidFill>
              </a:rPr>
              <a:t>Social media </a:t>
            </a:r>
            <a:r>
              <a:rPr lang="en-CA" sz="2000" i="1" dirty="0" smtClean="0"/>
              <a:t>(Facebook, Twitter, LinkedIn)</a:t>
            </a:r>
          </a:p>
          <a:p>
            <a:r>
              <a:rPr lang="en-CA" sz="2800" b="1" dirty="0" smtClean="0">
                <a:solidFill>
                  <a:srgbClr val="C00000"/>
                </a:solidFill>
              </a:rPr>
              <a:t>Search engine </a:t>
            </a:r>
            <a:r>
              <a:rPr lang="en-CA" sz="2800" dirty="0" smtClean="0"/>
              <a:t>marketing</a:t>
            </a:r>
            <a:r>
              <a:rPr lang="en-CA" sz="2000" i="1" dirty="0" smtClean="0"/>
              <a:t> (Google, Bing, Yahoo!)</a:t>
            </a:r>
          </a:p>
        </p:txBody>
      </p:sp>
      <p:sp>
        <p:nvSpPr>
          <p:cNvPr id="4" name="TextBox 3"/>
          <p:cNvSpPr txBox="1"/>
          <p:nvPr/>
        </p:nvSpPr>
        <p:spPr>
          <a:xfrm>
            <a:off x="0" y="6457890"/>
            <a:ext cx="5897768"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Source: </a:t>
            </a:r>
            <a:r>
              <a:rPr lang="en-CA" sz="1000" dirty="0" smtClean="0">
                <a:latin typeface="Arial" panose="020B0604020202020204" pitchFamily="34" charset="0"/>
                <a:cs typeface="Arial" panose="020B0604020202020204" pitchFamily="34" charset="0"/>
              </a:rPr>
              <a:t>Annual </a:t>
            </a:r>
            <a:r>
              <a:rPr lang="en-CA" sz="1000" dirty="0">
                <a:latin typeface="Arial" panose="020B0604020202020204" pitchFamily="34" charset="0"/>
                <a:cs typeface="Arial" panose="020B0604020202020204" pitchFamily="34" charset="0"/>
              </a:rPr>
              <a:t>Report </a:t>
            </a:r>
            <a:r>
              <a:rPr lang="en-CA" sz="1000" dirty="0" smtClean="0">
                <a:latin typeface="Arial" panose="020B0604020202020204" pitchFamily="34" charset="0"/>
                <a:cs typeface="Arial" panose="020B0604020202020204" pitchFamily="34" charset="0"/>
              </a:rPr>
              <a:t>on Government </a:t>
            </a:r>
            <a:r>
              <a:rPr lang="en-CA" sz="1000" dirty="0">
                <a:latin typeface="Arial" panose="020B0604020202020204" pitchFamily="34" charset="0"/>
                <a:cs typeface="Arial" panose="020B0604020202020204" pitchFamily="34" charset="0"/>
              </a:rPr>
              <a:t>of </a:t>
            </a:r>
            <a:r>
              <a:rPr lang="en-CA" sz="1000" dirty="0" smtClean="0">
                <a:latin typeface="Arial" panose="020B0604020202020204" pitchFamily="34" charset="0"/>
                <a:cs typeface="Arial" panose="020B0604020202020204" pitchFamily="34" charset="0"/>
              </a:rPr>
              <a:t>Canada Advertising </a:t>
            </a:r>
            <a:r>
              <a:rPr lang="en-CA" sz="1000" dirty="0">
                <a:latin typeface="Arial" panose="020B0604020202020204" pitchFamily="34" charset="0"/>
                <a:cs typeface="Arial" panose="020B0604020202020204" pitchFamily="34" charset="0"/>
              </a:rPr>
              <a:t>Activities - 2015-2016</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http://www.tpsgc-pwgsc.gc.ca/pub-adv/rapports-reports/documents/rapport-report-2015-2016-eng.pdf</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56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26" y="217380"/>
            <a:ext cx="7603123" cy="1001820"/>
          </a:xfrm>
        </p:spPr>
        <p:txBody>
          <a:bodyPr>
            <a:noAutofit/>
          </a:bodyPr>
          <a:lstStyle/>
          <a:p>
            <a:pPr algn="l">
              <a:lnSpc>
                <a:spcPct val="80000"/>
              </a:lnSpc>
            </a:pPr>
            <a:r>
              <a:rPr lang="en-US" dirty="0" smtClean="0">
                <a:solidFill>
                  <a:srgbClr val="334495"/>
                </a:solidFill>
              </a:rPr>
              <a:t>Newspaper Advertising Most Trusted</a:t>
            </a:r>
            <a:endParaRPr lang="en-US" sz="3200" dirty="0">
              <a:solidFill>
                <a:srgbClr val="334495"/>
              </a:solidFill>
            </a:endParaRPr>
          </a:p>
        </p:txBody>
      </p:sp>
      <p:graphicFrame>
        <p:nvGraphicFramePr>
          <p:cNvPr id="5" name="Chart 4"/>
          <p:cNvGraphicFramePr/>
          <p:nvPr>
            <p:extLst>
              <p:ext uri="{D42A27DB-BD31-4B8C-83A1-F6EECF244321}">
                <p14:modId xmlns:p14="http://schemas.microsoft.com/office/powerpoint/2010/main" val="2707130602"/>
              </p:ext>
            </p:extLst>
          </p:nvPr>
        </p:nvGraphicFramePr>
        <p:xfrm>
          <a:off x="4508501" y="2535767"/>
          <a:ext cx="4635499" cy="340783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39667" y="2535767"/>
            <a:ext cx="486833" cy="369332"/>
          </a:xfrm>
          <a:prstGeom prst="rect">
            <a:avLst/>
          </a:prstGeom>
          <a:noFill/>
        </p:spPr>
        <p:txBody>
          <a:bodyPr wrap="square" rtlCol="0">
            <a:spAutoFit/>
          </a:bodyPr>
          <a:lstStyle/>
          <a:p>
            <a:r>
              <a:rPr lang="en-US" dirty="0" smtClean="0"/>
              <a:t>%</a:t>
            </a:r>
            <a:endParaRPr lang="en-US" dirty="0"/>
          </a:p>
        </p:txBody>
      </p:sp>
      <p:graphicFrame>
        <p:nvGraphicFramePr>
          <p:cNvPr id="11" name="Chart 10"/>
          <p:cNvGraphicFramePr/>
          <p:nvPr>
            <p:extLst>
              <p:ext uri="{D42A27DB-BD31-4B8C-83A1-F6EECF244321}">
                <p14:modId xmlns:p14="http://schemas.microsoft.com/office/powerpoint/2010/main" val="1129498231"/>
              </p:ext>
            </p:extLst>
          </p:nvPr>
        </p:nvGraphicFramePr>
        <p:xfrm>
          <a:off x="0" y="2535767"/>
          <a:ext cx="4585648" cy="289180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descr="Community Newspapers Drive ResultsPPT IMAGES 2017-4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82" y="1793990"/>
            <a:ext cx="1216644" cy="926515"/>
          </a:xfrm>
          <a:prstGeom prst="rect">
            <a:avLst/>
          </a:prstGeom>
        </p:spPr>
      </p:pic>
      <p:pic>
        <p:nvPicPr>
          <p:cNvPr id="13" name="Picture 12" descr="Community Newspapers Drive ResultsPPT IMAGES 2017-4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193" y="1927050"/>
            <a:ext cx="1410990" cy="767381"/>
          </a:xfrm>
          <a:prstGeom prst="rect">
            <a:avLst/>
          </a:prstGeom>
        </p:spPr>
      </p:pic>
      <p:sp>
        <p:nvSpPr>
          <p:cNvPr id="9" name="TextBox 8"/>
          <p:cNvSpPr txBox="1"/>
          <p:nvPr/>
        </p:nvSpPr>
        <p:spPr>
          <a:xfrm>
            <a:off x="0" y="6480121"/>
            <a:ext cx="6117336"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Community Newspapers Drive </a:t>
            </a:r>
            <a:r>
              <a:rPr lang="en-US" sz="1000" dirty="0" smtClean="0">
                <a:latin typeface="Arial" panose="020B0604020202020204" pitchFamily="34" charset="0"/>
                <a:cs typeface="Arial" panose="020B0604020202020204" pitchFamily="34" charset="0"/>
              </a:rPr>
              <a:t>Results 2017, </a:t>
            </a:r>
            <a:r>
              <a:rPr lang="en-US" sz="1000" dirty="0">
                <a:latin typeface="Arial" panose="020B0604020202020204" pitchFamily="34" charset="0"/>
                <a:cs typeface="Arial" panose="020B0604020202020204" pitchFamily="34" charset="0"/>
              </a:rPr>
              <a:t>Totum </a:t>
            </a:r>
            <a:r>
              <a:rPr lang="en-US" sz="1000" dirty="0" smtClean="0">
                <a:latin typeface="Arial" panose="020B0604020202020204" pitchFamily="34" charset="0"/>
                <a:cs typeface="Arial" panose="020B0604020202020204" pitchFamily="34" charset="0"/>
              </a:rPr>
              <a:t>Research</a:t>
            </a:r>
          </a:p>
          <a:p>
            <a:r>
              <a:rPr lang="en-US" sz="1000" dirty="0" smtClean="0">
                <a:latin typeface="Arial" panose="020B0604020202020204" pitchFamily="34" charset="0"/>
                <a:cs typeface="Arial" panose="020B0604020202020204" pitchFamily="34" charset="0"/>
              </a:rPr>
              <a:t>*trust advertising content – top 2 responses Completely/Somewhat</a:t>
            </a:r>
            <a:endParaRPr lang="en-US" sz="1000" dirty="0">
              <a:latin typeface="Arial" panose="020B0604020202020204" pitchFamily="34" charset="0"/>
              <a:cs typeface="Arial" panose="020B0604020202020204" pitchFamily="34" charset="0"/>
            </a:endParaRPr>
          </a:p>
        </p:txBody>
      </p:sp>
      <p:sp>
        <p:nvSpPr>
          <p:cNvPr id="3" name="Rectangle 2"/>
          <p:cNvSpPr/>
          <p:nvPr/>
        </p:nvSpPr>
        <p:spPr>
          <a:xfrm>
            <a:off x="4876800" y="4318003"/>
            <a:ext cx="3886200" cy="1143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 y="1241584"/>
            <a:ext cx="84455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Canadians trust advertising content in newspapers </a:t>
            </a:r>
            <a:r>
              <a:rPr lang="en-US" sz="1600" i="1" dirty="0" smtClean="0">
                <a:latin typeface="Arial" panose="020B0604020202020204" pitchFamily="34" charset="0"/>
                <a:cs typeface="Arial" panose="020B0604020202020204" pitchFamily="34" charset="0"/>
              </a:rPr>
              <a:t>(print and digital)</a:t>
            </a:r>
            <a:r>
              <a:rPr lang="en-US" sz="1600" dirty="0" smtClean="0">
                <a:latin typeface="Arial" panose="020B0604020202020204" pitchFamily="34" charset="0"/>
                <a:cs typeface="Arial" panose="020B0604020202020204" pitchFamily="34" charset="0"/>
              </a:rPr>
              <a:t> more than any other media.  Ads on social media (Facebook) and in search engines (Google) are among the least trusted.</a:t>
            </a:r>
          </a:p>
        </p:txBody>
      </p:sp>
    </p:spTree>
    <p:extLst>
      <p:ext uri="{BB962C8B-B14F-4D97-AF65-F5344CB8AC3E}">
        <p14:creationId xmlns:p14="http://schemas.microsoft.com/office/powerpoint/2010/main" val="4220329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N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NMC</Template>
  <TotalTime>1413</TotalTime>
  <Words>1408</Words>
  <Application>Microsoft Office PowerPoint</Application>
  <PresentationFormat>On-screen Show (4:3)</PresentationFormat>
  <Paragraphs>298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NMC</vt:lpstr>
      <vt:lpstr>Government of Canada  Advertising Activities 2015/2016</vt:lpstr>
      <vt:lpstr>PowerPoint Presentation</vt:lpstr>
      <vt:lpstr>Federal Government Advertising in Canada</vt:lpstr>
      <vt:lpstr>2015/2016 Advertising Expenditures</vt:lpstr>
      <vt:lpstr>2015/2016 Media Spending by Type</vt:lpstr>
      <vt:lpstr>Canadians Want Government Advertising in Newspapers</vt:lpstr>
      <vt:lpstr>Government Ad Spending Does Not Reflect Canadian Views on Most Appropriate Media</vt:lpstr>
      <vt:lpstr>Digital Advertising</vt:lpstr>
      <vt:lpstr>Newspaper Advertising Most Trusted</vt:lpstr>
      <vt:lpstr>Canada’s Digital Divides Non-Urban Internet Penetration</vt:lpstr>
      <vt:lpstr>Appendix</vt:lpstr>
      <vt:lpstr>Study Details</vt:lpstr>
      <vt:lpstr>Federal Government Advertising Expenditures by Type  2002-2016</vt:lpstr>
      <vt:lpstr>Federal Government Advertising Expenditures by Type  2002-2016</vt:lpstr>
      <vt:lpstr>Federal Government Advertising Expenditures – Newspapers 2015-16</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Advertising and Newspapers</dc:title>
  <dc:creator>Kelly Levson</dc:creator>
  <cp:lastModifiedBy>Kelly Levson</cp:lastModifiedBy>
  <cp:revision>52</cp:revision>
  <cp:lastPrinted>2017-05-23T19:23:29Z</cp:lastPrinted>
  <dcterms:created xsi:type="dcterms:W3CDTF">2017-05-23T18:13:49Z</dcterms:created>
  <dcterms:modified xsi:type="dcterms:W3CDTF">2018-02-04T19:19:44Z</dcterms:modified>
</cp:coreProperties>
</file>