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drawings/drawing7.xml" ContentType="application/vnd.openxmlformats-officedocument.drawingml.chartshapes+xml"/>
  <Override PartName="/ppt/charts/chart1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05" r:id="rId2"/>
    <p:sldId id="323" r:id="rId3"/>
    <p:sldId id="327" r:id="rId4"/>
    <p:sldId id="342" r:id="rId5"/>
    <p:sldId id="358" r:id="rId6"/>
    <p:sldId id="359" r:id="rId7"/>
    <p:sldId id="361" r:id="rId8"/>
    <p:sldId id="360" r:id="rId9"/>
    <p:sldId id="362" r:id="rId10"/>
    <p:sldId id="363" r:id="rId11"/>
    <p:sldId id="343" r:id="rId12"/>
    <p:sldId id="317" r:id="rId13"/>
    <p:sldId id="350" r:id="rId14"/>
    <p:sldId id="357" r:id="rId15"/>
    <p:sldId id="338" r:id="rId16"/>
    <p:sldId id="340" r:id="rId17"/>
    <p:sldId id="337" r:id="rId18"/>
    <p:sldId id="339" r:id="rId19"/>
    <p:sldId id="346" r:id="rId20"/>
    <p:sldId id="352" r:id="rId21"/>
    <p:sldId id="364" r:id="rId22"/>
    <p:sldId id="345" r:id="rId23"/>
    <p:sldId id="355" r:id="rId2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970">
          <p15:clr>
            <a:srgbClr val="A4A3A4"/>
          </p15:clr>
        </p15:guide>
        <p15:guide id="4" orient="horz" pos="913">
          <p15:clr>
            <a:srgbClr val="A4A3A4"/>
          </p15:clr>
        </p15:guide>
        <p15:guide id="5" pos="181">
          <p15:clr>
            <a:srgbClr val="A4A3A4"/>
          </p15:clr>
        </p15:guide>
        <p15:guide id="6" pos="2867">
          <p15:clr>
            <a:srgbClr val="A4A3A4"/>
          </p15:clr>
        </p15:guide>
        <p15:guide id="7" orient="horz" pos="2564">
          <p15:clr>
            <a:srgbClr val="A4A3A4"/>
          </p15:clr>
        </p15:guide>
        <p15:guide id="8" orient="horz" pos="722">
          <p15:clr>
            <a:srgbClr val="A4A3A4"/>
          </p15:clr>
        </p15:guide>
        <p15:guide id="9" orient="horz" pos="969">
          <p15:clr>
            <a:srgbClr val="A4A3A4"/>
          </p15:clr>
        </p15:guide>
        <p15:guide id="10" pos="1964">
          <p15:clr>
            <a:srgbClr val="A4A3A4"/>
          </p15:clr>
        </p15:guide>
      </p15:sldGuideLst>
    </p:ext>
    <p:ext uri="{2D200454-40CA-4A62-9FC3-DE9A4176ACB9}">
      <p15:notesGuideLst xmlns="" xmlns:p15="http://schemas.microsoft.com/office/powerpoint/2012/main">
        <p15:guide id="1" orient="horz" pos="2684">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e Heimann" initials="CH" lastIdx="23" clrIdx="0">
    <p:extLst/>
  </p:cmAuthor>
  <p:cmAuthor id="2" name="kristen"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985"/>
    <a:srgbClr val="334495"/>
    <a:srgbClr val="E3E416"/>
    <a:srgbClr val="1C2F42"/>
    <a:srgbClr val="324481"/>
    <a:srgbClr val="AED246"/>
    <a:srgbClr val="74539F"/>
    <a:srgbClr val="1C9F9F"/>
    <a:srgbClr val="26316F"/>
    <a:srgbClr val="27315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2" autoAdjust="0"/>
    <p:restoredTop sz="85248" autoAdjust="0"/>
  </p:normalViewPr>
  <p:slideViewPr>
    <p:cSldViewPr snapToGrid="0">
      <p:cViewPr>
        <p:scale>
          <a:sx n="70" d="100"/>
          <a:sy n="70" d="100"/>
        </p:scale>
        <p:origin x="-1982" y="-293"/>
      </p:cViewPr>
      <p:guideLst>
        <p:guide orient="horz" pos="2160"/>
        <p:guide orient="horz" pos="1970"/>
        <p:guide orient="horz" pos="913"/>
        <p:guide orient="horz" pos="2564"/>
        <p:guide orient="horz" pos="722"/>
        <p:guide orient="horz" pos="969"/>
        <p:guide pos="2880"/>
        <p:guide pos="181"/>
        <p:guide pos="2867"/>
        <p:guide pos="19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12864"/>
    </p:cViewPr>
  </p:sorterViewPr>
  <p:notesViewPr>
    <p:cSldViewPr snapToGrid="0">
      <p:cViewPr>
        <p:scale>
          <a:sx n="100" d="100"/>
          <a:sy n="100" d="100"/>
        </p:scale>
        <p:origin x="-2246" y="1522"/>
      </p:cViewPr>
      <p:guideLst>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5618500996157814"/>
          <c:w val="0.98951908355205598"/>
          <c:h val="0.68646890385921744"/>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58</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58</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64</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General</c:formatCode>
                <c:ptCount val="1"/>
                <c:pt idx="0">
                  <c:v>53</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154851584"/>
        <c:axId val="154857472"/>
      </c:barChart>
      <c:catAx>
        <c:axId val="154851584"/>
        <c:scaling>
          <c:orientation val="minMax"/>
        </c:scaling>
        <c:delete val="0"/>
        <c:axPos val="b"/>
        <c:numFmt formatCode="General" sourceLinked="0"/>
        <c:majorTickMark val="none"/>
        <c:minorTickMark val="none"/>
        <c:tickLblPos val="nextTo"/>
        <c:spPr>
          <a:ln w="25400" cmpd="sng">
            <a:noFill/>
          </a:ln>
        </c:spPr>
        <c:txPr>
          <a:bodyPr/>
          <a:lstStyle/>
          <a:p>
            <a:pPr>
              <a:defRPr sz="1600" b="1">
                <a:latin typeface="Arial Narrow" panose="020B0606020202030204" pitchFamily="34" charset="0"/>
                <a:cs typeface="Arial" panose="020B0604020202020204" pitchFamily="34" charset="0"/>
              </a:defRPr>
            </a:pPr>
            <a:endParaRPr lang="en-US"/>
          </a:p>
        </c:txPr>
        <c:crossAx val="154857472"/>
        <c:crosses val="autoZero"/>
        <c:auto val="1"/>
        <c:lblAlgn val="ctr"/>
        <c:lblOffset val="100"/>
        <c:noMultiLvlLbl val="0"/>
      </c:catAx>
      <c:valAx>
        <c:axId val="154857472"/>
        <c:scaling>
          <c:orientation val="minMax"/>
        </c:scaling>
        <c:delete val="1"/>
        <c:axPos val="l"/>
        <c:numFmt formatCode="General" sourceLinked="1"/>
        <c:majorTickMark val="out"/>
        <c:minorTickMark val="none"/>
        <c:tickLblPos val="nextTo"/>
        <c:crossAx val="154851584"/>
        <c:crosses val="autoZero"/>
        <c:crossBetween val="between"/>
      </c:valAx>
      <c:spPr>
        <a:ln>
          <a:noFill/>
        </a:ln>
      </c:spPr>
    </c:plotArea>
    <c:legend>
      <c:legendPos val="b"/>
      <c:layout>
        <c:manualLayout>
          <c:xMode val="edge"/>
          <c:yMode val="edge"/>
          <c:x val="0"/>
          <c:y val="0.93105144504608539"/>
          <c:w val="0.99308769806194297"/>
          <c:h val="6.4027882152721399E-2"/>
        </c:manualLayout>
      </c:layout>
      <c:overlay val="0"/>
      <c:txPr>
        <a:bodyPr/>
        <a:lstStyle/>
        <a:p>
          <a:pPr>
            <a:defRPr sz="1400">
              <a:latin typeface="Arial Narrow" panose="020B0606020202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17672790902E-4"/>
          <c:y val="7.6171620285783448E-2"/>
          <c:w val="0.99398380240037165"/>
          <c:h val="0.72104822759579168"/>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Sheet1!$B$2:$B$7</c:f>
              <c:numCache>
                <c:formatCode>General</c:formatCode>
                <c:ptCount val="6"/>
                <c:pt idx="0">
                  <c:v>20</c:v>
                </c:pt>
                <c:pt idx="1">
                  <c:v>17</c:v>
                </c:pt>
                <c:pt idx="2">
                  <c:v>14</c:v>
                </c:pt>
                <c:pt idx="3">
                  <c:v>14</c:v>
                </c:pt>
                <c:pt idx="4">
                  <c:v>14</c:v>
                </c:pt>
                <c:pt idx="5">
                  <c:v>22</c:v>
                </c:pt>
              </c:numCache>
            </c:numRef>
          </c:val>
          <c:smooth val="0"/>
          <c:extLst xmlns:c16r2="http://schemas.microsoft.com/office/drawing/2015/06/char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Sheet1!$C$2:$C$7</c:f>
              <c:numCache>
                <c:formatCode>General</c:formatCode>
                <c:ptCount val="6"/>
                <c:pt idx="0">
                  <c:v>19</c:v>
                </c:pt>
                <c:pt idx="1">
                  <c:v>18</c:v>
                </c:pt>
                <c:pt idx="2">
                  <c:v>27</c:v>
                </c:pt>
                <c:pt idx="3">
                  <c:v>22</c:v>
                </c:pt>
                <c:pt idx="4">
                  <c:v>20</c:v>
                </c:pt>
                <c:pt idx="5">
                  <c:v>26</c:v>
                </c:pt>
              </c:numCache>
            </c:numRef>
          </c:val>
          <c:smooth val="0"/>
          <c:extLst xmlns:c16r2="http://schemas.microsoft.com/office/drawing/2015/06/char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16A98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Sheet1!$D$2:$D$7</c:f>
              <c:numCache>
                <c:formatCode>General</c:formatCode>
                <c:ptCount val="6"/>
                <c:pt idx="0">
                  <c:v>31</c:v>
                </c:pt>
                <c:pt idx="1">
                  <c:v>28</c:v>
                </c:pt>
                <c:pt idx="2">
                  <c:v>32</c:v>
                </c:pt>
                <c:pt idx="3">
                  <c:v>32</c:v>
                </c:pt>
                <c:pt idx="4">
                  <c:v>26</c:v>
                </c:pt>
                <c:pt idx="5">
                  <c:v>37</c:v>
                </c:pt>
              </c:numCache>
            </c:numRef>
          </c:val>
          <c:smooth val="0"/>
          <c:extLst xmlns:c16r2="http://schemas.microsoft.com/office/drawing/2015/06/char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Sheet1!$E$2:$E$7</c:f>
              <c:numCache>
                <c:formatCode>General</c:formatCode>
                <c:ptCount val="6"/>
                <c:pt idx="0">
                  <c:v>22</c:v>
                </c:pt>
                <c:pt idx="1">
                  <c:v>18</c:v>
                </c:pt>
                <c:pt idx="2">
                  <c:v>16</c:v>
                </c:pt>
                <c:pt idx="3">
                  <c:v>14</c:v>
                </c:pt>
                <c:pt idx="4">
                  <c:v>15</c:v>
                </c:pt>
                <c:pt idx="5">
                  <c:v>27</c:v>
                </c:pt>
              </c:numCache>
            </c:numRef>
          </c:val>
          <c:smooth val="0"/>
          <c:extLst xmlns:c16r2="http://schemas.microsoft.com/office/drawing/2015/06/char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marker val="1"/>
        <c:smooth val="0"/>
        <c:axId val="155307392"/>
        <c:axId val="155313280"/>
      </c:lineChart>
      <c:catAx>
        <c:axId val="155307392"/>
        <c:scaling>
          <c:orientation val="minMax"/>
        </c:scaling>
        <c:delete val="0"/>
        <c:axPos val="b"/>
        <c:numFmt formatCode="General" sourceLinked="0"/>
        <c:majorTickMark val="none"/>
        <c:minorTickMark val="none"/>
        <c:tickLblPos val="nextTo"/>
        <c:spPr>
          <a:ln w="25400" cmpd="sng">
            <a:noFill/>
          </a:ln>
        </c:spPr>
        <c:txPr>
          <a:bodyPr/>
          <a:lstStyle/>
          <a:p>
            <a:pPr>
              <a:defRPr sz="1400" baseline="0">
                <a:latin typeface="Arial Narrow" panose="020B0606020202030204" pitchFamily="34" charset="0"/>
              </a:defRPr>
            </a:pPr>
            <a:endParaRPr lang="en-US"/>
          </a:p>
        </c:txPr>
        <c:crossAx val="155313280"/>
        <c:crosses val="autoZero"/>
        <c:auto val="1"/>
        <c:lblAlgn val="ctr"/>
        <c:lblOffset val="100"/>
        <c:noMultiLvlLbl val="0"/>
      </c:catAx>
      <c:valAx>
        <c:axId val="155313280"/>
        <c:scaling>
          <c:orientation val="minMax"/>
          <c:min val="5"/>
        </c:scaling>
        <c:delete val="1"/>
        <c:axPos val="l"/>
        <c:numFmt formatCode="General" sourceLinked="1"/>
        <c:majorTickMark val="out"/>
        <c:minorTickMark val="none"/>
        <c:tickLblPos val="nextTo"/>
        <c:crossAx val="155307392"/>
        <c:crosses val="autoZero"/>
        <c:crossBetween val="between"/>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2.6305572050350181E-5"/>
          <c:w val="0.98951908355205598"/>
          <c:h val="0.84511544271666006"/>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Sheet1!$B$2</c:f>
              <c:numCache>
                <c:formatCode>General</c:formatCode>
                <c:ptCount val="1"/>
                <c:pt idx="0">
                  <c:v>65</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Sheet1!$C$2</c:f>
              <c:numCache>
                <c:formatCode>General</c:formatCode>
                <c:ptCount val="1"/>
                <c:pt idx="0">
                  <c:v>68</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Sheet1!$D$2</c:f>
              <c:numCache>
                <c:formatCode>General</c:formatCode>
                <c:ptCount val="1"/>
                <c:pt idx="0">
                  <c:v>80</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Sheet1!$E$2</c:f>
              <c:numCache>
                <c:formatCode>General</c:formatCode>
                <c:ptCount val="1"/>
                <c:pt idx="0">
                  <c:v>64</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156456832"/>
        <c:axId val="156458368"/>
      </c:barChart>
      <c:catAx>
        <c:axId val="156456832"/>
        <c:scaling>
          <c:orientation val="minMax"/>
        </c:scaling>
        <c:delete val="1"/>
        <c:axPos val="b"/>
        <c:numFmt formatCode="General" sourceLinked="0"/>
        <c:majorTickMark val="none"/>
        <c:minorTickMark val="none"/>
        <c:tickLblPos val="nextTo"/>
        <c:crossAx val="156458368"/>
        <c:crosses val="autoZero"/>
        <c:auto val="1"/>
        <c:lblAlgn val="ctr"/>
        <c:lblOffset val="100"/>
        <c:noMultiLvlLbl val="0"/>
      </c:catAx>
      <c:valAx>
        <c:axId val="156458368"/>
        <c:scaling>
          <c:orientation val="minMax"/>
        </c:scaling>
        <c:delete val="1"/>
        <c:axPos val="l"/>
        <c:numFmt formatCode="General" sourceLinked="1"/>
        <c:majorTickMark val="out"/>
        <c:minorTickMark val="none"/>
        <c:tickLblPos val="nextTo"/>
        <c:crossAx val="156456832"/>
        <c:crosses val="autoZero"/>
        <c:crossBetween val="between"/>
      </c:valAx>
      <c:spPr>
        <a:ln>
          <a:noFill/>
        </a:ln>
      </c:spPr>
    </c:plotArea>
    <c:legend>
      <c:legendPos val="b"/>
      <c:layout>
        <c:manualLayout>
          <c:xMode val="edge"/>
          <c:yMode val="edge"/>
          <c:x val="6.9123019380570661E-3"/>
          <c:y val="0.93312458495813377"/>
          <c:w val="0.99308769806194297"/>
          <c:h val="6.4027882152721399E-2"/>
        </c:manualLayout>
      </c:layout>
      <c:overlay val="0"/>
      <c:txPr>
        <a:bodyPr/>
        <a:lstStyle/>
        <a:p>
          <a:pPr>
            <a:defRPr sz="1400">
              <a:latin typeface="Arial Narrow" panose="020B0606020202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17672790902E-4"/>
          <c:y val="7.6171620285783448E-2"/>
          <c:w val="0.99398380240037165"/>
          <c:h val="0.72104822759579168"/>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Sheet1!$B$2:$B$7</c:f>
              <c:numCache>
                <c:formatCode>General</c:formatCode>
                <c:ptCount val="6"/>
                <c:pt idx="0">
                  <c:v>21</c:v>
                </c:pt>
                <c:pt idx="1">
                  <c:v>18</c:v>
                </c:pt>
                <c:pt idx="2">
                  <c:v>17</c:v>
                </c:pt>
                <c:pt idx="3">
                  <c:v>16</c:v>
                </c:pt>
                <c:pt idx="4">
                  <c:v>16</c:v>
                </c:pt>
                <c:pt idx="5">
                  <c:v>20</c:v>
                </c:pt>
              </c:numCache>
            </c:numRef>
          </c:val>
          <c:smooth val="0"/>
          <c:extLst xmlns:c16r2="http://schemas.microsoft.com/office/drawing/2015/06/char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Sheet1!$C$2:$C$7</c:f>
              <c:numCache>
                <c:formatCode>General</c:formatCode>
                <c:ptCount val="6"/>
                <c:pt idx="0">
                  <c:v>22</c:v>
                </c:pt>
                <c:pt idx="1">
                  <c:v>19</c:v>
                </c:pt>
                <c:pt idx="2">
                  <c:v>25</c:v>
                </c:pt>
                <c:pt idx="3">
                  <c:v>21</c:v>
                </c:pt>
                <c:pt idx="4">
                  <c:v>20</c:v>
                </c:pt>
                <c:pt idx="5">
                  <c:v>25</c:v>
                </c:pt>
              </c:numCache>
            </c:numRef>
          </c:val>
          <c:smooth val="0"/>
          <c:extLst xmlns:c16r2="http://schemas.microsoft.com/office/drawing/2015/06/char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16A98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Sheet1!$D$2:$D$7</c:f>
              <c:numCache>
                <c:formatCode>General</c:formatCode>
                <c:ptCount val="6"/>
                <c:pt idx="0">
                  <c:v>37</c:v>
                </c:pt>
                <c:pt idx="1">
                  <c:v>30</c:v>
                </c:pt>
                <c:pt idx="2">
                  <c:v>34</c:v>
                </c:pt>
                <c:pt idx="3">
                  <c:v>36</c:v>
                </c:pt>
                <c:pt idx="4">
                  <c:v>31</c:v>
                </c:pt>
                <c:pt idx="5">
                  <c:v>39</c:v>
                </c:pt>
              </c:numCache>
            </c:numRef>
          </c:val>
          <c:smooth val="0"/>
          <c:extLst xmlns:c16r2="http://schemas.microsoft.com/office/drawing/2015/06/char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Sheet1!$E$2:$E$7</c:f>
              <c:numCache>
                <c:formatCode>General</c:formatCode>
                <c:ptCount val="6"/>
                <c:pt idx="0">
                  <c:v>24</c:v>
                </c:pt>
                <c:pt idx="1">
                  <c:v>20</c:v>
                </c:pt>
                <c:pt idx="2">
                  <c:v>18</c:v>
                </c:pt>
                <c:pt idx="3">
                  <c:v>16</c:v>
                </c:pt>
                <c:pt idx="4">
                  <c:v>16</c:v>
                </c:pt>
                <c:pt idx="5">
                  <c:v>27</c:v>
                </c:pt>
              </c:numCache>
            </c:numRef>
          </c:val>
          <c:smooth val="0"/>
          <c:extLst xmlns:c16r2="http://schemas.microsoft.com/office/drawing/2015/06/char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marker val="1"/>
        <c:smooth val="0"/>
        <c:axId val="156499328"/>
        <c:axId val="166933632"/>
      </c:lineChart>
      <c:catAx>
        <c:axId val="156499328"/>
        <c:scaling>
          <c:orientation val="minMax"/>
        </c:scaling>
        <c:delete val="0"/>
        <c:axPos val="b"/>
        <c:numFmt formatCode="General" sourceLinked="0"/>
        <c:majorTickMark val="none"/>
        <c:minorTickMark val="none"/>
        <c:tickLblPos val="nextTo"/>
        <c:spPr>
          <a:ln w="25400" cmpd="sng">
            <a:noFill/>
          </a:ln>
        </c:spPr>
        <c:txPr>
          <a:bodyPr/>
          <a:lstStyle/>
          <a:p>
            <a:pPr>
              <a:defRPr sz="1400" baseline="0">
                <a:latin typeface="Arial Narrow" panose="020B0606020202030204" pitchFamily="34" charset="0"/>
              </a:defRPr>
            </a:pPr>
            <a:endParaRPr lang="en-US"/>
          </a:p>
        </c:txPr>
        <c:crossAx val="166933632"/>
        <c:crosses val="autoZero"/>
        <c:auto val="1"/>
        <c:lblAlgn val="ctr"/>
        <c:lblOffset val="100"/>
        <c:noMultiLvlLbl val="0"/>
      </c:catAx>
      <c:valAx>
        <c:axId val="166933632"/>
        <c:scaling>
          <c:orientation val="minMax"/>
          <c:min val="5"/>
        </c:scaling>
        <c:delete val="1"/>
        <c:axPos val="l"/>
        <c:numFmt formatCode="General" sourceLinked="1"/>
        <c:majorTickMark val="out"/>
        <c:minorTickMark val="none"/>
        <c:tickLblPos val="nextTo"/>
        <c:crossAx val="156499328"/>
        <c:crosses val="autoZero"/>
        <c:crossBetween val="between"/>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8.154966277682979E-2"/>
          <c:w val="0.98951908355205598"/>
          <c:h val="0.76359208148874347"/>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Sheet1!$B$2</c:f>
              <c:numCache>
                <c:formatCode>General</c:formatCode>
                <c:ptCount val="1"/>
                <c:pt idx="0">
                  <c:v>61</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Sheet1!$C$2</c:f>
              <c:numCache>
                <c:formatCode>General</c:formatCode>
                <c:ptCount val="1"/>
                <c:pt idx="0">
                  <c:v>65</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Sheet1!$D$2</c:f>
              <c:numCache>
                <c:formatCode>General</c:formatCode>
                <c:ptCount val="1"/>
                <c:pt idx="0">
                  <c:v>72</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Sheet1!$E$2</c:f>
              <c:numCache>
                <c:formatCode>General</c:formatCode>
                <c:ptCount val="1"/>
                <c:pt idx="0">
                  <c:v>60</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171993344"/>
        <c:axId val="172015616"/>
      </c:barChart>
      <c:catAx>
        <c:axId val="171993344"/>
        <c:scaling>
          <c:orientation val="minMax"/>
        </c:scaling>
        <c:delete val="1"/>
        <c:axPos val="b"/>
        <c:numFmt formatCode="General" sourceLinked="0"/>
        <c:majorTickMark val="none"/>
        <c:minorTickMark val="none"/>
        <c:tickLblPos val="nextTo"/>
        <c:crossAx val="172015616"/>
        <c:crosses val="autoZero"/>
        <c:auto val="1"/>
        <c:lblAlgn val="ctr"/>
        <c:lblOffset val="100"/>
        <c:noMultiLvlLbl val="0"/>
      </c:catAx>
      <c:valAx>
        <c:axId val="172015616"/>
        <c:scaling>
          <c:orientation val="minMax"/>
          <c:max val="80"/>
          <c:min val="0"/>
        </c:scaling>
        <c:delete val="1"/>
        <c:axPos val="l"/>
        <c:numFmt formatCode="General" sourceLinked="1"/>
        <c:majorTickMark val="none"/>
        <c:minorTickMark val="none"/>
        <c:tickLblPos val="nextTo"/>
        <c:crossAx val="171993344"/>
        <c:crosses val="autoZero"/>
        <c:crossBetween val="between"/>
      </c:valAx>
      <c:spPr>
        <a:ln>
          <a:noFill/>
        </a:ln>
      </c:spPr>
    </c:plotArea>
    <c:legend>
      <c:legendPos val="b"/>
      <c:layout>
        <c:manualLayout>
          <c:xMode val="edge"/>
          <c:yMode val="edge"/>
          <c:x val="3.456150969028533E-3"/>
          <c:y val="0.93338939588725267"/>
          <c:w val="0.99308769806194297"/>
          <c:h val="6.4027882152721399E-2"/>
        </c:manualLayout>
      </c:layout>
      <c:overlay val="0"/>
      <c:txPr>
        <a:bodyPr/>
        <a:lstStyle/>
        <a:p>
          <a:pPr>
            <a:defRPr sz="1400">
              <a:latin typeface="Arial Narrow" panose="020B0606020202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17672790902E-4"/>
          <c:y val="7.6171620285783448E-2"/>
          <c:w val="0.99398380240037165"/>
          <c:h val="0.72104822759579168"/>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Sheet1!$B$2:$B$7</c:f>
              <c:numCache>
                <c:formatCode>General</c:formatCode>
                <c:ptCount val="6"/>
                <c:pt idx="0">
                  <c:v>20</c:v>
                </c:pt>
                <c:pt idx="1">
                  <c:v>17</c:v>
                </c:pt>
                <c:pt idx="2">
                  <c:v>14</c:v>
                </c:pt>
                <c:pt idx="3">
                  <c:v>15</c:v>
                </c:pt>
                <c:pt idx="4">
                  <c:v>10</c:v>
                </c:pt>
                <c:pt idx="5">
                  <c:v>19</c:v>
                </c:pt>
              </c:numCache>
            </c:numRef>
          </c:val>
          <c:smooth val="0"/>
          <c:extLst xmlns:c16r2="http://schemas.microsoft.com/office/drawing/2015/06/char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Sheet1!$C$2:$C$7</c:f>
              <c:numCache>
                <c:formatCode>General</c:formatCode>
                <c:ptCount val="6"/>
                <c:pt idx="0">
                  <c:v>19</c:v>
                </c:pt>
                <c:pt idx="1">
                  <c:v>18</c:v>
                </c:pt>
                <c:pt idx="2">
                  <c:v>23</c:v>
                </c:pt>
                <c:pt idx="3">
                  <c:v>20</c:v>
                </c:pt>
                <c:pt idx="4">
                  <c:v>18</c:v>
                </c:pt>
                <c:pt idx="5">
                  <c:v>26</c:v>
                </c:pt>
              </c:numCache>
            </c:numRef>
          </c:val>
          <c:smooth val="0"/>
          <c:extLst xmlns:c16r2="http://schemas.microsoft.com/office/drawing/2015/06/char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16A98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Sheet1!$D$2:$D$7</c:f>
              <c:numCache>
                <c:formatCode>General</c:formatCode>
                <c:ptCount val="6"/>
                <c:pt idx="0">
                  <c:v>34</c:v>
                </c:pt>
                <c:pt idx="1">
                  <c:v>21</c:v>
                </c:pt>
                <c:pt idx="2">
                  <c:v>31</c:v>
                </c:pt>
                <c:pt idx="3">
                  <c:v>29</c:v>
                </c:pt>
                <c:pt idx="4">
                  <c:v>24</c:v>
                </c:pt>
                <c:pt idx="5">
                  <c:v>30</c:v>
                </c:pt>
              </c:numCache>
            </c:numRef>
          </c:val>
          <c:smooth val="0"/>
          <c:extLst xmlns:c16r2="http://schemas.microsoft.com/office/drawing/2015/06/char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Sheet1!$E$2:$E$7</c:f>
              <c:numCache>
                <c:formatCode>General</c:formatCode>
                <c:ptCount val="6"/>
                <c:pt idx="0">
                  <c:v>22</c:v>
                </c:pt>
                <c:pt idx="1">
                  <c:v>17</c:v>
                </c:pt>
                <c:pt idx="2">
                  <c:v>16</c:v>
                </c:pt>
                <c:pt idx="3">
                  <c:v>15</c:v>
                </c:pt>
                <c:pt idx="4">
                  <c:v>16</c:v>
                </c:pt>
                <c:pt idx="5">
                  <c:v>27</c:v>
                </c:pt>
              </c:numCache>
            </c:numRef>
          </c:val>
          <c:smooth val="0"/>
          <c:extLst xmlns:c16r2="http://schemas.microsoft.com/office/drawing/2015/06/char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marker val="1"/>
        <c:smooth val="0"/>
        <c:axId val="172064768"/>
        <c:axId val="172066304"/>
      </c:lineChart>
      <c:catAx>
        <c:axId val="172064768"/>
        <c:scaling>
          <c:orientation val="minMax"/>
        </c:scaling>
        <c:delete val="0"/>
        <c:axPos val="b"/>
        <c:numFmt formatCode="General" sourceLinked="0"/>
        <c:majorTickMark val="none"/>
        <c:minorTickMark val="none"/>
        <c:tickLblPos val="nextTo"/>
        <c:spPr>
          <a:ln w="25400" cmpd="sng">
            <a:noFill/>
          </a:ln>
        </c:spPr>
        <c:txPr>
          <a:bodyPr/>
          <a:lstStyle/>
          <a:p>
            <a:pPr>
              <a:defRPr sz="1400" baseline="0">
                <a:latin typeface="Arial Narrow" panose="020B0606020202030204" pitchFamily="34" charset="0"/>
              </a:defRPr>
            </a:pPr>
            <a:endParaRPr lang="en-US"/>
          </a:p>
        </c:txPr>
        <c:crossAx val="172066304"/>
        <c:crosses val="autoZero"/>
        <c:auto val="1"/>
        <c:lblAlgn val="ctr"/>
        <c:lblOffset val="100"/>
        <c:noMultiLvlLbl val="0"/>
      </c:catAx>
      <c:valAx>
        <c:axId val="172066304"/>
        <c:scaling>
          <c:orientation val="minMax"/>
          <c:min val="5"/>
        </c:scaling>
        <c:delete val="1"/>
        <c:axPos val="l"/>
        <c:numFmt formatCode="General" sourceLinked="1"/>
        <c:majorTickMark val="out"/>
        <c:minorTickMark val="none"/>
        <c:tickLblPos val="nextTo"/>
        <c:crossAx val="172064768"/>
        <c:crosses val="autoZero"/>
        <c:crossBetween val="between"/>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32064524032491"/>
          <c:w val="0.98951908355205598"/>
          <c:h val="0.66770125571687899"/>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dLbl>
              <c:idx val="0"/>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Adults 18+</c:v>
                </c:pt>
                <c:pt idx="1">
                  <c:v>Millennials</c:v>
                </c:pt>
                <c:pt idx="2">
                  <c:v>Boomers</c:v>
                </c:pt>
                <c:pt idx="3">
                  <c:v>Age 35-49</c:v>
                </c:pt>
              </c:strCache>
            </c:strRef>
          </c:cat>
          <c:val>
            <c:numRef>
              <c:f>Sheet1!$B$2:$B$5</c:f>
              <c:numCache>
                <c:formatCode>General</c:formatCode>
                <c:ptCount val="4"/>
                <c:pt idx="0">
                  <c:v>58</c:v>
                </c:pt>
                <c:pt idx="1">
                  <c:v>49</c:v>
                </c:pt>
                <c:pt idx="2">
                  <c:v>67</c:v>
                </c:pt>
                <c:pt idx="3">
                  <c:v>56</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Adults 18+</c:v>
                </c:pt>
                <c:pt idx="1">
                  <c:v>Millennials</c:v>
                </c:pt>
                <c:pt idx="2">
                  <c:v>Boomers</c:v>
                </c:pt>
                <c:pt idx="3">
                  <c:v>Age 35-49</c:v>
                </c:pt>
              </c:strCache>
            </c:strRef>
          </c:cat>
          <c:val>
            <c:numRef>
              <c:f>Sheet1!$C$2:$C$5</c:f>
              <c:numCache>
                <c:formatCode>General</c:formatCode>
                <c:ptCount val="4"/>
                <c:pt idx="0">
                  <c:v>58</c:v>
                </c:pt>
                <c:pt idx="1">
                  <c:v>55</c:v>
                </c:pt>
                <c:pt idx="2">
                  <c:v>56</c:v>
                </c:pt>
                <c:pt idx="3">
                  <c:v>63</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Adults 18+</c:v>
                </c:pt>
                <c:pt idx="1">
                  <c:v>Millennials</c:v>
                </c:pt>
                <c:pt idx="2">
                  <c:v>Boomers</c:v>
                </c:pt>
                <c:pt idx="3">
                  <c:v>Age 35-49</c:v>
                </c:pt>
              </c:strCache>
            </c:strRef>
          </c:cat>
          <c:val>
            <c:numRef>
              <c:f>Sheet1!$D$2:$D$5</c:f>
              <c:numCache>
                <c:formatCode>General</c:formatCode>
                <c:ptCount val="4"/>
                <c:pt idx="0">
                  <c:v>64</c:v>
                </c:pt>
                <c:pt idx="1">
                  <c:v>77</c:v>
                </c:pt>
                <c:pt idx="2">
                  <c:v>53</c:v>
                </c:pt>
                <c:pt idx="3">
                  <c:v>67</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Adults 18+</c:v>
                </c:pt>
                <c:pt idx="1">
                  <c:v>Millennials</c:v>
                </c:pt>
                <c:pt idx="2">
                  <c:v>Boomers</c:v>
                </c:pt>
                <c:pt idx="3">
                  <c:v>Age 35-49</c:v>
                </c:pt>
              </c:strCache>
            </c:strRef>
          </c:cat>
          <c:val>
            <c:numRef>
              <c:f>Sheet1!$E$2:$E$5</c:f>
              <c:numCache>
                <c:formatCode>General</c:formatCode>
                <c:ptCount val="4"/>
                <c:pt idx="0">
                  <c:v>53</c:v>
                </c:pt>
                <c:pt idx="1">
                  <c:v>50</c:v>
                </c:pt>
                <c:pt idx="2">
                  <c:v>55</c:v>
                </c:pt>
                <c:pt idx="3">
                  <c:v>54</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12491648"/>
        <c:axId val="212953344"/>
      </c:barChart>
      <c:catAx>
        <c:axId val="212491648"/>
        <c:scaling>
          <c:orientation val="minMax"/>
        </c:scaling>
        <c:delete val="0"/>
        <c:axPos val="b"/>
        <c:numFmt formatCode="General" sourceLinked="0"/>
        <c:majorTickMark val="out"/>
        <c:minorTickMark val="none"/>
        <c:tickLblPos val="nextTo"/>
        <c:spPr>
          <a:ln>
            <a:noFill/>
          </a:ln>
        </c:spPr>
        <c:txPr>
          <a:bodyPr/>
          <a:lstStyle/>
          <a:p>
            <a:pPr>
              <a:defRPr sz="1600" b="1">
                <a:latin typeface="Arial" panose="020B0604020202020204" pitchFamily="34" charset="0"/>
                <a:cs typeface="Arial" panose="020B0604020202020204" pitchFamily="34" charset="0"/>
              </a:defRPr>
            </a:pPr>
            <a:endParaRPr lang="en-US"/>
          </a:p>
        </c:txPr>
        <c:crossAx val="212953344"/>
        <c:crosses val="autoZero"/>
        <c:auto val="1"/>
        <c:lblAlgn val="ctr"/>
        <c:lblOffset val="100"/>
        <c:noMultiLvlLbl val="0"/>
      </c:catAx>
      <c:valAx>
        <c:axId val="212953344"/>
        <c:scaling>
          <c:orientation val="minMax"/>
        </c:scaling>
        <c:delete val="1"/>
        <c:axPos val="l"/>
        <c:numFmt formatCode="General" sourceLinked="1"/>
        <c:majorTickMark val="out"/>
        <c:minorTickMark val="none"/>
        <c:tickLblPos val="nextTo"/>
        <c:crossAx val="212491648"/>
        <c:crosses val="autoZero"/>
        <c:crossBetween val="between"/>
      </c:valAx>
    </c:plotArea>
    <c:legend>
      <c:legendPos val="b"/>
      <c:layout>
        <c:manualLayout>
          <c:xMode val="edge"/>
          <c:yMode val="edge"/>
          <c:x val="0.213610382035579"/>
          <c:y val="0.9280558113546489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68832146390692"/>
          <c:w val="0.98951908355205598"/>
          <c:h val="0.63093373812986997"/>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4"/>
                <c:pt idx="0">
                  <c:v>Adults 18+</c:v>
                </c:pt>
                <c:pt idx="1">
                  <c:v>Business Decision Makers*</c:v>
                </c:pt>
                <c:pt idx="2">
                  <c:v>Influencers**</c:v>
                </c:pt>
                <c:pt idx="3">
                  <c:v>HHI $100K+</c:v>
                </c:pt>
              </c:strCache>
            </c:strRef>
          </c:cat>
          <c:val>
            <c:numRef>
              <c:f>Sheet1!$B$2:$B$6</c:f>
              <c:numCache>
                <c:formatCode>General</c:formatCode>
                <c:ptCount val="4"/>
                <c:pt idx="0">
                  <c:v>58</c:v>
                </c:pt>
                <c:pt idx="1">
                  <c:v>66</c:v>
                </c:pt>
                <c:pt idx="2">
                  <c:v>65</c:v>
                </c:pt>
                <c:pt idx="3">
                  <c:v>61</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4"/>
                <c:pt idx="0">
                  <c:v>Adults 18+</c:v>
                </c:pt>
                <c:pt idx="1">
                  <c:v>Business Decision Makers*</c:v>
                </c:pt>
                <c:pt idx="2">
                  <c:v>Influencers**</c:v>
                </c:pt>
                <c:pt idx="3">
                  <c:v>HHI $100K+</c:v>
                </c:pt>
              </c:strCache>
            </c:strRef>
          </c:cat>
          <c:val>
            <c:numRef>
              <c:f>Sheet1!$C$2:$C$6</c:f>
              <c:numCache>
                <c:formatCode>General</c:formatCode>
                <c:ptCount val="4"/>
                <c:pt idx="0">
                  <c:v>58</c:v>
                </c:pt>
                <c:pt idx="1">
                  <c:v>67</c:v>
                </c:pt>
                <c:pt idx="2">
                  <c:v>68</c:v>
                </c:pt>
                <c:pt idx="3">
                  <c:v>65</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4"/>
                <c:pt idx="0">
                  <c:v>Adults 18+</c:v>
                </c:pt>
                <c:pt idx="1">
                  <c:v>Business Decision Makers*</c:v>
                </c:pt>
                <c:pt idx="2">
                  <c:v>Influencers**</c:v>
                </c:pt>
                <c:pt idx="3">
                  <c:v>HHI $100K+</c:v>
                </c:pt>
              </c:strCache>
            </c:strRef>
          </c:cat>
          <c:val>
            <c:numRef>
              <c:f>Sheet1!$D$2:$D$6</c:f>
              <c:numCache>
                <c:formatCode>General</c:formatCode>
                <c:ptCount val="4"/>
                <c:pt idx="0">
                  <c:v>64</c:v>
                </c:pt>
                <c:pt idx="1">
                  <c:v>76</c:v>
                </c:pt>
                <c:pt idx="2">
                  <c:v>80</c:v>
                </c:pt>
                <c:pt idx="3">
                  <c:v>72</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4"/>
                <c:pt idx="0">
                  <c:v>Adults 18+</c:v>
                </c:pt>
                <c:pt idx="1">
                  <c:v>Business Decision Makers*</c:v>
                </c:pt>
                <c:pt idx="2">
                  <c:v>Influencers**</c:v>
                </c:pt>
                <c:pt idx="3">
                  <c:v>HHI $100K+</c:v>
                </c:pt>
              </c:strCache>
            </c:strRef>
          </c:cat>
          <c:val>
            <c:numRef>
              <c:f>Sheet1!$E$2:$E$6</c:f>
              <c:numCache>
                <c:formatCode>General</c:formatCode>
                <c:ptCount val="4"/>
                <c:pt idx="0">
                  <c:v>53</c:v>
                </c:pt>
                <c:pt idx="1">
                  <c:v>62</c:v>
                </c:pt>
                <c:pt idx="2">
                  <c:v>64</c:v>
                </c:pt>
                <c:pt idx="3">
                  <c:v>60</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34229760"/>
        <c:axId val="234231296"/>
      </c:barChart>
      <c:catAx>
        <c:axId val="234229760"/>
        <c:scaling>
          <c:orientation val="minMax"/>
        </c:scaling>
        <c:delete val="0"/>
        <c:axPos val="b"/>
        <c:numFmt formatCode="General" sourceLinked="0"/>
        <c:majorTickMark val="out"/>
        <c:minorTickMark val="none"/>
        <c:tickLblPos val="nextTo"/>
        <c:spPr>
          <a:ln>
            <a:noFill/>
          </a:ln>
        </c:spPr>
        <c:txPr>
          <a:bodyPr/>
          <a:lstStyle/>
          <a:p>
            <a:pPr>
              <a:defRPr sz="1500" b="1">
                <a:latin typeface="Arial" panose="020B0604020202020204" pitchFamily="34" charset="0"/>
                <a:cs typeface="Arial" panose="020B0604020202020204" pitchFamily="34" charset="0"/>
              </a:defRPr>
            </a:pPr>
            <a:endParaRPr lang="en-US"/>
          </a:p>
        </c:txPr>
        <c:crossAx val="234231296"/>
        <c:crosses val="autoZero"/>
        <c:auto val="1"/>
        <c:lblAlgn val="ctr"/>
        <c:lblOffset val="100"/>
        <c:noMultiLvlLbl val="0"/>
      </c:catAx>
      <c:valAx>
        <c:axId val="234231296"/>
        <c:scaling>
          <c:orientation val="minMax"/>
        </c:scaling>
        <c:delete val="1"/>
        <c:axPos val="l"/>
        <c:numFmt formatCode="General" sourceLinked="1"/>
        <c:majorTickMark val="out"/>
        <c:minorTickMark val="none"/>
        <c:tickLblPos val="nextTo"/>
        <c:crossAx val="234229760"/>
        <c:crosses val="autoZero"/>
        <c:crossBetween val="between"/>
      </c:valAx>
    </c:plotArea>
    <c:legend>
      <c:legendPos val="b"/>
      <c:layout>
        <c:manualLayout>
          <c:xMode val="edge"/>
          <c:yMode val="edge"/>
          <c:x val="0.213610382035579"/>
          <c:y val="0.9280558113546489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17672790902E-4"/>
          <c:y val="3.3703557788091199E-2"/>
          <c:w val="0.99398380240037165"/>
          <c:h val="0.7635162717430084"/>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Sheet1!$B$2:$B$7</c:f>
              <c:numCache>
                <c:formatCode>General</c:formatCode>
                <c:ptCount val="6"/>
                <c:pt idx="0">
                  <c:v>16</c:v>
                </c:pt>
                <c:pt idx="1">
                  <c:v>15</c:v>
                </c:pt>
                <c:pt idx="2">
                  <c:v>13</c:v>
                </c:pt>
                <c:pt idx="3">
                  <c:v>11</c:v>
                </c:pt>
                <c:pt idx="4">
                  <c:v>13</c:v>
                </c:pt>
                <c:pt idx="5">
                  <c:v>17</c:v>
                </c:pt>
              </c:numCache>
            </c:numRef>
          </c:val>
          <c:smooth val="0"/>
          <c:extLst xmlns:c16r2="http://schemas.microsoft.com/office/drawing/2015/06/char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Sheet1!$C$2:$C$7</c:f>
              <c:numCache>
                <c:formatCode>General</c:formatCode>
                <c:ptCount val="6"/>
                <c:pt idx="0">
                  <c:v>18</c:v>
                </c:pt>
                <c:pt idx="1">
                  <c:v>14</c:v>
                </c:pt>
                <c:pt idx="2">
                  <c:v>19</c:v>
                </c:pt>
                <c:pt idx="3">
                  <c:v>15</c:v>
                </c:pt>
                <c:pt idx="4">
                  <c:v>16</c:v>
                </c:pt>
                <c:pt idx="5">
                  <c:v>21</c:v>
                </c:pt>
              </c:numCache>
            </c:numRef>
          </c:val>
          <c:smooth val="0"/>
          <c:extLst xmlns:c16r2="http://schemas.microsoft.com/office/drawing/2015/06/char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16A98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Sheet1!$D$2:$D$7</c:f>
              <c:numCache>
                <c:formatCode>General</c:formatCode>
                <c:ptCount val="6"/>
                <c:pt idx="0">
                  <c:v>27</c:v>
                </c:pt>
                <c:pt idx="1">
                  <c:v>21</c:v>
                </c:pt>
                <c:pt idx="2">
                  <c:v>24</c:v>
                </c:pt>
                <c:pt idx="3">
                  <c:v>24</c:v>
                </c:pt>
                <c:pt idx="4">
                  <c:v>22</c:v>
                </c:pt>
                <c:pt idx="5">
                  <c:v>29</c:v>
                </c:pt>
              </c:numCache>
            </c:numRef>
          </c:val>
          <c:smooth val="0"/>
          <c:extLst xmlns:c16r2="http://schemas.microsoft.com/office/drawing/2015/06/char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Sheet1!$E$2:$E$7</c:f>
              <c:numCache>
                <c:formatCode>General</c:formatCode>
                <c:ptCount val="6"/>
                <c:pt idx="0">
                  <c:v>18</c:v>
                </c:pt>
                <c:pt idx="1">
                  <c:v>14</c:v>
                </c:pt>
                <c:pt idx="2">
                  <c:v>13</c:v>
                </c:pt>
                <c:pt idx="3">
                  <c:v>11</c:v>
                </c:pt>
                <c:pt idx="4">
                  <c:v>12</c:v>
                </c:pt>
                <c:pt idx="5">
                  <c:v>22</c:v>
                </c:pt>
              </c:numCache>
            </c:numRef>
          </c:val>
          <c:smooth val="0"/>
          <c:extLst xmlns:c16r2="http://schemas.microsoft.com/office/drawing/2015/06/char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marker val="1"/>
        <c:smooth val="0"/>
        <c:axId val="154546944"/>
        <c:axId val="154548480"/>
      </c:lineChart>
      <c:catAx>
        <c:axId val="154546944"/>
        <c:scaling>
          <c:orientation val="minMax"/>
        </c:scaling>
        <c:delete val="0"/>
        <c:axPos val="b"/>
        <c:numFmt formatCode="General" sourceLinked="0"/>
        <c:majorTickMark val="none"/>
        <c:minorTickMark val="none"/>
        <c:tickLblPos val="nextTo"/>
        <c:spPr>
          <a:ln w="25400" cmpd="sng">
            <a:noFill/>
          </a:ln>
        </c:spPr>
        <c:txPr>
          <a:bodyPr/>
          <a:lstStyle/>
          <a:p>
            <a:pPr>
              <a:defRPr sz="1400" baseline="0">
                <a:latin typeface="Arial Narrow" panose="020B0606020202030204" pitchFamily="34" charset="0"/>
              </a:defRPr>
            </a:pPr>
            <a:endParaRPr lang="en-US"/>
          </a:p>
        </c:txPr>
        <c:crossAx val="154548480"/>
        <c:crosses val="autoZero"/>
        <c:auto val="1"/>
        <c:lblAlgn val="ctr"/>
        <c:lblOffset val="100"/>
        <c:noMultiLvlLbl val="0"/>
      </c:catAx>
      <c:valAx>
        <c:axId val="154548480"/>
        <c:scaling>
          <c:orientation val="minMax"/>
          <c:min val="5"/>
        </c:scaling>
        <c:delete val="1"/>
        <c:axPos val="l"/>
        <c:numFmt formatCode="General" sourceLinked="1"/>
        <c:majorTickMark val="out"/>
        <c:minorTickMark val="none"/>
        <c:tickLblPos val="nextTo"/>
        <c:crossAx val="154546944"/>
        <c:crosses val="autoZero"/>
        <c:crossBetween val="between"/>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1.5082669239096323E-2"/>
          <c:w val="0.98951908355205598"/>
          <c:h val="0.83005907502647691"/>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c:f>
              <c:strCache>
                <c:ptCount val="1"/>
                <c:pt idx="0">
                  <c:v>Column1</c:v>
                </c:pt>
              </c:strCache>
            </c:strRef>
          </c:cat>
          <c:val>
            <c:numRef>
              <c:f>Sheet1!$B$2</c:f>
              <c:numCache>
                <c:formatCode>General</c:formatCode>
                <c:ptCount val="1"/>
                <c:pt idx="0">
                  <c:v>49</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c:f>
              <c:strCache>
                <c:ptCount val="1"/>
                <c:pt idx="0">
                  <c:v>Column1</c:v>
                </c:pt>
              </c:strCache>
            </c:strRef>
          </c:cat>
          <c:val>
            <c:numRef>
              <c:f>Sheet1!$C$2</c:f>
              <c:numCache>
                <c:formatCode>General</c:formatCode>
                <c:ptCount val="1"/>
                <c:pt idx="0">
                  <c:v>55</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c:f>
              <c:strCache>
                <c:ptCount val="1"/>
                <c:pt idx="0">
                  <c:v>Column1</c:v>
                </c:pt>
              </c:strCache>
            </c:strRef>
          </c:cat>
          <c:val>
            <c:numRef>
              <c:f>Sheet1!$D$2</c:f>
              <c:numCache>
                <c:formatCode>General</c:formatCode>
                <c:ptCount val="1"/>
                <c:pt idx="0">
                  <c:v>77</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c:f>
              <c:strCache>
                <c:ptCount val="1"/>
                <c:pt idx="0">
                  <c:v>Column1</c:v>
                </c:pt>
              </c:strCache>
            </c:strRef>
          </c:cat>
          <c:val>
            <c:numRef>
              <c:f>Sheet1!$E$2</c:f>
              <c:numCache>
                <c:formatCode>General</c:formatCode>
                <c:ptCount val="1"/>
                <c:pt idx="0">
                  <c:v>50</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154621824"/>
        <c:axId val="154623360"/>
      </c:barChart>
      <c:catAx>
        <c:axId val="154621824"/>
        <c:scaling>
          <c:orientation val="minMax"/>
        </c:scaling>
        <c:delete val="1"/>
        <c:axPos val="b"/>
        <c:numFmt formatCode="General" sourceLinked="0"/>
        <c:majorTickMark val="none"/>
        <c:minorTickMark val="none"/>
        <c:tickLblPos val="nextTo"/>
        <c:crossAx val="154623360"/>
        <c:crosses val="autoZero"/>
        <c:auto val="1"/>
        <c:lblAlgn val="ctr"/>
        <c:lblOffset val="100"/>
        <c:noMultiLvlLbl val="0"/>
      </c:catAx>
      <c:valAx>
        <c:axId val="154623360"/>
        <c:scaling>
          <c:orientation val="minMax"/>
        </c:scaling>
        <c:delete val="1"/>
        <c:axPos val="l"/>
        <c:numFmt formatCode="General" sourceLinked="1"/>
        <c:majorTickMark val="out"/>
        <c:minorTickMark val="none"/>
        <c:tickLblPos val="nextTo"/>
        <c:crossAx val="154621824"/>
        <c:crosses val="autoZero"/>
        <c:crossBetween val="between"/>
      </c:valAx>
      <c:spPr>
        <a:ln>
          <a:noFill/>
        </a:ln>
      </c:spPr>
    </c:plotArea>
    <c:legend>
      <c:legendPos val="b"/>
      <c:layout>
        <c:manualLayout>
          <c:xMode val="edge"/>
          <c:yMode val="edge"/>
          <c:x val="6.9123019380570661E-3"/>
          <c:y val="0.93338939588725267"/>
          <c:w val="0.99308769806194297"/>
          <c:h val="6.4027882152721399E-2"/>
        </c:manualLayout>
      </c:layout>
      <c:overlay val="0"/>
      <c:txPr>
        <a:bodyPr/>
        <a:lstStyle/>
        <a:p>
          <a:pPr>
            <a:defRPr sz="1400">
              <a:latin typeface="Arial Narrow" panose="020B0606020202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17672790902E-4"/>
          <c:y val="7.6171620285783448E-2"/>
          <c:w val="0.99398380240037165"/>
          <c:h val="0.72104822759579168"/>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Sheet1!$B$2:$B$7</c:f>
              <c:numCache>
                <c:formatCode>General</c:formatCode>
                <c:ptCount val="6"/>
                <c:pt idx="0">
                  <c:v>13</c:v>
                </c:pt>
                <c:pt idx="1">
                  <c:v>13</c:v>
                </c:pt>
                <c:pt idx="2">
                  <c:v>12</c:v>
                </c:pt>
                <c:pt idx="3">
                  <c:v>13</c:v>
                </c:pt>
                <c:pt idx="4">
                  <c:v>11</c:v>
                </c:pt>
                <c:pt idx="5">
                  <c:v>12</c:v>
                </c:pt>
              </c:numCache>
            </c:numRef>
          </c:val>
          <c:smooth val="0"/>
          <c:extLst xmlns:c16r2="http://schemas.microsoft.com/office/drawing/2015/06/char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Sheet1!$C$2:$C$7</c:f>
              <c:numCache>
                <c:formatCode>General</c:formatCode>
                <c:ptCount val="6"/>
                <c:pt idx="0">
                  <c:v>18</c:v>
                </c:pt>
                <c:pt idx="1">
                  <c:v>17</c:v>
                </c:pt>
                <c:pt idx="2">
                  <c:v>18</c:v>
                </c:pt>
                <c:pt idx="3">
                  <c:v>17</c:v>
                </c:pt>
                <c:pt idx="4">
                  <c:v>16</c:v>
                </c:pt>
                <c:pt idx="5">
                  <c:v>17</c:v>
                </c:pt>
              </c:numCache>
            </c:numRef>
          </c:val>
          <c:smooth val="0"/>
          <c:extLst xmlns:c16r2="http://schemas.microsoft.com/office/drawing/2015/06/char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16A98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Sheet1!$D$2:$D$7</c:f>
              <c:numCache>
                <c:formatCode>General</c:formatCode>
                <c:ptCount val="6"/>
                <c:pt idx="0">
                  <c:v>38</c:v>
                </c:pt>
                <c:pt idx="1">
                  <c:v>34</c:v>
                </c:pt>
                <c:pt idx="2">
                  <c:v>34</c:v>
                </c:pt>
                <c:pt idx="3">
                  <c:v>35</c:v>
                </c:pt>
                <c:pt idx="4">
                  <c:v>32</c:v>
                </c:pt>
                <c:pt idx="5">
                  <c:v>42</c:v>
                </c:pt>
              </c:numCache>
            </c:numRef>
          </c:val>
          <c:smooth val="0"/>
          <c:extLst xmlns:c16r2="http://schemas.microsoft.com/office/drawing/2015/06/char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Sheet1!$E$2:$E$7</c:f>
              <c:numCache>
                <c:formatCode>General</c:formatCode>
                <c:ptCount val="6"/>
                <c:pt idx="0">
                  <c:v>17</c:v>
                </c:pt>
                <c:pt idx="1">
                  <c:v>16</c:v>
                </c:pt>
                <c:pt idx="2">
                  <c:v>14</c:v>
                </c:pt>
                <c:pt idx="3">
                  <c:v>14</c:v>
                </c:pt>
                <c:pt idx="4">
                  <c:v>14</c:v>
                </c:pt>
                <c:pt idx="5">
                  <c:v>20</c:v>
                </c:pt>
              </c:numCache>
            </c:numRef>
          </c:val>
          <c:smooth val="0"/>
          <c:extLst xmlns:c16r2="http://schemas.microsoft.com/office/drawing/2015/06/char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marker val="1"/>
        <c:smooth val="0"/>
        <c:axId val="155196800"/>
        <c:axId val="155210880"/>
      </c:lineChart>
      <c:catAx>
        <c:axId val="155196800"/>
        <c:scaling>
          <c:orientation val="minMax"/>
        </c:scaling>
        <c:delete val="0"/>
        <c:axPos val="b"/>
        <c:numFmt formatCode="General" sourceLinked="0"/>
        <c:majorTickMark val="none"/>
        <c:minorTickMark val="none"/>
        <c:tickLblPos val="nextTo"/>
        <c:spPr>
          <a:ln w="25400" cmpd="sng">
            <a:noFill/>
          </a:ln>
        </c:spPr>
        <c:txPr>
          <a:bodyPr/>
          <a:lstStyle/>
          <a:p>
            <a:pPr>
              <a:defRPr sz="1400" baseline="0">
                <a:latin typeface="Arial Narrow" panose="020B0606020202030204" pitchFamily="34" charset="0"/>
              </a:defRPr>
            </a:pPr>
            <a:endParaRPr lang="en-US"/>
          </a:p>
        </c:txPr>
        <c:crossAx val="155210880"/>
        <c:crosses val="autoZero"/>
        <c:auto val="1"/>
        <c:lblAlgn val="ctr"/>
        <c:lblOffset val="100"/>
        <c:noMultiLvlLbl val="0"/>
      </c:catAx>
      <c:valAx>
        <c:axId val="155210880"/>
        <c:scaling>
          <c:orientation val="minMax"/>
          <c:min val="5"/>
        </c:scaling>
        <c:delete val="1"/>
        <c:axPos val="l"/>
        <c:numFmt formatCode="General" sourceLinked="1"/>
        <c:majorTickMark val="out"/>
        <c:minorTickMark val="none"/>
        <c:tickLblPos val="nextTo"/>
        <c:crossAx val="155196800"/>
        <c:crosses val="autoZero"/>
        <c:crossBetween val="between"/>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5.7621545103245748E-2"/>
          <c:w val="0.98951908355205598"/>
          <c:h val="0.78752019916232752"/>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Sheet1!$B$2</c:f>
              <c:numCache>
                <c:formatCode>General</c:formatCode>
                <c:ptCount val="1"/>
                <c:pt idx="0">
                  <c:v>67</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Sheet1!$C$2</c:f>
              <c:numCache>
                <c:formatCode>General</c:formatCode>
                <c:ptCount val="1"/>
                <c:pt idx="0">
                  <c:v>56</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Sheet1!$D$2</c:f>
              <c:numCache>
                <c:formatCode>General</c:formatCode>
                <c:ptCount val="1"/>
                <c:pt idx="0">
                  <c:v>53</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Sheet1!$E$2</c:f>
              <c:numCache>
                <c:formatCode>General</c:formatCode>
                <c:ptCount val="1"/>
                <c:pt idx="0">
                  <c:v>55</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153829760"/>
        <c:axId val="153831296"/>
      </c:barChart>
      <c:catAx>
        <c:axId val="153829760"/>
        <c:scaling>
          <c:orientation val="minMax"/>
        </c:scaling>
        <c:delete val="1"/>
        <c:axPos val="b"/>
        <c:numFmt formatCode="General" sourceLinked="0"/>
        <c:majorTickMark val="none"/>
        <c:minorTickMark val="none"/>
        <c:tickLblPos val="nextTo"/>
        <c:crossAx val="153831296"/>
        <c:crosses val="autoZero"/>
        <c:auto val="1"/>
        <c:lblAlgn val="ctr"/>
        <c:lblOffset val="100"/>
        <c:noMultiLvlLbl val="0"/>
      </c:catAx>
      <c:valAx>
        <c:axId val="153831296"/>
        <c:scaling>
          <c:orientation val="minMax"/>
        </c:scaling>
        <c:delete val="1"/>
        <c:axPos val="l"/>
        <c:numFmt formatCode="General" sourceLinked="1"/>
        <c:majorTickMark val="out"/>
        <c:minorTickMark val="none"/>
        <c:tickLblPos val="nextTo"/>
        <c:crossAx val="153829760"/>
        <c:crosses val="autoZero"/>
        <c:crossBetween val="between"/>
      </c:valAx>
      <c:spPr>
        <a:ln>
          <a:noFill/>
        </a:ln>
      </c:spPr>
    </c:plotArea>
    <c:legend>
      <c:legendPos val="b"/>
      <c:layout>
        <c:manualLayout>
          <c:xMode val="edge"/>
          <c:yMode val="edge"/>
          <c:x val="6.9123019380570661E-3"/>
          <c:y val="0.93338939588725267"/>
          <c:w val="0.99308769806194297"/>
          <c:h val="6.4027882152721399E-2"/>
        </c:manualLayout>
      </c:layout>
      <c:overlay val="0"/>
      <c:txPr>
        <a:bodyPr/>
        <a:lstStyle/>
        <a:p>
          <a:pPr>
            <a:defRPr sz="1400">
              <a:latin typeface="Arial Narrow" panose="020B0606020202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17672790902E-4"/>
          <c:y val="7.6171620285783448E-2"/>
          <c:w val="0.99398380240037165"/>
          <c:h val="0.72104822759579168"/>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Sheet1!$B$2:$B$7</c:f>
              <c:numCache>
                <c:formatCode>General</c:formatCode>
                <c:ptCount val="6"/>
                <c:pt idx="0">
                  <c:v>17</c:v>
                </c:pt>
                <c:pt idx="1">
                  <c:v>17</c:v>
                </c:pt>
                <c:pt idx="2">
                  <c:v>14</c:v>
                </c:pt>
                <c:pt idx="3">
                  <c:v>8</c:v>
                </c:pt>
                <c:pt idx="4">
                  <c:v>16</c:v>
                </c:pt>
                <c:pt idx="5">
                  <c:v>18</c:v>
                </c:pt>
              </c:numCache>
            </c:numRef>
          </c:val>
          <c:smooth val="0"/>
          <c:extLst xmlns:c16r2="http://schemas.microsoft.com/office/drawing/2015/06/char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Sheet1!$C$2:$C$7</c:f>
              <c:numCache>
                <c:formatCode>General</c:formatCode>
                <c:ptCount val="6"/>
                <c:pt idx="0">
                  <c:v>17</c:v>
                </c:pt>
                <c:pt idx="1">
                  <c:v>11</c:v>
                </c:pt>
                <c:pt idx="2">
                  <c:v>16</c:v>
                </c:pt>
                <c:pt idx="3">
                  <c:v>11</c:v>
                </c:pt>
                <c:pt idx="4">
                  <c:v>13</c:v>
                </c:pt>
                <c:pt idx="5">
                  <c:v>19</c:v>
                </c:pt>
              </c:numCache>
            </c:numRef>
          </c:val>
          <c:smooth val="0"/>
          <c:extLst xmlns:c16r2="http://schemas.microsoft.com/office/drawing/2015/06/char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16A98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Sheet1!$D$2:$D$7</c:f>
              <c:numCache>
                <c:formatCode>General</c:formatCode>
                <c:ptCount val="6"/>
                <c:pt idx="0">
                  <c:v>18</c:v>
                </c:pt>
                <c:pt idx="1">
                  <c:v>12</c:v>
                </c:pt>
                <c:pt idx="2">
                  <c:v>15</c:v>
                </c:pt>
                <c:pt idx="3">
                  <c:v>15</c:v>
                </c:pt>
                <c:pt idx="4">
                  <c:v>15</c:v>
                </c:pt>
                <c:pt idx="5">
                  <c:v>17</c:v>
                </c:pt>
              </c:numCache>
            </c:numRef>
          </c:val>
          <c:smooth val="0"/>
          <c:extLst xmlns:c16r2="http://schemas.microsoft.com/office/drawing/2015/06/char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Sheet1!$E$2:$E$7</c:f>
              <c:numCache>
                <c:formatCode>General</c:formatCode>
                <c:ptCount val="6"/>
                <c:pt idx="0">
                  <c:v>20</c:v>
                </c:pt>
                <c:pt idx="1">
                  <c:v>13</c:v>
                </c:pt>
                <c:pt idx="2">
                  <c:v>13</c:v>
                </c:pt>
                <c:pt idx="3">
                  <c:v>9</c:v>
                </c:pt>
                <c:pt idx="4">
                  <c:v>11</c:v>
                </c:pt>
                <c:pt idx="5">
                  <c:v>23</c:v>
                </c:pt>
              </c:numCache>
            </c:numRef>
          </c:val>
          <c:smooth val="0"/>
          <c:extLst xmlns:c16r2="http://schemas.microsoft.com/office/drawing/2015/06/char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marker val="1"/>
        <c:smooth val="0"/>
        <c:axId val="153880448"/>
        <c:axId val="153881984"/>
      </c:lineChart>
      <c:catAx>
        <c:axId val="153880448"/>
        <c:scaling>
          <c:orientation val="minMax"/>
        </c:scaling>
        <c:delete val="0"/>
        <c:axPos val="b"/>
        <c:numFmt formatCode="General" sourceLinked="0"/>
        <c:majorTickMark val="none"/>
        <c:minorTickMark val="none"/>
        <c:tickLblPos val="nextTo"/>
        <c:spPr>
          <a:ln w="25400" cmpd="sng">
            <a:noFill/>
          </a:ln>
        </c:spPr>
        <c:txPr>
          <a:bodyPr/>
          <a:lstStyle/>
          <a:p>
            <a:pPr>
              <a:defRPr sz="1400" baseline="0">
                <a:latin typeface="Arial Narrow" panose="020B0606020202030204" pitchFamily="34" charset="0"/>
              </a:defRPr>
            </a:pPr>
            <a:endParaRPr lang="en-US"/>
          </a:p>
        </c:txPr>
        <c:crossAx val="153881984"/>
        <c:crosses val="autoZero"/>
        <c:auto val="1"/>
        <c:lblAlgn val="ctr"/>
        <c:lblOffset val="100"/>
        <c:noMultiLvlLbl val="0"/>
      </c:catAx>
      <c:valAx>
        <c:axId val="153881984"/>
        <c:scaling>
          <c:orientation val="minMax"/>
          <c:min val="5"/>
        </c:scaling>
        <c:delete val="1"/>
        <c:axPos val="l"/>
        <c:numFmt formatCode="General" sourceLinked="1"/>
        <c:majorTickMark val="out"/>
        <c:minorTickMark val="none"/>
        <c:tickLblPos val="nextTo"/>
        <c:crossAx val="153880448"/>
        <c:crosses val="autoZero"/>
        <c:crossBetween val="between"/>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7.8890983035320453E-2"/>
          <c:w val="0.98951908355205598"/>
          <c:h val="0.76625076123025271"/>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Sheet1!$B$2</c:f>
              <c:numCache>
                <c:formatCode>General</c:formatCode>
                <c:ptCount val="1"/>
                <c:pt idx="0">
                  <c:v>56</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Sheet1!$C$2</c:f>
              <c:numCache>
                <c:formatCode>General</c:formatCode>
                <c:ptCount val="1"/>
                <c:pt idx="0">
                  <c:v>63</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Sheet1!$D$2</c:f>
              <c:numCache>
                <c:formatCode>General</c:formatCode>
                <c:ptCount val="1"/>
                <c:pt idx="0">
                  <c:v>67</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Sheet1!$E$2</c:f>
              <c:numCache>
                <c:formatCode>General</c:formatCode>
                <c:ptCount val="1"/>
                <c:pt idx="0">
                  <c:v>54</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153946752"/>
        <c:axId val="153948544"/>
      </c:barChart>
      <c:catAx>
        <c:axId val="153946752"/>
        <c:scaling>
          <c:orientation val="minMax"/>
        </c:scaling>
        <c:delete val="1"/>
        <c:axPos val="b"/>
        <c:numFmt formatCode="General" sourceLinked="0"/>
        <c:majorTickMark val="none"/>
        <c:minorTickMark val="none"/>
        <c:tickLblPos val="nextTo"/>
        <c:crossAx val="153948544"/>
        <c:crosses val="autoZero"/>
        <c:auto val="1"/>
        <c:lblAlgn val="ctr"/>
        <c:lblOffset val="100"/>
        <c:noMultiLvlLbl val="0"/>
      </c:catAx>
      <c:valAx>
        <c:axId val="153948544"/>
        <c:scaling>
          <c:orientation val="minMax"/>
        </c:scaling>
        <c:delete val="1"/>
        <c:axPos val="l"/>
        <c:numFmt formatCode="General" sourceLinked="1"/>
        <c:majorTickMark val="out"/>
        <c:minorTickMark val="none"/>
        <c:tickLblPos val="nextTo"/>
        <c:crossAx val="153946752"/>
        <c:crosses val="autoZero"/>
        <c:crossBetween val="between"/>
      </c:valAx>
      <c:spPr>
        <a:ln>
          <a:noFill/>
        </a:ln>
      </c:spPr>
    </c:plotArea>
    <c:legend>
      <c:legendPos val="b"/>
      <c:layout>
        <c:manualLayout>
          <c:xMode val="edge"/>
          <c:yMode val="edge"/>
          <c:x val="6.9123019380570661E-3"/>
          <c:y val="0.93338939588725267"/>
          <c:w val="0.99308769806194297"/>
          <c:h val="6.4027882152721399E-2"/>
        </c:manualLayout>
      </c:layout>
      <c:overlay val="0"/>
      <c:txPr>
        <a:bodyPr/>
        <a:lstStyle/>
        <a:p>
          <a:pPr>
            <a:defRPr sz="1400">
              <a:latin typeface="Arial Narrow" panose="020B0606020202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17672790902E-4"/>
          <c:y val="7.6171620285783448E-2"/>
          <c:w val="0.99398380240037165"/>
          <c:h val="0.72104822759579168"/>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Sheet1!$B$2:$B$7</c:f>
              <c:numCache>
                <c:formatCode>General</c:formatCode>
                <c:ptCount val="6"/>
                <c:pt idx="0">
                  <c:v>16</c:v>
                </c:pt>
                <c:pt idx="1">
                  <c:v>13</c:v>
                </c:pt>
                <c:pt idx="2">
                  <c:v>13</c:v>
                </c:pt>
                <c:pt idx="3">
                  <c:v>12</c:v>
                </c:pt>
                <c:pt idx="4">
                  <c:v>13</c:v>
                </c:pt>
                <c:pt idx="5">
                  <c:v>20</c:v>
                </c:pt>
              </c:numCache>
            </c:numRef>
          </c:val>
          <c:smooth val="0"/>
          <c:extLst xmlns:c16r2="http://schemas.microsoft.com/office/drawing/2015/06/char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Sheet1!$C$2:$C$7</c:f>
              <c:numCache>
                <c:formatCode>General</c:formatCode>
                <c:ptCount val="6"/>
                <c:pt idx="0">
                  <c:v>19</c:v>
                </c:pt>
                <c:pt idx="1">
                  <c:v>16</c:v>
                </c:pt>
                <c:pt idx="2">
                  <c:v>18</c:v>
                </c:pt>
                <c:pt idx="3">
                  <c:v>19</c:v>
                </c:pt>
                <c:pt idx="4">
                  <c:v>20</c:v>
                </c:pt>
                <c:pt idx="5">
                  <c:v>28</c:v>
                </c:pt>
              </c:numCache>
            </c:numRef>
          </c:val>
          <c:smooth val="0"/>
          <c:extLst xmlns:c16r2="http://schemas.microsoft.com/office/drawing/2015/06/char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16A98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Sheet1!$D$2:$D$7</c:f>
              <c:numCache>
                <c:formatCode>General</c:formatCode>
                <c:ptCount val="6"/>
                <c:pt idx="0">
                  <c:v>29</c:v>
                </c:pt>
                <c:pt idx="1">
                  <c:v>21</c:v>
                </c:pt>
                <c:pt idx="2">
                  <c:v>25</c:v>
                </c:pt>
                <c:pt idx="3">
                  <c:v>27</c:v>
                </c:pt>
                <c:pt idx="4">
                  <c:v>24</c:v>
                </c:pt>
                <c:pt idx="5">
                  <c:v>34</c:v>
                </c:pt>
              </c:numCache>
            </c:numRef>
          </c:val>
          <c:smooth val="0"/>
          <c:extLst xmlns:c16r2="http://schemas.microsoft.com/office/drawing/2015/06/char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Sheet1!$E$2:$E$7</c:f>
              <c:numCache>
                <c:formatCode>General</c:formatCode>
                <c:ptCount val="6"/>
                <c:pt idx="0">
                  <c:v>16</c:v>
                </c:pt>
                <c:pt idx="1">
                  <c:v>14</c:v>
                </c:pt>
                <c:pt idx="2">
                  <c:v>12</c:v>
                </c:pt>
                <c:pt idx="3">
                  <c:v>13</c:v>
                </c:pt>
                <c:pt idx="4">
                  <c:v>11</c:v>
                </c:pt>
                <c:pt idx="5">
                  <c:v>26</c:v>
                </c:pt>
              </c:numCache>
            </c:numRef>
          </c:val>
          <c:smooth val="0"/>
          <c:extLst xmlns:c16r2="http://schemas.microsoft.com/office/drawing/2015/06/char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marker val="1"/>
        <c:smooth val="0"/>
        <c:axId val="153985408"/>
        <c:axId val="153986944"/>
      </c:lineChart>
      <c:catAx>
        <c:axId val="153985408"/>
        <c:scaling>
          <c:orientation val="minMax"/>
        </c:scaling>
        <c:delete val="0"/>
        <c:axPos val="b"/>
        <c:numFmt formatCode="General" sourceLinked="0"/>
        <c:majorTickMark val="none"/>
        <c:minorTickMark val="none"/>
        <c:tickLblPos val="nextTo"/>
        <c:spPr>
          <a:ln w="25400" cmpd="sng">
            <a:noFill/>
          </a:ln>
        </c:spPr>
        <c:txPr>
          <a:bodyPr/>
          <a:lstStyle/>
          <a:p>
            <a:pPr>
              <a:defRPr sz="1400" baseline="0">
                <a:latin typeface="Arial Narrow" panose="020B0606020202030204" pitchFamily="34" charset="0"/>
              </a:defRPr>
            </a:pPr>
            <a:endParaRPr lang="en-US"/>
          </a:p>
        </c:txPr>
        <c:crossAx val="153986944"/>
        <c:crosses val="autoZero"/>
        <c:auto val="1"/>
        <c:lblAlgn val="ctr"/>
        <c:lblOffset val="100"/>
        <c:noMultiLvlLbl val="0"/>
      </c:catAx>
      <c:valAx>
        <c:axId val="153986944"/>
        <c:scaling>
          <c:orientation val="minMax"/>
          <c:min val="5"/>
        </c:scaling>
        <c:delete val="1"/>
        <c:axPos val="l"/>
        <c:numFmt formatCode="General" sourceLinked="1"/>
        <c:majorTickMark val="out"/>
        <c:minorTickMark val="none"/>
        <c:tickLblPos val="nextTo"/>
        <c:crossAx val="153985408"/>
        <c:crosses val="autoZero"/>
        <c:crossBetween val="between"/>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1079513993343253"/>
          <c:w val="0.98951908355205598"/>
          <c:h val="0.73434660433214072"/>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Sheet1!$B$2</c:f>
              <c:numCache>
                <c:formatCode>General</c:formatCode>
                <c:ptCount val="1"/>
                <c:pt idx="0">
                  <c:v>66</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Sheet1!$C$2</c:f>
              <c:numCache>
                <c:formatCode>General</c:formatCode>
                <c:ptCount val="1"/>
                <c:pt idx="0">
                  <c:v>67</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Sheet1!$D$2</c:f>
              <c:numCache>
                <c:formatCode>General</c:formatCode>
                <c:ptCount val="1"/>
                <c:pt idx="0">
                  <c:v>76</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Sheet1!#REF!</c:f>
            </c:multiLvlStrRef>
          </c:cat>
          <c:val>
            <c:numRef>
              <c:f>Sheet1!$E$2</c:f>
              <c:numCache>
                <c:formatCode>General</c:formatCode>
                <c:ptCount val="1"/>
                <c:pt idx="0">
                  <c:v>62</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155137920"/>
        <c:axId val="155139456"/>
      </c:barChart>
      <c:catAx>
        <c:axId val="155137920"/>
        <c:scaling>
          <c:orientation val="minMax"/>
        </c:scaling>
        <c:delete val="1"/>
        <c:axPos val="b"/>
        <c:numFmt formatCode="General" sourceLinked="0"/>
        <c:majorTickMark val="none"/>
        <c:minorTickMark val="none"/>
        <c:tickLblPos val="nextTo"/>
        <c:crossAx val="155139456"/>
        <c:crosses val="autoZero"/>
        <c:auto val="1"/>
        <c:lblAlgn val="ctr"/>
        <c:lblOffset val="100"/>
        <c:noMultiLvlLbl val="0"/>
      </c:catAx>
      <c:valAx>
        <c:axId val="155139456"/>
        <c:scaling>
          <c:orientation val="minMax"/>
        </c:scaling>
        <c:delete val="1"/>
        <c:axPos val="l"/>
        <c:numFmt formatCode="General" sourceLinked="1"/>
        <c:majorTickMark val="out"/>
        <c:minorTickMark val="none"/>
        <c:tickLblPos val="nextTo"/>
        <c:crossAx val="155137920"/>
        <c:crosses val="autoZero"/>
        <c:crossBetween val="between"/>
      </c:valAx>
      <c:spPr>
        <a:ln>
          <a:noFill/>
        </a:ln>
      </c:spPr>
    </c:plotArea>
    <c:legend>
      <c:legendPos val="b"/>
      <c:layout>
        <c:manualLayout>
          <c:xMode val="edge"/>
          <c:yMode val="edge"/>
          <c:x val="0"/>
          <c:y val="0.93338939588725267"/>
          <c:w val="0.99308769806194297"/>
          <c:h val="6.4027882152721399E-2"/>
        </c:manualLayout>
      </c:layout>
      <c:overlay val="0"/>
      <c:txPr>
        <a:bodyPr/>
        <a:lstStyle/>
        <a:p>
          <a:pPr>
            <a:defRPr sz="1400">
              <a:latin typeface="Arial Narrow" panose="020B0606020202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0.29439</cdr:x>
      <cdr:y>0.84314</cdr:y>
    </cdr:from>
    <cdr:to>
      <cdr:x>0.72209</cdr:x>
      <cdr:y>0.91458</cdr:y>
    </cdr:to>
    <cdr:sp macro="" textlink="">
      <cdr:nvSpPr>
        <cdr:cNvPr id="3" name="TextBox 17"/>
        <cdr:cNvSpPr txBox="1"/>
      </cdr:nvSpPr>
      <cdr:spPr>
        <a:xfrm xmlns:a="http://schemas.openxmlformats.org/drawingml/2006/main">
          <a:off x="1081765" y="3995396"/>
          <a:ext cx="15716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smtClean="0">
              <a:latin typeface="Arial Narrow" panose="020B0606020202030204" pitchFamily="34" charset="0"/>
            </a:rPr>
            <a:t>% Readership</a:t>
          </a:r>
          <a:endParaRPr lang="en-US" sz="1600" b="0" dirty="0">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0.29439</cdr:x>
      <cdr:y>0.84439</cdr:y>
    </cdr:from>
    <cdr:to>
      <cdr:x>0.72209</cdr:x>
      <cdr:y>0.91527</cdr:y>
    </cdr:to>
    <cdr:sp macro="" textlink="">
      <cdr:nvSpPr>
        <cdr:cNvPr id="3" name="TextBox 17"/>
        <cdr:cNvSpPr txBox="1"/>
      </cdr:nvSpPr>
      <cdr:spPr>
        <a:xfrm xmlns:a="http://schemas.openxmlformats.org/drawingml/2006/main">
          <a:off x="1081765" y="4033496"/>
          <a:ext cx="15716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smtClean="0">
              <a:latin typeface="Arial Narrow" panose="020B0606020202030204" pitchFamily="34" charset="0"/>
            </a:rPr>
            <a:t>% Readership</a:t>
          </a:r>
          <a:endParaRPr lang="en-US" sz="1600" b="0" dirty="0">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0.29439</cdr:x>
      <cdr:y>0.84439</cdr:y>
    </cdr:from>
    <cdr:to>
      <cdr:x>0.72209</cdr:x>
      <cdr:y>0.91527</cdr:y>
    </cdr:to>
    <cdr:sp macro="" textlink="">
      <cdr:nvSpPr>
        <cdr:cNvPr id="3" name="TextBox 17"/>
        <cdr:cNvSpPr txBox="1"/>
      </cdr:nvSpPr>
      <cdr:spPr>
        <a:xfrm xmlns:a="http://schemas.openxmlformats.org/drawingml/2006/main">
          <a:off x="1081765" y="4033496"/>
          <a:ext cx="15716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smtClean="0">
              <a:latin typeface="Arial Narrow" panose="020B0606020202030204" pitchFamily="34" charset="0"/>
            </a:rPr>
            <a:t>% Readership</a:t>
          </a:r>
          <a:endParaRPr lang="en-US" sz="1600" b="0" dirty="0">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0.29439</cdr:x>
      <cdr:y>0.84439</cdr:y>
    </cdr:from>
    <cdr:to>
      <cdr:x>0.72209</cdr:x>
      <cdr:y>0.91527</cdr:y>
    </cdr:to>
    <cdr:sp macro="" textlink="">
      <cdr:nvSpPr>
        <cdr:cNvPr id="2" name="TextBox 17"/>
        <cdr:cNvSpPr txBox="1"/>
      </cdr:nvSpPr>
      <cdr:spPr>
        <a:xfrm xmlns:a="http://schemas.openxmlformats.org/drawingml/2006/main">
          <a:off x="1081765" y="4033496"/>
          <a:ext cx="15716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0" dirty="0" smtClean="0">
              <a:latin typeface="Arial Narrow" panose="020B0606020202030204" pitchFamily="34" charset="0"/>
            </a:rPr>
            <a:t>% Readership</a:t>
          </a:r>
          <a:endParaRPr lang="en-US" sz="1600" b="0" dirty="0">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0.29439</cdr:x>
      <cdr:y>0.84439</cdr:y>
    </cdr:from>
    <cdr:to>
      <cdr:x>0.72209</cdr:x>
      <cdr:y>0.91527</cdr:y>
    </cdr:to>
    <cdr:sp macro="" textlink="">
      <cdr:nvSpPr>
        <cdr:cNvPr id="3" name="TextBox 17"/>
        <cdr:cNvSpPr txBox="1"/>
      </cdr:nvSpPr>
      <cdr:spPr>
        <a:xfrm xmlns:a="http://schemas.openxmlformats.org/drawingml/2006/main">
          <a:off x="1081765" y="4033496"/>
          <a:ext cx="15716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smtClean="0">
              <a:latin typeface="Arial Narrow" panose="020B0606020202030204" pitchFamily="34" charset="0"/>
            </a:rPr>
            <a:t>% Readership</a:t>
          </a:r>
          <a:endParaRPr lang="en-US" sz="1600" b="0" dirty="0">
            <a:latin typeface="Arial Narrow" panose="020B0606020202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0.29439</cdr:x>
      <cdr:y>0.84536</cdr:y>
    </cdr:from>
    <cdr:to>
      <cdr:x>0.72209</cdr:x>
      <cdr:y>0.91579</cdr:y>
    </cdr:to>
    <cdr:sp macro="" textlink="">
      <cdr:nvSpPr>
        <cdr:cNvPr id="3" name="TextBox 17"/>
        <cdr:cNvSpPr txBox="1"/>
      </cdr:nvSpPr>
      <cdr:spPr>
        <a:xfrm xmlns:a="http://schemas.openxmlformats.org/drawingml/2006/main">
          <a:off x="1081765" y="4063432"/>
          <a:ext cx="15716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smtClean="0">
              <a:latin typeface="Arial Narrow" panose="020B0606020202030204" pitchFamily="34" charset="0"/>
            </a:rPr>
            <a:t>% Readership</a:t>
          </a:r>
          <a:endParaRPr lang="en-US" sz="1600" b="0" dirty="0">
            <a:latin typeface="Arial Narrow" panose="020B0606020202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0.29439</cdr:x>
      <cdr:y>0.84439</cdr:y>
    </cdr:from>
    <cdr:to>
      <cdr:x>0.72209</cdr:x>
      <cdr:y>0.91527</cdr:y>
    </cdr:to>
    <cdr:sp macro="" textlink="">
      <cdr:nvSpPr>
        <cdr:cNvPr id="3" name="TextBox 17"/>
        <cdr:cNvSpPr txBox="1"/>
      </cdr:nvSpPr>
      <cdr:spPr>
        <a:xfrm xmlns:a="http://schemas.openxmlformats.org/drawingml/2006/main">
          <a:off x="1081765" y="4033496"/>
          <a:ext cx="15716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smtClean="0">
              <a:latin typeface="Arial Narrow" panose="020B0606020202030204" pitchFamily="34" charset="0"/>
            </a:rPr>
            <a:t>% Readership</a:t>
          </a:r>
          <a:endParaRPr lang="en-US" sz="1600" b="0" dirty="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469424"/>
          </a:xfrm>
          <a:prstGeom prst="rect">
            <a:avLst/>
          </a:prstGeom>
        </p:spPr>
        <p:txBody>
          <a:bodyPr vert="horz" lIns="98739" tIns="49370" rIns="98739" bIns="49370" rtlCol="0"/>
          <a:lstStyle>
            <a:lvl1pPr algn="l">
              <a:defRPr sz="1300"/>
            </a:lvl1pPr>
          </a:lstStyle>
          <a:p>
            <a:endParaRPr lang="en-CA"/>
          </a:p>
        </p:txBody>
      </p:sp>
      <p:sp>
        <p:nvSpPr>
          <p:cNvPr id="3" name="Date Placeholder 2"/>
          <p:cNvSpPr>
            <a:spLocks noGrp="1"/>
          </p:cNvSpPr>
          <p:nvPr>
            <p:ph type="dt" sz="quarter" idx="1"/>
          </p:nvPr>
        </p:nvSpPr>
        <p:spPr>
          <a:xfrm>
            <a:off x="4023093" y="1"/>
            <a:ext cx="3077740" cy="469424"/>
          </a:xfrm>
          <a:prstGeom prst="rect">
            <a:avLst/>
          </a:prstGeom>
        </p:spPr>
        <p:txBody>
          <a:bodyPr vert="horz" lIns="98739" tIns="49370" rIns="98739" bIns="49370" rtlCol="0"/>
          <a:lstStyle>
            <a:lvl1pPr algn="r">
              <a:defRPr sz="1300"/>
            </a:lvl1pPr>
          </a:lstStyle>
          <a:p>
            <a:fld id="{F783C50D-0700-49E3-ABF4-18D05D427EEA}" type="datetimeFigureOut">
              <a:rPr lang="en-CA" smtClean="0"/>
              <a:t>2018-04-25</a:t>
            </a:fld>
            <a:endParaRPr lang="en-CA"/>
          </a:p>
        </p:txBody>
      </p:sp>
      <p:sp>
        <p:nvSpPr>
          <p:cNvPr id="4" name="Footer Placeholder 3"/>
          <p:cNvSpPr>
            <a:spLocks noGrp="1"/>
          </p:cNvSpPr>
          <p:nvPr>
            <p:ph type="ftr" sz="quarter" idx="2"/>
          </p:nvPr>
        </p:nvSpPr>
        <p:spPr>
          <a:xfrm>
            <a:off x="1" y="8917439"/>
            <a:ext cx="3077740" cy="469424"/>
          </a:xfrm>
          <a:prstGeom prst="rect">
            <a:avLst/>
          </a:prstGeom>
        </p:spPr>
        <p:txBody>
          <a:bodyPr vert="horz" lIns="98739" tIns="49370" rIns="98739" bIns="49370" rtlCol="0" anchor="b"/>
          <a:lstStyle>
            <a:lvl1pPr algn="l">
              <a:defRPr sz="1300"/>
            </a:lvl1pPr>
          </a:lstStyle>
          <a:p>
            <a:endParaRPr lang="en-CA"/>
          </a:p>
        </p:txBody>
      </p:sp>
    </p:spTree>
    <p:extLst>
      <p:ext uri="{BB962C8B-B14F-4D97-AF65-F5344CB8AC3E}">
        <p14:creationId xmlns:p14="http://schemas.microsoft.com/office/powerpoint/2010/main" val="292456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469424"/>
          </a:xfrm>
          <a:prstGeom prst="rect">
            <a:avLst/>
          </a:prstGeom>
        </p:spPr>
        <p:txBody>
          <a:bodyPr vert="horz" lIns="99316" tIns="49659" rIns="99316" bIns="49659" rtlCol="0"/>
          <a:lstStyle>
            <a:lvl1pPr algn="l">
              <a:defRPr sz="1300"/>
            </a:lvl1pPr>
          </a:lstStyle>
          <a:p>
            <a:endParaRPr lang="en-US" dirty="0"/>
          </a:p>
        </p:txBody>
      </p:sp>
      <p:sp>
        <p:nvSpPr>
          <p:cNvPr id="3" name="Date Placeholder 2"/>
          <p:cNvSpPr>
            <a:spLocks noGrp="1"/>
          </p:cNvSpPr>
          <p:nvPr>
            <p:ph type="dt" idx="1"/>
          </p:nvPr>
        </p:nvSpPr>
        <p:spPr>
          <a:xfrm>
            <a:off x="4023093" y="1"/>
            <a:ext cx="3077740" cy="469424"/>
          </a:xfrm>
          <a:prstGeom prst="rect">
            <a:avLst/>
          </a:prstGeom>
        </p:spPr>
        <p:txBody>
          <a:bodyPr vert="horz" lIns="99316" tIns="49659" rIns="99316" bIns="49659" rtlCol="0"/>
          <a:lstStyle>
            <a:lvl1pPr algn="r">
              <a:defRPr sz="1300"/>
            </a:lvl1pPr>
          </a:lstStyle>
          <a:p>
            <a:fld id="{15895C44-F569-4E05-8E8A-C981E887060E}" type="datetimeFigureOut">
              <a:rPr lang="en-US" smtClean="0"/>
              <a:pPr/>
              <a:t>4/25/2018</a:t>
            </a:fld>
            <a:endParaRPr lang="en-US" dirty="0"/>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9316" tIns="49659" rIns="99316" bIns="49659"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9316" tIns="49659" rIns="99316" bIns="496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40" cy="469424"/>
          </a:xfrm>
          <a:prstGeom prst="rect">
            <a:avLst/>
          </a:prstGeom>
        </p:spPr>
        <p:txBody>
          <a:bodyPr vert="horz" lIns="99316" tIns="49659" rIns="99316" bIns="49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9316" tIns="49659" rIns="99316" bIns="49659" rtlCol="0" anchor="b"/>
          <a:lstStyle>
            <a:lvl1pPr algn="r">
              <a:defRPr sz="1300"/>
            </a:lvl1pPr>
          </a:lstStyle>
          <a:p>
            <a:fld id="{77E03286-0D15-4F41-A64F-3E0B05FC2E1C}" type="slidenum">
              <a:rPr lang="en-US" smtClean="0"/>
              <a:pPr/>
              <a:t>‹#›</a:t>
            </a:fld>
            <a:endParaRPr lang="en-US" dirty="0"/>
          </a:p>
        </p:txBody>
      </p:sp>
    </p:spTree>
    <p:extLst>
      <p:ext uri="{BB962C8B-B14F-4D97-AF65-F5344CB8AC3E}">
        <p14:creationId xmlns:p14="http://schemas.microsoft.com/office/powerpoint/2010/main" val="1956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6</a:t>
            </a:r>
            <a:r>
              <a:rPr lang="en-US" baseline="30000" dirty="0" smtClean="0"/>
              <a:t>th</a:t>
            </a:r>
            <a:r>
              <a:rPr lang="en-US" dirty="0" smtClean="0"/>
              <a:t> Newspapers 24/7 study released</a:t>
            </a:r>
            <a:r>
              <a:rPr lang="en-US" baseline="0" dirty="0" smtClean="0"/>
              <a:t> since 2012.  This study was designed to explore how Canadians read daily and community newspaper content, on different platforms and at different times during the day. Since the first study there have been shifts in reading by platform but one thing has not changed: Canadians continue to access newspaper content, across all the various platforms.  In 2012, 85% of Canadians reported that they read newspapers, on any platform, over the course of a week and in 2018 that number has climbed to 88%.  </a:t>
            </a:r>
          </a:p>
          <a:p>
            <a:endParaRPr lang="en-US" baseline="0" dirty="0" smtClean="0"/>
          </a:p>
          <a:p>
            <a:r>
              <a:rPr lang="en-US" baseline="0" dirty="0" smtClean="0"/>
              <a:t>Four different platforms were identified:</a:t>
            </a:r>
          </a:p>
          <a:p>
            <a:pPr marL="228600" indent="-228600">
              <a:buFont typeface="+mj-lt"/>
              <a:buAutoNum type="arabicPeriod"/>
            </a:pPr>
            <a:r>
              <a:rPr lang="en-US" baseline="0" dirty="0" smtClean="0"/>
              <a:t>Printed, physical newspapers</a:t>
            </a:r>
          </a:p>
          <a:p>
            <a:pPr marL="228600" indent="-228600">
              <a:buFont typeface="+mj-lt"/>
              <a:buAutoNum type="arabicPeriod"/>
            </a:pPr>
            <a:r>
              <a:rPr lang="en-US" baseline="0" dirty="0" smtClean="0"/>
              <a:t>Computers, including desktops and laptops</a:t>
            </a:r>
          </a:p>
          <a:p>
            <a:pPr marL="228600" indent="-228600">
              <a:buFont typeface="+mj-lt"/>
              <a:buAutoNum type="arabicPeriod"/>
            </a:pPr>
            <a:r>
              <a:rPr lang="en-US" baseline="0" dirty="0" smtClean="0"/>
              <a:t>Smartphones</a:t>
            </a:r>
          </a:p>
          <a:p>
            <a:pPr marL="228600" indent="-228600">
              <a:buFont typeface="+mj-lt"/>
              <a:buAutoNum type="arabicPeriod"/>
            </a:pPr>
            <a:r>
              <a:rPr lang="en-US" baseline="0" dirty="0" smtClean="0"/>
              <a:t>Tablets</a:t>
            </a:r>
          </a:p>
          <a:p>
            <a:endParaRPr lang="en-US" baseline="0" dirty="0" smtClean="0"/>
          </a:p>
          <a:p>
            <a:r>
              <a:rPr lang="en-US" baseline="0" dirty="0" smtClean="0"/>
              <a:t>Six different times of the day were measured:</a:t>
            </a:r>
          </a:p>
          <a:p>
            <a:pPr marL="228600" indent="-228600">
              <a:buFont typeface="+mj-lt"/>
              <a:buAutoNum type="arabicPeriod"/>
            </a:pPr>
            <a:r>
              <a:rPr lang="en-US" baseline="0" dirty="0" smtClean="0"/>
              <a:t>Early morning</a:t>
            </a:r>
          </a:p>
          <a:p>
            <a:pPr marL="228600" indent="-228600">
              <a:buFont typeface="+mj-lt"/>
              <a:buAutoNum type="arabicPeriod"/>
            </a:pPr>
            <a:r>
              <a:rPr lang="en-US" baseline="0" dirty="0" smtClean="0"/>
              <a:t>At breakfast</a:t>
            </a:r>
          </a:p>
          <a:p>
            <a:pPr marL="228600" indent="-228600">
              <a:buFont typeface="+mj-lt"/>
              <a:buAutoNum type="arabicPeriod"/>
            </a:pPr>
            <a:r>
              <a:rPr lang="en-US" baseline="0" dirty="0" smtClean="0"/>
              <a:t>Between lunch and dinner</a:t>
            </a:r>
          </a:p>
          <a:p>
            <a:pPr marL="228600" indent="-228600">
              <a:buFont typeface="+mj-lt"/>
              <a:buAutoNum type="arabicPeriod"/>
            </a:pPr>
            <a:r>
              <a:rPr lang="en-US" baseline="0" dirty="0" smtClean="0"/>
              <a:t>During lunch</a:t>
            </a:r>
          </a:p>
          <a:p>
            <a:pPr marL="228600" indent="-228600">
              <a:buFont typeface="+mj-lt"/>
              <a:buAutoNum type="arabicPeriod"/>
            </a:pPr>
            <a:r>
              <a:rPr lang="en-US" baseline="0" dirty="0" smtClean="0"/>
              <a:t>Between lunch and dinner</a:t>
            </a:r>
          </a:p>
          <a:p>
            <a:pPr marL="228600" indent="-228600">
              <a:buFont typeface="+mj-lt"/>
              <a:buAutoNum type="arabicPeriod"/>
            </a:pPr>
            <a:r>
              <a:rPr lang="en-US" baseline="0" dirty="0" smtClean="0"/>
              <a:t>After dinner</a:t>
            </a:r>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a:t>
            </a:fld>
            <a:endParaRPr lang="en-US" dirty="0"/>
          </a:p>
        </p:txBody>
      </p:sp>
    </p:spTree>
    <p:extLst>
      <p:ext uri="{BB962C8B-B14F-4D97-AF65-F5344CB8AC3E}">
        <p14:creationId xmlns:p14="http://schemas.microsoft.com/office/powerpoint/2010/main" val="317179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marR="0" indent="-169863"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smtClean="0">
                <a:solidFill>
                  <a:srgbClr val="324481"/>
                </a:solidFill>
                <a:latin typeface="Arial" panose="020B0604020202020204" pitchFamily="34" charset="0"/>
                <a:cs typeface="Arial" panose="020B0604020202020204" pitchFamily="34" charset="0"/>
              </a:rPr>
              <a:t>Print </a:t>
            </a:r>
            <a:r>
              <a:rPr lang="en-US" dirty="0" smtClean="0">
                <a:solidFill>
                  <a:srgbClr val="324481"/>
                </a:solidFill>
                <a:latin typeface="Arial" panose="020B0604020202020204" pitchFamily="34" charset="0"/>
                <a:cs typeface="Arial" panose="020B0604020202020204" pitchFamily="34" charset="0"/>
              </a:rPr>
              <a:t>– reading peaks before breakfast and after dinner</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Phone</a:t>
            </a:r>
            <a:r>
              <a:rPr lang="en-US" dirty="0" smtClean="0">
                <a:solidFill>
                  <a:srgbClr val="324481"/>
                </a:solidFill>
                <a:latin typeface="Arial" panose="020B0604020202020204" pitchFamily="34" charset="0"/>
                <a:cs typeface="Arial" panose="020B0604020202020204" pitchFamily="34" charset="0"/>
              </a:rPr>
              <a:t> – consistent access through the day with early morning and after dinner peaks</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Desktop/Laptop</a:t>
            </a:r>
            <a:r>
              <a:rPr lang="en-US" dirty="0" smtClean="0">
                <a:solidFill>
                  <a:srgbClr val="324481"/>
                </a:solidFill>
                <a:latin typeface="Arial" panose="020B0604020202020204" pitchFamily="34" charset="0"/>
                <a:cs typeface="Arial" panose="020B0604020202020204" pitchFamily="34" charset="0"/>
              </a:rPr>
              <a:t> – strong during working hours and late in the day</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Tablet</a:t>
            </a:r>
            <a:r>
              <a:rPr lang="en-US" dirty="0" smtClean="0">
                <a:solidFill>
                  <a:srgbClr val="324481"/>
                </a:solidFill>
                <a:latin typeface="Arial" panose="020B0604020202020204" pitchFamily="34" charset="0"/>
                <a:cs typeface="Arial" panose="020B0604020202020204" pitchFamily="34" charset="0"/>
              </a:rPr>
              <a:t> – peaks early morning and after dinner</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10</a:t>
            </a:fld>
            <a:endParaRPr lang="en-US" dirty="0"/>
          </a:p>
        </p:txBody>
      </p:sp>
    </p:spTree>
    <p:extLst>
      <p:ext uri="{BB962C8B-B14F-4D97-AF65-F5344CB8AC3E}">
        <p14:creationId xmlns:p14="http://schemas.microsoft.com/office/powerpoint/2010/main" val="77120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11</a:t>
            </a:fld>
            <a:endParaRPr lang="en-US" dirty="0"/>
          </a:p>
        </p:txBody>
      </p:sp>
    </p:spTree>
    <p:extLst>
      <p:ext uri="{BB962C8B-B14F-4D97-AF65-F5344CB8AC3E}">
        <p14:creationId xmlns:p14="http://schemas.microsoft.com/office/powerpoint/2010/main" val="322479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12</a:t>
            </a:fld>
            <a:endParaRPr lang="en-US" dirty="0"/>
          </a:p>
        </p:txBody>
      </p:sp>
    </p:spTree>
    <p:extLst>
      <p:ext uri="{BB962C8B-B14F-4D97-AF65-F5344CB8AC3E}">
        <p14:creationId xmlns:p14="http://schemas.microsoft.com/office/powerpoint/2010/main" val="208259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13</a:t>
            </a:fld>
            <a:endParaRPr lang="en-US" dirty="0"/>
          </a:p>
        </p:txBody>
      </p:sp>
    </p:spTree>
    <p:extLst>
      <p:ext uri="{BB962C8B-B14F-4D97-AF65-F5344CB8AC3E}">
        <p14:creationId xmlns:p14="http://schemas.microsoft.com/office/powerpoint/2010/main" val="197396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15</a:t>
            </a:fld>
            <a:endParaRPr lang="en-US" dirty="0"/>
          </a:p>
        </p:txBody>
      </p:sp>
    </p:spTree>
    <p:extLst>
      <p:ext uri="{BB962C8B-B14F-4D97-AF65-F5344CB8AC3E}">
        <p14:creationId xmlns:p14="http://schemas.microsoft.com/office/powerpoint/2010/main" val="253715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16</a:t>
            </a:fld>
            <a:endParaRPr lang="en-US" dirty="0"/>
          </a:p>
        </p:txBody>
      </p:sp>
    </p:spTree>
    <p:extLst>
      <p:ext uri="{BB962C8B-B14F-4D97-AF65-F5344CB8AC3E}">
        <p14:creationId xmlns:p14="http://schemas.microsoft.com/office/powerpoint/2010/main" val="361030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17</a:t>
            </a:fld>
            <a:endParaRPr lang="en-US" dirty="0"/>
          </a:p>
        </p:txBody>
      </p:sp>
    </p:spTree>
    <p:extLst>
      <p:ext uri="{BB962C8B-B14F-4D97-AF65-F5344CB8AC3E}">
        <p14:creationId xmlns:p14="http://schemas.microsoft.com/office/powerpoint/2010/main" val="94365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18</a:t>
            </a:fld>
            <a:endParaRPr lang="en-US" dirty="0"/>
          </a:p>
        </p:txBody>
      </p:sp>
    </p:spTree>
    <p:extLst>
      <p:ext uri="{BB962C8B-B14F-4D97-AF65-F5344CB8AC3E}">
        <p14:creationId xmlns:p14="http://schemas.microsoft.com/office/powerpoint/2010/main" val="156918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19</a:t>
            </a:fld>
            <a:endParaRPr lang="en-US" dirty="0"/>
          </a:p>
        </p:txBody>
      </p:sp>
    </p:spTree>
    <p:extLst>
      <p:ext uri="{BB962C8B-B14F-4D97-AF65-F5344CB8AC3E}">
        <p14:creationId xmlns:p14="http://schemas.microsoft.com/office/powerpoint/2010/main" val="1866116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20</a:t>
            </a:fld>
            <a:endParaRPr lang="en-US" dirty="0"/>
          </a:p>
        </p:txBody>
      </p:sp>
    </p:spTree>
    <p:extLst>
      <p:ext uri="{BB962C8B-B14F-4D97-AF65-F5344CB8AC3E}">
        <p14:creationId xmlns:p14="http://schemas.microsoft.com/office/powerpoint/2010/main" val="16174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a:t>
            </a:r>
            <a:r>
              <a:rPr lang="en-US" dirty="0"/>
              <a:t>week, </a:t>
            </a:r>
            <a:r>
              <a:rPr lang="en-US" dirty="0" smtClean="0"/>
              <a:t>regardless </a:t>
            </a:r>
            <a:r>
              <a:rPr lang="en-US" baseline="0" dirty="0" smtClean="0"/>
              <a:t>of platform, nine in ten Canadians read newspapers.  This includes reading newspapers in print, on computers, on tablets or on a smartphone.  Newspapers 24/7 proves that newspaper reading is truly multi-platform.  </a:t>
            </a:r>
          </a:p>
          <a:p>
            <a:endParaRPr lang="en-US" baseline="0" dirty="0" smtClean="0"/>
          </a:p>
          <a:p>
            <a:r>
              <a:rPr lang="en-US" baseline="0" dirty="0" smtClean="0"/>
              <a:t>A third of Canadians (34%) are die hard readers of newspapers – these Canadians are reading newspapers on ALL FOUR platforms (print, computer, tablet and phone).</a:t>
            </a:r>
          </a:p>
          <a:p>
            <a:endParaRPr lang="en-US" baseline="0" dirty="0" smtClean="0"/>
          </a:p>
          <a:p>
            <a:r>
              <a:rPr lang="en-US" baseline="0" dirty="0" smtClean="0"/>
              <a:t>As our world shifts to digital it has become clear that newspaper readers are embracing technology to access newspaper content.  Canadians now read just as much on digital platforms like computers, tablets and phones, as they do in print.</a:t>
            </a:r>
          </a:p>
          <a:p>
            <a:endParaRPr lang="en-US" baseline="0" dirty="0" smtClean="0"/>
          </a:p>
          <a:p>
            <a:r>
              <a:rPr lang="en-US" baseline="0" dirty="0" smtClean="0"/>
              <a:t>The readership habit varies by demographic but year after year this study demonstrates that every target group can be reached effectively by newspapers.</a:t>
            </a:r>
          </a:p>
        </p:txBody>
      </p:sp>
      <p:sp>
        <p:nvSpPr>
          <p:cNvPr id="4" name="Slide Number Placeholder 3"/>
          <p:cNvSpPr>
            <a:spLocks noGrp="1"/>
          </p:cNvSpPr>
          <p:nvPr>
            <p:ph type="sldNum" sz="quarter" idx="10"/>
          </p:nvPr>
        </p:nvSpPr>
        <p:spPr/>
        <p:txBody>
          <a:bodyPr/>
          <a:lstStyle/>
          <a:p>
            <a:fld id="{77E03286-0D15-4F41-A64F-3E0B05FC2E1C}" type="slidenum">
              <a:rPr lang="en-US" smtClean="0"/>
              <a:pPr/>
              <a:t>2</a:t>
            </a:fld>
            <a:endParaRPr lang="en-US" dirty="0"/>
          </a:p>
        </p:txBody>
      </p:sp>
    </p:spTree>
    <p:extLst>
      <p:ext uri="{BB962C8B-B14F-4D97-AF65-F5344CB8AC3E}">
        <p14:creationId xmlns:p14="http://schemas.microsoft.com/office/powerpoint/2010/main" val="3006649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A6C7E6B-727D-462C-818A-DD74C1BC0D31}" type="slidenum">
              <a:rPr lang="en-US" smtClean="0"/>
              <a:pPr>
                <a:defRPr/>
              </a:pPr>
              <a:t>22</a:t>
            </a:fld>
            <a:endParaRPr lang="en-US" dirty="0"/>
          </a:p>
        </p:txBody>
      </p:sp>
    </p:spTree>
    <p:extLst>
      <p:ext uri="{BB962C8B-B14F-4D97-AF65-F5344CB8AC3E}">
        <p14:creationId xmlns:p14="http://schemas.microsoft.com/office/powerpoint/2010/main" val="404773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Newspapers 24/7 study has demonstrated that newspaper readership has remained consistent over the years.  Regardless of whether readers access news in print or on a computer, tablet or smartphone, one thing is clear: Canadians are engaged with newspapers and their content.</a:t>
            </a:r>
          </a:p>
          <a:p>
            <a:endParaRPr lang="en-US" dirty="0"/>
          </a:p>
          <a:p>
            <a:r>
              <a:rPr lang="en-US" dirty="0" smtClean="0"/>
              <a:t>Clearly each platform provides a different experience and opportunity to access information throughout the day.  Newspapers continue to provide advertisers the opportunity to reach their audiences through multiple interactions every week.</a:t>
            </a:r>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23</a:t>
            </a:fld>
            <a:endParaRPr lang="en-US" dirty="0"/>
          </a:p>
        </p:txBody>
      </p:sp>
    </p:spTree>
    <p:extLst>
      <p:ext uri="{BB962C8B-B14F-4D97-AF65-F5344CB8AC3E}">
        <p14:creationId xmlns:p14="http://schemas.microsoft.com/office/powerpoint/2010/main" val="317179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analysis of newspaper readership demonstrates the additional reach by adding digital readers to the printed newspaper platform.</a:t>
            </a:r>
          </a:p>
          <a:p>
            <a:endParaRPr lang="en-US" dirty="0"/>
          </a:p>
          <a:p>
            <a:r>
              <a:rPr lang="en-US" dirty="0" smtClean="0"/>
              <a:t>Start with the printed newspaper and reach 58% of adults.  Add newspaper websites and reach another 14%.  Then add phone to reach another 13% and finally the addition of tablet readership adds another 3%.  In total, 88% of adults are reading newspaper content with the combination of these platforms over the course of a week.</a:t>
            </a:r>
          </a:p>
          <a:p>
            <a:endParaRPr lang="en-US" dirty="0" smtClean="0"/>
          </a:p>
          <a:p>
            <a:r>
              <a:rPr lang="en-US" dirty="0" smtClean="0"/>
              <a:t>Phone </a:t>
            </a:r>
            <a:r>
              <a:rPr lang="en-US" dirty="0"/>
              <a:t>is now the most used platform</a:t>
            </a:r>
            <a:r>
              <a:rPr lang="en-US" dirty="0" smtClean="0"/>
              <a:t>.</a:t>
            </a:r>
          </a:p>
          <a:p>
            <a:endParaRPr lang="en-US" dirty="0" smtClean="0"/>
          </a:p>
          <a:p>
            <a:r>
              <a:rPr lang="en-US" dirty="0" smtClean="0"/>
              <a:t>Any Platform 88%:</a:t>
            </a:r>
          </a:p>
          <a:p>
            <a:r>
              <a:rPr lang="fr-FR" dirty="0" err="1" smtClean="0"/>
              <a:t>Print</a:t>
            </a:r>
            <a:r>
              <a:rPr lang="fr-FR" dirty="0" smtClean="0"/>
              <a:t> = 58%, plus desktop/laptop +14%, plus phone +13%, plus </a:t>
            </a:r>
            <a:r>
              <a:rPr lang="fr-FR" dirty="0" err="1" smtClean="0"/>
              <a:t>tablet</a:t>
            </a:r>
            <a:r>
              <a:rPr lang="fr-FR" dirty="0" smtClean="0"/>
              <a:t> +3%</a:t>
            </a:r>
          </a:p>
          <a:p>
            <a:endParaRPr lang="fr-FR" dirty="0" smtClean="0"/>
          </a:p>
          <a:p>
            <a:r>
              <a:rPr lang="fr-FR" dirty="0" err="1" smtClean="0"/>
              <a:t>Print</a:t>
            </a:r>
            <a:r>
              <a:rPr lang="fr-FR" dirty="0" smtClean="0"/>
              <a:t> 58%, Desktop/laptop 58%, Phone 64%, Tablet 53%</a:t>
            </a:r>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3</a:t>
            </a:fld>
            <a:endParaRPr lang="en-US" dirty="0"/>
          </a:p>
        </p:txBody>
      </p:sp>
    </p:spTree>
    <p:extLst>
      <p:ext uri="{BB962C8B-B14F-4D97-AF65-F5344CB8AC3E}">
        <p14:creationId xmlns:p14="http://schemas.microsoft.com/office/powerpoint/2010/main" val="297341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16A985"/>
              </a:buClr>
              <a:buFont typeface="Arial" pitchFamily="34" charset="0"/>
              <a:buNone/>
            </a:pPr>
            <a:r>
              <a:rPr lang="en-US" b="0" dirty="0" smtClean="0">
                <a:solidFill>
                  <a:srgbClr val="334495"/>
                </a:solidFill>
                <a:latin typeface="Arial" panose="020B0604020202020204" pitchFamily="34" charset="0"/>
                <a:cs typeface="Arial" panose="020B0604020202020204" pitchFamily="34" charset="0"/>
              </a:rPr>
              <a:t>The 2018 research demonstrates</a:t>
            </a:r>
            <a:r>
              <a:rPr lang="en-US" b="0" baseline="0" dirty="0" smtClean="0">
                <a:solidFill>
                  <a:srgbClr val="334495"/>
                </a:solidFill>
                <a:latin typeface="Arial" panose="020B0604020202020204" pitchFamily="34" charset="0"/>
                <a:cs typeface="Arial" panose="020B0604020202020204" pitchFamily="34" charset="0"/>
              </a:rPr>
              <a:t> that </a:t>
            </a:r>
            <a:r>
              <a:rPr lang="en-US" b="0" dirty="0" smtClean="0">
                <a:solidFill>
                  <a:srgbClr val="334495"/>
                </a:solidFill>
                <a:latin typeface="Arial" panose="020B0604020202020204" pitchFamily="34" charset="0"/>
                <a:cs typeface="Arial" panose="020B0604020202020204" pitchFamily="34" charset="0"/>
              </a:rPr>
              <a:t>Canadian adults are</a:t>
            </a:r>
            <a:r>
              <a:rPr lang="en-US" b="0" baseline="0" dirty="0" smtClean="0">
                <a:solidFill>
                  <a:srgbClr val="334495"/>
                </a:solidFill>
                <a:latin typeface="Arial" panose="020B0604020202020204" pitchFamily="34" charset="0"/>
                <a:cs typeface="Arial" panose="020B0604020202020204" pitchFamily="34" charset="0"/>
              </a:rPr>
              <a:t> reading newspapers – almost nine out of ten (88%) report accessing newspaper content in print or digital formats throughout the course of a week.  Slightly more than a third of the population reads newspapers in print AND digital platforms. Newspaper readership varies by platform and time of day. </a:t>
            </a:r>
            <a:endParaRPr lang="en-US" b="0" dirty="0" smtClean="0">
              <a:solidFill>
                <a:srgbClr val="334495"/>
              </a:solidFill>
              <a:latin typeface="Arial" panose="020B0604020202020204" pitchFamily="34" charset="0"/>
              <a:cs typeface="Arial" panose="020B0604020202020204" pitchFamily="34" charset="0"/>
            </a:endParaRPr>
          </a:p>
          <a:p>
            <a:pPr marL="0" indent="0">
              <a:buClr>
                <a:srgbClr val="16A985"/>
              </a:buClr>
              <a:buFont typeface="Arial" pitchFamily="34" charset="0"/>
              <a:buNone/>
            </a:pPr>
            <a:endParaRPr lang="en-US" b="1" dirty="0" smtClean="0">
              <a:solidFill>
                <a:srgbClr val="334495"/>
              </a:solidFill>
              <a:latin typeface="Arial" panose="020B0604020202020204" pitchFamily="34" charset="0"/>
              <a:cs typeface="Arial" panose="020B0604020202020204" pitchFamily="34" charset="0"/>
            </a:endParaRPr>
          </a:p>
          <a:p>
            <a:pPr marL="0" indent="0">
              <a:buClr>
                <a:srgbClr val="16A985"/>
              </a:buClr>
              <a:buFont typeface="Arial" pitchFamily="34" charset="0"/>
              <a:buNone/>
            </a:pPr>
            <a:r>
              <a:rPr lang="en-US" b="0" dirty="0" smtClean="0">
                <a:solidFill>
                  <a:srgbClr val="334495"/>
                </a:solidFill>
                <a:latin typeface="Arial" panose="020B0604020202020204" pitchFamily="34" charset="0"/>
                <a:cs typeface="Arial" panose="020B0604020202020204" pitchFamily="34" charset="0"/>
              </a:rPr>
              <a:t>Newspaper</a:t>
            </a:r>
            <a:r>
              <a:rPr lang="en-US" b="0" baseline="0" dirty="0" smtClean="0">
                <a:solidFill>
                  <a:srgbClr val="334495"/>
                </a:solidFill>
                <a:latin typeface="Arial" panose="020B0604020202020204" pitchFamily="34" charset="0"/>
                <a:cs typeface="Arial" panose="020B0604020202020204" pitchFamily="34" charset="0"/>
              </a:rPr>
              <a:t> content is accessed on different platforms depending on the time of day:</a:t>
            </a:r>
            <a:endParaRPr lang="en-US" b="0" dirty="0" smtClean="0">
              <a:solidFill>
                <a:srgbClr val="334495"/>
              </a:solidFill>
              <a:latin typeface="Arial" panose="020B0604020202020204" pitchFamily="34" charset="0"/>
              <a:cs typeface="Arial" panose="020B0604020202020204" pitchFamily="34" charset="0"/>
            </a:endParaRP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Print </a:t>
            </a:r>
            <a:r>
              <a:rPr lang="en-US" dirty="0" smtClean="0">
                <a:solidFill>
                  <a:srgbClr val="334495"/>
                </a:solidFill>
                <a:latin typeface="Arial" panose="020B0604020202020204" pitchFamily="34" charset="0"/>
                <a:cs typeface="Arial" panose="020B0604020202020204" pitchFamily="34" charset="0"/>
              </a:rPr>
              <a:t>– peaks at breakfast and in the evening</a:t>
            </a: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Desktop/Laptop</a:t>
            </a:r>
            <a:r>
              <a:rPr lang="en-US" dirty="0" smtClean="0">
                <a:solidFill>
                  <a:srgbClr val="334495"/>
                </a:solidFill>
                <a:latin typeface="Arial" panose="020B0604020202020204" pitchFamily="34" charset="0"/>
                <a:cs typeface="Arial" panose="020B0604020202020204" pitchFamily="34" charset="0"/>
              </a:rPr>
              <a:t> – strong between breakfast and lunch</a:t>
            </a: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Phone</a:t>
            </a:r>
            <a:r>
              <a:rPr lang="en-US" dirty="0" smtClean="0">
                <a:solidFill>
                  <a:srgbClr val="334495"/>
                </a:solidFill>
                <a:latin typeface="Arial" panose="020B0604020202020204" pitchFamily="34" charset="0"/>
                <a:cs typeface="Arial" panose="020B0604020202020204" pitchFamily="34" charset="0"/>
              </a:rPr>
              <a:t> – most popular platform at all times</a:t>
            </a: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Tablet</a:t>
            </a:r>
            <a:r>
              <a:rPr lang="en-US" dirty="0" smtClean="0">
                <a:solidFill>
                  <a:srgbClr val="334495"/>
                </a:solidFill>
                <a:latin typeface="Arial" panose="020B0604020202020204" pitchFamily="34" charset="0"/>
                <a:cs typeface="Arial" panose="020B0604020202020204" pitchFamily="34" charset="0"/>
              </a:rPr>
              <a:t> – peaks after dinner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4</a:t>
            </a:fld>
            <a:endParaRPr lang="en-US" dirty="0"/>
          </a:p>
        </p:txBody>
      </p:sp>
    </p:spTree>
    <p:extLst>
      <p:ext uri="{BB962C8B-B14F-4D97-AF65-F5344CB8AC3E}">
        <p14:creationId xmlns:p14="http://schemas.microsoft.com/office/powerpoint/2010/main" val="77120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marR="0" indent="-169863"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smtClean="0">
                <a:solidFill>
                  <a:srgbClr val="324481"/>
                </a:solidFill>
                <a:latin typeface="Arial" panose="020B0604020202020204" pitchFamily="34" charset="0"/>
                <a:cs typeface="Arial" panose="020B0604020202020204" pitchFamily="34" charset="0"/>
              </a:rPr>
              <a:t>Print </a:t>
            </a:r>
            <a:r>
              <a:rPr lang="en-US" dirty="0" smtClean="0">
                <a:solidFill>
                  <a:srgbClr val="324481"/>
                </a:solidFill>
                <a:latin typeface="Arial" panose="020B0604020202020204" pitchFamily="34" charset="0"/>
                <a:cs typeface="Arial" panose="020B0604020202020204" pitchFamily="34" charset="0"/>
              </a:rPr>
              <a:t>– consistent throughout</a:t>
            </a:r>
            <a:r>
              <a:rPr lang="en-US" baseline="0" dirty="0" smtClean="0">
                <a:solidFill>
                  <a:srgbClr val="324481"/>
                </a:solidFill>
                <a:latin typeface="Arial" panose="020B0604020202020204" pitchFamily="34" charset="0"/>
                <a:cs typeface="Arial" panose="020B0604020202020204" pitchFamily="34" charset="0"/>
              </a:rPr>
              <a:t> the day but </a:t>
            </a:r>
            <a:r>
              <a:rPr lang="en-US" dirty="0" smtClean="0">
                <a:solidFill>
                  <a:srgbClr val="324481"/>
                </a:solidFill>
                <a:latin typeface="Arial" panose="020B0604020202020204" pitchFamily="34" charset="0"/>
                <a:cs typeface="Arial" panose="020B0604020202020204" pitchFamily="34" charset="0"/>
              </a:rPr>
              <a:t>strongest in the morning and during lunch</a:t>
            </a:r>
          </a:p>
          <a:p>
            <a:pPr marL="169863" marR="0" indent="-169863"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smtClean="0">
                <a:solidFill>
                  <a:srgbClr val="324481"/>
                </a:solidFill>
                <a:latin typeface="Arial" panose="020B0604020202020204" pitchFamily="34" charset="0"/>
                <a:cs typeface="Arial" panose="020B0604020202020204" pitchFamily="34" charset="0"/>
              </a:rPr>
              <a:t>Desktop/Laptop</a:t>
            </a:r>
            <a:r>
              <a:rPr lang="en-US" dirty="0" smtClean="0">
                <a:solidFill>
                  <a:srgbClr val="324481"/>
                </a:solidFill>
                <a:latin typeface="Arial" panose="020B0604020202020204" pitchFamily="34" charset="0"/>
                <a:cs typeface="Arial" panose="020B0604020202020204" pitchFamily="34" charset="0"/>
              </a:rPr>
              <a:t> – peaks slightly after breakfast</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Phone</a:t>
            </a:r>
            <a:r>
              <a:rPr lang="en-US" dirty="0" smtClean="0">
                <a:solidFill>
                  <a:srgbClr val="324481"/>
                </a:solidFill>
                <a:latin typeface="Arial" panose="020B0604020202020204" pitchFamily="34" charset="0"/>
                <a:cs typeface="Arial" panose="020B0604020202020204" pitchFamily="34" charset="0"/>
              </a:rPr>
              <a:t> – most popular platform at all times with a mid-afternoon dip</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Tablet</a:t>
            </a:r>
            <a:r>
              <a:rPr lang="en-US" dirty="0" smtClean="0">
                <a:solidFill>
                  <a:srgbClr val="324481"/>
                </a:solidFill>
                <a:latin typeface="Arial" panose="020B0604020202020204" pitchFamily="34" charset="0"/>
                <a:cs typeface="Arial" panose="020B0604020202020204" pitchFamily="34" charset="0"/>
              </a:rPr>
              <a:t> – peaks after dinner</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5</a:t>
            </a:fld>
            <a:endParaRPr lang="en-US" dirty="0"/>
          </a:p>
        </p:txBody>
      </p:sp>
    </p:spTree>
    <p:extLst>
      <p:ext uri="{BB962C8B-B14F-4D97-AF65-F5344CB8AC3E}">
        <p14:creationId xmlns:p14="http://schemas.microsoft.com/office/powerpoint/2010/main" val="77120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Print </a:t>
            </a:r>
            <a:r>
              <a:rPr lang="en-US" dirty="0" smtClean="0">
                <a:solidFill>
                  <a:srgbClr val="334495"/>
                </a:solidFill>
                <a:latin typeface="Arial" panose="020B0604020202020204" pitchFamily="34" charset="0"/>
                <a:cs typeface="Arial" panose="020B0604020202020204" pitchFamily="34" charset="0"/>
              </a:rPr>
              <a:t>– primary platform at breakfast</a:t>
            </a: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Desktop/Laptop</a:t>
            </a:r>
            <a:r>
              <a:rPr lang="en-US" dirty="0" smtClean="0">
                <a:solidFill>
                  <a:srgbClr val="334495"/>
                </a:solidFill>
                <a:latin typeface="Arial" panose="020B0604020202020204" pitchFamily="34" charset="0"/>
                <a:cs typeface="Arial" panose="020B0604020202020204" pitchFamily="34" charset="0"/>
              </a:rPr>
              <a:t> – early morning and after dinner</a:t>
            </a: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Phone</a:t>
            </a:r>
            <a:r>
              <a:rPr lang="en-US" dirty="0" smtClean="0">
                <a:solidFill>
                  <a:srgbClr val="334495"/>
                </a:solidFill>
                <a:latin typeface="Arial" panose="020B0604020202020204" pitchFamily="34" charset="0"/>
                <a:cs typeface="Arial" panose="020B0604020202020204" pitchFamily="34" charset="0"/>
              </a:rPr>
              <a:t> – primary midday platform </a:t>
            </a: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Tablet</a:t>
            </a:r>
            <a:r>
              <a:rPr lang="en-US" dirty="0" smtClean="0">
                <a:solidFill>
                  <a:srgbClr val="334495"/>
                </a:solidFill>
                <a:latin typeface="Arial" panose="020B0604020202020204" pitchFamily="34" charset="0"/>
                <a:cs typeface="Arial" panose="020B0604020202020204" pitchFamily="34" charset="0"/>
              </a:rPr>
              <a:t> – strongest after dinner</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6</a:t>
            </a:fld>
            <a:endParaRPr lang="en-US" dirty="0"/>
          </a:p>
        </p:txBody>
      </p:sp>
    </p:spTree>
    <p:extLst>
      <p:ext uri="{BB962C8B-B14F-4D97-AF65-F5344CB8AC3E}">
        <p14:creationId xmlns:p14="http://schemas.microsoft.com/office/powerpoint/2010/main" val="77120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marR="0" indent="-169863"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smtClean="0">
                <a:solidFill>
                  <a:srgbClr val="334495"/>
                </a:solidFill>
                <a:latin typeface="Arial" panose="020B0604020202020204" pitchFamily="34" charset="0"/>
                <a:cs typeface="Arial" panose="020B0604020202020204" pitchFamily="34" charset="0"/>
              </a:rPr>
              <a:t>Print </a:t>
            </a:r>
            <a:r>
              <a:rPr lang="en-US" dirty="0" smtClean="0">
                <a:solidFill>
                  <a:srgbClr val="334495"/>
                </a:solidFill>
                <a:latin typeface="Arial" panose="020B0604020202020204" pitchFamily="34" charset="0"/>
                <a:cs typeface="Arial" panose="020B0604020202020204" pitchFamily="34" charset="0"/>
              </a:rPr>
              <a:t>– peaks after dinner</a:t>
            </a:r>
          </a:p>
          <a:p>
            <a:pPr marL="169863" marR="0" indent="-169863"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smtClean="0">
                <a:solidFill>
                  <a:srgbClr val="334495"/>
                </a:solidFill>
                <a:latin typeface="Arial" panose="020B0604020202020204" pitchFamily="34" charset="0"/>
                <a:cs typeface="Arial" panose="020B0604020202020204" pitchFamily="34" charset="0"/>
              </a:rPr>
              <a:t>Desktop/Laptop</a:t>
            </a:r>
            <a:r>
              <a:rPr lang="en-US" dirty="0" smtClean="0">
                <a:solidFill>
                  <a:srgbClr val="334495"/>
                </a:solidFill>
                <a:latin typeface="Arial" panose="020B0604020202020204" pitchFamily="34" charset="0"/>
                <a:cs typeface="Arial" panose="020B0604020202020204" pitchFamily="34" charset="0"/>
              </a:rPr>
              <a:t> – steady climb from breakfast onwards</a:t>
            </a: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Phone</a:t>
            </a:r>
            <a:r>
              <a:rPr lang="en-US" dirty="0" smtClean="0">
                <a:solidFill>
                  <a:srgbClr val="334495"/>
                </a:solidFill>
                <a:latin typeface="Arial" panose="020B0604020202020204" pitchFamily="34" charset="0"/>
                <a:cs typeface="Arial" panose="020B0604020202020204" pitchFamily="34" charset="0"/>
              </a:rPr>
              <a:t> – strong through the day and peaks after dinner</a:t>
            </a: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Tablet</a:t>
            </a:r>
            <a:r>
              <a:rPr lang="en-US" dirty="0" smtClean="0">
                <a:solidFill>
                  <a:srgbClr val="334495"/>
                </a:solidFill>
                <a:latin typeface="Arial" panose="020B0604020202020204" pitchFamily="34" charset="0"/>
                <a:cs typeface="Arial" panose="020B0604020202020204" pitchFamily="34" charset="0"/>
              </a:rPr>
              <a:t> – peaks after dinner</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7</a:t>
            </a:fld>
            <a:endParaRPr lang="en-US" dirty="0"/>
          </a:p>
        </p:txBody>
      </p:sp>
    </p:spTree>
    <p:extLst>
      <p:ext uri="{BB962C8B-B14F-4D97-AF65-F5344CB8AC3E}">
        <p14:creationId xmlns:p14="http://schemas.microsoft.com/office/powerpoint/2010/main" val="77120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marR="0" indent="-169863"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smtClean="0">
                <a:solidFill>
                  <a:srgbClr val="324481"/>
                </a:solidFill>
                <a:latin typeface="Arial" panose="020B0604020202020204" pitchFamily="34" charset="0"/>
                <a:cs typeface="Arial" panose="020B0604020202020204" pitchFamily="34" charset="0"/>
              </a:rPr>
              <a:t>Print </a:t>
            </a:r>
            <a:r>
              <a:rPr lang="en-US" dirty="0" smtClean="0">
                <a:solidFill>
                  <a:srgbClr val="324481"/>
                </a:solidFill>
                <a:latin typeface="Arial" panose="020B0604020202020204" pitchFamily="34" charset="0"/>
                <a:cs typeface="Arial" panose="020B0604020202020204" pitchFamily="34" charset="0"/>
              </a:rPr>
              <a:t>– strong early morning and peaks after dinner</a:t>
            </a:r>
          </a:p>
          <a:p>
            <a:pPr marL="169863" marR="0" indent="-169863"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smtClean="0">
                <a:solidFill>
                  <a:srgbClr val="324481"/>
                </a:solidFill>
                <a:latin typeface="Arial" panose="020B0604020202020204" pitchFamily="34" charset="0"/>
                <a:cs typeface="Arial" panose="020B0604020202020204" pitchFamily="34" charset="0"/>
              </a:rPr>
              <a:t>Desktop/Laptop</a:t>
            </a:r>
            <a:r>
              <a:rPr lang="en-US" dirty="0" smtClean="0">
                <a:solidFill>
                  <a:srgbClr val="324481"/>
                </a:solidFill>
                <a:latin typeface="Arial" panose="020B0604020202020204" pitchFamily="34" charset="0"/>
                <a:cs typeface="Arial" panose="020B0604020202020204" pitchFamily="34" charset="0"/>
              </a:rPr>
              <a:t> – strong during working hours</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Phone</a:t>
            </a:r>
            <a:r>
              <a:rPr lang="en-US" dirty="0" smtClean="0">
                <a:solidFill>
                  <a:srgbClr val="324481"/>
                </a:solidFill>
                <a:latin typeface="Arial" panose="020B0604020202020204" pitchFamily="34" charset="0"/>
                <a:cs typeface="Arial" panose="020B0604020202020204" pitchFamily="34" charset="0"/>
              </a:rPr>
              <a:t> – primary platform through the day</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Tablet</a:t>
            </a:r>
            <a:r>
              <a:rPr lang="en-US" dirty="0" smtClean="0">
                <a:solidFill>
                  <a:srgbClr val="324481"/>
                </a:solidFill>
                <a:latin typeface="Arial" panose="020B0604020202020204" pitchFamily="34" charset="0"/>
                <a:cs typeface="Arial" panose="020B0604020202020204" pitchFamily="34" charset="0"/>
              </a:rPr>
              <a:t> – peaks after dinner</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8</a:t>
            </a:fld>
            <a:endParaRPr lang="en-US" dirty="0"/>
          </a:p>
        </p:txBody>
      </p:sp>
    </p:spTree>
    <p:extLst>
      <p:ext uri="{BB962C8B-B14F-4D97-AF65-F5344CB8AC3E}">
        <p14:creationId xmlns:p14="http://schemas.microsoft.com/office/powerpoint/2010/main" val="77120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marR="0" indent="-169863"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smtClean="0">
                <a:solidFill>
                  <a:srgbClr val="324481"/>
                </a:solidFill>
                <a:latin typeface="Arial" panose="020B0604020202020204" pitchFamily="34" charset="0"/>
                <a:cs typeface="Arial" panose="020B0604020202020204" pitchFamily="34" charset="0"/>
              </a:rPr>
              <a:t>Print </a:t>
            </a:r>
            <a:r>
              <a:rPr lang="en-US" dirty="0" smtClean="0">
                <a:solidFill>
                  <a:srgbClr val="324481"/>
                </a:solidFill>
                <a:latin typeface="Arial" panose="020B0604020202020204" pitchFamily="34" charset="0"/>
                <a:cs typeface="Arial" panose="020B0604020202020204" pitchFamily="34" charset="0"/>
              </a:rPr>
              <a:t>– reading peaks before breakfast and after dinner</a:t>
            </a:r>
          </a:p>
          <a:p>
            <a:pPr marL="169863" marR="0" indent="-169863" algn="l" defTabSz="914400" rtl="0" eaLnBrk="1" fontAlgn="auto" latinLnBrk="0" hangingPunct="1">
              <a:lnSpc>
                <a:spcPct val="100000"/>
              </a:lnSpc>
              <a:spcBef>
                <a:spcPts val="0"/>
              </a:spcBef>
              <a:spcAft>
                <a:spcPts val="0"/>
              </a:spcAft>
              <a:buClr>
                <a:srgbClr val="16A985"/>
              </a:buClr>
              <a:buSzTx/>
              <a:buFont typeface="Arial" pitchFamily="34" charset="0"/>
              <a:buChar char="•"/>
              <a:tabLst/>
              <a:defRPr/>
            </a:pPr>
            <a:r>
              <a:rPr lang="en-US" b="1" dirty="0" smtClean="0">
                <a:solidFill>
                  <a:srgbClr val="324481"/>
                </a:solidFill>
                <a:latin typeface="Arial" panose="020B0604020202020204" pitchFamily="34" charset="0"/>
                <a:cs typeface="Arial" panose="020B0604020202020204" pitchFamily="34" charset="0"/>
              </a:rPr>
              <a:t>Desktop/Laptop</a:t>
            </a:r>
            <a:r>
              <a:rPr lang="en-US" dirty="0" smtClean="0">
                <a:solidFill>
                  <a:srgbClr val="324481"/>
                </a:solidFill>
                <a:latin typeface="Arial" panose="020B0604020202020204" pitchFamily="34" charset="0"/>
                <a:cs typeface="Arial" panose="020B0604020202020204" pitchFamily="34" charset="0"/>
              </a:rPr>
              <a:t> – strong during working hours and late in the day</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Phone</a:t>
            </a:r>
            <a:r>
              <a:rPr lang="en-US" dirty="0" smtClean="0">
                <a:solidFill>
                  <a:srgbClr val="324481"/>
                </a:solidFill>
                <a:latin typeface="Arial" panose="020B0604020202020204" pitchFamily="34" charset="0"/>
                <a:cs typeface="Arial" panose="020B0604020202020204" pitchFamily="34" charset="0"/>
              </a:rPr>
              <a:t> – consistent access through the day with early morning and after dinner peaks</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Tablet</a:t>
            </a:r>
            <a:r>
              <a:rPr lang="en-US" dirty="0" smtClean="0">
                <a:solidFill>
                  <a:srgbClr val="324481"/>
                </a:solidFill>
                <a:latin typeface="Arial" panose="020B0604020202020204" pitchFamily="34" charset="0"/>
                <a:cs typeface="Arial" panose="020B0604020202020204" pitchFamily="34" charset="0"/>
              </a:rPr>
              <a:t> – peaks early morning and after dinner</a:t>
            </a:r>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9</a:t>
            </a:fld>
            <a:endParaRPr lang="en-US" dirty="0"/>
          </a:p>
        </p:txBody>
      </p:sp>
    </p:spTree>
    <p:extLst>
      <p:ext uri="{BB962C8B-B14F-4D97-AF65-F5344CB8AC3E}">
        <p14:creationId xmlns:p14="http://schemas.microsoft.com/office/powerpoint/2010/main" val="771209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794460"/>
            <a:ext cx="8458200" cy="1470025"/>
          </a:xfrm>
        </p:spPr>
        <p:txBody>
          <a:bodyPr/>
          <a:lstStyle>
            <a:lvl1pPr>
              <a:defRPr>
                <a:latin typeface="Myriad Pro" pitchFamily="34" charset="0"/>
                <a:cs typeface="Myriad Pro" pitchFamily="34" charset="0"/>
              </a:defRPr>
            </a:lvl1pPr>
          </a:lstStyle>
          <a:p>
            <a:r>
              <a:rPr lang="en-US" dirty="0"/>
              <a:t>Click to edit Master title style</a:t>
            </a:r>
          </a:p>
        </p:txBody>
      </p:sp>
      <p:sp>
        <p:nvSpPr>
          <p:cNvPr id="3" name="Subtitle 2"/>
          <p:cNvSpPr>
            <a:spLocks noGrp="1"/>
          </p:cNvSpPr>
          <p:nvPr>
            <p:ph type="subTitle" idx="1"/>
          </p:nvPr>
        </p:nvSpPr>
        <p:spPr>
          <a:xfrm>
            <a:off x="829469" y="4495800"/>
            <a:ext cx="7485062" cy="11430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6E7D5A-B017-4E16-8CF0-10B4DD4B7549}" type="slidenum">
              <a:rPr lang="en-US" smtClean="0"/>
              <a:pPr/>
              <a:t>‹#›</a:t>
            </a:fld>
            <a:endParaRPr lang="en-US" dirty="0"/>
          </a:p>
        </p:txBody>
      </p:sp>
      <p:pic>
        <p:nvPicPr>
          <p:cNvPr id="1026" name="Picture 2" descr="C:\Users\Kelly Levson\Documents\A - Presentations\Presentation Images\Newspaper Artwork\HEADER_4_platformimages.jp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2373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6E7D5A-B017-4E16-8CF0-10B4DD4B754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6E7D5A-B017-4E16-8CF0-10B4DD4B754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2518"/>
            <a:ext cx="7249886" cy="1079516"/>
          </a:xfrm>
        </p:spPr>
        <p:txBody>
          <a:bodyPr>
            <a:normAutofit/>
          </a:bodyPr>
          <a:lstStyle>
            <a:lvl1pPr algn="l">
              <a:defRPr sz="3600">
                <a:latin typeface="Myriad Pro" pitchFamily="34" charset="0"/>
                <a:cs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457200" y="1654626"/>
            <a:ext cx="8229600" cy="4144963"/>
          </a:xfrm>
        </p:spPr>
        <p:txBody>
          <a:bodyPr/>
          <a:lstStyle>
            <a:lvl1pPr>
              <a:buClr>
                <a:srgbClr val="16A985"/>
              </a:buClr>
              <a:defRPr>
                <a:latin typeface="Arial" panose="020B0604020202020204" pitchFamily="34" charset="0"/>
                <a:cs typeface="Arial" panose="020B0604020202020204" pitchFamily="34" charset="0"/>
              </a:defRPr>
            </a:lvl1pPr>
            <a:lvl2pPr>
              <a:buClr>
                <a:srgbClr val="16A985"/>
              </a:buClr>
              <a:defRPr>
                <a:latin typeface="Arial" panose="020B0604020202020204" pitchFamily="34" charset="0"/>
                <a:cs typeface="Arial" panose="020B0604020202020204" pitchFamily="34" charset="0"/>
              </a:defRPr>
            </a:lvl2pPr>
            <a:lvl3pPr>
              <a:buClr>
                <a:srgbClr val="16A985"/>
              </a:buClr>
              <a:defRPr>
                <a:latin typeface="Arial" panose="020B0604020202020204" pitchFamily="34" charset="0"/>
                <a:cs typeface="Arial" panose="020B0604020202020204" pitchFamily="34" charset="0"/>
              </a:defRPr>
            </a:lvl3pPr>
            <a:lvl4pPr>
              <a:buClr>
                <a:srgbClr val="16A985"/>
              </a:buClr>
              <a:defRPr>
                <a:latin typeface="Arial" panose="020B0604020202020204" pitchFamily="34" charset="0"/>
                <a:cs typeface="Arial" panose="020B0604020202020204" pitchFamily="34" charset="0"/>
              </a:defRPr>
            </a:lvl4pPr>
            <a:lvl5pPr>
              <a:buClr>
                <a:srgbClr val="16A985"/>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6E7D5A-B017-4E16-8CF0-10B4DD4B7549}" type="slidenum">
              <a:rPr lang="en-US" smtClean="0"/>
              <a:pPr/>
              <a:t>‹#›</a:t>
            </a:fld>
            <a:endParaRPr lang="en-US" dirty="0"/>
          </a:p>
        </p:txBody>
      </p:sp>
      <p:pic>
        <p:nvPicPr>
          <p:cNvPr id="7" name="Picture 6" descr="24-7-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1856" y="127001"/>
            <a:ext cx="1397000" cy="13150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6E7D5A-B017-4E16-8CF0-10B4DD4B754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221163"/>
          </a:xfrm>
        </p:spPr>
        <p:txBody>
          <a:bodyPr/>
          <a:lstStyle>
            <a:lvl1pPr>
              <a:buClr>
                <a:srgbClr val="16A985"/>
              </a:buClr>
              <a:defRPr sz="2800">
                <a:latin typeface="Arial" panose="020B0604020202020204" pitchFamily="34" charset="0"/>
                <a:cs typeface="Arial" panose="020B0604020202020204" pitchFamily="34" charset="0"/>
              </a:defRPr>
            </a:lvl1pPr>
            <a:lvl2pPr>
              <a:buClr>
                <a:srgbClr val="16A985"/>
              </a:buClr>
              <a:defRPr sz="2400">
                <a:latin typeface="Arial" panose="020B0604020202020204" pitchFamily="34" charset="0"/>
                <a:cs typeface="Arial" panose="020B0604020202020204" pitchFamily="34" charset="0"/>
              </a:defRPr>
            </a:lvl2pPr>
            <a:lvl3pPr>
              <a:buClr>
                <a:srgbClr val="16A985"/>
              </a:buClr>
              <a:defRPr sz="2000">
                <a:latin typeface="Arial" panose="020B0604020202020204" pitchFamily="34" charset="0"/>
                <a:cs typeface="Arial" panose="020B0604020202020204" pitchFamily="34" charset="0"/>
              </a:defRPr>
            </a:lvl3pPr>
            <a:lvl4pPr>
              <a:buClr>
                <a:srgbClr val="16A985"/>
              </a:buClr>
              <a:defRPr sz="1800">
                <a:latin typeface="Arial" panose="020B0604020202020204" pitchFamily="34" charset="0"/>
                <a:cs typeface="Arial" panose="020B0604020202020204" pitchFamily="34" charset="0"/>
              </a:defRPr>
            </a:lvl4pPr>
            <a:lvl5pPr>
              <a:buClr>
                <a:srgbClr val="16A985"/>
              </a:buCl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05000"/>
            <a:ext cx="4038600" cy="4221163"/>
          </a:xfrm>
        </p:spPr>
        <p:txBody>
          <a:bodyPr/>
          <a:lstStyle>
            <a:lvl1pPr>
              <a:buClr>
                <a:srgbClr val="16A985"/>
              </a:buClr>
              <a:defRPr sz="2800">
                <a:latin typeface="Arial" panose="020B0604020202020204" pitchFamily="34" charset="0"/>
                <a:cs typeface="Arial" panose="020B0604020202020204" pitchFamily="34" charset="0"/>
              </a:defRPr>
            </a:lvl1pPr>
            <a:lvl2pPr>
              <a:buClr>
                <a:srgbClr val="16A985"/>
              </a:buClr>
              <a:defRPr sz="2400">
                <a:latin typeface="Arial" panose="020B0604020202020204" pitchFamily="34" charset="0"/>
                <a:cs typeface="Arial" panose="020B0604020202020204" pitchFamily="34" charset="0"/>
              </a:defRPr>
            </a:lvl2pPr>
            <a:lvl3pPr>
              <a:buClr>
                <a:srgbClr val="16A985"/>
              </a:buClr>
              <a:defRPr sz="2000">
                <a:latin typeface="Arial" panose="020B0604020202020204" pitchFamily="34" charset="0"/>
                <a:cs typeface="Arial" panose="020B0604020202020204" pitchFamily="34" charset="0"/>
              </a:defRPr>
            </a:lvl3pPr>
            <a:lvl4pPr>
              <a:buClr>
                <a:srgbClr val="16A985"/>
              </a:buClr>
              <a:defRPr sz="1800">
                <a:latin typeface="Arial" panose="020B0604020202020204" pitchFamily="34" charset="0"/>
                <a:cs typeface="Arial" panose="020B0604020202020204" pitchFamily="34" charset="0"/>
              </a:defRPr>
            </a:lvl4pPr>
            <a:lvl5pPr>
              <a:buClr>
                <a:srgbClr val="16A985"/>
              </a:buCl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6E7D5A-B017-4E16-8CF0-10B4DD4B754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5428" y="337123"/>
            <a:ext cx="8229600" cy="92562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16A985"/>
              </a:buClr>
              <a:defRPr sz="2400">
                <a:latin typeface="Arial" panose="020B0604020202020204" pitchFamily="34" charset="0"/>
                <a:cs typeface="Arial" panose="020B0604020202020204" pitchFamily="34" charset="0"/>
              </a:defRPr>
            </a:lvl1pPr>
            <a:lvl2pPr>
              <a:buClr>
                <a:srgbClr val="16A985"/>
              </a:buClr>
              <a:defRPr sz="2000">
                <a:latin typeface="Arial" panose="020B0604020202020204" pitchFamily="34" charset="0"/>
                <a:cs typeface="Arial" panose="020B0604020202020204" pitchFamily="34" charset="0"/>
              </a:defRPr>
            </a:lvl2pPr>
            <a:lvl3pPr>
              <a:buClr>
                <a:srgbClr val="16A985"/>
              </a:buClr>
              <a:defRPr sz="1800">
                <a:latin typeface="Arial" panose="020B0604020202020204" pitchFamily="34" charset="0"/>
                <a:cs typeface="Arial" panose="020B0604020202020204" pitchFamily="34" charset="0"/>
              </a:defRPr>
            </a:lvl3pPr>
            <a:lvl4pPr>
              <a:buClr>
                <a:srgbClr val="16A985"/>
              </a:buClr>
              <a:defRPr sz="1600">
                <a:latin typeface="Arial" panose="020B0604020202020204" pitchFamily="34" charset="0"/>
                <a:cs typeface="Arial" panose="020B0604020202020204" pitchFamily="34" charset="0"/>
              </a:defRPr>
            </a:lvl4pPr>
            <a:lvl5pPr>
              <a:buClr>
                <a:srgbClr val="16A985"/>
              </a:buCl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16A985"/>
              </a:buClr>
              <a:defRPr sz="2400">
                <a:latin typeface="Arial" panose="020B0604020202020204" pitchFamily="34" charset="0"/>
                <a:cs typeface="Arial" panose="020B0604020202020204" pitchFamily="34" charset="0"/>
              </a:defRPr>
            </a:lvl1pPr>
            <a:lvl2pPr>
              <a:buClr>
                <a:srgbClr val="16A985"/>
              </a:buClr>
              <a:defRPr sz="2000">
                <a:latin typeface="Arial" panose="020B0604020202020204" pitchFamily="34" charset="0"/>
                <a:cs typeface="Arial" panose="020B0604020202020204" pitchFamily="34" charset="0"/>
              </a:defRPr>
            </a:lvl2pPr>
            <a:lvl3pPr>
              <a:buClr>
                <a:srgbClr val="16A985"/>
              </a:buClr>
              <a:defRPr sz="1800">
                <a:latin typeface="Arial" panose="020B0604020202020204" pitchFamily="34" charset="0"/>
                <a:cs typeface="Arial" panose="020B0604020202020204" pitchFamily="34" charset="0"/>
              </a:defRPr>
            </a:lvl3pPr>
            <a:lvl4pPr>
              <a:buClr>
                <a:srgbClr val="16A985"/>
              </a:buClr>
              <a:defRPr sz="1600">
                <a:latin typeface="Arial" panose="020B0604020202020204" pitchFamily="34" charset="0"/>
                <a:cs typeface="Arial" panose="020B0604020202020204" pitchFamily="34" charset="0"/>
              </a:defRPr>
            </a:lvl4pPr>
            <a:lvl5pPr>
              <a:buClr>
                <a:srgbClr val="16A985"/>
              </a:buCl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6E7D5A-B017-4E16-8CF0-10B4DD4B754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78624"/>
            <a:ext cx="8229600" cy="92562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6E7D5A-B017-4E16-8CF0-10B4DD4B754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6E7D5A-B017-4E16-8CF0-10B4DD4B754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6E7D5A-B017-4E16-8CF0-10B4DD4B75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D3965F-866D-4B0B-A9F2-EFDC222BDCF3}" type="datetimeFigureOut">
              <a:rPr lang="en-US" smtClean="0"/>
              <a:pPr/>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6E7D5A-B017-4E16-8CF0-10B4DD4B754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NewsMediaCanada-Logo.eps"/>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628265" y="6146524"/>
            <a:ext cx="2057163" cy="422861"/>
          </a:xfrm>
          <a:prstGeom prst="rect">
            <a:avLst/>
          </a:prstGeom>
        </p:spPr>
      </p:pic>
      <p:sp>
        <p:nvSpPr>
          <p:cNvPr id="2" name="Title Placeholder 1"/>
          <p:cNvSpPr>
            <a:spLocks noGrp="1"/>
          </p:cNvSpPr>
          <p:nvPr>
            <p:ph type="title"/>
          </p:nvPr>
        </p:nvSpPr>
        <p:spPr>
          <a:xfrm>
            <a:off x="457200" y="979380"/>
            <a:ext cx="8229600" cy="9256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3965F-866D-4B0B-A9F2-EFDC222BDCF3}" type="datetimeFigureOut">
              <a:rPr lang="en-US" smtClean="0"/>
              <a:pPr/>
              <a:t>4/25/2018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7D5A-B017-4E16-8CF0-10B4DD4B754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rgbClr val="32448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chart" Target="../charts/chart14.xml"/><Relationship Id="rId4" Type="http://schemas.openxmlformats.org/officeDocument/2006/relationships/image" Target="../media/image8.emf"/><Relationship Id="rId9"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chart" Target="../charts/chart2.xml"/><Relationship Id="rId4" Type="http://schemas.openxmlformats.org/officeDocument/2006/relationships/image" Target="../media/image8.emf"/><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chart" Target="../charts/chart4.xml"/><Relationship Id="rId4" Type="http://schemas.openxmlformats.org/officeDocument/2006/relationships/image" Target="../media/image8.emf"/><Relationship Id="rId9"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chart" Target="../charts/chart6.xml"/><Relationship Id="rId4" Type="http://schemas.openxmlformats.org/officeDocument/2006/relationships/image" Target="../media/image8.emf"/><Relationship Id="rId9"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chart" Target="../charts/chart8.xml"/><Relationship Id="rId4" Type="http://schemas.openxmlformats.org/officeDocument/2006/relationships/image" Target="../media/image8.emf"/><Relationship Id="rId9" Type="http://schemas.openxmlformats.org/officeDocument/2006/relationships/chart" Target="../charts/char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chart" Target="../charts/chart10.xml"/><Relationship Id="rId4" Type="http://schemas.openxmlformats.org/officeDocument/2006/relationships/image" Target="../media/image8.emf"/><Relationship Id="rId9" Type="http://schemas.openxmlformats.org/officeDocument/2006/relationships/chart" Target="../charts/chart9.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chart" Target="../charts/chart12.xml"/><Relationship Id="rId4" Type="http://schemas.openxmlformats.org/officeDocument/2006/relationships/image" Target="../media/image8.emf"/><Relationship Id="rId9"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57282"/>
            <a:ext cx="9144000" cy="1470025"/>
          </a:xfrm>
        </p:spPr>
        <p:txBody>
          <a:bodyPr>
            <a:normAutofit fontScale="90000"/>
          </a:bodyPr>
          <a:lstStyle/>
          <a:p>
            <a:pPr algn="ctr"/>
            <a:r>
              <a:rPr lang="en-US" sz="5400" dirty="0">
                <a:solidFill>
                  <a:srgbClr val="334495"/>
                </a:solidFill>
              </a:rPr>
              <a:t>Newspapers 24/7</a:t>
            </a:r>
            <a:br>
              <a:rPr lang="en-US" sz="5400" dirty="0">
                <a:solidFill>
                  <a:srgbClr val="334495"/>
                </a:solidFill>
              </a:rPr>
            </a:br>
            <a:r>
              <a:rPr lang="en-US" sz="5400" dirty="0">
                <a:solidFill>
                  <a:srgbClr val="1C2F42"/>
                </a:solidFill>
              </a:rPr>
              <a:t>2018</a:t>
            </a:r>
          </a:p>
        </p:txBody>
      </p:sp>
      <p:sp>
        <p:nvSpPr>
          <p:cNvPr id="3" name="TextBox 2"/>
          <p:cNvSpPr txBox="1"/>
          <p:nvPr/>
        </p:nvSpPr>
        <p:spPr>
          <a:xfrm>
            <a:off x="2559535" y="5066922"/>
            <a:ext cx="4123052" cy="461665"/>
          </a:xfrm>
          <a:prstGeom prst="rect">
            <a:avLst/>
          </a:prstGeom>
          <a:noFill/>
        </p:spPr>
        <p:txBody>
          <a:bodyPr wrap="none" rtlCol="0">
            <a:spAutoFit/>
          </a:bodyPr>
          <a:lstStyle/>
          <a:p>
            <a:r>
              <a:rPr lang="en-CA" sz="2400" b="1" dirty="0">
                <a:solidFill>
                  <a:srgbClr val="16A985"/>
                </a:solidFill>
                <a:latin typeface="Arial" panose="020B0604020202020204" pitchFamily="34" charset="0"/>
                <a:ea typeface="+mj-ea"/>
                <a:cs typeface="Arial" panose="020B0604020202020204" pitchFamily="34" charset="0"/>
              </a:rPr>
              <a:t>www.newsmediacanada.ca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b="10743"/>
          <a:stretch/>
        </p:blipFill>
        <p:spPr>
          <a:xfrm>
            <a:off x="1269046" y="4209049"/>
            <a:ext cx="565710" cy="504932"/>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b="47311"/>
          <a:stretch/>
        </p:blipFill>
        <p:spPr>
          <a:xfrm>
            <a:off x="462446" y="4821281"/>
            <a:ext cx="565712" cy="29806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974" y="3543165"/>
            <a:ext cx="565711" cy="56571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950" y="2804482"/>
            <a:ext cx="565711" cy="56571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8230" y="3544891"/>
            <a:ext cx="565711" cy="56571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3943" y="2943943"/>
            <a:ext cx="345060" cy="426250"/>
          </a:xfrm>
          <a:prstGeom prst="rect">
            <a:avLst/>
          </a:prstGeom>
        </p:spPr>
      </p:pic>
      <p:sp>
        <p:nvSpPr>
          <p:cNvPr id="28675" name="Text Box 7"/>
          <p:cNvSpPr txBox="1">
            <a:spLocks noChangeArrowheads="1"/>
          </p:cNvSpPr>
          <p:nvPr/>
        </p:nvSpPr>
        <p:spPr bwMode="auto">
          <a:xfrm>
            <a:off x="0" y="6580210"/>
            <a:ext cx="74676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weekday readership, February 2018</a:t>
            </a:r>
            <a:endParaRPr lang="en-US" sz="1100" b="1" dirty="0"/>
          </a:p>
        </p:txBody>
      </p:sp>
      <p:sp>
        <p:nvSpPr>
          <p:cNvPr id="3" name="Title 2"/>
          <p:cNvSpPr>
            <a:spLocks noGrp="1"/>
          </p:cNvSpPr>
          <p:nvPr>
            <p:ph type="title"/>
          </p:nvPr>
        </p:nvSpPr>
        <p:spPr>
          <a:xfrm>
            <a:off x="158714" y="341262"/>
            <a:ext cx="7493943" cy="849420"/>
          </a:xfrm>
        </p:spPr>
        <p:txBody>
          <a:bodyPr>
            <a:noAutofit/>
          </a:bodyPr>
          <a:lstStyle/>
          <a:p>
            <a:pPr algn="l"/>
            <a:r>
              <a:rPr lang="en-US" dirty="0" smtClean="0">
                <a:solidFill>
                  <a:srgbClr val="16A985"/>
                </a:solidFill>
              </a:rPr>
              <a:t>HHI $100K+ </a:t>
            </a:r>
            <a:r>
              <a:rPr lang="en-US" dirty="0" smtClean="0">
                <a:solidFill>
                  <a:srgbClr val="334495"/>
                </a:solidFill>
              </a:rPr>
              <a:t>Read Newspapers on all Platforms</a:t>
            </a:r>
            <a:endParaRPr lang="en-CA" b="0" i="1" dirty="0">
              <a:solidFill>
                <a:srgbClr val="334495"/>
              </a:solidFill>
            </a:endParaRPr>
          </a:p>
        </p:txBody>
      </p:sp>
      <p:pic>
        <p:nvPicPr>
          <p:cNvPr id="1030" name="Picture 6" descr="C:\Users\Kelly\Documents\A - Presentations\Presentation Images\Icons\Tablet.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1478" y="3099918"/>
            <a:ext cx="522885" cy="522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4" y="3858865"/>
            <a:ext cx="855850" cy="674237"/>
          </a:xfrm>
          <a:prstGeom prst="rect">
            <a:avLst/>
          </a:prstGeom>
        </p:spPr>
      </p:pic>
      <p:pic>
        <p:nvPicPr>
          <p:cNvPr id="8" name="Picture 7" descr="7 PPT images-3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07" y="3527871"/>
            <a:ext cx="763303" cy="494021"/>
          </a:xfrm>
          <a:prstGeom prst="rect">
            <a:avLst/>
          </a:prstGeom>
        </p:spPr>
      </p:pic>
      <p:pic>
        <p:nvPicPr>
          <p:cNvPr id="9" name="Picture 8" descr="7 PPT images-3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675" y="2574359"/>
            <a:ext cx="767057" cy="571732"/>
          </a:xfrm>
          <a:prstGeom prst="rect">
            <a:avLst/>
          </a:prstGeom>
        </p:spPr>
      </p:pic>
      <p:graphicFrame>
        <p:nvGraphicFramePr>
          <p:cNvPr id="23" name="Content Placeholder 11"/>
          <p:cNvGraphicFramePr>
            <a:graphicFrameLocks/>
          </p:cNvGraphicFramePr>
          <p:nvPr>
            <p:extLst>
              <p:ext uri="{D42A27DB-BD31-4B8C-83A1-F6EECF244321}">
                <p14:modId xmlns:p14="http://schemas.microsoft.com/office/powerpoint/2010/main" val="2823971779"/>
              </p:ext>
            </p:extLst>
          </p:nvPr>
        </p:nvGraphicFramePr>
        <p:xfrm>
          <a:off x="5338764" y="1085850"/>
          <a:ext cx="3674608" cy="4776807"/>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6052456" y="3525263"/>
            <a:ext cx="2307772" cy="1200329"/>
          </a:xfrm>
          <a:prstGeom prst="rect">
            <a:avLst/>
          </a:prstGeom>
          <a:solidFill>
            <a:schemeClr val="bg1">
              <a:lumMod val="85000"/>
            </a:schemeClr>
          </a:solidFill>
          <a:ln w="28575">
            <a:solidFill>
              <a:srgbClr val="16A985"/>
            </a:solidFill>
          </a:ln>
        </p:spPr>
        <p:txBody>
          <a:bodyPr wrap="square" rtlCol="0">
            <a:spAutoFit/>
          </a:bodyPr>
          <a:lstStyle/>
          <a:p>
            <a:pPr algn="ctr">
              <a:lnSpc>
                <a:spcPct val="150000"/>
              </a:lnSpc>
              <a:spcBef>
                <a:spcPts val="1200"/>
              </a:spcBef>
            </a:pPr>
            <a:r>
              <a:rPr lang="en-CA" sz="1600" dirty="0" smtClean="0">
                <a:latin typeface="Arial" panose="020B0604020202020204" pitchFamily="34" charset="0"/>
                <a:cs typeface="Arial" panose="020B0604020202020204" pitchFamily="34" charset="0"/>
              </a:rPr>
              <a:t>91% Any Platform</a:t>
            </a:r>
          </a:p>
          <a:p>
            <a:pPr algn="ctr">
              <a:lnSpc>
                <a:spcPct val="150000"/>
              </a:lnSpc>
            </a:pPr>
            <a:r>
              <a:rPr lang="en-CA" sz="1600" b="1" dirty="0" smtClean="0">
                <a:latin typeface="Arial" panose="020B0604020202020204" pitchFamily="34" charset="0"/>
                <a:cs typeface="Arial" panose="020B0604020202020204" pitchFamily="34" charset="0"/>
              </a:rPr>
              <a:t>READERSHIP</a:t>
            </a:r>
          </a:p>
          <a:p>
            <a:pPr algn="ctr">
              <a:lnSpc>
                <a:spcPct val="150000"/>
              </a:lnSpc>
            </a:pPr>
            <a:r>
              <a:rPr lang="en-CA" sz="1600" dirty="0" smtClean="0">
                <a:latin typeface="Arial" panose="020B0604020202020204" pitchFamily="34" charset="0"/>
                <a:cs typeface="Arial" panose="020B0604020202020204" pitchFamily="34" charset="0"/>
              </a:rPr>
              <a:t>38% ALL 4 Platforms</a:t>
            </a:r>
            <a:endParaRPr lang="en-CA" sz="16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4932001"/>
              </p:ext>
            </p:extLst>
          </p:nvPr>
        </p:nvGraphicFramePr>
        <p:xfrm>
          <a:off x="315686" y="2029605"/>
          <a:ext cx="5089752" cy="3887629"/>
        </p:xfrm>
        <a:graphic>
          <a:graphicData uri="http://schemas.openxmlformats.org/drawingml/2006/chart">
            <c:chart xmlns:c="http://schemas.openxmlformats.org/drawingml/2006/chart" xmlns:r="http://schemas.openxmlformats.org/officeDocument/2006/relationships" r:id="rId10"/>
          </a:graphicData>
        </a:graphic>
      </p:graphicFrame>
      <p:cxnSp>
        <p:nvCxnSpPr>
          <p:cNvPr id="15" name="Straight Connector 14"/>
          <p:cNvCxnSpPr/>
          <p:nvPr/>
        </p:nvCxnSpPr>
        <p:spPr>
          <a:xfrm>
            <a:off x="219778" y="5119346"/>
            <a:ext cx="8752772" cy="0"/>
          </a:xfrm>
          <a:prstGeom prst="line">
            <a:avLst/>
          </a:prstGeom>
          <a:ln w="38100">
            <a:solidFill>
              <a:srgbClr val="16A985"/>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9778" y="1334194"/>
            <a:ext cx="7971722" cy="1200329"/>
          </a:xfrm>
          <a:prstGeom prst="rect">
            <a:avLst/>
          </a:prstGeom>
          <a:noFill/>
          <a:ln w="28575">
            <a:noFill/>
          </a:ln>
        </p:spPr>
        <p:txBody>
          <a:bodyPr wrap="square" rtlCol="0">
            <a:spAutoFit/>
          </a:bodyPr>
          <a:lstStyle/>
          <a:p>
            <a:pPr marL="169863" indent="-169863">
              <a:buClr>
                <a:srgbClr val="16A985"/>
              </a:buClr>
              <a:buFont typeface="Arial" pitchFamily="34" charset="0"/>
              <a:buChar char="•"/>
            </a:pPr>
            <a:r>
              <a:rPr lang="en-US" b="1" dirty="0">
                <a:solidFill>
                  <a:srgbClr val="324481"/>
                </a:solidFill>
                <a:latin typeface="Arial" panose="020B0604020202020204" pitchFamily="34" charset="0"/>
                <a:cs typeface="Arial" panose="020B0604020202020204" pitchFamily="34" charset="0"/>
              </a:rPr>
              <a:t>Print </a:t>
            </a:r>
            <a:r>
              <a:rPr lang="en-US" dirty="0">
                <a:solidFill>
                  <a:srgbClr val="324481"/>
                </a:solidFill>
                <a:latin typeface="Arial" panose="020B0604020202020204" pitchFamily="34" charset="0"/>
                <a:cs typeface="Arial" panose="020B0604020202020204" pitchFamily="34" charset="0"/>
              </a:rPr>
              <a:t>– strong early morning and after dinner</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Desktop/Laptop</a:t>
            </a:r>
            <a:r>
              <a:rPr lang="en-US" dirty="0" smtClean="0">
                <a:solidFill>
                  <a:srgbClr val="324481"/>
                </a:solidFill>
                <a:latin typeface="Arial" panose="020B0604020202020204" pitchFamily="34" charset="0"/>
                <a:cs typeface="Arial" panose="020B0604020202020204" pitchFamily="34" charset="0"/>
              </a:rPr>
              <a:t> </a:t>
            </a:r>
            <a:r>
              <a:rPr lang="en-US" dirty="0">
                <a:solidFill>
                  <a:srgbClr val="324481"/>
                </a:solidFill>
                <a:latin typeface="Arial" panose="020B0604020202020204" pitchFamily="34" charset="0"/>
                <a:cs typeface="Arial" panose="020B0604020202020204" pitchFamily="34" charset="0"/>
              </a:rPr>
              <a:t>– strong after breakfast and after dinner</a:t>
            </a:r>
          </a:p>
          <a:p>
            <a:pPr marL="169863" indent="-169863">
              <a:buClr>
                <a:srgbClr val="16A985"/>
              </a:buClr>
              <a:buFont typeface="Arial" pitchFamily="34" charset="0"/>
              <a:buChar char="•"/>
            </a:pPr>
            <a:r>
              <a:rPr lang="en-US" b="1" dirty="0">
                <a:solidFill>
                  <a:srgbClr val="324481"/>
                </a:solidFill>
                <a:latin typeface="Arial" panose="020B0604020202020204" pitchFamily="34" charset="0"/>
                <a:cs typeface="Arial" panose="020B0604020202020204" pitchFamily="34" charset="0"/>
              </a:rPr>
              <a:t>Phone</a:t>
            </a:r>
            <a:r>
              <a:rPr lang="en-US" dirty="0">
                <a:solidFill>
                  <a:srgbClr val="324481"/>
                </a:solidFill>
                <a:latin typeface="Arial" panose="020B0604020202020204" pitchFamily="34" charset="0"/>
                <a:cs typeface="Arial" panose="020B0604020202020204" pitchFamily="34" charset="0"/>
              </a:rPr>
              <a:t> – primary platform throughout the day</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Tablet</a:t>
            </a:r>
            <a:r>
              <a:rPr lang="en-US" dirty="0" smtClean="0">
                <a:solidFill>
                  <a:srgbClr val="324481"/>
                </a:solidFill>
                <a:latin typeface="Arial" panose="020B0604020202020204" pitchFamily="34" charset="0"/>
                <a:cs typeface="Arial" panose="020B0604020202020204" pitchFamily="34" charset="0"/>
              </a:rPr>
              <a:t> </a:t>
            </a:r>
            <a:r>
              <a:rPr lang="en-US" dirty="0">
                <a:solidFill>
                  <a:srgbClr val="324481"/>
                </a:solidFill>
                <a:latin typeface="Arial" panose="020B0604020202020204" pitchFamily="34" charset="0"/>
                <a:cs typeface="Arial" panose="020B0604020202020204" pitchFamily="34" charset="0"/>
              </a:rPr>
              <a:t>– peaks after </a:t>
            </a:r>
            <a:r>
              <a:rPr lang="en-US" dirty="0" smtClean="0">
                <a:solidFill>
                  <a:srgbClr val="324481"/>
                </a:solidFill>
                <a:latin typeface="Arial" panose="020B0604020202020204" pitchFamily="34" charset="0"/>
                <a:cs typeface="Arial" panose="020B0604020202020204" pitchFamily="34" charset="0"/>
              </a:rPr>
              <a:t>dinner</a:t>
            </a:r>
          </a:p>
        </p:txBody>
      </p:sp>
    </p:spTree>
    <p:extLst>
      <p:ext uri="{BB962C8B-B14F-4D97-AF65-F5344CB8AC3E}">
        <p14:creationId xmlns:p14="http://schemas.microsoft.com/office/powerpoint/2010/main" val="11631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32" y="3577672"/>
            <a:ext cx="9157512" cy="2292078"/>
          </a:xfrm>
          <a:prstGeom prst="rect">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7-PPT-image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75" y="3606246"/>
            <a:ext cx="8243883" cy="1922260"/>
          </a:xfrm>
          <a:prstGeom prst="rect">
            <a:avLst/>
          </a:prstGeom>
        </p:spPr>
      </p:pic>
      <p:sp>
        <p:nvSpPr>
          <p:cNvPr id="16" name="TextBox 15"/>
          <p:cNvSpPr txBox="1"/>
          <p:nvPr/>
        </p:nvSpPr>
        <p:spPr>
          <a:xfrm>
            <a:off x="-13511" y="1792567"/>
            <a:ext cx="9157511" cy="1785104"/>
          </a:xfrm>
          <a:prstGeom prst="rect">
            <a:avLst/>
          </a:prstGeom>
          <a:solidFill>
            <a:srgbClr val="334495"/>
          </a:solidFill>
          <a:ln w="28575">
            <a:noFill/>
          </a:ln>
        </p:spPr>
        <p:txBody>
          <a:bodyPr wrap="square" rtlCol="0">
            <a:spAutoFit/>
          </a:bodyPr>
          <a:lstStyle/>
          <a:p>
            <a:pPr marL="114300" algn="ctr">
              <a:buClr>
                <a:srgbClr val="AED246"/>
              </a:buClr>
            </a:pPr>
            <a:r>
              <a:rPr lang="en-US" sz="2200" b="1" dirty="0" smtClean="0">
                <a:solidFill>
                  <a:schemeClr val="bg1"/>
                </a:solidFill>
                <a:latin typeface="Arial" panose="020B0604020202020204" pitchFamily="34" charset="0"/>
                <a:cs typeface="Arial" panose="020B0604020202020204" pitchFamily="34" charset="0"/>
              </a:rPr>
              <a:t>88% of Canadian </a:t>
            </a:r>
            <a:r>
              <a:rPr lang="en-US" sz="2200" b="1" dirty="0">
                <a:solidFill>
                  <a:schemeClr val="bg1"/>
                </a:solidFill>
                <a:latin typeface="Arial" panose="020B0604020202020204" pitchFamily="34" charset="0"/>
                <a:cs typeface="Arial" panose="020B0604020202020204" pitchFamily="34" charset="0"/>
              </a:rPr>
              <a:t>adults read a newspaper each week </a:t>
            </a:r>
            <a:endParaRPr lang="en-US" sz="2200" b="1" dirty="0" smtClean="0">
              <a:solidFill>
                <a:schemeClr val="bg1"/>
              </a:solidFill>
              <a:latin typeface="Arial" panose="020B0604020202020204" pitchFamily="34" charset="0"/>
              <a:cs typeface="Arial" panose="020B0604020202020204" pitchFamily="34" charset="0"/>
            </a:endParaRPr>
          </a:p>
          <a:p>
            <a:pPr marL="114300" algn="ctr">
              <a:buClr>
                <a:srgbClr val="AED246"/>
              </a:buClr>
            </a:pPr>
            <a:r>
              <a:rPr lang="en-US" sz="2200" b="1" dirty="0" smtClean="0">
                <a:solidFill>
                  <a:schemeClr val="bg1"/>
                </a:solidFill>
                <a:latin typeface="Arial" panose="020B0604020202020204" pitchFamily="34" charset="0"/>
                <a:cs typeface="Arial" panose="020B0604020202020204" pitchFamily="34" charset="0"/>
              </a:rPr>
              <a:t>in </a:t>
            </a:r>
            <a:r>
              <a:rPr lang="en-US" sz="2200" b="1" dirty="0">
                <a:solidFill>
                  <a:schemeClr val="bg1"/>
                </a:solidFill>
                <a:latin typeface="Arial" panose="020B0604020202020204" pitchFamily="34" charset="0"/>
                <a:cs typeface="Arial" panose="020B0604020202020204" pitchFamily="34" charset="0"/>
              </a:rPr>
              <a:t>print, on their desktop/laptop, on their phone or on their tablet</a:t>
            </a:r>
            <a:r>
              <a:rPr lang="en-US" sz="2200" b="1" dirty="0" smtClean="0">
                <a:solidFill>
                  <a:schemeClr val="bg1"/>
                </a:solidFill>
                <a:latin typeface="Arial" panose="020B0604020202020204" pitchFamily="34" charset="0"/>
                <a:cs typeface="Arial" panose="020B0604020202020204" pitchFamily="34" charset="0"/>
              </a:rPr>
              <a:t>.</a:t>
            </a:r>
          </a:p>
          <a:p>
            <a:pPr marL="114300" algn="ctr">
              <a:buClr>
                <a:srgbClr val="AED246"/>
              </a:buClr>
            </a:pPr>
            <a:endParaRPr lang="en-US" sz="2200" b="1" dirty="0">
              <a:solidFill>
                <a:schemeClr val="bg1"/>
              </a:solidFill>
              <a:latin typeface="Arial" panose="020B0604020202020204" pitchFamily="34" charset="0"/>
              <a:cs typeface="Arial" panose="020B0604020202020204" pitchFamily="34" charset="0"/>
            </a:endParaRPr>
          </a:p>
          <a:p>
            <a:pPr marL="114300" algn="ctr">
              <a:buClr>
                <a:srgbClr val="AED246"/>
              </a:buClr>
            </a:pPr>
            <a:r>
              <a:rPr lang="en-US" sz="2200" b="1" dirty="0" smtClean="0">
                <a:solidFill>
                  <a:schemeClr val="bg1"/>
                </a:solidFill>
                <a:latin typeface="Arial" panose="020B0604020202020204" pitchFamily="34" charset="0"/>
                <a:cs typeface="Arial" panose="020B0604020202020204" pitchFamily="34" charset="0"/>
              </a:rPr>
              <a:t>A </a:t>
            </a:r>
            <a:r>
              <a:rPr lang="en-US" sz="2200" b="1" dirty="0">
                <a:solidFill>
                  <a:schemeClr val="bg1"/>
                </a:solidFill>
                <a:latin typeface="Arial" panose="020B0604020202020204" pitchFamily="34" charset="0"/>
                <a:cs typeface="Arial" panose="020B0604020202020204" pitchFamily="34" charset="0"/>
              </a:rPr>
              <a:t>third (34%) of adults are reading newspaper </a:t>
            </a:r>
            <a:r>
              <a:rPr lang="en-US" sz="2200" b="1" dirty="0" smtClean="0">
                <a:solidFill>
                  <a:schemeClr val="bg1"/>
                </a:solidFill>
                <a:latin typeface="Arial" panose="020B0604020202020204" pitchFamily="34" charset="0"/>
                <a:cs typeface="Arial" panose="020B0604020202020204" pitchFamily="34" charset="0"/>
              </a:rPr>
              <a:t>content </a:t>
            </a:r>
            <a:r>
              <a:rPr lang="en-US" sz="2200" b="1" dirty="0">
                <a:solidFill>
                  <a:schemeClr val="bg1"/>
                </a:solidFill>
                <a:latin typeface="Arial" panose="020B0604020202020204" pitchFamily="34" charset="0"/>
                <a:cs typeface="Arial" panose="020B0604020202020204" pitchFamily="34" charset="0"/>
              </a:rPr>
              <a:t>on </a:t>
            </a:r>
            <a:endParaRPr lang="en-US" sz="2200" b="1" dirty="0" smtClean="0">
              <a:solidFill>
                <a:schemeClr val="bg1"/>
              </a:solidFill>
              <a:latin typeface="Arial" panose="020B0604020202020204" pitchFamily="34" charset="0"/>
              <a:cs typeface="Arial" panose="020B0604020202020204" pitchFamily="34" charset="0"/>
            </a:endParaRPr>
          </a:p>
          <a:p>
            <a:pPr marL="114300" algn="ctr">
              <a:spcAft>
                <a:spcPts val="600"/>
              </a:spcAft>
              <a:buClr>
                <a:srgbClr val="AED246"/>
              </a:buClr>
            </a:pPr>
            <a:r>
              <a:rPr lang="en-US" sz="2200" b="1" dirty="0" smtClean="0">
                <a:solidFill>
                  <a:schemeClr val="bg1"/>
                </a:solidFill>
                <a:latin typeface="Arial" panose="020B0604020202020204" pitchFamily="34" charset="0"/>
                <a:cs typeface="Arial" panose="020B0604020202020204" pitchFamily="34" charset="0"/>
              </a:rPr>
              <a:t>ALL four </a:t>
            </a:r>
            <a:r>
              <a:rPr lang="en-US" sz="2200" b="1" dirty="0">
                <a:solidFill>
                  <a:schemeClr val="bg1"/>
                </a:solidFill>
                <a:latin typeface="Arial" panose="020B0604020202020204" pitchFamily="34" charset="0"/>
                <a:cs typeface="Arial" panose="020B0604020202020204" pitchFamily="34" charset="0"/>
              </a:rPr>
              <a:t>platforms</a:t>
            </a:r>
            <a:r>
              <a:rPr lang="en-US" sz="2200" b="1" dirty="0" smtClean="0">
                <a:solidFill>
                  <a:schemeClr val="bg1"/>
                </a:solidFill>
                <a:latin typeface="Arial" panose="020B0604020202020204" pitchFamily="34" charset="0"/>
                <a:cs typeface="Arial" panose="020B0604020202020204" pitchFamily="34" charset="0"/>
              </a:rPr>
              <a:t>.</a:t>
            </a:r>
            <a:endParaRPr lang="en-US" sz="22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3548124" y="5390557"/>
            <a:ext cx="801823" cy="461665"/>
          </a:xfrm>
          <a:prstGeom prst="rect">
            <a:avLst/>
          </a:prstGeom>
          <a:noFill/>
        </p:spPr>
        <p:txBody>
          <a:bodyPr wrap="none" rtlCol="0">
            <a:spAutoFit/>
          </a:bodyPr>
          <a:lstStyle/>
          <a:p>
            <a:r>
              <a:rPr lang="en-CA" sz="2400" b="1" dirty="0">
                <a:solidFill>
                  <a:schemeClr val="bg1"/>
                </a:solidFill>
                <a:latin typeface="Arial" panose="020B0604020202020204" pitchFamily="34" charset="0"/>
                <a:cs typeface="Arial" panose="020B0604020202020204" pitchFamily="34" charset="0"/>
              </a:rPr>
              <a:t>58%</a:t>
            </a:r>
          </a:p>
        </p:txBody>
      </p:sp>
      <p:sp>
        <p:nvSpPr>
          <p:cNvPr id="24" name="TextBox 23"/>
          <p:cNvSpPr txBox="1"/>
          <p:nvPr/>
        </p:nvSpPr>
        <p:spPr>
          <a:xfrm>
            <a:off x="1247509" y="5390557"/>
            <a:ext cx="801823" cy="461665"/>
          </a:xfrm>
          <a:prstGeom prst="rect">
            <a:avLst/>
          </a:prstGeom>
          <a:noFill/>
        </p:spPr>
        <p:txBody>
          <a:bodyPr wrap="none" rtlCol="0">
            <a:spAutoFit/>
          </a:bodyPr>
          <a:lstStyle/>
          <a:p>
            <a:r>
              <a:rPr lang="en-CA" sz="2400" b="1" dirty="0">
                <a:solidFill>
                  <a:schemeClr val="bg1"/>
                </a:solidFill>
                <a:latin typeface="Arial" panose="020B0604020202020204" pitchFamily="34" charset="0"/>
                <a:cs typeface="Arial" panose="020B0604020202020204" pitchFamily="34" charset="0"/>
              </a:rPr>
              <a:t>58%</a:t>
            </a:r>
          </a:p>
        </p:txBody>
      </p:sp>
      <p:sp>
        <p:nvSpPr>
          <p:cNvPr id="25" name="TextBox 24"/>
          <p:cNvSpPr txBox="1"/>
          <p:nvPr/>
        </p:nvSpPr>
        <p:spPr>
          <a:xfrm>
            <a:off x="7284468" y="5390557"/>
            <a:ext cx="801823" cy="461665"/>
          </a:xfrm>
          <a:prstGeom prst="rect">
            <a:avLst/>
          </a:prstGeom>
          <a:noFill/>
        </p:spPr>
        <p:txBody>
          <a:bodyPr wrap="none" rtlCol="0">
            <a:spAutoFit/>
          </a:bodyPr>
          <a:lstStyle/>
          <a:p>
            <a:r>
              <a:rPr lang="en-CA" sz="2400" b="1" dirty="0">
                <a:solidFill>
                  <a:schemeClr val="bg1"/>
                </a:solidFill>
                <a:latin typeface="Arial" panose="020B0604020202020204" pitchFamily="34" charset="0"/>
                <a:cs typeface="Arial" panose="020B0604020202020204" pitchFamily="34" charset="0"/>
              </a:rPr>
              <a:t>53%</a:t>
            </a:r>
          </a:p>
        </p:txBody>
      </p:sp>
      <p:sp>
        <p:nvSpPr>
          <p:cNvPr id="26" name="TextBox 25"/>
          <p:cNvSpPr txBox="1"/>
          <p:nvPr/>
        </p:nvSpPr>
        <p:spPr>
          <a:xfrm>
            <a:off x="5361621" y="5390557"/>
            <a:ext cx="801823" cy="461665"/>
          </a:xfrm>
          <a:prstGeom prst="rect">
            <a:avLst/>
          </a:prstGeom>
          <a:noFill/>
        </p:spPr>
        <p:txBody>
          <a:bodyPr wrap="none" rtlCol="0">
            <a:spAutoFit/>
          </a:bodyPr>
          <a:lstStyle/>
          <a:p>
            <a:r>
              <a:rPr lang="en-CA" sz="2400" b="1" dirty="0">
                <a:solidFill>
                  <a:schemeClr val="bg1"/>
                </a:solidFill>
                <a:latin typeface="Arial" panose="020B0604020202020204" pitchFamily="34" charset="0"/>
                <a:cs typeface="Arial" panose="020B0604020202020204" pitchFamily="34" charset="0"/>
              </a:rPr>
              <a:t>64%</a:t>
            </a:r>
          </a:p>
        </p:txBody>
      </p:sp>
      <p:sp>
        <p:nvSpPr>
          <p:cNvPr id="27" name="Text Box 7"/>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February 2018.</a:t>
            </a:r>
            <a:endParaRPr lang="en-US" sz="1100" b="1" dirty="0"/>
          </a:p>
        </p:txBody>
      </p:sp>
      <p:sp>
        <p:nvSpPr>
          <p:cNvPr id="12" name="Title 2"/>
          <p:cNvSpPr>
            <a:spLocks noGrp="1"/>
          </p:cNvSpPr>
          <p:nvPr>
            <p:ph type="title"/>
          </p:nvPr>
        </p:nvSpPr>
        <p:spPr>
          <a:xfrm>
            <a:off x="218090" y="359347"/>
            <a:ext cx="7467224" cy="1240853"/>
          </a:xfrm>
        </p:spPr>
        <p:txBody>
          <a:bodyPr>
            <a:noAutofit/>
          </a:bodyPr>
          <a:lstStyle/>
          <a:p>
            <a:pPr marL="0" indent="0" algn="l">
              <a:lnSpc>
                <a:spcPct val="80000"/>
              </a:lnSpc>
            </a:pPr>
            <a:r>
              <a:rPr lang="en-US" dirty="0" smtClean="0">
                <a:solidFill>
                  <a:srgbClr val="16A985"/>
                </a:solidFill>
              </a:rPr>
              <a:t>Key Takeaway #1</a:t>
            </a:r>
            <a:r>
              <a:rPr lang="en-US" dirty="0" smtClean="0">
                <a:solidFill>
                  <a:srgbClr val="334495"/>
                </a:solidFill>
              </a:rPr>
              <a:t/>
            </a:r>
            <a:br>
              <a:rPr lang="en-US" dirty="0" smtClean="0">
                <a:solidFill>
                  <a:srgbClr val="334495"/>
                </a:solidFill>
              </a:rPr>
            </a:br>
            <a:r>
              <a:rPr lang="en-US" dirty="0" smtClean="0">
                <a:solidFill>
                  <a:srgbClr val="334495"/>
                </a:solidFill>
              </a:rPr>
              <a:t>Nine of Ten Canadian Adults Read Newspapers</a:t>
            </a:r>
            <a:endParaRPr lang="en-US" dirty="0">
              <a:solidFill>
                <a:srgbClr val="334495"/>
              </a:solidFill>
            </a:endParaRPr>
          </a:p>
        </p:txBody>
      </p:sp>
      <p:sp>
        <p:nvSpPr>
          <p:cNvPr id="17" name="Oval 16"/>
          <p:cNvSpPr/>
          <p:nvPr/>
        </p:nvSpPr>
        <p:spPr>
          <a:xfrm>
            <a:off x="7749817" y="205507"/>
            <a:ext cx="1123950" cy="1142321"/>
          </a:xfrm>
          <a:prstGeom prst="ellipse">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247-PPT-images.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93005" y="317789"/>
            <a:ext cx="1560283" cy="1057382"/>
          </a:xfrm>
          <a:prstGeom prst="rect">
            <a:avLst/>
          </a:prstGeom>
        </p:spPr>
      </p:pic>
    </p:spTree>
    <p:extLst>
      <p:ext uri="{BB962C8B-B14F-4D97-AF65-F5344CB8AC3E}">
        <p14:creationId xmlns:p14="http://schemas.microsoft.com/office/powerpoint/2010/main" val="3002312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090" y="283147"/>
            <a:ext cx="7467224" cy="1034023"/>
          </a:xfrm>
        </p:spPr>
        <p:txBody>
          <a:bodyPr>
            <a:normAutofit/>
          </a:bodyPr>
          <a:lstStyle/>
          <a:p>
            <a:pPr marL="0" indent="0" algn="l">
              <a:lnSpc>
                <a:spcPct val="80000"/>
              </a:lnSpc>
            </a:pPr>
            <a:r>
              <a:rPr lang="en-US" sz="3600" dirty="0" smtClean="0">
                <a:solidFill>
                  <a:srgbClr val="16A985"/>
                </a:solidFill>
              </a:rPr>
              <a:t>Key Takeaway #2</a:t>
            </a:r>
            <a:r>
              <a:rPr lang="en-US" sz="3600" dirty="0" smtClean="0">
                <a:solidFill>
                  <a:srgbClr val="334495"/>
                </a:solidFill>
              </a:rPr>
              <a:t/>
            </a:r>
            <a:br>
              <a:rPr lang="en-US" sz="3600" dirty="0" smtClean="0">
                <a:solidFill>
                  <a:srgbClr val="334495"/>
                </a:solidFill>
              </a:rPr>
            </a:br>
            <a:r>
              <a:rPr lang="en-US" sz="3600" dirty="0" smtClean="0">
                <a:solidFill>
                  <a:srgbClr val="334495"/>
                </a:solidFill>
              </a:rPr>
              <a:t>Readership Habits Vary by Platform</a:t>
            </a:r>
            <a:endParaRPr lang="en-US" sz="3600" dirty="0">
              <a:solidFill>
                <a:srgbClr val="334495"/>
              </a:solidFill>
            </a:endParaRPr>
          </a:p>
        </p:txBody>
      </p:sp>
      <p:sp>
        <p:nvSpPr>
          <p:cNvPr id="4" name="Text Box 7"/>
          <p:cNvSpPr txBox="1">
            <a:spLocks noChangeArrowheads="1"/>
          </p:cNvSpPr>
          <p:nvPr/>
        </p:nvSpPr>
        <p:spPr bwMode="auto">
          <a:xfrm>
            <a:off x="0" y="6580210"/>
            <a:ext cx="74676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February 2018</a:t>
            </a:r>
            <a:endParaRPr lang="en-US" sz="1100" b="1" dirty="0"/>
          </a:p>
        </p:txBody>
      </p:sp>
      <p:sp>
        <p:nvSpPr>
          <p:cNvPr id="7" name="TextBox 6"/>
          <p:cNvSpPr txBox="1"/>
          <p:nvPr/>
        </p:nvSpPr>
        <p:spPr>
          <a:xfrm>
            <a:off x="1828801" y="1410807"/>
            <a:ext cx="6524624" cy="4493538"/>
          </a:xfrm>
          <a:prstGeom prst="rect">
            <a:avLst/>
          </a:prstGeom>
          <a:noFill/>
        </p:spPr>
        <p:txBody>
          <a:bodyPr wrap="square" rtlCol="0">
            <a:spAutoFit/>
          </a:bodyPr>
          <a:lstStyle/>
          <a:p>
            <a:r>
              <a:rPr lang="en-US" sz="2200" dirty="0" smtClean="0">
                <a:solidFill>
                  <a:srgbClr val="334495"/>
                </a:solidFill>
                <a:latin typeface="Arial" panose="020B0604020202020204" pitchFamily="34" charset="0"/>
                <a:cs typeface="Arial" panose="020B0604020202020204" pitchFamily="34" charset="0"/>
              </a:rPr>
              <a:t>Print </a:t>
            </a:r>
            <a:r>
              <a:rPr lang="en-US" sz="2200" dirty="0">
                <a:solidFill>
                  <a:srgbClr val="334495"/>
                </a:solidFill>
                <a:latin typeface="Arial" panose="020B0604020202020204" pitchFamily="34" charset="0"/>
                <a:cs typeface="Arial" panose="020B0604020202020204" pitchFamily="34" charset="0"/>
              </a:rPr>
              <a:t>readership remains strong in the morning </a:t>
            </a:r>
            <a:r>
              <a:rPr lang="en-US" sz="2200" dirty="0" smtClean="0">
                <a:solidFill>
                  <a:srgbClr val="334495"/>
                </a:solidFill>
                <a:latin typeface="Arial" panose="020B0604020202020204" pitchFamily="34" charset="0"/>
                <a:cs typeface="Arial" panose="020B0604020202020204" pitchFamily="34" charset="0"/>
              </a:rPr>
              <a:t>and </a:t>
            </a:r>
            <a:r>
              <a:rPr lang="en-US" sz="2200" dirty="0">
                <a:solidFill>
                  <a:srgbClr val="334495"/>
                </a:solidFill>
                <a:latin typeface="Arial" panose="020B0604020202020204" pitchFamily="34" charset="0"/>
                <a:cs typeface="Arial" panose="020B0604020202020204" pitchFamily="34" charset="0"/>
              </a:rPr>
              <a:t>the evening. </a:t>
            </a:r>
            <a:endParaRPr lang="en-US" sz="2200" dirty="0" smtClean="0">
              <a:solidFill>
                <a:srgbClr val="334495"/>
              </a:solidFill>
              <a:latin typeface="Arial" panose="020B0604020202020204" pitchFamily="34" charset="0"/>
              <a:cs typeface="Arial" panose="020B0604020202020204" pitchFamily="34" charset="0"/>
            </a:endParaRPr>
          </a:p>
          <a:p>
            <a:endParaRPr lang="en-US" sz="2200" dirty="0">
              <a:solidFill>
                <a:srgbClr val="334495"/>
              </a:solidFill>
              <a:latin typeface="Arial" panose="020B0604020202020204" pitchFamily="34" charset="0"/>
              <a:cs typeface="Arial" panose="020B0604020202020204" pitchFamily="34" charset="0"/>
            </a:endParaRPr>
          </a:p>
          <a:p>
            <a:r>
              <a:rPr lang="en-US" sz="2200" dirty="0" smtClean="0">
                <a:solidFill>
                  <a:srgbClr val="334495"/>
                </a:solidFill>
                <a:latin typeface="Arial" panose="020B0604020202020204" pitchFamily="34" charset="0"/>
                <a:cs typeface="Arial" panose="020B0604020202020204" pitchFamily="34" charset="0"/>
              </a:rPr>
              <a:t>Desktop/Laptop </a:t>
            </a:r>
            <a:r>
              <a:rPr lang="en-US" sz="2200" dirty="0">
                <a:solidFill>
                  <a:srgbClr val="334495"/>
                </a:solidFill>
                <a:latin typeface="Arial" panose="020B0604020202020204" pitchFamily="34" charset="0"/>
                <a:cs typeface="Arial" panose="020B0604020202020204" pitchFamily="34" charset="0"/>
              </a:rPr>
              <a:t>reading is strongest early in the day and again between </a:t>
            </a:r>
            <a:r>
              <a:rPr lang="en-US" sz="2200" dirty="0" smtClean="0">
                <a:solidFill>
                  <a:srgbClr val="334495"/>
                </a:solidFill>
                <a:latin typeface="Arial" panose="020B0604020202020204" pitchFamily="34" charset="0"/>
                <a:cs typeface="Arial" panose="020B0604020202020204" pitchFamily="34" charset="0"/>
              </a:rPr>
              <a:t>breakfast and </a:t>
            </a:r>
            <a:r>
              <a:rPr lang="en-US" sz="2200" dirty="0">
                <a:solidFill>
                  <a:srgbClr val="334495"/>
                </a:solidFill>
                <a:latin typeface="Arial" panose="020B0604020202020204" pitchFamily="34" charset="0"/>
                <a:cs typeface="Arial" panose="020B0604020202020204" pitchFamily="34" charset="0"/>
              </a:rPr>
              <a:t>lunch </a:t>
            </a:r>
            <a:r>
              <a:rPr lang="en-US" sz="2200" dirty="0" smtClean="0">
                <a:solidFill>
                  <a:srgbClr val="334495"/>
                </a:solidFill>
                <a:latin typeface="Arial" panose="020B0604020202020204" pitchFamily="34" charset="0"/>
                <a:cs typeface="Arial" panose="020B0604020202020204" pitchFamily="34" charset="0"/>
              </a:rPr>
              <a:t>as well as after </a:t>
            </a:r>
            <a:r>
              <a:rPr lang="en-US" sz="2200" dirty="0">
                <a:solidFill>
                  <a:srgbClr val="334495"/>
                </a:solidFill>
                <a:latin typeface="Arial" panose="020B0604020202020204" pitchFamily="34" charset="0"/>
                <a:cs typeface="Arial" panose="020B0604020202020204" pitchFamily="34" charset="0"/>
              </a:rPr>
              <a:t>dinner.</a:t>
            </a:r>
          </a:p>
          <a:p>
            <a:endParaRPr lang="en-US" sz="2200" dirty="0">
              <a:solidFill>
                <a:srgbClr val="334495"/>
              </a:solidFill>
              <a:latin typeface="Arial" panose="020B0604020202020204" pitchFamily="34" charset="0"/>
              <a:cs typeface="Arial" panose="020B0604020202020204" pitchFamily="34" charset="0"/>
            </a:endParaRPr>
          </a:p>
          <a:p>
            <a:r>
              <a:rPr lang="en-US" sz="2200" dirty="0">
                <a:solidFill>
                  <a:srgbClr val="334495"/>
                </a:solidFill>
                <a:latin typeface="Arial" panose="020B0604020202020204" pitchFamily="34" charset="0"/>
                <a:cs typeface="Arial" panose="020B0604020202020204" pitchFamily="34" charset="0"/>
              </a:rPr>
              <a:t>Reading newspaper content on a phone is constant throughout the </a:t>
            </a:r>
            <a:r>
              <a:rPr lang="en-US" sz="2200" dirty="0" smtClean="0">
                <a:solidFill>
                  <a:srgbClr val="334495"/>
                </a:solidFill>
                <a:latin typeface="Arial" panose="020B0604020202020204" pitchFamily="34" charset="0"/>
                <a:cs typeface="Arial" panose="020B0604020202020204" pitchFamily="34" charset="0"/>
              </a:rPr>
              <a:t>day for “on-the-go” access to information. </a:t>
            </a:r>
          </a:p>
          <a:p>
            <a:endParaRPr lang="en-US" sz="2200" dirty="0">
              <a:solidFill>
                <a:srgbClr val="334495"/>
              </a:solidFill>
              <a:latin typeface="Arial" panose="020B0604020202020204" pitchFamily="34" charset="0"/>
              <a:cs typeface="Arial" panose="020B0604020202020204" pitchFamily="34" charset="0"/>
            </a:endParaRPr>
          </a:p>
          <a:p>
            <a:r>
              <a:rPr lang="en-US" sz="2200" dirty="0">
                <a:solidFill>
                  <a:srgbClr val="334495"/>
                </a:solidFill>
                <a:latin typeface="Arial" panose="020B0604020202020204" pitchFamily="34" charset="0"/>
                <a:cs typeface="Arial" panose="020B0604020202020204" pitchFamily="34" charset="0"/>
              </a:rPr>
              <a:t>Tablet is an evening device for accessing newspaper content</a:t>
            </a:r>
            <a:r>
              <a:rPr lang="en-US" sz="2200" dirty="0" smtClean="0">
                <a:solidFill>
                  <a:srgbClr val="334495"/>
                </a:solidFill>
                <a:latin typeface="Arial" panose="020B0604020202020204" pitchFamily="34" charset="0"/>
                <a:cs typeface="Arial" panose="020B0604020202020204" pitchFamily="34" charset="0"/>
              </a:rPr>
              <a:t>.</a:t>
            </a:r>
            <a:endParaRPr lang="en-US" sz="2200" dirty="0">
              <a:solidFill>
                <a:srgbClr val="334495"/>
              </a:solidFill>
              <a:latin typeface="Arial" panose="020B0604020202020204" pitchFamily="34" charset="0"/>
              <a:cs typeface="Arial" panose="020B0604020202020204" pitchFamily="34" charset="0"/>
            </a:endParaRPr>
          </a:p>
        </p:txBody>
      </p:sp>
      <p:sp>
        <p:nvSpPr>
          <p:cNvPr id="8" name="Oval 7"/>
          <p:cNvSpPr/>
          <p:nvPr/>
        </p:nvSpPr>
        <p:spPr>
          <a:xfrm>
            <a:off x="815466" y="1391757"/>
            <a:ext cx="885712" cy="885712"/>
          </a:xfrm>
          <a:prstGeom prst="ellipse">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17485" y="2566609"/>
            <a:ext cx="885712" cy="885712"/>
          </a:xfrm>
          <a:prstGeom prst="ellipse">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817485" y="3812662"/>
            <a:ext cx="885712" cy="885712"/>
          </a:xfrm>
          <a:prstGeom prst="ellipse">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819504" y="4972998"/>
            <a:ext cx="885712" cy="885712"/>
          </a:xfrm>
          <a:prstGeom prst="ellipse">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7-PPT-image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1204" y="1408230"/>
            <a:ext cx="896389" cy="805294"/>
          </a:xfrm>
          <a:prstGeom prst="rect">
            <a:avLst/>
          </a:prstGeom>
        </p:spPr>
      </p:pic>
      <p:pic>
        <p:nvPicPr>
          <p:cNvPr id="17" name="Picture 16" descr="7-PPT-images.png"/>
          <p:cNvPicPr>
            <a:picLocks noChangeAspect="1"/>
          </p:cNvPicPr>
          <p:nvPr/>
        </p:nvPicPr>
        <p:blipFill rotWithShape="1">
          <a:blip r:embed="rId4" cstate="print">
            <a:extLst>
              <a:ext uri="{28A0092B-C50C-407E-A947-70E740481C1C}">
                <a14:useLocalDpi xmlns:a14="http://schemas.microsoft.com/office/drawing/2010/main"/>
              </a:ext>
            </a:extLst>
          </a:blip>
          <a:srcRect b="-9767"/>
          <a:stretch/>
        </p:blipFill>
        <p:spPr>
          <a:xfrm>
            <a:off x="782016" y="2549658"/>
            <a:ext cx="952413" cy="883952"/>
          </a:xfrm>
          <a:prstGeom prst="rect">
            <a:avLst/>
          </a:prstGeom>
        </p:spPr>
      </p:pic>
      <p:pic>
        <p:nvPicPr>
          <p:cNvPr id="18" name="Picture 17" descr="7-PPT-images.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4914" y="3474510"/>
            <a:ext cx="1059515" cy="1188446"/>
          </a:xfrm>
          <a:prstGeom prst="rect">
            <a:avLst/>
          </a:prstGeom>
        </p:spPr>
      </p:pic>
      <p:pic>
        <p:nvPicPr>
          <p:cNvPr id="19" name="Picture 18" descr="7-PPT-images.png"/>
          <p:cNvPicPr>
            <a:picLocks noChangeAspect="1"/>
          </p:cNvPicPr>
          <p:nvPr/>
        </p:nvPicPr>
        <p:blipFill rotWithShape="1">
          <a:blip r:embed="rId6" cstate="print">
            <a:extLst>
              <a:ext uri="{28A0092B-C50C-407E-A947-70E740481C1C}">
                <a14:useLocalDpi xmlns:a14="http://schemas.microsoft.com/office/drawing/2010/main"/>
              </a:ext>
            </a:extLst>
          </a:blip>
          <a:srcRect t="-5340" b="-12355"/>
          <a:stretch/>
        </p:blipFill>
        <p:spPr>
          <a:xfrm>
            <a:off x="884289" y="4868729"/>
            <a:ext cx="783131" cy="971274"/>
          </a:xfrm>
          <a:prstGeom prst="rect">
            <a:avLst/>
          </a:prstGeom>
        </p:spPr>
      </p:pic>
      <p:pic>
        <p:nvPicPr>
          <p:cNvPr id="13" name="Picture 12" descr="7 PPT images-08.png"/>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7634968" y="150552"/>
            <a:ext cx="1455964" cy="1346578"/>
          </a:xfrm>
          <a:prstGeom prst="rect">
            <a:avLst/>
          </a:prstGeom>
        </p:spPr>
      </p:pic>
    </p:spTree>
    <p:extLst>
      <p:ext uri="{BB962C8B-B14F-4D97-AF65-F5344CB8AC3E}">
        <p14:creationId xmlns:p14="http://schemas.microsoft.com/office/powerpoint/2010/main" val="1878012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4" y="1638299"/>
            <a:ext cx="7501620" cy="4305301"/>
          </a:xfrm>
        </p:spPr>
        <p:txBody>
          <a:bodyPr>
            <a:noAutofit/>
          </a:bodyPr>
          <a:lstStyle/>
          <a:p>
            <a:pPr marL="285750" lvl="1">
              <a:buClr>
                <a:srgbClr val="16A985"/>
              </a:buClr>
              <a:buFont typeface="Arial" panose="020B0604020202020204" pitchFamily="34" charset="0"/>
              <a:buChar char="•"/>
            </a:pPr>
            <a:r>
              <a:rPr lang="en-US" sz="2500" b="1" dirty="0" smtClean="0"/>
              <a:t>Millennials</a:t>
            </a:r>
            <a:r>
              <a:rPr lang="en-US" sz="2500" dirty="0" smtClean="0"/>
              <a:t> </a:t>
            </a:r>
            <a:r>
              <a:rPr lang="en-US" sz="2500" dirty="0"/>
              <a:t>prefer to access newspaper content on their phones but still use other platforms</a:t>
            </a:r>
            <a:r>
              <a:rPr lang="en-US" sz="2500" dirty="0" smtClean="0"/>
              <a:t>. More than a third (34%) use all four platforms.</a:t>
            </a:r>
            <a:endParaRPr lang="en-US" sz="2500" dirty="0"/>
          </a:p>
          <a:p>
            <a:pPr marL="285750" lvl="1">
              <a:buClr>
                <a:srgbClr val="16A985"/>
              </a:buClr>
              <a:buFont typeface="Arial" panose="020B0604020202020204" pitchFamily="34" charset="0"/>
              <a:buChar char="•"/>
            </a:pPr>
            <a:r>
              <a:rPr lang="en-US" sz="2500" b="1" dirty="0"/>
              <a:t>Boomers</a:t>
            </a:r>
            <a:r>
              <a:rPr lang="en-US" sz="2500" dirty="0"/>
              <a:t> </a:t>
            </a:r>
            <a:r>
              <a:rPr lang="en-US" sz="2500" dirty="0" smtClean="0"/>
              <a:t>are </a:t>
            </a:r>
            <a:r>
              <a:rPr lang="en-US" sz="2500" dirty="0"/>
              <a:t>the strongest print readers but make use of all platforms throughout the day.</a:t>
            </a:r>
          </a:p>
          <a:p>
            <a:pPr marL="285750" lvl="1">
              <a:buClr>
                <a:srgbClr val="16A985"/>
              </a:buClr>
              <a:buFont typeface="Arial" panose="020B0604020202020204" pitchFamily="34" charset="0"/>
              <a:buChar char="•"/>
            </a:pPr>
            <a:r>
              <a:rPr lang="en-US" sz="2500" b="1" dirty="0" smtClean="0"/>
              <a:t>High income earners</a:t>
            </a:r>
            <a:r>
              <a:rPr lang="en-US" sz="2500" dirty="0" smtClean="0"/>
              <a:t>, </a:t>
            </a:r>
            <a:r>
              <a:rPr lang="en-US" sz="2500" b="1" dirty="0" smtClean="0"/>
              <a:t>Influencers**</a:t>
            </a:r>
            <a:r>
              <a:rPr lang="en-US" sz="2500" dirty="0" smtClean="0"/>
              <a:t> and </a:t>
            </a:r>
            <a:r>
              <a:rPr lang="en-US" sz="2500" b="1" dirty="0" smtClean="0"/>
              <a:t>Business </a:t>
            </a:r>
            <a:r>
              <a:rPr lang="en-US" sz="2500" b="1" dirty="0" smtClean="0"/>
              <a:t>Decision </a:t>
            </a:r>
            <a:r>
              <a:rPr lang="en-US" sz="2500" b="1" dirty="0"/>
              <a:t>Makers</a:t>
            </a:r>
            <a:r>
              <a:rPr lang="en-US" sz="2500" dirty="0"/>
              <a:t>* are dedicated newspaper readers </a:t>
            </a:r>
            <a:r>
              <a:rPr lang="en-US" sz="2500" dirty="0" smtClean="0"/>
              <a:t>– more than </a:t>
            </a:r>
            <a:r>
              <a:rPr lang="en-US" sz="2500" b="1" dirty="0" smtClean="0"/>
              <a:t>91%</a:t>
            </a:r>
            <a:r>
              <a:rPr lang="en-US" sz="2500" dirty="0" smtClean="0"/>
              <a:t> access </a:t>
            </a:r>
            <a:r>
              <a:rPr lang="en-US" sz="2500" dirty="0"/>
              <a:t>news on a combination of </a:t>
            </a:r>
            <a:r>
              <a:rPr lang="en-US" sz="2500" dirty="0" smtClean="0"/>
              <a:t>print and digital platforms.</a:t>
            </a:r>
            <a:endParaRPr lang="en-US" sz="2500" dirty="0"/>
          </a:p>
        </p:txBody>
      </p:sp>
      <p:sp>
        <p:nvSpPr>
          <p:cNvPr id="7" name="Text Box 7"/>
          <p:cNvSpPr txBox="1">
            <a:spLocks noChangeArrowheads="1"/>
          </p:cNvSpPr>
          <p:nvPr/>
        </p:nvSpPr>
        <p:spPr bwMode="auto">
          <a:xfrm>
            <a:off x="0" y="5856954"/>
            <a:ext cx="668382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000" dirty="0"/>
              <a:t>Totum Research; Canadians 18+, weekly readership, February 2018</a:t>
            </a:r>
          </a:p>
          <a:p>
            <a:pPr eaLnBrk="1" hangingPunct="1"/>
            <a:r>
              <a:rPr lang="en-US" altLang="en-US" sz="1000" dirty="0"/>
              <a:t>*Canadian professionals, senior management/executives and business owners/self </a:t>
            </a:r>
            <a:r>
              <a:rPr lang="en-US" altLang="en-US" sz="1000" dirty="0" smtClean="0"/>
              <a:t>employed</a:t>
            </a:r>
          </a:p>
          <a:p>
            <a:pPr eaLnBrk="1" hangingPunct="1"/>
            <a:r>
              <a:rPr lang="en-US" altLang="en-US" sz="1000" dirty="0">
                <a:latin typeface="Arial" panose="020B0604020202020204" pitchFamily="34" charset="0"/>
                <a:cs typeface="Arial" panose="020B0604020202020204" pitchFamily="34" charset="0"/>
              </a:rPr>
              <a:t>** Influencers – 3+ </a:t>
            </a:r>
            <a:r>
              <a:rPr lang="en-US" altLang="en-US" sz="1000" dirty="0" smtClean="0">
                <a:latin typeface="Arial" panose="020B0604020202020204" pitchFamily="34" charset="0"/>
                <a:cs typeface="Arial" panose="020B0604020202020204" pitchFamily="34" charset="0"/>
              </a:rPr>
              <a:t>statements</a:t>
            </a:r>
            <a:r>
              <a:rPr lang="en-US" altLang="en-US" sz="1000"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Find a new product and typically recommend it to others; Keep informed about new products and services; People frequently ask for my advice; Always the first to try new products/services; Frequently share information about products/services on social media</a:t>
            </a:r>
            <a:endParaRPr lang="en-US" altLang="en-US" sz="1000" dirty="0">
              <a:latin typeface="Arial" panose="020B0604020202020204" pitchFamily="34" charset="0"/>
              <a:cs typeface="Arial" panose="020B0604020202020204" pitchFamily="34" charset="0"/>
            </a:endParaRPr>
          </a:p>
          <a:p>
            <a:pPr eaLnBrk="1" hangingPunct="1"/>
            <a:r>
              <a:rPr lang="en-US" altLang="en-US" sz="1000" dirty="0" smtClean="0"/>
              <a:t>Millennials = 18-34 years; Boomers = 54-72 years</a:t>
            </a:r>
            <a:endParaRPr lang="en-US" altLang="en-US" sz="1000" dirty="0"/>
          </a:p>
        </p:txBody>
      </p:sp>
      <p:pic>
        <p:nvPicPr>
          <p:cNvPr id="4" name="Picture 3" descr="7 PPT images-3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7548" y="3778078"/>
            <a:ext cx="2785113" cy="2578444"/>
          </a:xfrm>
          <a:prstGeom prst="rect">
            <a:avLst/>
          </a:prstGeom>
        </p:spPr>
      </p:pic>
      <p:sp>
        <p:nvSpPr>
          <p:cNvPr id="10" name="Title 2"/>
          <p:cNvSpPr>
            <a:spLocks noGrp="1"/>
          </p:cNvSpPr>
          <p:nvPr>
            <p:ph type="title"/>
          </p:nvPr>
        </p:nvSpPr>
        <p:spPr>
          <a:xfrm>
            <a:off x="218090" y="359347"/>
            <a:ext cx="7467224" cy="1034023"/>
          </a:xfrm>
        </p:spPr>
        <p:txBody>
          <a:bodyPr>
            <a:normAutofit/>
          </a:bodyPr>
          <a:lstStyle/>
          <a:p>
            <a:pPr marL="0" indent="0" algn="l">
              <a:lnSpc>
                <a:spcPct val="80000"/>
              </a:lnSpc>
            </a:pPr>
            <a:r>
              <a:rPr lang="en-US" sz="3600" dirty="0" smtClean="0">
                <a:solidFill>
                  <a:srgbClr val="16A985"/>
                </a:solidFill>
              </a:rPr>
              <a:t>Key Takeaway #3</a:t>
            </a:r>
            <a:r>
              <a:rPr lang="en-US" sz="3600" dirty="0" smtClean="0">
                <a:solidFill>
                  <a:srgbClr val="334495"/>
                </a:solidFill>
              </a:rPr>
              <a:t/>
            </a:r>
            <a:br>
              <a:rPr lang="en-US" sz="3600" dirty="0" smtClean="0">
                <a:solidFill>
                  <a:srgbClr val="334495"/>
                </a:solidFill>
              </a:rPr>
            </a:br>
            <a:r>
              <a:rPr lang="en-US" sz="3600" dirty="0" smtClean="0">
                <a:solidFill>
                  <a:srgbClr val="334495"/>
                </a:solidFill>
              </a:rPr>
              <a:t>Newspapers Reach all Targets</a:t>
            </a:r>
            <a:endParaRPr lang="en-US" sz="3600" dirty="0">
              <a:solidFill>
                <a:srgbClr val="334495"/>
              </a:solidFill>
            </a:endParaRPr>
          </a:p>
        </p:txBody>
      </p:sp>
      <p:pic>
        <p:nvPicPr>
          <p:cNvPr id="11" name="Picture 10" descr="7 PPT images-08.png"/>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581900" y="114299"/>
            <a:ext cx="1513114" cy="1371601"/>
          </a:xfrm>
          <a:prstGeom prst="rect">
            <a:avLst/>
          </a:prstGeom>
        </p:spPr>
      </p:pic>
    </p:spTree>
    <p:extLst>
      <p:ext uri="{BB962C8B-B14F-4D97-AF65-F5344CB8AC3E}">
        <p14:creationId xmlns:p14="http://schemas.microsoft.com/office/powerpoint/2010/main" val="572539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lly Levson\Documents\A - Presentations\Presentation Images\Stock Photos\HI-RES\iStock_000047245352_Modern-computer-media-devices_Medium.jpg"/>
          <p:cNvPicPr>
            <a:picLocks noChangeAspect="1" noChangeArrowheads="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0" y="0"/>
            <a:ext cx="7701280" cy="57759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22313" y="4998720"/>
            <a:ext cx="7772400" cy="770255"/>
          </a:xfrm>
        </p:spPr>
        <p:txBody>
          <a:bodyPr/>
          <a:lstStyle/>
          <a:p>
            <a:r>
              <a:rPr lang="en-US" dirty="0" smtClean="0"/>
              <a:t>Appendix</a:t>
            </a:r>
            <a:endParaRPr lang="en-US" dirty="0"/>
          </a:p>
        </p:txBody>
      </p:sp>
    </p:spTree>
    <p:extLst>
      <p:ext uri="{BB962C8B-B14F-4D97-AF65-F5344CB8AC3E}">
        <p14:creationId xmlns:p14="http://schemas.microsoft.com/office/powerpoint/2010/main" val="199597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538288"/>
            <a:ext cx="9144000" cy="1334079"/>
          </a:xfrm>
          <a:prstGeom prst="rect">
            <a:avLst/>
          </a:prstGeom>
          <a:solidFill>
            <a:srgbClr val="263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8058" y="263868"/>
            <a:ext cx="8229600" cy="1001820"/>
          </a:xfrm>
        </p:spPr>
        <p:txBody>
          <a:bodyPr>
            <a:normAutofit/>
          </a:bodyPr>
          <a:lstStyle/>
          <a:p>
            <a:r>
              <a:rPr lang="en-US" sz="3200" dirty="0" smtClean="0">
                <a:solidFill>
                  <a:srgbClr val="16A985"/>
                </a:solidFill>
              </a:rPr>
              <a:t>PRINT </a:t>
            </a:r>
            <a:r>
              <a:rPr lang="en-US" sz="3200" dirty="0">
                <a:solidFill>
                  <a:srgbClr val="334495"/>
                </a:solidFill>
              </a:rPr>
              <a:t>Highlights </a:t>
            </a:r>
            <a:endParaRPr lang="en-US" sz="3200" dirty="0">
              <a:solidFill>
                <a:srgbClr val="16A985"/>
              </a:solidFill>
            </a:endParaRPr>
          </a:p>
        </p:txBody>
      </p:sp>
      <p:sp>
        <p:nvSpPr>
          <p:cNvPr id="3" name="Content Placeholder 2"/>
          <p:cNvSpPr>
            <a:spLocks noGrp="1"/>
          </p:cNvSpPr>
          <p:nvPr>
            <p:ph idx="1"/>
          </p:nvPr>
        </p:nvSpPr>
        <p:spPr>
          <a:xfrm>
            <a:off x="205268" y="3189515"/>
            <a:ext cx="5694789" cy="2699656"/>
          </a:xfrm>
        </p:spPr>
        <p:txBody>
          <a:bodyPr>
            <a:normAutofit/>
          </a:bodyPr>
          <a:lstStyle/>
          <a:p>
            <a:pPr>
              <a:buClr>
                <a:srgbClr val="16A985"/>
              </a:buClr>
            </a:pPr>
            <a:r>
              <a:rPr lang="en-US" sz="2000" dirty="0" smtClean="0"/>
              <a:t>Early morning </a:t>
            </a:r>
            <a:r>
              <a:rPr lang="en-US" sz="2000" dirty="0"/>
              <a:t>and evening are key print readership times. </a:t>
            </a:r>
          </a:p>
          <a:p>
            <a:pPr>
              <a:buClr>
                <a:srgbClr val="16A985"/>
              </a:buClr>
            </a:pPr>
            <a:r>
              <a:rPr lang="en-US" sz="2000" dirty="0"/>
              <a:t>Print platform driven by Boomers and </a:t>
            </a:r>
            <a:r>
              <a:rPr lang="en-US" sz="2000" dirty="0" smtClean="0"/>
              <a:t>the Greatest </a:t>
            </a:r>
            <a:r>
              <a:rPr lang="en-US" sz="2000" dirty="0"/>
              <a:t>Generation who choose print as their top platform for accessing newspaper content at </a:t>
            </a:r>
            <a:r>
              <a:rPr lang="en-US" sz="2000" dirty="0" smtClean="0"/>
              <a:t>breakfast  and mid-afternoon, above </a:t>
            </a:r>
            <a:r>
              <a:rPr lang="en-US" sz="2000" dirty="0"/>
              <a:t>all other platforms.</a:t>
            </a:r>
          </a:p>
          <a:p>
            <a:pPr>
              <a:buClr>
                <a:srgbClr val="16A985"/>
              </a:buClr>
            </a:pPr>
            <a:endParaRPr lang="en-US" sz="2000" dirty="0"/>
          </a:p>
        </p:txBody>
      </p:sp>
      <p:pic>
        <p:nvPicPr>
          <p:cNvPr id="13" name="Picture 12" descr="read-newspap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64661" y="2527054"/>
            <a:ext cx="3579339" cy="3843493"/>
          </a:xfrm>
          <a:prstGeom prst="rect">
            <a:avLst/>
          </a:prstGeom>
        </p:spPr>
      </p:pic>
      <p:sp>
        <p:nvSpPr>
          <p:cNvPr id="6" name="TextBox 5"/>
          <p:cNvSpPr txBox="1"/>
          <p:nvPr/>
        </p:nvSpPr>
        <p:spPr>
          <a:xfrm>
            <a:off x="3027135" y="1905001"/>
            <a:ext cx="5572578" cy="707886"/>
          </a:xfrm>
          <a:prstGeom prst="rect">
            <a:avLst/>
          </a:prstGeom>
          <a:noFill/>
        </p:spPr>
        <p:txBody>
          <a:bodyPr wrap="square" rtlCol="0">
            <a:spAutoFit/>
          </a:bodyPr>
          <a:lstStyle/>
          <a:p>
            <a:r>
              <a:rPr lang="en-US" sz="2000" b="1" dirty="0">
                <a:solidFill>
                  <a:srgbClr val="FFFFFF"/>
                </a:solidFill>
                <a:latin typeface="Arial"/>
                <a:cs typeface="Arial"/>
              </a:rPr>
              <a:t>ALMOST SIX OF TEN ADULTS (58%) READ THEIR PRINTED NEWSPAPER.</a:t>
            </a:r>
          </a:p>
        </p:txBody>
      </p:sp>
      <p:sp>
        <p:nvSpPr>
          <p:cNvPr id="7" name="Text Box 7"/>
          <p:cNvSpPr txBox="1">
            <a:spLocks noChangeArrowheads="1"/>
          </p:cNvSpPr>
          <p:nvPr/>
        </p:nvSpPr>
        <p:spPr bwMode="auto">
          <a:xfrm>
            <a:off x="11340" y="6439146"/>
            <a:ext cx="746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February 2018</a:t>
            </a:r>
            <a:r>
              <a:rPr lang="en-US" sz="1100" dirty="0" smtClean="0"/>
              <a:t>.</a:t>
            </a:r>
          </a:p>
          <a:p>
            <a:pPr eaLnBrk="1" hangingPunct="1"/>
            <a:r>
              <a:rPr lang="en-US" sz="1100" dirty="0" smtClean="0"/>
              <a:t>Boomers = 54-72 years; Greatest Generation = 72+ years</a:t>
            </a:r>
            <a:endParaRPr lang="en-US" sz="1100" dirty="0"/>
          </a:p>
        </p:txBody>
      </p:sp>
      <p:pic>
        <p:nvPicPr>
          <p:cNvPr id="10" name="Picture 9" descr="7 PPT images-15.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350" y="1525459"/>
            <a:ext cx="3188022" cy="1424907"/>
          </a:xfrm>
          <a:prstGeom prst="rect">
            <a:avLst/>
          </a:prstGeom>
        </p:spPr>
      </p:pic>
    </p:spTree>
    <p:extLst>
      <p:ext uri="{BB962C8B-B14F-4D97-AF65-F5344CB8AC3E}">
        <p14:creationId xmlns:p14="http://schemas.microsoft.com/office/powerpoint/2010/main" val="58146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38288"/>
            <a:ext cx="9144000" cy="1334079"/>
          </a:xfrm>
          <a:prstGeom prst="rect">
            <a:avLst/>
          </a:prstGeom>
          <a:solidFill>
            <a:srgbClr val="263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7471" y="2928666"/>
            <a:ext cx="5812012" cy="2615938"/>
          </a:xfrm>
        </p:spPr>
        <p:txBody>
          <a:bodyPr>
            <a:noAutofit/>
          </a:bodyPr>
          <a:lstStyle/>
          <a:p>
            <a:pPr>
              <a:buClr>
                <a:srgbClr val="16A985"/>
              </a:buClr>
            </a:pPr>
            <a:r>
              <a:rPr lang="en-US" sz="2000" dirty="0">
                <a:solidFill>
                  <a:srgbClr val="334495"/>
                </a:solidFill>
              </a:rPr>
              <a:t>Desktop/Laptop readership is strong across all demographics. </a:t>
            </a:r>
          </a:p>
          <a:p>
            <a:pPr>
              <a:buClr>
                <a:srgbClr val="16A985"/>
              </a:buClr>
            </a:pPr>
            <a:r>
              <a:rPr lang="en-US" sz="2000" dirty="0" smtClean="0">
                <a:solidFill>
                  <a:srgbClr val="334495"/>
                </a:solidFill>
              </a:rPr>
              <a:t>Influencers** </a:t>
            </a:r>
            <a:r>
              <a:rPr lang="en-US" sz="2000" dirty="0">
                <a:solidFill>
                  <a:srgbClr val="334495"/>
                </a:solidFill>
              </a:rPr>
              <a:t>and Business Decision Makers* use this platform more than the average Canadian. </a:t>
            </a:r>
          </a:p>
          <a:p>
            <a:pPr>
              <a:buClr>
                <a:srgbClr val="16A985"/>
              </a:buClr>
            </a:pPr>
            <a:r>
              <a:rPr lang="en-US" sz="2000" dirty="0">
                <a:solidFill>
                  <a:srgbClr val="334495"/>
                </a:solidFill>
              </a:rPr>
              <a:t>There are three times when desktop/laptop readership </a:t>
            </a:r>
            <a:r>
              <a:rPr lang="en-US" sz="2000" dirty="0" smtClean="0">
                <a:solidFill>
                  <a:srgbClr val="334495"/>
                </a:solidFill>
              </a:rPr>
              <a:t>peaks: early morning, mid-morning and after dinner.</a:t>
            </a:r>
            <a:endParaRPr lang="en-US" sz="2000" dirty="0">
              <a:solidFill>
                <a:srgbClr val="334495"/>
              </a:solidFill>
            </a:endParaRPr>
          </a:p>
          <a:p>
            <a:pPr>
              <a:buClr>
                <a:srgbClr val="16A985"/>
              </a:buClr>
            </a:pPr>
            <a:endParaRPr lang="en-US" sz="2000" dirty="0">
              <a:solidFill>
                <a:srgbClr val="334495"/>
              </a:solidFill>
            </a:endParaRPr>
          </a:p>
          <a:p>
            <a:pPr>
              <a:buClr>
                <a:srgbClr val="16A985"/>
              </a:buClr>
            </a:pPr>
            <a:endParaRPr lang="en-US" sz="2000" dirty="0">
              <a:solidFill>
                <a:srgbClr val="334495"/>
              </a:solidFill>
            </a:endParaRPr>
          </a:p>
        </p:txBody>
      </p:sp>
      <p:sp>
        <p:nvSpPr>
          <p:cNvPr id="10" name="Text Box 7"/>
          <p:cNvSpPr txBox="1">
            <a:spLocks noChangeArrowheads="1"/>
          </p:cNvSpPr>
          <p:nvPr/>
        </p:nvSpPr>
        <p:spPr bwMode="auto">
          <a:xfrm>
            <a:off x="0" y="5919281"/>
            <a:ext cx="74676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February 2018</a:t>
            </a:r>
          </a:p>
          <a:p>
            <a:pPr eaLnBrk="1" hangingPunct="1"/>
            <a:r>
              <a:rPr lang="en-US" altLang="en-US" sz="1100" dirty="0"/>
              <a:t>*Canadian professionals, senior management/executives and business owners/self </a:t>
            </a:r>
            <a:r>
              <a:rPr lang="en-US" altLang="en-US" sz="1100" dirty="0" smtClean="0"/>
              <a:t>employed</a:t>
            </a:r>
          </a:p>
          <a:p>
            <a:pPr eaLnBrk="1" hangingPunct="1"/>
            <a:r>
              <a:rPr lang="en-US" altLang="en-US" sz="1100" dirty="0">
                <a:latin typeface="Arial" panose="020B0604020202020204" pitchFamily="34" charset="0"/>
                <a:cs typeface="Arial" panose="020B0604020202020204" pitchFamily="34" charset="0"/>
              </a:rPr>
              <a:t>** Influencers – 3+ of the following statements: </a:t>
            </a:r>
            <a:r>
              <a:rPr lang="en-CA" sz="1100" dirty="0">
                <a:latin typeface="Arial" panose="020B0604020202020204" pitchFamily="34" charset="0"/>
                <a:cs typeface="Arial" panose="020B0604020202020204" pitchFamily="34" charset="0"/>
              </a:rPr>
              <a:t>Find a new product and typically recommend it to others; Keep informed about new products and services; People frequently ask for my advice; Always the first to try new products/services; Frequently share information about products/services on social </a:t>
            </a:r>
            <a:r>
              <a:rPr lang="en-CA" sz="1100" dirty="0" smtClean="0">
                <a:latin typeface="Arial" panose="020B0604020202020204" pitchFamily="34" charset="0"/>
                <a:cs typeface="Arial" panose="020B0604020202020204" pitchFamily="34" charset="0"/>
              </a:rPr>
              <a:t>media</a:t>
            </a:r>
            <a:endParaRPr lang="en-US" altLang="en-US" sz="1100" dirty="0">
              <a:latin typeface="Arial" panose="020B0604020202020204" pitchFamily="34" charset="0"/>
              <a:cs typeface="Arial" panose="020B0604020202020204" pitchFamily="34" charset="0"/>
            </a:endParaRPr>
          </a:p>
        </p:txBody>
      </p:sp>
      <p:sp>
        <p:nvSpPr>
          <p:cNvPr id="11" name="Title 1"/>
          <p:cNvSpPr txBox="1">
            <a:spLocks/>
          </p:cNvSpPr>
          <p:nvPr/>
        </p:nvSpPr>
        <p:spPr>
          <a:xfrm>
            <a:off x="178058" y="263868"/>
            <a:ext cx="8229600" cy="100182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24481"/>
                </a:solidFill>
                <a:latin typeface="Century Gothic"/>
                <a:ea typeface="+mj-ea"/>
                <a:cs typeface="Century Gothic"/>
              </a:defRPr>
            </a:lvl1pPr>
          </a:lstStyle>
          <a:p>
            <a:r>
              <a:rPr lang="en-US" dirty="0" smtClean="0">
                <a:solidFill>
                  <a:srgbClr val="16A985"/>
                </a:solidFill>
                <a:latin typeface="Myriad Pro" pitchFamily="34" charset="0"/>
              </a:rPr>
              <a:t>DESKTOP/LAPTOP</a:t>
            </a:r>
            <a:r>
              <a:rPr lang="en-US" dirty="0">
                <a:solidFill>
                  <a:srgbClr val="334495"/>
                </a:solidFill>
                <a:latin typeface="Myriad Pro" pitchFamily="34" charset="0"/>
              </a:rPr>
              <a:t> </a:t>
            </a:r>
            <a:r>
              <a:rPr lang="en-US" dirty="0" smtClean="0">
                <a:solidFill>
                  <a:srgbClr val="334495"/>
                </a:solidFill>
                <a:latin typeface="Myriad Pro" pitchFamily="34" charset="0"/>
              </a:rPr>
              <a:t>Highlights</a:t>
            </a:r>
            <a:endParaRPr lang="en-US" dirty="0">
              <a:solidFill>
                <a:srgbClr val="16A985"/>
              </a:solidFill>
              <a:latin typeface="Myriad Pro" pitchFamily="34" charset="0"/>
            </a:endParaRPr>
          </a:p>
        </p:txBody>
      </p:sp>
      <p:pic>
        <p:nvPicPr>
          <p:cNvPr id="13" name="Picture 12" descr="laptop-read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7150" y="2759076"/>
            <a:ext cx="3827344" cy="3214969"/>
          </a:xfrm>
          <a:prstGeom prst="rect">
            <a:avLst/>
          </a:prstGeom>
        </p:spPr>
      </p:pic>
      <p:sp>
        <p:nvSpPr>
          <p:cNvPr id="8" name="TextBox 7"/>
          <p:cNvSpPr txBox="1"/>
          <p:nvPr/>
        </p:nvSpPr>
        <p:spPr>
          <a:xfrm>
            <a:off x="3041038" y="1697495"/>
            <a:ext cx="5536294" cy="1015663"/>
          </a:xfrm>
          <a:prstGeom prst="rect">
            <a:avLst/>
          </a:prstGeom>
          <a:noFill/>
        </p:spPr>
        <p:txBody>
          <a:bodyPr wrap="square" rtlCol="0">
            <a:spAutoFit/>
          </a:bodyPr>
          <a:lstStyle/>
          <a:p>
            <a:r>
              <a:rPr lang="en-US" sz="2000" b="1" dirty="0">
                <a:solidFill>
                  <a:srgbClr val="FFFFFF"/>
                </a:solidFill>
                <a:latin typeface="Arial"/>
                <a:cs typeface="Arial"/>
              </a:rPr>
              <a:t>ALMOST SIX OF TEN ADULTS (58%) READ NEWSPAPER CONTENT ON THEIR DESKTOP/LAPTOP</a:t>
            </a:r>
          </a:p>
        </p:txBody>
      </p:sp>
      <p:pic>
        <p:nvPicPr>
          <p:cNvPr id="12" name="Picture 11" descr="247-PPT-images.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286" y="1744745"/>
            <a:ext cx="3117850" cy="1400773"/>
          </a:xfrm>
          <a:prstGeom prst="rect">
            <a:avLst/>
          </a:prstGeom>
        </p:spPr>
      </p:pic>
    </p:spTree>
    <p:extLst>
      <p:ext uri="{BB962C8B-B14F-4D97-AF65-F5344CB8AC3E}">
        <p14:creationId xmlns:p14="http://schemas.microsoft.com/office/powerpoint/2010/main" val="308907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38288"/>
            <a:ext cx="9144000" cy="1334079"/>
          </a:xfrm>
          <a:prstGeom prst="rect">
            <a:avLst/>
          </a:prstGeom>
          <a:solidFill>
            <a:srgbClr val="263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7190" y="3129703"/>
            <a:ext cx="5666258" cy="2718002"/>
          </a:xfrm>
        </p:spPr>
        <p:txBody>
          <a:bodyPr>
            <a:normAutofit/>
          </a:bodyPr>
          <a:lstStyle/>
          <a:p>
            <a:pPr>
              <a:buClr>
                <a:srgbClr val="16A985"/>
              </a:buClr>
            </a:pPr>
            <a:r>
              <a:rPr lang="en-US" sz="2000" dirty="0">
                <a:solidFill>
                  <a:srgbClr val="334495"/>
                </a:solidFill>
              </a:rPr>
              <a:t>Phone is the most popular device at all times.</a:t>
            </a:r>
          </a:p>
          <a:p>
            <a:pPr>
              <a:buClr>
                <a:srgbClr val="16A985"/>
              </a:buClr>
            </a:pPr>
            <a:r>
              <a:rPr lang="en-US" sz="2000" dirty="0">
                <a:solidFill>
                  <a:srgbClr val="334495"/>
                </a:solidFill>
              </a:rPr>
              <a:t>Phone is the top device that </a:t>
            </a:r>
            <a:r>
              <a:rPr lang="en-US" sz="2000" dirty="0" smtClean="0">
                <a:solidFill>
                  <a:srgbClr val="334495"/>
                </a:solidFill>
              </a:rPr>
              <a:t>Millennials and Influencers** </a:t>
            </a:r>
            <a:r>
              <a:rPr lang="en-US" sz="2000" dirty="0">
                <a:solidFill>
                  <a:srgbClr val="334495"/>
                </a:solidFill>
              </a:rPr>
              <a:t>use to read newspaper content. </a:t>
            </a:r>
          </a:p>
          <a:p>
            <a:pPr>
              <a:buClr>
                <a:srgbClr val="16A985"/>
              </a:buClr>
            </a:pPr>
            <a:r>
              <a:rPr lang="en-US" sz="2000" dirty="0">
                <a:solidFill>
                  <a:srgbClr val="334495"/>
                </a:solidFill>
              </a:rPr>
              <a:t>For Business Decision Makers*, phone is their most used access platform, and it is used consistently throughout their day, </a:t>
            </a:r>
            <a:r>
              <a:rPr lang="en-US" sz="2000" dirty="0" smtClean="0">
                <a:solidFill>
                  <a:srgbClr val="334495"/>
                </a:solidFill>
              </a:rPr>
              <a:t>except for a mid-afternoon dip.</a:t>
            </a:r>
            <a:endParaRPr lang="en-US" sz="2000" dirty="0">
              <a:solidFill>
                <a:srgbClr val="334495"/>
              </a:solidFill>
            </a:endParaRPr>
          </a:p>
          <a:p>
            <a:pPr>
              <a:buClr>
                <a:srgbClr val="16A985"/>
              </a:buClr>
            </a:pPr>
            <a:endParaRPr lang="en-US" sz="2000" dirty="0">
              <a:solidFill>
                <a:srgbClr val="334495"/>
              </a:solidFill>
            </a:endParaRPr>
          </a:p>
        </p:txBody>
      </p:sp>
      <p:sp>
        <p:nvSpPr>
          <p:cNvPr id="11" name="Text Box 7"/>
          <p:cNvSpPr txBox="1">
            <a:spLocks noChangeArrowheads="1"/>
          </p:cNvSpPr>
          <p:nvPr/>
        </p:nvSpPr>
        <p:spPr bwMode="auto">
          <a:xfrm>
            <a:off x="0" y="5890596"/>
            <a:ext cx="668382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000" dirty="0"/>
              <a:t>Totum Research; Canadians 18+, weekly readership, February 2018</a:t>
            </a:r>
          </a:p>
          <a:p>
            <a:pPr eaLnBrk="1" hangingPunct="1"/>
            <a:r>
              <a:rPr lang="en-US" altLang="en-US" sz="1000" dirty="0"/>
              <a:t>*Canadian professionals, senior management/executives and business owners/self </a:t>
            </a:r>
            <a:r>
              <a:rPr lang="en-US" altLang="en-US" sz="1000" dirty="0" smtClean="0"/>
              <a:t>employed</a:t>
            </a:r>
          </a:p>
          <a:p>
            <a:pPr eaLnBrk="1" hangingPunct="1"/>
            <a:r>
              <a:rPr lang="en-US" altLang="en-US" sz="1000" dirty="0">
                <a:latin typeface="Arial" panose="020B0604020202020204" pitchFamily="34" charset="0"/>
                <a:cs typeface="Arial" panose="020B0604020202020204" pitchFamily="34" charset="0"/>
              </a:rPr>
              <a:t>** Influencers – 3+ of the following statements: </a:t>
            </a:r>
            <a:r>
              <a:rPr lang="en-CA" sz="1000" dirty="0">
                <a:latin typeface="Arial" panose="020B0604020202020204" pitchFamily="34" charset="0"/>
                <a:cs typeface="Arial" panose="020B0604020202020204" pitchFamily="34" charset="0"/>
              </a:rPr>
              <a:t>Find a new product and typically recommend it to others; Keep informed about new products and services; People frequently ask for my advice; Always the first to try new products/services; Frequently share information about products/services on social media</a:t>
            </a:r>
            <a:endParaRPr lang="en-US" altLang="en-US" sz="1000" dirty="0">
              <a:latin typeface="Arial" panose="020B0604020202020204" pitchFamily="34" charset="0"/>
              <a:cs typeface="Arial" panose="020B0604020202020204" pitchFamily="34" charset="0"/>
            </a:endParaRPr>
          </a:p>
          <a:p>
            <a:pPr eaLnBrk="1" hangingPunct="1"/>
            <a:r>
              <a:rPr lang="en-US" altLang="en-US" sz="1000" dirty="0" smtClean="0"/>
              <a:t>Millennials = 18-34 years</a:t>
            </a:r>
            <a:endParaRPr lang="en-US" altLang="en-US" sz="1000" dirty="0"/>
          </a:p>
        </p:txBody>
      </p:sp>
      <p:sp>
        <p:nvSpPr>
          <p:cNvPr id="12" name="Title 1"/>
          <p:cNvSpPr txBox="1">
            <a:spLocks/>
          </p:cNvSpPr>
          <p:nvPr/>
        </p:nvSpPr>
        <p:spPr>
          <a:xfrm>
            <a:off x="178058" y="263868"/>
            <a:ext cx="8229600" cy="100182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24481"/>
                </a:solidFill>
                <a:latin typeface="Century Gothic"/>
                <a:ea typeface="+mj-ea"/>
                <a:cs typeface="Century Gothic"/>
              </a:defRPr>
            </a:lvl1pPr>
          </a:lstStyle>
          <a:p>
            <a:r>
              <a:rPr lang="en-US" dirty="0" smtClean="0">
                <a:solidFill>
                  <a:srgbClr val="16A985"/>
                </a:solidFill>
                <a:latin typeface="Myriad Pro" pitchFamily="34" charset="0"/>
              </a:rPr>
              <a:t>PHONE </a:t>
            </a:r>
            <a:r>
              <a:rPr lang="en-US" dirty="0">
                <a:solidFill>
                  <a:srgbClr val="334495"/>
                </a:solidFill>
                <a:latin typeface="Myriad Pro" pitchFamily="34" charset="0"/>
              </a:rPr>
              <a:t>Highlights </a:t>
            </a:r>
            <a:endParaRPr lang="en-US" dirty="0">
              <a:solidFill>
                <a:srgbClr val="16A985"/>
              </a:solidFill>
              <a:latin typeface="Myriad Pro" pitchFamily="34" charset="0"/>
            </a:endParaRPr>
          </a:p>
        </p:txBody>
      </p:sp>
      <p:pic>
        <p:nvPicPr>
          <p:cNvPr id="13" name="Picture 12" descr="7 PPT images-21.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408132" y="3111125"/>
            <a:ext cx="3825487" cy="2753161"/>
          </a:xfrm>
          <a:prstGeom prst="rect">
            <a:avLst/>
          </a:prstGeom>
        </p:spPr>
      </p:pic>
      <p:sp>
        <p:nvSpPr>
          <p:cNvPr id="8" name="TextBox 7"/>
          <p:cNvSpPr txBox="1"/>
          <p:nvPr/>
        </p:nvSpPr>
        <p:spPr>
          <a:xfrm>
            <a:off x="3027134" y="1941287"/>
            <a:ext cx="5907315" cy="707886"/>
          </a:xfrm>
          <a:prstGeom prst="rect">
            <a:avLst/>
          </a:prstGeom>
          <a:noFill/>
        </p:spPr>
        <p:txBody>
          <a:bodyPr wrap="square" rtlCol="0">
            <a:spAutoFit/>
          </a:bodyPr>
          <a:lstStyle/>
          <a:p>
            <a:r>
              <a:rPr lang="en-US" sz="2000" b="1" dirty="0">
                <a:solidFill>
                  <a:srgbClr val="FFFFFF"/>
                </a:solidFill>
                <a:latin typeface="Arial"/>
                <a:cs typeface="Arial"/>
              </a:rPr>
              <a:t>ALMOST TWO OF THREE ADULTS (64%) READ NEWSPAPER CONTENT VIA THEIR PHONE.</a:t>
            </a:r>
          </a:p>
        </p:txBody>
      </p:sp>
      <p:pic>
        <p:nvPicPr>
          <p:cNvPr id="14" name="Picture 13" descr="247-PPT-images.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8579" y="1520145"/>
            <a:ext cx="3247571" cy="1333440"/>
          </a:xfrm>
          <a:prstGeom prst="rect">
            <a:avLst/>
          </a:prstGeom>
        </p:spPr>
      </p:pic>
    </p:spTree>
    <p:extLst>
      <p:ext uri="{BB962C8B-B14F-4D97-AF65-F5344CB8AC3E}">
        <p14:creationId xmlns:p14="http://schemas.microsoft.com/office/powerpoint/2010/main" val="291333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38288"/>
            <a:ext cx="9144000" cy="1334079"/>
          </a:xfrm>
          <a:prstGeom prst="rect">
            <a:avLst/>
          </a:prstGeom>
          <a:solidFill>
            <a:srgbClr val="263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8949" y="3221453"/>
            <a:ext cx="5262558" cy="2422087"/>
          </a:xfrm>
        </p:spPr>
        <p:txBody>
          <a:bodyPr>
            <a:normAutofit/>
          </a:bodyPr>
          <a:lstStyle/>
          <a:p>
            <a:pPr>
              <a:buClr>
                <a:srgbClr val="16A985"/>
              </a:buClr>
            </a:pPr>
            <a:r>
              <a:rPr lang="en-US" sz="2000" dirty="0">
                <a:solidFill>
                  <a:srgbClr val="334495"/>
                </a:solidFill>
              </a:rPr>
              <a:t>Evening continues to be the key usage period. </a:t>
            </a:r>
          </a:p>
          <a:p>
            <a:pPr>
              <a:buClr>
                <a:srgbClr val="16A985"/>
              </a:buClr>
            </a:pPr>
            <a:r>
              <a:rPr lang="en-US" sz="2000" dirty="0">
                <a:solidFill>
                  <a:srgbClr val="334495"/>
                </a:solidFill>
              </a:rPr>
              <a:t>Usage has grown from </a:t>
            </a:r>
            <a:r>
              <a:rPr lang="en-US" sz="2000" b="1" dirty="0">
                <a:solidFill>
                  <a:srgbClr val="334495"/>
                </a:solidFill>
              </a:rPr>
              <a:t>37%</a:t>
            </a:r>
            <a:r>
              <a:rPr lang="en-US" sz="2000" dirty="0">
                <a:solidFill>
                  <a:srgbClr val="334495"/>
                </a:solidFill>
              </a:rPr>
              <a:t> in </a:t>
            </a:r>
            <a:r>
              <a:rPr lang="en-US" sz="2000" dirty="0" smtClean="0">
                <a:solidFill>
                  <a:srgbClr val="334495"/>
                </a:solidFill>
              </a:rPr>
              <a:t>2012 </a:t>
            </a:r>
            <a:r>
              <a:rPr lang="en-US" sz="2000" dirty="0">
                <a:solidFill>
                  <a:srgbClr val="334495"/>
                </a:solidFill>
              </a:rPr>
              <a:t>to </a:t>
            </a:r>
            <a:r>
              <a:rPr lang="en-US" sz="2000" b="1" dirty="0">
                <a:solidFill>
                  <a:srgbClr val="334495"/>
                </a:solidFill>
              </a:rPr>
              <a:t>53%</a:t>
            </a:r>
            <a:r>
              <a:rPr lang="en-US" sz="2000" dirty="0">
                <a:solidFill>
                  <a:srgbClr val="334495"/>
                </a:solidFill>
              </a:rPr>
              <a:t> in </a:t>
            </a:r>
            <a:r>
              <a:rPr lang="en-US" sz="2000" dirty="0" smtClean="0">
                <a:solidFill>
                  <a:srgbClr val="334495"/>
                </a:solidFill>
              </a:rPr>
              <a:t>2018. </a:t>
            </a:r>
            <a:endParaRPr lang="en-US" sz="2000" dirty="0">
              <a:solidFill>
                <a:srgbClr val="334495"/>
              </a:solidFill>
            </a:endParaRPr>
          </a:p>
          <a:p>
            <a:pPr>
              <a:buClr>
                <a:srgbClr val="16A985"/>
              </a:buClr>
            </a:pPr>
            <a:r>
              <a:rPr lang="en-US" sz="2000" dirty="0" smtClean="0">
                <a:solidFill>
                  <a:srgbClr val="334495"/>
                </a:solidFill>
              </a:rPr>
              <a:t>Influencers** </a:t>
            </a:r>
            <a:r>
              <a:rPr lang="en-US" sz="2000" dirty="0">
                <a:solidFill>
                  <a:srgbClr val="334495"/>
                </a:solidFill>
              </a:rPr>
              <a:t>and Business Decision Makers* report the strongest tablet usage of all demographics.</a:t>
            </a:r>
          </a:p>
        </p:txBody>
      </p:sp>
      <p:sp>
        <p:nvSpPr>
          <p:cNvPr id="10" name="Text Box 7"/>
          <p:cNvSpPr txBox="1">
            <a:spLocks noChangeArrowheads="1"/>
          </p:cNvSpPr>
          <p:nvPr/>
        </p:nvSpPr>
        <p:spPr bwMode="auto">
          <a:xfrm>
            <a:off x="0" y="6019027"/>
            <a:ext cx="676002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000" dirty="0"/>
              <a:t>Totum Research; Canadians 18+, weekly readership, February 2018</a:t>
            </a:r>
          </a:p>
          <a:p>
            <a:pPr eaLnBrk="1" hangingPunct="1"/>
            <a:r>
              <a:rPr lang="en-US" altLang="en-US" sz="1000" dirty="0"/>
              <a:t>*Canadian professionals, senior management/executives and business owners/self </a:t>
            </a:r>
            <a:r>
              <a:rPr lang="en-US" altLang="en-US" sz="1000" dirty="0" smtClean="0"/>
              <a:t>employed</a:t>
            </a:r>
          </a:p>
          <a:p>
            <a:pPr eaLnBrk="1" hangingPunct="1"/>
            <a:r>
              <a:rPr lang="en-US" altLang="en-US" sz="1000" dirty="0">
                <a:latin typeface="Arial" panose="020B0604020202020204" pitchFamily="34" charset="0"/>
                <a:cs typeface="Arial" panose="020B0604020202020204" pitchFamily="34" charset="0"/>
              </a:rPr>
              <a:t>** Influencers – 3+ of the following statements: </a:t>
            </a:r>
            <a:r>
              <a:rPr lang="en-CA" sz="1000" dirty="0">
                <a:latin typeface="Arial" panose="020B0604020202020204" pitchFamily="34" charset="0"/>
                <a:cs typeface="Arial" panose="020B0604020202020204" pitchFamily="34" charset="0"/>
              </a:rPr>
              <a:t>Find a new product and typically recommend it to others; Keep informed about new products and services; People frequently ask for my advice; Always the first to try new products/services; Frequently share information about products/services on social </a:t>
            </a:r>
            <a:r>
              <a:rPr lang="en-CA" sz="1000" dirty="0" smtClean="0">
                <a:latin typeface="Arial" panose="020B0604020202020204" pitchFamily="34" charset="0"/>
                <a:cs typeface="Arial" panose="020B0604020202020204" pitchFamily="34" charset="0"/>
              </a:rPr>
              <a:t>media</a:t>
            </a:r>
            <a:endParaRPr lang="en-US" altLang="en-US" sz="1000" dirty="0">
              <a:latin typeface="Arial" panose="020B0604020202020204" pitchFamily="34" charset="0"/>
              <a:cs typeface="Arial" panose="020B0604020202020204" pitchFamily="34" charset="0"/>
            </a:endParaRPr>
          </a:p>
        </p:txBody>
      </p:sp>
      <p:sp>
        <p:nvSpPr>
          <p:cNvPr id="12" name="Title 1"/>
          <p:cNvSpPr txBox="1">
            <a:spLocks/>
          </p:cNvSpPr>
          <p:nvPr/>
        </p:nvSpPr>
        <p:spPr>
          <a:xfrm>
            <a:off x="178058" y="263868"/>
            <a:ext cx="8229600" cy="100182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24481"/>
                </a:solidFill>
                <a:latin typeface="Century Gothic"/>
                <a:ea typeface="+mj-ea"/>
                <a:cs typeface="Century Gothic"/>
              </a:defRPr>
            </a:lvl1pPr>
          </a:lstStyle>
          <a:p>
            <a:r>
              <a:rPr lang="en-US" dirty="0" smtClean="0">
                <a:solidFill>
                  <a:srgbClr val="16A985"/>
                </a:solidFill>
                <a:latin typeface="Myriad Pro" pitchFamily="34" charset="0"/>
              </a:rPr>
              <a:t>TABLET </a:t>
            </a:r>
            <a:r>
              <a:rPr lang="en-US" dirty="0" smtClean="0">
                <a:solidFill>
                  <a:srgbClr val="334495"/>
                </a:solidFill>
                <a:latin typeface="Myriad Pro" pitchFamily="34" charset="0"/>
              </a:rPr>
              <a:t>Highlights</a:t>
            </a:r>
            <a:endParaRPr lang="en-US" dirty="0">
              <a:solidFill>
                <a:srgbClr val="16A985"/>
              </a:solidFill>
              <a:latin typeface="Myriad Pro" pitchFamily="34" charset="0"/>
            </a:endParaRPr>
          </a:p>
        </p:txBody>
      </p:sp>
      <p:pic>
        <p:nvPicPr>
          <p:cNvPr id="13" name="Picture 12" descr="7 PPT images-2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42451" y="2518204"/>
            <a:ext cx="3801549" cy="3350307"/>
          </a:xfrm>
          <a:prstGeom prst="rect">
            <a:avLst/>
          </a:prstGeom>
        </p:spPr>
      </p:pic>
      <p:sp>
        <p:nvSpPr>
          <p:cNvPr id="8" name="TextBox 7"/>
          <p:cNvSpPr txBox="1"/>
          <p:nvPr/>
        </p:nvSpPr>
        <p:spPr>
          <a:xfrm>
            <a:off x="3262991" y="1923145"/>
            <a:ext cx="5572578" cy="707886"/>
          </a:xfrm>
          <a:prstGeom prst="rect">
            <a:avLst/>
          </a:prstGeom>
          <a:noFill/>
        </p:spPr>
        <p:txBody>
          <a:bodyPr wrap="square" rtlCol="0">
            <a:spAutoFit/>
          </a:bodyPr>
          <a:lstStyle/>
          <a:p>
            <a:r>
              <a:rPr lang="en-US" sz="2000" b="1" dirty="0">
                <a:solidFill>
                  <a:srgbClr val="FFFFFF"/>
                </a:solidFill>
                <a:latin typeface="Arial"/>
                <a:cs typeface="Arial"/>
              </a:rPr>
              <a:t>OVER FIVE OF TEN ADULTS (53%) READ NEWSPAPER CONTENT VIA THEIR TABLET.</a:t>
            </a:r>
          </a:p>
        </p:txBody>
      </p:sp>
      <p:pic>
        <p:nvPicPr>
          <p:cNvPr id="14" name="Picture 13" descr="247-PPT-images.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1528763"/>
            <a:ext cx="3501571" cy="1437732"/>
          </a:xfrm>
          <a:prstGeom prst="rect">
            <a:avLst/>
          </a:prstGeom>
        </p:spPr>
      </p:pic>
    </p:spTree>
    <p:extLst>
      <p:ext uri="{BB962C8B-B14F-4D97-AF65-F5344CB8AC3E}">
        <p14:creationId xmlns:p14="http://schemas.microsoft.com/office/powerpoint/2010/main" val="336769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1"/>
          <p:cNvGraphicFramePr>
            <a:graphicFrameLocks noGrp="1"/>
          </p:cNvGraphicFramePr>
          <p:nvPr>
            <p:ph idx="1"/>
            <p:extLst>
              <p:ext uri="{D42A27DB-BD31-4B8C-83A1-F6EECF244321}">
                <p14:modId xmlns:p14="http://schemas.microsoft.com/office/powerpoint/2010/main" val="3437746758"/>
              </p:ext>
            </p:extLst>
          </p:nvPr>
        </p:nvGraphicFramePr>
        <p:xfrm>
          <a:off x="457200" y="1654175"/>
          <a:ext cx="8229600" cy="4144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83613" y="378060"/>
            <a:ext cx="7500794" cy="880241"/>
          </a:xfrm>
          <a:prstGeom prst="rect">
            <a:avLst/>
          </a:prstGeom>
          <a:noFill/>
        </p:spPr>
        <p:txBody>
          <a:bodyPr wrap="square" rtlCol="0">
            <a:spAutoFit/>
          </a:bodyPr>
          <a:lstStyle/>
          <a:p>
            <a:pPr>
              <a:lnSpc>
                <a:spcPct val="80000"/>
              </a:lnSpc>
              <a:buClr>
                <a:srgbClr val="AED246"/>
              </a:buClr>
            </a:pPr>
            <a:r>
              <a:rPr lang="en-US" sz="3200" b="1" dirty="0">
                <a:solidFill>
                  <a:srgbClr val="334495"/>
                </a:solidFill>
                <a:latin typeface="Myriad Pro" pitchFamily="34" charset="0"/>
                <a:cs typeface="Century Gothic"/>
              </a:rPr>
              <a:t>Newspaper Media </a:t>
            </a:r>
            <a:r>
              <a:rPr lang="en-US" sz="3200" b="1" dirty="0" smtClean="0">
                <a:solidFill>
                  <a:srgbClr val="334495"/>
                </a:solidFill>
                <a:latin typeface="Myriad Pro" pitchFamily="34" charset="0"/>
                <a:cs typeface="Century Gothic"/>
              </a:rPr>
              <a:t>Reach All </a:t>
            </a:r>
            <a:r>
              <a:rPr lang="en-US" sz="3200" b="1" dirty="0">
                <a:solidFill>
                  <a:srgbClr val="334495"/>
                </a:solidFill>
                <a:latin typeface="Myriad Pro" pitchFamily="34" charset="0"/>
                <a:cs typeface="Century Gothic"/>
              </a:rPr>
              <a:t>Target Groups</a:t>
            </a:r>
          </a:p>
        </p:txBody>
      </p:sp>
      <p:sp>
        <p:nvSpPr>
          <p:cNvPr id="16" name="TextBox 15"/>
          <p:cNvSpPr txBox="1"/>
          <p:nvPr/>
        </p:nvSpPr>
        <p:spPr>
          <a:xfrm>
            <a:off x="196704" y="1424425"/>
            <a:ext cx="8534400" cy="646331"/>
          </a:xfrm>
          <a:prstGeom prst="rect">
            <a:avLst/>
          </a:prstGeom>
          <a:noFill/>
          <a:ln w="28575">
            <a:noFill/>
          </a:ln>
        </p:spPr>
        <p:txBody>
          <a:bodyPr wrap="square" rtlCol="0">
            <a:spAutoFit/>
          </a:bodyPr>
          <a:lstStyle/>
          <a:p>
            <a:pPr>
              <a:buClr>
                <a:srgbClr val="AED246"/>
              </a:buClr>
            </a:pPr>
            <a:r>
              <a:rPr lang="en-US" b="1" dirty="0">
                <a:solidFill>
                  <a:srgbClr val="1C2F42"/>
                </a:solidFill>
                <a:latin typeface="Arial" panose="020B0604020202020204" pitchFamily="34" charset="0"/>
                <a:cs typeface="Arial" panose="020B0604020202020204" pitchFamily="34" charset="0"/>
              </a:rPr>
              <a:t>Millennials </a:t>
            </a:r>
            <a:r>
              <a:rPr lang="en-US" dirty="0">
                <a:solidFill>
                  <a:srgbClr val="1C2F42"/>
                </a:solidFill>
                <a:latin typeface="Arial" panose="020B0604020202020204" pitchFamily="34" charset="0"/>
                <a:cs typeface="Arial" panose="020B0604020202020204" pitchFamily="34" charset="0"/>
              </a:rPr>
              <a:t>read most on a phone</a:t>
            </a:r>
            <a:r>
              <a:rPr lang="en-US" b="1" dirty="0">
                <a:solidFill>
                  <a:srgbClr val="1C2F42"/>
                </a:solidFill>
                <a:latin typeface="Arial" panose="020B0604020202020204" pitchFamily="34" charset="0"/>
                <a:cs typeface="Arial" panose="020B0604020202020204" pitchFamily="34" charset="0"/>
              </a:rPr>
              <a:t>. Boomers</a:t>
            </a:r>
            <a:r>
              <a:rPr lang="en-US" dirty="0">
                <a:solidFill>
                  <a:srgbClr val="1C2F42"/>
                </a:solidFill>
                <a:latin typeface="Arial" panose="020B0604020202020204" pitchFamily="34" charset="0"/>
                <a:cs typeface="Arial" panose="020B0604020202020204" pitchFamily="34" charset="0"/>
              </a:rPr>
              <a:t> prefer to read in print.  </a:t>
            </a:r>
            <a:r>
              <a:rPr lang="en-US" b="1" dirty="0">
                <a:solidFill>
                  <a:srgbClr val="1C2F42"/>
                </a:solidFill>
                <a:latin typeface="Arial" panose="020B0604020202020204" pitchFamily="34" charset="0"/>
                <a:cs typeface="Arial" panose="020B0604020202020204" pitchFamily="34" charset="0"/>
              </a:rPr>
              <a:t>Adults 35-49 years old </a:t>
            </a:r>
            <a:r>
              <a:rPr lang="en-US" dirty="0" smtClean="0">
                <a:solidFill>
                  <a:srgbClr val="1C2F42"/>
                </a:solidFill>
                <a:latin typeface="Arial" panose="020B0604020202020204" pitchFamily="34" charset="0"/>
                <a:cs typeface="Arial" panose="020B0604020202020204" pitchFamily="34" charset="0"/>
              </a:rPr>
              <a:t>over-index for both phone </a:t>
            </a:r>
            <a:r>
              <a:rPr lang="en-US" dirty="0">
                <a:solidFill>
                  <a:srgbClr val="1C2F42"/>
                </a:solidFill>
                <a:latin typeface="Arial" panose="020B0604020202020204" pitchFamily="34" charset="0"/>
                <a:cs typeface="Arial" panose="020B0604020202020204" pitchFamily="34" charset="0"/>
              </a:rPr>
              <a:t>and </a:t>
            </a:r>
            <a:r>
              <a:rPr lang="en-US" dirty="0" smtClean="0">
                <a:solidFill>
                  <a:srgbClr val="1C2F42"/>
                </a:solidFill>
                <a:latin typeface="Arial" panose="020B0604020202020204" pitchFamily="34" charset="0"/>
                <a:cs typeface="Arial" panose="020B0604020202020204" pitchFamily="34" charset="0"/>
              </a:rPr>
              <a:t>computer platform readership.</a:t>
            </a:r>
            <a:endParaRPr lang="en-US" dirty="0">
              <a:solidFill>
                <a:srgbClr val="1C2F42"/>
              </a:solidFill>
              <a:latin typeface="Arial" panose="020B0604020202020204" pitchFamily="34" charset="0"/>
              <a:cs typeface="Arial" panose="020B0604020202020204" pitchFamily="34" charset="0"/>
            </a:endParaRPr>
          </a:p>
        </p:txBody>
      </p:sp>
      <p:sp>
        <p:nvSpPr>
          <p:cNvPr id="18" name="TextBox 17"/>
          <p:cNvSpPr txBox="1"/>
          <p:nvPr/>
        </p:nvSpPr>
        <p:spPr>
          <a:xfrm>
            <a:off x="7859485" y="2070756"/>
            <a:ext cx="1230847"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 Readership</a:t>
            </a:r>
            <a:endParaRPr lang="en-US" sz="1200" b="1" dirty="0">
              <a:latin typeface="Arial" panose="020B0604020202020204" pitchFamily="34" charset="0"/>
              <a:cs typeface="Arial" panose="020B0604020202020204" pitchFamily="34" charset="0"/>
            </a:endParaRPr>
          </a:p>
        </p:txBody>
      </p:sp>
      <p:sp>
        <p:nvSpPr>
          <p:cNvPr id="44" name="Text Box 7"/>
          <p:cNvSpPr txBox="1">
            <a:spLocks noChangeArrowheads="1"/>
          </p:cNvSpPr>
          <p:nvPr/>
        </p:nvSpPr>
        <p:spPr bwMode="auto">
          <a:xfrm>
            <a:off x="0" y="6438700"/>
            <a:ext cx="746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February 2018</a:t>
            </a:r>
          </a:p>
          <a:p>
            <a:pPr eaLnBrk="1" hangingPunct="1"/>
            <a:r>
              <a:rPr lang="en-US" sz="1100" dirty="0"/>
              <a:t>Millennials=age </a:t>
            </a:r>
            <a:r>
              <a:rPr lang="en-US" sz="1100" dirty="0" smtClean="0"/>
              <a:t>18-34 years; </a:t>
            </a:r>
            <a:r>
              <a:rPr lang="en-US" sz="1100" dirty="0"/>
              <a:t>Boomers=age </a:t>
            </a:r>
            <a:r>
              <a:rPr lang="en-US" sz="1100" dirty="0" smtClean="0"/>
              <a:t>54-72 years</a:t>
            </a:r>
            <a:endParaRPr lang="en-US" sz="1100" dirty="0"/>
          </a:p>
        </p:txBody>
      </p:sp>
      <p:sp>
        <p:nvSpPr>
          <p:cNvPr id="4" name="TextBox 3"/>
          <p:cNvSpPr txBox="1"/>
          <p:nvPr/>
        </p:nvSpPr>
        <p:spPr>
          <a:xfrm>
            <a:off x="918125"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88% </a:t>
            </a:r>
          </a:p>
          <a:p>
            <a:pPr algn="ctr"/>
            <a:r>
              <a:rPr lang="en-CA" sz="1600" b="1" dirty="0">
                <a:latin typeface="Arial" panose="020B0604020202020204" pitchFamily="34" charset="0"/>
                <a:cs typeface="Arial" panose="020B0604020202020204" pitchFamily="34" charset="0"/>
              </a:rPr>
              <a:t>Any Platform</a:t>
            </a:r>
          </a:p>
        </p:txBody>
      </p:sp>
      <p:sp>
        <p:nvSpPr>
          <p:cNvPr id="20" name="TextBox 19"/>
          <p:cNvSpPr txBox="1"/>
          <p:nvPr/>
        </p:nvSpPr>
        <p:spPr>
          <a:xfrm>
            <a:off x="2965018"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88% </a:t>
            </a:r>
          </a:p>
          <a:p>
            <a:pPr algn="ctr"/>
            <a:r>
              <a:rPr lang="en-CA" sz="1600" b="1" dirty="0">
                <a:latin typeface="Arial" panose="020B0604020202020204" pitchFamily="34" charset="0"/>
                <a:cs typeface="Arial" panose="020B0604020202020204" pitchFamily="34" charset="0"/>
              </a:rPr>
              <a:t>Any Platform</a:t>
            </a:r>
          </a:p>
        </p:txBody>
      </p:sp>
      <p:sp>
        <p:nvSpPr>
          <p:cNvPr id="21" name="TextBox 20"/>
          <p:cNvSpPr txBox="1"/>
          <p:nvPr/>
        </p:nvSpPr>
        <p:spPr>
          <a:xfrm>
            <a:off x="4997307"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91% </a:t>
            </a:r>
          </a:p>
          <a:p>
            <a:pPr algn="ctr"/>
            <a:r>
              <a:rPr lang="en-CA" sz="1600" b="1" dirty="0">
                <a:latin typeface="Arial" panose="020B0604020202020204" pitchFamily="34" charset="0"/>
                <a:cs typeface="Arial" panose="020B0604020202020204" pitchFamily="34" charset="0"/>
              </a:rPr>
              <a:t>Any Platform</a:t>
            </a:r>
          </a:p>
        </p:txBody>
      </p:sp>
      <p:sp>
        <p:nvSpPr>
          <p:cNvPr id="22" name="TextBox 21"/>
          <p:cNvSpPr txBox="1"/>
          <p:nvPr/>
        </p:nvSpPr>
        <p:spPr>
          <a:xfrm>
            <a:off x="7036707"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87% </a:t>
            </a:r>
          </a:p>
          <a:p>
            <a:pPr algn="ctr"/>
            <a:r>
              <a:rPr lang="en-CA" sz="1600" b="1" dirty="0">
                <a:latin typeface="Arial" panose="020B0604020202020204" pitchFamily="34" charset="0"/>
                <a:cs typeface="Arial" panose="020B0604020202020204" pitchFamily="34" charset="0"/>
              </a:rPr>
              <a:t>Any Platform</a:t>
            </a:r>
          </a:p>
        </p:txBody>
      </p:sp>
    </p:spTree>
    <p:extLst>
      <p:ext uri="{BB962C8B-B14F-4D97-AF65-F5344CB8AC3E}">
        <p14:creationId xmlns:p14="http://schemas.microsoft.com/office/powerpoint/2010/main" val="38051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5513" y="1904471"/>
            <a:ext cx="7115629" cy="3981077"/>
          </a:xfrm>
        </p:spPr>
        <p:txBody>
          <a:bodyPr>
            <a:noAutofit/>
          </a:bodyPr>
          <a:lstStyle/>
          <a:p>
            <a:pPr marL="0" indent="0">
              <a:spcBef>
                <a:spcPts val="1800"/>
              </a:spcBef>
              <a:buNone/>
            </a:pPr>
            <a:r>
              <a:rPr lang="en-US" sz="2600" dirty="0">
                <a:solidFill>
                  <a:srgbClr val="334495"/>
                </a:solidFill>
              </a:rPr>
              <a:t>Newspaper access is </a:t>
            </a:r>
            <a:r>
              <a:rPr lang="en-US" sz="2600" dirty="0" smtClean="0">
                <a:solidFill>
                  <a:srgbClr val="334495"/>
                </a:solidFill>
              </a:rPr>
              <a:t>multi-platform – one-third </a:t>
            </a:r>
            <a:r>
              <a:rPr lang="en-US" sz="2600" dirty="0">
                <a:solidFill>
                  <a:srgbClr val="334495"/>
                </a:solidFill>
              </a:rPr>
              <a:t>of adults (</a:t>
            </a:r>
            <a:r>
              <a:rPr lang="en-US" sz="2600" b="1" dirty="0">
                <a:solidFill>
                  <a:srgbClr val="334495"/>
                </a:solidFill>
              </a:rPr>
              <a:t>34%</a:t>
            </a:r>
            <a:r>
              <a:rPr lang="en-US" sz="2600" dirty="0">
                <a:solidFill>
                  <a:srgbClr val="334495"/>
                </a:solidFill>
              </a:rPr>
              <a:t>) read on </a:t>
            </a:r>
            <a:r>
              <a:rPr lang="en-US" sz="2600" b="1" dirty="0">
                <a:solidFill>
                  <a:srgbClr val="334495"/>
                </a:solidFill>
              </a:rPr>
              <a:t>ALL FOUR </a:t>
            </a:r>
            <a:r>
              <a:rPr lang="en-US" sz="2600" dirty="0">
                <a:solidFill>
                  <a:srgbClr val="334495"/>
                </a:solidFill>
              </a:rPr>
              <a:t>platforms</a:t>
            </a:r>
            <a:r>
              <a:rPr lang="en-US" sz="2600" dirty="0" smtClean="0">
                <a:solidFill>
                  <a:srgbClr val="334495"/>
                </a:solidFill>
              </a:rPr>
              <a:t>.</a:t>
            </a:r>
          </a:p>
          <a:p>
            <a:pPr marL="0" indent="0">
              <a:spcBef>
                <a:spcPts val="2400"/>
              </a:spcBef>
              <a:buNone/>
            </a:pPr>
            <a:r>
              <a:rPr lang="en-US" sz="2600" dirty="0" smtClean="0">
                <a:solidFill>
                  <a:srgbClr val="334495"/>
                </a:solidFill>
              </a:rPr>
              <a:t>While more </a:t>
            </a:r>
            <a:r>
              <a:rPr lang="en-US" sz="2600" dirty="0">
                <a:solidFill>
                  <a:srgbClr val="334495"/>
                </a:solidFill>
              </a:rPr>
              <a:t>adults </a:t>
            </a:r>
            <a:r>
              <a:rPr lang="en-US" sz="2600" dirty="0" smtClean="0">
                <a:solidFill>
                  <a:srgbClr val="334495"/>
                </a:solidFill>
              </a:rPr>
              <a:t>continue to embrace </a:t>
            </a:r>
            <a:r>
              <a:rPr lang="en-US" sz="2600" dirty="0">
                <a:solidFill>
                  <a:srgbClr val="334495"/>
                </a:solidFill>
              </a:rPr>
              <a:t>technology to read newspaper content, </a:t>
            </a:r>
            <a:r>
              <a:rPr lang="en-US" sz="2600" dirty="0" smtClean="0">
                <a:solidFill>
                  <a:srgbClr val="334495"/>
                </a:solidFill>
              </a:rPr>
              <a:t>6 out of 10 adults continue to access print editions.</a:t>
            </a:r>
            <a:endParaRPr lang="en-US" sz="2600" dirty="0">
              <a:solidFill>
                <a:srgbClr val="334495"/>
              </a:solidFill>
            </a:endParaRPr>
          </a:p>
          <a:p>
            <a:pPr marL="0" indent="0">
              <a:spcBef>
                <a:spcPts val="2400"/>
              </a:spcBef>
              <a:buNone/>
            </a:pPr>
            <a:r>
              <a:rPr lang="en-US" sz="2600" dirty="0" smtClean="0">
                <a:solidFill>
                  <a:srgbClr val="334495"/>
                </a:solidFill>
              </a:rPr>
              <a:t>Every </a:t>
            </a:r>
            <a:r>
              <a:rPr lang="en-US" sz="2600" dirty="0">
                <a:solidFill>
                  <a:srgbClr val="334495"/>
                </a:solidFill>
              </a:rPr>
              <a:t>platform (print, desktop/laptop, phone and tablet) is accessed by every demographic to read newspaper content.</a:t>
            </a:r>
          </a:p>
          <a:p>
            <a:endParaRPr lang="en-US" sz="2600" dirty="0">
              <a:solidFill>
                <a:srgbClr val="334495"/>
              </a:solidFill>
            </a:endParaRPr>
          </a:p>
          <a:p>
            <a:endParaRPr lang="en-US" sz="2600" dirty="0">
              <a:solidFill>
                <a:srgbClr val="334495"/>
              </a:solidFill>
            </a:endParaRPr>
          </a:p>
        </p:txBody>
      </p:sp>
      <p:sp>
        <p:nvSpPr>
          <p:cNvPr id="6" name="Rectangle 5"/>
          <p:cNvSpPr/>
          <p:nvPr/>
        </p:nvSpPr>
        <p:spPr>
          <a:xfrm>
            <a:off x="0" y="3362"/>
            <a:ext cx="9144000" cy="1422667"/>
          </a:xfrm>
          <a:prstGeom prst="rect">
            <a:avLst/>
          </a:prstGeom>
          <a:solidFill>
            <a:srgbClr val="263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11830" y="90823"/>
            <a:ext cx="6565446" cy="1200329"/>
          </a:xfrm>
          <a:prstGeom prst="rect">
            <a:avLst/>
          </a:prstGeom>
          <a:noFill/>
        </p:spPr>
        <p:txBody>
          <a:bodyPr wrap="square" rtlCol="0">
            <a:spAutoFit/>
          </a:bodyPr>
          <a:lstStyle/>
          <a:p>
            <a:r>
              <a:rPr lang="en-US" sz="2400" b="1" dirty="0" smtClean="0">
                <a:solidFill>
                  <a:srgbClr val="FFFFFF"/>
                </a:solidFill>
                <a:latin typeface="Arial"/>
                <a:cs typeface="Arial"/>
              </a:rPr>
              <a:t>NINE OF </a:t>
            </a:r>
            <a:r>
              <a:rPr lang="en-US" sz="2400" b="1" dirty="0">
                <a:solidFill>
                  <a:srgbClr val="FFFFFF"/>
                </a:solidFill>
                <a:latin typeface="Arial"/>
                <a:cs typeface="Arial"/>
              </a:rPr>
              <a:t>TEN CANADIANS (88%) READ A NEWSPAPER ON ANY PLATFORM EACH WEEK</a:t>
            </a:r>
          </a:p>
        </p:txBody>
      </p:sp>
      <p:pic>
        <p:nvPicPr>
          <p:cNvPr id="5" name="Picture 4" descr="7 PPT images-08.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539" y="1724440"/>
            <a:ext cx="1709053" cy="4066366"/>
          </a:xfrm>
          <a:prstGeom prst="rect">
            <a:avLst/>
          </a:prstGeom>
        </p:spPr>
      </p:pic>
      <p:pic>
        <p:nvPicPr>
          <p:cNvPr id="8" name="Picture 7" descr="247-PPT-images.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5948" y="-76202"/>
            <a:ext cx="2444750" cy="1656773"/>
          </a:xfrm>
          <a:prstGeom prst="rect">
            <a:avLst/>
          </a:prstGeom>
        </p:spPr>
      </p:pic>
      <p:sp>
        <p:nvSpPr>
          <p:cNvPr id="9" name="Text Box 7"/>
          <p:cNvSpPr txBox="1">
            <a:spLocks noChangeArrowheads="1"/>
          </p:cNvSpPr>
          <p:nvPr/>
        </p:nvSpPr>
        <p:spPr bwMode="auto">
          <a:xfrm>
            <a:off x="0" y="6580210"/>
            <a:ext cx="6477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February 2018</a:t>
            </a:r>
            <a:endParaRPr lang="en-US" sz="1100" b="1" dirty="0"/>
          </a:p>
        </p:txBody>
      </p:sp>
    </p:spTree>
    <p:extLst>
      <p:ext uri="{BB962C8B-B14F-4D97-AF65-F5344CB8AC3E}">
        <p14:creationId xmlns:p14="http://schemas.microsoft.com/office/powerpoint/2010/main" val="3052252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1"/>
          <p:cNvGraphicFramePr>
            <a:graphicFrameLocks noGrp="1"/>
          </p:cNvGraphicFramePr>
          <p:nvPr>
            <p:ph idx="1"/>
            <p:extLst>
              <p:ext uri="{D42A27DB-BD31-4B8C-83A1-F6EECF244321}">
                <p14:modId xmlns:p14="http://schemas.microsoft.com/office/powerpoint/2010/main" val="2499899999"/>
              </p:ext>
            </p:extLst>
          </p:nvPr>
        </p:nvGraphicFramePr>
        <p:xfrm>
          <a:off x="457200" y="1654175"/>
          <a:ext cx="8229600" cy="4144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83613" y="378060"/>
            <a:ext cx="7486190" cy="896656"/>
          </a:xfrm>
          <a:prstGeom prst="rect">
            <a:avLst/>
          </a:prstGeom>
          <a:noFill/>
        </p:spPr>
        <p:txBody>
          <a:bodyPr wrap="square" rtlCol="0">
            <a:spAutoFit/>
          </a:bodyPr>
          <a:lstStyle/>
          <a:p>
            <a:pPr>
              <a:lnSpc>
                <a:spcPct val="80000"/>
              </a:lnSpc>
              <a:buClr>
                <a:srgbClr val="AED246"/>
              </a:buClr>
            </a:pPr>
            <a:r>
              <a:rPr lang="en-US" sz="3200" b="1" dirty="0">
                <a:solidFill>
                  <a:srgbClr val="334495"/>
                </a:solidFill>
                <a:latin typeface="Myriad Pro" pitchFamily="34" charset="0"/>
                <a:cs typeface="Century Gothic"/>
              </a:rPr>
              <a:t>Newspaper Media </a:t>
            </a:r>
            <a:r>
              <a:rPr lang="en-US" sz="3200" b="1" dirty="0" smtClean="0">
                <a:solidFill>
                  <a:srgbClr val="334495"/>
                </a:solidFill>
                <a:latin typeface="Myriad Pro" pitchFamily="34" charset="0"/>
                <a:cs typeface="Century Gothic"/>
              </a:rPr>
              <a:t>Reach all </a:t>
            </a:r>
            <a:r>
              <a:rPr lang="en-US" sz="3200" b="1" dirty="0">
                <a:solidFill>
                  <a:srgbClr val="334495"/>
                </a:solidFill>
                <a:latin typeface="Myriad Pro" pitchFamily="34" charset="0"/>
                <a:cs typeface="Century Gothic"/>
              </a:rPr>
              <a:t>Target Groups</a:t>
            </a:r>
          </a:p>
        </p:txBody>
      </p:sp>
      <p:sp>
        <p:nvSpPr>
          <p:cNvPr id="16" name="TextBox 15"/>
          <p:cNvSpPr txBox="1"/>
          <p:nvPr/>
        </p:nvSpPr>
        <p:spPr>
          <a:xfrm>
            <a:off x="196704" y="1293793"/>
            <a:ext cx="8534400" cy="1200329"/>
          </a:xfrm>
          <a:prstGeom prst="rect">
            <a:avLst/>
          </a:prstGeom>
          <a:noFill/>
          <a:ln w="28575">
            <a:noFill/>
          </a:ln>
        </p:spPr>
        <p:txBody>
          <a:bodyPr wrap="square" rtlCol="0">
            <a:spAutoFit/>
          </a:bodyPr>
          <a:lstStyle/>
          <a:p>
            <a:pPr>
              <a:buClr>
                <a:srgbClr val="AED246"/>
              </a:buClr>
            </a:pPr>
            <a:r>
              <a:rPr lang="en-US" b="1" dirty="0" smtClean="0">
                <a:solidFill>
                  <a:srgbClr val="1C2F42"/>
                </a:solidFill>
                <a:latin typeface="Arial" panose="020B0604020202020204" pitchFamily="34" charset="0"/>
                <a:cs typeface="Arial" panose="020B0604020202020204" pitchFamily="34" charset="0"/>
              </a:rPr>
              <a:t>Business Decision Makers*, Influencers** </a:t>
            </a:r>
            <a:r>
              <a:rPr lang="en-US" dirty="0">
                <a:solidFill>
                  <a:srgbClr val="1C2F42"/>
                </a:solidFill>
                <a:latin typeface="Arial" panose="020B0604020202020204" pitchFamily="34" charset="0"/>
                <a:cs typeface="Arial" panose="020B0604020202020204" pitchFamily="34" charset="0"/>
              </a:rPr>
              <a:t>and</a:t>
            </a:r>
            <a:r>
              <a:rPr lang="en-US" b="1" dirty="0">
                <a:solidFill>
                  <a:srgbClr val="1C2F42"/>
                </a:solidFill>
                <a:latin typeface="Arial" panose="020B0604020202020204" pitchFamily="34" charset="0"/>
                <a:cs typeface="Arial" panose="020B0604020202020204" pitchFamily="34" charset="0"/>
              </a:rPr>
              <a:t> adults with household incomes $100K+ </a:t>
            </a:r>
            <a:r>
              <a:rPr lang="en-US" dirty="0">
                <a:solidFill>
                  <a:srgbClr val="1C2F42"/>
                </a:solidFill>
                <a:latin typeface="Arial" panose="020B0604020202020204" pitchFamily="34" charset="0"/>
                <a:cs typeface="Arial" panose="020B0604020202020204" pitchFamily="34" charset="0"/>
              </a:rPr>
              <a:t>read most on their </a:t>
            </a:r>
            <a:r>
              <a:rPr lang="en-US" dirty="0" smtClean="0">
                <a:solidFill>
                  <a:srgbClr val="1C2F42"/>
                </a:solidFill>
                <a:latin typeface="Arial" panose="020B0604020202020204" pitchFamily="34" charset="0"/>
                <a:cs typeface="Arial" panose="020B0604020202020204" pitchFamily="34" charset="0"/>
              </a:rPr>
              <a:t>phone but have the highest overall readership on any platform of all target groups.  They all over-index on print readership. </a:t>
            </a:r>
            <a:endParaRPr lang="en-US" dirty="0">
              <a:solidFill>
                <a:srgbClr val="1C2F42"/>
              </a:solidFill>
              <a:latin typeface="Arial" panose="020B0604020202020204" pitchFamily="34" charset="0"/>
              <a:cs typeface="Arial" panose="020B0604020202020204" pitchFamily="34" charset="0"/>
            </a:endParaRPr>
          </a:p>
        </p:txBody>
      </p:sp>
      <p:sp>
        <p:nvSpPr>
          <p:cNvPr id="44" name="Text Box 7"/>
          <p:cNvSpPr txBox="1">
            <a:spLocks noChangeArrowheads="1"/>
          </p:cNvSpPr>
          <p:nvPr/>
        </p:nvSpPr>
        <p:spPr bwMode="auto">
          <a:xfrm>
            <a:off x="0" y="5959292"/>
            <a:ext cx="6620933" cy="89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latin typeface="Arial" panose="020B0604020202020204" pitchFamily="34" charset="0"/>
                <a:cs typeface="Arial" panose="020B0604020202020204" pitchFamily="34" charset="0"/>
              </a:rPr>
              <a:t>Totum Research; Canadians 18+, weekly readership, February 2018</a:t>
            </a:r>
          </a:p>
          <a:p>
            <a:pPr eaLnBrk="1" hangingPunct="1"/>
            <a:r>
              <a:rPr lang="en-US" sz="900" dirty="0">
                <a:latin typeface="Arial" panose="020B0604020202020204" pitchFamily="34" charset="0"/>
                <a:cs typeface="Arial" panose="020B0604020202020204" pitchFamily="34" charset="0"/>
              </a:rPr>
              <a:t>*Canadian </a:t>
            </a:r>
            <a:r>
              <a:rPr lang="en-US" altLang="en-US" sz="900" dirty="0">
                <a:latin typeface="Arial" panose="020B0604020202020204" pitchFamily="34" charset="0"/>
                <a:cs typeface="Arial" panose="020B0604020202020204" pitchFamily="34" charset="0"/>
              </a:rPr>
              <a:t>professionals, senior management/executives and business owners/self </a:t>
            </a:r>
            <a:r>
              <a:rPr lang="en-US" altLang="en-US" sz="900" dirty="0" smtClean="0">
                <a:latin typeface="Arial" panose="020B0604020202020204" pitchFamily="34" charset="0"/>
                <a:cs typeface="Arial" panose="020B0604020202020204" pitchFamily="34" charset="0"/>
              </a:rPr>
              <a:t>employed</a:t>
            </a:r>
          </a:p>
          <a:p>
            <a:pPr indent="-285750">
              <a:lnSpc>
                <a:spcPct val="120000"/>
              </a:lnSpc>
            </a:pPr>
            <a:r>
              <a:rPr lang="en-US" altLang="en-US" sz="900" dirty="0" smtClean="0">
                <a:latin typeface="Arial" panose="020B0604020202020204" pitchFamily="34" charset="0"/>
                <a:cs typeface="Arial" panose="020B0604020202020204" pitchFamily="34" charset="0"/>
              </a:rPr>
              <a:t>** Influencers – 3+ of the following statements: </a:t>
            </a:r>
            <a:r>
              <a:rPr lang="en-CA" sz="900" dirty="0">
                <a:latin typeface="Arial" panose="020B0604020202020204" pitchFamily="34" charset="0"/>
                <a:cs typeface="Arial" panose="020B0604020202020204" pitchFamily="34" charset="0"/>
              </a:rPr>
              <a:t>Find a new product and typically recommend it to </a:t>
            </a:r>
            <a:r>
              <a:rPr lang="en-CA" sz="900" dirty="0" smtClean="0">
                <a:latin typeface="Arial" panose="020B0604020202020204" pitchFamily="34" charset="0"/>
                <a:cs typeface="Arial" panose="020B0604020202020204" pitchFamily="34" charset="0"/>
              </a:rPr>
              <a:t>others; Keep </a:t>
            </a:r>
            <a:r>
              <a:rPr lang="en-CA" sz="900" dirty="0">
                <a:latin typeface="Arial" panose="020B0604020202020204" pitchFamily="34" charset="0"/>
                <a:cs typeface="Arial" panose="020B0604020202020204" pitchFamily="34" charset="0"/>
              </a:rPr>
              <a:t>informed about new products and </a:t>
            </a:r>
            <a:r>
              <a:rPr lang="en-CA" sz="900" dirty="0" smtClean="0">
                <a:latin typeface="Arial" panose="020B0604020202020204" pitchFamily="34" charset="0"/>
                <a:cs typeface="Arial" panose="020B0604020202020204" pitchFamily="34" charset="0"/>
              </a:rPr>
              <a:t>services; People </a:t>
            </a:r>
            <a:r>
              <a:rPr lang="en-CA" sz="900" dirty="0">
                <a:latin typeface="Arial" panose="020B0604020202020204" pitchFamily="34" charset="0"/>
                <a:cs typeface="Arial" panose="020B0604020202020204" pitchFamily="34" charset="0"/>
              </a:rPr>
              <a:t>frequently ask for my </a:t>
            </a:r>
            <a:r>
              <a:rPr lang="en-CA" sz="900" dirty="0" smtClean="0">
                <a:latin typeface="Arial" panose="020B0604020202020204" pitchFamily="34" charset="0"/>
                <a:cs typeface="Arial" panose="020B0604020202020204" pitchFamily="34" charset="0"/>
              </a:rPr>
              <a:t>advice; Always </a:t>
            </a:r>
            <a:r>
              <a:rPr lang="en-CA" sz="900" dirty="0">
                <a:latin typeface="Arial" panose="020B0604020202020204" pitchFamily="34" charset="0"/>
                <a:cs typeface="Arial" panose="020B0604020202020204" pitchFamily="34" charset="0"/>
              </a:rPr>
              <a:t>the first to try new </a:t>
            </a:r>
            <a:r>
              <a:rPr lang="en-CA" sz="900" dirty="0" smtClean="0">
                <a:latin typeface="Arial" panose="020B0604020202020204" pitchFamily="34" charset="0"/>
                <a:cs typeface="Arial" panose="020B0604020202020204" pitchFamily="34" charset="0"/>
              </a:rPr>
              <a:t>products/services; Frequently </a:t>
            </a:r>
            <a:r>
              <a:rPr lang="en-CA" sz="900" dirty="0">
                <a:latin typeface="Arial" panose="020B0604020202020204" pitchFamily="34" charset="0"/>
                <a:cs typeface="Arial" panose="020B0604020202020204" pitchFamily="34" charset="0"/>
              </a:rPr>
              <a:t>share information about products/services on social </a:t>
            </a:r>
            <a:r>
              <a:rPr lang="en-CA" sz="900" dirty="0" smtClean="0">
                <a:latin typeface="Arial" panose="020B0604020202020204" pitchFamily="34" charset="0"/>
                <a:cs typeface="Arial" panose="020B0604020202020204" pitchFamily="34" charset="0"/>
              </a:rPr>
              <a:t>media</a:t>
            </a:r>
            <a:endParaRPr lang="en-US" altLang="en-US" sz="900" dirty="0">
              <a:latin typeface="Arial" panose="020B0604020202020204" pitchFamily="34" charset="0"/>
              <a:cs typeface="Arial" panose="020B0604020202020204" pitchFamily="34" charset="0"/>
            </a:endParaRPr>
          </a:p>
        </p:txBody>
      </p:sp>
      <p:sp>
        <p:nvSpPr>
          <p:cNvPr id="4" name="TextBox 3"/>
          <p:cNvSpPr txBox="1"/>
          <p:nvPr/>
        </p:nvSpPr>
        <p:spPr>
          <a:xfrm>
            <a:off x="2899377"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93% </a:t>
            </a:r>
          </a:p>
          <a:p>
            <a:pPr algn="ctr"/>
            <a:r>
              <a:rPr lang="en-CA" sz="1600" b="1" dirty="0">
                <a:latin typeface="Arial" panose="020B0604020202020204" pitchFamily="34" charset="0"/>
                <a:cs typeface="Arial" panose="020B0604020202020204" pitchFamily="34" charset="0"/>
              </a:rPr>
              <a:t>Any Platform</a:t>
            </a:r>
          </a:p>
        </p:txBody>
      </p:sp>
      <p:sp>
        <p:nvSpPr>
          <p:cNvPr id="20" name="TextBox 19"/>
          <p:cNvSpPr txBox="1"/>
          <p:nvPr/>
        </p:nvSpPr>
        <p:spPr>
          <a:xfrm>
            <a:off x="4989814"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94% </a:t>
            </a:r>
          </a:p>
          <a:p>
            <a:pPr algn="ctr"/>
            <a:r>
              <a:rPr lang="en-CA" sz="1600" b="1" dirty="0">
                <a:latin typeface="Arial" panose="020B0604020202020204" pitchFamily="34" charset="0"/>
                <a:cs typeface="Arial" panose="020B0604020202020204" pitchFamily="34" charset="0"/>
              </a:rPr>
              <a:t>Any Platform</a:t>
            </a:r>
          </a:p>
        </p:txBody>
      </p:sp>
      <p:sp>
        <p:nvSpPr>
          <p:cNvPr id="21" name="TextBox 20"/>
          <p:cNvSpPr txBox="1"/>
          <p:nvPr/>
        </p:nvSpPr>
        <p:spPr>
          <a:xfrm>
            <a:off x="7022103"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91% </a:t>
            </a:r>
          </a:p>
          <a:p>
            <a:pPr algn="ctr"/>
            <a:r>
              <a:rPr lang="en-CA" sz="1600" b="1" dirty="0">
                <a:latin typeface="Arial" panose="020B0604020202020204" pitchFamily="34" charset="0"/>
                <a:cs typeface="Arial" panose="020B0604020202020204" pitchFamily="34" charset="0"/>
              </a:rPr>
              <a:t>Any Platform</a:t>
            </a:r>
          </a:p>
        </p:txBody>
      </p:sp>
      <p:sp>
        <p:nvSpPr>
          <p:cNvPr id="11" name="TextBox 10"/>
          <p:cNvSpPr txBox="1"/>
          <p:nvPr/>
        </p:nvSpPr>
        <p:spPr>
          <a:xfrm>
            <a:off x="896353"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88% </a:t>
            </a:r>
          </a:p>
          <a:p>
            <a:pPr algn="ctr"/>
            <a:r>
              <a:rPr lang="en-CA" sz="1600" b="1" dirty="0">
                <a:latin typeface="Arial" panose="020B0604020202020204" pitchFamily="34" charset="0"/>
                <a:cs typeface="Arial" panose="020B0604020202020204" pitchFamily="34" charset="0"/>
              </a:rPr>
              <a:t>Any Platform</a:t>
            </a:r>
          </a:p>
        </p:txBody>
      </p:sp>
      <p:sp>
        <p:nvSpPr>
          <p:cNvPr id="12" name="TextBox 11"/>
          <p:cNvSpPr txBox="1"/>
          <p:nvPr/>
        </p:nvSpPr>
        <p:spPr>
          <a:xfrm>
            <a:off x="7859485" y="2209255"/>
            <a:ext cx="1230847"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 Readership</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774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518"/>
            <a:ext cx="7249886" cy="795722"/>
          </a:xfrm>
        </p:spPr>
        <p:txBody>
          <a:bodyPr/>
          <a:lstStyle/>
          <a:p>
            <a:r>
              <a:rPr lang="en-US" dirty="0" smtClean="0"/>
              <a:t>Influencers</a:t>
            </a:r>
            <a:endParaRPr lang="en-US" dirty="0"/>
          </a:p>
        </p:txBody>
      </p:sp>
      <p:sp>
        <p:nvSpPr>
          <p:cNvPr id="3" name="Content Placeholder 2"/>
          <p:cNvSpPr>
            <a:spLocks noGrp="1"/>
          </p:cNvSpPr>
          <p:nvPr>
            <p:ph idx="1"/>
          </p:nvPr>
        </p:nvSpPr>
        <p:spPr>
          <a:xfrm>
            <a:off x="457200" y="1181100"/>
            <a:ext cx="7955280" cy="4618489"/>
          </a:xfrm>
        </p:spPr>
        <p:txBody>
          <a:bodyPr>
            <a:noAutofit/>
          </a:bodyPr>
          <a:lstStyle/>
          <a:p>
            <a:pPr marL="0" indent="0">
              <a:lnSpc>
                <a:spcPct val="120000"/>
              </a:lnSpc>
              <a:spcAft>
                <a:spcPts val="600"/>
              </a:spcAft>
              <a:buNone/>
            </a:pPr>
            <a:r>
              <a:rPr lang="en-CA" sz="2000" dirty="0"/>
              <a:t>Influencers are typically early adopters and trusted </a:t>
            </a:r>
            <a:r>
              <a:rPr lang="en-CA" sz="2000" dirty="0" smtClean="0"/>
              <a:t>by  others</a:t>
            </a:r>
            <a:r>
              <a:rPr lang="en-CA" sz="2000" dirty="0"/>
              <a:t>.  Consumers often trust recommendations from a third party more than a brand so having readers who are Influencers is an asset.  </a:t>
            </a:r>
            <a:r>
              <a:rPr lang="en-CA" sz="2000" b="1" dirty="0">
                <a:solidFill>
                  <a:srgbClr val="16A985"/>
                </a:solidFill>
              </a:rPr>
              <a:t>True influence drives action, not just awareness</a:t>
            </a:r>
            <a:r>
              <a:rPr lang="en-CA" sz="2000" dirty="0">
                <a:solidFill>
                  <a:srgbClr val="16A985"/>
                </a:solidFill>
              </a:rPr>
              <a:t>.</a:t>
            </a:r>
            <a:r>
              <a:rPr lang="en-CA" sz="2000" dirty="0"/>
              <a:t> </a:t>
            </a:r>
            <a:endParaRPr lang="en-CA" sz="2000" dirty="0" smtClean="0"/>
          </a:p>
          <a:p>
            <a:pPr marL="0" indent="0">
              <a:lnSpc>
                <a:spcPct val="120000"/>
              </a:lnSpc>
              <a:spcAft>
                <a:spcPts val="600"/>
              </a:spcAft>
              <a:buNone/>
            </a:pPr>
            <a:r>
              <a:rPr lang="en-US" sz="2000" b="1" i="1" dirty="0" smtClean="0"/>
              <a:t>Newspapers 24/7 </a:t>
            </a:r>
            <a:r>
              <a:rPr lang="en-US" sz="2000" dirty="0" smtClean="0"/>
              <a:t>defines Influencers as those </a:t>
            </a:r>
            <a:r>
              <a:rPr lang="en-CA" sz="2000" dirty="0" smtClean="0"/>
              <a:t>who </a:t>
            </a:r>
            <a:r>
              <a:rPr lang="en-CA" sz="2000" dirty="0"/>
              <a:t>a</a:t>
            </a:r>
            <a:r>
              <a:rPr lang="en-CA" sz="2000" dirty="0" smtClean="0"/>
              <a:t>greed </a:t>
            </a:r>
            <a:r>
              <a:rPr lang="en-CA" sz="2000" dirty="0"/>
              <a:t>(somewhat/strongly) with </a:t>
            </a:r>
            <a:r>
              <a:rPr lang="en-CA" sz="2000" dirty="0" smtClean="0"/>
              <a:t>3 or more of the statements below:</a:t>
            </a:r>
            <a:endParaRPr lang="en-US" sz="2000" dirty="0"/>
          </a:p>
          <a:p>
            <a:pPr marL="971550" lvl="1" indent="-514350">
              <a:lnSpc>
                <a:spcPct val="120000"/>
              </a:lnSpc>
              <a:spcBef>
                <a:spcPts val="0"/>
              </a:spcBef>
              <a:buFont typeface="+mj-lt"/>
              <a:buAutoNum type="arabicPeriod"/>
            </a:pPr>
            <a:r>
              <a:rPr lang="en-CA" sz="2000" dirty="0"/>
              <a:t>Find a new product and typically recommend it to others</a:t>
            </a:r>
            <a:endParaRPr lang="en-US" sz="2000" dirty="0"/>
          </a:p>
          <a:p>
            <a:pPr marL="971550" lvl="1" indent="-514350">
              <a:lnSpc>
                <a:spcPct val="120000"/>
              </a:lnSpc>
              <a:spcBef>
                <a:spcPts val="0"/>
              </a:spcBef>
              <a:buFont typeface="+mj-lt"/>
              <a:buAutoNum type="arabicPeriod"/>
            </a:pPr>
            <a:r>
              <a:rPr lang="en-CA" sz="2000" dirty="0"/>
              <a:t>Keep informed about new products and services </a:t>
            </a:r>
            <a:endParaRPr lang="en-US" sz="2000" dirty="0"/>
          </a:p>
          <a:p>
            <a:pPr marL="971550" lvl="1" indent="-514350">
              <a:lnSpc>
                <a:spcPct val="120000"/>
              </a:lnSpc>
              <a:spcBef>
                <a:spcPts val="0"/>
              </a:spcBef>
              <a:buFont typeface="+mj-lt"/>
              <a:buAutoNum type="arabicPeriod"/>
            </a:pPr>
            <a:r>
              <a:rPr lang="en-CA" sz="2000" dirty="0"/>
              <a:t>People frequently ask for my advice</a:t>
            </a:r>
            <a:endParaRPr lang="en-US" sz="2000" dirty="0"/>
          </a:p>
          <a:p>
            <a:pPr marL="971550" lvl="1" indent="-514350">
              <a:lnSpc>
                <a:spcPct val="120000"/>
              </a:lnSpc>
              <a:spcBef>
                <a:spcPts val="0"/>
              </a:spcBef>
              <a:buFont typeface="+mj-lt"/>
              <a:buAutoNum type="arabicPeriod"/>
            </a:pPr>
            <a:r>
              <a:rPr lang="en-CA" sz="2000" dirty="0"/>
              <a:t>Always the first to try new products/services </a:t>
            </a:r>
            <a:endParaRPr lang="en-US" sz="2000" dirty="0"/>
          </a:p>
          <a:p>
            <a:pPr marL="971550" lvl="1" indent="-514350">
              <a:lnSpc>
                <a:spcPct val="120000"/>
              </a:lnSpc>
              <a:spcBef>
                <a:spcPts val="0"/>
              </a:spcBef>
              <a:buFont typeface="+mj-lt"/>
              <a:buAutoNum type="arabicPeriod"/>
            </a:pPr>
            <a:r>
              <a:rPr lang="en-CA" sz="2000" dirty="0"/>
              <a:t>Frequently share information about products/services on social </a:t>
            </a:r>
            <a:r>
              <a:rPr lang="en-CA" sz="2000" dirty="0" smtClean="0"/>
              <a:t>media</a:t>
            </a:r>
            <a:endParaRPr lang="en-US" sz="2000" dirty="0"/>
          </a:p>
        </p:txBody>
      </p:sp>
    </p:spTree>
    <p:extLst>
      <p:ext uri="{BB962C8B-B14F-4D97-AF65-F5344CB8AC3E}">
        <p14:creationId xmlns:p14="http://schemas.microsoft.com/office/powerpoint/2010/main" val="77059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mestic Travel In Canada-0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68111" y="0"/>
            <a:ext cx="6475889" cy="5840213"/>
          </a:xfrm>
          <a:prstGeom prst="rect">
            <a:avLst/>
          </a:prstGeom>
        </p:spPr>
      </p:pic>
      <p:sp>
        <p:nvSpPr>
          <p:cNvPr id="3" name="TextBox 2"/>
          <p:cNvSpPr txBox="1"/>
          <p:nvPr/>
        </p:nvSpPr>
        <p:spPr>
          <a:xfrm>
            <a:off x="185165" y="2104847"/>
            <a:ext cx="2569934" cy="1200329"/>
          </a:xfrm>
          <a:prstGeom prst="rect">
            <a:avLst/>
          </a:prstGeom>
          <a:noFill/>
        </p:spPr>
        <p:txBody>
          <a:bodyPr wrap="square" rtlCol="0">
            <a:spAutoFit/>
          </a:bodyPr>
          <a:lstStyle/>
          <a:p>
            <a:r>
              <a:rPr lang="en-CA" b="1" dirty="0">
                <a:solidFill>
                  <a:srgbClr val="324481"/>
                </a:solidFill>
                <a:latin typeface="Arial" panose="020B0604020202020204" pitchFamily="34" charset="0"/>
                <a:cs typeface="Arial" panose="020B0604020202020204" pitchFamily="34" charset="0"/>
              </a:rPr>
              <a:t>Online Panel </a:t>
            </a:r>
            <a:endParaRPr lang="en-CA" b="1" dirty="0" smtClean="0">
              <a:solidFill>
                <a:srgbClr val="324481"/>
              </a:solidFill>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2,401 online interviews </a:t>
            </a:r>
            <a:r>
              <a:rPr lang="en-CA" dirty="0" smtClean="0">
                <a:latin typeface="Arial" panose="020B0604020202020204" pitchFamily="34" charset="0"/>
                <a:cs typeface="Arial" panose="020B0604020202020204" pitchFamily="34" charset="0"/>
              </a:rPr>
              <a:t>conducted with adult Canadians</a:t>
            </a:r>
            <a:endParaRPr lang="en-CA" dirty="0">
              <a:latin typeface="Arial" panose="020B0604020202020204" pitchFamily="34" charset="0"/>
              <a:cs typeface="Arial" panose="020B0604020202020204" pitchFamily="34" charset="0"/>
            </a:endParaRPr>
          </a:p>
        </p:txBody>
      </p:sp>
      <p:sp>
        <p:nvSpPr>
          <p:cNvPr id="7" name="TextBox 6"/>
          <p:cNvSpPr txBox="1"/>
          <p:nvPr/>
        </p:nvSpPr>
        <p:spPr>
          <a:xfrm>
            <a:off x="185164" y="1347566"/>
            <a:ext cx="2569934" cy="646331"/>
          </a:xfrm>
          <a:prstGeom prst="rect">
            <a:avLst/>
          </a:prstGeom>
          <a:noFill/>
        </p:spPr>
        <p:txBody>
          <a:bodyPr wrap="none" rtlCol="0">
            <a:spAutoFit/>
          </a:bodyPr>
          <a:lstStyle/>
          <a:p>
            <a:r>
              <a:rPr lang="en-CA" b="1" dirty="0">
                <a:solidFill>
                  <a:srgbClr val="324481"/>
                </a:solidFill>
                <a:latin typeface="Arial" panose="020B0604020202020204" pitchFamily="34" charset="0"/>
                <a:cs typeface="Arial" panose="020B0604020202020204" pitchFamily="34" charset="0"/>
              </a:rPr>
              <a:t>Study Timing</a:t>
            </a:r>
          </a:p>
          <a:p>
            <a:r>
              <a:rPr lang="en-CA" dirty="0">
                <a:latin typeface="Arial" panose="020B0604020202020204" pitchFamily="34" charset="0"/>
                <a:cs typeface="Arial" panose="020B0604020202020204" pitchFamily="34" charset="0"/>
              </a:rPr>
              <a:t>January/February 2018</a:t>
            </a:r>
          </a:p>
        </p:txBody>
      </p:sp>
      <p:sp>
        <p:nvSpPr>
          <p:cNvPr id="8" name="TextBox 7"/>
          <p:cNvSpPr txBox="1"/>
          <p:nvPr/>
        </p:nvSpPr>
        <p:spPr>
          <a:xfrm>
            <a:off x="185164" y="3407214"/>
            <a:ext cx="2904837" cy="646331"/>
          </a:xfrm>
          <a:prstGeom prst="rect">
            <a:avLst/>
          </a:prstGeom>
          <a:noFill/>
        </p:spPr>
        <p:txBody>
          <a:bodyPr wrap="none" rtlCol="0">
            <a:spAutoFit/>
          </a:bodyPr>
          <a:lstStyle/>
          <a:p>
            <a:r>
              <a:rPr lang="en-CA" b="1" dirty="0">
                <a:solidFill>
                  <a:srgbClr val="324481"/>
                </a:solidFill>
                <a:latin typeface="Arial" panose="020B0604020202020204" pitchFamily="34" charset="0"/>
                <a:cs typeface="Arial" panose="020B0604020202020204" pitchFamily="34" charset="0"/>
              </a:rPr>
              <a:t>National Scope</a:t>
            </a:r>
          </a:p>
          <a:p>
            <a:pPr algn="r"/>
            <a:r>
              <a:rPr lang="en-CA" dirty="0">
                <a:latin typeface="Arial" panose="020B0604020202020204" pitchFamily="34" charset="0"/>
                <a:cs typeface="Arial" panose="020B0604020202020204" pitchFamily="34" charset="0"/>
              </a:rPr>
              <a:t>78% English / 22% French</a:t>
            </a:r>
          </a:p>
        </p:txBody>
      </p:sp>
      <p:sp>
        <p:nvSpPr>
          <p:cNvPr id="9" name="TextBox 8"/>
          <p:cNvSpPr txBox="1"/>
          <p:nvPr/>
        </p:nvSpPr>
        <p:spPr>
          <a:xfrm>
            <a:off x="185284" y="4888742"/>
            <a:ext cx="3001156" cy="923330"/>
          </a:xfrm>
          <a:prstGeom prst="rect">
            <a:avLst/>
          </a:prstGeom>
          <a:noFill/>
        </p:spPr>
        <p:txBody>
          <a:bodyPr wrap="square" rtlCol="0">
            <a:spAutoFit/>
          </a:bodyPr>
          <a:lstStyle/>
          <a:p>
            <a:r>
              <a:rPr lang="en-CA" b="1" dirty="0">
                <a:solidFill>
                  <a:srgbClr val="324481"/>
                </a:solidFill>
                <a:latin typeface="Arial" panose="020B0604020202020204" pitchFamily="34" charset="0"/>
                <a:cs typeface="Arial" panose="020B0604020202020204" pitchFamily="34" charset="0"/>
              </a:rPr>
              <a:t>Margin of Error</a:t>
            </a:r>
          </a:p>
          <a:p>
            <a:r>
              <a:rPr lang="en-CA" altLang="en-US" dirty="0">
                <a:latin typeface="Arial" panose="020B0604020202020204" pitchFamily="34" charset="0"/>
                <a:cs typeface="Arial" panose="020B0604020202020204" pitchFamily="34" charset="0"/>
              </a:rPr>
              <a:t>±2.0% at the 95% confidence level</a:t>
            </a:r>
          </a:p>
        </p:txBody>
      </p:sp>
      <p:sp>
        <p:nvSpPr>
          <p:cNvPr id="10" name="TextBox 9"/>
          <p:cNvSpPr txBox="1"/>
          <p:nvPr/>
        </p:nvSpPr>
        <p:spPr>
          <a:xfrm>
            <a:off x="185164" y="4159044"/>
            <a:ext cx="2548706" cy="646331"/>
          </a:xfrm>
          <a:prstGeom prst="rect">
            <a:avLst/>
          </a:prstGeom>
          <a:noFill/>
        </p:spPr>
        <p:txBody>
          <a:bodyPr wrap="square" rtlCol="0">
            <a:spAutoFit/>
          </a:bodyPr>
          <a:lstStyle/>
          <a:p>
            <a:r>
              <a:rPr lang="en-CA" b="1" dirty="0">
                <a:solidFill>
                  <a:srgbClr val="324481"/>
                </a:solidFill>
                <a:latin typeface="Arial" panose="020B0604020202020204" pitchFamily="34" charset="0"/>
                <a:cs typeface="Arial" panose="020B0604020202020204" pitchFamily="34" charset="0"/>
              </a:rPr>
              <a:t>Study Management</a:t>
            </a:r>
          </a:p>
          <a:p>
            <a:r>
              <a:rPr lang="en-CA" dirty="0" err="1">
                <a:latin typeface="Arial" panose="020B0604020202020204" pitchFamily="34" charset="0"/>
                <a:cs typeface="Arial" panose="020B0604020202020204" pitchFamily="34" charset="0"/>
              </a:rPr>
              <a:t>Totum</a:t>
            </a:r>
            <a:r>
              <a:rPr lang="en-CA" dirty="0">
                <a:latin typeface="Arial" panose="020B0604020202020204" pitchFamily="34" charset="0"/>
                <a:cs typeface="Arial" panose="020B0604020202020204" pitchFamily="34" charset="0"/>
              </a:rPr>
              <a:t> Research</a:t>
            </a:r>
          </a:p>
        </p:txBody>
      </p:sp>
      <p:sp>
        <p:nvSpPr>
          <p:cNvPr id="4" name="Rectangle 3"/>
          <p:cNvSpPr/>
          <p:nvPr/>
        </p:nvSpPr>
        <p:spPr>
          <a:xfrm>
            <a:off x="3254828" y="2821259"/>
            <a:ext cx="5355771" cy="1446550"/>
          </a:xfrm>
          <a:prstGeom prst="rect">
            <a:avLst/>
          </a:prstGeom>
          <a:solidFill>
            <a:srgbClr val="FFFFFF">
              <a:alpha val="89000"/>
            </a:srgbClr>
          </a:solidFill>
          <a:ln>
            <a:noFill/>
          </a:ln>
        </p:spPr>
        <p:txBody>
          <a:bodyPr wrap="square" rtlCol="0">
            <a:spAutoFit/>
          </a:bodyPr>
          <a:lstStyle/>
          <a:p>
            <a:pPr algn="ctr">
              <a:spcAft>
                <a:spcPts val="1200"/>
              </a:spcAft>
            </a:pPr>
            <a:r>
              <a:rPr lang="en-US" altLang="en-US" sz="2400" b="1" dirty="0">
                <a:latin typeface="Arial" panose="020B0604020202020204" pitchFamily="34" charset="0"/>
                <a:cs typeface="Arial" panose="020B0604020202020204" pitchFamily="34" charset="0"/>
              </a:rPr>
              <a:t>Nationally Representative Sample </a:t>
            </a:r>
          </a:p>
          <a:p>
            <a:pPr algn="ctr"/>
            <a:r>
              <a:rPr lang="en-US" altLang="en-US" dirty="0">
                <a:solidFill>
                  <a:srgbClr val="324481"/>
                </a:solidFill>
                <a:latin typeface="Arial" panose="020B0604020202020204" pitchFamily="34" charset="0"/>
                <a:cs typeface="Arial" panose="020B0604020202020204" pitchFamily="34" charset="0"/>
              </a:rPr>
              <a:t>Men</a:t>
            </a:r>
            <a:r>
              <a:rPr lang="en-US" altLang="en-US" dirty="0">
                <a:latin typeface="Arial" panose="020B0604020202020204" pitchFamily="34" charset="0"/>
                <a:cs typeface="Arial" panose="020B0604020202020204" pitchFamily="34" charset="0"/>
              </a:rPr>
              <a:t> 50%, </a:t>
            </a:r>
            <a:r>
              <a:rPr lang="en-US" altLang="en-US" dirty="0">
                <a:solidFill>
                  <a:srgbClr val="324481"/>
                </a:solidFill>
                <a:latin typeface="Arial" panose="020B0604020202020204" pitchFamily="34" charset="0"/>
                <a:cs typeface="Arial" panose="020B0604020202020204" pitchFamily="34" charset="0"/>
              </a:rPr>
              <a:t>Women </a:t>
            </a:r>
            <a:r>
              <a:rPr lang="en-US" altLang="en-US" dirty="0">
                <a:latin typeface="Arial" panose="020B0604020202020204" pitchFamily="34" charset="0"/>
                <a:cs typeface="Arial" panose="020B0604020202020204" pitchFamily="34" charset="0"/>
              </a:rPr>
              <a:t>50%</a:t>
            </a:r>
          </a:p>
          <a:p>
            <a:pPr algn="ctr"/>
            <a:r>
              <a:rPr lang="en-US" altLang="en-US" dirty="0">
                <a:solidFill>
                  <a:srgbClr val="324481"/>
                </a:solidFill>
                <a:latin typeface="Arial" panose="020B0604020202020204" pitchFamily="34" charset="0"/>
                <a:cs typeface="Arial" panose="020B0604020202020204" pitchFamily="34" charset="0"/>
              </a:rPr>
              <a:t>18-34</a:t>
            </a:r>
            <a:r>
              <a:rPr lang="en-US" altLang="en-US" dirty="0">
                <a:latin typeface="Arial" panose="020B0604020202020204" pitchFamily="34" charset="0"/>
                <a:cs typeface="Arial" panose="020B0604020202020204" pitchFamily="34" charset="0"/>
              </a:rPr>
              <a:t>: 29%, </a:t>
            </a:r>
            <a:r>
              <a:rPr lang="en-US" altLang="en-US" dirty="0">
                <a:solidFill>
                  <a:srgbClr val="324481"/>
                </a:solidFill>
                <a:latin typeface="Arial" panose="020B0604020202020204" pitchFamily="34" charset="0"/>
                <a:cs typeface="Arial" panose="020B0604020202020204" pitchFamily="34" charset="0"/>
              </a:rPr>
              <a:t>35-54</a:t>
            </a:r>
            <a:r>
              <a:rPr lang="en-US" altLang="en-US" dirty="0">
                <a:latin typeface="Arial" panose="020B0604020202020204" pitchFamily="34" charset="0"/>
                <a:cs typeface="Arial" panose="020B0604020202020204" pitchFamily="34" charset="0"/>
              </a:rPr>
              <a:t>: 37%, </a:t>
            </a:r>
            <a:r>
              <a:rPr lang="en-US" altLang="en-US" dirty="0">
                <a:solidFill>
                  <a:srgbClr val="324481"/>
                </a:solidFill>
                <a:latin typeface="Arial" panose="020B0604020202020204" pitchFamily="34" charset="0"/>
                <a:cs typeface="Arial" panose="020B0604020202020204" pitchFamily="34" charset="0"/>
              </a:rPr>
              <a:t>55-64</a:t>
            </a:r>
            <a:r>
              <a:rPr lang="en-US" altLang="en-US" dirty="0">
                <a:latin typeface="Arial" panose="020B0604020202020204" pitchFamily="34" charset="0"/>
                <a:cs typeface="Arial" panose="020B0604020202020204" pitchFamily="34" charset="0"/>
              </a:rPr>
              <a:t>: 16%, </a:t>
            </a:r>
            <a:r>
              <a:rPr lang="en-US" altLang="en-US" dirty="0">
                <a:solidFill>
                  <a:srgbClr val="324481"/>
                </a:solidFill>
                <a:latin typeface="Arial" panose="020B0604020202020204" pitchFamily="34" charset="0"/>
                <a:cs typeface="Arial" panose="020B0604020202020204" pitchFamily="34" charset="0"/>
              </a:rPr>
              <a:t>65+</a:t>
            </a:r>
            <a:r>
              <a:rPr lang="en-US" altLang="en-US" dirty="0">
                <a:latin typeface="Arial" panose="020B0604020202020204" pitchFamily="34" charset="0"/>
                <a:cs typeface="Arial" panose="020B0604020202020204" pitchFamily="34" charset="0"/>
              </a:rPr>
              <a:t> 18%  </a:t>
            </a:r>
          </a:p>
          <a:p>
            <a:pPr algn="ctr"/>
            <a:r>
              <a:rPr lang="en-US" altLang="en-US" dirty="0">
                <a:solidFill>
                  <a:srgbClr val="324481"/>
                </a:solidFill>
                <a:latin typeface="Arial" panose="020B0604020202020204" pitchFamily="34" charset="0"/>
                <a:cs typeface="Arial" panose="020B0604020202020204" pitchFamily="34" charset="0"/>
              </a:rPr>
              <a:t>West</a:t>
            </a:r>
            <a:r>
              <a:rPr lang="en-US" altLang="en-US" dirty="0">
                <a:latin typeface="Arial" panose="020B0604020202020204" pitchFamily="34" charset="0"/>
                <a:cs typeface="Arial" panose="020B0604020202020204" pitchFamily="34" charset="0"/>
              </a:rPr>
              <a:t> 31%, </a:t>
            </a:r>
            <a:r>
              <a:rPr lang="en-US" altLang="en-US" dirty="0">
                <a:solidFill>
                  <a:srgbClr val="324481"/>
                </a:solidFill>
                <a:latin typeface="Arial" panose="020B0604020202020204" pitchFamily="34" charset="0"/>
                <a:cs typeface="Arial" panose="020B0604020202020204" pitchFamily="34" charset="0"/>
              </a:rPr>
              <a:t>Ontario</a:t>
            </a:r>
            <a:r>
              <a:rPr lang="en-US" altLang="en-US" dirty="0">
                <a:latin typeface="Arial" panose="020B0604020202020204" pitchFamily="34" charset="0"/>
                <a:cs typeface="Arial" panose="020B0604020202020204" pitchFamily="34" charset="0"/>
              </a:rPr>
              <a:t> 39%, </a:t>
            </a:r>
            <a:r>
              <a:rPr lang="en-US" altLang="en-US" dirty="0">
                <a:solidFill>
                  <a:srgbClr val="324481"/>
                </a:solidFill>
                <a:latin typeface="Arial" panose="020B0604020202020204" pitchFamily="34" charset="0"/>
                <a:cs typeface="Arial" panose="020B0604020202020204" pitchFamily="34" charset="0"/>
              </a:rPr>
              <a:t>Quebec</a:t>
            </a:r>
            <a:r>
              <a:rPr lang="en-US" altLang="en-US" dirty="0">
                <a:latin typeface="Arial" panose="020B0604020202020204" pitchFamily="34" charset="0"/>
                <a:cs typeface="Arial" panose="020B0604020202020204" pitchFamily="34" charset="0"/>
              </a:rPr>
              <a:t> 23%, </a:t>
            </a:r>
            <a:r>
              <a:rPr lang="en-US" altLang="en-US" dirty="0">
                <a:solidFill>
                  <a:srgbClr val="324481"/>
                </a:solidFill>
                <a:latin typeface="Arial" panose="020B0604020202020204" pitchFamily="34" charset="0"/>
                <a:cs typeface="Arial" panose="020B0604020202020204" pitchFamily="34" charset="0"/>
              </a:rPr>
              <a:t>Atlantic</a:t>
            </a:r>
            <a:r>
              <a:rPr lang="en-US" altLang="en-US" dirty="0">
                <a:latin typeface="Arial" panose="020B0604020202020204" pitchFamily="34" charset="0"/>
                <a:cs typeface="Arial" panose="020B0604020202020204" pitchFamily="34" charset="0"/>
              </a:rPr>
              <a:t> 7% </a:t>
            </a:r>
          </a:p>
        </p:txBody>
      </p:sp>
      <p:sp>
        <p:nvSpPr>
          <p:cNvPr id="12" name="Title 1"/>
          <p:cNvSpPr>
            <a:spLocks noGrp="1"/>
          </p:cNvSpPr>
          <p:nvPr>
            <p:ph type="title"/>
          </p:nvPr>
        </p:nvSpPr>
        <p:spPr>
          <a:xfrm>
            <a:off x="220502" y="360968"/>
            <a:ext cx="9144000" cy="852055"/>
          </a:xfrm>
        </p:spPr>
        <p:txBody>
          <a:bodyPr>
            <a:normAutofit/>
          </a:bodyPr>
          <a:lstStyle/>
          <a:p>
            <a:pPr algn="l"/>
            <a:r>
              <a:rPr lang="en-US" b="1" dirty="0"/>
              <a:t>Study </a:t>
            </a:r>
            <a:r>
              <a:rPr lang="en-US" dirty="0"/>
              <a:t>Details</a:t>
            </a:r>
            <a:endParaRPr lang="en-US" b="1" dirty="0"/>
          </a:p>
        </p:txBody>
      </p:sp>
      <p:pic>
        <p:nvPicPr>
          <p:cNvPr id="13" name="Picture 12" descr="24-7-ico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1856" y="127001"/>
            <a:ext cx="1397000" cy="1315033"/>
          </a:xfrm>
          <a:prstGeom prst="rect">
            <a:avLst/>
          </a:prstGeom>
        </p:spPr>
      </p:pic>
    </p:spTree>
    <p:extLst>
      <p:ext uri="{BB962C8B-B14F-4D97-AF65-F5344CB8AC3E}">
        <p14:creationId xmlns:p14="http://schemas.microsoft.com/office/powerpoint/2010/main" val="23003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anim calcmode="lin" valueType="num">
                                      <p:cBhvr>
                                        <p:cTn id="8" dur="2500" fill="hold"/>
                                        <p:tgtEl>
                                          <p:spTgt spid="4"/>
                                        </p:tgtEl>
                                        <p:attrNameLst>
                                          <p:attrName>ppt_x</p:attrName>
                                        </p:attrNameLst>
                                      </p:cBhvr>
                                      <p:tavLst>
                                        <p:tav tm="0">
                                          <p:val>
                                            <p:strVal val="#ppt_x"/>
                                          </p:val>
                                        </p:tav>
                                        <p:tav tm="100000">
                                          <p:val>
                                            <p:strVal val="#ppt_x"/>
                                          </p:val>
                                        </p:tav>
                                      </p:tavLst>
                                    </p:anim>
                                    <p:anim calcmode="lin" valueType="num">
                                      <p:cBhvr>
                                        <p:cTn id="9" dur="2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30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allAtOnce"/>
      <p:bldP spid="8" grpId="0"/>
      <p:bldP spid="9" grpId="0"/>
      <p:bldP spid="10"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57282"/>
            <a:ext cx="9144000" cy="1470025"/>
          </a:xfrm>
        </p:spPr>
        <p:txBody>
          <a:bodyPr>
            <a:normAutofit fontScale="90000"/>
          </a:bodyPr>
          <a:lstStyle/>
          <a:p>
            <a:pPr algn="ctr"/>
            <a:r>
              <a:rPr lang="en-US" sz="5400" dirty="0">
                <a:solidFill>
                  <a:srgbClr val="334495"/>
                </a:solidFill>
              </a:rPr>
              <a:t>Newspapers 24/7</a:t>
            </a:r>
            <a:br>
              <a:rPr lang="en-US" sz="5400" dirty="0">
                <a:solidFill>
                  <a:srgbClr val="334495"/>
                </a:solidFill>
              </a:rPr>
            </a:br>
            <a:r>
              <a:rPr lang="en-US" sz="5400" dirty="0">
                <a:solidFill>
                  <a:srgbClr val="1C2F42"/>
                </a:solidFill>
              </a:rPr>
              <a:t>2018</a:t>
            </a:r>
          </a:p>
        </p:txBody>
      </p:sp>
      <p:sp>
        <p:nvSpPr>
          <p:cNvPr id="3" name="TextBox 2"/>
          <p:cNvSpPr txBox="1"/>
          <p:nvPr/>
        </p:nvSpPr>
        <p:spPr>
          <a:xfrm>
            <a:off x="2559535" y="5066922"/>
            <a:ext cx="4123052" cy="461665"/>
          </a:xfrm>
          <a:prstGeom prst="rect">
            <a:avLst/>
          </a:prstGeom>
          <a:noFill/>
        </p:spPr>
        <p:txBody>
          <a:bodyPr wrap="none" rtlCol="0">
            <a:spAutoFit/>
          </a:bodyPr>
          <a:lstStyle/>
          <a:p>
            <a:r>
              <a:rPr lang="en-CA" sz="2400" b="1" dirty="0">
                <a:solidFill>
                  <a:srgbClr val="16A985"/>
                </a:solidFill>
                <a:latin typeface="Arial" panose="020B0604020202020204" pitchFamily="34" charset="0"/>
                <a:ea typeface="+mj-ea"/>
                <a:cs typeface="Arial" panose="020B0604020202020204" pitchFamily="34" charset="0"/>
              </a:rPr>
              <a:t>www.newsmediacanada.ca</a:t>
            </a:r>
          </a:p>
        </p:txBody>
      </p:sp>
    </p:spTree>
    <p:extLst>
      <p:ext uri="{BB962C8B-B14F-4D97-AF65-F5344CB8AC3E}">
        <p14:creationId xmlns:p14="http://schemas.microsoft.com/office/powerpoint/2010/main" val="862363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9242" y="344785"/>
            <a:ext cx="6860318" cy="536494"/>
          </a:xfrm>
          <a:prstGeom prst="rect">
            <a:avLst/>
          </a:prstGeom>
          <a:noFill/>
        </p:spPr>
        <p:txBody>
          <a:bodyPr wrap="square" rtlCol="0">
            <a:spAutoFit/>
          </a:bodyPr>
          <a:lstStyle/>
          <a:p>
            <a:pPr>
              <a:lnSpc>
                <a:spcPct val="80000"/>
              </a:lnSpc>
              <a:buClr>
                <a:srgbClr val="AED246"/>
              </a:buClr>
            </a:pPr>
            <a:r>
              <a:rPr lang="en-US" sz="3600" b="1" dirty="0" smtClean="0">
                <a:solidFill>
                  <a:srgbClr val="334495"/>
                </a:solidFill>
                <a:latin typeface="Myriad Pro" pitchFamily="34" charset="0"/>
              </a:rPr>
              <a:t>88% of Adults Read Newspapers</a:t>
            </a:r>
            <a:endParaRPr lang="en-US" sz="3600" b="1" dirty="0">
              <a:solidFill>
                <a:srgbClr val="334495"/>
              </a:solidFill>
              <a:latin typeface="Myriad Pro" pitchFamily="34" charset="0"/>
              <a:cs typeface="Century Gothic"/>
            </a:endParaRPr>
          </a:p>
        </p:txBody>
      </p:sp>
      <p:sp>
        <p:nvSpPr>
          <p:cNvPr id="16" name="TextBox 15"/>
          <p:cNvSpPr txBox="1"/>
          <p:nvPr/>
        </p:nvSpPr>
        <p:spPr>
          <a:xfrm>
            <a:off x="179242" y="955990"/>
            <a:ext cx="8366044" cy="1200329"/>
          </a:xfrm>
          <a:prstGeom prst="rect">
            <a:avLst/>
          </a:prstGeom>
          <a:noFill/>
          <a:ln w="28575">
            <a:noFill/>
          </a:ln>
        </p:spPr>
        <p:txBody>
          <a:bodyPr wrap="square" rtlCol="0">
            <a:spAutoFit/>
          </a:bodyPr>
          <a:lstStyle/>
          <a:p>
            <a:pPr>
              <a:buClr>
                <a:srgbClr val="AED246"/>
              </a:buClr>
            </a:pPr>
            <a:r>
              <a:rPr lang="en-US" sz="2400" b="1" dirty="0">
                <a:solidFill>
                  <a:srgbClr val="1C2F42"/>
                </a:solidFill>
                <a:latin typeface="Arial" panose="020B0604020202020204" pitchFamily="34" charset="0"/>
                <a:cs typeface="Arial" panose="020B0604020202020204" pitchFamily="34" charset="0"/>
              </a:rPr>
              <a:t>Desktop/Laptop</a:t>
            </a:r>
            <a:r>
              <a:rPr lang="en-US" sz="2400" dirty="0">
                <a:solidFill>
                  <a:srgbClr val="1C2F42"/>
                </a:solidFill>
                <a:latin typeface="Arial" panose="020B0604020202020204" pitchFamily="34" charset="0"/>
                <a:cs typeface="Arial" panose="020B0604020202020204" pitchFamily="34" charset="0"/>
              </a:rPr>
              <a:t> readership adds </a:t>
            </a:r>
            <a:r>
              <a:rPr lang="en-US" sz="2400" b="1" dirty="0">
                <a:solidFill>
                  <a:srgbClr val="1C2F42"/>
                </a:solidFill>
                <a:latin typeface="Arial" panose="020B0604020202020204" pitchFamily="34" charset="0"/>
                <a:cs typeface="Arial" panose="020B0604020202020204" pitchFamily="34" charset="0"/>
              </a:rPr>
              <a:t>14%</a:t>
            </a:r>
            <a:r>
              <a:rPr lang="en-US" sz="2400" dirty="0">
                <a:solidFill>
                  <a:srgbClr val="1C2F42"/>
                </a:solidFill>
                <a:latin typeface="Arial" panose="020B0604020202020204" pitchFamily="34" charset="0"/>
                <a:cs typeface="Arial" panose="020B0604020202020204" pitchFamily="34" charset="0"/>
              </a:rPr>
              <a:t> more reach to </a:t>
            </a:r>
            <a:r>
              <a:rPr lang="en-US" sz="2400" dirty="0" smtClean="0">
                <a:solidFill>
                  <a:srgbClr val="1C2F42"/>
                </a:solidFill>
                <a:latin typeface="Arial" panose="020B0604020202020204" pitchFamily="34" charset="0"/>
                <a:cs typeface="Arial" panose="020B0604020202020204" pitchFamily="34" charset="0"/>
              </a:rPr>
              <a:t>weekly </a:t>
            </a:r>
            <a:r>
              <a:rPr lang="en-US" sz="2400" b="1" dirty="0" smtClean="0">
                <a:solidFill>
                  <a:srgbClr val="1C2F42"/>
                </a:solidFill>
                <a:latin typeface="Arial" panose="020B0604020202020204" pitchFamily="34" charset="0"/>
                <a:cs typeface="Arial" panose="020B0604020202020204" pitchFamily="34" charset="0"/>
              </a:rPr>
              <a:t>print</a:t>
            </a:r>
            <a:r>
              <a:rPr lang="en-US" sz="2400" dirty="0" smtClean="0">
                <a:solidFill>
                  <a:srgbClr val="1C2F42"/>
                </a:solidFill>
                <a:latin typeface="Arial" panose="020B0604020202020204" pitchFamily="34" charset="0"/>
                <a:cs typeface="Arial" panose="020B0604020202020204" pitchFamily="34" charset="0"/>
              </a:rPr>
              <a:t> </a:t>
            </a:r>
            <a:r>
              <a:rPr lang="en-US" sz="2400" dirty="0">
                <a:solidFill>
                  <a:srgbClr val="1C2F42"/>
                </a:solidFill>
                <a:latin typeface="Arial" panose="020B0604020202020204" pitchFamily="34" charset="0"/>
                <a:cs typeface="Arial" panose="020B0604020202020204" pitchFamily="34" charset="0"/>
              </a:rPr>
              <a:t>readership. Add the </a:t>
            </a:r>
            <a:r>
              <a:rPr lang="en-US" sz="2400" b="1" dirty="0">
                <a:solidFill>
                  <a:srgbClr val="1C2F42"/>
                </a:solidFill>
                <a:latin typeface="Arial" panose="020B0604020202020204" pitchFamily="34" charset="0"/>
                <a:cs typeface="Arial" panose="020B0604020202020204" pitchFamily="34" charset="0"/>
              </a:rPr>
              <a:t>phone</a:t>
            </a:r>
            <a:r>
              <a:rPr lang="en-US" sz="2400" dirty="0">
                <a:solidFill>
                  <a:srgbClr val="1C2F42"/>
                </a:solidFill>
                <a:latin typeface="Arial" panose="020B0604020202020204" pitchFamily="34" charset="0"/>
                <a:cs typeface="Arial" panose="020B0604020202020204" pitchFamily="34" charset="0"/>
              </a:rPr>
              <a:t> platform to reach an additional </a:t>
            </a:r>
            <a:r>
              <a:rPr lang="en-US" sz="2400" b="1" dirty="0" smtClean="0">
                <a:solidFill>
                  <a:srgbClr val="1C2F42"/>
                </a:solidFill>
                <a:latin typeface="Arial" panose="020B0604020202020204" pitchFamily="34" charset="0"/>
                <a:cs typeface="Arial" panose="020B0604020202020204" pitchFamily="34" charset="0"/>
              </a:rPr>
              <a:t>13%</a:t>
            </a:r>
            <a:r>
              <a:rPr lang="en-US" sz="2400" dirty="0" smtClean="0">
                <a:solidFill>
                  <a:srgbClr val="1C2F42"/>
                </a:solidFill>
                <a:latin typeface="Arial" panose="020B0604020202020204" pitchFamily="34" charset="0"/>
                <a:cs typeface="Arial" panose="020B0604020202020204" pitchFamily="34" charset="0"/>
              </a:rPr>
              <a:t> </a:t>
            </a:r>
            <a:r>
              <a:rPr lang="en-US" sz="2400" dirty="0">
                <a:solidFill>
                  <a:srgbClr val="1C2F42"/>
                </a:solidFill>
                <a:latin typeface="Arial" panose="020B0604020202020204" pitchFamily="34" charset="0"/>
                <a:cs typeface="Arial" panose="020B0604020202020204" pitchFamily="34" charset="0"/>
              </a:rPr>
              <a:t>of adults and </a:t>
            </a:r>
            <a:r>
              <a:rPr lang="en-US" sz="2400" b="1" dirty="0">
                <a:solidFill>
                  <a:srgbClr val="1C2F42"/>
                </a:solidFill>
                <a:latin typeface="Arial" panose="020B0604020202020204" pitchFamily="34" charset="0"/>
                <a:cs typeface="Arial" panose="020B0604020202020204" pitchFamily="34" charset="0"/>
              </a:rPr>
              <a:t>tablet </a:t>
            </a:r>
            <a:r>
              <a:rPr lang="en-US" sz="2400" dirty="0">
                <a:solidFill>
                  <a:srgbClr val="1C2F42"/>
                </a:solidFill>
                <a:latin typeface="Arial" panose="020B0604020202020204" pitchFamily="34" charset="0"/>
                <a:cs typeface="Arial" panose="020B0604020202020204" pitchFamily="34" charset="0"/>
              </a:rPr>
              <a:t>to reach another </a:t>
            </a:r>
            <a:r>
              <a:rPr lang="en-US" sz="2400" b="1" dirty="0">
                <a:solidFill>
                  <a:srgbClr val="1C2F42"/>
                </a:solidFill>
                <a:latin typeface="Arial" panose="020B0604020202020204" pitchFamily="34" charset="0"/>
                <a:cs typeface="Arial" panose="020B0604020202020204" pitchFamily="34" charset="0"/>
              </a:rPr>
              <a:t>3%.</a:t>
            </a:r>
          </a:p>
        </p:txBody>
      </p:sp>
      <p:sp>
        <p:nvSpPr>
          <p:cNvPr id="44" name="Text Box 7"/>
          <p:cNvSpPr txBox="1">
            <a:spLocks noChangeArrowheads="1"/>
          </p:cNvSpPr>
          <p:nvPr/>
        </p:nvSpPr>
        <p:spPr bwMode="auto">
          <a:xfrm>
            <a:off x="0" y="6580210"/>
            <a:ext cx="66076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February 2018</a:t>
            </a:r>
            <a:endParaRPr lang="en-US" sz="1100" b="1" dirty="0"/>
          </a:p>
        </p:txBody>
      </p:sp>
      <p:pic>
        <p:nvPicPr>
          <p:cNvPr id="3" name="Picture 2" descr="2017-Newsmedia-24-7-char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637" y="1986867"/>
            <a:ext cx="9144000" cy="4064000"/>
          </a:xfrm>
          <a:prstGeom prst="rect">
            <a:avLst/>
          </a:prstGeom>
        </p:spPr>
      </p:pic>
    </p:spTree>
    <p:extLst>
      <p:ext uri="{BB962C8B-B14F-4D97-AF65-F5344CB8AC3E}">
        <p14:creationId xmlns:p14="http://schemas.microsoft.com/office/powerpoint/2010/main" val="3477150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b="10743"/>
          <a:stretch/>
        </p:blipFill>
        <p:spPr>
          <a:xfrm>
            <a:off x="1269046" y="4209049"/>
            <a:ext cx="565710" cy="504932"/>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b="47311"/>
          <a:stretch/>
        </p:blipFill>
        <p:spPr>
          <a:xfrm>
            <a:off x="462446" y="4821281"/>
            <a:ext cx="565712" cy="29806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974" y="3543165"/>
            <a:ext cx="565711" cy="56571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950" y="2804482"/>
            <a:ext cx="565711" cy="56571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8230" y="3544891"/>
            <a:ext cx="565711" cy="56571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3943" y="2943943"/>
            <a:ext cx="345060" cy="426250"/>
          </a:xfrm>
          <a:prstGeom prst="rect">
            <a:avLst/>
          </a:prstGeom>
        </p:spPr>
      </p:pic>
      <p:sp>
        <p:nvSpPr>
          <p:cNvPr id="28675" name="Text Box 7"/>
          <p:cNvSpPr txBox="1">
            <a:spLocks noChangeArrowheads="1"/>
          </p:cNvSpPr>
          <p:nvPr/>
        </p:nvSpPr>
        <p:spPr bwMode="auto">
          <a:xfrm>
            <a:off x="0" y="6580210"/>
            <a:ext cx="66511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weekday readership, February 2018</a:t>
            </a:r>
            <a:endParaRPr lang="en-US" sz="1100" b="1" dirty="0"/>
          </a:p>
        </p:txBody>
      </p:sp>
      <p:sp>
        <p:nvSpPr>
          <p:cNvPr id="3" name="Title 2"/>
          <p:cNvSpPr>
            <a:spLocks noGrp="1"/>
          </p:cNvSpPr>
          <p:nvPr>
            <p:ph type="title"/>
          </p:nvPr>
        </p:nvSpPr>
        <p:spPr>
          <a:xfrm>
            <a:off x="158714" y="341262"/>
            <a:ext cx="7493943" cy="849420"/>
          </a:xfrm>
        </p:spPr>
        <p:txBody>
          <a:bodyPr>
            <a:noAutofit/>
          </a:bodyPr>
          <a:lstStyle/>
          <a:p>
            <a:pPr algn="l"/>
            <a:r>
              <a:rPr lang="en-US" dirty="0" smtClean="0">
                <a:solidFill>
                  <a:srgbClr val="334495"/>
                </a:solidFill>
              </a:rPr>
              <a:t>Canadian Adults Read Newspapers Across All Platforms</a:t>
            </a:r>
            <a:endParaRPr lang="en-CA" b="0" i="1" dirty="0">
              <a:solidFill>
                <a:srgbClr val="334495"/>
              </a:solidFill>
            </a:endParaRPr>
          </a:p>
        </p:txBody>
      </p:sp>
      <p:sp>
        <p:nvSpPr>
          <p:cNvPr id="5" name="TextBox 4"/>
          <p:cNvSpPr txBox="1"/>
          <p:nvPr/>
        </p:nvSpPr>
        <p:spPr>
          <a:xfrm>
            <a:off x="219778" y="1334194"/>
            <a:ext cx="8554108" cy="1200329"/>
          </a:xfrm>
          <a:prstGeom prst="rect">
            <a:avLst/>
          </a:prstGeom>
          <a:noFill/>
          <a:ln w="28575">
            <a:noFill/>
          </a:ln>
        </p:spPr>
        <p:txBody>
          <a:bodyPr wrap="square" rtlCol="0">
            <a:spAutoFit/>
          </a:bodyPr>
          <a:lstStyle/>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Print </a:t>
            </a:r>
            <a:r>
              <a:rPr lang="en-US" dirty="0">
                <a:solidFill>
                  <a:srgbClr val="334495"/>
                </a:solidFill>
                <a:latin typeface="Arial" panose="020B0604020202020204" pitchFamily="34" charset="0"/>
                <a:cs typeface="Arial" panose="020B0604020202020204" pitchFamily="34" charset="0"/>
              </a:rPr>
              <a:t>– peaks at breakfast and in the evening</a:t>
            </a:r>
          </a:p>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Desktop/Laptop</a:t>
            </a:r>
            <a:r>
              <a:rPr lang="en-US" dirty="0">
                <a:solidFill>
                  <a:srgbClr val="334495"/>
                </a:solidFill>
                <a:latin typeface="Arial" panose="020B0604020202020204" pitchFamily="34" charset="0"/>
                <a:cs typeface="Arial" panose="020B0604020202020204" pitchFamily="34" charset="0"/>
              </a:rPr>
              <a:t> – strong </a:t>
            </a:r>
            <a:r>
              <a:rPr lang="en-US" dirty="0" smtClean="0">
                <a:solidFill>
                  <a:srgbClr val="334495"/>
                </a:solidFill>
                <a:latin typeface="Arial" panose="020B0604020202020204" pitchFamily="34" charset="0"/>
                <a:cs typeface="Arial" panose="020B0604020202020204" pitchFamily="34" charset="0"/>
              </a:rPr>
              <a:t>between breakfast </a:t>
            </a:r>
            <a:r>
              <a:rPr lang="en-US" dirty="0">
                <a:solidFill>
                  <a:srgbClr val="334495"/>
                </a:solidFill>
                <a:latin typeface="Arial" panose="020B0604020202020204" pitchFamily="34" charset="0"/>
                <a:cs typeface="Arial" panose="020B0604020202020204" pitchFamily="34" charset="0"/>
              </a:rPr>
              <a:t>and </a:t>
            </a:r>
            <a:r>
              <a:rPr lang="en-US" dirty="0" smtClean="0">
                <a:solidFill>
                  <a:srgbClr val="334495"/>
                </a:solidFill>
                <a:latin typeface="Arial" panose="020B0604020202020204" pitchFamily="34" charset="0"/>
                <a:cs typeface="Arial" panose="020B0604020202020204" pitchFamily="34" charset="0"/>
              </a:rPr>
              <a:t>lunch</a:t>
            </a:r>
            <a:endParaRPr lang="en-US" dirty="0">
              <a:solidFill>
                <a:srgbClr val="334495"/>
              </a:solidFill>
              <a:latin typeface="Arial" panose="020B0604020202020204" pitchFamily="34" charset="0"/>
              <a:cs typeface="Arial" panose="020B0604020202020204" pitchFamily="34" charset="0"/>
            </a:endParaRPr>
          </a:p>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Phone</a:t>
            </a:r>
            <a:r>
              <a:rPr lang="en-US" dirty="0">
                <a:solidFill>
                  <a:srgbClr val="334495"/>
                </a:solidFill>
                <a:latin typeface="Arial" panose="020B0604020202020204" pitchFamily="34" charset="0"/>
                <a:cs typeface="Arial" panose="020B0604020202020204" pitchFamily="34" charset="0"/>
              </a:rPr>
              <a:t> – most popular platform at all times</a:t>
            </a:r>
          </a:p>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Tablet</a:t>
            </a:r>
            <a:r>
              <a:rPr lang="en-US" dirty="0">
                <a:solidFill>
                  <a:srgbClr val="334495"/>
                </a:solidFill>
                <a:latin typeface="Arial" panose="020B0604020202020204" pitchFamily="34" charset="0"/>
                <a:cs typeface="Arial" panose="020B0604020202020204" pitchFamily="34" charset="0"/>
              </a:rPr>
              <a:t> – peaks after dinner</a:t>
            </a:r>
          </a:p>
        </p:txBody>
      </p:sp>
      <p:pic>
        <p:nvPicPr>
          <p:cNvPr id="1030" name="Picture 6" descr="C:\Users\Kelly\Documents\A - Presentations\Presentation Images\Icons\Tablet.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7013" y="3526916"/>
            <a:ext cx="522885" cy="522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4" y="3963640"/>
            <a:ext cx="855850" cy="674237"/>
          </a:xfrm>
          <a:prstGeom prst="rect">
            <a:avLst/>
          </a:prstGeom>
        </p:spPr>
      </p:pic>
      <p:pic>
        <p:nvPicPr>
          <p:cNvPr id="8" name="Picture 7" descr="7 PPT images-3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547" y="3187293"/>
            <a:ext cx="763303" cy="494021"/>
          </a:xfrm>
          <a:prstGeom prst="rect">
            <a:avLst/>
          </a:prstGeom>
        </p:spPr>
      </p:pic>
      <p:pic>
        <p:nvPicPr>
          <p:cNvPr id="9" name="Picture 8" descr="7 PPT images-3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675" y="2574359"/>
            <a:ext cx="767057" cy="571732"/>
          </a:xfrm>
          <a:prstGeom prst="rect">
            <a:avLst/>
          </a:prstGeom>
        </p:spPr>
      </p:pic>
      <p:graphicFrame>
        <p:nvGraphicFramePr>
          <p:cNvPr id="23" name="Content Placeholder 11"/>
          <p:cNvGraphicFramePr>
            <a:graphicFrameLocks/>
          </p:cNvGraphicFramePr>
          <p:nvPr>
            <p:extLst>
              <p:ext uri="{D42A27DB-BD31-4B8C-83A1-F6EECF244321}">
                <p14:modId xmlns:p14="http://schemas.microsoft.com/office/powerpoint/2010/main" val="4274882417"/>
              </p:ext>
            </p:extLst>
          </p:nvPr>
        </p:nvGraphicFramePr>
        <p:xfrm>
          <a:off x="5338764" y="1123950"/>
          <a:ext cx="3674608" cy="4738707"/>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6052456" y="3525263"/>
            <a:ext cx="2307772" cy="1200329"/>
          </a:xfrm>
          <a:prstGeom prst="rect">
            <a:avLst/>
          </a:prstGeom>
          <a:solidFill>
            <a:schemeClr val="bg1">
              <a:lumMod val="85000"/>
            </a:schemeClr>
          </a:solidFill>
          <a:ln w="28575">
            <a:solidFill>
              <a:srgbClr val="16A985"/>
            </a:solidFill>
          </a:ln>
        </p:spPr>
        <p:txBody>
          <a:bodyPr wrap="square" rtlCol="0">
            <a:spAutoFit/>
          </a:bodyPr>
          <a:lstStyle/>
          <a:p>
            <a:pPr algn="ctr">
              <a:lnSpc>
                <a:spcPct val="150000"/>
              </a:lnSpc>
              <a:spcBef>
                <a:spcPts val="1200"/>
              </a:spcBef>
            </a:pPr>
            <a:r>
              <a:rPr lang="en-CA" sz="1600" dirty="0">
                <a:latin typeface="Arial" panose="020B0604020202020204" pitchFamily="34" charset="0"/>
                <a:cs typeface="Arial" panose="020B0604020202020204" pitchFamily="34" charset="0"/>
              </a:rPr>
              <a:t> 88% </a:t>
            </a:r>
            <a:r>
              <a:rPr lang="en-CA" sz="1600" dirty="0" smtClean="0">
                <a:latin typeface="Arial" panose="020B0604020202020204" pitchFamily="34" charset="0"/>
                <a:cs typeface="Arial" panose="020B0604020202020204" pitchFamily="34" charset="0"/>
              </a:rPr>
              <a:t>Any Platform</a:t>
            </a:r>
          </a:p>
          <a:p>
            <a:pPr algn="ctr">
              <a:lnSpc>
                <a:spcPct val="150000"/>
              </a:lnSpc>
            </a:pPr>
            <a:r>
              <a:rPr lang="en-CA" sz="1600" b="1" dirty="0" smtClean="0">
                <a:latin typeface="Arial" panose="020B0604020202020204" pitchFamily="34" charset="0"/>
                <a:cs typeface="Arial" panose="020B0604020202020204" pitchFamily="34" charset="0"/>
              </a:rPr>
              <a:t>READERSHIP</a:t>
            </a:r>
          </a:p>
          <a:p>
            <a:pPr algn="ctr">
              <a:lnSpc>
                <a:spcPct val="150000"/>
              </a:lnSpc>
            </a:pPr>
            <a:r>
              <a:rPr lang="en-CA" sz="1600" dirty="0" smtClean="0">
                <a:latin typeface="Arial" panose="020B0604020202020204" pitchFamily="34" charset="0"/>
                <a:cs typeface="Arial" panose="020B0604020202020204" pitchFamily="34" charset="0"/>
              </a:rPr>
              <a:t>34% ALL 4 Platforms</a:t>
            </a:r>
            <a:endParaRPr lang="en-CA" sz="16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2569104"/>
              </p:ext>
            </p:extLst>
          </p:nvPr>
        </p:nvGraphicFramePr>
        <p:xfrm>
          <a:off x="315686" y="2029605"/>
          <a:ext cx="5089752" cy="3887629"/>
        </p:xfrm>
        <a:graphic>
          <a:graphicData uri="http://schemas.openxmlformats.org/drawingml/2006/chart">
            <c:chart xmlns:c="http://schemas.openxmlformats.org/drawingml/2006/chart" xmlns:r="http://schemas.openxmlformats.org/officeDocument/2006/relationships" r:id="rId10"/>
          </a:graphicData>
        </a:graphic>
      </p:graphicFrame>
      <p:cxnSp>
        <p:nvCxnSpPr>
          <p:cNvPr id="15" name="Straight Connector 14"/>
          <p:cNvCxnSpPr/>
          <p:nvPr/>
        </p:nvCxnSpPr>
        <p:spPr>
          <a:xfrm>
            <a:off x="219778" y="5119346"/>
            <a:ext cx="8752772" cy="0"/>
          </a:xfrm>
          <a:prstGeom prst="line">
            <a:avLst/>
          </a:prstGeom>
          <a:ln w="38100">
            <a:solidFill>
              <a:srgbClr val="16A9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129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b="10743"/>
          <a:stretch/>
        </p:blipFill>
        <p:spPr>
          <a:xfrm>
            <a:off x="1269046" y="4209049"/>
            <a:ext cx="565710" cy="504932"/>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b="47311"/>
          <a:stretch/>
        </p:blipFill>
        <p:spPr>
          <a:xfrm>
            <a:off x="462446" y="4821281"/>
            <a:ext cx="565712" cy="29806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974" y="3543165"/>
            <a:ext cx="565711" cy="56571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950" y="2804482"/>
            <a:ext cx="565711" cy="56571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8230" y="3544891"/>
            <a:ext cx="565711" cy="56571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3943" y="2943943"/>
            <a:ext cx="345060" cy="426250"/>
          </a:xfrm>
          <a:prstGeom prst="rect">
            <a:avLst/>
          </a:prstGeom>
        </p:spPr>
      </p:pic>
      <p:sp>
        <p:nvSpPr>
          <p:cNvPr id="28675" name="Text Box 7"/>
          <p:cNvSpPr txBox="1">
            <a:spLocks noChangeArrowheads="1"/>
          </p:cNvSpPr>
          <p:nvPr/>
        </p:nvSpPr>
        <p:spPr bwMode="auto">
          <a:xfrm>
            <a:off x="0" y="6449578"/>
            <a:ext cx="658585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weekday readership, February 2018</a:t>
            </a:r>
          </a:p>
          <a:p>
            <a:pPr eaLnBrk="1" hangingPunct="1"/>
            <a:r>
              <a:rPr lang="en-US" sz="1100" dirty="0"/>
              <a:t>Millennials = 18-34 years</a:t>
            </a:r>
          </a:p>
        </p:txBody>
      </p:sp>
      <p:sp>
        <p:nvSpPr>
          <p:cNvPr id="3" name="Title 2"/>
          <p:cNvSpPr>
            <a:spLocks noGrp="1"/>
          </p:cNvSpPr>
          <p:nvPr>
            <p:ph type="title"/>
          </p:nvPr>
        </p:nvSpPr>
        <p:spPr>
          <a:xfrm>
            <a:off x="158714" y="341262"/>
            <a:ext cx="7493943" cy="849420"/>
          </a:xfrm>
        </p:spPr>
        <p:txBody>
          <a:bodyPr>
            <a:noAutofit/>
          </a:bodyPr>
          <a:lstStyle/>
          <a:p>
            <a:pPr algn="l"/>
            <a:r>
              <a:rPr lang="en-US" dirty="0" smtClean="0">
                <a:solidFill>
                  <a:srgbClr val="16A985"/>
                </a:solidFill>
              </a:rPr>
              <a:t>Millennials</a:t>
            </a:r>
            <a:r>
              <a:rPr lang="en-US" dirty="0" smtClean="0">
                <a:solidFill>
                  <a:srgbClr val="334495"/>
                </a:solidFill>
              </a:rPr>
              <a:t> Read Newspaper Content Primarily on Phones</a:t>
            </a:r>
            <a:endParaRPr lang="en-CA" b="0" i="1" dirty="0">
              <a:solidFill>
                <a:srgbClr val="334495"/>
              </a:solidFill>
            </a:endParaRPr>
          </a:p>
        </p:txBody>
      </p:sp>
      <p:sp>
        <p:nvSpPr>
          <p:cNvPr id="5" name="TextBox 4"/>
          <p:cNvSpPr txBox="1"/>
          <p:nvPr/>
        </p:nvSpPr>
        <p:spPr>
          <a:xfrm>
            <a:off x="219778" y="1334194"/>
            <a:ext cx="8554108" cy="1200329"/>
          </a:xfrm>
          <a:prstGeom prst="rect">
            <a:avLst/>
          </a:prstGeom>
          <a:noFill/>
          <a:ln w="28575">
            <a:noFill/>
          </a:ln>
        </p:spPr>
        <p:txBody>
          <a:bodyPr wrap="square" rtlCol="0">
            <a:spAutoFit/>
          </a:bodyPr>
          <a:lstStyle/>
          <a:p>
            <a:pPr marL="169863" indent="-169863">
              <a:buClr>
                <a:srgbClr val="16A985"/>
              </a:buClr>
              <a:buFont typeface="Arial" pitchFamily="34" charset="0"/>
              <a:buChar char="•"/>
            </a:pPr>
            <a:r>
              <a:rPr lang="en-US" b="1" dirty="0">
                <a:solidFill>
                  <a:srgbClr val="324481"/>
                </a:solidFill>
                <a:latin typeface="Arial" panose="020B0604020202020204" pitchFamily="34" charset="0"/>
                <a:cs typeface="Arial" panose="020B0604020202020204" pitchFamily="34" charset="0"/>
              </a:rPr>
              <a:t>Print </a:t>
            </a:r>
            <a:r>
              <a:rPr lang="en-US" dirty="0">
                <a:solidFill>
                  <a:srgbClr val="324481"/>
                </a:solidFill>
                <a:latin typeface="Arial" panose="020B0604020202020204" pitchFamily="34" charset="0"/>
                <a:cs typeface="Arial" panose="020B0604020202020204" pitchFamily="34" charset="0"/>
              </a:rPr>
              <a:t>– </a:t>
            </a:r>
            <a:r>
              <a:rPr lang="en-US" dirty="0" smtClean="0">
                <a:solidFill>
                  <a:srgbClr val="324481"/>
                </a:solidFill>
                <a:latin typeface="Arial" panose="020B0604020202020204" pitchFamily="34" charset="0"/>
                <a:cs typeface="Arial" panose="020B0604020202020204" pitchFamily="34" charset="0"/>
              </a:rPr>
              <a:t>consistent throughout the day</a:t>
            </a:r>
            <a:endParaRPr lang="en-US" dirty="0">
              <a:solidFill>
                <a:srgbClr val="324481"/>
              </a:solidFill>
              <a:latin typeface="Arial" panose="020B0604020202020204" pitchFamily="34" charset="0"/>
              <a:cs typeface="Arial" panose="020B0604020202020204" pitchFamily="34" charset="0"/>
            </a:endParaRP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Desktop/Laptop</a:t>
            </a:r>
            <a:r>
              <a:rPr lang="en-US" dirty="0" smtClean="0">
                <a:solidFill>
                  <a:srgbClr val="324481"/>
                </a:solidFill>
                <a:latin typeface="Arial" panose="020B0604020202020204" pitchFamily="34" charset="0"/>
                <a:cs typeface="Arial" panose="020B0604020202020204" pitchFamily="34" charset="0"/>
              </a:rPr>
              <a:t> </a:t>
            </a:r>
            <a:r>
              <a:rPr lang="en-US" dirty="0">
                <a:solidFill>
                  <a:srgbClr val="324481"/>
                </a:solidFill>
                <a:latin typeface="Arial" panose="020B0604020202020204" pitchFamily="34" charset="0"/>
                <a:cs typeface="Arial" panose="020B0604020202020204" pitchFamily="34" charset="0"/>
              </a:rPr>
              <a:t>– peaks slightly after breakfast</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Phone</a:t>
            </a:r>
            <a:r>
              <a:rPr lang="en-US" dirty="0" smtClean="0">
                <a:solidFill>
                  <a:srgbClr val="324481"/>
                </a:solidFill>
                <a:latin typeface="Arial" panose="020B0604020202020204" pitchFamily="34" charset="0"/>
                <a:cs typeface="Arial" panose="020B0604020202020204" pitchFamily="34" charset="0"/>
              </a:rPr>
              <a:t> </a:t>
            </a:r>
            <a:r>
              <a:rPr lang="en-US" dirty="0">
                <a:solidFill>
                  <a:srgbClr val="324481"/>
                </a:solidFill>
                <a:latin typeface="Arial" panose="020B0604020202020204" pitchFamily="34" charset="0"/>
                <a:cs typeface="Arial" panose="020B0604020202020204" pitchFamily="34" charset="0"/>
              </a:rPr>
              <a:t>– most popular platform at all </a:t>
            </a:r>
            <a:r>
              <a:rPr lang="en-US" dirty="0" smtClean="0">
                <a:solidFill>
                  <a:srgbClr val="324481"/>
                </a:solidFill>
                <a:latin typeface="Arial" panose="020B0604020202020204" pitchFamily="34" charset="0"/>
                <a:cs typeface="Arial" panose="020B0604020202020204" pitchFamily="34" charset="0"/>
              </a:rPr>
              <a:t>times</a:t>
            </a:r>
          </a:p>
          <a:p>
            <a:pPr marL="169863" indent="-169863">
              <a:buClr>
                <a:srgbClr val="16A985"/>
              </a:buClr>
              <a:buFont typeface="Arial" pitchFamily="34" charset="0"/>
              <a:buChar char="•"/>
            </a:pPr>
            <a:r>
              <a:rPr lang="en-US" b="1" dirty="0">
                <a:solidFill>
                  <a:srgbClr val="324481"/>
                </a:solidFill>
                <a:latin typeface="Arial" panose="020B0604020202020204" pitchFamily="34" charset="0"/>
                <a:cs typeface="Arial" panose="020B0604020202020204" pitchFamily="34" charset="0"/>
              </a:rPr>
              <a:t>Tablet</a:t>
            </a:r>
            <a:r>
              <a:rPr lang="en-US" dirty="0">
                <a:solidFill>
                  <a:srgbClr val="324481"/>
                </a:solidFill>
                <a:latin typeface="Arial" panose="020B0604020202020204" pitchFamily="34" charset="0"/>
                <a:cs typeface="Arial" panose="020B0604020202020204" pitchFamily="34" charset="0"/>
              </a:rPr>
              <a:t> – peaks after </a:t>
            </a:r>
            <a:r>
              <a:rPr lang="en-US" dirty="0" smtClean="0">
                <a:solidFill>
                  <a:srgbClr val="324481"/>
                </a:solidFill>
                <a:latin typeface="Arial" panose="020B0604020202020204" pitchFamily="34" charset="0"/>
                <a:cs typeface="Arial" panose="020B0604020202020204" pitchFamily="34" charset="0"/>
              </a:rPr>
              <a:t>dinner</a:t>
            </a:r>
            <a:endParaRPr lang="en-US" dirty="0">
              <a:solidFill>
                <a:srgbClr val="324481"/>
              </a:solidFill>
              <a:latin typeface="Arial" panose="020B0604020202020204" pitchFamily="34" charset="0"/>
              <a:cs typeface="Arial" panose="020B0604020202020204" pitchFamily="34" charset="0"/>
            </a:endParaRPr>
          </a:p>
        </p:txBody>
      </p:sp>
      <p:pic>
        <p:nvPicPr>
          <p:cNvPr id="1030" name="Picture 6" descr="C:\Users\Kelly\Documents\A - Presentations\Presentation Images\Icons\Tablet.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7013" y="3526916"/>
            <a:ext cx="522885" cy="522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4" y="3963640"/>
            <a:ext cx="855850" cy="674237"/>
          </a:xfrm>
          <a:prstGeom prst="rect">
            <a:avLst/>
          </a:prstGeom>
        </p:spPr>
      </p:pic>
      <p:pic>
        <p:nvPicPr>
          <p:cNvPr id="8" name="Picture 7" descr="7 PPT images-3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547" y="3187293"/>
            <a:ext cx="763303" cy="494021"/>
          </a:xfrm>
          <a:prstGeom prst="rect">
            <a:avLst/>
          </a:prstGeom>
        </p:spPr>
      </p:pic>
      <p:pic>
        <p:nvPicPr>
          <p:cNvPr id="9" name="Picture 8" descr="7 PPT images-3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675" y="2574359"/>
            <a:ext cx="767057" cy="571732"/>
          </a:xfrm>
          <a:prstGeom prst="rect">
            <a:avLst/>
          </a:prstGeom>
        </p:spPr>
      </p:pic>
      <p:graphicFrame>
        <p:nvGraphicFramePr>
          <p:cNvPr id="23" name="Content Placeholder 11"/>
          <p:cNvGraphicFramePr>
            <a:graphicFrameLocks/>
          </p:cNvGraphicFramePr>
          <p:nvPr>
            <p:extLst>
              <p:ext uri="{D42A27DB-BD31-4B8C-83A1-F6EECF244321}">
                <p14:modId xmlns:p14="http://schemas.microsoft.com/office/powerpoint/2010/main" val="935875920"/>
              </p:ext>
            </p:extLst>
          </p:nvPr>
        </p:nvGraphicFramePr>
        <p:xfrm>
          <a:off x="5338764" y="1085850"/>
          <a:ext cx="3674608" cy="4776807"/>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6052456" y="3525263"/>
            <a:ext cx="2307772" cy="1200329"/>
          </a:xfrm>
          <a:prstGeom prst="rect">
            <a:avLst/>
          </a:prstGeom>
          <a:solidFill>
            <a:schemeClr val="bg1">
              <a:lumMod val="85000"/>
            </a:schemeClr>
          </a:solidFill>
          <a:ln w="28575">
            <a:solidFill>
              <a:srgbClr val="16A985"/>
            </a:solidFill>
          </a:ln>
        </p:spPr>
        <p:txBody>
          <a:bodyPr wrap="square" rtlCol="0">
            <a:spAutoFit/>
          </a:bodyPr>
          <a:lstStyle/>
          <a:p>
            <a:pPr algn="ctr">
              <a:lnSpc>
                <a:spcPct val="150000"/>
              </a:lnSpc>
              <a:spcBef>
                <a:spcPts val="1200"/>
              </a:spcBef>
            </a:pPr>
            <a:r>
              <a:rPr lang="en-CA" sz="1600" dirty="0">
                <a:latin typeface="Arial" panose="020B0604020202020204" pitchFamily="34" charset="0"/>
                <a:cs typeface="Arial" panose="020B0604020202020204" pitchFamily="34" charset="0"/>
              </a:rPr>
              <a:t> 88% </a:t>
            </a:r>
            <a:r>
              <a:rPr lang="en-CA" sz="1600" dirty="0" smtClean="0">
                <a:latin typeface="Arial" panose="020B0604020202020204" pitchFamily="34" charset="0"/>
                <a:cs typeface="Arial" panose="020B0604020202020204" pitchFamily="34" charset="0"/>
              </a:rPr>
              <a:t>Any Platform</a:t>
            </a:r>
          </a:p>
          <a:p>
            <a:pPr algn="ctr">
              <a:lnSpc>
                <a:spcPct val="150000"/>
              </a:lnSpc>
            </a:pPr>
            <a:r>
              <a:rPr lang="en-CA" sz="1600" b="1" dirty="0" smtClean="0">
                <a:latin typeface="Arial" panose="020B0604020202020204" pitchFamily="34" charset="0"/>
                <a:cs typeface="Arial" panose="020B0604020202020204" pitchFamily="34" charset="0"/>
              </a:rPr>
              <a:t>READERSHIP</a:t>
            </a:r>
          </a:p>
          <a:p>
            <a:pPr algn="ctr">
              <a:lnSpc>
                <a:spcPct val="150000"/>
              </a:lnSpc>
            </a:pPr>
            <a:r>
              <a:rPr lang="en-CA" sz="1600" dirty="0" smtClean="0">
                <a:latin typeface="Arial" panose="020B0604020202020204" pitchFamily="34" charset="0"/>
                <a:cs typeface="Arial" panose="020B0604020202020204" pitchFamily="34" charset="0"/>
              </a:rPr>
              <a:t>34% ALL 4 Platforms</a:t>
            </a:r>
            <a:endParaRPr lang="en-CA" sz="16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460417"/>
              </p:ext>
            </p:extLst>
          </p:nvPr>
        </p:nvGraphicFramePr>
        <p:xfrm>
          <a:off x="315686" y="2029605"/>
          <a:ext cx="5089752" cy="3887629"/>
        </p:xfrm>
        <a:graphic>
          <a:graphicData uri="http://schemas.openxmlformats.org/drawingml/2006/chart">
            <c:chart xmlns:c="http://schemas.openxmlformats.org/drawingml/2006/chart" xmlns:r="http://schemas.openxmlformats.org/officeDocument/2006/relationships" r:id="rId10"/>
          </a:graphicData>
        </a:graphic>
      </p:graphicFrame>
      <p:cxnSp>
        <p:nvCxnSpPr>
          <p:cNvPr id="15" name="Straight Connector 14"/>
          <p:cNvCxnSpPr/>
          <p:nvPr/>
        </p:nvCxnSpPr>
        <p:spPr>
          <a:xfrm>
            <a:off x="219778" y="5119346"/>
            <a:ext cx="8752772" cy="0"/>
          </a:xfrm>
          <a:prstGeom prst="line">
            <a:avLst/>
          </a:prstGeom>
          <a:ln w="38100">
            <a:solidFill>
              <a:srgbClr val="16A9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490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b="10743"/>
          <a:stretch/>
        </p:blipFill>
        <p:spPr>
          <a:xfrm>
            <a:off x="1269046" y="4209049"/>
            <a:ext cx="565710" cy="504932"/>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b="47311"/>
          <a:stretch/>
        </p:blipFill>
        <p:spPr>
          <a:xfrm>
            <a:off x="462446" y="4821281"/>
            <a:ext cx="565712" cy="29806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974" y="3543165"/>
            <a:ext cx="565711" cy="56571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950" y="2804482"/>
            <a:ext cx="565711" cy="56571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8230" y="3544891"/>
            <a:ext cx="565711" cy="56571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3943" y="2943943"/>
            <a:ext cx="345060" cy="426250"/>
          </a:xfrm>
          <a:prstGeom prst="rect">
            <a:avLst/>
          </a:prstGeom>
        </p:spPr>
      </p:pic>
      <p:sp>
        <p:nvSpPr>
          <p:cNvPr id="28675" name="Text Box 7"/>
          <p:cNvSpPr txBox="1">
            <a:spLocks noChangeArrowheads="1"/>
          </p:cNvSpPr>
          <p:nvPr/>
        </p:nvSpPr>
        <p:spPr bwMode="auto">
          <a:xfrm>
            <a:off x="0" y="6427806"/>
            <a:ext cx="746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weekday readership, February </a:t>
            </a:r>
            <a:r>
              <a:rPr lang="en-US" sz="1100" dirty="0" smtClean="0"/>
              <a:t>2018</a:t>
            </a:r>
          </a:p>
          <a:p>
            <a:pPr eaLnBrk="1" hangingPunct="1"/>
            <a:r>
              <a:rPr lang="en-US" sz="1100" dirty="0" smtClean="0"/>
              <a:t>Boomers = 54-72 years</a:t>
            </a:r>
            <a:endParaRPr lang="en-US" sz="1100" dirty="0"/>
          </a:p>
        </p:txBody>
      </p:sp>
      <p:sp>
        <p:nvSpPr>
          <p:cNvPr id="3" name="Title 2"/>
          <p:cNvSpPr>
            <a:spLocks noGrp="1"/>
          </p:cNvSpPr>
          <p:nvPr>
            <p:ph type="title"/>
          </p:nvPr>
        </p:nvSpPr>
        <p:spPr>
          <a:xfrm>
            <a:off x="158714" y="341262"/>
            <a:ext cx="7493943" cy="849420"/>
          </a:xfrm>
        </p:spPr>
        <p:txBody>
          <a:bodyPr>
            <a:noAutofit/>
          </a:bodyPr>
          <a:lstStyle/>
          <a:p>
            <a:pPr algn="l"/>
            <a:r>
              <a:rPr lang="en-US" dirty="0" smtClean="0">
                <a:solidFill>
                  <a:srgbClr val="16A985"/>
                </a:solidFill>
              </a:rPr>
              <a:t>Boomers </a:t>
            </a:r>
            <a:r>
              <a:rPr lang="en-US" dirty="0" smtClean="0">
                <a:solidFill>
                  <a:srgbClr val="334495"/>
                </a:solidFill>
              </a:rPr>
              <a:t>Love to Read their</a:t>
            </a:r>
            <a:br>
              <a:rPr lang="en-US" dirty="0" smtClean="0">
                <a:solidFill>
                  <a:srgbClr val="334495"/>
                </a:solidFill>
              </a:rPr>
            </a:br>
            <a:r>
              <a:rPr lang="en-US" dirty="0" smtClean="0">
                <a:solidFill>
                  <a:srgbClr val="334495"/>
                </a:solidFill>
              </a:rPr>
              <a:t>Newspapers in Print</a:t>
            </a:r>
            <a:endParaRPr lang="en-CA" b="0" i="1" dirty="0">
              <a:solidFill>
                <a:srgbClr val="334495"/>
              </a:solidFill>
            </a:endParaRPr>
          </a:p>
        </p:txBody>
      </p:sp>
      <p:sp>
        <p:nvSpPr>
          <p:cNvPr id="5" name="TextBox 4"/>
          <p:cNvSpPr txBox="1"/>
          <p:nvPr/>
        </p:nvSpPr>
        <p:spPr>
          <a:xfrm>
            <a:off x="219778" y="1334194"/>
            <a:ext cx="5832678" cy="1200329"/>
          </a:xfrm>
          <a:prstGeom prst="rect">
            <a:avLst/>
          </a:prstGeom>
          <a:noFill/>
          <a:ln w="28575">
            <a:noFill/>
          </a:ln>
        </p:spPr>
        <p:txBody>
          <a:bodyPr wrap="square" rtlCol="0">
            <a:spAutoFit/>
          </a:bodyPr>
          <a:lstStyle/>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Print </a:t>
            </a:r>
            <a:r>
              <a:rPr lang="en-US" dirty="0">
                <a:solidFill>
                  <a:srgbClr val="334495"/>
                </a:solidFill>
                <a:latin typeface="Arial" panose="020B0604020202020204" pitchFamily="34" charset="0"/>
                <a:cs typeface="Arial" panose="020B0604020202020204" pitchFamily="34" charset="0"/>
              </a:rPr>
              <a:t>– primary platform at </a:t>
            </a:r>
            <a:r>
              <a:rPr lang="en-US" dirty="0" smtClean="0">
                <a:solidFill>
                  <a:srgbClr val="334495"/>
                </a:solidFill>
                <a:latin typeface="Arial" panose="020B0604020202020204" pitchFamily="34" charset="0"/>
                <a:cs typeface="Arial" panose="020B0604020202020204" pitchFamily="34" charset="0"/>
              </a:rPr>
              <a:t>breakfast</a:t>
            </a:r>
            <a:endParaRPr lang="en-US" dirty="0">
              <a:solidFill>
                <a:srgbClr val="334495"/>
              </a:solidFill>
              <a:latin typeface="Arial" panose="020B0604020202020204" pitchFamily="34" charset="0"/>
              <a:cs typeface="Arial" panose="020B0604020202020204" pitchFamily="34" charset="0"/>
            </a:endParaRPr>
          </a:p>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Desktop/Laptop</a:t>
            </a:r>
            <a:r>
              <a:rPr lang="en-US" dirty="0">
                <a:solidFill>
                  <a:srgbClr val="334495"/>
                </a:solidFill>
                <a:latin typeface="Arial" panose="020B0604020202020204" pitchFamily="34" charset="0"/>
                <a:cs typeface="Arial" panose="020B0604020202020204" pitchFamily="34" charset="0"/>
              </a:rPr>
              <a:t> </a:t>
            </a:r>
            <a:r>
              <a:rPr lang="en-US" dirty="0" smtClean="0">
                <a:solidFill>
                  <a:srgbClr val="334495"/>
                </a:solidFill>
                <a:latin typeface="Arial" panose="020B0604020202020204" pitchFamily="34" charset="0"/>
                <a:cs typeface="Arial" panose="020B0604020202020204" pitchFamily="34" charset="0"/>
              </a:rPr>
              <a:t>– early </a:t>
            </a:r>
            <a:r>
              <a:rPr lang="en-US" dirty="0">
                <a:solidFill>
                  <a:srgbClr val="334495"/>
                </a:solidFill>
                <a:latin typeface="Arial" panose="020B0604020202020204" pitchFamily="34" charset="0"/>
                <a:cs typeface="Arial" panose="020B0604020202020204" pitchFamily="34" charset="0"/>
              </a:rPr>
              <a:t>morning and after dinner</a:t>
            </a:r>
          </a:p>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Phone</a:t>
            </a:r>
            <a:r>
              <a:rPr lang="en-US" dirty="0">
                <a:solidFill>
                  <a:srgbClr val="334495"/>
                </a:solidFill>
                <a:latin typeface="Arial" panose="020B0604020202020204" pitchFamily="34" charset="0"/>
                <a:cs typeface="Arial" panose="020B0604020202020204" pitchFamily="34" charset="0"/>
              </a:rPr>
              <a:t> – </a:t>
            </a:r>
            <a:r>
              <a:rPr lang="en-US" dirty="0" smtClean="0">
                <a:solidFill>
                  <a:srgbClr val="334495"/>
                </a:solidFill>
                <a:latin typeface="Arial" panose="020B0604020202020204" pitchFamily="34" charset="0"/>
                <a:cs typeface="Arial" panose="020B0604020202020204" pitchFamily="34" charset="0"/>
              </a:rPr>
              <a:t>primary midday platform </a:t>
            </a:r>
            <a:endParaRPr lang="en-US" dirty="0">
              <a:solidFill>
                <a:srgbClr val="334495"/>
              </a:solidFill>
              <a:latin typeface="Arial" panose="020B0604020202020204" pitchFamily="34" charset="0"/>
              <a:cs typeface="Arial" panose="020B0604020202020204" pitchFamily="34" charset="0"/>
            </a:endParaRPr>
          </a:p>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Tablet</a:t>
            </a:r>
            <a:r>
              <a:rPr lang="en-US" dirty="0">
                <a:solidFill>
                  <a:srgbClr val="334495"/>
                </a:solidFill>
                <a:latin typeface="Arial" panose="020B0604020202020204" pitchFamily="34" charset="0"/>
                <a:cs typeface="Arial" panose="020B0604020202020204" pitchFamily="34" charset="0"/>
              </a:rPr>
              <a:t> – strongest after </a:t>
            </a:r>
            <a:r>
              <a:rPr lang="en-US" dirty="0" smtClean="0">
                <a:solidFill>
                  <a:srgbClr val="334495"/>
                </a:solidFill>
                <a:latin typeface="Arial" panose="020B0604020202020204" pitchFamily="34" charset="0"/>
                <a:cs typeface="Arial" panose="020B0604020202020204" pitchFamily="34" charset="0"/>
              </a:rPr>
              <a:t>dinner</a:t>
            </a:r>
            <a:endParaRPr lang="en-US" dirty="0">
              <a:solidFill>
                <a:srgbClr val="334495"/>
              </a:solidFill>
              <a:latin typeface="Arial" panose="020B0604020202020204" pitchFamily="34" charset="0"/>
              <a:cs typeface="Arial" panose="020B0604020202020204" pitchFamily="34" charset="0"/>
            </a:endParaRPr>
          </a:p>
        </p:txBody>
      </p:sp>
      <p:pic>
        <p:nvPicPr>
          <p:cNvPr id="1030" name="Picture 6" descr="C:\Users\Kelly\Documents\A - Presentations\Presentation Images\Icons\Tablet.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7013" y="3526916"/>
            <a:ext cx="522885" cy="522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4" y="3963640"/>
            <a:ext cx="855850" cy="674237"/>
          </a:xfrm>
          <a:prstGeom prst="rect">
            <a:avLst/>
          </a:prstGeom>
        </p:spPr>
      </p:pic>
      <p:pic>
        <p:nvPicPr>
          <p:cNvPr id="8" name="Picture 7" descr="7 PPT images-3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547" y="3187293"/>
            <a:ext cx="763303" cy="494021"/>
          </a:xfrm>
          <a:prstGeom prst="rect">
            <a:avLst/>
          </a:prstGeom>
        </p:spPr>
      </p:pic>
      <p:pic>
        <p:nvPicPr>
          <p:cNvPr id="9" name="Picture 8" descr="7 PPT images-3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675" y="2574359"/>
            <a:ext cx="767057" cy="571732"/>
          </a:xfrm>
          <a:prstGeom prst="rect">
            <a:avLst/>
          </a:prstGeom>
        </p:spPr>
      </p:pic>
      <p:graphicFrame>
        <p:nvGraphicFramePr>
          <p:cNvPr id="23" name="Content Placeholder 11"/>
          <p:cNvGraphicFramePr>
            <a:graphicFrameLocks/>
          </p:cNvGraphicFramePr>
          <p:nvPr>
            <p:extLst>
              <p:ext uri="{D42A27DB-BD31-4B8C-83A1-F6EECF244321}">
                <p14:modId xmlns:p14="http://schemas.microsoft.com/office/powerpoint/2010/main" val="1755827003"/>
              </p:ext>
            </p:extLst>
          </p:nvPr>
        </p:nvGraphicFramePr>
        <p:xfrm>
          <a:off x="5338764" y="1085850"/>
          <a:ext cx="3674608" cy="4776807"/>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6052456" y="3525263"/>
            <a:ext cx="2307772" cy="1200329"/>
          </a:xfrm>
          <a:prstGeom prst="rect">
            <a:avLst/>
          </a:prstGeom>
          <a:solidFill>
            <a:schemeClr val="bg1">
              <a:lumMod val="85000"/>
            </a:schemeClr>
          </a:solidFill>
          <a:ln w="28575">
            <a:solidFill>
              <a:srgbClr val="16A985"/>
            </a:solidFill>
          </a:ln>
        </p:spPr>
        <p:txBody>
          <a:bodyPr wrap="square" rtlCol="0">
            <a:spAutoFit/>
          </a:bodyPr>
          <a:lstStyle/>
          <a:p>
            <a:pPr algn="ctr">
              <a:lnSpc>
                <a:spcPct val="150000"/>
              </a:lnSpc>
              <a:spcBef>
                <a:spcPts val="1200"/>
              </a:spcBef>
            </a:pP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91% Any Platform</a:t>
            </a:r>
          </a:p>
          <a:p>
            <a:pPr algn="ctr">
              <a:lnSpc>
                <a:spcPct val="150000"/>
              </a:lnSpc>
            </a:pPr>
            <a:r>
              <a:rPr lang="en-CA" sz="1600" b="1" dirty="0" smtClean="0">
                <a:latin typeface="Arial" panose="020B0604020202020204" pitchFamily="34" charset="0"/>
                <a:cs typeface="Arial" panose="020B0604020202020204" pitchFamily="34" charset="0"/>
              </a:rPr>
              <a:t>READERSHIP</a:t>
            </a:r>
          </a:p>
          <a:p>
            <a:pPr algn="ctr">
              <a:lnSpc>
                <a:spcPct val="150000"/>
              </a:lnSpc>
            </a:pPr>
            <a:r>
              <a:rPr lang="en-CA" sz="1600" dirty="0" smtClean="0">
                <a:latin typeface="Arial" panose="020B0604020202020204" pitchFamily="34" charset="0"/>
                <a:cs typeface="Arial" panose="020B0604020202020204" pitchFamily="34" charset="0"/>
              </a:rPr>
              <a:t>31% ALL 4 Platforms</a:t>
            </a:r>
            <a:endParaRPr lang="en-CA" sz="16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9656172"/>
              </p:ext>
            </p:extLst>
          </p:nvPr>
        </p:nvGraphicFramePr>
        <p:xfrm>
          <a:off x="315686" y="2029605"/>
          <a:ext cx="5089752" cy="3887629"/>
        </p:xfrm>
        <a:graphic>
          <a:graphicData uri="http://schemas.openxmlformats.org/drawingml/2006/chart">
            <c:chart xmlns:c="http://schemas.openxmlformats.org/drawingml/2006/chart" xmlns:r="http://schemas.openxmlformats.org/officeDocument/2006/relationships" r:id="rId10"/>
          </a:graphicData>
        </a:graphic>
      </p:graphicFrame>
      <p:cxnSp>
        <p:nvCxnSpPr>
          <p:cNvPr id="15" name="Straight Connector 14"/>
          <p:cNvCxnSpPr/>
          <p:nvPr/>
        </p:nvCxnSpPr>
        <p:spPr>
          <a:xfrm>
            <a:off x="219778" y="5119346"/>
            <a:ext cx="8752772" cy="0"/>
          </a:xfrm>
          <a:prstGeom prst="line">
            <a:avLst/>
          </a:prstGeom>
          <a:ln w="38100">
            <a:solidFill>
              <a:srgbClr val="16A9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019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b="10743"/>
          <a:stretch/>
        </p:blipFill>
        <p:spPr>
          <a:xfrm>
            <a:off x="1269046" y="4209049"/>
            <a:ext cx="565710" cy="504932"/>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b="47311"/>
          <a:stretch/>
        </p:blipFill>
        <p:spPr>
          <a:xfrm>
            <a:off x="462446" y="4821281"/>
            <a:ext cx="565712" cy="29806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974" y="3543165"/>
            <a:ext cx="565711" cy="56571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950" y="2804482"/>
            <a:ext cx="565711" cy="56571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8230" y="3544891"/>
            <a:ext cx="565711" cy="56571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3943" y="2943943"/>
            <a:ext cx="345060" cy="426250"/>
          </a:xfrm>
          <a:prstGeom prst="rect">
            <a:avLst/>
          </a:prstGeom>
        </p:spPr>
      </p:pic>
      <p:sp>
        <p:nvSpPr>
          <p:cNvPr id="28675" name="Text Box 7"/>
          <p:cNvSpPr txBox="1">
            <a:spLocks noChangeArrowheads="1"/>
          </p:cNvSpPr>
          <p:nvPr/>
        </p:nvSpPr>
        <p:spPr bwMode="auto">
          <a:xfrm>
            <a:off x="0" y="6580210"/>
            <a:ext cx="74676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weekday readership, February 2018</a:t>
            </a:r>
            <a:endParaRPr lang="en-US" sz="1100" b="1" dirty="0"/>
          </a:p>
        </p:txBody>
      </p:sp>
      <p:sp>
        <p:nvSpPr>
          <p:cNvPr id="3" name="Title 2"/>
          <p:cNvSpPr>
            <a:spLocks noGrp="1"/>
          </p:cNvSpPr>
          <p:nvPr>
            <p:ph type="title"/>
          </p:nvPr>
        </p:nvSpPr>
        <p:spPr>
          <a:xfrm>
            <a:off x="158714" y="341262"/>
            <a:ext cx="7493943" cy="849420"/>
          </a:xfrm>
        </p:spPr>
        <p:txBody>
          <a:bodyPr>
            <a:noAutofit/>
          </a:bodyPr>
          <a:lstStyle/>
          <a:p>
            <a:pPr algn="l"/>
            <a:r>
              <a:rPr lang="en-US" dirty="0" smtClean="0">
                <a:solidFill>
                  <a:srgbClr val="16A985"/>
                </a:solidFill>
              </a:rPr>
              <a:t>Adults 35-49 </a:t>
            </a:r>
            <a:r>
              <a:rPr lang="en-US" dirty="0" smtClean="0">
                <a:solidFill>
                  <a:srgbClr val="334495"/>
                </a:solidFill>
              </a:rPr>
              <a:t>Read Newspapers on all Platforms</a:t>
            </a:r>
            <a:endParaRPr lang="en-CA" b="0" i="1" dirty="0">
              <a:solidFill>
                <a:srgbClr val="334495"/>
              </a:solidFill>
            </a:endParaRPr>
          </a:p>
        </p:txBody>
      </p:sp>
      <p:sp>
        <p:nvSpPr>
          <p:cNvPr id="5" name="TextBox 4"/>
          <p:cNvSpPr txBox="1"/>
          <p:nvPr/>
        </p:nvSpPr>
        <p:spPr>
          <a:xfrm>
            <a:off x="219778" y="1334194"/>
            <a:ext cx="7971722" cy="1200329"/>
          </a:xfrm>
          <a:prstGeom prst="rect">
            <a:avLst/>
          </a:prstGeom>
          <a:noFill/>
          <a:ln w="28575">
            <a:noFill/>
          </a:ln>
        </p:spPr>
        <p:txBody>
          <a:bodyPr wrap="square" rtlCol="0">
            <a:spAutoFit/>
          </a:bodyPr>
          <a:lstStyle/>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Print </a:t>
            </a:r>
            <a:r>
              <a:rPr lang="en-US" dirty="0">
                <a:solidFill>
                  <a:srgbClr val="334495"/>
                </a:solidFill>
                <a:latin typeface="Arial" panose="020B0604020202020204" pitchFamily="34" charset="0"/>
                <a:cs typeface="Arial" panose="020B0604020202020204" pitchFamily="34" charset="0"/>
              </a:rPr>
              <a:t>– peaks after dinner</a:t>
            </a: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Desktop/Laptop</a:t>
            </a:r>
            <a:r>
              <a:rPr lang="en-US" dirty="0" smtClean="0">
                <a:solidFill>
                  <a:srgbClr val="334495"/>
                </a:solidFill>
                <a:latin typeface="Arial" panose="020B0604020202020204" pitchFamily="34" charset="0"/>
                <a:cs typeface="Arial" panose="020B0604020202020204" pitchFamily="34" charset="0"/>
              </a:rPr>
              <a:t> </a:t>
            </a:r>
            <a:r>
              <a:rPr lang="en-US" dirty="0">
                <a:solidFill>
                  <a:srgbClr val="334495"/>
                </a:solidFill>
                <a:latin typeface="Arial" panose="020B0604020202020204" pitchFamily="34" charset="0"/>
                <a:cs typeface="Arial" panose="020B0604020202020204" pitchFamily="34" charset="0"/>
              </a:rPr>
              <a:t>– </a:t>
            </a:r>
            <a:r>
              <a:rPr lang="en-US" dirty="0" smtClean="0">
                <a:solidFill>
                  <a:srgbClr val="334495"/>
                </a:solidFill>
                <a:latin typeface="Arial" panose="020B0604020202020204" pitchFamily="34" charset="0"/>
                <a:cs typeface="Arial" panose="020B0604020202020204" pitchFamily="34" charset="0"/>
              </a:rPr>
              <a:t>steady climb from breakfast onwards</a:t>
            </a:r>
            <a:endParaRPr lang="en-US" dirty="0">
              <a:solidFill>
                <a:srgbClr val="334495"/>
              </a:solidFill>
              <a:latin typeface="Arial" panose="020B0604020202020204" pitchFamily="34" charset="0"/>
              <a:cs typeface="Arial" panose="020B0604020202020204" pitchFamily="34" charset="0"/>
            </a:endParaRPr>
          </a:p>
          <a:p>
            <a:pPr marL="169863" indent="-169863">
              <a:buClr>
                <a:srgbClr val="16A985"/>
              </a:buClr>
              <a:buFont typeface="Arial" pitchFamily="34" charset="0"/>
              <a:buChar char="•"/>
            </a:pPr>
            <a:r>
              <a:rPr lang="en-US" b="1" dirty="0" smtClean="0">
                <a:solidFill>
                  <a:srgbClr val="334495"/>
                </a:solidFill>
                <a:latin typeface="Arial" panose="020B0604020202020204" pitchFamily="34" charset="0"/>
                <a:cs typeface="Arial" panose="020B0604020202020204" pitchFamily="34" charset="0"/>
              </a:rPr>
              <a:t>Phone</a:t>
            </a:r>
            <a:r>
              <a:rPr lang="en-US" dirty="0" smtClean="0">
                <a:solidFill>
                  <a:srgbClr val="334495"/>
                </a:solidFill>
                <a:latin typeface="Arial" panose="020B0604020202020204" pitchFamily="34" charset="0"/>
                <a:cs typeface="Arial" panose="020B0604020202020204" pitchFamily="34" charset="0"/>
              </a:rPr>
              <a:t> </a:t>
            </a:r>
            <a:r>
              <a:rPr lang="en-US" dirty="0">
                <a:solidFill>
                  <a:srgbClr val="334495"/>
                </a:solidFill>
                <a:latin typeface="Arial" panose="020B0604020202020204" pitchFamily="34" charset="0"/>
                <a:cs typeface="Arial" panose="020B0604020202020204" pitchFamily="34" charset="0"/>
              </a:rPr>
              <a:t>– strong through the day and peaks after </a:t>
            </a:r>
            <a:r>
              <a:rPr lang="en-US" dirty="0" smtClean="0">
                <a:solidFill>
                  <a:srgbClr val="334495"/>
                </a:solidFill>
                <a:latin typeface="Arial" panose="020B0604020202020204" pitchFamily="34" charset="0"/>
                <a:cs typeface="Arial" panose="020B0604020202020204" pitchFamily="34" charset="0"/>
              </a:rPr>
              <a:t>dinner</a:t>
            </a:r>
          </a:p>
          <a:p>
            <a:pPr marL="169863" indent="-169863">
              <a:buClr>
                <a:srgbClr val="16A985"/>
              </a:buClr>
              <a:buFont typeface="Arial" pitchFamily="34" charset="0"/>
              <a:buChar char="•"/>
            </a:pPr>
            <a:r>
              <a:rPr lang="en-US" b="1" dirty="0">
                <a:solidFill>
                  <a:srgbClr val="334495"/>
                </a:solidFill>
                <a:latin typeface="Arial" panose="020B0604020202020204" pitchFamily="34" charset="0"/>
                <a:cs typeface="Arial" panose="020B0604020202020204" pitchFamily="34" charset="0"/>
              </a:rPr>
              <a:t>Tablet</a:t>
            </a:r>
            <a:r>
              <a:rPr lang="en-US" dirty="0">
                <a:solidFill>
                  <a:srgbClr val="334495"/>
                </a:solidFill>
                <a:latin typeface="Arial" panose="020B0604020202020204" pitchFamily="34" charset="0"/>
                <a:cs typeface="Arial" panose="020B0604020202020204" pitchFamily="34" charset="0"/>
              </a:rPr>
              <a:t> – peaks after </a:t>
            </a:r>
            <a:r>
              <a:rPr lang="en-US" dirty="0" smtClean="0">
                <a:solidFill>
                  <a:srgbClr val="334495"/>
                </a:solidFill>
                <a:latin typeface="Arial" panose="020B0604020202020204" pitchFamily="34" charset="0"/>
                <a:cs typeface="Arial" panose="020B0604020202020204" pitchFamily="34" charset="0"/>
              </a:rPr>
              <a:t>dinner</a:t>
            </a:r>
            <a:endParaRPr lang="en-US" dirty="0">
              <a:solidFill>
                <a:srgbClr val="334495"/>
              </a:solidFill>
              <a:latin typeface="Arial" panose="020B0604020202020204" pitchFamily="34" charset="0"/>
              <a:cs typeface="Arial" panose="020B0604020202020204" pitchFamily="34" charset="0"/>
            </a:endParaRPr>
          </a:p>
        </p:txBody>
      </p:sp>
      <p:pic>
        <p:nvPicPr>
          <p:cNvPr id="1030" name="Picture 6" descr="C:\Users\Kelly\Documents\A - Presentations\Presentation Images\Icons\Tablet.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7013" y="3526916"/>
            <a:ext cx="522885" cy="522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4" y="3963640"/>
            <a:ext cx="855850" cy="674237"/>
          </a:xfrm>
          <a:prstGeom prst="rect">
            <a:avLst/>
          </a:prstGeom>
        </p:spPr>
      </p:pic>
      <p:pic>
        <p:nvPicPr>
          <p:cNvPr id="8" name="Picture 7" descr="7 PPT images-3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547" y="3187293"/>
            <a:ext cx="763303" cy="494021"/>
          </a:xfrm>
          <a:prstGeom prst="rect">
            <a:avLst/>
          </a:prstGeom>
        </p:spPr>
      </p:pic>
      <p:pic>
        <p:nvPicPr>
          <p:cNvPr id="9" name="Picture 8" descr="7 PPT images-3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675" y="2574359"/>
            <a:ext cx="767057" cy="571732"/>
          </a:xfrm>
          <a:prstGeom prst="rect">
            <a:avLst/>
          </a:prstGeom>
        </p:spPr>
      </p:pic>
      <p:graphicFrame>
        <p:nvGraphicFramePr>
          <p:cNvPr id="23" name="Content Placeholder 11"/>
          <p:cNvGraphicFramePr>
            <a:graphicFrameLocks/>
          </p:cNvGraphicFramePr>
          <p:nvPr>
            <p:extLst>
              <p:ext uri="{D42A27DB-BD31-4B8C-83A1-F6EECF244321}">
                <p14:modId xmlns:p14="http://schemas.microsoft.com/office/powerpoint/2010/main" val="1759218424"/>
              </p:ext>
            </p:extLst>
          </p:nvPr>
        </p:nvGraphicFramePr>
        <p:xfrm>
          <a:off x="5338764" y="1085850"/>
          <a:ext cx="3674608" cy="4776807"/>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6052456" y="3525263"/>
            <a:ext cx="2307772" cy="1200329"/>
          </a:xfrm>
          <a:prstGeom prst="rect">
            <a:avLst/>
          </a:prstGeom>
          <a:solidFill>
            <a:schemeClr val="bg1">
              <a:lumMod val="85000"/>
            </a:schemeClr>
          </a:solidFill>
          <a:ln w="28575">
            <a:solidFill>
              <a:srgbClr val="16A985"/>
            </a:solidFill>
          </a:ln>
        </p:spPr>
        <p:txBody>
          <a:bodyPr wrap="square" rtlCol="0">
            <a:spAutoFit/>
          </a:bodyPr>
          <a:lstStyle/>
          <a:p>
            <a:pPr algn="ctr">
              <a:lnSpc>
                <a:spcPct val="150000"/>
              </a:lnSpc>
              <a:spcBef>
                <a:spcPts val="1200"/>
              </a:spcBef>
            </a:pPr>
            <a:r>
              <a:rPr lang="en-CA" sz="1600" dirty="0" smtClean="0">
                <a:latin typeface="Arial" panose="020B0604020202020204" pitchFamily="34" charset="0"/>
                <a:cs typeface="Arial" panose="020B0604020202020204" pitchFamily="34" charset="0"/>
              </a:rPr>
              <a:t>87% Any Platform</a:t>
            </a:r>
          </a:p>
          <a:p>
            <a:pPr algn="ctr">
              <a:lnSpc>
                <a:spcPct val="150000"/>
              </a:lnSpc>
            </a:pPr>
            <a:r>
              <a:rPr lang="en-CA" sz="1600" b="1" dirty="0" smtClean="0">
                <a:latin typeface="Arial" panose="020B0604020202020204" pitchFamily="34" charset="0"/>
                <a:cs typeface="Arial" panose="020B0604020202020204" pitchFamily="34" charset="0"/>
              </a:rPr>
              <a:t>READERSHIP</a:t>
            </a:r>
          </a:p>
          <a:p>
            <a:pPr algn="ctr">
              <a:lnSpc>
                <a:spcPct val="150000"/>
              </a:lnSpc>
            </a:pPr>
            <a:r>
              <a:rPr lang="en-CA" sz="1600" dirty="0" smtClean="0">
                <a:latin typeface="Arial" panose="020B0604020202020204" pitchFamily="34" charset="0"/>
                <a:cs typeface="Arial" panose="020B0604020202020204" pitchFamily="34" charset="0"/>
              </a:rPr>
              <a:t>37% ALL 4 Platforms</a:t>
            </a:r>
            <a:endParaRPr lang="en-CA" sz="16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5289782"/>
              </p:ext>
            </p:extLst>
          </p:nvPr>
        </p:nvGraphicFramePr>
        <p:xfrm>
          <a:off x="315686" y="2029605"/>
          <a:ext cx="5089752" cy="3887629"/>
        </p:xfrm>
        <a:graphic>
          <a:graphicData uri="http://schemas.openxmlformats.org/drawingml/2006/chart">
            <c:chart xmlns:c="http://schemas.openxmlformats.org/drawingml/2006/chart" xmlns:r="http://schemas.openxmlformats.org/officeDocument/2006/relationships" r:id="rId10"/>
          </a:graphicData>
        </a:graphic>
      </p:graphicFrame>
      <p:cxnSp>
        <p:nvCxnSpPr>
          <p:cNvPr id="15" name="Straight Connector 14"/>
          <p:cNvCxnSpPr/>
          <p:nvPr/>
        </p:nvCxnSpPr>
        <p:spPr>
          <a:xfrm>
            <a:off x="219778" y="5119346"/>
            <a:ext cx="8752772" cy="0"/>
          </a:xfrm>
          <a:prstGeom prst="line">
            <a:avLst/>
          </a:prstGeom>
          <a:ln w="38100">
            <a:solidFill>
              <a:srgbClr val="16A9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88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b="10743"/>
          <a:stretch/>
        </p:blipFill>
        <p:spPr>
          <a:xfrm>
            <a:off x="1269046" y="4209049"/>
            <a:ext cx="565710" cy="504932"/>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b="47311"/>
          <a:stretch/>
        </p:blipFill>
        <p:spPr>
          <a:xfrm>
            <a:off x="462446" y="4821281"/>
            <a:ext cx="565712" cy="29806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974" y="3543165"/>
            <a:ext cx="565711" cy="56571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950" y="2804482"/>
            <a:ext cx="565711" cy="56571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8230" y="3544891"/>
            <a:ext cx="565711" cy="56571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3943" y="2943943"/>
            <a:ext cx="345060" cy="426250"/>
          </a:xfrm>
          <a:prstGeom prst="rect">
            <a:avLst/>
          </a:prstGeom>
        </p:spPr>
      </p:pic>
      <p:sp>
        <p:nvSpPr>
          <p:cNvPr id="28675" name="Text Box 7"/>
          <p:cNvSpPr txBox="1">
            <a:spLocks noChangeArrowheads="1"/>
          </p:cNvSpPr>
          <p:nvPr/>
        </p:nvSpPr>
        <p:spPr bwMode="auto">
          <a:xfrm>
            <a:off x="0" y="6449578"/>
            <a:ext cx="746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weekday readership, February </a:t>
            </a:r>
            <a:r>
              <a:rPr lang="en-US" sz="1100" dirty="0" smtClean="0"/>
              <a:t>2018</a:t>
            </a:r>
          </a:p>
          <a:p>
            <a:pPr eaLnBrk="1" hangingPunct="1"/>
            <a:r>
              <a:rPr lang="en-US" altLang="en-US" sz="1100" dirty="0"/>
              <a:t>*Canadian professionals, senior management/executives and business owners/self </a:t>
            </a:r>
            <a:r>
              <a:rPr lang="en-US" altLang="en-US" sz="1100" dirty="0" smtClean="0"/>
              <a:t>employed</a:t>
            </a:r>
            <a:endParaRPr lang="en-US" altLang="en-US" sz="1100" dirty="0"/>
          </a:p>
        </p:txBody>
      </p:sp>
      <p:sp>
        <p:nvSpPr>
          <p:cNvPr id="3" name="Title 2"/>
          <p:cNvSpPr>
            <a:spLocks noGrp="1"/>
          </p:cNvSpPr>
          <p:nvPr>
            <p:ph type="title"/>
          </p:nvPr>
        </p:nvSpPr>
        <p:spPr>
          <a:xfrm>
            <a:off x="158714" y="341262"/>
            <a:ext cx="7493943" cy="849420"/>
          </a:xfrm>
        </p:spPr>
        <p:txBody>
          <a:bodyPr>
            <a:noAutofit/>
          </a:bodyPr>
          <a:lstStyle/>
          <a:p>
            <a:pPr algn="l"/>
            <a:r>
              <a:rPr lang="en-US" dirty="0" smtClean="0">
                <a:solidFill>
                  <a:srgbClr val="16A985"/>
                </a:solidFill>
              </a:rPr>
              <a:t>Business Decision Makers* </a:t>
            </a:r>
            <a:r>
              <a:rPr lang="en-US" dirty="0" smtClean="0">
                <a:solidFill>
                  <a:srgbClr val="334495"/>
                </a:solidFill>
              </a:rPr>
              <a:t>are Strong Newspaper Readers</a:t>
            </a:r>
            <a:endParaRPr lang="en-CA" b="0" i="1" dirty="0">
              <a:solidFill>
                <a:srgbClr val="334495"/>
              </a:solidFill>
            </a:endParaRPr>
          </a:p>
        </p:txBody>
      </p:sp>
      <p:sp>
        <p:nvSpPr>
          <p:cNvPr id="5" name="TextBox 4"/>
          <p:cNvSpPr txBox="1"/>
          <p:nvPr/>
        </p:nvSpPr>
        <p:spPr>
          <a:xfrm>
            <a:off x="219778" y="1334194"/>
            <a:ext cx="7971722" cy="1200329"/>
          </a:xfrm>
          <a:prstGeom prst="rect">
            <a:avLst/>
          </a:prstGeom>
          <a:noFill/>
          <a:ln w="28575">
            <a:noFill/>
          </a:ln>
        </p:spPr>
        <p:txBody>
          <a:bodyPr wrap="square" rtlCol="0">
            <a:spAutoFit/>
          </a:bodyPr>
          <a:lstStyle/>
          <a:p>
            <a:pPr marL="169863" indent="-169863">
              <a:buClr>
                <a:srgbClr val="16A985"/>
              </a:buClr>
              <a:buFont typeface="Arial" pitchFamily="34" charset="0"/>
              <a:buChar char="•"/>
            </a:pPr>
            <a:r>
              <a:rPr lang="en-US" b="1" dirty="0">
                <a:solidFill>
                  <a:srgbClr val="324481"/>
                </a:solidFill>
                <a:latin typeface="Arial" panose="020B0604020202020204" pitchFamily="34" charset="0"/>
                <a:cs typeface="Arial" panose="020B0604020202020204" pitchFamily="34" charset="0"/>
              </a:rPr>
              <a:t>Print </a:t>
            </a:r>
            <a:r>
              <a:rPr lang="en-US" dirty="0">
                <a:solidFill>
                  <a:srgbClr val="324481"/>
                </a:solidFill>
                <a:latin typeface="Arial" panose="020B0604020202020204" pitchFamily="34" charset="0"/>
                <a:cs typeface="Arial" panose="020B0604020202020204" pitchFamily="34" charset="0"/>
              </a:rPr>
              <a:t>– </a:t>
            </a:r>
            <a:r>
              <a:rPr lang="en-US" dirty="0" smtClean="0">
                <a:solidFill>
                  <a:srgbClr val="324481"/>
                </a:solidFill>
                <a:latin typeface="Arial" panose="020B0604020202020204" pitchFamily="34" charset="0"/>
                <a:cs typeface="Arial" panose="020B0604020202020204" pitchFamily="34" charset="0"/>
              </a:rPr>
              <a:t>strong early morning </a:t>
            </a:r>
            <a:r>
              <a:rPr lang="en-US" dirty="0">
                <a:solidFill>
                  <a:srgbClr val="324481"/>
                </a:solidFill>
                <a:latin typeface="Arial" panose="020B0604020202020204" pitchFamily="34" charset="0"/>
                <a:cs typeface="Arial" panose="020B0604020202020204" pitchFamily="34" charset="0"/>
              </a:rPr>
              <a:t>and </a:t>
            </a:r>
            <a:r>
              <a:rPr lang="en-US" dirty="0" smtClean="0">
                <a:solidFill>
                  <a:srgbClr val="324481"/>
                </a:solidFill>
                <a:latin typeface="Arial" panose="020B0604020202020204" pitchFamily="34" charset="0"/>
                <a:cs typeface="Arial" panose="020B0604020202020204" pitchFamily="34" charset="0"/>
              </a:rPr>
              <a:t>peaks after </a:t>
            </a:r>
            <a:r>
              <a:rPr lang="en-US" dirty="0">
                <a:solidFill>
                  <a:srgbClr val="324481"/>
                </a:solidFill>
                <a:latin typeface="Arial" panose="020B0604020202020204" pitchFamily="34" charset="0"/>
                <a:cs typeface="Arial" panose="020B0604020202020204" pitchFamily="34" charset="0"/>
              </a:rPr>
              <a:t>dinner</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Desktop/Laptop</a:t>
            </a:r>
            <a:r>
              <a:rPr lang="en-US" dirty="0" smtClean="0">
                <a:solidFill>
                  <a:srgbClr val="324481"/>
                </a:solidFill>
                <a:latin typeface="Arial" panose="020B0604020202020204" pitchFamily="34" charset="0"/>
                <a:cs typeface="Arial" panose="020B0604020202020204" pitchFamily="34" charset="0"/>
              </a:rPr>
              <a:t> </a:t>
            </a:r>
            <a:r>
              <a:rPr lang="en-US" dirty="0">
                <a:solidFill>
                  <a:srgbClr val="324481"/>
                </a:solidFill>
                <a:latin typeface="Arial" panose="020B0604020202020204" pitchFamily="34" charset="0"/>
                <a:cs typeface="Arial" panose="020B0604020202020204" pitchFamily="34" charset="0"/>
              </a:rPr>
              <a:t>– </a:t>
            </a:r>
            <a:r>
              <a:rPr lang="en-US" dirty="0" smtClean="0">
                <a:solidFill>
                  <a:srgbClr val="324481"/>
                </a:solidFill>
                <a:latin typeface="Arial" panose="020B0604020202020204" pitchFamily="34" charset="0"/>
                <a:cs typeface="Arial" panose="020B0604020202020204" pitchFamily="34" charset="0"/>
              </a:rPr>
              <a:t>strong </a:t>
            </a:r>
            <a:r>
              <a:rPr lang="en-US" dirty="0">
                <a:solidFill>
                  <a:srgbClr val="324481"/>
                </a:solidFill>
                <a:latin typeface="Arial" panose="020B0604020202020204" pitchFamily="34" charset="0"/>
                <a:cs typeface="Arial" panose="020B0604020202020204" pitchFamily="34" charset="0"/>
              </a:rPr>
              <a:t>during working </a:t>
            </a:r>
            <a:r>
              <a:rPr lang="en-US" dirty="0" smtClean="0">
                <a:solidFill>
                  <a:srgbClr val="324481"/>
                </a:solidFill>
                <a:latin typeface="Arial" panose="020B0604020202020204" pitchFamily="34" charset="0"/>
                <a:cs typeface="Arial" panose="020B0604020202020204" pitchFamily="34" charset="0"/>
              </a:rPr>
              <a:t>hours</a:t>
            </a:r>
            <a:endParaRPr lang="en-US" dirty="0">
              <a:solidFill>
                <a:srgbClr val="324481"/>
              </a:solidFill>
              <a:latin typeface="Arial" panose="020B0604020202020204" pitchFamily="34" charset="0"/>
              <a:cs typeface="Arial" panose="020B0604020202020204" pitchFamily="34" charset="0"/>
            </a:endParaRP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Phone</a:t>
            </a:r>
            <a:r>
              <a:rPr lang="en-US" dirty="0" smtClean="0">
                <a:solidFill>
                  <a:srgbClr val="324481"/>
                </a:solidFill>
                <a:latin typeface="Arial" panose="020B0604020202020204" pitchFamily="34" charset="0"/>
                <a:cs typeface="Arial" panose="020B0604020202020204" pitchFamily="34" charset="0"/>
              </a:rPr>
              <a:t> </a:t>
            </a:r>
            <a:r>
              <a:rPr lang="en-US" dirty="0">
                <a:solidFill>
                  <a:srgbClr val="324481"/>
                </a:solidFill>
                <a:latin typeface="Arial" panose="020B0604020202020204" pitchFamily="34" charset="0"/>
                <a:cs typeface="Arial" panose="020B0604020202020204" pitchFamily="34" charset="0"/>
              </a:rPr>
              <a:t>– primary platform through the </a:t>
            </a:r>
            <a:r>
              <a:rPr lang="en-US" dirty="0" smtClean="0">
                <a:solidFill>
                  <a:srgbClr val="324481"/>
                </a:solidFill>
                <a:latin typeface="Arial" panose="020B0604020202020204" pitchFamily="34" charset="0"/>
                <a:cs typeface="Arial" panose="020B0604020202020204" pitchFamily="34" charset="0"/>
              </a:rPr>
              <a:t>day</a:t>
            </a:r>
          </a:p>
          <a:p>
            <a:pPr marL="169863" indent="-169863">
              <a:buClr>
                <a:srgbClr val="16A985"/>
              </a:buClr>
              <a:buFont typeface="Arial" pitchFamily="34" charset="0"/>
              <a:buChar char="•"/>
            </a:pPr>
            <a:r>
              <a:rPr lang="en-US" b="1" dirty="0">
                <a:solidFill>
                  <a:srgbClr val="324481"/>
                </a:solidFill>
                <a:latin typeface="Arial" panose="020B0604020202020204" pitchFamily="34" charset="0"/>
                <a:cs typeface="Arial" panose="020B0604020202020204" pitchFamily="34" charset="0"/>
              </a:rPr>
              <a:t>Tablet</a:t>
            </a:r>
            <a:r>
              <a:rPr lang="en-US" dirty="0">
                <a:solidFill>
                  <a:srgbClr val="324481"/>
                </a:solidFill>
                <a:latin typeface="Arial" panose="020B0604020202020204" pitchFamily="34" charset="0"/>
                <a:cs typeface="Arial" panose="020B0604020202020204" pitchFamily="34" charset="0"/>
              </a:rPr>
              <a:t> – peaks after </a:t>
            </a:r>
            <a:r>
              <a:rPr lang="en-US" dirty="0" smtClean="0">
                <a:solidFill>
                  <a:srgbClr val="324481"/>
                </a:solidFill>
                <a:latin typeface="Arial" panose="020B0604020202020204" pitchFamily="34" charset="0"/>
                <a:cs typeface="Arial" panose="020B0604020202020204" pitchFamily="34" charset="0"/>
              </a:rPr>
              <a:t>dinner</a:t>
            </a:r>
            <a:endParaRPr lang="en-US" dirty="0">
              <a:solidFill>
                <a:srgbClr val="324481"/>
              </a:solidFill>
              <a:latin typeface="Arial" panose="020B0604020202020204" pitchFamily="34" charset="0"/>
              <a:cs typeface="Arial" panose="020B0604020202020204" pitchFamily="34" charset="0"/>
            </a:endParaRPr>
          </a:p>
        </p:txBody>
      </p:sp>
      <p:pic>
        <p:nvPicPr>
          <p:cNvPr id="1030" name="Picture 6" descr="C:\Users\Kelly\Documents\A - Presentations\Presentation Images\Icons\Tablet.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7013" y="3526916"/>
            <a:ext cx="522885" cy="522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4" y="3963640"/>
            <a:ext cx="855850" cy="674237"/>
          </a:xfrm>
          <a:prstGeom prst="rect">
            <a:avLst/>
          </a:prstGeom>
        </p:spPr>
      </p:pic>
      <p:pic>
        <p:nvPicPr>
          <p:cNvPr id="8" name="Picture 7" descr="7 PPT images-3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547" y="3187293"/>
            <a:ext cx="763303" cy="494021"/>
          </a:xfrm>
          <a:prstGeom prst="rect">
            <a:avLst/>
          </a:prstGeom>
        </p:spPr>
      </p:pic>
      <p:pic>
        <p:nvPicPr>
          <p:cNvPr id="9" name="Picture 8" descr="7 PPT images-3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675" y="2574359"/>
            <a:ext cx="767057" cy="571732"/>
          </a:xfrm>
          <a:prstGeom prst="rect">
            <a:avLst/>
          </a:prstGeom>
        </p:spPr>
      </p:pic>
      <p:graphicFrame>
        <p:nvGraphicFramePr>
          <p:cNvPr id="23" name="Content Placeholder 11"/>
          <p:cNvGraphicFramePr>
            <a:graphicFrameLocks/>
          </p:cNvGraphicFramePr>
          <p:nvPr>
            <p:extLst>
              <p:ext uri="{D42A27DB-BD31-4B8C-83A1-F6EECF244321}">
                <p14:modId xmlns:p14="http://schemas.microsoft.com/office/powerpoint/2010/main" val="4091001274"/>
              </p:ext>
            </p:extLst>
          </p:nvPr>
        </p:nvGraphicFramePr>
        <p:xfrm>
          <a:off x="5338764" y="1085850"/>
          <a:ext cx="3674608" cy="4776807"/>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6052456" y="3525263"/>
            <a:ext cx="2307772" cy="1200329"/>
          </a:xfrm>
          <a:prstGeom prst="rect">
            <a:avLst/>
          </a:prstGeom>
          <a:solidFill>
            <a:schemeClr val="bg1">
              <a:lumMod val="85000"/>
            </a:schemeClr>
          </a:solidFill>
          <a:ln w="28575">
            <a:solidFill>
              <a:srgbClr val="16A985"/>
            </a:solidFill>
          </a:ln>
        </p:spPr>
        <p:txBody>
          <a:bodyPr wrap="square" rtlCol="0">
            <a:spAutoFit/>
          </a:bodyPr>
          <a:lstStyle/>
          <a:p>
            <a:pPr algn="ctr">
              <a:lnSpc>
                <a:spcPct val="150000"/>
              </a:lnSpc>
              <a:spcBef>
                <a:spcPts val="1200"/>
              </a:spcBef>
            </a:pP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93% Any Platform</a:t>
            </a:r>
          </a:p>
          <a:p>
            <a:pPr algn="ctr">
              <a:lnSpc>
                <a:spcPct val="150000"/>
              </a:lnSpc>
            </a:pPr>
            <a:r>
              <a:rPr lang="en-CA" sz="1600" b="1" dirty="0" smtClean="0">
                <a:latin typeface="Arial" panose="020B0604020202020204" pitchFamily="34" charset="0"/>
                <a:cs typeface="Arial" panose="020B0604020202020204" pitchFamily="34" charset="0"/>
              </a:rPr>
              <a:t>READERSHIP</a:t>
            </a:r>
          </a:p>
          <a:p>
            <a:pPr algn="ctr">
              <a:lnSpc>
                <a:spcPct val="150000"/>
              </a:lnSpc>
            </a:pPr>
            <a:r>
              <a:rPr lang="en-CA" sz="1600" dirty="0" smtClean="0">
                <a:latin typeface="Arial" panose="020B0604020202020204" pitchFamily="34" charset="0"/>
                <a:cs typeface="Arial" panose="020B0604020202020204" pitchFamily="34" charset="0"/>
              </a:rPr>
              <a:t>43% ALL 4 Platforms</a:t>
            </a:r>
            <a:endParaRPr lang="en-CA" sz="16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6604604"/>
              </p:ext>
            </p:extLst>
          </p:nvPr>
        </p:nvGraphicFramePr>
        <p:xfrm>
          <a:off x="315686" y="2029605"/>
          <a:ext cx="5089752" cy="3887629"/>
        </p:xfrm>
        <a:graphic>
          <a:graphicData uri="http://schemas.openxmlformats.org/drawingml/2006/chart">
            <c:chart xmlns:c="http://schemas.openxmlformats.org/drawingml/2006/chart" xmlns:r="http://schemas.openxmlformats.org/officeDocument/2006/relationships" r:id="rId10"/>
          </a:graphicData>
        </a:graphic>
      </p:graphicFrame>
      <p:cxnSp>
        <p:nvCxnSpPr>
          <p:cNvPr id="15" name="Straight Connector 14"/>
          <p:cNvCxnSpPr/>
          <p:nvPr/>
        </p:nvCxnSpPr>
        <p:spPr>
          <a:xfrm>
            <a:off x="219778" y="5119346"/>
            <a:ext cx="8752772" cy="0"/>
          </a:xfrm>
          <a:prstGeom prst="line">
            <a:avLst/>
          </a:prstGeom>
          <a:ln w="38100">
            <a:solidFill>
              <a:srgbClr val="16A9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695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b="10743"/>
          <a:stretch/>
        </p:blipFill>
        <p:spPr>
          <a:xfrm>
            <a:off x="1269046" y="4209049"/>
            <a:ext cx="565710" cy="504932"/>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b="47311"/>
          <a:stretch/>
        </p:blipFill>
        <p:spPr>
          <a:xfrm>
            <a:off x="462446" y="4821281"/>
            <a:ext cx="565712" cy="29806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974" y="3543165"/>
            <a:ext cx="565711" cy="56571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950" y="2804482"/>
            <a:ext cx="565711" cy="56571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8230" y="3544891"/>
            <a:ext cx="565711" cy="56571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3943" y="2943943"/>
            <a:ext cx="345060" cy="426250"/>
          </a:xfrm>
          <a:prstGeom prst="rect">
            <a:avLst/>
          </a:prstGeom>
        </p:spPr>
      </p:pic>
      <p:sp>
        <p:nvSpPr>
          <p:cNvPr id="28675" name="Text Box 7"/>
          <p:cNvSpPr txBox="1">
            <a:spLocks noChangeArrowheads="1"/>
          </p:cNvSpPr>
          <p:nvPr/>
        </p:nvSpPr>
        <p:spPr bwMode="auto">
          <a:xfrm>
            <a:off x="0" y="6107101"/>
            <a:ext cx="6629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weekday readership, February </a:t>
            </a:r>
            <a:r>
              <a:rPr lang="en-US" sz="1100" dirty="0" smtClean="0"/>
              <a:t>2018</a:t>
            </a:r>
          </a:p>
          <a:p>
            <a:pPr eaLnBrk="1" hangingPunct="1"/>
            <a:r>
              <a:rPr lang="en-US" altLang="en-US" sz="1100" dirty="0" smtClean="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Influencers – 3+ of the following statements: </a:t>
            </a:r>
            <a:r>
              <a:rPr lang="en-CA" sz="1100" dirty="0">
                <a:latin typeface="Arial" panose="020B0604020202020204" pitchFamily="34" charset="0"/>
                <a:cs typeface="Arial" panose="020B0604020202020204" pitchFamily="34" charset="0"/>
              </a:rPr>
              <a:t>Find a new product and typically recommend it to others; Keep informed about new products and services; People frequently ask for my advice; Always the first to try new products/services; Frequently share information about products/services on social </a:t>
            </a:r>
            <a:r>
              <a:rPr lang="en-CA" sz="1100" dirty="0" smtClean="0">
                <a:latin typeface="Arial" panose="020B0604020202020204" pitchFamily="34" charset="0"/>
                <a:cs typeface="Arial" panose="020B0604020202020204" pitchFamily="34" charset="0"/>
              </a:rPr>
              <a:t>media</a:t>
            </a:r>
            <a:endParaRPr lang="en-US" altLang="en-US" sz="11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8714" y="341262"/>
            <a:ext cx="7493943" cy="849420"/>
          </a:xfrm>
        </p:spPr>
        <p:txBody>
          <a:bodyPr>
            <a:noAutofit/>
          </a:bodyPr>
          <a:lstStyle/>
          <a:p>
            <a:pPr algn="l"/>
            <a:r>
              <a:rPr lang="en-US" dirty="0">
                <a:solidFill>
                  <a:srgbClr val="334495"/>
                </a:solidFill>
              </a:rPr>
              <a:t>Almost Half of </a:t>
            </a:r>
            <a:r>
              <a:rPr lang="en-US" dirty="0" smtClean="0">
                <a:solidFill>
                  <a:srgbClr val="16A985"/>
                </a:solidFill>
              </a:rPr>
              <a:t>Influencers* </a:t>
            </a:r>
            <a:r>
              <a:rPr lang="en-US" dirty="0" smtClean="0">
                <a:solidFill>
                  <a:srgbClr val="334495"/>
                </a:solidFill>
              </a:rPr>
              <a:t>Read Newspapers on ALL 4 Platforms</a:t>
            </a:r>
            <a:endParaRPr lang="en-CA" b="0" i="1" dirty="0">
              <a:solidFill>
                <a:srgbClr val="334495"/>
              </a:solidFill>
            </a:endParaRPr>
          </a:p>
        </p:txBody>
      </p:sp>
      <p:pic>
        <p:nvPicPr>
          <p:cNvPr id="1030" name="Picture 6" descr="C:\Users\Kelly\Documents\A - Presentations\Presentation Images\Icons\Tablet.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1478" y="3099918"/>
            <a:ext cx="522885" cy="522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4" y="3858865"/>
            <a:ext cx="855850" cy="674237"/>
          </a:xfrm>
          <a:prstGeom prst="rect">
            <a:avLst/>
          </a:prstGeom>
        </p:spPr>
      </p:pic>
      <p:pic>
        <p:nvPicPr>
          <p:cNvPr id="8" name="Picture 7" descr="7 PPT images-3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07" y="3527871"/>
            <a:ext cx="763303" cy="494021"/>
          </a:xfrm>
          <a:prstGeom prst="rect">
            <a:avLst/>
          </a:prstGeom>
        </p:spPr>
      </p:pic>
      <p:pic>
        <p:nvPicPr>
          <p:cNvPr id="9" name="Picture 8" descr="7 PPT images-3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675" y="2574359"/>
            <a:ext cx="767057" cy="571732"/>
          </a:xfrm>
          <a:prstGeom prst="rect">
            <a:avLst/>
          </a:prstGeom>
        </p:spPr>
      </p:pic>
      <p:graphicFrame>
        <p:nvGraphicFramePr>
          <p:cNvPr id="23" name="Content Placeholder 11"/>
          <p:cNvGraphicFramePr>
            <a:graphicFrameLocks/>
          </p:cNvGraphicFramePr>
          <p:nvPr>
            <p:extLst>
              <p:ext uri="{D42A27DB-BD31-4B8C-83A1-F6EECF244321}">
                <p14:modId xmlns:p14="http://schemas.microsoft.com/office/powerpoint/2010/main" val="4247285503"/>
              </p:ext>
            </p:extLst>
          </p:nvPr>
        </p:nvGraphicFramePr>
        <p:xfrm>
          <a:off x="5338764" y="1055914"/>
          <a:ext cx="3674608" cy="4806744"/>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6052456" y="3525263"/>
            <a:ext cx="2307772" cy="1200329"/>
          </a:xfrm>
          <a:prstGeom prst="rect">
            <a:avLst/>
          </a:prstGeom>
          <a:solidFill>
            <a:schemeClr val="bg1">
              <a:lumMod val="85000"/>
            </a:schemeClr>
          </a:solidFill>
          <a:ln w="28575">
            <a:solidFill>
              <a:srgbClr val="16A985"/>
            </a:solidFill>
          </a:ln>
        </p:spPr>
        <p:txBody>
          <a:bodyPr wrap="square" rtlCol="0">
            <a:spAutoFit/>
          </a:bodyPr>
          <a:lstStyle/>
          <a:p>
            <a:pPr algn="ctr">
              <a:lnSpc>
                <a:spcPct val="150000"/>
              </a:lnSpc>
              <a:spcBef>
                <a:spcPts val="1200"/>
              </a:spcBef>
            </a:pPr>
            <a:r>
              <a:rPr lang="en-CA" sz="1600" dirty="0" smtClean="0">
                <a:latin typeface="Arial" panose="020B0604020202020204" pitchFamily="34" charset="0"/>
                <a:cs typeface="Arial" panose="020B0604020202020204" pitchFamily="34" charset="0"/>
              </a:rPr>
              <a:t>94% Any Platform</a:t>
            </a:r>
          </a:p>
          <a:p>
            <a:pPr algn="ctr">
              <a:lnSpc>
                <a:spcPct val="150000"/>
              </a:lnSpc>
            </a:pPr>
            <a:r>
              <a:rPr lang="en-CA" sz="1600" b="1" dirty="0" smtClean="0">
                <a:latin typeface="Arial" panose="020B0604020202020204" pitchFamily="34" charset="0"/>
                <a:cs typeface="Arial" panose="020B0604020202020204" pitchFamily="34" charset="0"/>
              </a:rPr>
              <a:t>READERSHIP</a:t>
            </a:r>
          </a:p>
          <a:p>
            <a:pPr algn="ctr">
              <a:lnSpc>
                <a:spcPct val="150000"/>
              </a:lnSpc>
            </a:pPr>
            <a:r>
              <a:rPr lang="en-CA" sz="1600" dirty="0" smtClean="0">
                <a:latin typeface="Arial" panose="020B0604020202020204" pitchFamily="34" charset="0"/>
                <a:cs typeface="Arial" panose="020B0604020202020204" pitchFamily="34" charset="0"/>
              </a:rPr>
              <a:t>46% ALL 4 Platforms</a:t>
            </a:r>
            <a:endParaRPr lang="en-CA" sz="1600" dirty="0">
              <a:latin typeface="Arial" panose="020B0604020202020204" pitchFamily="34" charset="0"/>
              <a:cs typeface="Arial" panose="020B0604020202020204" pitchFamily="34" charset="0"/>
            </a:endParaRPr>
          </a:p>
        </p:txBody>
      </p:sp>
      <p:cxnSp>
        <p:nvCxnSpPr>
          <p:cNvPr id="15" name="Straight Connector 14"/>
          <p:cNvCxnSpPr/>
          <p:nvPr/>
        </p:nvCxnSpPr>
        <p:spPr>
          <a:xfrm>
            <a:off x="219778" y="5119346"/>
            <a:ext cx="8752772" cy="0"/>
          </a:xfrm>
          <a:prstGeom prst="line">
            <a:avLst/>
          </a:prstGeom>
          <a:ln w="38100">
            <a:solidFill>
              <a:srgbClr val="16A985"/>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9778" y="1334194"/>
            <a:ext cx="7971722" cy="1200329"/>
          </a:xfrm>
          <a:prstGeom prst="rect">
            <a:avLst/>
          </a:prstGeom>
          <a:noFill/>
          <a:ln w="28575">
            <a:noFill/>
          </a:ln>
        </p:spPr>
        <p:txBody>
          <a:bodyPr wrap="square" rtlCol="0">
            <a:spAutoFit/>
          </a:bodyPr>
          <a:lstStyle/>
          <a:p>
            <a:pPr marL="169863" indent="-169863">
              <a:buClr>
                <a:srgbClr val="16A985"/>
              </a:buClr>
              <a:buFont typeface="Arial" pitchFamily="34" charset="0"/>
              <a:buChar char="•"/>
            </a:pPr>
            <a:r>
              <a:rPr lang="en-US" b="1" dirty="0">
                <a:solidFill>
                  <a:srgbClr val="324481"/>
                </a:solidFill>
                <a:latin typeface="Arial" panose="020B0604020202020204" pitchFamily="34" charset="0"/>
                <a:cs typeface="Arial" panose="020B0604020202020204" pitchFamily="34" charset="0"/>
              </a:rPr>
              <a:t>Print </a:t>
            </a:r>
            <a:r>
              <a:rPr lang="en-US" dirty="0">
                <a:solidFill>
                  <a:srgbClr val="324481"/>
                </a:solidFill>
                <a:latin typeface="Arial" panose="020B0604020202020204" pitchFamily="34" charset="0"/>
                <a:cs typeface="Arial" panose="020B0604020202020204" pitchFamily="34" charset="0"/>
              </a:rPr>
              <a:t>– </a:t>
            </a:r>
            <a:r>
              <a:rPr lang="en-US" dirty="0" smtClean="0">
                <a:solidFill>
                  <a:srgbClr val="324481"/>
                </a:solidFill>
                <a:latin typeface="Arial" panose="020B0604020202020204" pitchFamily="34" charset="0"/>
                <a:cs typeface="Arial" panose="020B0604020202020204" pitchFamily="34" charset="0"/>
              </a:rPr>
              <a:t>strong early </a:t>
            </a:r>
            <a:r>
              <a:rPr lang="en-US" dirty="0">
                <a:solidFill>
                  <a:srgbClr val="324481"/>
                </a:solidFill>
                <a:latin typeface="Arial" panose="020B0604020202020204" pitchFamily="34" charset="0"/>
                <a:cs typeface="Arial" panose="020B0604020202020204" pitchFamily="34" charset="0"/>
              </a:rPr>
              <a:t>morning and after dinner</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Desktop/Laptop</a:t>
            </a:r>
            <a:r>
              <a:rPr lang="en-US" dirty="0" smtClean="0">
                <a:solidFill>
                  <a:srgbClr val="324481"/>
                </a:solidFill>
                <a:latin typeface="Arial" panose="020B0604020202020204" pitchFamily="34" charset="0"/>
                <a:cs typeface="Arial" panose="020B0604020202020204" pitchFamily="34" charset="0"/>
              </a:rPr>
              <a:t> </a:t>
            </a:r>
            <a:r>
              <a:rPr lang="en-US" dirty="0">
                <a:solidFill>
                  <a:srgbClr val="324481"/>
                </a:solidFill>
                <a:latin typeface="Arial" panose="020B0604020202020204" pitchFamily="34" charset="0"/>
                <a:cs typeface="Arial" panose="020B0604020202020204" pitchFamily="34" charset="0"/>
              </a:rPr>
              <a:t>– strong </a:t>
            </a:r>
            <a:r>
              <a:rPr lang="en-US" dirty="0" smtClean="0">
                <a:solidFill>
                  <a:srgbClr val="324481"/>
                </a:solidFill>
                <a:latin typeface="Arial" panose="020B0604020202020204" pitchFamily="34" charset="0"/>
                <a:cs typeface="Arial" panose="020B0604020202020204" pitchFamily="34" charset="0"/>
              </a:rPr>
              <a:t>mid-morning and </a:t>
            </a:r>
            <a:r>
              <a:rPr lang="en-US" dirty="0">
                <a:solidFill>
                  <a:srgbClr val="324481"/>
                </a:solidFill>
                <a:latin typeface="Arial" panose="020B0604020202020204" pitchFamily="34" charset="0"/>
                <a:cs typeface="Arial" panose="020B0604020202020204" pitchFamily="34" charset="0"/>
              </a:rPr>
              <a:t>late in </a:t>
            </a:r>
            <a:r>
              <a:rPr lang="en-US" dirty="0" smtClean="0">
                <a:solidFill>
                  <a:srgbClr val="324481"/>
                </a:solidFill>
                <a:latin typeface="Arial" panose="020B0604020202020204" pitchFamily="34" charset="0"/>
                <a:cs typeface="Arial" panose="020B0604020202020204" pitchFamily="34" charset="0"/>
              </a:rPr>
              <a:t>day</a:t>
            </a:r>
            <a:endParaRPr lang="en-US" dirty="0">
              <a:solidFill>
                <a:srgbClr val="324481"/>
              </a:solidFill>
              <a:latin typeface="Arial" panose="020B0604020202020204" pitchFamily="34" charset="0"/>
              <a:cs typeface="Arial" panose="020B0604020202020204" pitchFamily="34" charset="0"/>
            </a:endParaRPr>
          </a:p>
          <a:p>
            <a:pPr marL="169863" indent="-169863">
              <a:buClr>
                <a:srgbClr val="16A985"/>
              </a:buClr>
              <a:buFont typeface="Arial" pitchFamily="34" charset="0"/>
              <a:buChar char="•"/>
            </a:pPr>
            <a:r>
              <a:rPr lang="en-US" b="1" dirty="0">
                <a:solidFill>
                  <a:srgbClr val="324481"/>
                </a:solidFill>
                <a:latin typeface="Arial" panose="020B0604020202020204" pitchFamily="34" charset="0"/>
                <a:cs typeface="Arial" panose="020B0604020202020204" pitchFamily="34" charset="0"/>
              </a:rPr>
              <a:t>Phone</a:t>
            </a:r>
            <a:r>
              <a:rPr lang="en-US" dirty="0">
                <a:solidFill>
                  <a:srgbClr val="324481"/>
                </a:solidFill>
                <a:latin typeface="Arial" panose="020B0604020202020204" pitchFamily="34" charset="0"/>
                <a:cs typeface="Arial" panose="020B0604020202020204" pitchFamily="34" charset="0"/>
              </a:rPr>
              <a:t> – consistent access through the day </a:t>
            </a:r>
          </a:p>
          <a:p>
            <a:pPr marL="169863" indent="-169863">
              <a:buClr>
                <a:srgbClr val="16A985"/>
              </a:buClr>
              <a:buFont typeface="Arial" pitchFamily="34" charset="0"/>
              <a:buChar char="•"/>
            </a:pPr>
            <a:r>
              <a:rPr lang="en-US" b="1" dirty="0" smtClean="0">
                <a:solidFill>
                  <a:srgbClr val="324481"/>
                </a:solidFill>
                <a:latin typeface="Arial" panose="020B0604020202020204" pitchFamily="34" charset="0"/>
                <a:cs typeface="Arial" panose="020B0604020202020204" pitchFamily="34" charset="0"/>
              </a:rPr>
              <a:t>Tablet</a:t>
            </a:r>
            <a:r>
              <a:rPr lang="en-US" dirty="0" smtClean="0">
                <a:solidFill>
                  <a:srgbClr val="324481"/>
                </a:solidFill>
                <a:latin typeface="Arial" panose="020B0604020202020204" pitchFamily="34" charset="0"/>
                <a:cs typeface="Arial" panose="020B0604020202020204" pitchFamily="34" charset="0"/>
              </a:rPr>
              <a:t> </a:t>
            </a:r>
            <a:r>
              <a:rPr lang="en-US" dirty="0">
                <a:solidFill>
                  <a:srgbClr val="324481"/>
                </a:solidFill>
                <a:latin typeface="Arial" panose="020B0604020202020204" pitchFamily="34" charset="0"/>
                <a:cs typeface="Arial" panose="020B0604020202020204" pitchFamily="34" charset="0"/>
              </a:rPr>
              <a:t>– peaks </a:t>
            </a:r>
            <a:r>
              <a:rPr lang="en-US" dirty="0" smtClean="0">
                <a:solidFill>
                  <a:srgbClr val="324481"/>
                </a:solidFill>
                <a:latin typeface="Arial" panose="020B0604020202020204" pitchFamily="34" charset="0"/>
                <a:cs typeface="Arial" panose="020B0604020202020204" pitchFamily="34" charset="0"/>
              </a:rPr>
              <a:t>after dinner</a:t>
            </a:r>
            <a:endParaRPr lang="en-US" dirty="0">
              <a:solidFill>
                <a:srgbClr val="324481"/>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3547716"/>
              </p:ext>
            </p:extLst>
          </p:nvPr>
        </p:nvGraphicFramePr>
        <p:xfrm>
          <a:off x="315686" y="2029605"/>
          <a:ext cx="5089752" cy="388762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47022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43467</TotalTime>
  <Words>2516</Words>
  <Application>Microsoft Office PowerPoint</Application>
  <PresentationFormat>On-screen Show (4:3)</PresentationFormat>
  <Paragraphs>284</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Newspapers 24/7 2018</vt:lpstr>
      <vt:lpstr>PowerPoint Presentation</vt:lpstr>
      <vt:lpstr>PowerPoint Presentation</vt:lpstr>
      <vt:lpstr>Canadian Adults Read Newspapers Across All Platforms</vt:lpstr>
      <vt:lpstr>Millennials Read Newspaper Content Primarily on Phones</vt:lpstr>
      <vt:lpstr>Boomers Love to Read their Newspapers in Print</vt:lpstr>
      <vt:lpstr>Adults 35-49 Read Newspapers on all Platforms</vt:lpstr>
      <vt:lpstr>Business Decision Makers* are Strong Newspaper Readers</vt:lpstr>
      <vt:lpstr>Almost Half of Influencers* Read Newspapers on ALL 4 Platforms</vt:lpstr>
      <vt:lpstr>HHI $100K+ Read Newspapers on all Platforms</vt:lpstr>
      <vt:lpstr>Key Takeaway #1 Nine of Ten Canadian Adults Read Newspapers</vt:lpstr>
      <vt:lpstr>Key Takeaway #2 Readership Habits Vary by Platform</vt:lpstr>
      <vt:lpstr>Key Takeaway #3 Newspapers Reach all Targets</vt:lpstr>
      <vt:lpstr>Appendix</vt:lpstr>
      <vt:lpstr>PRINT Highlights </vt:lpstr>
      <vt:lpstr>PowerPoint Presentation</vt:lpstr>
      <vt:lpstr>PowerPoint Presentation</vt:lpstr>
      <vt:lpstr>PowerPoint Presentation</vt:lpstr>
      <vt:lpstr>PowerPoint Presentation</vt:lpstr>
      <vt:lpstr>PowerPoint Presentation</vt:lpstr>
      <vt:lpstr>Influencers</vt:lpstr>
      <vt:lpstr>Study Details</vt:lpstr>
      <vt:lpstr>Newspapers 24/7 2018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Levson</dc:creator>
  <cp:lastModifiedBy>Kelly Levson</cp:lastModifiedBy>
  <cp:revision>496</cp:revision>
  <cp:lastPrinted>2018-03-29T12:45:06Z</cp:lastPrinted>
  <dcterms:created xsi:type="dcterms:W3CDTF">2013-11-12T17:25:45Z</dcterms:created>
  <dcterms:modified xsi:type="dcterms:W3CDTF">2018-04-26T00:07:03Z</dcterms:modified>
</cp:coreProperties>
</file>