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985"/>
    <a:srgbClr val="334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339975"/>
            <a:ext cx="8458200" cy="1470025"/>
          </a:xfrm>
        </p:spPr>
        <p:txBody>
          <a:bodyPr/>
          <a:lstStyle>
            <a:lvl1pPr>
              <a:defRPr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469" y="3886200"/>
            <a:ext cx="748506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platformimages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22134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16A985"/>
              </a:buClr>
              <a:defRPr/>
            </a:lvl1pPr>
            <a:lvl2pPr>
              <a:buClr>
                <a:srgbClr val="16A985"/>
              </a:buClr>
              <a:defRPr/>
            </a:lvl2pPr>
            <a:lvl3pPr>
              <a:buClr>
                <a:srgbClr val="16A985"/>
              </a:buClr>
              <a:defRPr/>
            </a:lvl3pPr>
            <a:lvl4pPr>
              <a:buClr>
                <a:srgbClr val="16A985"/>
              </a:buClr>
              <a:defRPr/>
            </a:lvl4pPr>
            <a:lvl5pPr>
              <a:buClr>
                <a:srgbClr val="16A985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85A38-64E5-4A8F-8DCC-9AD1D4E40CA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88348E-306B-4F7B-82ED-B65CADEC3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85A38-64E5-4A8F-8DCC-9AD1D4E40CA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88348E-306B-4F7B-82ED-B65CADEC3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518"/>
            <a:ext cx="8229600" cy="925620"/>
          </a:xfrm>
        </p:spPr>
        <p:txBody>
          <a:bodyPr>
            <a:normAutofit/>
          </a:bodyPr>
          <a:lstStyle>
            <a:lvl1pPr algn="l">
              <a:defRPr sz="3600"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51789"/>
          </a:xfrm>
        </p:spPr>
        <p:txBody>
          <a:bodyPr/>
          <a:lstStyle>
            <a:lvl1pPr>
              <a:buClr>
                <a:srgbClr val="16A985"/>
              </a:buClr>
              <a:defRPr/>
            </a:lvl1pPr>
            <a:lvl2pPr>
              <a:buClr>
                <a:srgbClr val="16A985"/>
              </a:buClr>
              <a:defRPr/>
            </a:lvl2pPr>
            <a:lvl3pPr>
              <a:buClr>
                <a:srgbClr val="16A985"/>
              </a:buClr>
              <a:defRPr/>
            </a:lvl3pPr>
            <a:lvl4pPr>
              <a:buClr>
                <a:srgbClr val="16A985"/>
              </a:buClr>
              <a:defRPr/>
            </a:lvl4pPr>
            <a:lvl5pPr>
              <a:buClr>
                <a:srgbClr val="16A985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21163"/>
          </a:xfrm>
        </p:spPr>
        <p:txBody>
          <a:bodyPr/>
          <a:lstStyle>
            <a:lvl1pPr>
              <a:buClr>
                <a:srgbClr val="16A985"/>
              </a:buClr>
              <a:defRPr sz="2800"/>
            </a:lvl1pPr>
            <a:lvl2pPr>
              <a:buClr>
                <a:srgbClr val="16A985"/>
              </a:buClr>
              <a:defRPr sz="2400"/>
            </a:lvl2pPr>
            <a:lvl3pPr>
              <a:buClr>
                <a:srgbClr val="16A985"/>
              </a:buClr>
              <a:defRPr sz="2000"/>
            </a:lvl3pPr>
            <a:lvl4pPr>
              <a:buClr>
                <a:srgbClr val="16A985"/>
              </a:buClr>
              <a:defRPr sz="1800"/>
            </a:lvl4pPr>
            <a:lvl5pPr>
              <a:buClr>
                <a:srgbClr val="16A985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21163"/>
          </a:xfrm>
        </p:spPr>
        <p:txBody>
          <a:bodyPr/>
          <a:lstStyle>
            <a:lvl1pPr>
              <a:buClr>
                <a:srgbClr val="16A985"/>
              </a:buClr>
              <a:defRPr sz="2800"/>
            </a:lvl1pPr>
            <a:lvl2pPr>
              <a:buClr>
                <a:srgbClr val="16A985"/>
              </a:buClr>
              <a:defRPr sz="2400"/>
            </a:lvl2pPr>
            <a:lvl3pPr>
              <a:buClr>
                <a:srgbClr val="16A985"/>
              </a:buClr>
              <a:defRPr sz="2000"/>
            </a:lvl3pPr>
            <a:lvl4pPr>
              <a:buClr>
                <a:srgbClr val="16A985"/>
              </a:buClr>
              <a:defRPr sz="1800"/>
            </a:lvl4pPr>
            <a:lvl5pPr>
              <a:buClr>
                <a:srgbClr val="16A985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16325"/>
          </a:xfrm>
        </p:spPr>
        <p:txBody>
          <a:bodyPr/>
          <a:lstStyle>
            <a:lvl1pPr>
              <a:buClr>
                <a:srgbClr val="16A985"/>
              </a:buClr>
              <a:defRPr sz="2400"/>
            </a:lvl1pPr>
            <a:lvl2pPr>
              <a:buClr>
                <a:srgbClr val="16A985"/>
              </a:buClr>
              <a:defRPr sz="2000"/>
            </a:lvl2pPr>
            <a:lvl3pPr>
              <a:buClr>
                <a:srgbClr val="16A985"/>
              </a:buClr>
              <a:defRPr sz="1800"/>
            </a:lvl3pPr>
            <a:lvl4pPr>
              <a:buClr>
                <a:srgbClr val="16A985"/>
              </a:buClr>
              <a:defRPr sz="1600"/>
            </a:lvl4pPr>
            <a:lvl5pPr>
              <a:buClr>
                <a:srgbClr val="16A985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16325"/>
          </a:xfrm>
        </p:spPr>
        <p:txBody>
          <a:bodyPr/>
          <a:lstStyle>
            <a:lvl1pPr>
              <a:buClr>
                <a:srgbClr val="16A985"/>
              </a:buClr>
              <a:defRPr sz="2400"/>
            </a:lvl1pPr>
            <a:lvl2pPr>
              <a:buClr>
                <a:srgbClr val="16A985"/>
              </a:buClr>
              <a:defRPr sz="2000"/>
            </a:lvl2pPr>
            <a:lvl3pPr>
              <a:buClr>
                <a:srgbClr val="16A985"/>
              </a:buClr>
              <a:defRPr sz="1800"/>
            </a:lvl3pPr>
            <a:lvl4pPr>
              <a:buClr>
                <a:srgbClr val="16A985"/>
              </a:buClr>
              <a:defRPr sz="1600"/>
            </a:lvl4pPr>
            <a:lvl5pPr>
              <a:buClr>
                <a:srgbClr val="16A985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85A38-64E5-4A8F-8DCC-9AD1D4E40CA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88348E-306B-4F7B-82ED-B65CADEC3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85A38-64E5-4A8F-8DCC-9AD1D4E40CA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88348E-306B-4F7B-82ED-B65CADEC3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6A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16A985"/>
              </a:buClr>
              <a:defRPr sz="3200"/>
            </a:lvl1pPr>
            <a:lvl2pPr>
              <a:buClr>
                <a:srgbClr val="16A985"/>
              </a:buClr>
              <a:defRPr sz="2800"/>
            </a:lvl2pPr>
            <a:lvl3pPr>
              <a:buClr>
                <a:srgbClr val="16A985"/>
              </a:buClr>
              <a:defRPr sz="2400"/>
            </a:lvl3pPr>
            <a:lvl4pPr>
              <a:buClr>
                <a:srgbClr val="16A985"/>
              </a:buClr>
              <a:defRPr sz="2000"/>
            </a:lvl4pPr>
            <a:lvl5pPr>
              <a:buClr>
                <a:srgbClr val="16A985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85A38-64E5-4A8F-8DCC-9AD1D4E40CA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88348E-306B-4F7B-82ED-B65CADEC3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85A38-64E5-4A8F-8DCC-9AD1D4E40CA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88348E-306B-4F7B-82ED-B65CADEC3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6250" y="1261061"/>
            <a:ext cx="8229600" cy="869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NewsMediaCanada-Logo.ep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491539"/>
            <a:ext cx="2057163" cy="4228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141514"/>
            <a:ext cx="1295400" cy="925286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0" y="1258824"/>
            <a:ext cx="9144000" cy="36576"/>
            <a:chOff x="0" y="5907024"/>
            <a:chExt cx="9144000" cy="36576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0" y="5943600"/>
              <a:ext cx="9144000" cy="0"/>
            </a:xfrm>
            <a:prstGeom prst="line">
              <a:avLst/>
            </a:prstGeom>
            <a:ln w="38100">
              <a:solidFill>
                <a:srgbClr val="16A9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0" y="5907024"/>
              <a:ext cx="9144000" cy="0"/>
            </a:xfrm>
            <a:prstGeom prst="line">
              <a:avLst/>
            </a:prstGeom>
            <a:ln w="38100">
              <a:solidFill>
                <a:srgbClr val="3344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2448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ED246"/>
        </a:buClr>
        <a:buFont typeface="Arial" pitchFamily="34" charset="0"/>
        <a:buChar char="•"/>
        <a:defRPr sz="32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lly Levson\Documents\A - National Newspaper Week\NNW 2019\Vividata\Vividata for Newspaper Week 2019\1. Newspaper Readership Across Can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elly Levson\Documents\A - National Newspaper Week\NNW 2019\Vividata\Vividata for Newspaper Week 2019\10. Sections R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919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Kelly Levson\Documents\A - National Newspaper Week\NNW 2019\Vividata\Vividata for Newspaper Week 2019\11. Hours Spend Rea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71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elly Levson\Documents\A - National Newspaper Week\NNW 2019\Vividata\Vividata for Newspaper Week 2019\12. Search after Seeing an 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12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elly Levson\Documents\A - National Newspaper Week\NNW 2019\Vividata\Vividata for Newspaper Week 2019\13. Visit Restaurant after Seeing an 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51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elly Levson\Documents\A - National Newspaper Week\NNW 2019\Vividata\Vividata for Newspaper Week 2019\2. Millennial Reader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13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elly Levson\Documents\A - National Newspaper Week\NNW 2019\Vividata\Vividata for Newspaper Week 2019\3. GenX Reader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9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elly Levson\Documents\A - National Newspaper Week\NNW 2019\Vividata\Vividata for Newspaper Week 2019\4. Boomer Reader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10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elly Levson\Documents\A - National Newspaper Week\NNW 2019\Vividata\Vividata for Newspaper Week 2019\5. Reading at 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79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elly Levson\Documents\A - National Newspaper Week\NNW 2019\Vividata\Vividata for Newspaper Week 2019\6. Reading on Comm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2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elly Levson\Documents\A - National Newspaper Week\NNW 2019\Vividata\Vividata for Newspaper Week 2019\7. Reading at 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5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elly Levson\Documents\A - National Newspaper Week\NNW 2019\Vividata\Vividata for Newspaper Week 2019\8. Statement-Print is Uninterup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99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elly Levson\Documents\A - National Newspaper Week\NNW 2019\Vividata\Vividata for Newspaper Week 2019\9. Statement-Seek Out N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08598"/>
      </p:ext>
    </p:extLst>
  </p:cSld>
  <p:clrMapOvr>
    <a:masterClrMapping/>
  </p:clrMapOvr>
</p:sld>
</file>

<file path=ppt/theme/theme1.xml><?xml version="1.0" encoding="utf-8"?>
<a:theme xmlns:a="http://schemas.openxmlformats.org/drawingml/2006/main" name="News Media Can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 Media Canada</Template>
  <TotalTime>111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News Media Canada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Levson</dc:creator>
  <cp:lastModifiedBy>Kelly Levson</cp:lastModifiedBy>
  <cp:revision>5</cp:revision>
  <dcterms:created xsi:type="dcterms:W3CDTF">2019-10-10T13:33:45Z</dcterms:created>
  <dcterms:modified xsi:type="dcterms:W3CDTF">2019-10-10T15:25:41Z</dcterms:modified>
</cp:coreProperties>
</file>