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ppt/notesSlides/notesSlide13.xml" ContentType="application/vnd.openxmlformats-officedocument.presentationml.notesSlide+xml"/>
  <Override PartName="/ppt/charts/chart9.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8" r:id="rId2"/>
    <p:sldId id="299" r:id="rId3"/>
    <p:sldId id="297" r:id="rId4"/>
    <p:sldId id="286" r:id="rId5"/>
    <p:sldId id="307" r:id="rId6"/>
    <p:sldId id="289" r:id="rId7"/>
    <p:sldId id="305" r:id="rId8"/>
    <p:sldId id="309" r:id="rId9"/>
    <p:sldId id="310" r:id="rId10"/>
    <p:sldId id="311" r:id="rId11"/>
    <p:sldId id="306" r:id="rId12"/>
    <p:sldId id="308" r:id="rId13"/>
    <p:sldId id="291" r:id="rId14"/>
    <p:sldId id="292" r:id="rId15"/>
    <p:sldId id="312" r:id="rId16"/>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A984"/>
    <a:srgbClr val="334495"/>
    <a:srgbClr val="164585"/>
    <a:srgbClr val="121C2A"/>
    <a:srgbClr val="8063A2"/>
    <a:srgbClr val="16A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800" autoAdjust="0"/>
  </p:normalViewPr>
  <p:slideViewPr>
    <p:cSldViewPr snapToGrid="0">
      <p:cViewPr>
        <p:scale>
          <a:sx n="60" d="100"/>
          <a:sy n="60" d="100"/>
        </p:scale>
        <p:origin x="-1384" y="-116"/>
      </p:cViewPr>
      <p:guideLst>
        <p:guide orient="horz" pos="384"/>
        <p:guide pos="336"/>
      </p:guideLst>
    </p:cSldViewPr>
  </p:slideViewPr>
  <p:notesTextViewPr>
    <p:cViewPr>
      <p:scale>
        <a:sx n="1" d="1"/>
        <a:sy n="1" d="1"/>
      </p:scale>
      <p:origin x="0" y="0"/>
    </p:cViewPr>
  </p:notesTextViewPr>
  <p:sorterViewPr>
    <p:cViewPr>
      <p:scale>
        <a:sx n="170" d="100"/>
        <a:sy n="170" d="100"/>
      </p:scale>
      <p:origin x="0" y="7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latin typeface="Arial" panose="020B0604020202020204" pitchFamily="34" charset="0"/>
                <a:cs typeface="Arial" panose="020B0604020202020204" pitchFamily="34" charset="0"/>
              </a:rPr>
              <a:t>% Canadian Adults</a:t>
            </a:r>
            <a:endParaRPr lang="en-US" sz="1600" dirty="0">
              <a:latin typeface="Arial" panose="020B0604020202020204" pitchFamily="34" charset="0"/>
              <a:cs typeface="Arial" panose="020B0604020202020204" pitchFamily="34" charset="0"/>
            </a:endParaRPr>
          </a:p>
        </c:rich>
      </c:tx>
      <c:layout>
        <c:manualLayout>
          <c:xMode val="edge"/>
          <c:yMode val="edge"/>
          <c:x val="0.53063818233285764"/>
          <c:y val="1.724329106992132E-2"/>
        </c:manualLayout>
      </c:layout>
      <c:overlay val="0"/>
    </c:title>
    <c:autoTitleDeleted val="0"/>
    <c:plotArea>
      <c:layout>
        <c:manualLayout>
          <c:layoutTarget val="inner"/>
          <c:xMode val="edge"/>
          <c:yMode val="edge"/>
          <c:x val="0.41796858481464577"/>
          <c:y val="7.5366306790281307E-2"/>
          <c:w val="0.45206983206336188"/>
          <c:h val="0.92463369320971855"/>
        </c:manualLayout>
      </c:layout>
      <c:barChart>
        <c:barDir val="bar"/>
        <c:grouping val="clustered"/>
        <c:varyColors val="0"/>
        <c:ser>
          <c:idx val="0"/>
          <c:order val="0"/>
          <c:tx>
            <c:strRef>
              <c:f>Sheet1!$B$1</c:f>
              <c:strCache>
                <c:ptCount val="1"/>
                <c:pt idx="0">
                  <c:v>Column1</c:v>
                </c:pt>
              </c:strCache>
            </c:strRef>
          </c:tx>
          <c:spPr>
            <a:solidFill>
              <a:srgbClr val="334495"/>
            </a:solidFill>
          </c:spPr>
          <c:invertIfNegative val="0"/>
          <c:dPt>
            <c:idx val="0"/>
            <c:invertIfNegative val="0"/>
            <c:bubble3D val="0"/>
            <c:spPr>
              <a:solidFill>
                <a:srgbClr val="16A984"/>
              </a:solidFill>
            </c:spPr>
          </c:dPt>
          <c:dLbls>
            <c:dLbl>
              <c:idx val="0"/>
              <c:spPr/>
              <c:txPr>
                <a:bodyPr/>
                <a:lstStyle/>
                <a:p>
                  <a:pPr>
                    <a:defRPr sz="18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dLbl>
            <c:txPr>
              <a:bodyPr/>
              <a:lstStyle/>
              <a:p>
                <a:pPr>
                  <a:defRPr sz="18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strRef>
              <c:f>Sheet1!$A$2:$A$13</c:f>
              <c:strCache>
                <c:ptCount val="8"/>
                <c:pt idx="0">
                  <c:v>Newspapers (daily/weekly)*</c:v>
                </c:pt>
                <c:pt idx="1">
                  <c:v>TV *</c:v>
                </c:pt>
                <c:pt idx="2">
                  <c:v>Radio*</c:v>
                </c:pt>
                <c:pt idx="3">
                  <c:v>Internet Search Engines</c:v>
                </c:pt>
                <c:pt idx="4">
                  <c:v>Direct Mail</c:v>
                </c:pt>
                <c:pt idx="5">
                  <c:v>Billboards</c:v>
                </c:pt>
                <c:pt idx="6">
                  <c:v>Social Media</c:v>
                </c:pt>
                <c:pt idx="7">
                  <c:v>Magazines*</c:v>
                </c:pt>
              </c:strCache>
            </c:strRef>
          </c:cat>
          <c:val>
            <c:numRef>
              <c:f>Sheet1!$B$2:$B$13</c:f>
              <c:numCache>
                <c:formatCode>General</c:formatCode>
                <c:ptCount val="8"/>
                <c:pt idx="0">
                  <c:v>65</c:v>
                </c:pt>
                <c:pt idx="1">
                  <c:v>51</c:v>
                </c:pt>
                <c:pt idx="2">
                  <c:v>43</c:v>
                </c:pt>
                <c:pt idx="3">
                  <c:v>31</c:v>
                </c:pt>
                <c:pt idx="4">
                  <c:v>48</c:v>
                </c:pt>
                <c:pt idx="5">
                  <c:v>17</c:v>
                </c:pt>
                <c:pt idx="6">
                  <c:v>23</c:v>
                </c:pt>
                <c:pt idx="7">
                  <c:v>15</c:v>
                </c:pt>
              </c:numCache>
            </c:numRef>
          </c:val>
        </c:ser>
        <c:dLbls>
          <c:showLegendKey val="0"/>
          <c:showVal val="0"/>
          <c:showCatName val="0"/>
          <c:showSerName val="0"/>
          <c:showPercent val="0"/>
          <c:showBubbleSize val="0"/>
        </c:dLbls>
        <c:gapWidth val="54"/>
        <c:axId val="184136832"/>
        <c:axId val="184138368"/>
      </c:barChart>
      <c:catAx>
        <c:axId val="184136832"/>
        <c:scaling>
          <c:orientation val="maxMin"/>
        </c:scaling>
        <c:delete val="0"/>
        <c:axPos val="l"/>
        <c:majorTickMark val="none"/>
        <c:minorTickMark val="none"/>
        <c:tickLblPos val="nextTo"/>
        <c:txPr>
          <a:bodyPr/>
          <a:lstStyle/>
          <a:p>
            <a:pPr>
              <a:defRPr sz="1600" b="0">
                <a:latin typeface="Arial" panose="020B0604020202020204" pitchFamily="34" charset="0"/>
                <a:cs typeface="Arial" panose="020B0604020202020204" pitchFamily="34" charset="0"/>
              </a:defRPr>
            </a:pPr>
            <a:endParaRPr lang="en-US"/>
          </a:p>
        </c:txPr>
        <c:crossAx val="184138368"/>
        <c:crosses val="autoZero"/>
        <c:auto val="1"/>
        <c:lblAlgn val="ctr"/>
        <c:lblOffset val="100"/>
        <c:noMultiLvlLbl val="0"/>
      </c:catAx>
      <c:valAx>
        <c:axId val="184138368"/>
        <c:scaling>
          <c:orientation val="minMax"/>
        </c:scaling>
        <c:delete val="1"/>
        <c:axPos val="t"/>
        <c:numFmt formatCode="General" sourceLinked="1"/>
        <c:majorTickMark val="out"/>
        <c:minorTickMark val="none"/>
        <c:tickLblPos val="nextTo"/>
        <c:crossAx val="1841368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Completely/</c:v>
                </c:pt>
              </c:strCache>
            </c:strRef>
          </c:tx>
          <c:spPr>
            <a:solidFill>
              <a:srgbClr val="344391"/>
            </a:solidFill>
          </c:spPr>
          <c:invertIfNegative val="0"/>
          <c:dPt>
            <c:idx val="8"/>
            <c:invertIfNegative val="0"/>
            <c:bubble3D val="0"/>
            <c:spPr>
              <a:solidFill>
                <a:srgbClr val="199C71"/>
              </a:solidFill>
            </c:spPr>
          </c:dPt>
          <c:dPt>
            <c:idx val="14"/>
            <c:invertIfNegative val="0"/>
            <c:bubble3D val="0"/>
            <c:spPr>
              <a:solidFill>
                <a:srgbClr val="199C71"/>
              </a:solidFill>
            </c:spPr>
          </c:dPt>
          <c:dLbls>
            <c:txPr>
              <a:bodyPr/>
              <a:lstStyle/>
              <a:p>
                <a:pPr>
                  <a:defRPr sz="18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Sheet1!$A$2:$A$16</c:f>
              <c:strCache>
                <c:ptCount val="15"/>
                <c:pt idx="0">
                  <c:v>Online Banner Ads</c:v>
                </c:pt>
                <c:pt idx="1">
                  <c:v>Online Video Ads</c:v>
                </c:pt>
                <c:pt idx="2">
                  <c:v>Ads/Texts on Mobile Devices</c:v>
                </c:pt>
                <c:pt idx="3">
                  <c:v>Social Networks</c:v>
                </c:pt>
                <c:pt idx="4">
                  <c:v>Search Engine Results</c:v>
                </c:pt>
                <c:pt idx="5">
                  <c:v>Magazine Websites</c:v>
                </c:pt>
                <c:pt idx="6">
                  <c:v>Radio Websites</c:v>
                </c:pt>
                <c:pt idx="7">
                  <c:v>TV Websites</c:v>
                </c:pt>
                <c:pt idx="8">
                  <c:v>News Media Websites</c:v>
                </c:pt>
                <c:pt idx="10">
                  <c:v>Billboards/Outdoor Sites</c:v>
                </c:pt>
                <c:pt idx="11">
                  <c:v>Magazines</c:v>
                </c:pt>
                <c:pt idx="12">
                  <c:v>TV Programs</c:v>
                </c:pt>
                <c:pt idx="13">
                  <c:v>Radio Programs</c:v>
                </c:pt>
                <c:pt idx="14">
                  <c:v>Printed Newspapers</c:v>
                </c:pt>
              </c:strCache>
            </c:strRef>
          </c:cat>
          <c:val>
            <c:numRef>
              <c:f>Sheet1!$B$2:$B$16</c:f>
              <c:numCache>
                <c:formatCode>General</c:formatCode>
                <c:ptCount val="15"/>
                <c:pt idx="0">
                  <c:v>13</c:v>
                </c:pt>
                <c:pt idx="1">
                  <c:v>13</c:v>
                </c:pt>
                <c:pt idx="2">
                  <c:v>14</c:v>
                </c:pt>
                <c:pt idx="3">
                  <c:v>15</c:v>
                </c:pt>
                <c:pt idx="4">
                  <c:v>17</c:v>
                </c:pt>
                <c:pt idx="5">
                  <c:v>28</c:v>
                </c:pt>
                <c:pt idx="6">
                  <c:v>28</c:v>
                </c:pt>
                <c:pt idx="7">
                  <c:v>28</c:v>
                </c:pt>
                <c:pt idx="8">
                  <c:v>39</c:v>
                </c:pt>
                <c:pt idx="10">
                  <c:v>37</c:v>
                </c:pt>
                <c:pt idx="11">
                  <c:v>38</c:v>
                </c:pt>
                <c:pt idx="12">
                  <c:v>39</c:v>
                </c:pt>
                <c:pt idx="13">
                  <c:v>39</c:v>
                </c:pt>
                <c:pt idx="14">
                  <c:v>54</c:v>
                </c:pt>
              </c:numCache>
            </c:numRef>
          </c:val>
        </c:ser>
        <c:dLbls>
          <c:showLegendKey val="0"/>
          <c:showVal val="0"/>
          <c:showCatName val="0"/>
          <c:showSerName val="0"/>
          <c:showPercent val="0"/>
          <c:showBubbleSize val="0"/>
        </c:dLbls>
        <c:gapWidth val="30"/>
        <c:axId val="159575040"/>
        <c:axId val="261841664"/>
      </c:barChart>
      <c:catAx>
        <c:axId val="159575040"/>
        <c:scaling>
          <c:orientation val="minMax"/>
        </c:scaling>
        <c:delete val="0"/>
        <c:axPos val="l"/>
        <c:majorTickMark val="none"/>
        <c:minorTickMark val="none"/>
        <c:tickLblPos val="nextTo"/>
        <c:txPr>
          <a:bodyPr/>
          <a:lstStyle/>
          <a:p>
            <a:pPr>
              <a:defRPr sz="1600">
                <a:latin typeface="Arial" panose="020B0604020202020204" pitchFamily="34" charset="0"/>
                <a:cs typeface="Arial" panose="020B0604020202020204" pitchFamily="34" charset="0"/>
              </a:defRPr>
            </a:pPr>
            <a:endParaRPr lang="en-US"/>
          </a:p>
        </c:txPr>
        <c:crossAx val="261841664"/>
        <c:crosses val="autoZero"/>
        <c:auto val="1"/>
        <c:lblAlgn val="ctr"/>
        <c:lblOffset val="100"/>
        <c:noMultiLvlLbl val="0"/>
      </c:catAx>
      <c:valAx>
        <c:axId val="261841664"/>
        <c:scaling>
          <c:orientation val="minMax"/>
        </c:scaling>
        <c:delete val="1"/>
        <c:axPos val="b"/>
        <c:numFmt formatCode="General" sourceLinked="1"/>
        <c:majorTickMark val="out"/>
        <c:minorTickMark val="none"/>
        <c:tickLblPos val="nextTo"/>
        <c:crossAx val="15957504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358082457239098"/>
          <c:y val="2.3041787504325496E-2"/>
          <c:w val="0.64641917542760896"/>
          <c:h val="0.72795644166655527"/>
        </c:manualLayout>
      </c:layout>
      <c:barChart>
        <c:barDir val="bar"/>
        <c:grouping val="stacked"/>
        <c:varyColors val="0"/>
        <c:ser>
          <c:idx val="0"/>
          <c:order val="0"/>
          <c:tx>
            <c:strRef>
              <c:f>Sheet1!$B$1</c:f>
              <c:strCache>
                <c:ptCount val="1"/>
                <c:pt idx="0">
                  <c:v>Aduts 18+</c:v>
                </c:pt>
              </c:strCache>
            </c:strRef>
          </c:tx>
          <c:spPr>
            <a:solidFill>
              <a:srgbClr val="324481"/>
            </a:solidFill>
          </c:spPr>
          <c:invertIfNegative val="0"/>
          <c:dPt>
            <c:idx val="0"/>
            <c:invertIfNegative val="0"/>
            <c:bubble3D val="0"/>
            <c:spPr>
              <a:solidFill>
                <a:srgbClr val="16A984"/>
              </a:solidFill>
            </c:spPr>
          </c:dPt>
          <c:dPt>
            <c:idx val="1"/>
            <c:invertIfNegative val="0"/>
            <c:bubble3D val="0"/>
            <c:spPr>
              <a:solidFill>
                <a:srgbClr val="16A984"/>
              </a:solidFill>
            </c:spPr>
          </c:dPt>
          <c:dLbls>
            <c:dLbl>
              <c:idx val="5"/>
              <c:layout>
                <c:manualLayout>
                  <c:x val="9.1959113808285961E-2"/>
                  <c:y val="-4.3387831023419081E-3"/>
                </c:manualLayout>
              </c:layout>
              <c:dLblPos val="ctr"/>
              <c:showLegendKey val="0"/>
              <c:showVal val="1"/>
              <c:showCatName val="0"/>
              <c:showSerName val="0"/>
              <c:showPercent val="0"/>
              <c:showBubbleSize val="0"/>
            </c:dLbl>
            <c:txPr>
              <a:bodyPr/>
              <a:lstStyle/>
              <a:p>
                <a:pPr>
                  <a:defRPr sz="3200" b="1" baseline="0">
                    <a:solidFill>
                      <a:srgbClr val="FFFFFF"/>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Sheet1!$A$2:$A$8</c:f>
              <c:strCache>
                <c:ptCount val="7"/>
                <c:pt idx="0">
                  <c:v>Printed Newspaper</c:v>
                </c:pt>
                <c:pt idx="1">
                  <c:v>Digital Newspaper</c:v>
                </c:pt>
                <c:pt idx="2">
                  <c:v>Television</c:v>
                </c:pt>
                <c:pt idx="3">
                  <c:v>Radio</c:v>
                </c:pt>
                <c:pt idx="4">
                  <c:v>Search Engine</c:v>
                </c:pt>
                <c:pt idx="5">
                  <c:v>Magazine</c:v>
                </c:pt>
                <c:pt idx="6">
                  <c:v>Social Media</c:v>
                </c:pt>
              </c:strCache>
            </c:strRef>
          </c:cat>
          <c:val>
            <c:numRef>
              <c:f>Sheet1!$B$2:$B$8</c:f>
              <c:numCache>
                <c:formatCode>General</c:formatCode>
                <c:ptCount val="7"/>
                <c:pt idx="0">
                  <c:v>202</c:v>
                </c:pt>
                <c:pt idx="1">
                  <c:v>133</c:v>
                </c:pt>
                <c:pt idx="2">
                  <c:v>164</c:v>
                </c:pt>
                <c:pt idx="3">
                  <c:v>140</c:v>
                </c:pt>
                <c:pt idx="4">
                  <c:v>99</c:v>
                </c:pt>
                <c:pt idx="5">
                  <c:v>84</c:v>
                </c:pt>
                <c:pt idx="6">
                  <c:v>85</c:v>
                </c:pt>
              </c:numCache>
            </c:numRef>
          </c:val>
        </c:ser>
        <c:dLbls>
          <c:showLegendKey val="0"/>
          <c:showVal val="0"/>
          <c:showCatName val="0"/>
          <c:showSerName val="0"/>
          <c:showPercent val="0"/>
          <c:showBubbleSize val="0"/>
        </c:dLbls>
        <c:gapWidth val="47"/>
        <c:overlap val="100"/>
        <c:axId val="262013312"/>
        <c:axId val="262014848"/>
      </c:barChart>
      <c:catAx>
        <c:axId val="262013312"/>
        <c:scaling>
          <c:orientation val="maxMin"/>
        </c:scaling>
        <c:delete val="0"/>
        <c:axPos val="l"/>
        <c:numFmt formatCode="General" sourceLinked="1"/>
        <c:majorTickMark val="out"/>
        <c:minorTickMark val="none"/>
        <c:tickLblPos val="nextTo"/>
        <c:spPr>
          <a:ln>
            <a:noFill/>
          </a:ln>
        </c:spPr>
        <c:txPr>
          <a:bodyPr anchor="ctr" anchorCtr="0"/>
          <a:lstStyle/>
          <a:p>
            <a:pPr>
              <a:defRPr sz="2000" b="1" i="0" baseline="0">
                <a:latin typeface="Arial" panose="020B0604020202020204" pitchFamily="34" charset="0"/>
                <a:cs typeface="Arial" panose="020B0604020202020204" pitchFamily="34" charset="0"/>
              </a:defRPr>
            </a:pPr>
            <a:endParaRPr lang="en-US"/>
          </a:p>
        </c:txPr>
        <c:crossAx val="262014848"/>
        <c:crosses val="autoZero"/>
        <c:auto val="0"/>
        <c:lblAlgn val="ctr"/>
        <c:lblOffset val="100"/>
        <c:noMultiLvlLbl val="0"/>
      </c:catAx>
      <c:valAx>
        <c:axId val="262014848"/>
        <c:scaling>
          <c:orientation val="minMax"/>
          <c:max val="220"/>
          <c:min val="0"/>
        </c:scaling>
        <c:delete val="1"/>
        <c:axPos val="t"/>
        <c:title>
          <c:tx>
            <c:rich>
              <a:bodyPr/>
              <a:lstStyle/>
              <a:p>
                <a:pPr>
                  <a:defRPr sz="1800" b="1" i="0" u="none" strike="noStrike" baseline="0">
                    <a:solidFill>
                      <a:schemeClr val="tx1"/>
                    </a:solidFill>
                    <a:latin typeface="Arial"/>
                    <a:ea typeface="Arial"/>
                    <a:cs typeface="Arial"/>
                  </a:defRPr>
                </a:pPr>
                <a:r>
                  <a:rPr lang="en-CA" sz="1800" b="1" dirty="0" smtClean="0">
                    <a:solidFill>
                      <a:schemeClr val="tx1"/>
                    </a:solidFill>
                  </a:rPr>
                  <a:t>100</a:t>
                </a:r>
                <a:r>
                  <a:rPr lang="en-CA" sz="1800" b="1" baseline="0" dirty="0" smtClean="0">
                    <a:solidFill>
                      <a:schemeClr val="tx1"/>
                    </a:solidFill>
                  </a:rPr>
                  <a:t> (average)</a:t>
                </a:r>
                <a:endParaRPr lang="en-CA" sz="1800" b="1" dirty="0">
                  <a:solidFill>
                    <a:schemeClr val="tx1"/>
                  </a:solidFill>
                </a:endParaRPr>
              </a:p>
            </c:rich>
          </c:tx>
          <c:layout>
            <c:manualLayout>
              <c:xMode val="edge"/>
              <c:yMode val="edge"/>
              <c:x val="0.54385264683002255"/>
              <c:y val="0.74819778767031364"/>
            </c:manualLayout>
          </c:layout>
          <c:overlay val="0"/>
        </c:title>
        <c:numFmt formatCode="General" sourceLinked="1"/>
        <c:majorTickMark val="out"/>
        <c:minorTickMark val="none"/>
        <c:tickLblPos val="nextTo"/>
        <c:crossAx val="262013312"/>
        <c:crosses val="autoZero"/>
        <c:crossBetween val="between"/>
      </c:valAx>
      <c:spPr>
        <a:noFill/>
        <a:ln w="25405">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480916447943999E-2"/>
          <c:y val="0.132064524032491"/>
          <c:w val="0.98951908355205598"/>
          <c:h val="0.66770125571687899"/>
        </c:manualLayout>
      </c:layout>
      <c:barChart>
        <c:barDir val="col"/>
        <c:grouping val="clustered"/>
        <c:varyColors val="0"/>
        <c:ser>
          <c:idx val="0"/>
          <c:order val="0"/>
          <c:tx>
            <c:strRef>
              <c:f>Sheet1!$B$1</c:f>
              <c:strCache>
                <c:ptCount val="1"/>
                <c:pt idx="0">
                  <c:v>Print</c:v>
                </c:pt>
              </c:strCache>
            </c:strRef>
          </c:tx>
          <c:spPr>
            <a:solidFill>
              <a:srgbClr val="E3E416"/>
            </a:solidFill>
          </c:spPr>
          <c:invertIfNegative val="0"/>
          <c:dPt>
            <c:idx val="0"/>
            <c:invertIfNegative val="0"/>
            <c:bubble3D val="0"/>
            <c:extLst xmlns:c16r2="http://schemas.microsoft.com/office/drawing/2015/06/chart">
              <c:ext xmlns:c16="http://schemas.microsoft.com/office/drawing/2014/chart" uri="{C3380CC4-5D6E-409C-BE32-E72D297353CC}">
                <c16:uniqueId val="{00000000-D3A2-4113-9784-116191EEAC96}"/>
              </c:ext>
            </c:extLst>
          </c:dPt>
          <c:dPt>
            <c:idx val="1"/>
            <c:invertIfNegative val="0"/>
            <c:bubble3D val="0"/>
            <c:extLst xmlns:c16r2="http://schemas.microsoft.com/office/drawing/2015/06/chart">
              <c:ext xmlns:c16="http://schemas.microsoft.com/office/drawing/2014/chart" uri="{C3380CC4-5D6E-409C-BE32-E72D297353CC}">
                <c16:uniqueId val="{00000001-D3A2-4113-9784-116191EEAC96}"/>
              </c:ext>
            </c:extLst>
          </c:dPt>
          <c:dPt>
            <c:idx val="2"/>
            <c:invertIfNegative val="0"/>
            <c:bubble3D val="0"/>
            <c:extLst xmlns:c16r2="http://schemas.microsoft.com/office/drawing/2015/06/chart">
              <c:ext xmlns:c16="http://schemas.microsoft.com/office/drawing/2014/chart" uri="{C3380CC4-5D6E-409C-BE32-E72D297353CC}">
                <c16:uniqueId val="{00000002-D3A2-4113-9784-116191EEAC96}"/>
              </c:ext>
            </c:extLst>
          </c:dPt>
          <c:dPt>
            <c:idx val="3"/>
            <c:invertIfNegative val="0"/>
            <c:bubble3D val="0"/>
            <c:extLst xmlns:c16r2="http://schemas.microsoft.com/office/drawing/2015/06/chart">
              <c:ext xmlns:c16="http://schemas.microsoft.com/office/drawing/2014/chart" uri="{C3380CC4-5D6E-409C-BE32-E72D297353CC}">
                <c16:uniqueId val="{00000003-D3A2-4113-9784-116191EEAC96}"/>
              </c:ext>
            </c:extLst>
          </c:dPt>
          <c:dLbls>
            <c:dLbl>
              <c:idx val="0"/>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dLbl>
            <c:spPr>
              <a:noFill/>
              <a:ln>
                <a:noFill/>
              </a:ln>
              <a:effectLst/>
            </c:spPr>
            <c:txPr>
              <a:bodyPr/>
              <a:lstStyle/>
              <a:p>
                <a:pPr>
                  <a:defRPr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Adults 18+</c:v>
                </c:pt>
                <c:pt idx="1">
                  <c:v>Millennials</c:v>
                </c:pt>
                <c:pt idx="2">
                  <c:v>Boomers</c:v>
                </c:pt>
                <c:pt idx="3">
                  <c:v>Age 35-49</c:v>
                </c:pt>
              </c:strCache>
            </c:strRef>
          </c:cat>
          <c:val>
            <c:numRef>
              <c:f>Sheet1!$B$2:$B$5</c:f>
              <c:numCache>
                <c:formatCode>General</c:formatCode>
                <c:ptCount val="4"/>
                <c:pt idx="0">
                  <c:v>47</c:v>
                </c:pt>
                <c:pt idx="1">
                  <c:v>39</c:v>
                </c:pt>
                <c:pt idx="2">
                  <c:v>50</c:v>
                </c:pt>
                <c:pt idx="3">
                  <c:v>47</c:v>
                </c:pt>
              </c:numCache>
            </c:numRef>
          </c:val>
          <c:extLst xmlns:c16r2="http://schemas.microsoft.com/office/drawing/2015/06/chart">
            <c:ext xmlns:c16="http://schemas.microsoft.com/office/drawing/2014/chart" uri="{C3380CC4-5D6E-409C-BE32-E72D297353CC}">
              <c16:uniqueId val="{00000004-D3A2-4113-9784-116191EEAC96}"/>
            </c:ext>
          </c:extLst>
        </c:ser>
        <c:ser>
          <c:idx val="1"/>
          <c:order val="1"/>
          <c:tx>
            <c:strRef>
              <c:f>Sheet1!$C$1</c:f>
              <c:strCache>
                <c:ptCount val="1"/>
                <c:pt idx="0">
                  <c:v>Desktop/Laptop</c:v>
                </c:pt>
              </c:strCache>
            </c:strRef>
          </c:tx>
          <c:spPr>
            <a:solidFill>
              <a:srgbClr val="334495"/>
            </a:solidFill>
          </c:spPr>
          <c:invertIfNegative val="0"/>
          <c:dPt>
            <c:idx val="0"/>
            <c:invertIfNegative val="0"/>
            <c:bubble3D val="0"/>
            <c:extLst xmlns:c16r2="http://schemas.microsoft.com/office/drawing/2015/06/chart">
              <c:ext xmlns:c16="http://schemas.microsoft.com/office/drawing/2014/chart" uri="{C3380CC4-5D6E-409C-BE32-E72D297353CC}">
                <c16:uniqueId val="{00000005-D3A2-4113-9784-116191EEAC96}"/>
              </c:ext>
            </c:extLst>
          </c:dPt>
          <c:dPt>
            <c:idx val="1"/>
            <c:invertIfNegative val="0"/>
            <c:bubble3D val="0"/>
            <c:extLst xmlns:c16r2="http://schemas.microsoft.com/office/drawing/2015/06/chart">
              <c:ext xmlns:c16="http://schemas.microsoft.com/office/drawing/2014/chart" uri="{C3380CC4-5D6E-409C-BE32-E72D297353CC}">
                <c16:uniqueId val="{00000006-D3A2-4113-9784-116191EEAC96}"/>
              </c:ext>
            </c:extLst>
          </c:dPt>
          <c:dPt>
            <c:idx val="2"/>
            <c:invertIfNegative val="0"/>
            <c:bubble3D val="0"/>
            <c:extLst xmlns:c16r2="http://schemas.microsoft.com/office/drawing/2015/06/chart">
              <c:ext xmlns:c16="http://schemas.microsoft.com/office/drawing/2014/chart" uri="{C3380CC4-5D6E-409C-BE32-E72D297353CC}">
                <c16:uniqueId val="{00000007-D3A2-4113-9784-116191EEAC96}"/>
              </c:ext>
            </c:extLst>
          </c:dPt>
          <c:dPt>
            <c:idx val="3"/>
            <c:invertIfNegative val="0"/>
            <c:bubble3D val="0"/>
            <c:extLst xmlns:c16r2="http://schemas.microsoft.com/office/drawing/2015/06/chart">
              <c:ext xmlns:c16="http://schemas.microsoft.com/office/drawing/2014/chart" uri="{C3380CC4-5D6E-409C-BE32-E72D297353CC}">
                <c16:uniqueId val="{00000008-D3A2-4113-9784-116191EEAC96}"/>
              </c:ext>
            </c:extLst>
          </c:dPt>
          <c:dLbls>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Adults 18+</c:v>
                </c:pt>
                <c:pt idx="1">
                  <c:v>Millennials</c:v>
                </c:pt>
                <c:pt idx="2">
                  <c:v>Boomers</c:v>
                </c:pt>
                <c:pt idx="3">
                  <c:v>Age 35-49</c:v>
                </c:pt>
              </c:strCache>
            </c:strRef>
          </c:cat>
          <c:val>
            <c:numRef>
              <c:f>Sheet1!$C$2:$C$5</c:f>
              <c:numCache>
                <c:formatCode>General</c:formatCode>
                <c:ptCount val="4"/>
                <c:pt idx="0">
                  <c:v>57</c:v>
                </c:pt>
                <c:pt idx="1">
                  <c:v>59</c:v>
                </c:pt>
                <c:pt idx="2">
                  <c:v>53</c:v>
                </c:pt>
                <c:pt idx="3">
                  <c:v>57</c:v>
                </c:pt>
              </c:numCache>
            </c:numRef>
          </c:val>
          <c:extLst xmlns:c16r2="http://schemas.microsoft.com/office/drawing/2015/06/chart">
            <c:ext xmlns:c16="http://schemas.microsoft.com/office/drawing/2014/chart" uri="{C3380CC4-5D6E-409C-BE32-E72D297353CC}">
              <c16:uniqueId val="{00000009-D3A2-4113-9784-116191EEAC96}"/>
            </c:ext>
          </c:extLst>
        </c:ser>
        <c:ser>
          <c:idx val="2"/>
          <c:order val="2"/>
          <c:tx>
            <c:strRef>
              <c:f>Sheet1!$D$1</c:f>
              <c:strCache>
                <c:ptCount val="1"/>
                <c:pt idx="0">
                  <c:v>Phone</c:v>
                </c:pt>
              </c:strCache>
            </c:strRef>
          </c:tx>
          <c:spPr>
            <a:solidFill>
              <a:srgbClr val="16A985"/>
            </a:solidFill>
          </c:spPr>
          <c:invertIfNegative val="0"/>
          <c:dPt>
            <c:idx val="0"/>
            <c:invertIfNegative val="0"/>
            <c:bubble3D val="0"/>
            <c:extLst xmlns:c16r2="http://schemas.microsoft.com/office/drawing/2015/06/chart">
              <c:ext xmlns:c16="http://schemas.microsoft.com/office/drawing/2014/chart" uri="{C3380CC4-5D6E-409C-BE32-E72D297353CC}">
                <c16:uniqueId val="{0000000A-D3A2-4113-9784-116191EEAC96}"/>
              </c:ext>
            </c:extLst>
          </c:dPt>
          <c:dPt>
            <c:idx val="1"/>
            <c:invertIfNegative val="0"/>
            <c:bubble3D val="0"/>
            <c:extLst xmlns:c16r2="http://schemas.microsoft.com/office/drawing/2015/06/chart">
              <c:ext xmlns:c16="http://schemas.microsoft.com/office/drawing/2014/chart" uri="{C3380CC4-5D6E-409C-BE32-E72D297353CC}">
                <c16:uniqueId val="{0000000B-D3A2-4113-9784-116191EEAC96}"/>
              </c:ext>
            </c:extLst>
          </c:dPt>
          <c:dPt>
            <c:idx val="2"/>
            <c:invertIfNegative val="0"/>
            <c:bubble3D val="0"/>
            <c:extLst xmlns:c16r2="http://schemas.microsoft.com/office/drawing/2015/06/chart">
              <c:ext xmlns:c16="http://schemas.microsoft.com/office/drawing/2014/chart" uri="{C3380CC4-5D6E-409C-BE32-E72D297353CC}">
                <c16:uniqueId val="{0000000C-D3A2-4113-9784-116191EEAC96}"/>
              </c:ext>
            </c:extLst>
          </c:dPt>
          <c:dPt>
            <c:idx val="3"/>
            <c:invertIfNegative val="0"/>
            <c:bubble3D val="0"/>
            <c:extLst xmlns:c16r2="http://schemas.microsoft.com/office/drawing/2015/06/chart">
              <c:ext xmlns:c16="http://schemas.microsoft.com/office/drawing/2014/chart" uri="{C3380CC4-5D6E-409C-BE32-E72D297353CC}">
                <c16:uniqueId val="{0000000D-D3A2-4113-9784-116191EEAC96}"/>
              </c:ext>
            </c:extLst>
          </c:dPt>
          <c:dLbls>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Adults 18+</c:v>
                </c:pt>
                <c:pt idx="1">
                  <c:v>Millennials</c:v>
                </c:pt>
                <c:pt idx="2">
                  <c:v>Boomers</c:v>
                </c:pt>
                <c:pt idx="3">
                  <c:v>Age 35-49</c:v>
                </c:pt>
              </c:strCache>
            </c:strRef>
          </c:cat>
          <c:val>
            <c:numRef>
              <c:f>Sheet1!$D$2:$D$5</c:f>
              <c:numCache>
                <c:formatCode>General</c:formatCode>
                <c:ptCount val="4"/>
                <c:pt idx="0">
                  <c:v>65</c:v>
                </c:pt>
                <c:pt idx="1">
                  <c:v>79</c:v>
                </c:pt>
                <c:pt idx="2">
                  <c:v>56</c:v>
                </c:pt>
                <c:pt idx="3">
                  <c:v>66</c:v>
                </c:pt>
              </c:numCache>
            </c:numRef>
          </c:val>
          <c:extLst xmlns:c16r2="http://schemas.microsoft.com/office/drawing/2015/06/chart">
            <c:ext xmlns:c16="http://schemas.microsoft.com/office/drawing/2014/chart" uri="{C3380CC4-5D6E-409C-BE32-E72D297353CC}">
              <c16:uniqueId val="{0000000E-D3A2-4113-9784-116191EEAC96}"/>
            </c:ext>
          </c:extLst>
        </c:ser>
        <c:ser>
          <c:idx val="3"/>
          <c:order val="3"/>
          <c:tx>
            <c:strRef>
              <c:f>Sheet1!$E$1</c:f>
              <c:strCache>
                <c:ptCount val="1"/>
                <c:pt idx="0">
                  <c:v>Tablet</c:v>
                </c:pt>
              </c:strCache>
            </c:strRef>
          </c:tx>
          <c:spPr>
            <a:solidFill>
              <a:srgbClr val="74539F"/>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F-D3A2-4113-9784-116191EEAC96}"/>
              </c:ext>
            </c:extLst>
          </c:dPt>
          <c:dPt>
            <c:idx val="1"/>
            <c:invertIfNegative val="0"/>
            <c:bubble3D val="0"/>
            <c:extLst xmlns:c16r2="http://schemas.microsoft.com/office/drawing/2015/06/chart">
              <c:ext xmlns:c16="http://schemas.microsoft.com/office/drawing/2014/chart" uri="{C3380CC4-5D6E-409C-BE32-E72D297353CC}">
                <c16:uniqueId val="{00000010-D3A2-4113-9784-116191EEAC96}"/>
              </c:ext>
            </c:extLst>
          </c:dPt>
          <c:dPt>
            <c:idx val="2"/>
            <c:invertIfNegative val="0"/>
            <c:bubble3D val="0"/>
            <c:extLst xmlns:c16r2="http://schemas.microsoft.com/office/drawing/2015/06/chart">
              <c:ext xmlns:c16="http://schemas.microsoft.com/office/drawing/2014/chart" uri="{C3380CC4-5D6E-409C-BE32-E72D297353CC}">
                <c16:uniqueId val="{00000011-D3A2-4113-9784-116191EEAC96}"/>
              </c:ext>
            </c:extLst>
          </c:dPt>
          <c:dPt>
            <c:idx val="3"/>
            <c:invertIfNegative val="0"/>
            <c:bubble3D val="0"/>
            <c:extLst xmlns:c16r2="http://schemas.microsoft.com/office/drawing/2015/06/chart">
              <c:ext xmlns:c16="http://schemas.microsoft.com/office/drawing/2014/chart" uri="{C3380CC4-5D6E-409C-BE32-E72D297353CC}">
                <c16:uniqueId val="{00000012-D3A2-4113-9784-116191EEAC96}"/>
              </c:ext>
            </c:extLst>
          </c:dPt>
          <c:dLbls>
            <c:spPr>
              <a:noFill/>
              <a:ln>
                <a:noFill/>
              </a:ln>
              <a:effectLst/>
            </c:spPr>
            <c:txPr>
              <a:bodyPr/>
              <a:lstStyle/>
              <a:p>
                <a:pPr>
                  <a:defRPr sz="18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Adults 18+</c:v>
                </c:pt>
                <c:pt idx="1">
                  <c:v>Millennials</c:v>
                </c:pt>
                <c:pt idx="2">
                  <c:v>Boomers</c:v>
                </c:pt>
                <c:pt idx="3">
                  <c:v>Age 35-49</c:v>
                </c:pt>
              </c:strCache>
            </c:strRef>
          </c:cat>
          <c:val>
            <c:numRef>
              <c:f>Sheet1!$E$2:$E$5</c:f>
              <c:numCache>
                <c:formatCode>General</c:formatCode>
                <c:ptCount val="4"/>
                <c:pt idx="0">
                  <c:v>49</c:v>
                </c:pt>
                <c:pt idx="1">
                  <c:v>43</c:v>
                </c:pt>
                <c:pt idx="2">
                  <c:v>54</c:v>
                </c:pt>
                <c:pt idx="3">
                  <c:v>52</c:v>
                </c:pt>
              </c:numCache>
            </c:numRef>
          </c:val>
          <c:extLst xmlns:c16r2="http://schemas.microsoft.com/office/drawing/2015/06/chart">
            <c:ext xmlns:c16="http://schemas.microsoft.com/office/drawing/2014/chart" uri="{C3380CC4-5D6E-409C-BE32-E72D297353CC}">
              <c16:uniqueId val="{00000013-D3A2-4113-9784-116191EEAC96}"/>
            </c:ext>
          </c:extLst>
        </c:ser>
        <c:dLbls>
          <c:showLegendKey val="0"/>
          <c:showVal val="0"/>
          <c:showCatName val="0"/>
          <c:showSerName val="0"/>
          <c:showPercent val="0"/>
          <c:showBubbleSize val="0"/>
        </c:dLbls>
        <c:gapWidth val="150"/>
        <c:overlap val="-28"/>
        <c:axId val="287810304"/>
        <c:axId val="287812608"/>
      </c:barChart>
      <c:catAx>
        <c:axId val="287810304"/>
        <c:scaling>
          <c:orientation val="minMax"/>
        </c:scaling>
        <c:delete val="0"/>
        <c:axPos val="b"/>
        <c:numFmt formatCode="General" sourceLinked="0"/>
        <c:majorTickMark val="out"/>
        <c:minorTickMark val="none"/>
        <c:tickLblPos val="nextTo"/>
        <c:spPr>
          <a:ln>
            <a:noFill/>
          </a:ln>
        </c:spPr>
        <c:txPr>
          <a:bodyPr/>
          <a:lstStyle/>
          <a:p>
            <a:pPr>
              <a:defRPr sz="1600" b="1">
                <a:latin typeface="Arial" panose="020B0604020202020204" pitchFamily="34" charset="0"/>
                <a:cs typeface="Arial" panose="020B0604020202020204" pitchFamily="34" charset="0"/>
              </a:defRPr>
            </a:pPr>
            <a:endParaRPr lang="en-US"/>
          </a:p>
        </c:txPr>
        <c:crossAx val="287812608"/>
        <c:crosses val="autoZero"/>
        <c:auto val="1"/>
        <c:lblAlgn val="ctr"/>
        <c:lblOffset val="100"/>
        <c:noMultiLvlLbl val="0"/>
      </c:catAx>
      <c:valAx>
        <c:axId val="287812608"/>
        <c:scaling>
          <c:orientation val="minMax"/>
        </c:scaling>
        <c:delete val="1"/>
        <c:axPos val="l"/>
        <c:numFmt formatCode="General" sourceLinked="1"/>
        <c:majorTickMark val="out"/>
        <c:minorTickMark val="none"/>
        <c:tickLblPos val="nextTo"/>
        <c:crossAx val="287810304"/>
        <c:crosses val="autoZero"/>
        <c:crossBetween val="between"/>
      </c:valAx>
    </c:plotArea>
    <c:legend>
      <c:legendPos val="b"/>
      <c:layout>
        <c:manualLayout>
          <c:xMode val="edge"/>
          <c:yMode val="edge"/>
          <c:x val="0.213610382035579"/>
          <c:y val="0.92805581135464899"/>
          <c:w val="0.56259394138232699"/>
          <c:h val="6.4027882152721399E-2"/>
        </c:manualLayout>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480916447943999E-2"/>
          <c:y val="0.168832146390692"/>
          <c:w val="0.98951908355205598"/>
          <c:h val="0.63093373812986997"/>
        </c:manualLayout>
      </c:layout>
      <c:barChart>
        <c:barDir val="col"/>
        <c:grouping val="clustered"/>
        <c:varyColors val="0"/>
        <c:ser>
          <c:idx val="0"/>
          <c:order val="0"/>
          <c:tx>
            <c:strRef>
              <c:f>Sheet1!$B$1</c:f>
              <c:strCache>
                <c:ptCount val="1"/>
                <c:pt idx="0">
                  <c:v>Print</c:v>
                </c:pt>
              </c:strCache>
            </c:strRef>
          </c:tx>
          <c:spPr>
            <a:solidFill>
              <a:srgbClr val="E3E416"/>
            </a:solidFill>
          </c:spPr>
          <c:invertIfNegative val="0"/>
          <c:dPt>
            <c:idx val="0"/>
            <c:invertIfNegative val="0"/>
            <c:bubble3D val="0"/>
            <c:extLst xmlns:c16r2="http://schemas.microsoft.com/office/drawing/2015/06/chart">
              <c:ext xmlns:c16="http://schemas.microsoft.com/office/drawing/2014/chart" uri="{C3380CC4-5D6E-409C-BE32-E72D297353CC}">
                <c16:uniqueId val="{00000000-D3A2-4113-9784-116191EEAC96}"/>
              </c:ext>
            </c:extLst>
          </c:dPt>
          <c:dPt>
            <c:idx val="1"/>
            <c:invertIfNegative val="0"/>
            <c:bubble3D val="0"/>
            <c:extLst xmlns:c16r2="http://schemas.microsoft.com/office/drawing/2015/06/chart">
              <c:ext xmlns:c16="http://schemas.microsoft.com/office/drawing/2014/chart" uri="{C3380CC4-5D6E-409C-BE32-E72D297353CC}">
                <c16:uniqueId val="{00000001-D3A2-4113-9784-116191EEAC96}"/>
              </c:ext>
            </c:extLst>
          </c:dPt>
          <c:dPt>
            <c:idx val="2"/>
            <c:invertIfNegative val="0"/>
            <c:bubble3D val="0"/>
            <c:extLst xmlns:c16r2="http://schemas.microsoft.com/office/drawing/2015/06/chart">
              <c:ext xmlns:c16="http://schemas.microsoft.com/office/drawing/2014/chart" uri="{C3380CC4-5D6E-409C-BE32-E72D297353CC}">
                <c16:uniqueId val="{00000002-D3A2-4113-9784-116191EEAC96}"/>
              </c:ext>
            </c:extLst>
          </c:dPt>
          <c:dPt>
            <c:idx val="3"/>
            <c:invertIfNegative val="0"/>
            <c:bubble3D val="0"/>
            <c:extLst xmlns:c16r2="http://schemas.microsoft.com/office/drawing/2015/06/chart">
              <c:ext xmlns:c16="http://schemas.microsoft.com/office/drawing/2014/chart" uri="{C3380CC4-5D6E-409C-BE32-E72D297353CC}">
                <c16:uniqueId val="{00000003-D3A2-4113-9784-116191EEAC96}"/>
              </c:ext>
            </c:extLst>
          </c:dPt>
          <c:dLbls>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4"/>
                <c:pt idx="0">
                  <c:v>Adults 18+</c:v>
                </c:pt>
                <c:pt idx="1">
                  <c:v>Business Decision Makers*</c:v>
                </c:pt>
                <c:pt idx="2">
                  <c:v>Influencers**</c:v>
                </c:pt>
                <c:pt idx="3">
                  <c:v>HHI $100K+</c:v>
                </c:pt>
              </c:strCache>
            </c:strRef>
          </c:cat>
          <c:val>
            <c:numRef>
              <c:f>Sheet1!$B$2:$B$6</c:f>
              <c:numCache>
                <c:formatCode>General</c:formatCode>
                <c:ptCount val="4"/>
                <c:pt idx="0">
                  <c:v>47</c:v>
                </c:pt>
                <c:pt idx="1">
                  <c:v>47</c:v>
                </c:pt>
                <c:pt idx="2">
                  <c:v>50</c:v>
                </c:pt>
                <c:pt idx="3">
                  <c:v>47</c:v>
                </c:pt>
              </c:numCache>
            </c:numRef>
          </c:val>
          <c:extLst xmlns:c16r2="http://schemas.microsoft.com/office/drawing/2015/06/chart">
            <c:ext xmlns:c16="http://schemas.microsoft.com/office/drawing/2014/chart" uri="{C3380CC4-5D6E-409C-BE32-E72D297353CC}">
              <c16:uniqueId val="{00000004-D3A2-4113-9784-116191EEAC96}"/>
            </c:ext>
          </c:extLst>
        </c:ser>
        <c:ser>
          <c:idx val="1"/>
          <c:order val="1"/>
          <c:tx>
            <c:strRef>
              <c:f>Sheet1!$C$1</c:f>
              <c:strCache>
                <c:ptCount val="1"/>
                <c:pt idx="0">
                  <c:v>Desktop/Laptop</c:v>
                </c:pt>
              </c:strCache>
            </c:strRef>
          </c:tx>
          <c:spPr>
            <a:solidFill>
              <a:srgbClr val="334495"/>
            </a:solidFill>
          </c:spPr>
          <c:invertIfNegative val="0"/>
          <c:dPt>
            <c:idx val="0"/>
            <c:invertIfNegative val="0"/>
            <c:bubble3D val="0"/>
            <c:extLst xmlns:c16r2="http://schemas.microsoft.com/office/drawing/2015/06/chart">
              <c:ext xmlns:c16="http://schemas.microsoft.com/office/drawing/2014/chart" uri="{C3380CC4-5D6E-409C-BE32-E72D297353CC}">
                <c16:uniqueId val="{00000005-D3A2-4113-9784-116191EEAC96}"/>
              </c:ext>
            </c:extLst>
          </c:dPt>
          <c:dPt>
            <c:idx val="1"/>
            <c:invertIfNegative val="0"/>
            <c:bubble3D val="0"/>
            <c:extLst xmlns:c16r2="http://schemas.microsoft.com/office/drawing/2015/06/chart">
              <c:ext xmlns:c16="http://schemas.microsoft.com/office/drawing/2014/chart" uri="{C3380CC4-5D6E-409C-BE32-E72D297353CC}">
                <c16:uniqueId val="{00000006-D3A2-4113-9784-116191EEAC96}"/>
              </c:ext>
            </c:extLst>
          </c:dPt>
          <c:dPt>
            <c:idx val="2"/>
            <c:invertIfNegative val="0"/>
            <c:bubble3D val="0"/>
            <c:extLst xmlns:c16r2="http://schemas.microsoft.com/office/drawing/2015/06/chart">
              <c:ext xmlns:c16="http://schemas.microsoft.com/office/drawing/2014/chart" uri="{C3380CC4-5D6E-409C-BE32-E72D297353CC}">
                <c16:uniqueId val="{00000007-D3A2-4113-9784-116191EEAC96}"/>
              </c:ext>
            </c:extLst>
          </c:dPt>
          <c:dPt>
            <c:idx val="3"/>
            <c:invertIfNegative val="0"/>
            <c:bubble3D val="0"/>
            <c:extLst xmlns:c16r2="http://schemas.microsoft.com/office/drawing/2015/06/chart">
              <c:ext xmlns:c16="http://schemas.microsoft.com/office/drawing/2014/chart" uri="{C3380CC4-5D6E-409C-BE32-E72D297353CC}">
                <c16:uniqueId val="{00000008-D3A2-4113-9784-116191EEAC96}"/>
              </c:ext>
            </c:extLst>
          </c:dPt>
          <c:dLbls>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4"/>
                <c:pt idx="0">
                  <c:v>Adults 18+</c:v>
                </c:pt>
                <c:pt idx="1">
                  <c:v>Business Decision Makers*</c:v>
                </c:pt>
                <c:pt idx="2">
                  <c:v>Influencers**</c:v>
                </c:pt>
                <c:pt idx="3">
                  <c:v>HHI $100K+</c:v>
                </c:pt>
              </c:strCache>
            </c:strRef>
          </c:cat>
          <c:val>
            <c:numRef>
              <c:f>Sheet1!$C$2:$C$6</c:f>
              <c:numCache>
                <c:formatCode>General</c:formatCode>
                <c:ptCount val="4"/>
                <c:pt idx="0">
                  <c:v>57</c:v>
                </c:pt>
                <c:pt idx="1">
                  <c:v>60</c:v>
                </c:pt>
                <c:pt idx="2">
                  <c:v>67</c:v>
                </c:pt>
                <c:pt idx="3">
                  <c:v>62</c:v>
                </c:pt>
              </c:numCache>
            </c:numRef>
          </c:val>
          <c:extLst xmlns:c16r2="http://schemas.microsoft.com/office/drawing/2015/06/chart">
            <c:ext xmlns:c16="http://schemas.microsoft.com/office/drawing/2014/chart" uri="{C3380CC4-5D6E-409C-BE32-E72D297353CC}">
              <c16:uniqueId val="{00000009-D3A2-4113-9784-116191EEAC96}"/>
            </c:ext>
          </c:extLst>
        </c:ser>
        <c:ser>
          <c:idx val="2"/>
          <c:order val="2"/>
          <c:tx>
            <c:strRef>
              <c:f>Sheet1!$D$1</c:f>
              <c:strCache>
                <c:ptCount val="1"/>
                <c:pt idx="0">
                  <c:v>Phone</c:v>
                </c:pt>
              </c:strCache>
            </c:strRef>
          </c:tx>
          <c:spPr>
            <a:solidFill>
              <a:srgbClr val="16A985"/>
            </a:solidFill>
          </c:spPr>
          <c:invertIfNegative val="0"/>
          <c:dPt>
            <c:idx val="0"/>
            <c:invertIfNegative val="0"/>
            <c:bubble3D val="0"/>
            <c:extLst xmlns:c16r2="http://schemas.microsoft.com/office/drawing/2015/06/chart">
              <c:ext xmlns:c16="http://schemas.microsoft.com/office/drawing/2014/chart" uri="{C3380CC4-5D6E-409C-BE32-E72D297353CC}">
                <c16:uniqueId val="{0000000A-D3A2-4113-9784-116191EEAC96}"/>
              </c:ext>
            </c:extLst>
          </c:dPt>
          <c:dPt>
            <c:idx val="1"/>
            <c:invertIfNegative val="0"/>
            <c:bubble3D val="0"/>
            <c:extLst xmlns:c16r2="http://schemas.microsoft.com/office/drawing/2015/06/chart">
              <c:ext xmlns:c16="http://schemas.microsoft.com/office/drawing/2014/chart" uri="{C3380CC4-5D6E-409C-BE32-E72D297353CC}">
                <c16:uniqueId val="{0000000B-D3A2-4113-9784-116191EEAC96}"/>
              </c:ext>
            </c:extLst>
          </c:dPt>
          <c:dPt>
            <c:idx val="2"/>
            <c:invertIfNegative val="0"/>
            <c:bubble3D val="0"/>
            <c:extLst xmlns:c16r2="http://schemas.microsoft.com/office/drawing/2015/06/chart">
              <c:ext xmlns:c16="http://schemas.microsoft.com/office/drawing/2014/chart" uri="{C3380CC4-5D6E-409C-BE32-E72D297353CC}">
                <c16:uniqueId val="{0000000C-D3A2-4113-9784-116191EEAC96}"/>
              </c:ext>
            </c:extLst>
          </c:dPt>
          <c:dPt>
            <c:idx val="3"/>
            <c:invertIfNegative val="0"/>
            <c:bubble3D val="0"/>
            <c:extLst xmlns:c16r2="http://schemas.microsoft.com/office/drawing/2015/06/chart">
              <c:ext xmlns:c16="http://schemas.microsoft.com/office/drawing/2014/chart" uri="{C3380CC4-5D6E-409C-BE32-E72D297353CC}">
                <c16:uniqueId val="{0000000D-D3A2-4113-9784-116191EEAC96}"/>
              </c:ext>
            </c:extLst>
          </c:dPt>
          <c:dLbls>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4"/>
                <c:pt idx="0">
                  <c:v>Adults 18+</c:v>
                </c:pt>
                <c:pt idx="1">
                  <c:v>Business Decision Makers*</c:v>
                </c:pt>
                <c:pt idx="2">
                  <c:v>Influencers**</c:v>
                </c:pt>
                <c:pt idx="3">
                  <c:v>HHI $100K+</c:v>
                </c:pt>
              </c:strCache>
            </c:strRef>
          </c:cat>
          <c:val>
            <c:numRef>
              <c:f>Sheet1!$D$2:$D$6</c:f>
              <c:numCache>
                <c:formatCode>General</c:formatCode>
                <c:ptCount val="4"/>
                <c:pt idx="0">
                  <c:v>65</c:v>
                </c:pt>
                <c:pt idx="1">
                  <c:v>76</c:v>
                </c:pt>
                <c:pt idx="2">
                  <c:v>81</c:v>
                </c:pt>
                <c:pt idx="3">
                  <c:v>75</c:v>
                </c:pt>
              </c:numCache>
            </c:numRef>
          </c:val>
          <c:extLst xmlns:c16r2="http://schemas.microsoft.com/office/drawing/2015/06/chart">
            <c:ext xmlns:c16="http://schemas.microsoft.com/office/drawing/2014/chart" uri="{C3380CC4-5D6E-409C-BE32-E72D297353CC}">
              <c16:uniqueId val="{0000000E-D3A2-4113-9784-116191EEAC96}"/>
            </c:ext>
          </c:extLst>
        </c:ser>
        <c:ser>
          <c:idx val="3"/>
          <c:order val="3"/>
          <c:tx>
            <c:strRef>
              <c:f>Sheet1!$E$1</c:f>
              <c:strCache>
                <c:ptCount val="1"/>
                <c:pt idx="0">
                  <c:v>Tablet</c:v>
                </c:pt>
              </c:strCache>
            </c:strRef>
          </c:tx>
          <c:spPr>
            <a:solidFill>
              <a:srgbClr val="74539F"/>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F-D3A2-4113-9784-116191EEAC96}"/>
              </c:ext>
            </c:extLst>
          </c:dPt>
          <c:dPt>
            <c:idx val="1"/>
            <c:invertIfNegative val="0"/>
            <c:bubble3D val="0"/>
            <c:extLst xmlns:c16r2="http://schemas.microsoft.com/office/drawing/2015/06/chart">
              <c:ext xmlns:c16="http://schemas.microsoft.com/office/drawing/2014/chart" uri="{C3380CC4-5D6E-409C-BE32-E72D297353CC}">
                <c16:uniqueId val="{00000010-D3A2-4113-9784-116191EEAC96}"/>
              </c:ext>
            </c:extLst>
          </c:dPt>
          <c:dPt>
            <c:idx val="2"/>
            <c:invertIfNegative val="0"/>
            <c:bubble3D val="0"/>
            <c:extLst xmlns:c16r2="http://schemas.microsoft.com/office/drawing/2015/06/chart">
              <c:ext xmlns:c16="http://schemas.microsoft.com/office/drawing/2014/chart" uri="{C3380CC4-5D6E-409C-BE32-E72D297353CC}">
                <c16:uniqueId val="{00000011-D3A2-4113-9784-116191EEAC96}"/>
              </c:ext>
            </c:extLst>
          </c:dPt>
          <c:dPt>
            <c:idx val="3"/>
            <c:invertIfNegative val="0"/>
            <c:bubble3D val="0"/>
            <c:extLst xmlns:c16r2="http://schemas.microsoft.com/office/drawing/2015/06/chart">
              <c:ext xmlns:c16="http://schemas.microsoft.com/office/drawing/2014/chart" uri="{C3380CC4-5D6E-409C-BE32-E72D297353CC}">
                <c16:uniqueId val="{00000012-D3A2-4113-9784-116191EEAC96}"/>
              </c:ext>
            </c:extLst>
          </c:dPt>
          <c:dLbls>
            <c:spPr>
              <a:noFill/>
              <a:ln>
                <a:noFill/>
              </a:ln>
              <a:effectLst/>
            </c:spPr>
            <c:txPr>
              <a:bodyPr/>
              <a:lstStyle/>
              <a:p>
                <a:pPr>
                  <a:defRPr sz="18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4"/>
                <c:pt idx="0">
                  <c:v>Adults 18+</c:v>
                </c:pt>
                <c:pt idx="1">
                  <c:v>Business Decision Makers*</c:v>
                </c:pt>
                <c:pt idx="2">
                  <c:v>Influencers**</c:v>
                </c:pt>
                <c:pt idx="3">
                  <c:v>HHI $100K+</c:v>
                </c:pt>
              </c:strCache>
            </c:strRef>
          </c:cat>
          <c:val>
            <c:numRef>
              <c:f>Sheet1!$E$2:$E$6</c:f>
              <c:numCache>
                <c:formatCode>General</c:formatCode>
                <c:ptCount val="4"/>
                <c:pt idx="0">
                  <c:v>49</c:v>
                </c:pt>
                <c:pt idx="1">
                  <c:v>55</c:v>
                </c:pt>
                <c:pt idx="2">
                  <c:v>58</c:v>
                </c:pt>
                <c:pt idx="3">
                  <c:v>55</c:v>
                </c:pt>
              </c:numCache>
            </c:numRef>
          </c:val>
          <c:extLst xmlns:c16r2="http://schemas.microsoft.com/office/drawing/2015/06/chart">
            <c:ext xmlns:c16="http://schemas.microsoft.com/office/drawing/2014/chart" uri="{C3380CC4-5D6E-409C-BE32-E72D297353CC}">
              <c16:uniqueId val="{00000013-D3A2-4113-9784-116191EEAC96}"/>
            </c:ext>
          </c:extLst>
        </c:ser>
        <c:dLbls>
          <c:showLegendKey val="0"/>
          <c:showVal val="0"/>
          <c:showCatName val="0"/>
          <c:showSerName val="0"/>
          <c:showPercent val="0"/>
          <c:showBubbleSize val="0"/>
        </c:dLbls>
        <c:gapWidth val="150"/>
        <c:overlap val="-28"/>
        <c:axId val="287907200"/>
        <c:axId val="287933568"/>
      </c:barChart>
      <c:catAx>
        <c:axId val="287907200"/>
        <c:scaling>
          <c:orientation val="minMax"/>
        </c:scaling>
        <c:delete val="0"/>
        <c:axPos val="b"/>
        <c:numFmt formatCode="General" sourceLinked="0"/>
        <c:majorTickMark val="out"/>
        <c:minorTickMark val="none"/>
        <c:tickLblPos val="nextTo"/>
        <c:spPr>
          <a:ln>
            <a:noFill/>
          </a:ln>
        </c:spPr>
        <c:txPr>
          <a:bodyPr/>
          <a:lstStyle/>
          <a:p>
            <a:pPr>
              <a:defRPr sz="1500" b="1">
                <a:latin typeface="Arial" panose="020B0604020202020204" pitchFamily="34" charset="0"/>
                <a:cs typeface="Arial" panose="020B0604020202020204" pitchFamily="34" charset="0"/>
              </a:defRPr>
            </a:pPr>
            <a:endParaRPr lang="en-US"/>
          </a:p>
        </c:txPr>
        <c:crossAx val="287933568"/>
        <c:crosses val="autoZero"/>
        <c:auto val="1"/>
        <c:lblAlgn val="ctr"/>
        <c:lblOffset val="100"/>
        <c:noMultiLvlLbl val="0"/>
      </c:catAx>
      <c:valAx>
        <c:axId val="287933568"/>
        <c:scaling>
          <c:orientation val="minMax"/>
        </c:scaling>
        <c:delete val="1"/>
        <c:axPos val="l"/>
        <c:numFmt formatCode="General" sourceLinked="1"/>
        <c:majorTickMark val="out"/>
        <c:minorTickMark val="none"/>
        <c:tickLblPos val="nextTo"/>
        <c:crossAx val="287907200"/>
        <c:crosses val="autoZero"/>
        <c:crossBetween val="between"/>
      </c:valAx>
    </c:plotArea>
    <c:legend>
      <c:legendPos val="b"/>
      <c:layout>
        <c:manualLayout>
          <c:xMode val="edge"/>
          <c:yMode val="edge"/>
          <c:x val="0.213610382035579"/>
          <c:y val="0.92805581135464899"/>
          <c:w val="0.56259394138232699"/>
          <c:h val="6.4027882152721399E-2"/>
        </c:manualLayout>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480916447943999E-2"/>
          <c:y val="0.132064524032491"/>
          <c:w val="0.98951908355205598"/>
          <c:h val="0.66770125571687899"/>
        </c:manualLayout>
      </c:layout>
      <c:barChart>
        <c:barDir val="col"/>
        <c:grouping val="clustered"/>
        <c:varyColors val="0"/>
        <c:ser>
          <c:idx val="0"/>
          <c:order val="0"/>
          <c:tx>
            <c:strRef>
              <c:f>Sheet1!$B$1</c:f>
              <c:strCache>
                <c:ptCount val="1"/>
                <c:pt idx="0">
                  <c:v>Print</c:v>
                </c:pt>
              </c:strCache>
            </c:strRef>
          </c:tx>
          <c:spPr>
            <a:solidFill>
              <a:srgbClr val="E3E416"/>
            </a:solidFill>
          </c:spPr>
          <c:invertIfNegative val="0"/>
          <c:dPt>
            <c:idx val="0"/>
            <c:invertIfNegative val="0"/>
            <c:bubble3D val="0"/>
            <c:extLst xmlns:c16r2="http://schemas.microsoft.com/office/drawing/2015/06/chart">
              <c:ext xmlns:c16="http://schemas.microsoft.com/office/drawing/2014/chart" uri="{C3380CC4-5D6E-409C-BE32-E72D297353CC}">
                <c16:uniqueId val="{00000000-D3A2-4113-9784-116191EEAC96}"/>
              </c:ext>
            </c:extLst>
          </c:dPt>
          <c:dPt>
            <c:idx val="1"/>
            <c:invertIfNegative val="0"/>
            <c:bubble3D val="0"/>
            <c:extLst xmlns:c16r2="http://schemas.microsoft.com/office/drawing/2015/06/chart">
              <c:ext xmlns:c16="http://schemas.microsoft.com/office/drawing/2014/chart" uri="{C3380CC4-5D6E-409C-BE32-E72D297353CC}">
                <c16:uniqueId val="{00000001-D3A2-4113-9784-116191EEAC96}"/>
              </c:ext>
            </c:extLst>
          </c:dPt>
          <c:dPt>
            <c:idx val="2"/>
            <c:invertIfNegative val="0"/>
            <c:bubble3D val="0"/>
            <c:extLst xmlns:c16r2="http://schemas.microsoft.com/office/drawing/2015/06/chart">
              <c:ext xmlns:c16="http://schemas.microsoft.com/office/drawing/2014/chart" uri="{C3380CC4-5D6E-409C-BE32-E72D297353CC}">
                <c16:uniqueId val="{00000002-D3A2-4113-9784-116191EEAC96}"/>
              </c:ext>
            </c:extLst>
          </c:dPt>
          <c:dPt>
            <c:idx val="3"/>
            <c:invertIfNegative val="0"/>
            <c:bubble3D val="0"/>
            <c:extLst xmlns:c16r2="http://schemas.microsoft.com/office/drawing/2015/06/chart">
              <c:ext xmlns:c16="http://schemas.microsoft.com/office/drawing/2014/chart" uri="{C3380CC4-5D6E-409C-BE32-E72D297353CC}">
                <c16:uniqueId val="{00000003-D3A2-4113-9784-116191EEAC96}"/>
              </c:ext>
            </c:extLst>
          </c:dPt>
          <c:dLbls>
            <c:dLbl>
              <c:idx val="0"/>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dLbl>
            <c:spPr>
              <a:noFill/>
              <a:ln>
                <a:noFill/>
              </a:ln>
              <a:effectLst/>
            </c:spPr>
            <c:txPr>
              <a:bodyPr/>
              <a:lstStyle/>
              <a:p>
                <a:pPr>
                  <a:defRPr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Adults 18+</c:v>
                </c:pt>
                <c:pt idx="1">
                  <c:v>Western Canada</c:v>
                </c:pt>
                <c:pt idx="2">
                  <c:v>Ontario</c:v>
                </c:pt>
                <c:pt idx="3">
                  <c:v>Quebec</c:v>
                </c:pt>
                <c:pt idx="4">
                  <c:v>Atlantic</c:v>
                </c:pt>
              </c:strCache>
            </c:strRef>
          </c:cat>
          <c:val>
            <c:numRef>
              <c:f>Sheet1!$B$2:$B$6</c:f>
              <c:numCache>
                <c:formatCode>General</c:formatCode>
                <c:ptCount val="5"/>
                <c:pt idx="0">
                  <c:v>47</c:v>
                </c:pt>
                <c:pt idx="1">
                  <c:v>45</c:v>
                </c:pt>
                <c:pt idx="2">
                  <c:v>50</c:v>
                </c:pt>
                <c:pt idx="3">
                  <c:v>48</c:v>
                </c:pt>
                <c:pt idx="4">
                  <c:v>43</c:v>
                </c:pt>
              </c:numCache>
            </c:numRef>
          </c:val>
          <c:extLst xmlns:c16r2="http://schemas.microsoft.com/office/drawing/2015/06/chart">
            <c:ext xmlns:c16="http://schemas.microsoft.com/office/drawing/2014/chart" uri="{C3380CC4-5D6E-409C-BE32-E72D297353CC}">
              <c16:uniqueId val="{00000004-D3A2-4113-9784-116191EEAC96}"/>
            </c:ext>
          </c:extLst>
        </c:ser>
        <c:ser>
          <c:idx val="1"/>
          <c:order val="1"/>
          <c:tx>
            <c:strRef>
              <c:f>Sheet1!$C$1</c:f>
              <c:strCache>
                <c:ptCount val="1"/>
                <c:pt idx="0">
                  <c:v>Desktop/Laptop</c:v>
                </c:pt>
              </c:strCache>
            </c:strRef>
          </c:tx>
          <c:spPr>
            <a:solidFill>
              <a:srgbClr val="334495"/>
            </a:solidFill>
          </c:spPr>
          <c:invertIfNegative val="0"/>
          <c:dPt>
            <c:idx val="0"/>
            <c:invertIfNegative val="0"/>
            <c:bubble3D val="0"/>
            <c:extLst xmlns:c16r2="http://schemas.microsoft.com/office/drawing/2015/06/chart">
              <c:ext xmlns:c16="http://schemas.microsoft.com/office/drawing/2014/chart" uri="{C3380CC4-5D6E-409C-BE32-E72D297353CC}">
                <c16:uniqueId val="{00000005-D3A2-4113-9784-116191EEAC96}"/>
              </c:ext>
            </c:extLst>
          </c:dPt>
          <c:dPt>
            <c:idx val="1"/>
            <c:invertIfNegative val="0"/>
            <c:bubble3D val="0"/>
            <c:extLst xmlns:c16r2="http://schemas.microsoft.com/office/drawing/2015/06/chart">
              <c:ext xmlns:c16="http://schemas.microsoft.com/office/drawing/2014/chart" uri="{C3380CC4-5D6E-409C-BE32-E72D297353CC}">
                <c16:uniqueId val="{00000006-D3A2-4113-9784-116191EEAC96}"/>
              </c:ext>
            </c:extLst>
          </c:dPt>
          <c:dPt>
            <c:idx val="2"/>
            <c:invertIfNegative val="0"/>
            <c:bubble3D val="0"/>
            <c:extLst xmlns:c16r2="http://schemas.microsoft.com/office/drawing/2015/06/chart">
              <c:ext xmlns:c16="http://schemas.microsoft.com/office/drawing/2014/chart" uri="{C3380CC4-5D6E-409C-BE32-E72D297353CC}">
                <c16:uniqueId val="{00000007-D3A2-4113-9784-116191EEAC96}"/>
              </c:ext>
            </c:extLst>
          </c:dPt>
          <c:dPt>
            <c:idx val="3"/>
            <c:invertIfNegative val="0"/>
            <c:bubble3D val="0"/>
            <c:extLst xmlns:c16r2="http://schemas.microsoft.com/office/drawing/2015/06/chart">
              <c:ext xmlns:c16="http://schemas.microsoft.com/office/drawing/2014/chart" uri="{C3380CC4-5D6E-409C-BE32-E72D297353CC}">
                <c16:uniqueId val="{00000008-D3A2-4113-9784-116191EEAC96}"/>
              </c:ext>
            </c:extLst>
          </c:dPt>
          <c:dLbls>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Adults 18+</c:v>
                </c:pt>
                <c:pt idx="1">
                  <c:v>Western Canada</c:v>
                </c:pt>
                <c:pt idx="2">
                  <c:v>Ontario</c:v>
                </c:pt>
                <c:pt idx="3">
                  <c:v>Quebec</c:v>
                </c:pt>
                <c:pt idx="4">
                  <c:v>Atlantic</c:v>
                </c:pt>
              </c:strCache>
            </c:strRef>
          </c:cat>
          <c:val>
            <c:numRef>
              <c:f>Sheet1!$C$2:$C$6</c:f>
              <c:numCache>
                <c:formatCode>General</c:formatCode>
                <c:ptCount val="5"/>
                <c:pt idx="0">
                  <c:v>57</c:v>
                </c:pt>
                <c:pt idx="1">
                  <c:v>49</c:v>
                </c:pt>
                <c:pt idx="2">
                  <c:v>56</c:v>
                </c:pt>
                <c:pt idx="3">
                  <c:v>68</c:v>
                </c:pt>
                <c:pt idx="4">
                  <c:v>53</c:v>
                </c:pt>
              </c:numCache>
            </c:numRef>
          </c:val>
          <c:extLst xmlns:c16r2="http://schemas.microsoft.com/office/drawing/2015/06/chart">
            <c:ext xmlns:c16="http://schemas.microsoft.com/office/drawing/2014/chart" uri="{C3380CC4-5D6E-409C-BE32-E72D297353CC}">
              <c16:uniqueId val="{00000009-D3A2-4113-9784-116191EEAC96}"/>
            </c:ext>
          </c:extLst>
        </c:ser>
        <c:ser>
          <c:idx val="2"/>
          <c:order val="2"/>
          <c:tx>
            <c:strRef>
              <c:f>Sheet1!$D$1</c:f>
              <c:strCache>
                <c:ptCount val="1"/>
                <c:pt idx="0">
                  <c:v>Phone</c:v>
                </c:pt>
              </c:strCache>
            </c:strRef>
          </c:tx>
          <c:spPr>
            <a:solidFill>
              <a:srgbClr val="16A985"/>
            </a:solidFill>
          </c:spPr>
          <c:invertIfNegative val="0"/>
          <c:dPt>
            <c:idx val="0"/>
            <c:invertIfNegative val="0"/>
            <c:bubble3D val="0"/>
            <c:extLst xmlns:c16r2="http://schemas.microsoft.com/office/drawing/2015/06/chart">
              <c:ext xmlns:c16="http://schemas.microsoft.com/office/drawing/2014/chart" uri="{C3380CC4-5D6E-409C-BE32-E72D297353CC}">
                <c16:uniqueId val="{0000000A-D3A2-4113-9784-116191EEAC96}"/>
              </c:ext>
            </c:extLst>
          </c:dPt>
          <c:dPt>
            <c:idx val="1"/>
            <c:invertIfNegative val="0"/>
            <c:bubble3D val="0"/>
            <c:extLst xmlns:c16r2="http://schemas.microsoft.com/office/drawing/2015/06/chart">
              <c:ext xmlns:c16="http://schemas.microsoft.com/office/drawing/2014/chart" uri="{C3380CC4-5D6E-409C-BE32-E72D297353CC}">
                <c16:uniqueId val="{0000000B-D3A2-4113-9784-116191EEAC96}"/>
              </c:ext>
            </c:extLst>
          </c:dPt>
          <c:dPt>
            <c:idx val="2"/>
            <c:invertIfNegative val="0"/>
            <c:bubble3D val="0"/>
            <c:extLst xmlns:c16r2="http://schemas.microsoft.com/office/drawing/2015/06/chart">
              <c:ext xmlns:c16="http://schemas.microsoft.com/office/drawing/2014/chart" uri="{C3380CC4-5D6E-409C-BE32-E72D297353CC}">
                <c16:uniqueId val="{0000000C-D3A2-4113-9784-116191EEAC96}"/>
              </c:ext>
            </c:extLst>
          </c:dPt>
          <c:dPt>
            <c:idx val="3"/>
            <c:invertIfNegative val="0"/>
            <c:bubble3D val="0"/>
            <c:extLst xmlns:c16r2="http://schemas.microsoft.com/office/drawing/2015/06/chart">
              <c:ext xmlns:c16="http://schemas.microsoft.com/office/drawing/2014/chart" uri="{C3380CC4-5D6E-409C-BE32-E72D297353CC}">
                <c16:uniqueId val="{0000000D-D3A2-4113-9784-116191EEAC96}"/>
              </c:ext>
            </c:extLst>
          </c:dPt>
          <c:dLbls>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Adults 18+</c:v>
                </c:pt>
                <c:pt idx="1">
                  <c:v>Western Canada</c:v>
                </c:pt>
                <c:pt idx="2">
                  <c:v>Ontario</c:v>
                </c:pt>
                <c:pt idx="3">
                  <c:v>Quebec</c:v>
                </c:pt>
                <c:pt idx="4">
                  <c:v>Atlantic</c:v>
                </c:pt>
              </c:strCache>
            </c:strRef>
          </c:cat>
          <c:val>
            <c:numRef>
              <c:f>Sheet1!$D$2:$D$6</c:f>
              <c:numCache>
                <c:formatCode>General</c:formatCode>
                <c:ptCount val="5"/>
                <c:pt idx="0">
                  <c:v>65</c:v>
                </c:pt>
                <c:pt idx="1">
                  <c:v>68</c:v>
                </c:pt>
                <c:pt idx="2">
                  <c:v>66</c:v>
                </c:pt>
                <c:pt idx="3">
                  <c:v>62</c:v>
                </c:pt>
                <c:pt idx="4">
                  <c:v>62</c:v>
                </c:pt>
              </c:numCache>
            </c:numRef>
          </c:val>
          <c:extLst xmlns:c16r2="http://schemas.microsoft.com/office/drawing/2015/06/chart">
            <c:ext xmlns:c16="http://schemas.microsoft.com/office/drawing/2014/chart" uri="{C3380CC4-5D6E-409C-BE32-E72D297353CC}">
              <c16:uniqueId val="{0000000E-D3A2-4113-9784-116191EEAC96}"/>
            </c:ext>
          </c:extLst>
        </c:ser>
        <c:ser>
          <c:idx val="3"/>
          <c:order val="3"/>
          <c:tx>
            <c:strRef>
              <c:f>Sheet1!$E$1</c:f>
              <c:strCache>
                <c:ptCount val="1"/>
                <c:pt idx="0">
                  <c:v>Tablet</c:v>
                </c:pt>
              </c:strCache>
            </c:strRef>
          </c:tx>
          <c:spPr>
            <a:solidFill>
              <a:srgbClr val="74539F"/>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F-D3A2-4113-9784-116191EEAC96}"/>
              </c:ext>
            </c:extLst>
          </c:dPt>
          <c:dPt>
            <c:idx val="1"/>
            <c:invertIfNegative val="0"/>
            <c:bubble3D val="0"/>
            <c:extLst xmlns:c16r2="http://schemas.microsoft.com/office/drawing/2015/06/chart">
              <c:ext xmlns:c16="http://schemas.microsoft.com/office/drawing/2014/chart" uri="{C3380CC4-5D6E-409C-BE32-E72D297353CC}">
                <c16:uniqueId val="{00000010-D3A2-4113-9784-116191EEAC96}"/>
              </c:ext>
            </c:extLst>
          </c:dPt>
          <c:dPt>
            <c:idx val="2"/>
            <c:invertIfNegative val="0"/>
            <c:bubble3D val="0"/>
            <c:extLst xmlns:c16r2="http://schemas.microsoft.com/office/drawing/2015/06/chart">
              <c:ext xmlns:c16="http://schemas.microsoft.com/office/drawing/2014/chart" uri="{C3380CC4-5D6E-409C-BE32-E72D297353CC}">
                <c16:uniqueId val="{00000011-D3A2-4113-9784-116191EEAC96}"/>
              </c:ext>
            </c:extLst>
          </c:dPt>
          <c:dPt>
            <c:idx val="3"/>
            <c:invertIfNegative val="0"/>
            <c:bubble3D val="0"/>
            <c:extLst xmlns:c16r2="http://schemas.microsoft.com/office/drawing/2015/06/chart">
              <c:ext xmlns:c16="http://schemas.microsoft.com/office/drawing/2014/chart" uri="{C3380CC4-5D6E-409C-BE32-E72D297353CC}">
                <c16:uniqueId val="{00000012-D3A2-4113-9784-116191EEAC96}"/>
              </c:ext>
            </c:extLst>
          </c:dPt>
          <c:dLbls>
            <c:spPr>
              <a:noFill/>
              <a:ln>
                <a:noFill/>
              </a:ln>
              <a:effectLst/>
            </c:spPr>
            <c:txPr>
              <a:bodyPr/>
              <a:lstStyle/>
              <a:p>
                <a:pPr>
                  <a:defRPr sz="18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Adults 18+</c:v>
                </c:pt>
                <c:pt idx="1">
                  <c:v>Western Canada</c:v>
                </c:pt>
                <c:pt idx="2">
                  <c:v>Ontario</c:v>
                </c:pt>
                <c:pt idx="3">
                  <c:v>Quebec</c:v>
                </c:pt>
                <c:pt idx="4">
                  <c:v>Atlantic</c:v>
                </c:pt>
              </c:strCache>
            </c:strRef>
          </c:cat>
          <c:val>
            <c:numRef>
              <c:f>Sheet1!$E$2:$E$6</c:f>
              <c:numCache>
                <c:formatCode>General</c:formatCode>
                <c:ptCount val="5"/>
                <c:pt idx="0">
                  <c:v>49</c:v>
                </c:pt>
                <c:pt idx="1">
                  <c:v>47</c:v>
                </c:pt>
                <c:pt idx="2">
                  <c:v>45</c:v>
                </c:pt>
                <c:pt idx="3">
                  <c:v>58</c:v>
                </c:pt>
                <c:pt idx="4">
                  <c:v>49</c:v>
                </c:pt>
              </c:numCache>
            </c:numRef>
          </c:val>
          <c:extLst xmlns:c16r2="http://schemas.microsoft.com/office/drawing/2015/06/chart">
            <c:ext xmlns:c16="http://schemas.microsoft.com/office/drawing/2014/chart" uri="{C3380CC4-5D6E-409C-BE32-E72D297353CC}">
              <c16:uniqueId val="{00000013-D3A2-4113-9784-116191EEAC96}"/>
            </c:ext>
          </c:extLst>
        </c:ser>
        <c:dLbls>
          <c:showLegendKey val="0"/>
          <c:showVal val="0"/>
          <c:showCatName val="0"/>
          <c:showSerName val="0"/>
          <c:showPercent val="0"/>
          <c:showBubbleSize val="0"/>
        </c:dLbls>
        <c:gapWidth val="150"/>
        <c:overlap val="-28"/>
        <c:axId val="288450432"/>
        <c:axId val="288451968"/>
      </c:barChart>
      <c:catAx>
        <c:axId val="288450432"/>
        <c:scaling>
          <c:orientation val="minMax"/>
        </c:scaling>
        <c:delete val="0"/>
        <c:axPos val="b"/>
        <c:numFmt formatCode="General" sourceLinked="0"/>
        <c:majorTickMark val="out"/>
        <c:minorTickMark val="none"/>
        <c:tickLblPos val="nextTo"/>
        <c:spPr>
          <a:ln>
            <a:noFill/>
          </a:ln>
        </c:spPr>
        <c:txPr>
          <a:bodyPr/>
          <a:lstStyle/>
          <a:p>
            <a:pPr>
              <a:defRPr sz="1600" b="1">
                <a:latin typeface="Arial" panose="020B0604020202020204" pitchFamily="34" charset="0"/>
                <a:cs typeface="Arial" panose="020B0604020202020204" pitchFamily="34" charset="0"/>
              </a:defRPr>
            </a:pPr>
            <a:endParaRPr lang="en-US"/>
          </a:p>
        </c:txPr>
        <c:crossAx val="288451968"/>
        <c:crosses val="autoZero"/>
        <c:auto val="1"/>
        <c:lblAlgn val="ctr"/>
        <c:lblOffset val="100"/>
        <c:noMultiLvlLbl val="0"/>
      </c:catAx>
      <c:valAx>
        <c:axId val="288451968"/>
        <c:scaling>
          <c:orientation val="minMax"/>
        </c:scaling>
        <c:delete val="1"/>
        <c:axPos val="l"/>
        <c:numFmt formatCode="General" sourceLinked="1"/>
        <c:majorTickMark val="out"/>
        <c:minorTickMark val="none"/>
        <c:tickLblPos val="nextTo"/>
        <c:crossAx val="288450432"/>
        <c:crosses val="autoZero"/>
        <c:crossBetween val="between"/>
      </c:valAx>
    </c:plotArea>
    <c:legend>
      <c:legendPos val="b"/>
      <c:layout>
        <c:manualLayout>
          <c:xMode val="edge"/>
          <c:yMode val="edge"/>
          <c:x val="0.213610382035579"/>
          <c:y val="0.92805581135464899"/>
          <c:w val="0.56259394138232699"/>
          <c:h val="6.4027882152721399E-2"/>
        </c:manualLayout>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92619044061601"/>
          <c:y val="3.55349128605532E-2"/>
          <c:w val="0.66007385694087195"/>
          <c:h val="0.95703147943184597"/>
        </c:manualLayout>
      </c:layout>
      <c:barChart>
        <c:barDir val="bar"/>
        <c:grouping val="clustered"/>
        <c:varyColors val="0"/>
        <c:ser>
          <c:idx val="0"/>
          <c:order val="0"/>
          <c:tx>
            <c:strRef>
              <c:f>Sheet1!$B$1</c:f>
              <c:strCache>
                <c:ptCount val="1"/>
                <c:pt idx="0">
                  <c:v>Print Readers</c:v>
                </c:pt>
              </c:strCache>
            </c:strRef>
          </c:tx>
          <c:spPr>
            <a:solidFill>
              <a:srgbClr val="16A98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Classified, Jobs, Real Estate</c:v>
                </c:pt>
                <c:pt idx="1">
                  <c:v>Advertising</c:v>
                </c:pt>
                <c:pt idx="2">
                  <c:v>Local Information</c:v>
                </c:pt>
              </c:strCache>
            </c:strRef>
          </c:cat>
          <c:val>
            <c:numRef>
              <c:f>Sheet1!$B$2:$B$4</c:f>
              <c:numCache>
                <c:formatCode>General</c:formatCode>
                <c:ptCount val="3"/>
                <c:pt idx="0">
                  <c:v>41</c:v>
                </c:pt>
                <c:pt idx="1">
                  <c:v>54</c:v>
                </c:pt>
                <c:pt idx="2">
                  <c:v>89</c:v>
                </c:pt>
              </c:numCache>
            </c:numRef>
          </c:val>
          <c:extLst xmlns:c16r2="http://schemas.microsoft.com/office/drawing/2015/06/chart">
            <c:ext xmlns:c16="http://schemas.microsoft.com/office/drawing/2014/chart" uri="{C3380CC4-5D6E-409C-BE32-E72D297353CC}">
              <c16:uniqueId val="{00000000-43E4-4BAA-A390-CAECA533F6DB}"/>
            </c:ext>
          </c:extLst>
        </c:ser>
        <c:ser>
          <c:idx val="1"/>
          <c:order val="1"/>
          <c:tx>
            <c:strRef>
              <c:f>Sheet1!$C$1</c:f>
              <c:strCache>
                <c:ptCount val="1"/>
                <c:pt idx="0">
                  <c:v>Digital Readers</c:v>
                </c:pt>
              </c:strCache>
            </c:strRef>
          </c:tx>
          <c:spPr>
            <a:solidFill>
              <a:srgbClr val="334495"/>
            </a:solidFill>
          </c:spPr>
          <c:invertIfNegative val="0"/>
          <c:dPt>
            <c:idx val="2"/>
            <c:invertIfNegative val="0"/>
            <c:bubble3D val="0"/>
            <c:spPr>
              <a:solidFill>
                <a:srgbClr val="334495"/>
              </a:solidFill>
              <a:ln>
                <a:solidFill>
                  <a:srgbClr val="009A96"/>
                </a:solidFill>
              </a:ln>
            </c:spPr>
          </c:dPt>
          <c:dLbls>
            <c:txPr>
              <a:bodyPr/>
              <a:lstStyle/>
              <a:p>
                <a:pPr algn="ctr">
                  <a:defRPr lang="en-US" sz="2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Sheet1!$A$2:$A$4</c:f>
              <c:strCache>
                <c:ptCount val="3"/>
                <c:pt idx="0">
                  <c:v>Classified, Jobs, Real Estate</c:v>
                </c:pt>
                <c:pt idx="1">
                  <c:v>Advertising</c:v>
                </c:pt>
                <c:pt idx="2">
                  <c:v>Local Information</c:v>
                </c:pt>
              </c:strCache>
            </c:strRef>
          </c:cat>
          <c:val>
            <c:numRef>
              <c:f>Sheet1!$C$2:$C$4</c:f>
              <c:numCache>
                <c:formatCode>General</c:formatCode>
                <c:ptCount val="3"/>
                <c:pt idx="0">
                  <c:v>40</c:v>
                </c:pt>
                <c:pt idx="1">
                  <c:v>48</c:v>
                </c:pt>
                <c:pt idx="2">
                  <c:v>86</c:v>
                </c:pt>
              </c:numCache>
            </c:numRef>
          </c:val>
        </c:ser>
        <c:dLbls>
          <c:dLblPos val="outEnd"/>
          <c:showLegendKey val="0"/>
          <c:showVal val="1"/>
          <c:showCatName val="0"/>
          <c:showSerName val="0"/>
          <c:showPercent val="0"/>
          <c:showBubbleSize val="0"/>
        </c:dLbls>
        <c:gapWidth val="75"/>
        <c:axId val="288619520"/>
        <c:axId val="288625408"/>
      </c:barChart>
      <c:catAx>
        <c:axId val="288619520"/>
        <c:scaling>
          <c:orientation val="minMax"/>
        </c:scaling>
        <c:delete val="0"/>
        <c:axPos val="l"/>
        <c:numFmt formatCode="General" sourceLinked="1"/>
        <c:majorTickMark val="none"/>
        <c:minorTickMark val="none"/>
        <c:tickLblPos val="nextTo"/>
        <c:spPr>
          <a:noFill/>
          <a:ln w="9525" cap="flat" cmpd="sng" algn="ctr">
            <a:solidFill>
              <a:srgbClr val="16A985"/>
            </a:solidFill>
            <a:round/>
          </a:ln>
          <a:effectLst/>
        </c:spPr>
        <c:txPr>
          <a:bodyPr rot="-60000000" spcFirstLastPara="1" vertOverflow="ellipsis" vert="horz" wrap="square" anchor="ctr" anchorCtr="1"/>
          <a:lstStyle/>
          <a:p>
            <a:pPr algn="r">
              <a:defRPr sz="1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88625408"/>
        <c:crosses val="autoZero"/>
        <c:auto val="1"/>
        <c:lblAlgn val="ctr"/>
        <c:lblOffset val="100"/>
        <c:noMultiLvlLbl val="0"/>
      </c:catAx>
      <c:valAx>
        <c:axId val="288625408"/>
        <c:scaling>
          <c:orientation val="minMax"/>
        </c:scaling>
        <c:delete val="1"/>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dirty="0">
                    <a:latin typeface="Arial" panose="020B0604020202020204" pitchFamily="34" charset="0"/>
                    <a:cs typeface="Arial" panose="020B0604020202020204" pitchFamily="34" charset="0"/>
                  </a:rPr>
                  <a:t>%</a:t>
                </a:r>
              </a:p>
            </c:rich>
          </c:tx>
          <c:layout>
            <c:manualLayout>
              <c:xMode val="edge"/>
              <c:yMode val="edge"/>
              <c:x val="0.96520483953824698"/>
              <c:y val="7.9171840046940195E-2"/>
            </c:manualLayout>
          </c:layout>
          <c:overlay val="0"/>
          <c:spPr>
            <a:noFill/>
            <a:ln>
              <a:noFill/>
            </a:ln>
            <a:effectLst/>
          </c:spPr>
        </c:title>
        <c:numFmt formatCode="General" sourceLinked="1"/>
        <c:majorTickMark val="none"/>
        <c:minorTickMark val="none"/>
        <c:tickLblPos val="nextTo"/>
        <c:crossAx val="288619520"/>
        <c:crosses val="autoZero"/>
        <c:crossBetween val="between"/>
      </c:valAx>
    </c:plotArea>
    <c:legend>
      <c:legendPos val="r"/>
      <c:layout>
        <c:manualLayout>
          <c:xMode val="edge"/>
          <c:yMode val="edge"/>
          <c:x val="0.62814597055284704"/>
          <c:y val="0.81946847819744295"/>
          <c:w val="0.37185402944715301"/>
          <c:h val="0.134794050543844"/>
        </c:manualLayout>
      </c:layout>
      <c:overlay val="0"/>
      <c:txPr>
        <a:bodyPr/>
        <a:lstStyle/>
        <a:p>
          <a:pPr>
            <a:defRPr sz="1600">
              <a:latin typeface="Arial" panose="020B0604020202020204" pitchFamily="34" charset="0"/>
              <a:cs typeface="Arial" panose="020B0604020202020204"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350" baseline="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Arial" panose="020B0604020202020204" pitchFamily="34" charset="0"/>
                <a:ea typeface="+mn-ea"/>
                <a:cs typeface="Arial" panose="020B0604020202020204" pitchFamily="34" charset="0"/>
              </a:defRPr>
            </a:pPr>
            <a:r>
              <a:rPr lang="en-CA" sz="1400" b="1" dirty="0">
                <a:solidFill>
                  <a:srgbClr val="16A984"/>
                </a:solidFill>
                <a:latin typeface="Arial" panose="020B0604020202020204" pitchFamily="34" charset="0"/>
                <a:cs typeface="Arial" panose="020B0604020202020204" pitchFamily="34" charset="0"/>
              </a:rPr>
              <a:t>Actions Taken From Exposure to </a:t>
            </a:r>
            <a:r>
              <a:rPr lang="en-CA" sz="1400" b="1" dirty="0" smtClean="0">
                <a:solidFill>
                  <a:srgbClr val="16A984"/>
                </a:solidFill>
                <a:latin typeface="Arial" panose="020B0604020202020204" pitchFamily="34" charset="0"/>
                <a:cs typeface="Arial" panose="020B0604020202020204" pitchFamily="34" charset="0"/>
              </a:rPr>
              <a:t>News Media Ads:</a:t>
            </a:r>
            <a:endParaRPr lang="en-CA" sz="1400" b="1" dirty="0">
              <a:solidFill>
                <a:srgbClr val="16A984"/>
              </a:solidFill>
              <a:latin typeface="Arial" panose="020B0604020202020204" pitchFamily="34" charset="0"/>
              <a:cs typeface="Arial" panose="020B0604020202020204" pitchFamily="34" charset="0"/>
            </a:endParaRPr>
          </a:p>
        </c:rich>
      </c:tx>
      <c:layout>
        <c:manualLayout>
          <c:xMode val="edge"/>
          <c:yMode val="edge"/>
          <c:x val="1.1060650293108969E-3"/>
          <c:y val="5.8511090065013212E-2"/>
        </c:manualLayout>
      </c:layout>
      <c:overlay val="0"/>
      <c:spPr>
        <a:noFill/>
        <a:ln>
          <a:noFill/>
        </a:ln>
        <a:effectLst/>
      </c:spPr>
    </c:title>
    <c:autoTitleDeleted val="0"/>
    <c:plotArea>
      <c:layout>
        <c:manualLayout>
          <c:layoutTarget val="inner"/>
          <c:xMode val="edge"/>
          <c:yMode val="edge"/>
          <c:x val="0.50773741350513002"/>
          <c:y val="9.2600159928977438E-2"/>
          <c:w val="0.47559591982820298"/>
          <c:h val="0.80132630479129918"/>
        </c:manualLayout>
      </c:layout>
      <c:barChart>
        <c:barDir val="bar"/>
        <c:grouping val="stacked"/>
        <c:varyColors val="0"/>
        <c:ser>
          <c:idx val="0"/>
          <c:order val="0"/>
          <c:tx>
            <c:strRef>
              <c:f>Sheet1!$B$1</c:f>
              <c:strCache>
                <c:ptCount val="1"/>
                <c:pt idx="0">
                  <c:v>Printed Newspaper</c:v>
                </c:pt>
              </c:strCache>
            </c:strRef>
          </c:tx>
          <c:spPr>
            <a:solidFill>
              <a:srgbClr val="16A985"/>
            </a:solidFill>
            <a:ln>
              <a:noFill/>
            </a:ln>
            <a:effectLst/>
          </c:spPr>
          <c:invertIfNegative val="0"/>
          <c:dLbls>
            <c:txPr>
              <a:bodyPr/>
              <a:lstStyle/>
              <a:p>
                <a:pPr>
                  <a:defRPr sz="1400" b="0">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strRef>
              <c:f>Sheet1!$A$2:$A$7</c:f>
              <c:strCache>
                <c:ptCount val="6"/>
                <c:pt idx="0">
                  <c:v>Referred an ad to someone else</c:v>
                </c:pt>
                <c:pt idx="1">
                  <c:v>Bought a product or service</c:v>
                </c:pt>
                <c:pt idx="2">
                  <c:v>Visited store in person or online</c:v>
                </c:pt>
                <c:pt idx="3">
                  <c:v>Looked for more offline information about product or service</c:v>
                </c:pt>
                <c:pt idx="4">
                  <c:v>Went online to find more information about product or service</c:v>
                </c:pt>
                <c:pt idx="5">
                  <c:v>Became aware of product, service or sale</c:v>
                </c:pt>
              </c:strCache>
            </c:strRef>
          </c:cat>
          <c:val>
            <c:numRef>
              <c:f>Sheet1!$B$2:$B$7</c:f>
              <c:numCache>
                <c:formatCode>General</c:formatCode>
                <c:ptCount val="6"/>
                <c:pt idx="0">
                  <c:v>13</c:v>
                </c:pt>
                <c:pt idx="1">
                  <c:v>25</c:v>
                </c:pt>
                <c:pt idx="2">
                  <c:v>27</c:v>
                </c:pt>
                <c:pt idx="3">
                  <c:v>17</c:v>
                </c:pt>
                <c:pt idx="4">
                  <c:v>20</c:v>
                </c:pt>
                <c:pt idx="5">
                  <c:v>34</c:v>
                </c:pt>
              </c:numCache>
            </c:numRef>
          </c:val>
          <c:extLst xmlns:c16r2="http://schemas.microsoft.com/office/drawing/2015/06/chart">
            <c:ext xmlns:c16="http://schemas.microsoft.com/office/drawing/2014/chart" uri="{C3380CC4-5D6E-409C-BE32-E72D297353CC}">
              <c16:uniqueId val="{00000000-7612-49A2-B717-D8250B3B54C9}"/>
            </c:ext>
          </c:extLst>
        </c:ser>
        <c:ser>
          <c:idx val="1"/>
          <c:order val="1"/>
          <c:tx>
            <c:strRef>
              <c:f>Sheet1!$C$1</c:f>
              <c:strCache>
                <c:ptCount val="1"/>
                <c:pt idx="0">
                  <c:v>Newspaper Website</c:v>
                </c:pt>
              </c:strCache>
            </c:strRef>
          </c:tx>
          <c:spPr>
            <a:solidFill>
              <a:srgbClr val="334495"/>
            </a:solidFill>
            <a:ln>
              <a:noFill/>
            </a:ln>
            <a:effectLst/>
          </c:spPr>
          <c:invertIfNegative val="0"/>
          <c:dLbls>
            <c:txPr>
              <a:bodyPr/>
              <a:lstStyle/>
              <a:p>
                <a:pPr>
                  <a:defRPr sz="1400" b="0">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strRef>
              <c:f>Sheet1!$A$2:$A$7</c:f>
              <c:strCache>
                <c:ptCount val="6"/>
                <c:pt idx="0">
                  <c:v>Referred an ad to someone else</c:v>
                </c:pt>
                <c:pt idx="1">
                  <c:v>Bought a product or service</c:v>
                </c:pt>
                <c:pt idx="2">
                  <c:v>Visited store in person or online</c:v>
                </c:pt>
                <c:pt idx="3">
                  <c:v>Looked for more offline information about product or service</c:v>
                </c:pt>
                <c:pt idx="4">
                  <c:v>Went online to find more information about product or service</c:v>
                </c:pt>
                <c:pt idx="5">
                  <c:v>Became aware of product, service or sale</c:v>
                </c:pt>
              </c:strCache>
            </c:strRef>
          </c:cat>
          <c:val>
            <c:numRef>
              <c:f>Sheet1!$C$2:$C$7</c:f>
              <c:numCache>
                <c:formatCode>General</c:formatCode>
                <c:ptCount val="6"/>
                <c:pt idx="0">
                  <c:v>13</c:v>
                </c:pt>
                <c:pt idx="1">
                  <c:v>15</c:v>
                </c:pt>
                <c:pt idx="2">
                  <c:v>18</c:v>
                </c:pt>
                <c:pt idx="3">
                  <c:v>14</c:v>
                </c:pt>
                <c:pt idx="4">
                  <c:v>24</c:v>
                </c:pt>
                <c:pt idx="5">
                  <c:v>14</c:v>
                </c:pt>
              </c:numCache>
            </c:numRef>
          </c:val>
          <c:extLst xmlns:c16r2="http://schemas.microsoft.com/office/drawing/2015/06/chart">
            <c:ext xmlns:c16="http://schemas.microsoft.com/office/drawing/2014/chart" uri="{C3380CC4-5D6E-409C-BE32-E72D297353CC}">
              <c16:uniqueId val="{00000001-7612-49A2-B717-D8250B3B54C9}"/>
            </c:ext>
          </c:extLst>
        </c:ser>
        <c:ser>
          <c:idx val="2"/>
          <c:order val="2"/>
          <c:tx>
            <c:strRef>
              <c:f>Sheet1!$D$1</c:f>
              <c:strCache>
                <c:ptCount val="1"/>
                <c:pt idx="0">
                  <c:v>Both</c:v>
                </c:pt>
              </c:strCache>
            </c:strRef>
          </c:tx>
          <c:spPr>
            <a:solidFill>
              <a:schemeClr val="accent4">
                <a:lumMod val="60000"/>
                <a:lumOff val="40000"/>
              </a:schemeClr>
            </a:solidFill>
            <a:ln>
              <a:noFill/>
            </a:ln>
            <a:effectLst/>
          </c:spPr>
          <c:invertIfNegative val="0"/>
          <c:dLbls>
            <c:txPr>
              <a:bodyPr/>
              <a:lstStyle/>
              <a:p>
                <a:pPr>
                  <a:defRPr sz="1400" b="0">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dLbls>
          <c:cat>
            <c:strRef>
              <c:f>Sheet1!$A$2:$A$7</c:f>
              <c:strCache>
                <c:ptCount val="6"/>
                <c:pt idx="0">
                  <c:v>Referred an ad to someone else</c:v>
                </c:pt>
                <c:pt idx="1">
                  <c:v>Bought a product or service</c:v>
                </c:pt>
                <c:pt idx="2">
                  <c:v>Visited store in person or online</c:v>
                </c:pt>
                <c:pt idx="3">
                  <c:v>Looked for more offline information about product or service</c:v>
                </c:pt>
                <c:pt idx="4">
                  <c:v>Went online to find more information about product or service</c:v>
                </c:pt>
                <c:pt idx="5">
                  <c:v>Became aware of product, service or sale</c:v>
                </c:pt>
              </c:strCache>
            </c:strRef>
          </c:cat>
          <c:val>
            <c:numRef>
              <c:f>Sheet1!$D$2:$D$7</c:f>
              <c:numCache>
                <c:formatCode>General</c:formatCode>
                <c:ptCount val="6"/>
                <c:pt idx="0">
                  <c:v>6</c:v>
                </c:pt>
                <c:pt idx="1">
                  <c:v>10</c:v>
                </c:pt>
                <c:pt idx="2">
                  <c:v>9</c:v>
                </c:pt>
                <c:pt idx="3">
                  <c:v>6</c:v>
                </c:pt>
                <c:pt idx="4">
                  <c:v>13</c:v>
                </c:pt>
                <c:pt idx="5">
                  <c:v>15</c:v>
                </c:pt>
              </c:numCache>
            </c:numRef>
          </c:val>
          <c:extLst xmlns:c16r2="http://schemas.microsoft.com/office/drawing/2015/06/chart">
            <c:ext xmlns:c16="http://schemas.microsoft.com/office/drawing/2014/chart" uri="{C3380CC4-5D6E-409C-BE32-E72D297353CC}">
              <c16:uniqueId val="{00000002-7612-49A2-B717-D8250B3B54C9}"/>
            </c:ext>
          </c:extLst>
        </c:ser>
        <c:dLbls>
          <c:showLegendKey val="0"/>
          <c:showVal val="0"/>
          <c:showCatName val="0"/>
          <c:showSerName val="0"/>
          <c:showPercent val="0"/>
          <c:showBubbleSize val="0"/>
        </c:dLbls>
        <c:gapWidth val="50"/>
        <c:overlap val="100"/>
        <c:axId val="288776192"/>
        <c:axId val="288777728"/>
      </c:barChart>
      <c:catAx>
        <c:axId val="288776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88777728"/>
        <c:crosses val="autoZero"/>
        <c:auto val="1"/>
        <c:lblAlgn val="ctr"/>
        <c:lblOffset val="100"/>
        <c:noMultiLvlLbl val="0"/>
      </c:catAx>
      <c:valAx>
        <c:axId val="288777728"/>
        <c:scaling>
          <c:orientation val="minMax"/>
        </c:scaling>
        <c:delete val="1"/>
        <c:axPos val="b"/>
        <c:numFmt formatCode="General" sourceLinked="1"/>
        <c:majorTickMark val="none"/>
        <c:minorTickMark val="none"/>
        <c:tickLblPos val="nextTo"/>
        <c:crossAx val="288776192"/>
        <c:crosses val="autoZero"/>
        <c:crossBetween val="between"/>
      </c:valAx>
      <c:spPr>
        <a:noFill/>
        <a:ln>
          <a:noFill/>
        </a:ln>
        <a:effectLst/>
      </c:spPr>
    </c:plotArea>
    <c:legend>
      <c:legendPos val="b"/>
      <c:layout>
        <c:manualLayout>
          <c:xMode val="edge"/>
          <c:yMode val="edge"/>
          <c:x val="0.17686554521593892"/>
          <c:y val="0.90919022734593213"/>
          <c:w val="0.65535969935576233"/>
          <c:h val="4.7562445214710258E-2"/>
        </c:manualLayout>
      </c:layout>
      <c:overlay val="0"/>
      <c:spPr>
        <a:noFill/>
        <a:ln>
          <a:solidFill>
            <a:schemeClr val="tx1"/>
          </a:solid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870566985578397"/>
          <c:y val="4.0682360031642197E-2"/>
          <c:w val="0.55129433014421603"/>
          <c:h val="0.79894524222277497"/>
        </c:manualLayout>
      </c:layout>
      <c:barChart>
        <c:barDir val="bar"/>
        <c:grouping val="stacked"/>
        <c:varyColors val="0"/>
        <c:ser>
          <c:idx val="0"/>
          <c:order val="0"/>
          <c:tx>
            <c:strRef>
              <c:f>Sheet1!$B$1</c:f>
              <c:strCache>
                <c:ptCount val="1"/>
                <c:pt idx="0">
                  <c:v>Aduts 18+</c:v>
                </c:pt>
              </c:strCache>
            </c:strRef>
          </c:tx>
          <c:spPr>
            <a:solidFill>
              <a:srgbClr val="324481"/>
            </a:solidFill>
          </c:spPr>
          <c:invertIfNegative val="0"/>
          <c:dPt>
            <c:idx val="0"/>
            <c:invertIfNegative val="0"/>
            <c:bubble3D val="0"/>
            <c:spPr>
              <a:solidFill>
                <a:srgbClr val="16A984"/>
              </a:solidFill>
            </c:spPr>
          </c:dPt>
          <c:dLbls>
            <c:txPr>
              <a:bodyPr/>
              <a:lstStyle/>
              <a:p>
                <a:pPr>
                  <a:defRPr sz="3200" b="1" baseline="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Sheet1!$A$2:$A$5</c:f>
              <c:strCache>
                <c:ptCount val="4"/>
                <c:pt idx="0">
                  <c:v>Do not use Social Media</c:v>
                </c:pt>
                <c:pt idx="1">
                  <c:v>Look at ads for products and services</c:v>
                </c:pt>
                <c:pt idx="2">
                  <c:v>Share photos and videos with people</c:v>
                </c:pt>
                <c:pt idx="3">
                  <c:v>Communicate with people</c:v>
                </c:pt>
              </c:strCache>
            </c:strRef>
          </c:cat>
          <c:val>
            <c:numRef>
              <c:f>Sheet1!$B$2:$B$5</c:f>
              <c:numCache>
                <c:formatCode>General</c:formatCode>
                <c:ptCount val="4"/>
                <c:pt idx="0">
                  <c:v>18</c:v>
                </c:pt>
                <c:pt idx="1">
                  <c:v>16</c:v>
                </c:pt>
                <c:pt idx="2">
                  <c:v>48</c:v>
                </c:pt>
                <c:pt idx="3">
                  <c:v>65</c:v>
                </c:pt>
              </c:numCache>
            </c:numRef>
          </c:val>
        </c:ser>
        <c:dLbls>
          <c:showLegendKey val="0"/>
          <c:showVal val="0"/>
          <c:showCatName val="0"/>
          <c:showSerName val="0"/>
          <c:showPercent val="0"/>
          <c:showBubbleSize val="0"/>
        </c:dLbls>
        <c:gapWidth val="81"/>
        <c:overlap val="100"/>
        <c:axId val="288830208"/>
        <c:axId val="288831744"/>
      </c:barChart>
      <c:catAx>
        <c:axId val="288830208"/>
        <c:scaling>
          <c:orientation val="minMax"/>
        </c:scaling>
        <c:delete val="0"/>
        <c:axPos val="l"/>
        <c:numFmt formatCode="General" sourceLinked="1"/>
        <c:majorTickMark val="out"/>
        <c:minorTickMark val="none"/>
        <c:tickLblPos val="nextTo"/>
        <c:spPr>
          <a:ln>
            <a:noFill/>
          </a:ln>
        </c:spPr>
        <c:txPr>
          <a:bodyPr anchor="ctr" anchorCtr="0"/>
          <a:lstStyle/>
          <a:p>
            <a:pPr>
              <a:defRPr sz="2400" b="1" i="0" baseline="0">
                <a:latin typeface="Arial" panose="020B0604020202020204" pitchFamily="34" charset="0"/>
                <a:cs typeface="Arial" panose="020B0604020202020204" pitchFamily="34" charset="0"/>
              </a:defRPr>
            </a:pPr>
            <a:endParaRPr lang="en-US"/>
          </a:p>
        </c:txPr>
        <c:crossAx val="288831744"/>
        <c:crosses val="autoZero"/>
        <c:auto val="0"/>
        <c:lblAlgn val="ctr"/>
        <c:lblOffset val="100"/>
        <c:noMultiLvlLbl val="0"/>
      </c:catAx>
      <c:valAx>
        <c:axId val="288831744"/>
        <c:scaling>
          <c:orientation val="minMax"/>
        </c:scaling>
        <c:delete val="1"/>
        <c:axPos val="b"/>
        <c:title>
          <c:tx>
            <c:rich>
              <a:bodyPr/>
              <a:lstStyle/>
              <a:p>
                <a:pPr>
                  <a:defRPr sz="1800" b="0" i="0" u="none" strike="noStrike" baseline="0">
                    <a:solidFill>
                      <a:srgbClr val="000000"/>
                    </a:solidFill>
                    <a:latin typeface="Arial"/>
                    <a:ea typeface="Arial"/>
                    <a:cs typeface="Arial"/>
                  </a:defRPr>
                </a:pPr>
                <a:r>
                  <a:rPr lang="en-CA" sz="1800"/>
                  <a:t>%</a:t>
                </a:r>
              </a:p>
            </c:rich>
          </c:tx>
          <c:layout>
            <c:manualLayout>
              <c:xMode val="edge"/>
              <c:yMode val="edge"/>
              <c:x val="0.96344639178167202"/>
              <c:y val="2.3352872037217101E-2"/>
            </c:manualLayout>
          </c:layout>
          <c:overlay val="0"/>
        </c:title>
        <c:numFmt formatCode="General" sourceLinked="1"/>
        <c:majorTickMark val="out"/>
        <c:minorTickMark val="none"/>
        <c:tickLblPos val="nextTo"/>
        <c:crossAx val="288830208"/>
        <c:crosses val="autoZero"/>
        <c:crossBetween val="between"/>
      </c:valAx>
      <c:spPr>
        <a:noFill/>
        <a:ln w="25405">
          <a:noFill/>
        </a:ln>
      </c:spPr>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0.63501</cdr:x>
      <cdr:y>0.91045</cdr:y>
    </cdr:from>
    <cdr:to>
      <cdr:x>1</cdr:x>
      <cdr:y>0.97673</cdr:y>
    </cdr:to>
    <cdr:sp macro="" textlink="">
      <cdr:nvSpPr>
        <cdr:cNvPr id="2" name="TextBox 1"/>
        <cdr:cNvSpPr txBox="1"/>
      </cdr:nvSpPr>
      <cdr:spPr>
        <a:xfrm xmlns:a="http://schemas.openxmlformats.org/drawingml/2006/main">
          <a:off x="5550479" y="4227963"/>
          <a:ext cx="3190296" cy="307777"/>
        </a:xfrm>
        <a:prstGeom xmlns:a="http://schemas.openxmlformats.org/drawingml/2006/main" prst="rect">
          <a:avLst/>
        </a:prstGeom>
      </cdr:spPr>
      <cdr:txBody>
        <a:bodyPr xmlns:a="http://schemas.openxmlformats.org/drawingml/2006/main" vertOverflow="clip" wrap="none" rtlCol="0">
          <a:spAutoFit/>
        </a:bodyPr>
        <a:lstStyle xmlns:a="http://schemas.openxmlformats.org/drawingml/2006/main"/>
        <a:p xmlns:a="http://schemas.openxmlformats.org/drawingml/2006/main">
          <a:pPr algn="r"/>
          <a:r>
            <a:rPr lang="en-US" sz="1400" b="1" dirty="0" smtClean="0">
              <a:latin typeface="Arial" panose="020B0604020202020204" pitchFamily="34" charset="0"/>
              <a:cs typeface="Arial" panose="020B0604020202020204" pitchFamily="34" charset="0"/>
            </a:rPr>
            <a:t>% Trust Ads Completely/Somewhat</a:t>
          </a:r>
          <a:endParaRPr lang="en-US" sz="1400" b="1"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0.64984</cdr:x>
      <cdr:y>0</cdr:y>
    </cdr:from>
    <cdr:to>
      <cdr:x>0.64984</cdr:x>
      <cdr:y>0.75413</cdr:y>
    </cdr:to>
    <cdr:cxnSp macro="">
      <cdr:nvCxnSpPr>
        <cdr:cNvPr id="3" name="Straight Connector 2"/>
        <cdr:cNvCxnSpPr/>
      </cdr:nvCxnSpPr>
      <cdr:spPr>
        <a:xfrm xmlns:a="http://schemas.openxmlformats.org/drawingml/2006/main">
          <a:off x="5879193" y="-1219200"/>
          <a:ext cx="0" cy="4343373"/>
        </a:xfrm>
        <a:prstGeom xmlns:a="http://schemas.openxmlformats.org/drawingml/2006/main" prst="line">
          <a:avLst/>
        </a:prstGeom>
        <a:ln xmlns:a="http://schemas.openxmlformats.org/drawingml/2006/main" w="19050" cmpd="sng">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B4A2F87E-D214-4CD1-9C69-EAAC82DB9F4A}" type="datetimeFigureOut">
              <a:rPr lang="en-US" smtClean="0"/>
              <a:t>4/2/2020</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9438"/>
            <a:ext cx="5486400" cy="41576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700"/>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700"/>
            <a:ext cx="2971800" cy="461963"/>
          </a:xfrm>
          <a:prstGeom prst="rect">
            <a:avLst/>
          </a:prstGeom>
        </p:spPr>
        <p:txBody>
          <a:bodyPr vert="horz" lIns="91440" tIns="45720" rIns="91440" bIns="45720" rtlCol="0" anchor="b"/>
          <a:lstStyle>
            <a:lvl1pPr algn="r">
              <a:defRPr sz="1200"/>
            </a:lvl1pPr>
          </a:lstStyle>
          <a:p>
            <a:fld id="{E06BDCF4-50A8-4007-8F2E-E84C576D75AF}" type="slidenum">
              <a:rPr lang="en-US" smtClean="0"/>
              <a:t>‹#›</a:t>
            </a:fld>
            <a:endParaRPr lang="en-US"/>
          </a:p>
        </p:txBody>
      </p:sp>
    </p:spTree>
    <p:extLst>
      <p:ext uri="{BB962C8B-B14F-4D97-AF65-F5344CB8AC3E}">
        <p14:creationId xmlns:p14="http://schemas.microsoft.com/office/powerpoint/2010/main" val="320223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6BDCF4-50A8-4007-8F2E-E84C576D75AF}" type="slidenum">
              <a:rPr lang="en-US" smtClean="0"/>
              <a:t>1</a:t>
            </a:fld>
            <a:endParaRPr lang="en-US"/>
          </a:p>
        </p:txBody>
      </p:sp>
    </p:spTree>
    <p:extLst>
      <p:ext uri="{BB962C8B-B14F-4D97-AF65-F5344CB8AC3E}">
        <p14:creationId xmlns:p14="http://schemas.microsoft.com/office/powerpoint/2010/main" val="4105849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03286-0D15-4F41-A64F-3E0B05FC2E1C}" type="slidenum">
              <a:rPr lang="en-US" smtClean="0"/>
              <a:pPr/>
              <a:t>10</a:t>
            </a:fld>
            <a:endParaRPr lang="en-US" dirty="0"/>
          </a:p>
        </p:txBody>
      </p:sp>
    </p:spTree>
    <p:extLst>
      <p:ext uri="{BB962C8B-B14F-4D97-AF65-F5344CB8AC3E}">
        <p14:creationId xmlns:p14="http://schemas.microsoft.com/office/powerpoint/2010/main" val="1866116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 xmlns:a16="http://schemas.microsoft.com/office/drawing/2014/main" id="{372AB1F4-B0C5-4044-AB95-AEB35D3A666C}"/>
              </a:ext>
            </a:extLst>
          </p:cNvPr>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defRPr>
            </a:lvl1pPr>
            <a:lvl2pPr marL="708610" indent="-272540" algn="ctr">
              <a:defRPr>
                <a:solidFill>
                  <a:schemeClr val="tx1"/>
                </a:solidFill>
                <a:latin typeface="Arial" panose="020B0604020202020204" pitchFamily="34" charset="0"/>
              </a:defRPr>
            </a:lvl2pPr>
            <a:lvl3pPr marL="1090168" indent="-218032" algn="ctr">
              <a:defRPr>
                <a:solidFill>
                  <a:schemeClr val="tx1"/>
                </a:solidFill>
                <a:latin typeface="Arial" panose="020B0604020202020204" pitchFamily="34" charset="0"/>
              </a:defRPr>
            </a:lvl3pPr>
            <a:lvl4pPr marL="1526235" indent="-218032" algn="ctr">
              <a:defRPr>
                <a:solidFill>
                  <a:schemeClr val="tx1"/>
                </a:solidFill>
                <a:latin typeface="Arial" panose="020B0604020202020204" pitchFamily="34" charset="0"/>
              </a:defRPr>
            </a:lvl4pPr>
            <a:lvl5pPr marL="1962304" indent="-218032" algn="ctr">
              <a:defRPr>
                <a:solidFill>
                  <a:schemeClr val="tx1"/>
                </a:solidFill>
                <a:latin typeface="Arial" panose="020B0604020202020204" pitchFamily="34" charset="0"/>
              </a:defRPr>
            </a:lvl5pPr>
            <a:lvl6pPr marL="2398370" indent="-218032" algn="ctr" eaLnBrk="0" fontAlgn="base" hangingPunct="0">
              <a:spcBef>
                <a:spcPct val="0"/>
              </a:spcBef>
              <a:spcAft>
                <a:spcPct val="0"/>
              </a:spcAft>
              <a:defRPr>
                <a:solidFill>
                  <a:schemeClr val="tx1"/>
                </a:solidFill>
                <a:latin typeface="Arial" panose="020B0604020202020204" pitchFamily="34" charset="0"/>
              </a:defRPr>
            </a:lvl6pPr>
            <a:lvl7pPr marL="2834440" indent="-218032" algn="ctr" eaLnBrk="0" fontAlgn="base" hangingPunct="0">
              <a:spcBef>
                <a:spcPct val="0"/>
              </a:spcBef>
              <a:spcAft>
                <a:spcPct val="0"/>
              </a:spcAft>
              <a:defRPr>
                <a:solidFill>
                  <a:schemeClr val="tx1"/>
                </a:solidFill>
                <a:latin typeface="Arial" panose="020B0604020202020204" pitchFamily="34" charset="0"/>
              </a:defRPr>
            </a:lvl7pPr>
            <a:lvl8pPr marL="3270505" indent="-218032" algn="ctr" eaLnBrk="0" fontAlgn="base" hangingPunct="0">
              <a:spcBef>
                <a:spcPct val="0"/>
              </a:spcBef>
              <a:spcAft>
                <a:spcPct val="0"/>
              </a:spcAft>
              <a:defRPr>
                <a:solidFill>
                  <a:schemeClr val="tx1"/>
                </a:solidFill>
                <a:latin typeface="Arial" panose="020B0604020202020204" pitchFamily="34" charset="0"/>
              </a:defRPr>
            </a:lvl8pPr>
            <a:lvl9pPr marL="3706575" indent="-218032" algn="ctr" eaLnBrk="0" fontAlgn="base" hangingPunct="0">
              <a:spcBef>
                <a:spcPct val="0"/>
              </a:spcBef>
              <a:spcAft>
                <a:spcPct val="0"/>
              </a:spcAft>
              <a:defRPr>
                <a:solidFill>
                  <a:schemeClr val="tx1"/>
                </a:solidFill>
                <a:latin typeface="Arial" panose="020B0604020202020204" pitchFamily="34" charset="0"/>
              </a:defRPr>
            </a:lvl9pPr>
          </a:lstStyle>
          <a:p>
            <a:pPr algn="r"/>
            <a:fld id="{7B931DCD-13E3-46F4-AB2B-FAD04DB37D25}" type="slidenum">
              <a:rPr lang="en-US" altLang="en-US"/>
              <a:pPr algn="r"/>
              <a:t>11</a:t>
            </a:fld>
            <a:endParaRPr lang="en-US" altLang="en-US"/>
          </a:p>
        </p:txBody>
      </p:sp>
      <p:sp>
        <p:nvSpPr>
          <p:cNvPr id="68611" name="Rectangle 2">
            <a:extLst>
              <a:ext uri="{FF2B5EF4-FFF2-40B4-BE49-F238E27FC236}">
                <a16:creationId xmlns="" xmlns:a16="http://schemas.microsoft.com/office/drawing/2014/main" id="{92CC9B3A-4277-4939-BDBB-92EAC5CB8F31}"/>
              </a:ext>
            </a:extLst>
          </p:cNvPr>
          <p:cNvSpPr>
            <a:spLocks noGrp="1" noRot="1" noChangeAspect="1" noChangeArrowheads="1" noTextEdit="1"/>
          </p:cNvSpPr>
          <p:nvPr>
            <p:ph type="sldImg"/>
          </p:nvPr>
        </p:nvSpPr>
        <p:spPr>
          <a:ln/>
        </p:spPr>
      </p:sp>
      <p:sp>
        <p:nvSpPr>
          <p:cNvPr id="68612" name="Rectangle 3">
            <a:extLst>
              <a:ext uri="{FF2B5EF4-FFF2-40B4-BE49-F238E27FC236}">
                <a16:creationId xmlns="" xmlns:a16="http://schemas.microsoft.com/office/drawing/2014/main" id="{6A2B41DE-840B-4F91-A5DF-5E23382E4520}"/>
              </a:ext>
            </a:extLst>
          </p:cNvPr>
          <p:cNvSpPr>
            <a:spLocks noGrp="1" noChangeArrowheads="1"/>
          </p:cNvSpPr>
          <p:nvPr>
            <p:ph type="body" idx="1"/>
          </p:nvPr>
        </p:nvSpPr>
        <p:spPr>
          <a:xfrm>
            <a:off x="685801" y="4388644"/>
            <a:ext cx="5743694" cy="4157663"/>
          </a:xfrm>
          <a:noFill/>
        </p:spPr>
        <p:txBody>
          <a:bodyPr/>
          <a:lstStyle/>
          <a:p>
            <a:pPr eaLnBrk="1" hangingPunct="1"/>
            <a:r>
              <a:rPr lang="en-CA" altLang="en-US" dirty="0" smtClean="0"/>
              <a:t>We</a:t>
            </a:r>
            <a:r>
              <a:rPr lang="en-CA" altLang="en-US" baseline="0" dirty="0" smtClean="0"/>
              <a:t> continue to explore the reasons for reading community newspapers and one thing never changes.  Local information (in many forms) continues to be the driving reason for readership of community newspapers.  This study asked about both print and digital formats for an expanded list of different types of local information including:</a:t>
            </a:r>
          </a:p>
          <a:p>
            <a:pPr marL="154715" indent="-154715">
              <a:buFontTx/>
              <a:buChar char="-"/>
            </a:pPr>
            <a:r>
              <a:rPr lang="en-CA" altLang="en-US" baseline="0" dirty="0" smtClean="0"/>
              <a:t>Local news</a:t>
            </a:r>
          </a:p>
          <a:p>
            <a:pPr marL="154715" indent="-154715">
              <a:buFontTx/>
              <a:buChar char="-"/>
            </a:pPr>
            <a:r>
              <a:rPr lang="en-CA" altLang="en-US" baseline="0" dirty="0" smtClean="0"/>
              <a:t>Local editorial</a:t>
            </a:r>
          </a:p>
          <a:p>
            <a:pPr marL="154715" indent="-154715">
              <a:buFontTx/>
              <a:buChar char="-"/>
            </a:pPr>
            <a:r>
              <a:rPr lang="en-CA" altLang="en-US" baseline="0" dirty="0" smtClean="0"/>
              <a:t>Local sports</a:t>
            </a:r>
          </a:p>
          <a:p>
            <a:pPr marL="154715" indent="-154715">
              <a:buFontTx/>
              <a:buChar char="-"/>
            </a:pPr>
            <a:r>
              <a:rPr lang="en-CA" altLang="en-US" baseline="0" dirty="0" smtClean="0"/>
              <a:t>Local entertainment</a:t>
            </a:r>
          </a:p>
          <a:p>
            <a:pPr marL="154715" indent="-154715">
              <a:buFontTx/>
              <a:buChar char="-"/>
            </a:pPr>
            <a:r>
              <a:rPr lang="en-CA" altLang="en-US" baseline="0" dirty="0" smtClean="0"/>
              <a:t>Local events</a:t>
            </a:r>
          </a:p>
          <a:p>
            <a:pPr marL="154715" indent="-154715">
              <a:buFontTx/>
              <a:buChar char="-"/>
            </a:pPr>
            <a:r>
              <a:rPr lang="en-CA" altLang="en-US" baseline="0" dirty="0" smtClean="0"/>
              <a:t>Local crime features</a:t>
            </a:r>
          </a:p>
          <a:p>
            <a:pPr marL="154715" indent="-154715">
              <a:buFontTx/>
              <a:buChar char="-"/>
            </a:pPr>
            <a:r>
              <a:rPr lang="en-CA" altLang="en-US" baseline="0" dirty="0" smtClean="0"/>
              <a:t>Obituaries</a:t>
            </a:r>
          </a:p>
          <a:p>
            <a:pPr eaLnBrk="1" hangingPunct="1"/>
            <a:r>
              <a:rPr lang="en-CA" altLang="en-US" baseline="0" dirty="0" smtClean="0"/>
              <a:t>After local information about half are reading for the advertising – this includes ROP ads throughout the paper as well as Flyers/Inserts.  Slightly more print readers choose advertising and that is likely attributed to Flyers and Inserts.</a:t>
            </a:r>
          </a:p>
          <a:p>
            <a:pPr eaLnBrk="1" hangingPunct="1"/>
            <a:r>
              <a:rPr lang="en-CA" altLang="en-US" baseline="0" dirty="0" smtClean="0"/>
              <a:t>And finally, we are still seeing readership of classified ads as well as employment/careers and real estate in community newspapers.</a:t>
            </a:r>
          </a:p>
          <a:p>
            <a:pPr marL="154715" indent="-154715">
              <a:buFontTx/>
              <a:buChar char="-"/>
            </a:pPr>
            <a:endParaRPr lang="en-CA" altLang="en-US" dirty="0"/>
          </a:p>
        </p:txBody>
      </p:sp>
    </p:spTree>
    <p:extLst>
      <p:ext uri="{BB962C8B-B14F-4D97-AF65-F5344CB8AC3E}">
        <p14:creationId xmlns:p14="http://schemas.microsoft.com/office/powerpoint/2010/main" val="3163509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News media</a:t>
            </a:r>
            <a:r>
              <a:rPr lang="en-US" baseline="0" dirty="0" smtClean="0"/>
              <a:t> ads (in print or digital formats) generate awareness among almost two thirds of readers (63%).  </a:t>
            </a:r>
          </a:p>
          <a:p>
            <a:r>
              <a:rPr lang="en-US" baseline="0" dirty="0" smtClean="0"/>
              <a:t>- Three quarters of awareness is generated from print ads (34 print + 15 both = 49% out of 63% total = 77% of awareness generated by printed newspaper ads.</a:t>
            </a:r>
          </a:p>
          <a:p>
            <a:endParaRPr lang="en-US" dirty="0"/>
          </a:p>
        </p:txBody>
      </p:sp>
      <p:sp>
        <p:nvSpPr>
          <p:cNvPr id="4" name="Slide Number Placeholder 3"/>
          <p:cNvSpPr>
            <a:spLocks noGrp="1"/>
          </p:cNvSpPr>
          <p:nvPr>
            <p:ph type="sldNum" sz="quarter" idx="10"/>
          </p:nvPr>
        </p:nvSpPr>
        <p:spPr/>
        <p:txBody>
          <a:bodyPr/>
          <a:lstStyle/>
          <a:p>
            <a:fld id="{AEC57FB8-185C-4541-9A80-5E8F2132023F}" type="slidenum">
              <a:rPr lang="en-US" smtClean="0"/>
              <a:t>12</a:t>
            </a:fld>
            <a:endParaRPr lang="en-US"/>
          </a:p>
        </p:txBody>
      </p:sp>
    </p:spTree>
    <p:extLst>
      <p:ext uri="{BB962C8B-B14F-4D97-AF65-F5344CB8AC3E}">
        <p14:creationId xmlns:p14="http://schemas.microsoft.com/office/powerpoint/2010/main" val="1088124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sz="1400" dirty="0"/>
              <a:t>And finally, let’s take a look at social media.</a:t>
            </a:r>
          </a:p>
          <a:p>
            <a:pPr eaLnBrk="1" hangingPunct="1">
              <a:spcBef>
                <a:spcPct val="0"/>
              </a:spcBef>
            </a:pPr>
            <a:endParaRPr lang="en-US" altLang="en-US" sz="1400" dirty="0"/>
          </a:p>
          <a:p>
            <a:pPr eaLnBrk="1" hangingPunct="1">
              <a:spcBef>
                <a:spcPct val="0"/>
              </a:spcBef>
            </a:pPr>
            <a:r>
              <a:rPr lang="en-US" altLang="en-US" sz="1400" dirty="0"/>
              <a:t>We asked respondents to indicate which of these things they use social media for.</a:t>
            </a:r>
          </a:p>
          <a:p>
            <a:pPr eaLnBrk="1" hangingPunct="1">
              <a:spcBef>
                <a:spcPct val="0"/>
              </a:spcBef>
            </a:pPr>
            <a:endParaRPr lang="en-US" altLang="en-US" sz="1400" dirty="0"/>
          </a:p>
          <a:p>
            <a:pPr marL="278120" indent="-278120">
              <a:spcBef>
                <a:spcPct val="0"/>
              </a:spcBef>
              <a:buFont typeface="Arial" panose="020B0604020202020204" pitchFamily="34" charset="0"/>
              <a:buChar char="•"/>
            </a:pPr>
            <a:r>
              <a:rPr lang="en-US" altLang="en-US" sz="1400" dirty="0"/>
              <a:t>Very few people use social media for vehicle related activities - </a:t>
            </a:r>
            <a:r>
              <a:rPr lang="en-CA" sz="1400" dirty="0"/>
              <a:t>only one-in-seven look at vehicle ads (14%).</a:t>
            </a:r>
          </a:p>
          <a:p>
            <a:pPr marL="278120" indent="-278120">
              <a:spcBef>
                <a:spcPct val="0"/>
              </a:spcBef>
              <a:buFont typeface="Arial" panose="020B0604020202020204" pitchFamily="34" charset="0"/>
              <a:buChar char="•"/>
            </a:pPr>
            <a:endParaRPr lang="en-CA" sz="1400" dirty="0"/>
          </a:p>
          <a:p>
            <a:pPr marL="278120" indent="-278120">
              <a:spcBef>
                <a:spcPct val="0"/>
              </a:spcBef>
              <a:buFont typeface="Arial" panose="020B0604020202020204" pitchFamily="34" charset="0"/>
              <a:buChar char="•"/>
            </a:pPr>
            <a:r>
              <a:rPr lang="en-CA" sz="1400" dirty="0"/>
              <a:t>Information about products and advertisements don’t rank very high on social media with about 1 in 5 people listing those items.</a:t>
            </a:r>
          </a:p>
          <a:p>
            <a:pPr marL="278120" indent="-278120">
              <a:spcBef>
                <a:spcPct val="0"/>
              </a:spcBef>
              <a:buFontTx/>
              <a:buChar char="-"/>
            </a:pPr>
            <a:endParaRPr lang="en-CA" sz="1400" dirty="0"/>
          </a:p>
          <a:p>
            <a:pPr marL="278120" indent="-278120">
              <a:spcBef>
                <a:spcPct val="0"/>
              </a:spcBef>
              <a:buFont typeface="Arial" panose="020B0604020202020204" pitchFamily="34" charset="0"/>
              <a:buChar char="•"/>
            </a:pPr>
            <a:r>
              <a:rPr lang="en-CA" sz="1400" dirty="0"/>
              <a:t>It is no surprise that most people use social media to communicate with others and share photos and video.</a:t>
            </a:r>
          </a:p>
          <a:p>
            <a:pPr eaLnBrk="1" hangingPunct="1">
              <a:spcBef>
                <a:spcPct val="0"/>
              </a:spcBef>
            </a:pPr>
            <a:endParaRPr lang="en-CA" sz="1400" dirty="0"/>
          </a:p>
          <a:p>
            <a:pPr eaLnBrk="1" hangingPunct="1">
              <a:spcBef>
                <a:spcPct val="0"/>
              </a:spcBef>
            </a:pPr>
            <a:r>
              <a:rPr lang="en-CA" sz="1400" dirty="0"/>
              <a:t>And a quarter of Canadians stated that they do not use social media at all.</a:t>
            </a:r>
            <a:endParaRPr lang="en-US" altLang="en-US" sz="1400" b="1" dirty="0"/>
          </a:p>
          <a:p>
            <a:pPr algn="l" eaLnBrk="1" hangingPunct="1">
              <a:spcBef>
                <a:spcPct val="0"/>
              </a:spcBef>
              <a:buFontTx/>
              <a:buNone/>
            </a:pPr>
            <a:endParaRPr lang="en-US" altLang="en-US" sz="1400" dirty="0"/>
          </a:p>
          <a:p>
            <a:pPr algn="l" eaLnBrk="1" hangingPunct="1">
              <a:spcBef>
                <a:spcPct val="0"/>
              </a:spcBef>
              <a:buFontTx/>
              <a:buNone/>
            </a:pPr>
            <a:endParaRPr lang="en-US" altLang="en-US" sz="1400" dirty="0"/>
          </a:p>
          <a:p>
            <a:pPr algn="l" eaLnBrk="1" hangingPunct="1">
              <a:spcBef>
                <a:spcPct val="0"/>
              </a:spcBef>
              <a:buFontTx/>
              <a:buNone/>
            </a:pPr>
            <a:endParaRPr lang="en-US" altLang="en-US" sz="1400" dirty="0"/>
          </a:p>
          <a:p>
            <a:pPr algn="l"/>
            <a:endParaRPr lang="en-CA" sz="1400" dirty="0"/>
          </a:p>
        </p:txBody>
      </p:sp>
      <p:sp>
        <p:nvSpPr>
          <p:cNvPr id="4" name="Slide Number Placeholder 3"/>
          <p:cNvSpPr>
            <a:spLocks noGrp="1"/>
          </p:cNvSpPr>
          <p:nvPr>
            <p:ph type="sldNum" sz="quarter" idx="10"/>
          </p:nvPr>
        </p:nvSpPr>
        <p:spPr/>
        <p:txBody>
          <a:bodyPr/>
          <a:lstStyle/>
          <a:p>
            <a:pPr>
              <a:defRPr/>
            </a:pPr>
            <a:fld id="{BA6C7E6B-727D-462C-818A-DD74C1BC0D31}" type="slidenum">
              <a:rPr lang="en-US" smtClean="0"/>
              <a:pPr>
                <a:defRPr/>
              </a:pPr>
              <a:t>14</a:t>
            </a:fld>
            <a:endParaRPr lang="en-US" dirty="0"/>
          </a:p>
        </p:txBody>
      </p:sp>
    </p:spTree>
    <p:extLst>
      <p:ext uri="{BB962C8B-B14F-4D97-AF65-F5344CB8AC3E}">
        <p14:creationId xmlns:p14="http://schemas.microsoft.com/office/powerpoint/2010/main" val="96946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6BDCF4-50A8-4007-8F2E-E84C576D75AF}" type="slidenum">
              <a:rPr lang="en-US" smtClean="0"/>
              <a:t>15</a:t>
            </a:fld>
            <a:endParaRPr lang="en-US"/>
          </a:p>
        </p:txBody>
      </p:sp>
    </p:spTree>
    <p:extLst>
      <p:ext uri="{BB962C8B-B14F-4D97-AF65-F5344CB8AC3E}">
        <p14:creationId xmlns:p14="http://schemas.microsoft.com/office/powerpoint/2010/main" val="4105849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6BDCF4-50A8-4007-8F2E-E84C576D75AF}" type="slidenum">
              <a:rPr lang="en-US" smtClean="0"/>
              <a:t>2</a:t>
            </a:fld>
            <a:endParaRPr lang="en-US"/>
          </a:p>
        </p:txBody>
      </p:sp>
    </p:spTree>
    <p:extLst>
      <p:ext uri="{BB962C8B-B14F-4D97-AF65-F5344CB8AC3E}">
        <p14:creationId xmlns:p14="http://schemas.microsoft.com/office/powerpoint/2010/main" val="417582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6BDCF4-50A8-4007-8F2E-E84C576D75AF}" type="slidenum">
              <a:rPr lang="en-US" smtClean="0"/>
              <a:t>3</a:t>
            </a:fld>
            <a:endParaRPr lang="en-US"/>
          </a:p>
        </p:txBody>
      </p:sp>
    </p:spTree>
    <p:extLst>
      <p:ext uri="{BB962C8B-B14F-4D97-AF65-F5344CB8AC3E}">
        <p14:creationId xmlns:p14="http://schemas.microsoft.com/office/powerpoint/2010/main" val="4105849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http://www.medialifemagazine.com/finding-an-optimal-mix-between-new-and-old-media/</a:t>
            </a:r>
          </a:p>
          <a:p>
            <a:pPr defTabSz="914264">
              <a:defRPr/>
            </a:pPr>
            <a:r>
              <a:rPr lang="en-CA" dirty="0"/>
              <a:t>The Advertising Research Foundation examined 5,000 campaigns, representing $375 billion in spending. </a:t>
            </a:r>
          </a:p>
          <a:p>
            <a:endParaRPr lang="en-CA" dirty="0"/>
          </a:p>
        </p:txBody>
      </p:sp>
      <p:sp>
        <p:nvSpPr>
          <p:cNvPr id="4" name="Slide Number Placeholder 3"/>
          <p:cNvSpPr>
            <a:spLocks noGrp="1"/>
          </p:cNvSpPr>
          <p:nvPr>
            <p:ph type="sldNum" sz="quarter" idx="10"/>
          </p:nvPr>
        </p:nvSpPr>
        <p:spPr/>
        <p:txBody>
          <a:bodyPr/>
          <a:lstStyle/>
          <a:p>
            <a:fld id="{FBCEC833-834E-4931-B73C-B1DB69941A9C}" type="slidenum">
              <a:rPr lang="en-CA" smtClean="0"/>
              <a:t>4</a:t>
            </a:fld>
            <a:endParaRPr lang="en-CA"/>
          </a:p>
        </p:txBody>
      </p:sp>
    </p:spTree>
    <p:extLst>
      <p:ext uri="{BB962C8B-B14F-4D97-AF65-F5344CB8AC3E}">
        <p14:creationId xmlns:p14="http://schemas.microsoft.com/office/powerpoint/2010/main" val="3797251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Ads in printed newspapers</a:t>
            </a:r>
            <a:r>
              <a:rPr lang="en-US" baseline="0" dirty="0" smtClean="0"/>
              <a:t> continue to be the most trusted of all ad formats, results we see study after study.  More than half of adults trust printed newspaper ads.</a:t>
            </a:r>
          </a:p>
          <a:p>
            <a:endParaRPr lang="en-US" baseline="0" dirty="0" smtClean="0"/>
          </a:p>
          <a:p>
            <a:r>
              <a:rPr lang="en-US" baseline="0" dirty="0" smtClean="0"/>
              <a:t>Ads in digital newspapers top the list of trusted digital ad formats and are equally as trusted as ads in traditional media like radio and television.  Four out of ten adults completely or somewhat trust ads in digital newspapers.</a:t>
            </a:r>
            <a:endParaRPr lang="en-US" dirty="0"/>
          </a:p>
        </p:txBody>
      </p:sp>
      <p:sp>
        <p:nvSpPr>
          <p:cNvPr id="4" name="Slide Number Placeholder 3"/>
          <p:cNvSpPr>
            <a:spLocks noGrp="1"/>
          </p:cNvSpPr>
          <p:nvPr>
            <p:ph type="sldNum" sz="quarter" idx="10"/>
          </p:nvPr>
        </p:nvSpPr>
        <p:spPr/>
        <p:txBody>
          <a:bodyPr/>
          <a:lstStyle/>
          <a:p>
            <a:fld id="{AEC57FB8-185C-4541-9A80-5E8F2132023F}" type="slidenum">
              <a:rPr lang="en-US" smtClean="0"/>
              <a:t>5</a:t>
            </a:fld>
            <a:endParaRPr lang="en-US"/>
          </a:p>
        </p:txBody>
      </p:sp>
    </p:spTree>
    <p:extLst>
      <p:ext uri="{BB962C8B-B14F-4D97-AF65-F5344CB8AC3E}">
        <p14:creationId xmlns:p14="http://schemas.microsoft.com/office/powerpoint/2010/main" val="2482612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sz="1400" dirty="0" smtClean="0"/>
              <a:t>Newspapers score highest on engagement When Canadians were surveyed on eleven metrics for media engagement, printed newspapers scored highest. When reading a newspaper, Canadians give it their full attention, compared to other media where attention is fractured.</a:t>
            </a:r>
            <a:endParaRPr lang="en-CA" sz="1400" dirty="0"/>
          </a:p>
        </p:txBody>
      </p:sp>
      <p:sp>
        <p:nvSpPr>
          <p:cNvPr id="4" name="Slide Number Placeholder 3"/>
          <p:cNvSpPr>
            <a:spLocks noGrp="1"/>
          </p:cNvSpPr>
          <p:nvPr>
            <p:ph type="sldNum" sz="quarter" idx="10"/>
          </p:nvPr>
        </p:nvSpPr>
        <p:spPr/>
        <p:txBody>
          <a:bodyPr/>
          <a:lstStyle/>
          <a:p>
            <a:pPr>
              <a:defRPr/>
            </a:pPr>
            <a:fld id="{BA6C7E6B-727D-462C-818A-DD74C1BC0D31}" type="slidenum">
              <a:rPr lang="en-US" smtClean="0"/>
              <a:pPr>
                <a:defRPr/>
              </a:pPr>
              <a:t>6</a:t>
            </a:fld>
            <a:endParaRPr lang="en-US" dirty="0"/>
          </a:p>
        </p:txBody>
      </p:sp>
    </p:spTree>
    <p:extLst>
      <p:ext uri="{BB962C8B-B14F-4D97-AF65-F5344CB8AC3E}">
        <p14:creationId xmlns:p14="http://schemas.microsoft.com/office/powerpoint/2010/main" val="96946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2141">
              <a:defRPr/>
            </a:pPr>
            <a:r>
              <a:rPr lang="en-US" b="1" dirty="0"/>
              <a:t>Nine out of ten Canadians (88%) read </a:t>
            </a:r>
            <a:r>
              <a:rPr lang="en-US" b="1" dirty="0" smtClean="0"/>
              <a:t>news</a:t>
            </a:r>
            <a:r>
              <a:rPr lang="en-US" b="1" baseline="0" dirty="0" smtClean="0"/>
              <a:t> media brands</a:t>
            </a:r>
            <a:r>
              <a:rPr lang="en-US" b="1" dirty="0" smtClean="0"/>
              <a:t> </a:t>
            </a:r>
            <a:r>
              <a:rPr lang="en-US" b="1" dirty="0"/>
              <a:t>every week in 2019.</a:t>
            </a:r>
            <a:r>
              <a:rPr lang="en-US" dirty="0"/>
              <a:t> In 2012 weekly readership was 85%. </a:t>
            </a:r>
          </a:p>
          <a:p>
            <a:pPr defTabSz="892141">
              <a:defRPr/>
            </a:pPr>
            <a:endParaRPr lang="en-US" dirty="0"/>
          </a:p>
          <a:p>
            <a:pPr defTabSz="892141">
              <a:defRPr/>
            </a:pPr>
            <a:r>
              <a:rPr lang="en-US" dirty="0" smtClean="0">
                <a:latin typeface="Myriad Pro"/>
                <a:cs typeface="Myriad Pro"/>
              </a:rPr>
              <a:t>Access to digital news platforms has only increased Canadians’ access to news content, and consequently more Canadians than ever are reading news media brands, in print or digital formats.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7E03286-0D15-4F41-A64F-3E0B05FC2E1C}" type="slidenum">
              <a:rPr lang="en-US" smtClean="0"/>
              <a:pPr/>
              <a:t>7</a:t>
            </a:fld>
            <a:endParaRPr lang="en-US" dirty="0"/>
          </a:p>
        </p:txBody>
      </p:sp>
    </p:spTree>
    <p:extLst>
      <p:ext uri="{BB962C8B-B14F-4D97-AF65-F5344CB8AC3E}">
        <p14:creationId xmlns:p14="http://schemas.microsoft.com/office/powerpoint/2010/main" val="448260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03286-0D15-4F41-A64F-3E0B05FC2E1C}" type="slidenum">
              <a:rPr lang="en-US" smtClean="0"/>
              <a:pPr/>
              <a:t>8</a:t>
            </a:fld>
            <a:endParaRPr lang="en-US" dirty="0"/>
          </a:p>
        </p:txBody>
      </p:sp>
    </p:spTree>
    <p:extLst>
      <p:ext uri="{BB962C8B-B14F-4D97-AF65-F5344CB8AC3E}">
        <p14:creationId xmlns:p14="http://schemas.microsoft.com/office/powerpoint/2010/main" val="1866116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E03286-0D15-4F41-A64F-3E0B05FC2E1C}" type="slidenum">
              <a:rPr lang="en-US" smtClean="0"/>
              <a:pPr/>
              <a:t>9</a:t>
            </a:fld>
            <a:endParaRPr lang="en-US" dirty="0"/>
          </a:p>
        </p:txBody>
      </p:sp>
    </p:spTree>
    <p:extLst>
      <p:ext uri="{BB962C8B-B14F-4D97-AF65-F5344CB8AC3E}">
        <p14:creationId xmlns:p14="http://schemas.microsoft.com/office/powerpoint/2010/main" val="16174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itle 10"/>
          <p:cNvSpPr>
            <a:spLocks noGrp="1"/>
          </p:cNvSpPr>
          <p:nvPr>
            <p:ph type="title"/>
          </p:nvPr>
        </p:nvSpPr>
        <p:spPr>
          <a:xfrm>
            <a:off x="457200" y="3836545"/>
            <a:ext cx="8229600" cy="1143000"/>
          </a:xfrm>
          <a:prstGeom prst="rect">
            <a:avLst/>
          </a:prstGeom>
        </p:spPr>
        <p:txBody>
          <a:bodyPr/>
          <a:lstStyle>
            <a:lvl1pPr algn="ctr">
              <a:defRPr/>
            </a:lvl1pPr>
          </a:lstStyle>
          <a:p>
            <a:r>
              <a:rPr lang="en-US" smtClean="0"/>
              <a:t>Click to edit Master title style</a:t>
            </a:r>
            <a:endParaRPr lang="en-CA"/>
          </a:p>
        </p:txBody>
      </p:sp>
    </p:spTree>
    <p:extLst>
      <p:ext uri="{BB962C8B-B14F-4D97-AF65-F5344CB8AC3E}">
        <p14:creationId xmlns:p14="http://schemas.microsoft.com/office/powerpoint/2010/main" val="49568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59749" cy="974971"/>
          </a:xfrm>
          <a:prstGeom prst="rect">
            <a:avLst/>
          </a:prstGeom>
        </p:spPr>
        <p:txBody>
          <a:bodyPr anchor="ctr"/>
          <a:lstStyle/>
          <a:p>
            <a:r>
              <a:rPr lang="en-US" dirty="0" smtClean="0"/>
              <a:t>Click to edit Master title style</a:t>
            </a:r>
            <a:endParaRPr lang="en-CA" dirty="0"/>
          </a:p>
        </p:txBody>
      </p:sp>
      <p:sp>
        <p:nvSpPr>
          <p:cNvPr id="3" name="Content Placeholder 2"/>
          <p:cNvSpPr>
            <a:spLocks noGrp="1"/>
          </p:cNvSpPr>
          <p:nvPr>
            <p:ph idx="1"/>
          </p:nvPr>
        </p:nvSpPr>
        <p:spPr>
          <a:xfrm>
            <a:off x="457200" y="1371597"/>
            <a:ext cx="8229600" cy="468013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1396" y="164521"/>
            <a:ext cx="1524000" cy="1085088"/>
          </a:xfrm>
          <a:prstGeom prst="rect">
            <a:avLst/>
          </a:prstGeom>
        </p:spPr>
      </p:pic>
    </p:spTree>
    <p:extLst>
      <p:ext uri="{BB962C8B-B14F-4D97-AF65-F5344CB8AC3E}">
        <p14:creationId xmlns:p14="http://schemas.microsoft.com/office/powerpoint/2010/main" val="27763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43060" cy="974971"/>
          </a:xfrm>
          <a:prstGeom prst="rect">
            <a:avLst/>
          </a:prstGeom>
        </p:spPr>
        <p:txBody>
          <a:bodyPr anchor="ctr"/>
          <a:lstStyle/>
          <a:p>
            <a:r>
              <a:rPr lang="en-US" dirty="0" smtClean="0"/>
              <a:t>Click to edit Master title style</a:t>
            </a:r>
            <a:endParaRPr lang="en-CA"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1396" y="164521"/>
            <a:ext cx="1524000" cy="1085088"/>
          </a:xfrm>
          <a:prstGeom prst="rect">
            <a:avLst/>
          </a:prstGeom>
        </p:spPr>
      </p:pic>
    </p:spTree>
    <p:extLst>
      <p:ext uri="{BB962C8B-B14F-4D97-AF65-F5344CB8AC3E}">
        <p14:creationId xmlns:p14="http://schemas.microsoft.com/office/powerpoint/2010/main" val="32964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221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5867400"/>
            <a:ext cx="9144000" cy="990600"/>
          </a:xfrm>
          <a:prstGeom prst="rect">
            <a:avLst/>
          </a:prstGeom>
          <a:solidFill>
            <a:srgbClr val="C2C2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NewsMediaCanada-Logo.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28265" y="6146524"/>
            <a:ext cx="2057163" cy="422861"/>
          </a:xfrm>
          <a:prstGeom prst="rect">
            <a:avLst/>
          </a:prstGeom>
        </p:spPr>
      </p:pic>
    </p:spTree>
    <p:extLst>
      <p:ext uri="{BB962C8B-B14F-4D97-AF65-F5344CB8AC3E}">
        <p14:creationId xmlns:p14="http://schemas.microsoft.com/office/powerpoint/2010/main" val="43065834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Lst>
  <p:txStyles>
    <p:titleStyle>
      <a:lvl1pPr algn="l" defTabSz="914400" rtl="0" eaLnBrk="1" latinLnBrk="0" hangingPunct="1">
        <a:spcBef>
          <a:spcPct val="0"/>
        </a:spcBef>
        <a:buNone/>
        <a:defRPr sz="4000" b="1" kern="1200">
          <a:solidFill>
            <a:srgbClr val="324481"/>
          </a:solidFill>
          <a:latin typeface="Myriad Pro" pitchFamily="34" charset="0"/>
          <a:ea typeface="+mj-ea"/>
          <a:cs typeface="+mj-cs"/>
        </a:defRPr>
      </a:lvl1pPr>
    </p:titleStyle>
    <p:bodyStyle>
      <a:lvl1pPr marL="342900" indent="-342900" algn="l" defTabSz="914400" rtl="0" eaLnBrk="1" latinLnBrk="0" hangingPunct="1">
        <a:spcBef>
          <a:spcPct val="20000"/>
        </a:spcBef>
        <a:buClr>
          <a:srgbClr val="AED246"/>
        </a:buClr>
        <a:buFont typeface="Arial" pitchFamily="34" charset="0"/>
        <a:buChar char="•"/>
        <a:defRPr sz="3200" kern="1200">
          <a:solidFill>
            <a:srgbClr val="32448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32448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32448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32448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32448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728331"/>
            <a:ext cx="6400800" cy="4572000"/>
          </a:xfrm>
          <a:prstGeom prst="rect">
            <a:avLst/>
          </a:prstGeom>
        </p:spPr>
      </p:pic>
    </p:spTree>
    <p:extLst>
      <p:ext uri="{BB962C8B-B14F-4D97-AF65-F5344CB8AC3E}">
        <p14:creationId xmlns:p14="http://schemas.microsoft.com/office/powerpoint/2010/main" val="3740601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1"/>
          <p:cNvGraphicFramePr>
            <a:graphicFrameLocks noGrp="1"/>
          </p:cNvGraphicFramePr>
          <p:nvPr>
            <p:ph idx="1"/>
            <p:extLst>
              <p:ext uri="{D42A27DB-BD31-4B8C-83A1-F6EECF244321}">
                <p14:modId xmlns:p14="http://schemas.microsoft.com/office/powerpoint/2010/main" val="433254979"/>
              </p:ext>
            </p:extLst>
          </p:nvPr>
        </p:nvGraphicFramePr>
        <p:xfrm>
          <a:off x="97971" y="1654175"/>
          <a:ext cx="8992361" cy="414496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83613" y="378060"/>
            <a:ext cx="7675872" cy="880241"/>
          </a:xfrm>
          <a:prstGeom prst="rect">
            <a:avLst/>
          </a:prstGeom>
          <a:noFill/>
        </p:spPr>
        <p:txBody>
          <a:bodyPr wrap="square" rtlCol="0">
            <a:spAutoFit/>
          </a:bodyPr>
          <a:lstStyle/>
          <a:p>
            <a:pPr>
              <a:lnSpc>
                <a:spcPct val="80000"/>
              </a:lnSpc>
              <a:buClr>
                <a:srgbClr val="AED246"/>
              </a:buClr>
            </a:pPr>
            <a:r>
              <a:rPr lang="en-US" sz="3200" b="1" dirty="0">
                <a:solidFill>
                  <a:srgbClr val="334495"/>
                </a:solidFill>
                <a:latin typeface="Myriad Pro" pitchFamily="34" charset="0"/>
                <a:cs typeface="Century Gothic"/>
              </a:rPr>
              <a:t>Nine out of Ten Canadians Read Newspapers on any Platform</a:t>
            </a:r>
          </a:p>
        </p:txBody>
      </p:sp>
      <p:sp>
        <p:nvSpPr>
          <p:cNvPr id="16" name="TextBox 15"/>
          <p:cNvSpPr txBox="1"/>
          <p:nvPr/>
        </p:nvSpPr>
        <p:spPr>
          <a:xfrm>
            <a:off x="183613" y="1269514"/>
            <a:ext cx="8534400" cy="923330"/>
          </a:xfrm>
          <a:prstGeom prst="rect">
            <a:avLst/>
          </a:prstGeom>
          <a:noFill/>
          <a:ln w="28575">
            <a:noFill/>
          </a:ln>
        </p:spPr>
        <p:txBody>
          <a:bodyPr wrap="square" rtlCol="0">
            <a:spAutoFit/>
          </a:bodyPr>
          <a:lstStyle/>
          <a:p>
            <a:pPr>
              <a:buClr>
                <a:srgbClr val="AED246"/>
              </a:buClr>
            </a:pPr>
            <a:r>
              <a:rPr lang="en-US" b="1" dirty="0">
                <a:solidFill>
                  <a:srgbClr val="1C2F42"/>
                </a:solidFill>
                <a:latin typeface="Arial" panose="020B0604020202020204" pitchFamily="34" charset="0"/>
                <a:cs typeface="Arial" panose="020B0604020202020204" pitchFamily="34" charset="0"/>
              </a:rPr>
              <a:t>Western Canadians </a:t>
            </a:r>
            <a:r>
              <a:rPr lang="en-US" dirty="0">
                <a:solidFill>
                  <a:srgbClr val="1C2F42"/>
                </a:solidFill>
                <a:latin typeface="Arial" panose="020B0604020202020204" pitchFamily="34" charset="0"/>
                <a:cs typeface="Arial" panose="020B0604020202020204" pitchFamily="34" charset="0"/>
              </a:rPr>
              <a:t>are stronger readers on smartphones</a:t>
            </a:r>
            <a:r>
              <a:rPr lang="en-US" b="1" dirty="0">
                <a:solidFill>
                  <a:srgbClr val="1C2F42"/>
                </a:solidFill>
                <a:latin typeface="Arial" panose="020B0604020202020204" pitchFamily="34" charset="0"/>
                <a:cs typeface="Arial" panose="020B0604020202020204" pitchFamily="34" charset="0"/>
              </a:rPr>
              <a:t>. Quebec </a:t>
            </a:r>
            <a:r>
              <a:rPr lang="en-US" dirty="0">
                <a:solidFill>
                  <a:srgbClr val="1C2F42"/>
                </a:solidFill>
                <a:latin typeface="Arial" panose="020B0604020202020204" pitchFamily="34" charset="0"/>
                <a:cs typeface="Arial" panose="020B0604020202020204" pitchFamily="34" charset="0"/>
              </a:rPr>
              <a:t>readers</a:t>
            </a:r>
            <a:r>
              <a:rPr lang="en-US" b="1" dirty="0">
                <a:solidFill>
                  <a:srgbClr val="1C2F42"/>
                </a:solidFill>
                <a:latin typeface="Arial" panose="020B0604020202020204" pitchFamily="34" charset="0"/>
                <a:cs typeface="Arial" panose="020B0604020202020204" pitchFamily="34" charset="0"/>
              </a:rPr>
              <a:t> </a:t>
            </a:r>
            <a:r>
              <a:rPr lang="en-US" dirty="0">
                <a:solidFill>
                  <a:srgbClr val="1C2F42"/>
                </a:solidFill>
                <a:latin typeface="Arial" panose="020B0604020202020204" pitchFamily="34" charset="0"/>
                <a:cs typeface="Arial" panose="020B0604020202020204" pitchFamily="34" charset="0"/>
              </a:rPr>
              <a:t>are the strongest tablet readers. In </a:t>
            </a:r>
            <a:r>
              <a:rPr lang="en-US" b="1" dirty="0">
                <a:solidFill>
                  <a:srgbClr val="1C2F42"/>
                </a:solidFill>
                <a:latin typeface="Arial" panose="020B0604020202020204" pitchFamily="34" charset="0"/>
                <a:cs typeface="Arial" panose="020B0604020202020204" pitchFamily="34" charset="0"/>
              </a:rPr>
              <a:t>Ontario</a:t>
            </a:r>
            <a:r>
              <a:rPr lang="en-US" dirty="0">
                <a:solidFill>
                  <a:srgbClr val="1C2F42"/>
                </a:solidFill>
                <a:latin typeface="Arial" panose="020B0604020202020204" pitchFamily="34" charset="0"/>
                <a:cs typeface="Arial" panose="020B0604020202020204" pitchFamily="34" charset="0"/>
              </a:rPr>
              <a:t> computer readership is higher than average.  </a:t>
            </a:r>
            <a:r>
              <a:rPr lang="en-US" b="1" dirty="0">
                <a:solidFill>
                  <a:srgbClr val="1C2F42"/>
                </a:solidFill>
                <a:latin typeface="Arial" panose="020B0604020202020204" pitchFamily="34" charset="0"/>
                <a:cs typeface="Arial" panose="020B0604020202020204" pitchFamily="34" charset="0"/>
              </a:rPr>
              <a:t>Atlantic </a:t>
            </a:r>
            <a:r>
              <a:rPr lang="en-US" dirty="0">
                <a:solidFill>
                  <a:srgbClr val="1C2F42"/>
                </a:solidFill>
                <a:latin typeface="Arial" panose="020B0604020202020204" pitchFamily="34" charset="0"/>
                <a:cs typeface="Arial" panose="020B0604020202020204" pitchFamily="34" charset="0"/>
              </a:rPr>
              <a:t>readers index lower than average on most platforms. </a:t>
            </a:r>
          </a:p>
        </p:txBody>
      </p:sp>
      <p:sp>
        <p:nvSpPr>
          <p:cNvPr id="18" name="TextBox 17"/>
          <p:cNvSpPr txBox="1"/>
          <p:nvPr/>
        </p:nvSpPr>
        <p:spPr>
          <a:xfrm>
            <a:off x="7859485" y="5510642"/>
            <a:ext cx="123084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 Readership</a:t>
            </a:r>
          </a:p>
        </p:txBody>
      </p:sp>
      <p:sp>
        <p:nvSpPr>
          <p:cNvPr id="44" name="Text Box 7"/>
          <p:cNvSpPr txBox="1">
            <a:spLocks noChangeArrowheads="1"/>
          </p:cNvSpPr>
          <p:nvPr/>
        </p:nvSpPr>
        <p:spPr bwMode="auto">
          <a:xfrm>
            <a:off x="0" y="6438700"/>
            <a:ext cx="7467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a:solidFill>
                  <a:schemeClr val="tx1"/>
                </a:solidFill>
                <a:latin typeface="Arial" charset="0"/>
                <a:cs typeface="Arial" charset="0"/>
              </a:defRPr>
            </a:lvl1pPr>
            <a:lvl2pPr marL="742950" indent="-285750" eaLnBrk="0" hangingPunct="0">
              <a:defRPr sz="800">
                <a:solidFill>
                  <a:schemeClr val="tx1"/>
                </a:solidFill>
                <a:latin typeface="Arial" charset="0"/>
                <a:cs typeface="Arial" charset="0"/>
              </a:defRPr>
            </a:lvl2pPr>
            <a:lvl3pPr marL="1143000" indent="-228600" eaLnBrk="0" hangingPunct="0">
              <a:defRPr sz="800">
                <a:solidFill>
                  <a:schemeClr val="tx1"/>
                </a:solidFill>
                <a:latin typeface="Arial" charset="0"/>
                <a:cs typeface="Arial" charset="0"/>
              </a:defRPr>
            </a:lvl3pPr>
            <a:lvl4pPr marL="1600200" indent="-228600" eaLnBrk="0" hangingPunct="0">
              <a:defRPr sz="800">
                <a:solidFill>
                  <a:schemeClr val="tx1"/>
                </a:solidFill>
                <a:latin typeface="Arial" charset="0"/>
                <a:cs typeface="Arial" charset="0"/>
              </a:defRPr>
            </a:lvl4pPr>
            <a:lvl5pPr marL="2057400" indent="-228600" eaLnBrk="0" hangingPunct="0">
              <a:defRPr sz="800">
                <a:solidFill>
                  <a:schemeClr val="tx1"/>
                </a:solidFill>
                <a:latin typeface="Arial" charset="0"/>
                <a:cs typeface="Arial" charset="0"/>
              </a:defRPr>
            </a:lvl5pPr>
            <a:lvl6pPr marL="2514600" indent="-228600" eaLnBrk="0" fontAlgn="base" hangingPunct="0">
              <a:spcBef>
                <a:spcPct val="0"/>
              </a:spcBef>
              <a:spcAft>
                <a:spcPct val="0"/>
              </a:spcAft>
              <a:defRPr sz="800">
                <a:solidFill>
                  <a:schemeClr val="tx1"/>
                </a:solidFill>
                <a:latin typeface="Arial" charset="0"/>
                <a:cs typeface="Arial" charset="0"/>
              </a:defRPr>
            </a:lvl6pPr>
            <a:lvl7pPr marL="2971800" indent="-228600" eaLnBrk="0" fontAlgn="base" hangingPunct="0">
              <a:spcBef>
                <a:spcPct val="0"/>
              </a:spcBef>
              <a:spcAft>
                <a:spcPct val="0"/>
              </a:spcAft>
              <a:defRPr sz="800">
                <a:solidFill>
                  <a:schemeClr val="tx1"/>
                </a:solidFill>
                <a:latin typeface="Arial" charset="0"/>
                <a:cs typeface="Arial" charset="0"/>
              </a:defRPr>
            </a:lvl7pPr>
            <a:lvl8pPr marL="3429000" indent="-228600" eaLnBrk="0" fontAlgn="base" hangingPunct="0">
              <a:spcBef>
                <a:spcPct val="0"/>
              </a:spcBef>
              <a:spcAft>
                <a:spcPct val="0"/>
              </a:spcAft>
              <a:defRPr sz="800">
                <a:solidFill>
                  <a:schemeClr val="tx1"/>
                </a:solidFill>
                <a:latin typeface="Arial" charset="0"/>
                <a:cs typeface="Arial" charset="0"/>
              </a:defRPr>
            </a:lvl8pPr>
            <a:lvl9pPr marL="3886200" indent="-228600" eaLnBrk="0" fontAlgn="base" hangingPunct="0">
              <a:spcBef>
                <a:spcPct val="0"/>
              </a:spcBef>
              <a:spcAft>
                <a:spcPct val="0"/>
              </a:spcAft>
              <a:defRPr sz="800">
                <a:solidFill>
                  <a:schemeClr val="tx1"/>
                </a:solidFill>
                <a:latin typeface="Arial" charset="0"/>
                <a:cs typeface="Arial" charset="0"/>
              </a:defRPr>
            </a:lvl9pPr>
          </a:lstStyle>
          <a:p>
            <a:pPr eaLnBrk="1" hangingPunct="1"/>
            <a:r>
              <a:rPr lang="en-US" sz="1100" dirty="0"/>
              <a:t>Totum Research; Canadians 18+, weekly readership, March 2020</a:t>
            </a:r>
          </a:p>
          <a:p>
            <a:pPr eaLnBrk="1" hangingPunct="1"/>
            <a:r>
              <a:rPr lang="en-US" sz="1100" dirty="0"/>
              <a:t>Western Canada = BC/AB/SK/MB; Atlantic = NS/NB/PE/NL</a:t>
            </a:r>
          </a:p>
        </p:txBody>
      </p:sp>
      <p:sp>
        <p:nvSpPr>
          <p:cNvPr id="4" name="TextBox 3"/>
          <p:cNvSpPr txBox="1"/>
          <p:nvPr/>
        </p:nvSpPr>
        <p:spPr>
          <a:xfrm>
            <a:off x="511628" y="3654850"/>
            <a:ext cx="1179382"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86% </a:t>
            </a:r>
          </a:p>
          <a:p>
            <a:pPr algn="ctr"/>
            <a:r>
              <a:rPr lang="en-CA" sz="1600" b="1" dirty="0">
                <a:latin typeface="Arial" panose="020B0604020202020204" pitchFamily="34" charset="0"/>
                <a:cs typeface="Arial" panose="020B0604020202020204" pitchFamily="34" charset="0"/>
              </a:rPr>
              <a:t>Any Platform</a:t>
            </a:r>
          </a:p>
        </p:txBody>
      </p:sp>
      <p:sp>
        <p:nvSpPr>
          <p:cNvPr id="11" name="TextBox 10"/>
          <p:cNvSpPr txBox="1"/>
          <p:nvPr/>
        </p:nvSpPr>
        <p:spPr>
          <a:xfrm>
            <a:off x="2264270" y="3654846"/>
            <a:ext cx="1179382"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86% </a:t>
            </a:r>
          </a:p>
          <a:p>
            <a:pPr algn="ctr"/>
            <a:r>
              <a:rPr lang="en-CA" sz="1600" b="1" dirty="0">
                <a:latin typeface="Arial" panose="020B0604020202020204" pitchFamily="34" charset="0"/>
                <a:cs typeface="Arial" panose="020B0604020202020204" pitchFamily="34" charset="0"/>
              </a:rPr>
              <a:t>Any Platform</a:t>
            </a:r>
          </a:p>
        </p:txBody>
      </p:sp>
      <p:sp>
        <p:nvSpPr>
          <p:cNvPr id="12" name="TextBox 11"/>
          <p:cNvSpPr txBox="1"/>
          <p:nvPr/>
        </p:nvSpPr>
        <p:spPr>
          <a:xfrm>
            <a:off x="4038641" y="3654850"/>
            <a:ext cx="1179382"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87% </a:t>
            </a:r>
          </a:p>
          <a:p>
            <a:pPr algn="ctr"/>
            <a:r>
              <a:rPr lang="en-CA" sz="1600" b="1" dirty="0">
                <a:latin typeface="Arial" panose="020B0604020202020204" pitchFamily="34" charset="0"/>
                <a:cs typeface="Arial" panose="020B0604020202020204" pitchFamily="34" charset="0"/>
              </a:rPr>
              <a:t>Any Platform</a:t>
            </a:r>
          </a:p>
        </p:txBody>
      </p:sp>
      <p:sp>
        <p:nvSpPr>
          <p:cNvPr id="13" name="TextBox 12"/>
          <p:cNvSpPr txBox="1"/>
          <p:nvPr/>
        </p:nvSpPr>
        <p:spPr>
          <a:xfrm>
            <a:off x="5813013" y="3654846"/>
            <a:ext cx="1179382"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87% </a:t>
            </a:r>
          </a:p>
          <a:p>
            <a:pPr algn="ctr"/>
            <a:r>
              <a:rPr lang="en-CA" sz="1600" b="1" dirty="0">
                <a:latin typeface="Arial" panose="020B0604020202020204" pitchFamily="34" charset="0"/>
                <a:cs typeface="Arial" panose="020B0604020202020204" pitchFamily="34" charset="0"/>
              </a:rPr>
              <a:t>Any Platform</a:t>
            </a:r>
          </a:p>
        </p:txBody>
      </p:sp>
      <p:sp>
        <p:nvSpPr>
          <p:cNvPr id="17" name="TextBox 16"/>
          <p:cNvSpPr txBox="1"/>
          <p:nvPr/>
        </p:nvSpPr>
        <p:spPr>
          <a:xfrm>
            <a:off x="7620804" y="3654850"/>
            <a:ext cx="1179382"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88% </a:t>
            </a:r>
          </a:p>
          <a:p>
            <a:pPr algn="ctr"/>
            <a:r>
              <a:rPr lang="en-CA" sz="1600" b="1" dirty="0">
                <a:latin typeface="Arial" panose="020B0604020202020204" pitchFamily="34" charset="0"/>
                <a:cs typeface="Arial" panose="020B0604020202020204" pitchFamily="34" charset="0"/>
              </a:rPr>
              <a:t>Any Platform</a:t>
            </a:r>
          </a:p>
        </p:txBody>
      </p:sp>
    </p:spTree>
    <p:extLst>
      <p:ext uri="{BB962C8B-B14F-4D97-AF65-F5344CB8AC3E}">
        <p14:creationId xmlns:p14="http://schemas.microsoft.com/office/powerpoint/2010/main" val="839581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 xmlns:a16="http://schemas.microsoft.com/office/drawing/2014/main" id="{4A667050-781F-4EDF-9559-6D436ECC32C8}"/>
              </a:ext>
            </a:extLst>
          </p:cNvPr>
          <p:cNvSpPr>
            <a:spLocks noGrp="1" noChangeArrowheads="1"/>
          </p:cNvSpPr>
          <p:nvPr>
            <p:ph type="title"/>
          </p:nvPr>
        </p:nvSpPr>
        <p:spPr>
          <a:xfrm>
            <a:off x="457200" y="264005"/>
            <a:ext cx="6943060" cy="974971"/>
          </a:xfrm>
          <a:prstGeom prst="rect">
            <a:avLst/>
          </a:prstGeom>
        </p:spPr>
        <p:txBody>
          <a:bodyPr>
            <a:noAutofit/>
          </a:bodyPr>
          <a:lstStyle/>
          <a:p>
            <a:r>
              <a:rPr lang="en-US" altLang="en-US" sz="3200" dirty="0" smtClean="0">
                <a:ea typeface="+mn-ea"/>
                <a:cs typeface="+mn-cs"/>
              </a:rPr>
              <a:t>Local Information </a:t>
            </a:r>
            <a:r>
              <a:rPr lang="en-US" altLang="en-US" sz="3200" dirty="0">
                <a:ea typeface="+mn-ea"/>
                <a:cs typeface="+mn-cs"/>
              </a:rPr>
              <a:t>i</a:t>
            </a:r>
            <a:r>
              <a:rPr lang="en-US" altLang="en-US" sz="3200" dirty="0" smtClean="0">
                <a:ea typeface="+mn-ea"/>
                <a:cs typeface="+mn-cs"/>
              </a:rPr>
              <a:t>s the Main Reason for Reading Community Newspapers </a:t>
            </a:r>
            <a:endParaRPr lang="en-US" altLang="en-US" sz="3200" dirty="0">
              <a:ea typeface="+mn-ea"/>
              <a:cs typeface="+mn-cs"/>
            </a:endParaRPr>
          </a:p>
        </p:txBody>
      </p:sp>
      <p:graphicFrame>
        <p:nvGraphicFramePr>
          <p:cNvPr id="9" name="Chart Placeholder 8">
            <a:extLst>
              <a:ext uri="{FF2B5EF4-FFF2-40B4-BE49-F238E27FC236}">
                <a16:creationId xmlns="" xmlns:a16="http://schemas.microsoft.com/office/drawing/2014/main" id="{4D2BF3CB-5708-4C48-B43E-4EC2FC89BC55}"/>
              </a:ext>
            </a:extLst>
          </p:cNvPr>
          <p:cNvGraphicFramePr>
            <a:graphicFrameLocks noGrp="1"/>
          </p:cNvGraphicFramePr>
          <p:nvPr>
            <p:ph idx="4294967295"/>
            <p:extLst>
              <p:ext uri="{D42A27DB-BD31-4B8C-83A1-F6EECF244321}">
                <p14:modId xmlns:p14="http://schemas.microsoft.com/office/powerpoint/2010/main" val="3276279619"/>
              </p:ext>
            </p:extLst>
          </p:nvPr>
        </p:nvGraphicFramePr>
        <p:xfrm>
          <a:off x="0" y="1492250"/>
          <a:ext cx="4699000" cy="38227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 xmlns:a16="http://schemas.microsoft.com/office/drawing/2014/main" id="{9AA5F950-265E-4B42-B5F0-80A0317D69AD}"/>
              </a:ext>
            </a:extLst>
          </p:cNvPr>
          <p:cNvSpPr txBox="1"/>
          <p:nvPr/>
        </p:nvSpPr>
        <p:spPr>
          <a:xfrm>
            <a:off x="0" y="6591879"/>
            <a:ext cx="8382000"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Totum Research, Canadians 18</a:t>
            </a:r>
            <a:r>
              <a:rPr lang="en-US" sz="1100" dirty="0" smtClean="0">
                <a:latin typeface="Arial" panose="020B0604020202020204" pitchFamily="34" charset="0"/>
                <a:cs typeface="Arial" panose="020B0604020202020204" pitchFamily="34" charset="0"/>
              </a:rPr>
              <a:t>+, Readers </a:t>
            </a:r>
            <a:r>
              <a:rPr lang="en-US" sz="1100" dirty="0">
                <a:latin typeface="Arial" panose="020B0604020202020204" pitchFamily="34" charset="0"/>
                <a:cs typeface="Arial" panose="020B0604020202020204" pitchFamily="34" charset="0"/>
              </a:rPr>
              <a:t>of Community Newspapers in Print and/or Digital Platforms, </a:t>
            </a:r>
            <a:r>
              <a:rPr lang="en-US" sz="1100" dirty="0" smtClean="0">
                <a:latin typeface="Arial" panose="020B0604020202020204" pitchFamily="34" charset="0"/>
                <a:cs typeface="Arial" panose="020B0604020202020204" pitchFamily="34" charset="0"/>
              </a:rPr>
              <a:t>June 2019</a:t>
            </a:r>
            <a:endParaRPr lang="en-US" sz="1100" dirty="0">
              <a:latin typeface="Arial" panose="020B0604020202020204" pitchFamily="34" charset="0"/>
              <a:cs typeface="Arial" panose="020B0604020202020204" pitchFamily="34" charset="0"/>
            </a:endParaRPr>
          </a:p>
        </p:txBody>
      </p:sp>
      <p:pic>
        <p:nvPicPr>
          <p:cNvPr id="2" name="Picture 1" descr="iStock-688358472.jpg"/>
          <p:cNvPicPr>
            <a:picLocks noChangeAspect="1"/>
          </p:cNvPicPr>
          <p:nvPr/>
        </p:nvPicPr>
        <p:blipFill rotWithShape="1">
          <a:blip r:embed="rId4" cstate="screen">
            <a:extLst>
              <a:ext uri="{28A0092B-C50C-407E-A947-70E740481C1C}">
                <a14:useLocalDpi xmlns:a14="http://schemas.microsoft.com/office/drawing/2010/main" val="0"/>
              </a:ext>
            </a:extLst>
          </a:blip>
          <a:srcRect/>
          <a:stretch/>
        </p:blipFill>
        <p:spPr>
          <a:xfrm>
            <a:off x="5003246" y="1328057"/>
            <a:ext cx="4140754" cy="4071490"/>
          </a:xfrm>
          <a:prstGeom prst="rect">
            <a:avLst/>
          </a:prstGeom>
        </p:spPr>
      </p:pic>
      <p:sp>
        <p:nvSpPr>
          <p:cNvPr id="6" name="Rectangle 2">
            <a:extLst>
              <a:ext uri="{FF2B5EF4-FFF2-40B4-BE49-F238E27FC236}">
                <a16:creationId xmlns="" xmlns:a16="http://schemas.microsoft.com/office/drawing/2014/main" id="{4A667050-781F-4EDF-9559-6D436ECC32C8}"/>
              </a:ext>
            </a:extLst>
          </p:cNvPr>
          <p:cNvSpPr txBox="1">
            <a:spLocks noChangeArrowheads="1"/>
          </p:cNvSpPr>
          <p:nvPr/>
        </p:nvSpPr>
        <p:spPr>
          <a:xfrm>
            <a:off x="0" y="5314483"/>
            <a:ext cx="9133114" cy="6807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tx1"/>
                </a:solidFill>
                <a:latin typeface="Myriad Pro" pitchFamily="34" charset="0"/>
                <a:ea typeface="+mj-ea"/>
                <a:cs typeface="+mj-cs"/>
              </a:defRPr>
            </a:lvl1pPr>
          </a:lstStyle>
          <a:p>
            <a:r>
              <a:rPr lang="en-US" altLang="en-US" sz="3200" dirty="0" smtClean="0">
                <a:solidFill>
                  <a:srgbClr val="324481"/>
                </a:solidFill>
                <a:ea typeface="+mn-ea"/>
                <a:cs typeface="+mn-cs"/>
              </a:rPr>
              <a:t>Half of readers also </a:t>
            </a:r>
            <a:r>
              <a:rPr lang="en-US" altLang="en-US" sz="3200" dirty="0">
                <a:solidFill>
                  <a:srgbClr val="324481"/>
                </a:solidFill>
                <a:ea typeface="+mn-ea"/>
                <a:cs typeface="+mn-cs"/>
              </a:rPr>
              <a:t>r</a:t>
            </a:r>
            <a:r>
              <a:rPr lang="en-US" altLang="en-US" sz="3200" dirty="0" smtClean="0">
                <a:solidFill>
                  <a:srgbClr val="324481"/>
                </a:solidFill>
                <a:ea typeface="+mn-ea"/>
                <a:cs typeface="+mn-cs"/>
              </a:rPr>
              <a:t>ead for the advertising</a:t>
            </a:r>
            <a:r>
              <a:rPr lang="en-US" altLang="en-US" sz="2400" dirty="0" smtClean="0">
                <a:solidFill>
                  <a:srgbClr val="000000"/>
                </a:solidFill>
                <a:latin typeface="Myriad Pro"/>
                <a:cs typeface="Myriad Pro"/>
              </a:rPr>
              <a:t>.</a:t>
            </a:r>
            <a:endParaRPr lang="en-US" altLang="en-US" sz="2400" dirty="0">
              <a:solidFill>
                <a:srgbClr val="000000"/>
              </a:solidFill>
              <a:latin typeface="Myriad Pro"/>
              <a:cs typeface="Myriad Pro"/>
            </a:endParaRPr>
          </a:p>
        </p:txBody>
      </p:sp>
    </p:spTree>
    <p:extLst>
      <p:ext uri="{BB962C8B-B14F-4D97-AF65-F5344CB8AC3E}">
        <p14:creationId xmlns:p14="http://schemas.microsoft.com/office/powerpoint/2010/main" val="74995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fade">
                                      <p:cBhvr>
                                        <p:cTn id="7" dur="2000"/>
                                        <p:tgtEl>
                                          <p:spTgt spid="9">
                                            <p:graphicEl>
                                              <a:chart seriesIdx="0" categoryIdx="-4" bldStep="series"/>
                                            </p:graphicEl>
                                          </p:spTgt>
                                        </p:tgtEl>
                                      </p:cBhvr>
                                    </p:animEffect>
                                    <p:anim calcmode="lin" valueType="num">
                                      <p:cBhvr>
                                        <p:cTn id="8" dur="2000" fill="hold"/>
                                        <p:tgtEl>
                                          <p:spTgt spid="9">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9" dur="2000" fill="hold"/>
                                        <p:tgtEl>
                                          <p:spTgt spid="9">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fade">
                                      <p:cBhvr>
                                        <p:cTn id="14" dur="2000"/>
                                        <p:tgtEl>
                                          <p:spTgt spid="9">
                                            <p:graphicEl>
                                              <a:chart seriesIdx="1" categoryIdx="-4" bldStep="series"/>
                                            </p:graphicEl>
                                          </p:spTgt>
                                        </p:tgtEl>
                                      </p:cBhvr>
                                    </p:animEffect>
                                    <p:anim calcmode="lin" valueType="num">
                                      <p:cBhvr>
                                        <p:cTn id="15" dur="2000" fill="hold"/>
                                        <p:tgtEl>
                                          <p:spTgt spid="9">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16" dur="2000" fill="hold"/>
                                        <p:tgtEl>
                                          <p:spTgt spid="9">
                                            <p:graphicEl>
                                              <a:chart seriesIdx="1" categoryIdx="-4" bldStep="series"/>
                                            </p:graphicEl>
                                          </p:spTgt>
                                        </p:tgtEl>
                                        <p:attrNameLst>
                                          <p:attrName>ppt_y</p:attrName>
                                        </p:attrNameLst>
                                      </p:cBhvr>
                                      <p:tavLst>
                                        <p:tav tm="0">
                                          <p:val>
                                            <p:strVal val="#ppt_y+.1"/>
                                          </p:val>
                                        </p:tav>
                                        <p:tav tm="100000">
                                          <p:val>
                                            <p:strVal val="#ppt_y"/>
                                          </p:val>
                                        </p:tav>
                                      </p:tavLst>
                                    </p:anim>
                                  </p:childTnLst>
                                </p:cTn>
                              </p:par>
                              <p:par>
                                <p:cTn id="17" presetID="53" presetClass="entr" presetSubtype="16" fill="hold" nodeType="withEffect">
                                  <p:stCondLst>
                                    <p:cond delay="50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animBg="0"/>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fontScale="90000"/>
          </a:bodyPr>
          <a:lstStyle/>
          <a:p>
            <a:r>
              <a:rPr lang="en-US" dirty="0" smtClean="0">
                <a:ea typeface="+mn-ea"/>
                <a:cs typeface="+mn-cs"/>
              </a:rPr>
              <a:t>News Media Ads Inspire Action</a:t>
            </a:r>
            <a:endParaRPr lang="en-US" dirty="0">
              <a:ea typeface="+mn-ea"/>
              <a:cs typeface="+mn-cs"/>
            </a:endParaRPr>
          </a:p>
        </p:txBody>
      </p:sp>
      <p:graphicFrame>
        <p:nvGraphicFramePr>
          <p:cNvPr id="4" name="Chart 3">
            <a:extLst>
              <a:ext uri="{FF2B5EF4-FFF2-40B4-BE49-F238E27FC236}">
                <a16:creationId xmlns="" xmlns:a16="http://schemas.microsoft.com/office/drawing/2014/main" id="{759E943F-0BF1-4711-BADC-2578CACD6B7C}"/>
              </a:ext>
            </a:extLst>
          </p:cNvPr>
          <p:cNvGraphicFramePr/>
          <p:nvPr>
            <p:extLst>
              <p:ext uri="{D42A27DB-BD31-4B8C-83A1-F6EECF244321}">
                <p14:modId xmlns:p14="http://schemas.microsoft.com/office/powerpoint/2010/main" val="3690448989"/>
              </p:ext>
            </p:extLst>
          </p:nvPr>
        </p:nvGraphicFramePr>
        <p:xfrm>
          <a:off x="202019" y="1037966"/>
          <a:ext cx="8642349" cy="499221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6581001"/>
            <a:ext cx="3224537" cy="276999"/>
          </a:xfrm>
          <a:prstGeom prst="rect">
            <a:avLst/>
          </a:prstGeom>
        </p:spPr>
        <p:txBody>
          <a:bodyPr wrap="none">
            <a:spAutoFit/>
          </a:bodyPr>
          <a:lstStyle/>
          <a:p>
            <a:r>
              <a:rPr lang="en-US" sz="1200" dirty="0" err="1">
                <a:latin typeface="Arial" panose="020B0604020202020204" pitchFamily="34" charset="0"/>
                <a:cs typeface="Arial" panose="020B0604020202020204" pitchFamily="34" charset="0"/>
              </a:rPr>
              <a:t>Totum</a:t>
            </a:r>
            <a:r>
              <a:rPr lang="en-US" sz="1200" dirty="0">
                <a:latin typeface="Arial" panose="020B0604020202020204" pitchFamily="34" charset="0"/>
                <a:cs typeface="Arial" panose="020B0604020202020204" pitchFamily="34" charset="0"/>
              </a:rPr>
              <a:t> Research, Canadians 18+; </a:t>
            </a:r>
            <a:r>
              <a:rPr lang="en-US" sz="1200" dirty="0" smtClean="0">
                <a:latin typeface="Arial" panose="020B0604020202020204" pitchFamily="34" charset="0"/>
                <a:cs typeface="Arial" panose="020B0604020202020204" pitchFamily="34" charset="0"/>
              </a:rPr>
              <a:t>June 2019</a:t>
            </a:r>
            <a:endParaRPr lang="en-CA" sz="1200" dirty="0">
              <a:latin typeface="Arial" panose="020B0604020202020204" pitchFamily="34" charset="0"/>
              <a:cs typeface="Arial" panose="020B0604020202020204" pitchFamily="34" charset="0"/>
            </a:endParaRPr>
          </a:p>
        </p:txBody>
      </p:sp>
      <p:sp>
        <p:nvSpPr>
          <p:cNvPr id="6" name="TextBox 1"/>
          <p:cNvSpPr txBox="1"/>
          <p:nvPr/>
        </p:nvSpPr>
        <p:spPr>
          <a:xfrm>
            <a:off x="8274677" y="1651218"/>
            <a:ext cx="697627" cy="400110"/>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Arial" panose="020B0604020202020204" pitchFamily="34" charset="0"/>
                <a:cs typeface="Arial" panose="020B0604020202020204" pitchFamily="34" charset="0"/>
              </a:rPr>
              <a:t>63%</a:t>
            </a:r>
            <a:endParaRPr lang="en-US" sz="2000" b="1" dirty="0">
              <a:latin typeface="Arial" panose="020B0604020202020204" pitchFamily="34" charset="0"/>
              <a:cs typeface="Arial" panose="020B0604020202020204" pitchFamily="34" charset="0"/>
            </a:endParaRPr>
          </a:p>
        </p:txBody>
      </p:sp>
      <p:sp>
        <p:nvSpPr>
          <p:cNvPr id="7" name="TextBox 1"/>
          <p:cNvSpPr txBox="1"/>
          <p:nvPr/>
        </p:nvSpPr>
        <p:spPr>
          <a:xfrm>
            <a:off x="7964350" y="2311363"/>
            <a:ext cx="697627" cy="400110"/>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Arial" panose="020B0604020202020204" pitchFamily="34" charset="0"/>
                <a:cs typeface="Arial" panose="020B0604020202020204" pitchFamily="34" charset="0"/>
              </a:rPr>
              <a:t>57%</a:t>
            </a:r>
            <a:endParaRPr lang="en-US" sz="2000" b="1" dirty="0">
              <a:latin typeface="Arial" panose="020B0604020202020204" pitchFamily="34" charset="0"/>
              <a:cs typeface="Arial" panose="020B0604020202020204" pitchFamily="34" charset="0"/>
            </a:endParaRPr>
          </a:p>
        </p:txBody>
      </p:sp>
      <p:sp>
        <p:nvSpPr>
          <p:cNvPr id="8" name="TextBox 1"/>
          <p:cNvSpPr txBox="1"/>
          <p:nvPr/>
        </p:nvSpPr>
        <p:spPr>
          <a:xfrm>
            <a:off x="6839705" y="2985102"/>
            <a:ext cx="697627" cy="400110"/>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Arial" panose="020B0604020202020204" pitchFamily="34" charset="0"/>
                <a:cs typeface="Arial" panose="020B0604020202020204" pitchFamily="34" charset="0"/>
              </a:rPr>
              <a:t>37%</a:t>
            </a:r>
            <a:endParaRPr lang="en-US" sz="2000" b="1" dirty="0">
              <a:latin typeface="Arial" panose="020B0604020202020204" pitchFamily="34" charset="0"/>
              <a:cs typeface="Arial" panose="020B0604020202020204" pitchFamily="34" charset="0"/>
            </a:endParaRPr>
          </a:p>
        </p:txBody>
      </p:sp>
      <p:sp>
        <p:nvSpPr>
          <p:cNvPr id="9" name="TextBox 1"/>
          <p:cNvSpPr txBox="1"/>
          <p:nvPr/>
        </p:nvSpPr>
        <p:spPr>
          <a:xfrm>
            <a:off x="7772329" y="3668706"/>
            <a:ext cx="697627" cy="400110"/>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Arial" panose="020B0604020202020204" pitchFamily="34" charset="0"/>
                <a:cs typeface="Arial" panose="020B0604020202020204" pitchFamily="34" charset="0"/>
              </a:rPr>
              <a:t>54%</a:t>
            </a:r>
            <a:endParaRPr lang="en-US" sz="2000" b="1" dirty="0">
              <a:latin typeface="Arial" panose="020B0604020202020204" pitchFamily="34" charset="0"/>
              <a:cs typeface="Arial" panose="020B0604020202020204" pitchFamily="34" charset="0"/>
            </a:endParaRPr>
          </a:p>
        </p:txBody>
      </p:sp>
      <p:sp>
        <p:nvSpPr>
          <p:cNvPr id="10" name="TextBox 1"/>
          <p:cNvSpPr txBox="1"/>
          <p:nvPr/>
        </p:nvSpPr>
        <p:spPr>
          <a:xfrm>
            <a:off x="7541725" y="4316789"/>
            <a:ext cx="697627" cy="400110"/>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Arial" panose="020B0604020202020204" pitchFamily="34" charset="0"/>
                <a:cs typeface="Arial" panose="020B0604020202020204" pitchFamily="34" charset="0"/>
              </a:rPr>
              <a:t>50%</a:t>
            </a:r>
            <a:endParaRPr lang="en-US" sz="2000" b="1" dirty="0">
              <a:latin typeface="Arial" panose="020B0604020202020204" pitchFamily="34" charset="0"/>
              <a:cs typeface="Arial" panose="020B0604020202020204" pitchFamily="34" charset="0"/>
            </a:endParaRPr>
          </a:p>
        </p:txBody>
      </p:sp>
      <p:sp>
        <p:nvSpPr>
          <p:cNvPr id="11" name="TextBox 1"/>
          <p:cNvSpPr txBox="1"/>
          <p:nvPr/>
        </p:nvSpPr>
        <p:spPr>
          <a:xfrm>
            <a:off x="6561278" y="4976934"/>
            <a:ext cx="697627" cy="400110"/>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latin typeface="Arial" panose="020B0604020202020204" pitchFamily="34" charset="0"/>
                <a:cs typeface="Arial" panose="020B0604020202020204" pitchFamily="34" charset="0"/>
              </a:rPr>
              <a:t>32%</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623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82" y="175462"/>
            <a:ext cx="7253658" cy="925620"/>
          </a:xfrm>
        </p:spPr>
        <p:txBody>
          <a:bodyPr>
            <a:noAutofit/>
          </a:bodyPr>
          <a:lstStyle/>
          <a:p>
            <a:r>
              <a:rPr lang="en-CA" sz="3200" dirty="0" smtClean="0"/>
              <a:t>Social Media Doesn’t Reach Everyone</a:t>
            </a:r>
            <a:endParaRPr lang="en-US" sz="3200" dirty="0"/>
          </a:p>
        </p:txBody>
      </p:sp>
      <p:sp>
        <p:nvSpPr>
          <p:cNvPr id="3" name="Content Placeholder 2"/>
          <p:cNvSpPr>
            <a:spLocks noGrp="1"/>
          </p:cNvSpPr>
          <p:nvPr>
            <p:ph idx="1"/>
          </p:nvPr>
        </p:nvSpPr>
        <p:spPr>
          <a:xfrm>
            <a:off x="440365" y="1286539"/>
            <a:ext cx="8458200" cy="4444409"/>
          </a:xfrm>
        </p:spPr>
        <p:txBody>
          <a:bodyPr>
            <a:normAutofit fontScale="92500" lnSpcReduction="20000"/>
          </a:bodyPr>
          <a:lstStyle/>
          <a:p>
            <a:pPr marL="0" indent="0">
              <a:lnSpc>
                <a:spcPct val="120000"/>
              </a:lnSpc>
              <a:buNone/>
            </a:pPr>
            <a:r>
              <a:rPr lang="en-CA" sz="2800" b="1" dirty="0" smtClean="0">
                <a:solidFill>
                  <a:srgbClr val="16A984"/>
                </a:solidFill>
              </a:rPr>
              <a:t>The trend </a:t>
            </a:r>
            <a:r>
              <a:rPr lang="en-CA" sz="2800" b="1" dirty="0">
                <a:solidFill>
                  <a:srgbClr val="16A984"/>
                </a:solidFill>
              </a:rPr>
              <a:t>of reaching </a:t>
            </a:r>
            <a:r>
              <a:rPr lang="en-CA" sz="2800" b="1" dirty="0" smtClean="0">
                <a:solidFill>
                  <a:srgbClr val="16A984"/>
                </a:solidFill>
              </a:rPr>
              <a:t>Canadians using social </a:t>
            </a:r>
            <a:r>
              <a:rPr lang="en-CA" sz="2800" b="1" dirty="0">
                <a:solidFill>
                  <a:srgbClr val="16A984"/>
                </a:solidFill>
              </a:rPr>
              <a:t>media is a concern for many reasons</a:t>
            </a:r>
            <a:r>
              <a:rPr lang="en-CA" sz="2800" b="1" dirty="0" smtClean="0">
                <a:solidFill>
                  <a:srgbClr val="16A984"/>
                </a:solidFill>
              </a:rPr>
              <a:t>:</a:t>
            </a:r>
          </a:p>
          <a:p>
            <a:pPr marL="514350" indent="-514350">
              <a:lnSpc>
                <a:spcPct val="120000"/>
              </a:lnSpc>
              <a:buFont typeface="+mj-lt"/>
              <a:buAutoNum type="arabicPeriod"/>
            </a:pPr>
            <a:r>
              <a:rPr lang="en-CA" sz="2300" dirty="0" smtClean="0"/>
              <a:t>Almost one in five Canadian </a:t>
            </a:r>
            <a:r>
              <a:rPr lang="en-CA" sz="2300" dirty="0"/>
              <a:t>adults </a:t>
            </a:r>
            <a:r>
              <a:rPr lang="en-CA" sz="2300" dirty="0" smtClean="0"/>
              <a:t>doesn’t </a:t>
            </a:r>
            <a:r>
              <a:rPr lang="en-CA" sz="2300" dirty="0"/>
              <a:t>use social media</a:t>
            </a:r>
            <a:r>
              <a:rPr lang="en-CA" sz="2300" dirty="0" smtClean="0"/>
              <a:t>.</a:t>
            </a:r>
          </a:p>
          <a:p>
            <a:pPr marL="514350" indent="-514350">
              <a:lnSpc>
                <a:spcPct val="120000"/>
              </a:lnSpc>
              <a:buFont typeface="+mj-lt"/>
              <a:buAutoNum type="arabicPeriod"/>
            </a:pPr>
            <a:r>
              <a:rPr lang="en-CA" sz="2300" dirty="0" smtClean="0"/>
              <a:t>Few </a:t>
            </a:r>
            <a:r>
              <a:rPr lang="en-CA" sz="2300" dirty="0"/>
              <a:t>communities are adequately served by online-only sources of local news and information. However, the ability of printed newspapers to deliver news and </a:t>
            </a:r>
            <a:r>
              <a:rPr lang="en-CA" sz="2300" dirty="0" smtClean="0"/>
              <a:t>information </a:t>
            </a:r>
            <a:r>
              <a:rPr lang="en-CA" sz="2300" dirty="0"/>
              <a:t>is proven and an essential tool for continued democratic and economic vitality</a:t>
            </a:r>
            <a:r>
              <a:rPr lang="en-CA" sz="2300" dirty="0" smtClean="0"/>
              <a:t>.</a:t>
            </a:r>
          </a:p>
          <a:p>
            <a:pPr marL="514350" indent="-514350">
              <a:lnSpc>
                <a:spcPct val="120000"/>
              </a:lnSpc>
              <a:buFont typeface="+mj-lt"/>
              <a:buAutoNum type="arabicPeriod"/>
            </a:pPr>
            <a:r>
              <a:rPr lang="en-CA" sz="2300" dirty="0"/>
              <a:t>Website information can be changed while newspaper public notices are printed, archived and remain as a permanent public record. </a:t>
            </a:r>
            <a:endParaRPr lang="en-CA" sz="2300" dirty="0" smtClean="0"/>
          </a:p>
          <a:p>
            <a:pPr marL="514350" indent="-514350">
              <a:lnSpc>
                <a:spcPct val="120000"/>
              </a:lnSpc>
              <a:buFont typeface="+mj-lt"/>
              <a:buAutoNum type="arabicPeriod"/>
            </a:pPr>
            <a:r>
              <a:rPr lang="en-CA" sz="2300" dirty="0" smtClean="0"/>
              <a:t>Governments </a:t>
            </a:r>
            <a:r>
              <a:rPr lang="en-CA" sz="2300" dirty="0"/>
              <a:t>have an obligation to provide access to important and relevant information to all Canadians.</a:t>
            </a:r>
          </a:p>
          <a:p>
            <a:pPr marL="514350" indent="-514350">
              <a:lnSpc>
                <a:spcPct val="120000"/>
              </a:lnSpc>
              <a:buFont typeface="+mj-lt"/>
              <a:buAutoNum type="arabicPeriod"/>
            </a:pPr>
            <a:endParaRPr lang="en-US" sz="2300" dirty="0"/>
          </a:p>
        </p:txBody>
      </p:sp>
    </p:spTree>
    <p:extLst>
      <p:ext uri="{BB962C8B-B14F-4D97-AF65-F5344CB8AC3E}">
        <p14:creationId xmlns:p14="http://schemas.microsoft.com/office/powerpoint/2010/main" val="3365625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56555670"/>
              </p:ext>
            </p:extLst>
          </p:nvPr>
        </p:nvGraphicFramePr>
        <p:xfrm>
          <a:off x="217714" y="1066800"/>
          <a:ext cx="8926286" cy="568324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7"/>
          <p:cNvSpPr txBox="1">
            <a:spLocks noChangeArrowheads="1"/>
          </p:cNvSpPr>
          <p:nvPr/>
        </p:nvSpPr>
        <p:spPr bwMode="auto">
          <a:xfrm>
            <a:off x="0" y="6605905"/>
            <a:ext cx="75961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None/>
            </a:pPr>
            <a:r>
              <a:rPr lang="en-US" altLang="en-US" sz="1000" dirty="0" err="1" smtClean="0"/>
              <a:t>Totum</a:t>
            </a:r>
            <a:r>
              <a:rPr lang="en-US" altLang="en-US" sz="1000" dirty="0" smtClean="0"/>
              <a:t> Research: Canadian Adults 18+ (January 2018)</a:t>
            </a:r>
          </a:p>
        </p:txBody>
      </p:sp>
      <p:pic>
        <p:nvPicPr>
          <p:cNvPr id="35851" name="Picture 11" descr="http://sociedia.com/wp-content/uploads/2013/03/social_networks_logo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3725" y="3352800"/>
            <a:ext cx="1895523" cy="19812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423049" y="285270"/>
            <a:ext cx="6943060" cy="873679"/>
          </a:xfrm>
        </p:spPr>
        <p:txBody>
          <a:bodyPr/>
          <a:lstStyle/>
          <a:p>
            <a:r>
              <a:rPr lang="en-US" altLang="en-US" dirty="0"/>
              <a:t>Social Media </a:t>
            </a:r>
            <a:r>
              <a:rPr lang="en-US" altLang="en-US" dirty="0" smtClean="0"/>
              <a:t>Usage</a:t>
            </a:r>
            <a:endParaRPr lang="en-CA" dirty="0"/>
          </a:p>
        </p:txBody>
      </p:sp>
    </p:spTree>
    <p:extLst>
      <p:ext uri="{BB962C8B-B14F-4D97-AF65-F5344CB8AC3E}">
        <p14:creationId xmlns:p14="http://schemas.microsoft.com/office/powerpoint/2010/main" val="3770006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728331"/>
            <a:ext cx="6400800" cy="4572000"/>
          </a:xfrm>
          <a:prstGeom prst="rect">
            <a:avLst/>
          </a:prstGeom>
        </p:spPr>
      </p:pic>
    </p:spTree>
    <p:extLst>
      <p:ext uri="{BB962C8B-B14F-4D97-AF65-F5344CB8AC3E}">
        <p14:creationId xmlns:p14="http://schemas.microsoft.com/office/powerpoint/2010/main" val="2575867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98" y="1596039"/>
            <a:ext cx="977426" cy="4138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1"/>
          <p:cNvSpPr>
            <a:spLocks noGrp="1"/>
          </p:cNvSpPr>
          <p:nvPr>
            <p:ph type="title"/>
          </p:nvPr>
        </p:nvSpPr>
        <p:spPr>
          <a:xfrm>
            <a:off x="457200" y="228600"/>
            <a:ext cx="6781800" cy="925620"/>
          </a:xfrm>
        </p:spPr>
        <p:txBody>
          <a:bodyPr>
            <a:noAutofit/>
          </a:bodyPr>
          <a:lstStyle/>
          <a:p>
            <a:r>
              <a:rPr lang="en-US" sz="3400" dirty="0" smtClean="0"/>
              <a:t>Canadians Want Government Advertising in Newspapers</a:t>
            </a:r>
            <a:endParaRPr lang="en-US" sz="3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7528867"/>
              </p:ext>
            </p:extLst>
          </p:nvPr>
        </p:nvGraphicFramePr>
        <p:xfrm>
          <a:off x="190500" y="1348278"/>
          <a:ext cx="8655050" cy="441911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1" y="5953043"/>
            <a:ext cx="6651171" cy="892552"/>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Q: Which of the listed media do you think are the most appropriate for advertising about federal, provincial and municipal/regional government programs and services?  </a:t>
            </a:r>
          </a:p>
          <a:p>
            <a:r>
              <a:rPr lang="en-US" sz="1050" dirty="0" smtClean="0">
                <a:latin typeface="Arial" panose="020B0604020202020204" pitchFamily="34" charset="0"/>
                <a:cs typeface="Arial" panose="020B0604020202020204" pitchFamily="34" charset="0"/>
              </a:rPr>
              <a:t>Source:  </a:t>
            </a:r>
            <a:r>
              <a:rPr lang="en-US" sz="1050" dirty="0" err="1" smtClean="0">
                <a:latin typeface="Arial" panose="020B0604020202020204" pitchFamily="34" charset="0"/>
                <a:cs typeface="Arial" panose="020B0604020202020204" pitchFamily="34" charset="0"/>
              </a:rPr>
              <a:t>Totum</a:t>
            </a:r>
            <a:r>
              <a:rPr lang="en-US" sz="1050" dirty="0" smtClean="0">
                <a:latin typeface="Arial" panose="020B0604020202020204" pitchFamily="34" charset="0"/>
                <a:cs typeface="Arial" panose="020B0604020202020204" pitchFamily="34" charset="0"/>
              </a:rPr>
              <a:t> Research, March 2019  *Traditional + Digital formats</a:t>
            </a:r>
          </a:p>
        </p:txBody>
      </p:sp>
      <p:sp>
        <p:nvSpPr>
          <p:cNvPr id="11" name="Rectangle 10"/>
          <p:cNvSpPr/>
          <p:nvPr/>
        </p:nvSpPr>
        <p:spPr>
          <a:xfrm>
            <a:off x="6985592" y="2169897"/>
            <a:ext cx="2158408" cy="3493264"/>
          </a:xfrm>
          <a:prstGeom prst="rect">
            <a:avLst/>
          </a:prstGeom>
        </p:spPr>
        <p:txBody>
          <a:bodyPr wrap="square">
            <a:spAutoFit/>
          </a:bodyPr>
          <a:lstStyle/>
          <a:p>
            <a:r>
              <a:rPr lang="en-US" sz="1700" dirty="0" smtClean="0">
                <a:solidFill>
                  <a:srgbClr val="334495"/>
                </a:solidFill>
                <a:latin typeface="Arial" panose="020B0604020202020204" pitchFamily="34" charset="0"/>
                <a:cs typeface="Arial" panose="020B0604020202020204" pitchFamily="34" charset="0"/>
              </a:rPr>
              <a:t>Two thirds (</a:t>
            </a:r>
            <a:r>
              <a:rPr lang="en-US" sz="1700" b="1" dirty="0" smtClean="0">
                <a:solidFill>
                  <a:srgbClr val="334495"/>
                </a:solidFill>
                <a:latin typeface="Arial" panose="020B0604020202020204" pitchFamily="34" charset="0"/>
                <a:cs typeface="Arial" panose="020B0604020202020204" pitchFamily="34" charset="0"/>
              </a:rPr>
              <a:t>65%</a:t>
            </a:r>
            <a:r>
              <a:rPr lang="en-US" sz="1700" dirty="0" smtClean="0">
                <a:solidFill>
                  <a:srgbClr val="334495"/>
                </a:solidFill>
                <a:latin typeface="Arial" panose="020B0604020202020204" pitchFamily="34" charset="0"/>
                <a:cs typeface="Arial" panose="020B0604020202020204" pitchFamily="34" charset="0"/>
              </a:rPr>
              <a:t>) of Canadians want to see advertising for government programs/services in </a:t>
            </a:r>
            <a:r>
              <a:rPr lang="en-US" sz="1700" b="1" dirty="0" smtClean="0">
                <a:solidFill>
                  <a:srgbClr val="16A985"/>
                </a:solidFill>
                <a:latin typeface="Arial" panose="020B0604020202020204" pitchFamily="34" charset="0"/>
                <a:cs typeface="Arial" panose="020B0604020202020204" pitchFamily="34" charset="0"/>
              </a:rPr>
              <a:t>newspapers</a:t>
            </a:r>
            <a:r>
              <a:rPr lang="en-US" sz="1700" dirty="0" smtClean="0">
                <a:solidFill>
                  <a:srgbClr val="16A985"/>
                </a:solidFill>
                <a:latin typeface="Arial" panose="020B0604020202020204" pitchFamily="34" charset="0"/>
                <a:cs typeface="Arial" panose="020B0604020202020204" pitchFamily="34" charset="0"/>
              </a:rPr>
              <a:t>.</a:t>
            </a:r>
          </a:p>
          <a:p>
            <a:endParaRPr lang="en-US" sz="1700" dirty="0" smtClean="0">
              <a:solidFill>
                <a:srgbClr val="334495"/>
              </a:solidFill>
              <a:latin typeface="Arial" panose="020B0604020202020204" pitchFamily="34" charset="0"/>
              <a:cs typeface="Arial" panose="020B0604020202020204" pitchFamily="34" charset="0"/>
            </a:endParaRPr>
          </a:p>
          <a:p>
            <a:r>
              <a:rPr lang="en-US" sz="1700" dirty="0" smtClean="0">
                <a:solidFill>
                  <a:srgbClr val="334495"/>
                </a:solidFill>
                <a:latin typeface="Arial" panose="020B0604020202020204" pitchFamily="34" charset="0"/>
                <a:cs typeface="Arial" panose="020B0604020202020204" pitchFamily="34" charset="0"/>
              </a:rPr>
              <a:t>More than </a:t>
            </a:r>
            <a:r>
              <a:rPr lang="en-US" sz="1700" b="1" dirty="0" smtClean="0">
                <a:solidFill>
                  <a:srgbClr val="334495"/>
                </a:solidFill>
                <a:latin typeface="Arial" panose="020B0604020202020204" pitchFamily="34" charset="0"/>
                <a:cs typeface="Arial" panose="020B0604020202020204" pitchFamily="34" charset="0"/>
              </a:rPr>
              <a:t>six in ten </a:t>
            </a:r>
            <a:r>
              <a:rPr lang="en-US" sz="1700" dirty="0" smtClean="0">
                <a:solidFill>
                  <a:srgbClr val="334495"/>
                </a:solidFill>
                <a:latin typeface="Arial" panose="020B0604020202020204" pitchFamily="34" charset="0"/>
                <a:cs typeface="Arial" panose="020B0604020202020204" pitchFamily="34" charset="0"/>
              </a:rPr>
              <a:t>adults believe </a:t>
            </a:r>
            <a:r>
              <a:rPr lang="en-US" sz="1700" b="1" dirty="0" smtClean="0">
                <a:solidFill>
                  <a:srgbClr val="334495"/>
                </a:solidFill>
                <a:latin typeface="Arial" panose="020B0604020202020204" pitchFamily="34" charset="0"/>
                <a:cs typeface="Arial" panose="020B0604020202020204" pitchFamily="34" charset="0"/>
              </a:rPr>
              <a:t>newspapers </a:t>
            </a:r>
            <a:r>
              <a:rPr lang="en-US" sz="1700" dirty="0" smtClean="0">
                <a:solidFill>
                  <a:srgbClr val="334495"/>
                </a:solidFill>
                <a:latin typeface="Arial" panose="020B0604020202020204" pitchFamily="34" charset="0"/>
                <a:cs typeface="Arial" panose="020B0604020202020204" pitchFamily="34" charset="0"/>
              </a:rPr>
              <a:t>are the most appropriate media for government ads.</a:t>
            </a:r>
          </a:p>
        </p:txBody>
      </p:sp>
    </p:spTree>
    <p:extLst>
      <p:ext uri="{BB962C8B-B14F-4D97-AF65-F5344CB8AC3E}">
        <p14:creationId xmlns:p14="http://schemas.microsoft.com/office/powerpoint/2010/main" val="51407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139" y="343785"/>
            <a:ext cx="8569841" cy="5716773"/>
          </a:xfrm>
        </p:spPr>
        <p:txBody>
          <a:bodyPr>
            <a:normAutofit lnSpcReduction="10000"/>
          </a:bodyPr>
          <a:lstStyle/>
          <a:p>
            <a:pPr marL="0" indent="0">
              <a:buNone/>
            </a:pPr>
            <a:r>
              <a:rPr lang="en-CA" sz="3100" b="1" dirty="0" smtClean="0">
                <a:latin typeface="Myriad Pro"/>
                <a:cs typeface="Myriad Pro"/>
              </a:rPr>
              <a:t>The government has a duty to inform </a:t>
            </a:r>
          </a:p>
          <a:p>
            <a:pPr marL="0" indent="0">
              <a:buNone/>
            </a:pPr>
            <a:r>
              <a:rPr lang="en-CA" sz="3100" b="1" dirty="0" smtClean="0">
                <a:latin typeface="Myriad Pro"/>
                <a:cs typeface="Myriad Pro"/>
              </a:rPr>
              <a:t>Canadians about its programs, services,</a:t>
            </a:r>
          </a:p>
          <a:p>
            <a:pPr marL="0" indent="0">
              <a:buNone/>
            </a:pPr>
            <a:r>
              <a:rPr lang="en-CA" sz="3100" b="1" dirty="0" smtClean="0">
                <a:latin typeface="Myriad Pro"/>
                <a:cs typeface="Myriad Pro"/>
              </a:rPr>
              <a:t>policies and decisions. </a:t>
            </a:r>
          </a:p>
          <a:p>
            <a:pPr marL="0" indent="0">
              <a:buNone/>
            </a:pPr>
            <a:endParaRPr lang="en-CA" sz="1200" b="1" dirty="0" smtClean="0">
              <a:latin typeface="Myriad Pro"/>
              <a:cs typeface="Myriad Pro"/>
            </a:endParaRPr>
          </a:p>
          <a:p>
            <a:pPr marL="0" indent="0">
              <a:buNone/>
            </a:pPr>
            <a:r>
              <a:rPr lang="en-CA" sz="2600" b="1" dirty="0" smtClean="0">
                <a:solidFill>
                  <a:srgbClr val="16A984"/>
                </a:solidFill>
              </a:rPr>
              <a:t>Advertising</a:t>
            </a:r>
            <a:r>
              <a:rPr lang="en-CA" sz="2600" dirty="0" smtClean="0">
                <a:solidFill>
                  <a:srgbClr val="16A984"/>
                </a:solidFill>
              </a:rPr>
              <a:t> </a:t>
            </a:r>
            <a:r>
              <a:rPr lang="en-CA" sz="2600" dirty="0" smtClean="0"/>
              <a:t>is one of many ways the Government ensures that individuals, families and businesses have the information they need to exercise their rights and responsibilities and to make decisions about their health, safety and security.</a:t>
            </a:r>
          </a:p>
          <a:p>
            <a:pPr>
              <a:spcBef>
                <a:spcPts val="1200"/>
              </a:spcBef>
              <a:buClr>
                <a:srgbClr val="16A984"/>
              </a:buClr>
            </a:pPr>
            <a:r>
              <a:rPr lang="en-US" sz="2600" b="1" dirty="0">
                <a:solidFill>
                  <a:srgbClr val="16A984"/>
                </a:solidFill>
              </a:rPr>
              <a:t>Digital</a:t>
            </a:r>
            <a:r>
              <a:rPr lang="en-US" sz="2600" dirty="0">
                <a:solidFill>
                  <a:srgbClr val="16A984"/>
                </a:solidFill>
              </a:rPr>
              <a:t> advertising </a:t>
            </a:r>
            <a:r>
              <a:rPr lang="en-US" sz="2600" dirty="0"/>
              <a:t>has the ability to reach those in “connected” communities</a:t>
            </a:r>
          </a:p>
          <a:p>
            <a:pPr>
              <a:spcBef>
                <a:spcPts val="1200"/>
              </a:spcBef>
              <a:buClr>
                <a:srgbClr val="16A984"/>
              </a:buClr>
            </a:pPr>
            <a:r>
              <a:rPr lang="en-US" sz="2600" b="1" dirty="0">
                <a:solidFill>
                  <a:srgbClr val="16A984"/>
                </a:solidFill>
              </a:rPr>
              <a:t>Printed</a:t>
            </a:r>
            <a:r>
              <a:rPr lang="en-US" sz="2600" dirty="0">
                <a:solidFill>
                  <a:srgbClr val="16A984"/>
                </a:solidFill>
              </a:rPr>
              <a:t> newspapers </a:t>
            </a:r>
            <a:r>
              <a:rPr lang="en-US" sz="2600" dirty="0"/>
              <a:t>provide reach across communities with lower internet penetration</a:t>
            </a:r>
          </a:p>
          <a:p>
            <a:pPr marL="0" indent="0">
              <a:buNone/>
            </a:pPr>
            <a:endParaRPr lang="en-US" sz="2800" dirty="0">
              <a:latin typeface="Myriad Pro"/>
              <a:cs typeface="Myriad Pro"/>
            </a:endParaRPr>
          </a:p>
        </p:txBody>
      </p:sp>
    </p:spTree>
    <p:extLst>
      <p:ext uri="{BB962C8B-B14F-4D97-AF65-F5344CB8AC3E}">
        <p14:creationId xmlns:p14="http://schemas.microsoft.com/office/powerpoint/2010/main" val="310630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565608" y="4038600"/>
            <a:ext cx="8273592" cy="914400"/>
          </a:xfrm>
          <a:prstGeom prst="wedgeRectCallout">
            <a:avLst>
              <a:gd name="adj1" fmla="val 854"/>
              <a:gd name="adj2" fmla="val 73762"/>
            </a:avLst>
          </a:prstGeom>
          <a:solidFill>
            <a:srgbClr val="16A9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0" y="1371600"/>
            <a:ext cx="9144000" cy="1524000"/>
          </a:xfrm>
          <a:prstGeom prst="rect">
            <a:avLst/>
          </a:prstGeom>
          <a:solidFill>
            <a:srgbClr val="33449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138222"/>
            <a:ext cx="7297479" cy="1004777"/>
          </a:xfrm>
        </p:spPr>
        <p:txBody>
          <a:bodyPr>
            <a:normAutofit/>
          </a:bodyPr>
          <a:lstStyle/>
          <a:p>
            <a:pPr marL="0" indent="0" algn="l">
              <a:spcBef>
                <a:spcPts val="0"/>
              </a:spcBef>
            </a:pPr>
            <a:r>
              <a:rPr lang="en-CA" dirty="0">
                <a:latin typeface="Myriad Pro" pitchFamily="34" charset="0"/>
              </a:rPr>
              <a:t>Optimized Campaign </a:t>
            </a:r>
            <a:r>
              <a:rPr lang="en-CA" dirty="0" smtClean="0">
                <a:latin typeface="Myriad Pro" pitchFamily="34" charset="0"/>
              </a:rPr>
              <a:t>= </a:t>
            </a:r>
            <a:endParaRPr lang="en-CA" dirty="0">
              <a:latin typeface="Myriad Pro" pitchFamily="34" charset="0"/>
            </a:endParaRPr>
          </a:p>
        </p:txBody>
      </p:sp>
      <p:sp>
        <p:nvSpPr>
          <p:cNvPr id="3" name="Content Placeholder 2"/>
          <p:cNvSpPr>
            <a:spLocks noGrp="1"/>
          </p:cNvSpPr>
          <p:nvPr>
            <p:ph idx="1"/>
          </p:nvPr>
        </p:nvSpPr>
        <p:spPr>
          <a:xfrm>
            <a:off x="707010" y="4038600"/>
            <a:ext cx="8043585" cy="1143000"/>
          </a:xfrm>
        </p:spPr>
        <p:txBody>
          <a:bodyPr>
            <a:noAutofit/>
          </a:bodyPr>
          <a:lstStyle/>
          <a:p>
            <a:pPr marL="0" indent="0">
              <a:buNone/>
            </a:pPr>
            <a:r>
              <a:rPr lang="en-CA" sz="2400" dirty="0" smtClean="0">
                <a:solidFill>
                  <a:schemeClr val="bg1"/>
                </a:solidFill>
              </a:rPr>
              <a:t>“</a:t>
            </a:r>
            <a:r>
              <a:rPr lang="en-CA" sz="2400" dirty="0">
                <a:solidFill>
                  <a:schemeClr val="bg1"/>
                </a:solidFill>
              </a:rPr>
              <a:t>More is better: spending across multiple platforms delivers greater ROI than investing in single </a:t>
            </a:r>
            <a:r>
              <a:rPr lang="en-CA" sz="2400" dirty="0" smtClean="0">
                <a:solidFill>
                  <a:schemeClr val="bg1"/>
                </a:solidFill>
              </a:rPr>
              <a:t>platforms.” </a:t>
            </a:r>
          </a:p>
          <a:p>
            <a:pPr marL="0" indent="0" algn="r">
              <a:lnSpc>
                <a:spcPct val="250000"/>
              </a:lnSpc>
              <a:buNone/>
            </a:pPr>
            <a:r>
              <a:rPr lang="en-CA" sz="1800" i="1" dirty="0" smtClean="0"/>
              <a:t>Gayle </a:t>
            </a:r>
            <a:r>
              <a:rPr lang="en-CA" sz="1800" i="1" dirty="0" err="1"/>
              <a:t>Fuguitt</a:t>
            </a:r>
            <a:r>
              <a:rPr lang="en-CA" sz="1800" i="1" dirty="0"/>
              <a:t>, </a:t>
            </a:r>
            <a:r>
              <a:rPr lang="en-CA" sz="1800" i="1" dirty="0" smtClean="0"/>
              <a:t>President, CEO Advertising Research Foundation</a:t>
            </a:r>
            <a:endParaRPr lang="en-CA" sz="1800" i="1" dirty="0"/>
          </a:p>
        </p:txBody>
      </p:sp>
      <p:sp>
        <p:nvSpPr>
          <p:cNvPr id="4" name="TextBox 3"/>
          <p:cNvSpPr txBox="1"/>
          <p:nvPr/>
        </p:nvSpPr>
        <p:spPr>
          <a:xfrm>
            <a:off x="0" y="6611779"/>
            <a:ext cx="9144000" cy="253916"/>
          </a:xfrm>
          <a:prstGeom prst="rect">
            <a:avLst/>
          </a:prstGeom>
          <a:noFill/>
        </p:spPr>
        <p:txBody>
          <a:bodyPr wrap="square" rtlCol="0">
            <a:spAutoFit/>
          </a:bodyPr>
          <a:lstStyle/>
          <a:p>
            <a:r>
              <a:rPr lang="en-CA" sz="1050" dirty="0" smtClean="0">
                <a:latin typeface="Arial" panose="020B0604020202020204" pitchFamily="34" charset="0"/>
                <a:cs typeface="Arial" panose="020B0604020202020204" pitchFamily="34" charset="0"/>
              </a:rPr>
              <a:t>Media Life Magazine, April 4, 2016</a:t>
            </a:r>
            <a:endParaRPr lang="en-CA" sz="1050" dirty="0">
              <a:latin typeface="Arial" panose="020B0604020202020204" pitchFamily="34" charset="0"/>
              <a:cs typeface="Arial" panose="020B0604020202020204" pitchFamily="34" charset="0"/>
            </a:endParaRPr>
          </a:p>
        </p:txBody>
      </p:sp>
      <p:sp>
        <p:nvSpPr>
          <p:cNvPr id="7" name="TextBox 6"/>
          <p:cNvSpPr txBox="1"/>
          <p:nvPr/>
        </p:nvSpPr>
        <p:spPr>
          <a:xfrm>
            <a:off x="457200" y="3045666"/>
            <a:ext cx="8458200" cy="1015663"/>
          </a:xfrm>
          <a:prstGeom prst="rect">
            <a:avLst/>
          </a:prstGeom>
          <a:noFill/>
        </p:spPr>
        <p:txBody>
          <a:bodyPr wrap="square" rtlCol="0">
            <a:spAutoFit/>
          </a:bodyPr>
          <a:lstStyle/>
          <a:p>
            <a:r>
              <a:rPr lang="en-CA" sz="2000" dirty="0">
                <a:latin typeface="Arial" panose="020B0604020202020204" pitchFamily="34" charset="0"/>
                <a:cs typeface="Arial" panose="020B0604020202020204" pitchFamily="34" charset="0"/>
              </a:rPr>
              <a:t>While ad dollars are increasingly moving to digital, it’s most effective to keep the bulk of the dollars in traditional media.</a:t>
            </a:r>
          </a:p>
          <a:p>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381000" y="1606760"/>
            <a:ext cx="3962400" cy="1212640"/>
          </a:xfrm>
          <a:prstGeom prst="rect">
            <a:avLst/>
          </a:prstGeom>
          <a:noFill/>
        </p:spPr>
        <p:txBody>
          <a:bodyPr wrap="square" rtlCol="0">
            <a:spAutoFit/>
          </a:bodyPr>
          <a:lstStyle/>
          <a:p>
            <a:pPr lvl="3">
              <a:lnSpc>
                <a:spcPct val="80000"/>
              </a:lnSpc>
            </a:pPr>
            <a:r>
              <a:rPr lang="en-CA" sz="6600" b="1" dirty="0" smtClean="0">
                <a:solidFill>
                  <a:schemeClr val="bg1"/>
                </a:solidFill>
                <a:latin typeface="Myriad Pro" pitchFamily="34" charset="0"/>
              </a:rPr>
              <a:t> 78</a:t>
            </a:r>
            <a:r>
              <a:rPr lang="en-CA" sz="6600" b="1" dirty="0">
                <a:solidFill>
                  <a:schemeClr val="bg1"/>
                </a:solidFill>
                <a:latin typeface="Myriad Pro" pitchFamily="34" charset="0"/>
              </a:rPr>
              <a:t>% </a:t>
            </a:r>
            <a:endParaRPr lang="en-CA" sz="6600" dirty="0" smtClean="0">
              <a:solidFill>
                <a:schemeClr val="bg1"/>
              </a:solidFill>
              <a:latin typeface="Myriad Pro" pitchFamily="34" charset="0"/>
            </a:endParaRPr>
          </a:p>
          <a:p>
            <a:pPr algn="ctr">
              <a:lnSpc>
                <a:spcPct val="80000"/>
              </a:lnSpc>
            </a:pPr>
            <a:r>
              <a:rPr lang="en-CA" sz="2400" dirty="0" smtClean="0">
                <a:solidFill>
                  <a:schemeClr val="bg1"/>
                </a:solidFill>
                <a:latin typeface="Myriad Pro" pitchFamily="34" charset="0"/>
              </a:rPr>
              <a:t>TRADITIONAL ADVERTISING</a:t>
            </a:r>
            <a:endParaRPr lang="en-US" sz="2400" dirty="0">
              <a:solidFill>
                <a:schemeClr val="bg1"/>
              </a:solidFill>
            </a:endParaRPr>
          </a:p>
        </p:txBody>
      </p:sp>
      <p:sp>
        <p:nvSpPr>
          <p:cNvPr id="9" name="TextBox 8"/>
          <p:cNvSpPr txBox="1"/>
          <p:nvPr/>
        </p:nvSpPr>
        <p:spPr>
          <a:xfrm>
            <a:off x="5410200" y="1616839"/>
            <a:ext cx="3200400" cy="1431161"/>
          </a:xfrm>
          <a:prstGeom prst="rect">
            <a:avLst/>
          </a:prstGeom>
          <a:noFill/>
        </p:spPr>
        <p:txBody>
          <a:bodyPr wrap="square" rtlCol="0">
            <a:spAutoFit/>
          </a:bodyPr>
          <a:lstStyle/>
          <a:p>
            <a:pPr lvl="2">
              <a:lnSpc>
                <a:spcPct val="80000"/>
              </a:lnSpc>
            </a:pPr>
            <a:r>
              <a:rPr lang="en-CA" sz="6600" b="1" dirty="0" smtClean="0">
                <a:solidFill>
                  <a:schemeClr val="bg1"/>
                </a:solidFill>
                <a:latin typeface="Myriad Pro" pitchFamily="34" charset="0"/>
              </a:rPr>
              <a:t>  22%</a:t>
            </a:r>
          </a:p>
          <a:p>
            <a:pPr algn="ctr">
              <a:lnSpc>
                <a:spcPct val="80000"/>
              </a:lnSpc>
            </a:pPr>
            <a:r>
              <a:rPr lang="en-CA" sz="2400" dirty="0" smtClean="0">
                <a:solidFill>
                  <a:schemeClr val="bg1"/>
                </a:solidFill>
                <a:latin typeface="Myriad Pro" pitchFamily="34" charset="0"/>
              </a:rPr>
              <a:t>DIGITAL ADVERTISING</a:t>
            </a:r>
            <a:endParaRPr lang="en-US" sz="2400" dirty="0" smtClean="0">
              <a:solidFill>
                <a:schemeClr val="bg1"/>
              </a:solidFill>
            </a:endParaRPr>
          </a:p>
          <a:p>
            <a:pPr algn="ctr">
              <a:lnSpc>
                <a:spcPct val="80000"/>
              </a:lnSpc>
            </a:pPr>
            <a:endParaRPr lang="en-US" dirty="0">
              <a:solidFill>
                <a:schemeClr val="bg1"/>
              </a:solidFill>
            </a:endParaRPr>
          </a:p>
        </p:txBody>
      </p:sp>
      <p:sp>
        <p:nvSpPr>
          <p:cNvPr id="11" name="TextBox 10"/>
          <p:cNvSpPr txBox="1"/>
          <p:nvPr/>
        </p:nvSpPr>
        <p:spPr>
          <a:xfrm>
            <a:off x="4343400" y="1449050"/>
            <a:ext cx="1600200" cy="1446550"/>
          </a:xfrm>
          <a:prstGeom prst="rect">
            <a:avLst/>
          </a:prstGeom>
          <a:noFill/>
        </p:spPr>
        <p:txBody>
          <a:bodyPr wrap="square" rtlCol="0">
            <a:spAutoFit/>
          </a:bodyPr>
          <a:lstStyle/>
          <a:p>
            <a:r>
              <a:rPr lang="en-US" sz="8800" b="1" dirty="0" smtClean="0">
                <a:solidFill>
                  <a:srgbClr val="FFFFFF"/>
                </a:solidFill>
              </a:rPr>
              <a:t>+</a:t>
            </a:r>
            <a:endParaRPr lang="en-US" sz="8800" b="1" dirty="0">
              <a:solidFill>
                <a:srgbClr val="FFFFFF"/>
              </a:solidFill>
            </a:endParaRPr>
          </a:p>
        </p:txBody>
      </p:sp>
      <p:pic>
        <p:nvPicPr>
          <p:cNvPr id="12" name="Picture 11" descr="icons copy-15.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066800"/>
            <a:ext cx="2030323" cy="1472035"/>
          </a:xfrm>
          <a:prstGeom prst="rect">
            <a:avLst/>
          </a:prstGeom>
        </p:spPr>
      </p:pic>
      <p:pic>
        <p:nvPicPr>
          <p:cNvPr id="13" name="Picture 12" descr="icons copy-16.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57800" y="1482818"/>
            <a:ext cx="1752600" cy="1031782"/>
          </a:xfrm>
          <a:prstGeom prst="rect">
            <a:avLst/>
          </a:prstGeom>
        </p:spPr>
      </p:pic>
    </p:spTree>
    <p:extLst>
      <p:ext uri="{BB962C8B-B14F-4D97-AF65-F5344CB8AC3E}">
        <p14:creationId xmlns:p14="http://schemas.microsoft.com/office/powerpoint/2010/main" val="21405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7145079" cy="974971"/>
          </a:xfrm>
          <a:prstGeom prst="rect">
            <a:avLst/>
          </a:prstGeom>
        </p:spPr>
        <p:txBody>
          <a:bodyPr>
            <a:noAutofit/>
          </a:bodyPr>
          <a:lstStyle/>
          <a:p>
            <a:r>
              <a:rPr lang="en-US" sz="3600" dirty="0" smtClean="0">
                <a:ea typeface="+mn-ea"/>
                <a:cs typeface="+mn-cs"/>
              </a:rPr>
              <a:t>News Media Ads Are Most Trusted</a:t>
            </a:r>
            <a:endParaRPr lang="en-US" sz="3600" dirty="0">
              <a:ea typeface="+mn-ea"/>
              <a:cs typeface="+mn-cs"/>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282519326"/>
              </p:ext>
            </p:extLst>
          </p:nvPr>
        </p:nvGraphicFramePr>
        <p:xfrm>
          <a:off x="0" y="1314450"/>
          <a:ext cx="8740775" cy="464502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6581001"/>
            <a:ext cx="3224537" cy="276999"/>
          </a:xfrm>
          <a:prstGeom prst="rect">
            <a:avLst/>
          </a:prstGeom>
        </p:spPr>
        <p:txBody>
          <a:bodyPr wrap="none">
            <a:spAutoFit/>
          </a:bodyPr>
          <a:lstStyle/>
          <a:p>
            <a:r>
              <a:rPr lang="en-US" sz="1200" dirty="0" err="1">
                <a:latin typeface="Arial" panose="020B0604020202020204" pitchFamily="34" charset="0"/>
                <a:cs typeface="Arial" panose="020B0604020202020204" pitchFamily="34" charset="0"/>
              </a:rPr>
              <a:t>Totum</a:t>
            </a:r>
            <a:r>
              <a:rPr lang="en-US" sz="1200" dirty="0">
                <a:latin typeface="Arial" panose="020B0604020202020204" pitchFamily="34" charset="0"/>
                <a:cs typeface="Arial" panose="020B0604020202020204" pitchFamily="34" charset="0"/>
              </a:rPr>
              <a:t> Research, Canadians 18+; </a:t>
            </a:r>
            <a:r>
              <a:rPr lang="en-US" sz="1200" dirty="0" smtClean="0">
                <a:latin typeface="Arial" panose="020B0604020202020204" pitchFamily="34" charset="0"/>
                <a:cs typeface="Arial" panose="020B0604020202020204" pitchFamily="34" charset="0"/>
              </a:rPr>
              <a:t>June 2019</a:t>
            </a:r>
            <a:endParaRPr lang="en-CA" sz="12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5DCDFAA1-9286-49EA-8718-5AD4F0344BD8}"/>
              </a:ext>
            </a:extLst>
          </p:cNvPr>
          <p:cNvSpPr txBox="1"/>
          <p:nvPr/>
        </p:nvSpPr>
        <p:spPr>
          <a:xfrm>
            <a:off x="7109520" y="2205969"/>
            <a:ext cx="2034480" cy="2862322"/>
          </a:xfrm>
          <a:prstGeom prst="rect">
            <a:avLst/>
          </a:prstGeom>
          <a:noFill/>
          <a:ln>
            <a:noFill/>
          </a:ln>
        </p:spPr>
        <p:txBody>
          <a:bodyPr wrap="square" rtlCol="0">
            <a:spAutoFit/>
          </a:bodyPr>
          <a:lstStyle/>
          <a:p>
            <a:r>
              <a:rPr lang="en-US" dirty="0" smtClean="0">
                <a:latin typeface="Arial" panose="020B0604020202020204" pitchFamily="34" charset="0"/>
                <a:cs typeface="Arial" panose="020B0604020202020204" pitchFamily="34" charset="0"/>
              </a:rPr>
              <a:t>Ads </a:t>
            </a:r>
            <a:r>
              <a:rPr lang="en-US" dirty="0">
                <a:latin typeface="Arial" panose="020B0604020202020204" pitchFamily="34" charset="0"/>
                <a:cs typeface="Arial" panose="020B0604020202020204" pitchFamily="34" charset="0"/>
              </a:rPr>
              <a:t>in </a:t>
            </a:r>
            <a:r>
              <a:rPr lang="en-US" b="1" dirty="0">
                <a:solidFill>
                  <a:srgbClr val="16A985"/>
                </a:solidFill>
                <a:latin typeface="Arial" panose="020B0604020202020204" pitchFamily="34" charset="0"/>
                <a:cs typeface="Arial" panose="020B0604020202020204" pitchFamily="34" charset="0"/>
              </a:rPr>
              <a:t>printed newspapers </a:t>
            </a:r>
            <a:r>
              <a:rPr lang="en-US" dirty="0" smtClean="0">
                <a:latin typeface="Arial" panose="020B0604020202020204" pitchFamily="34" charset="0"/>
                <a:cs typeface="Arial" panose="020B0604020202020204" pitchFamily="34" charset="0"/>
              </a:rPr>
              <a:t>are trusted </a:t>
            </a:r>
            <a:r>
              <a:rPr lang="en-US" dirty="0">
                <a:latin typeface="Arial" panose="020B0604020202020204" pitchFamily="34" charset="0"/>
                <a:cs typeface="Arial" panose="020B0604020202020204" pitchFamily="34" charset="0"/>
              </a:rPr>
              <a:t>more than any other format.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And advertising </a:t>
            </a:r>
            <a:r>
              <a:rPr lang="en-US" dirty="0" smtClean="0">
                <a:latin typeface="Arial" panose="020B0604020202020204" pitchFamily="34" charset="0"/>
                <a:cs typeface="Arial" panose="020B0604020202020204" pitchFamily="34" charset="0"/>
              </a:rPr>
              <a:t>on </a:t>
            </a:r>
            <a:r>
              <a:rPr lang="en-US" b="1" dirty="0" smtClean="0">
                <a:solidFill>
                  <a:srgbClr val="16A985"/>
                </a:solidFill>
                <a:latin typeface="Arial" panose="020B0604020202020204" pitchFamily="34" charset="0"/>
                <a:cs typeface="Arial" panose="020B0604020202020204" pitchFamily="34" charset="0"/>
              </a:rPr>
              <a:t>news media </a:t>
            </a:r>
            <a:r>
              <a:rPr lang="en-US" b="1" dirty="0">
                <a:solidFill>
                  <a:srgbClr val="16A985"/>
                </a:solidFill>
                <a:latin typeface="Arial" panose="020B0604020202020204" pitchFamily="34" charset="0"/>
                <a:cs typeface="Arial" panose="020B0604020202020204" pitchFamily="34" charset="0"/>
              </a:rPr>
              <a:t>websites </a:t>
            </a:r>
            <a:r>
              <a:rPr lang="en-US" dirty="0">
                <a:latin typeface="Arial" panose="020B0604020202020204" pitchFamily="34" charset="0"/>
                <a:cs typeface="Arial" panose="020B0604020202020204" pitchFamily="34" charset="0"/>
              </a:rPr>
              <a:t>is the most trusted digital format.</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8609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50853391"/>
              </p:ext>
            </p:extLst>
          </p:nvPr>
        </p:nvGraphicFramePr>
        <p:xfrm>
          <a:off x="-291527" y="1251851"/>
          <a:ext cx="9047162" cy="575944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7"/>
          <p:cNvSpPr txBox="1">
            <a:spLocks noChangeArrowheads="1"/>
          </p:cNvSpPr>
          <p:nvPr/>
        </p:nvSpPr>
        <p:spPr bwMode="auto">
          <a:xfrm>
            <a:off x="0" y="5979891"/>
            <a:ext cx="6604782"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None/>
            </a:pPr>
            <a:r>
              <a:rPr lang="en-CA" sz="1050" dirty="0" smtClean="0"/>
              <a:t>Canadians </a:t>
            </a:r>
            <a:r>
              <a:rPr lang="en-CA" sz="1050" dirty="0"/>
              <a:t>were surveyed on </a:t>
            </a:r>
            <a:r>
              <a:rPr lang="en-CA" sz="1050" dirty="0" smtClean="0"/>
              <a:t>7 metrics </a:t>
            </a:r>
            <a:r>
              <a:rPr lang="en-CA" sz="1050" dirty="0"/>
              <a:t>for media </a:t>
            </a:r>
            <a:r>
              <a:rPr lang="en-CA" sz="1050" dirty="0" smtClean="0"/>
              <a:t>engagement:</a:t>
            </a:r>
          </a:p>
          <a:p>
            <a:pPr eaLnBrk="1" hangingPunct="1">
              <a:spcBef>
                <a:spcPct val="0"/>
              </a:spcBef>
              <a:buNone/>
            </a:pPr>
            <a:r>
              <a:rPr lang="en-CA" sz="1050" i="1" dirty="0" smtClean="0"/>
              <a:t>1. It is trustworthy; 2. I feel a personal connection with the medium; 3. It inspires me; 4. It makes my life better; 5. It enhances my interaction with others; 6. It operates in an ethical manner and has the public’s best interest in mind; 7. I go to the medium when I have time to myself.</a:t>
            </a:r>
          </a:p>
          <a:p>
            <a:pPr eaLnBrk="1" hangingPunct="1">
              <a:spcBef>
                <a:spcPct val="0"/>
              </a:spcBef>
              <a:buNone/>
            </a:pPr>
            <a:r>
              <a:rPr lang="en-US" altLang="en-US" sz="1000" dirty="0" err="1" smtClean="0"/>
              <a:t>Totum</a:t>
            </a:r>
            <a:r>
              <a:rPr lang="en-US" altLang="en-US" sz="1000" dirty="0" smtClean="0"/>
              <a:t> </a:t>
            </a:r>
            <a:r>
              <a:rPr lang="en-US" altLang="en-US" sz="1000" dirty="0"/>
              <a:t>Research: Canadian Adults 18+  Engaged and Connected (March 2019)</a:t>
            </a:r>
          </a:p>
        </p:txBody>
      </p:sp>
      <p:sp>
        <p:nvSpPr>
          <p:cNvPr id="3" name="TextBox 2"/>
          <p:cNvSpPr txBox="1"/>
          <p:nvPr/>
        </p:nvSpPr>
        <p:spPr>
          <a:xfrm>
            <a:off x="6949307" y="3375427"/>
            <a:ext cx="2194693" cy="2308324"/>
          </a:xfrm>
          <a:prstGeom prst="rect">
            <a:avLst/>
          </a:prstGeom>
          <a:noFill/>
        </p:spPr>
        <p:txBody>
          <a:bodyPr wrap="square" rtlCol="0">
            <a:spAutoFit/>
          </a:bodyPr>
          <a:lstStyle/>
          <a:p>
            <a:pPr>
              <a:spcAft>
                <a:spcPts val="600"/>
              </a:spcAft>
            </a:pPr>
            <a:r>
              <a:rPr lang="en-CA" b="1" dirty="0" smtClean="0">
                <a:solidFill>
                  <a:srgbClr val="16A984"/>
                </a:solidFill>
                <a:latin typeface="Arial" panose="020B0604020202020204" pitchFamily="34" charset="0"/>
                <a:cs typeface="Arial" panose="020B0604020202020204" pitchFamily="34" charset="0"/>
              </a:rPr>
              <a:t>When </a:t>
            </a:r>
            <a:r>
              <a:rPr lang="en-CA" b="1" dirty="0">
                <a:solidFill>
                  <a:srgbClr val="16A984"/>
                </a:solidFill>
                <a:latin typeface="Arial" panose="020B0604020202020204" pitchFamily="34" charset="0"/>
                <a:cs typeface="Arial" panose="020B0604020202020204" pitchFamily="34" charset="0"/>
              </a:rPr>
              <a:t>reading a newspaper, Canadians give it their full attention, compared to other media where attention </a:t>
            </a:r>
            <a:r>
              <a:rPr lang="en-CA" b="1" dirty="0" smtClean="0">
                <a:solidFill>
                  <a:srgbClr val="16A984"/>
                </a:solidFill>
                <a:latin typeface="Arial" panose="020B0604020202020204" pitchFamily="34" charset="0"/>
                <a:cs typeface="Arial" panose="020B0604020202020204" pitchFamily="34" charset="0"/>
              </a:rPr>
              <a:t>may be fractured.</a:t>
            </a:r>
            <a:endParaRPr lang="en-US" b="1" dirty="0">
              <a:solidFill>
                <a:srgbClr val="16A984"/>
              </a:solidFill>
              <a:latin typeface="Arial" panose="020B0604020202020204" pitchFamily="34" charset="0"/>
              <a:cs typeface="Arial" panose="020B0604020202020204" pitchFamily="34" charset="0"/>
            </a:endParaRPr>
          </a:p>
        </p:txBody>
      </p:sp>
      <p:sp>
        <p:nvSpPr>
          <p:cNvPr id="4" name="TextBox 3"/>
          <p:cNvSpPr txBox="1"/>
          <p:nvPr/>
        </p:nvSpPr>
        <p:spPr>
          <a:xfrm>
            <a:off x="8266245" y="1209319"/>
            <a:ext cx="787395" cy="369332"/>
          </a:xfrm>
          <a:prstGeom prst="rect">
            <a:avLst/>
          </a:prstGeom>
          <a:noFill/>
        </p:spPr>
        <p:txBody>
          <a:bodyPr wrap="none" rtlCol="0">
            <a:spAutoFit/>
          </a:bodyPr>
          <a:lstStyle/>
          <a:p>
            <a:r>
              <a:rPr lang="en-US" b="1" dirty="0">
                <a:latin typeface="Arial"/>
                <a:ea typeface="Arial"/>
                <a:cs typeface="Arial"/>
              </a:rPr>
              <a:t>Index</a:t>
            </a:r>
          </a:p>
        </p:txBody>
      </p:sp>
      <p:sp>
        <p:nvSpPr>
          <p:cNvPr id="5" name="Title 4"/>
          <p:cNvSpPr>
            <a:spLocks noGrp="1"/>
          </p:cNvSpPr>
          <p:nvPr>
            <p:ph type="title"/>
          </p:nvPr>
        </p:nvSpPr>
        <p:spPr/>
        <p:txBody>
          <a:bodyPr/>
          <a:lstStyle/>
          <a:p>
            <a:r>
              <a:rPr lang="en-CA" dirty="0"/>
              <a:t>Newspapers Score High On </a:t>
            </a:r>
            <a:r>
              <a:rPr lang="en-CA" dirty="0" smtClean="0"/>
              <a:t>Engagement</a:t>
            </a:r>
            <a:endParaRPr lang="en-CA" dirty="0"/>
          </a:p>
        </p:txBody>
      </p:sp>
    </p:spTree>
    <p:extLst>
      <p:ext uri="{BB962C8B-B14F-4D97-AF65-F5344CB8AC3E}">
        <p14:creationId xmlns:p14="http://schemas.microsoft.com/office/powerpoint/2010/main" val="774640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47-04.png"/>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4220801" y="1980101"/>
            <a:ext cx="4817944" cy="3885367"/>
          </a:xfrm>
          <a:prstGeom prst="rect">
            <a:avLst/>
          </a:prstGeom>
        </p:spPr>
      </p:pic>
      <p:sp>
        <p:nvSpPr>
          <p:cNvPr id="2" name="Title 1"/>
          <p:cNvSpPr>
            <a:spLocks noGrp="1"/>
          </p:cNvSpPr>
          <p:nvPr>
            <p:ph type="title"/>
          </p:nvPr>
        </p:nvSpPr>
        <p:spPr>
          <a:xfrm>
            <a:off x="289448" y="274638"/>
            <a:ext cx="7408524" cy="820515"/>
          </a:xfrm>
          <a:prstGeom prst="rect">
            <a:avLst/>
          </a:prstGeom>
        </p:spPr>
        <p:txBody>
          <a:bodyPr>
            <a:noAutofit/>
          </a:bodyPr>
          <a:lstStyle/>
          <a:p>
            <a:r>
              <a:rPr lang="en-US" sz="3600" dirty="0" smtClean="0">
                <a:ea typeface="+mn-ea"/>
                <a:cs typeface="+mn-cs"/>
              </a:rPr>
              <a:t>Growth in News Media Readership</a:t>
            </a:r>
            <a:endParaRPr lang="en-US" sz="3600" dirty="0">
              <a:ea typeface="+mn-ea"/>
              <a:cs typeface="+mn-cs"/>
            </a:endParaRPr>
          </a:p>
        </p:txBody>
      </p:sp>
      <p:sp>
        <p:nvSpPr>
          <p:cNvPr id="7" name="Rectangle 6"/>
          <p:cNvSpPr/>
          <p:nvPr/>
        </p:nvSpPr>
        <p:spPr bwMode="auto">
          <a:xfrm>
            <a:off x="889201" y="3107865"/>
            <a:ext cx="779412" cy="2757601"/>
          </a:xfrm>
          <a:prstGeom prst="rect">
            <a:avLst/>
          </a:prstGeom>
          <a:solidFill>
            <a:schemeClr val="bg1">
              <a:lumMod val="65000"/>
            </a:schemeClr>
          </a:solidFill>
          <a:ln w="25400"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Myriad Pro"/>
              <a:cs typeface="Myriad Pro"/>
            </a:endParaRPr>
          </a:p>
        </p:txBody>
      </p:sp>
      <p:sp>
        <p:nvSpPr>
          <p:cNvPr id="9" name="Title 1"/>
          <p:cNvSpPr txBox="1">
            <a:spLocks/>
          </p:cNvSpPr>
          <p:nvPr/>
        </p:nvSpPr>
        <p:spPr bwMode="auto">
          <a:xfrm>
            <a:off x="4517016" y="3906550"/>
            <a:ext cx="2755654" cy="1638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800" b="1" kern="1200">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panose="020B0604020202020204" pitchFamily="34" charset="0"/>
              </a:defRPr>
            </a:lvl2pPr>
            <a:lvl3pPr algn="l" rtl="0" eaLnBrk="1" fontAlgn="base" hangingPunct="1">
              <a:spcBef>
                <a:spcPct val="0"/>
              </a:spcBef>
              <a:spcAft>
                <a:spcPct val="0"/>
              </a:spcAft>
              <a:defRPr sz="2800" b="1">
                <a:solidFill>
                  <a:schemeClr val="accent1"/>
                </a:solidFill>
                <a:latin typeface="Arial" panose="020B0604020202020204" pitchFamily="34" charset="0"/>
              </a:defRPr>
            </a:lvl3pPr>
            <a:lvl4pPr algn="l" rtl="0" eaLnBrk="1" fontAlgn="base" hangingPunct="1">
              <a:spcBef>
                <a:spcPct val="0"/>
              </a:spcBef>
              <a:spcAft>
                <a:spcPct val="0"/>
              </a:spcAft>
              <a:defRPr sz="2800" b="1">
                <a:solidFill>
                  <a:schemeClr val="accent1"/>
                </a:solidFill>
                <a:latin typeface="Arial" panose="020B0604020202020204" pitchFamily="34" charset="0"/>
              </a:defRPr>
            </a:lvl4pPr>
            <a:lvl5pPr algn="l" rtl="0" eaLnBrk="1" fontAlgn="base" hangingPunct="1">
              <a:spcBef>
                <a:spcPct val="0"/>
              </a:spcBef>
              <a:spcAft>
                <a:spcPct val="0"/>
              </a:spcAft>
              <a:defRPr sz="2800" b="1">
                <a:solidFill>
                  <a:schemeClr val="accent1"/>
                </a:solidFill>
                <a:latin typeface="Arial" panose="020B0604020202020204" pitchFamily="34" charset="0"/>
              </a:defRPr>
            </a:lvl5pPr>
            <a:lvl6pPr marL="457200" algn="l" rtl="0" eaLnBrk="1" fontAlgn="base" hangingPunct="1">
              <a:spcBef>
                <a:spcPct val="0"/>
              </a:spcBef>
              <a:spcAft>
                <a:spcPct val="0"/>
              </a:spcAft>
              <a:defRPr sz="2800" b="1">
                <a:solidFill>
                  <a:schemeClr val="accent1"/>
                </a:solidFill>
                <a:latin typeface="Arial" panose="020B0604020202020204" pitchFamily="34" charset="0"/>
              </a:defRPr>
            </a:lvl6pPr>
            <a:lvl7pPr marL="914400" algn="l" rtl="0" eaLnBrk="1" fontAlgn="base" hangingPunct="1">
              <a:spcBef>
                <a:spcPct val="0"/>
              </a:spcBef>
              <a:spcAft>
                <a:spcPct val="0"/>
              </a:spcAft>
              <a:defRPr sz="2800" b="1">
                <a:solidFill>
                  <a:schemeClr val="accent1"/>
                </a:solidFill>
                <a:latin typeface="Arial" panose="020B0604020202020204" pitchFamily="34" charset="0"/>
              </a:defRPr>
            </a:lvl7pPr>
            <a:lvl8pPr marL="1371600" algn="l" rtl="0" eaLnBrk="1" fontAlgn="base" hangingPunct="1">
              <a:spcBef>
                <a:spcPct val="0"/>
              </a:spcBef>
              <a:spcAft>
                <a:spcPct val="0"/>
              </a:spcAft>
              <a:defRPr sz="2800" b="1">
                <a:solidFill>
                  <a:schemeClr val="accent1"/>
                </a:solidFill>
                <a:latin typeface="Arial" panose="020B0604020202020204" pitchFamily="34" charset="0"/>
              </a:defRPr>
            </a:lvl8pPr>
            <a:lvl9pPr marL="1828800" algn="l" rtl="0" eaLnBrk="1" fontAlgn="base" hangingPunct="1">
              <a:spcBef>
                <a:spcPct val="0"/>
              </a:spcBef>
              <a:spcAft>
                <a:spcPct val="0"/>
              </a:spcAft>
              <a:defRPr sz="2800" b="1">
                <a:solidFill>
                  <a:schemeClr val="accent1"/>
                </a:solidFill>
                <a:latin typeface="Arial" panose="020B0604020202020204" pitchFamily="34" charset="0"/>
              </a:defRPr>
            </a:lvl9pPr>
          </a:lstStyle>
          <a:p>
            <a:pPr algn="ctr"/>
            <a:r>
              <a:rPr lang="en-US" sz="2400" dirty="0" smtClean="0">
                <a:solidFill>
                  <a:srgbClr val="16A985"/>
                </a:solidFill>
                <a:latin typeface="Arial" panose="020B0604020202020204" pitchFamily="34" charset="0"/>
                <a:cs typeface="Arial" panose="020B0604020202020204" pitchFamily="34" charset="0"/>
              </a:rPr>
              <a:t>ALMOST NINE OUT OF TEN </a:t>
            </a:r>
          </a:p>
          <a:p>
            <a:pPr algn="ctr"/>
            <a:r>
              <a:rPr lang="en-US" sz="1800" dirty="0" smtClean="0">
                <a:solidFill>
                  <a:schemeClr val="tx1"/>
                </a:solidFill>
                <a:latin typeface="Arial" panose="020B0604020202020204" pitchFamily="34" charset="0"/>
                <a:cs typeface="Arial" panose="020B0604020202020204" pitchFamily="34" charset="0"/>
              </a:rPr>
              <a:t>Canadians (86%) read news media  brands each week in 2020. </a:t>
            </a:r>
            <a:endParaRPr lang="en-US" sz="1800" dirty="0">
              <a:solidFill>
                <a:schemeClr val="tx1"/>
              </a:solidFill>
              <a:latin typeface="Arial" panose="020B0604020202020204" pitchFamily="34" charset="0"/>
              <a:cs typeface="Arial" panose="020B0604020202020204" pitchFamily="34" charset="0"/>
            </a:endParaRPr>
          </a:p>
        </p:txBody>
      </p:sp>
      <p:sp>
        <p:nvSpPr>
          <p:cNvPr id="11" name="Up Arrow 10"/>
          <p:cNvSpPr/>
          <p:nvPr/>
        </p:nvSpPr>
        <p:spPr bwMode="auto">
          <a:xfrm>
            <a:off x="775217" y="2798350"/>
            <a:ext cx="1001889" cy="308481"/>
          </a:xfrm>
          <a:prstGeom prst="upArrow">
            <a:avLst>
              <a:gd name="adj1" fmla="val 78186"/>
              <a:gd name="adj2" fmla="val 56383"/>
            </a:avLst>
          </a:prstGeom>
          <a:solidFill>
            <a:srgbClr val="121C2A"/>
          </a:solidFill>
          <a:ln w="25400"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334495"/>
              </a:solidFill>
              <a:effectLst/>
              <a:latin typeface="Myriad Pro"/>
              <a:cs typeface="Myriad Pro"/>
            </a:endParaRPr>
          </a:p>
        </p:txBody>
      </p:sp>
      <p:sp>
        <p:nvSpPr>
          <p:cNvPr id="12" name="TextBox 11"/>
          <p:cNvSpPr txBox="1"/>
          <p:nvPr/>
        </p:nvSpPr>
        <p:spPr>
          <a:xfrm>
            <a:off x="2358938" y="4295337"/>
            <a:ext cx="1327693" cy="1200329"/>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2012</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weekly readership was </a:t>
            </a:r>
            <a:r>
              <a:rPr lang="en-US" b="1" dirty="0">
                <a:latin typeface="Arial" panose="020B0604020202020204" pitchFamily="34" charset="0"/>
                <a:cs typeface="Arial" panose="020B0604020202020204" pitchFamily="34" charset="0"/>
              </a:rPr>
              <a:t>85%</a:t>
            </a:r>
          </a:p>
        </p:txBody>
      </p:sp>
      <p:sp>
        <p:nvSpPr>
          <p:cNvPr id="13" name="Left Bracket 12"/>
          <p:cNvSpPr/>
          <p:nvPr/>
        </p:nvSpPr>
        <p:spPr bwMode="auto">
          <a:xfrm flipH="1">
            <a:off x="1799254" y="2787716"/>
            <a:ext cx="141119" cy="306667"/>
          </a:xfrm>
          <a:prstGeom prst="leftBracket">
            <a:avLst>
              <a:gd name="adj" fmla="val 66503"/>
            </a:avLst>
          </a:prstGeom>
          <a:noFill/>
          <a:ln w="25400" cap="flat" cmpd="sng" algn="ctr">
            <a:solidFill>
              <a:srgbClr val="121C2A"/>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Myriad Pro"/>
              <a:cs typeface="Myriad Pro"/>
            </a:endParaRPr>
          </a:p>
        </p:txBody>
      </p:sp>
      <p:sp>
        <p:nvSpPr>
          <p:cNvPr id="14" name="Left Bracket 13"/>
          <p:cNvSpPr/>
          <p:nvPr/>
        </p:nvSpPr>
        <p:spPr bwMode="auto">
          <a:xfrm flipH="1">
            <a:off x="1796086" y="3130536"/>
            <a:ext cx="153832" cy="2724298"/>
          </a:xfrm>
          <a:prstGeom prst="leftBracket">
            <a:avLst>
              <a:gd name="adj" fmla="val 52335"/>
            </a:avLst>
          </a:prstGeom>
          <a:noFill/>
          <a:ln w="25400" cap="flat" cmpd="sng" algn="ctr">
            <a:solidFill>
              <a:schemeClr val="bg1">
                <a:lumMod val="65000"/>
              </a:schemeClr>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Myriad Pro"/>
              <a:cs typeface="Myriad Pro"/>
            </a:endParaRPr>
          </a:p>
        </p:txBody>
      </p:sp>
      <p:cxnSp>
        <p:nvCxnSpPr>
          <p:cNvPr id="16" name="Straight Connector 15"/>
          <p:cNvCxnSpPr/>
          <p:nvPr/>
        </p:nvCxnSpPr>
        <p:spPr bwMode="auto">
          <a:xfrm flipH="1" flipV="1">
            <a:off x="1940373" y="4721065"/>
            <a:ext cx="468178" cy="4886"/>
          </a:xfrm>
          <a:prstGeom prst="line">
            <a:avLst/>
          </a:prstGeom>
          <a:solidFill>
            <a:schemeClr val="accent1"/>
          </a:solidFill>
          <a:ln w="25400" cap="flat" cmpd="sng" algn="ctr">
            <a:solidFill>
              <a:srgbClr val="A6A6A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2358938" y="2789469"/>
            <a:ext cx="1327693" cy="1200329"/>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2020</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weekly </a:t>
            </a:r>
            <a:r>
              <a:rPr lang="en-US" dirty="0" smtClean="0">
                <a:latin typeface="Arial" panose="020B0604020202020204" pitchFamily="34" charset="0"/>
                <a:cs typeface="Arial" panose="020B0604020202020204" pitchFamily="34" charset="0"/>
              </a:rPr>
              <a:t>readership </a:t>
            </a:r>
            <a:r>
              <a:rPr lang="en-US" dirty="0">
                <a:latin typeface="Arial" panose="020B0604020202020204" pitchFamily="34" charset="0"/>
                <a:cs typeface="Arial" panose="020B0604020202020204" pitchFamily="34" charset="0"/>
              </a:rPr>
              <a:t>was </a:t>
            </a:r>
            <a:r>
              <a:rPr lang="en-US" b="1" dirty="0" smtClean="0">
                <a:latin typeface="Arial" panose="020B0604020202020204" pitchFamily="34" charset="0"/>
                <a:cs typeface="Arial" panose="020B0604020202020204" pitchFamily="34" charset="0"/>
              </a:rPr>
              <a:t>86%</a:t>
            </a:r>
            <a:endParaRPr lang="en-US" b="1" dirty="0">
              <a:latin typeface="Arial" panose="020B0604020202020204" pitchFamily="34" charset="0"/>
              <a:cs typeface="Arial" panose="020B0604020202020204" pitchFamily="34" charset="0"/>
            </a:endParaRPr>
          </a:p>
        </p:txBody>
      </p:sp>
      <p:cxnSp>
        <p:nvCxnSpPr>
          <p:cNvPr id="20" name="Straight Connector 19"/>
          <p:cNvCxnSpPr/>
          <p:nvPr/>
        </p:nvCxnSpPr>
        <p:spPr bwMode="auto">
          <a:xfrm flipH="1" flipV="1">
            <a:off x="1951655" y="2921821"/>
            <a:ext cx="468178" cy="4886"/>
          </a:xfrm>
          <a:prstGeom prst="line">
            <a:avLst/>
          </a:prstGeom>
          <a:solidFill>
            <a:schemeClr val="accent1"/>
          </a:solidFill>
          <a:ln w="25400" cap="flat" cmpd="sng" algn="ctr">
            <a:solidFill>
              <a:srgbClr val="121C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289448" y="1230045"/>
            <a:ext cx="7950785"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Access to digital news platforms has only increased Canadians’ access to news content, and consequently more Canadians than ever are reading </a:t>
            </a:r>
            <a:r>
              <a:rPr lang="en-US" sz="2000" dirty="0" smtClean="0">
                <a:latin typeface="Arial" panose="020B0604020202020204" pitchFamily="34" charset="0"/>
                <a:cs typeface="Arial" panose="020B0604020202020204" pitchFamily="34" charset="0"/>
              </a:rPr>
              <a:t>news media, </a:t>
            </a:r>
            <a:r>
              <a:rPr lang="en-US" sz="2000" dirty="0">
                <a:latin typeface="Arial" panose="020B0604020202020204" pitchFamily="34" charset="0"/>
                <a:cs typeface="Arial" panose="020B0604020202020204" pitchFamily="34" charset="0"/>
              </a:rPr>
              <a:t>in print or digital formats.</a:t>
            </a:r>
          </a:p>
        </p:txBody>
      </p:sp>
      <p:sp>
        <p:nvSpPr>
          <p:cNvPr id="23" name="TextBox 22"/>
          <p:cNvSpPr txBox="1"/>
          <p:nvPr/>
        </p:nvSpPr>
        <p:spPr>
          <a:xfrm rot="16200000">
            <a:off x="-43297" y="4119383"/>
            <a:ext cx="2628321" cy="461665"/>
          </a:xfrm>
          <a:prstGeom prst="rect">
            <a:avLst/>
          </a:prstGeom>
          <a:noFill/>
        </p:spPr>
        <p:txBody>
          <a:bodyPr wrap="square" rtlCol="0">
            <a:spAutoFit/>
          </a:bodyPr>
          <a:lstStyle/>
          <a:p>
            <a:pPr algn="ctr"/>
            <a:r>
              <a:rPr lang="en-US" sz="2400" b="1" dirty="0" smtClean="0">
                <a:solidFill>
                  <a:schemeClr val="bg1"/>
                </a:solidFill>
                <a:latin typeface="Myriad Pro"/>
                <a:cs typeface="Myriad Pro"/>
              </a:rPr>
              <a:t>READERSHIP</a:t>
            </a:r>
            <a:endParaRPr lang="en-US" sz="2400" b="1" dirty="0">
              <a:solidFill>
                <a:schemeClr val="bg1"/>
              </a:solidFill>
              <a:latin typeface="Myriad Pro"/>
              <a:cs typeface="Myriad Pro"/>
            </a:endParaRPr>
          </a:p>
        </p:txBody>
      </p:sp>
      <p:sp>
        <p:nvSpPr>
          <p:cNvPr id="15" name="Text Box 7"/>
          <p:cNvSpPr txBox="1">
            <a:spLocks noChangeArrowheads="1"/>
          </p:cNvSpPr>
          <p:nvPr/>
        </p:nvSpPr>
        <p:spPr bwMode="auto">
          <a:xfrm>
            <a:off x="0" y="6580210"/>
            <a:ext cx="665117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a:solidFill>
                  <a:schemeClr val="tx1"/>
                </a:solidFill>
                <a:latin typeface="Arial" charset="0"/>
                <a:cs typeface="Arial" charset="0"/>
              </a:defRPr>
            </a:lvl1pPr>
            <a:lvl2pPr marL="742950" indent="-285750" eaLnBrk="0" hangingPunct="0">
              <a:defRPr sz="800">
                <a:solidFill>
                  <a:schemeClr val="tx1"/>
                </a:solidFill>
                <a:latin typeface="Arial" charset="0"/>
                <a:cs typeface="Arial" charset="0"/>
              </a:defRPr>
            </a:lvl2pPr>
            <a:lvl3pPr marL="1143000" indent="-228600" eaLnBrk="0" hangingPunct="0">
              <a:defRPr sz="800">
                <a:solidFill>
                  <a:schemeClr val="tx1"/>
                </a:solidFill>
                <a:latin typeface="Arial" charset="0"/>
                <a:cs typeface="Arial" charset="0"/>
              </a:defRPr>
            </a:lvl3pPr>
            <a:lvl4pPr marL="1600200" indent="-228600" eaLnBrk="0" hangingPunct="0">
              <a:defRPr sz="800">
                <a:solidFill>
                  <a:schemeClr val="tx1"/>
                </a:solidFill>
                <a:latin typeface="Arial" charset="0"/>
                <a:cs typeface="Arial" charset="0"/>
              </a:defRPr>
            </a:lvl4pPr>
            <a:lvl5pPr marL="2057400" indent="-228600" eaLnBrk="0" hangingPunct="0">
              <a:defRPr sz="800">
                <a:solidFill>
                  <a:schemeClr val="tx1"/>
                </a:solidFill>
                <a:latin typeface="Arial" charset="0"/>
                <a:cs typeface="Arial" charset="0"/>
              </a:defRPr>
            </a:lvl5pPr>
            <a:lvl6pPr marL="2514600" indent="-228600" eaLnBrk="0" fontAlgn="base" hangingPunct="0">
              <a:spcBef>
                <a:spcPct val="0"/>
              </a:spcBef>
              <a:spcAft>
                <a:spcPct val="0"/>
              </a:spcAft>
              <a:defRPr sz="800">
                <a:solidFill>
                  <a:schemeClr val="tx1"/>
                </a:solidFill>
                <a:latin typeface="Arial" charset="0"/>
                <a:cs typeface="Arial" charset="0"/>
              </a:defRPr>
            </a:lvl6pPr>
            <a:lvl7pPr marL="2971800" indent="-228600" eaLnBrk="0" fontAlgn="base" hangingPunct="0">
              <a:spcBef>
                <a:spcPct val="0"/>
              </a:spcBef>
              <a:spcAft>
                <a:spcPct val="0"/>
              </a:spcAft>
              <a:defRPr sz="800">
                <a:solidFill>
                  <a:schemeClr val="tx1"/>
                </a:solidFill>
                <a:latin typeface="Arial" charset="0"/>
                <a:cs typeface="Arial" charset="0"/>
              </a:defRPr>
            </a:lvl7pPr>
            <a:lvl8pPr marL="3429000" indent="-228600" eaLnBrk="0" fontAlgn="base" hangingPunct="0">
              <a:spcBef>
                <a:spcPct val="0"/>
              </a:spcBef>
              <a:spcAft>
                <a:spcPct val="0"/>
              </a:spcAft>
              <a:defRPr sz="800">
                <a:solidFill>
                  <a:schemeClr val="tx1"/>
                </a:solidFill>
                <a:latin typeface="Arial" charset="0"/>
                <a:cs typeface="Arial" charset="0"/>
              </a:defRPr>
            </a:lvl8pPr>
            <a:lvl9pPr marL="3886200" indent="-228600" eaLnBrk="0" fontAlgn="base" hangingPunct="0">
              <a:spcBef>
                <a:spcPct val="0"/>
              </a:spcBef>
              <a:spcAft>
                <a:spcPct val="0"/>
              </a:spcAft>
              <a:defRPr sz="800">
                <a:solidFill>
                  <a:schemeClr val="tx1"/>
                </a:solidFill>
                <a:latin typeface="Arial" charset="0"/>
                <a:cs typeface="Arial" charset="0"/>
              </a:defRPr>
            </a:lvl9pPr>
          </a:lstStyle>
          <a:p>
            <a:pPr eaLnBrk="1" hangingPunct="1"/>
            <a:r>
              <a:rPr lang="en-US" sz="1100" dirty="0"/>
              <a:t>Totum Research; Canadians 18+, </a:t>
            </a:r>
            <a:r>
              <a:rPr lang="en-US" sz="1100" dirty="0" smtClean="0"/>
              <a:t>weekly </a:t>
            </a:r>
            <a:r>
              <a:rPr lang="en-US" sz="1100" dirty="0"/>
              <a:t>readership, March </a:t>
            </a:r>
            <a:r>
              <a:rPr lang="en-US" sz="1100" dirty="0" smtClean="0"/>
              <a:t>2020</a:t>
            </a:r>
            <a:endParaRPr lang="en-US" sz="1100" b="1" dirty="0"/>
          </a:p>
        </p:txBody>
      </p:sp>
    </p:spTree>
    <p:extLst>
      <p:ext uri="{BB962C8B-B14F-4D97-AF65-F5344CB8AC3E}">
        <p14:creationId xmlns:p14="http://schemas.microsoft.com/office/powerpoint/2010/main" val="4178872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1"/>
          <p:cNvGraphicFramePr>
            <a:graphicFrameLocks noGrp="1"/>
          </p:cNvGraphicFramePr>
          <p:nvPr>
            <p:ph idx="1"/>
            <p:extLst>
              <p:ext uri="{D42A27DB-BD31-4B8C-83A1-F6EECF244321}">
                <p14:modId xmlns:p14="http://schemas.microsoft.com/office/powerpoint/2010/main" val="2484761179"/>
              </p:ext>
            </p:extLst>
          </p:nvPr>
        </p:nvGraphicFramePr>
        <p:xfrm>
          <a:off x="457200" y="1654175"/>
          <a:ext cx="8229600" cy="414496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83613" y="378060"/>
            <a:ext cx="7500794" cy="880241"/>
          </a:xfrm>
          <a:prstGeom prst="rect">
            <a:avLst/>
          </a:prstGeom>
          <a:noFill/>
        </p:spPr>
        <p:txBody>
          <a:bodyPr wrap="square" rtlCol="0">
            <a:spAutoFit/>
          </a:bodyPr>
          <a:lstStyle/>
          <a:p>
            <a:pPr>
              <a:lnSpc>
                <a:spcPct val="80000"/>
              </a:lnSpc>
              <a:buClr>
                <a:srgbClr val="AED246"/>
              </a:buClr>
            </a:pPr>
            <a:r>
              <a:rPr lang="en-US" sz="3200" b="1" dirty="0">
                <a:solidFill>
                  <a:srgbClr val="334495"/>
                </a:solidFill>
                <a:latin typeface="Myriad Pro" pitchFamily="34" charset="0"/>
                <a:cs typeface="Century Gothic"/>
              </a:rPr>
              <a:t>Newspaper Media Reach All Target Groups</a:t>
            </a:r>
          </a:p>
        </p:txBody>
      </p:sp>
      <p:sp>
        <p:nvSpPr>
          <p:cNvPr id="16" name="TextBox 15"/>
          <p:cNvSpPr txBox="1"/>
          <p:nvPr/>
        </p:nvSpPr>
        <p:spPr>
          <a:xfrm>
            <a:off x="196704" y="1424425"/>
            <a:ext cx="8534400" cy="646331"/>
          </a:xfrm>
          <a:prstGeom prst="rect">
            <a:avLst/>
          </a:prstGeom>
          <a:noFill/>
          <a:ln w="28575">
            <a:noFill/>
          </a:ln>
        </p:spPr>
        <p:txBody>
          <a:bodyPr wrap="square" rtlCol="0">
            <a:spAutoFit/>
          </a:bodyPr>
          <a:lstStyle/>
          <a:p>
            <a:pPr>
              <a:buClr>
                <a:srgbClr val="AED246"/>
              </a:buClr>
            </a:pPr>
            <a:r>
              <a:rPr lang="en-US" b="1" dirty="0">
                <a:solidFill>
                  <a:srgbClr val="1C2F42"/>
                </a:solidFill>
                <a:latin typeface="Arial" panose="020B0604020202020204" pitchFamily="34" charset="0"/>
                <a:cs typeface="Arial" panose="020B0604020202020204" pitchFamily="34" charset="0"/>
              </a:rPr>
              <a:t>Millennials </a:t>
            </a:r>
            <a:r>
              <a:rPr lang="en-US" dirty="0">
                <a:solidFill>
                  <a:srgbClr val="1C2F42"/>
                </a:solidFill>
                <a:latin typeface="Arial" panose="020B0604020202020204" pitchFamily="34" charset="0"/>
                <a:cs typeface="Arial" panose="020B0604020202020204" pitchFamily="34" charset="0"/>
              </a:rPr>
              <a:t>read most on a phone</a:t>
            </a:r>
            <a:r>
              <a:rPr lang="en-US" b="1" dirty="0">
                <a:solidFill>
                  <a:srgbClr val="1C2F42"/>
                </a:solidFill>
                <a:latin typeface="Arial" panose="020B0604020202020204" pitchFamily="34" charset="0"/>
                <a:cs typeface="Arial" panose="020B0604020202020204" pitchFamily="34" charset="0"/>
              </a:rPr>
              <a:t>. Boomers</a:t>
            </a:r>
            <a:r>
              <a:rPr lang="en-US" dirty="0">
                <a:solidFill>
                  <a:srgbClr val="1C2F42"/>
                </a:solidFill>
                <a:latin typeface="Arial" panose="020B0604020202020204" pitchFamily="34" charset="0"/>
                <a:cs typeface="Arial" panose="020B0604020202020204" pitchFamily="34" charset="0"/>
              </a:rPr>
              <a:t> prefer to read in print.  </a:t>
            </a:r>
            <a:r>
              <a:rPr lang="en-US" b="1" dirty="0">
                <a:solidFill>
                  <a:srgbClr val="1C2F42"/>
                </a:solidFill>
                <a:latin typeface="Arial" panose="020B0604020202020204" pitchFamily="34" charset="0"/>
                <a:cs typeface="Arial" panose="020B0604020202020204" pitchFamily="34" charset="0"/>
              </a:rPr>
              <a:t>Adults 35-49 years old </a:t>
            </a:r>
            <a:r>
              <a:rPr lang="en-US" dirty="0">
                <a:solidFill>
                  <a:srgbClr val="1C2F42"/>
                </a:solidFill>
                <a:latin typeface="Arial" panose="020B0604020202020204" pitchFamily="34" charset="0"/>
                <a:cs typeface="Arial" panose="020B0604020202020204" pitchFamily="34" charset="0"/>
              </a:rPr>
              <a:t>over-index for both phone and computer platform readership.</a:t>
            </a:r>
          </a:p>
        </p:txBody>
      </p:sp>
      <p:sp>
        <p:nvSpPr>
          <p:cNvPr id="18" name="TextBox 17"/>
          <p:cNvSpPr txBox="1"/>
          <p:nvPr/>
        </p:nvSpPr>
        <p:spPr>
          <a:xfrm>
            <a:off x="7859485" y="2070756"/>
            <a:ext cx="123084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 Readership</a:t>
            </a:r>
          </a:p>
        </p:txBody>
      </p:sp>
      <p:sp>
        <p:nvSpPr>
          <p:cNvPr id="44" name="Text Box 7"/>
          <p:cNvSpPr txBox="1">
            <a:spLocks noChangeArrowheads="1"/>
          </p:cNvSpPr>
          <p:nvPr/>
        </p:nvSpPr>
        <p:spPr bwMode="auto">
          <a:xfrm>
            <a:off x="0" y="6438700"/>
            <a:ext cx="7467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a:solidFill>
                  <a:schemeClr val="tx1"/>
                </a:solidFill>
                <a:latin typeface="Arial" charset="0"/>
                <a:cs typeface="Arial" charset="0"/>
              </a:defRPr>
            </a:lvl1pPr>
            <a:lvl2pPr marL="742950" indent="-285750" eaLnBrk="0" hangingPunct="0">
              <a:defRPr sz="800">
                <a:solidFill>
                  <a:schemeClr val="tx1"/>
                </a:solidFill>
                <a:latin typeface="Arial" charset="0"/>
                <a:cs typeface="Arial" charset="0"/>
              </a:defRPr>
            </a:lvl2pPr>
            <a:lvl3pPr marL="1143000" indent="-228600" eaLnBrk="0" hangingPunct="0">
              <a:defRPr sz="800">
                <a:solidFill>
                  <a:schemeClr val="tx1"/>
                </a:solidFill>
                <a:latin typeface="Arial" charset="0"/>
                <a:cs typeface="Arial" charset="0"/>
              </a:defRPr>
            </a:lvl3pPr>
            <a:lvl4pPr marL="1600200" indent="-228600" eaLnBrk="0" hangingPunct="0">
              <a:defRPr sz="800">
                <a:solidFill>
                  <a:schemeClr val="tx1"/>
                </a:solidFill>
                <a:latin typeface="Arial" charset="0"/>
                <a:cs typeface="Arial" charset="0"/>
              </a:defRPr>
            </a:lvl4pPr>
            <a:lvl5pPr marL="2057400" indent="-228600" eaLnBrk="0" hangingPunct="0">
              <a:defRPr sz="800">
                <a:solidFill>
                  <a:schemeClr val="tx1"/>
                </a:solidFill>
                <a:latin typeface="Arial" charset="0"/>
                <a:cs typeface="Arial" charset="0"/>
              </a:defRPr>
            </a:lvl5pPr>
            <a:lvl6pPr marL="2514600" indent="-228600" eaLnBrk="0" fontAlgn="base" hangingPunct="0">
              <a:spcBef>
                <a:spcPct val="0"/>
              </a:spcBef>
              <a:spcAft>
                <a:spcPct val="0"/>
              </a:spcAft>
              <a:defRPr sz="800">
                <a:solidFill>
                  <a:schemeClr val="tx1"/>
                </a:solidFill>
                <a:latin typeface="Arial" charset="0"/>
                <a:cs typeface="Arial" charset="0"/>
              </a:defRPr>
            </a:lvl6pPr>
            <a:lvl7pPr marL="2971800" indent="-228600" eaLnBrk="0" fontAlgn="base" hangingPunct="0">
              <a:spcBef>
                <a:spcPct val="0"/>
              </a:spcBef>
              <a:spcAft>
                <a:spcPct val="0"/>
              </a:spcAft>
              <a:defRPr sz="800">
                <a:solidFill>
                  <a:schemeClr val="tx1"/>
                </a:solidFill>
                <a:latin typeface="Arial" charset="0"/>
                <a:cs typeface="Arial" charset="0"/>
              </a:defRPr>
            </a:lvl7pPr>
            <a:lvl8pPr marL="3429000" indent="-228600" eaLnBrk="0" fontAlgn="base" hangingPunct="0">
              <a:spcBef>
                <a:spcPct val="0"/>
              </a:spcBef>
              <a:spcAft>
                <a:spcPct val="0"/>
              </a:spcAft>
              <a:defRPr sz="800">
                <a:solidFill>
                  <a:schemeClr val="tx1"/>
                </a:solidFill>
                <a:latin typeface="Arial" charset="0"/>
                <a:cs typeface="Arial" charset="0"/>
              </a:defRPr>
            </a:lvl8pPr>
            <a:lvl9pPr marL="3886200" indent="-228600" eaLnBrk="0" fontAlgn="base" hangingPunct="0">
              <a:spcBef>
                <a:spcPct val="0"/>
              </a:spcBef>
              <a:spcAft>
                <a:spcPct val="0"/>
              </a:spcAft>
              <a:defRPr sz="800">
                <a:solidFill>
                  <a:schemeClr val="tx1"/>
                </a:solidFill>
                <a:latin typeface="Arial" charset="0"/>
                <a:cs typeface="Arial" charset="0"/>
              </a:defRPr>
            </a:lvl9pPr>
          </a:lstStyle>
          <a:p>
            <a:pPr eaLnBrk="1" hangingPunct="1"/>
            <a:r>
              <a:rPr lang="en-US" sz="1100" dirty="0"/>
              <a:t>Totum Research; Canadians 18+, weekly readership, </a:t>
            </a:r>
            <a:r>
              <a:rPr lang="en-US" sz="1100" dirty="0" smtClean="0"/>
              <a:t>March 2020</a:t>
            </a:r>
            <a:endParaRPr lang="en-US" sz="1100" dirty="0"/>
          </a:p>
          <a:p>
            <a:pPr eaLnBrk="1" hangingPunct="1"/>
            <a:r>
              <a:rPr lang="en-US" sz="1100" dirty="0"/>
              <a:t>Millennials=age 20-37 years; Boomers=age 55-73 years</a:t>
            </a:r>
          </a:p>
        </p:txBody>
      </p:sp>
      <p:sp>
        <p:nvSpPr>
          <p:cNvPr id="4" name="TextBox 3"/>
          <p:cNvSpPr txBox="1"/>
          <p:nvPr/>
        </p:nvSpPr>
        <p:spPr>
          <a:xfrm>
            <a:off x="918125"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86% </a:t>
            </a:r>
          </a:p>
          <a:p>
            <a:pPr algn="ctr"/>
            <a:r>
              <a:rPr lang="en-CA" sz="1600" b="1" dirty="0">
                <a:latin typeface="Arial" panose="020B0604020202020204" pitchFamily="34" charset="0"/>
                <a:cs typeface="Arial" panose="020B0604020202020204" pitchFamily="34" charset="0"/>
              </a:rPr>
              <a:t>Any Platform</a:t>
            </a:r>
          </a:p>
        </p:txBody>
      </p:sp>
      <p:sp>
        <p:nvSpPr>
          <p:cNvPr id="20" name="TextBox 19"/>
          <p:cNvSpPr txBox="1"/>
          <p:nvPr/>
        </p:nvSpPr>
        <p:spPr>
          <a:xfrm>
            <a:off x="2965018"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85% </a:t>
            </a:r>
          </a:p>
          <a:p>
            <a:pPr algn="ctr"/>
            <a:r>
              <a:rPr lang="en-CA" sz="1600" b="1" dirty="0">
                <a:latin typeface="Arial" panose="020B0604020202020204" pitchFamily="34" charset="0"/>
                <a:cs typeface="Arial" panose="020B0604020202020204" pitchFamily="34" charset="0"/>
              </a:rPr>
              <a:t>Any Platform</a:t>
            </a:r>
          </a:p>
        </p:txBody>
      </p:sp>
      <p:sp>
        <p:nvSpPr>
          <p:cNvPr id="21" name="TextBox 20"/>
          <p:cNvSpPr txBox="1"/>
          <p:nvPr/>
        </p:nvSpPr>
        <p:spPr>
          <a:xfrm>
            <a:off x="4997307"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87% </a:t>
            </a:r>
          </a:p>
          <a:p>
            <a:pPr algn="ctr"/>
            <a:r>
              <a:rPr lang="en-CA" sz="1600" b="1" dirty="0">
                <a:latin typeface="Arial" panose="020B0604020202020204" pitchFamily="34" charset="0"/>
                <a:cs typeface="Arial" panose="020B0604020202020204" pitchFamily="34" charset="0"/>
              </a:rPr>
              <a:t>Any Platform</a:t>
            </a:r>
          </a:p>
        </p:txBody>
      </p:sp>
      <p:sp>
        <p:nvSpPr>
          <p:cNvPr id="22" name="TextBox 21"/>
          <p:cNvSpPr txBox="1"/>
          <p:nvPr/>
        </p:nvSpPr>
        <p:spPr>
          <a:xfrm>
            <a:off x="7036707"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86% </a:t>
            </a:r>
          </a:p>
          <a:p>
            <a:pPr algn="ctr"/>
            <a:r>
              <a:rPr lang="en-CA" sz="1600" b="1" dirty="0">
                <a:latin typeface="Arial" panose="020B0604020202020204" pitchFamily="34" charset="0"/>
                <a:cs typeface="Arial" panose="020B0604020202020204" pitchFamily="34" charset="0"/>
              </a:rPr>
              <a:t>Any Platform</a:t>
            </a:r>
          </a:p>
        </p:txBody>
      </p:sp>
    </p:spTree>
    <p:extLst>
      <p:ext uri="{BB962C8B-B14F-4D97-AF65-F5344CB8AC3E}">
        <p14:creationId xmlns:p14="http://schemas.microsoft.com/office/powerpoint/2010/main" val="4080528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1"/>
          <p:cNvGraphicFramePr>
            <a:graphicFrameLocks noGrp="1"/>
          </p:cNvGraphicFramePr>
          <p:nvPr>
            <p:ph idx="1"/>
            <p:extLst>
              <p:ext uri="{D42A27DB-BD31-4B8C-83A1-F6EECF244321}">
                <p14:modId xmlns:p14="http://schemas.microsoft.com/office/powerpoint/2010/main" val="1286560503"/>
              </p:ext>
            </p:extLst>
          </p:nvPr>
        </p:nvGraphicFramePr>
        <p:xfrm>
          <a:off x="457200" y="1654175"/>
          <a:ext cx="8229600" cy="414496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83613" y="378060"/>
            <a:ext cx="7486190" cy="896656"/>
          </a:xfrm>
          <a:prstGeom prst="rect">
            <a:avLst/>
          </a:prstGeom>
          <a:noFill/>
        </p:spPr>
        <p:txBody>
          <a:bodyPr wrap="square" rtlCol="0">
            <a:spAutoFit/>
          </a:bodyPr>
          <a:lstStyle/>
          <a:p>
            <a:pPr>
              <a:lnSpc>
                <a:spcPct val="80000"/>
              </a:lnSpc>
              <a:buClr>
                <a:srgbClr val="AED246"/>
              </a:buClr>
            </a:pPr>
            <a:r>
              <a:rPr lang="en-US" sz="3200" b="1" dirty="0">
                <a:solidFill>
                  <a:srgbClr val="334495"/>
                </a:solidFill>
                <a:latin typeface="Myriad Pro" pitchFamily="34" charset="0"/>
                <a:cs typeface="Century Gothic"/>
              </a:rPr>
              <a:t>Newspaper Media Reach all Target Groups</a:t>
            </a:r>
          </a:p>
        </p:txBody>
      </p:sp>
      <p:sp>
        <p:nvSpPr>
          <p:cNvPr id="16" name="TextBox 15"/>
          <p:cNvSpPr txBox="1"/>
          <p:nvPr/>
        </p:nvSpPr>
        <p:spPr>
          <a:xfrm>
            <a:off x="196704" y="1293793"/>
            <a:ext cx="8534400" cy="1200329"/>
          </a:xfrm>
          <a:prstGeom prst="rect">
            <a:avLst/>
          </a:prstGeom>
          <a:noFill/>
          <a:ln w="28575">
            <a:noFill/>
          </a:ln>
        </p:spPr>
        <p:txBody>
          <a:bodyPr wrap="square" rtlCol="0">
            <a:spAutoFit/>
          </a:bodyPr>
          <a:lstStyle/>
          <a:p>
            <a:pPr>
              <a:buClr>
                <a:srgbClr val="AED246"/>
              </a:buClr>
            </a:pPr>
            <a:r>
              <a:rPr lang="en-US" b="1" dirty="0">
                <a:solidFill>
                  <a:srgbClr val="1C2F42"/>
                </a:solidFill>
                <a:latin typeface="Arial" panose="020B0604020202020204" pitchFamily="34" charset="0"/>
                <a:cs typeface="Arial" panose="020B0604020202020204" pitchFamily="34" charset="0"/>
              </a:rPr>
              <a:t>Business Decision Makers*, Influencers** </a:t>
            </a:r>
            <a:r>
              <a:rPr lang="en-US" dirty="0">
                <a:solidFill>
                  <a:srgbClr val="1C2F42"/>
                </a:solidFill>
                <a:latin typeface="Arial" panose="020B0604020202020204" pitchFamily="34" charset="0"/>
                <a:cs typeface="Arial" panose="020B0604020202020204" pitchFamily="34" charset="0"/>
              </a:rPr>
              <a:t>and</a:t>
            </a:r>
            <a:r>
              <a:rPr lang="en-US" b="1" dirty="0">
                <a:solidFill>
                  <a:srgbClr val="1C2F42"/>
                </a:solidFill>
                <a:latin typeface="Arial" panose="020B0604020202020204" pitchFamily="34" charset="0"/>
                <a:cs typeface="Arial" panose="020B0604020202020204" pitchFamily="34" charset="0"/>
              </a:rPr>
              <a:t> adults with household incomes $100K+ </a:t>
            </a:r>
            <a:r>
              <a:rPr lang="en-US" dirty="0">
                <a:solidFill>
                  <a:srgbClr val="1C2F42"/>
                </a:solidFill>
                <a:latin typeface="Arial" panose="020B0604020202020204" pitchFamily="34" charset="0"/>
                <a:cs typeface="Arial" panose="020B0604020202020204" pitchFamily="34" charset="0"/>
              </a:rPr>
              <a:t>read most on their phone but have the highest overall readership on any platform of all target groups.  They all over-index on print readership. </a:t>
            </a:r>
          </a:p>
        </p:txBody>
      </p:sp>
      <p:sp>
        <p:nvSpPr>
          <p:cNvPr id="44" name="Text Box 7"/>
          <p:cNvSpPr txBox="1">
            <a:spLocks noChangeArrowheads="1"/>
          </p:cNvSpPr>
          <p:nvPr/>
        </p:nvSpPr>
        <p:spPr bwMode="auto">
          <a:xfrm>
            <a:off x="0" y="5959292"/>
            <a:ext cx="6620933" cy="898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a:solidFill>
                  <a:schemeClr val="tx1"/>
                </a:solidFill>
                <a:latin typeface="Arial" charset="0"/>
                <a:cs typeface="Arial" charset="0"/>
              </a:defRPr>
            </a:lvl1pPr>
            <a:lvl2pPr marL="742950" indent="-285750" eaLnBrk="0" hangingPunct="0">
              <a:defRPr sz="800">
                <a:solidFill>
                  <a:schemeClr val="tx1"/>
                </a:solidFill>
                <a:latin typeface="Arial" charset="0"/>
                <a:cs typeface="Arial" charset="0"/>
              </a:defRPr>
            </a:lvl2pPr>
            <a:lvl3pPr marL="1143000" indent="-228600" eaLnBrk="0" hangingPunct="0">
              <a:defRPr sz="800">
                <a:solidFill>
                  <a:schemeClr val="tx1"/>
                </a:solidFill>
                <a:latin typeface="Arial" charset="0"/>
                <a:cs typeface="Arial" charset="0"/>
              </a:defRPr>
            </a:lvl3pPr>
            <a:lvl4pPr marL="1600200" indent="-228600" eaLnBrk="0" hangingPunct="0">
              <a:defRPr sz="800">
                <a:solidFill>
                  <a:schemeClr val="tx1"/>
                </a:solidFill>
                <a:latin typeface="Arial" charset="0"/>
                <a:cs typeface="Arial" charset="0"/>
              </a:defRPr>
            </a:lvl4pPr>
            <a:lvl5pPr marL="2057400" indent="-228600" eaLnBrk="0" hangingPunct="0">
              <a:defRPr sz="800">
                <a:solidFill>
                  <a:schemeClr val="tx1"/>
                </a:solidFill>
                <a:latin typeface="Arial" charset="0"/>
                <a:cs typeface="Arial" charset="0"/>
              </a:defRPr>
            </a:lvl5pPr>
            <a:lvl6pPr marL="2514600" indent="-228600" eaLnBrk="0" fontAlgn="base" hangingPunct="0">
              <a:spcBef>
                <a:spcPct val="0"/>
              </a:spcBef>
              <a:spcAft>
                <a:spcPct val="0"/>
              </a:spcAft>
              <a:defRPr sz="800">
                <a:solidFill>
                  <a:schemeClr val="tx1"/>
                </a:solidFill>
                <a:latin typeface="Arial" charset="0"/>
                <a:cs typeface="Arial" charset="0"/>
              </a:defRPr>
            </a:lvl6pPr>
            <a:lvl7pPr marL="2971800" indent="-228600" eaLnBrk="0" fontAlgn="base" hangingPunct="0">
              <a:spcBef>
                <a:spcPct val="0"/>
              </a:spcBef>
              <a:spcAft>
                <a:spcPct val="0"/>
              </a:spcAft>
              <a:defRPr sz="800">
                <a:solidFill>
                  <a:schemeClr val="tx1"/>
                </a:solidFill>
                <a:latin typeface="Arial" charset="0"/>
                <a:cs typeface="Arial" charset="0"/>
              </a:defRPr>
            </a:lvl7pPr>
            <a:lvl8pPr marL="3429000" indent="-228600" eaLnBrk="0" fontAlgn="base" hangingPunct="0">
              <a:spcBef>
                <a:spcPct val="0"/>
              </a:spcBef>
              <a:spcAft>
                <a:spcPct val="0"/>
              </a:spcAft>
              <a:defRPr sz="800">
                <a:solidFill>
                  <a:schemeClr val="tx1"/>
                </a:solidFill>
                <a:latin typeface="Arial" charset="0"/>
                <a:cs typeface="Arial" charset="0"/>
              </a:defRPr>
            </a:lvl8pPr>
            <a:lvl9pPr marL="3886200" indent="-228600" eaLnBrk="0" fontAlgn="base" hangingPunct="0">
              <a:spcBef>
                <a:spcPct val="0"/>
              </a:spcBef>
              <a:spcAft>
                <a:spcPct val="0"/>
              </a:spcAft>
              <a:defRPr sz="800">
                <a:solidFill>
                  <a:schemeClr val="tx1"/>
                </a:solidFill>
                <a:latin typeface="Arial" charset="0"/>
                <a:cs typeface="Arial" charset="0"/>
              </a:defRPr>
            </a:lvl9pPr>
          </a:lstStyle>
          <a:p>
            <a:pPr eaLnBrk="1" hangingPunct="1"/>
            <a:r>
              <a:rPr lang="en-US" sz="1100" dirty="0">
                <a:latin typeface="Arial" panose="020B0604020202020204" pitchFamily="34" charset="0"/>
                <a:cs typeface="Arial" panose="020B0604020202020204" pitchFamily="34" charset="0"/>
              </a:rPr>
              <a:t>Totum Research; Canadians 18+, weekly readership, </a:t>
            </a:r>
            <a:r>
              <a:rPr lang="en-US" sz="1100" dirty="0"/>
              <a:t>March 2020</a:t>
            </a:r>
            <a:endParaRPr lang="en-US" sz="1100" dirty="0">
              <a:latin typeface="Arial" panose="020B0604020202020204" pitchFamily="34" charset="0"/>
              <a:cs typeface="Arial" panose="020B0604020202020204" pitchFamily="34" charset="0"/>
            </a:endParaRPr>
          </a:p>
          <a:p>
            <a:pPr eaLnBrk="1" hangingPunct="1"/>
            <a:r>
              <a:rPr lang="en-US" sz="900" dirty="0">
                <a:latin typeface="Arial" panose="020B0604020202020204" pitchFamily="34" charset="0"/>
                <a:cs typeface="Arial" panose="020B0604020202020204" pitchFamily="34" charset="0"/>
              </a:rPr>
              <a:t>*Canadian </a:t>
            </a:r>
            <a:r>
              <a:rPr lang="en-US" altLang="en-US" sz="900" dirty="0">
                <a:latin typeface="Arial" panose="020B0604020202020204" pitchFamily="34" charset="0"/>
                <a:cs typeface="Arial" panose="020B0604020202020204" pitchFamily="34" charset="0"/>
              </a:rPr>
              <a:t>professionals, senior management/executives and business owners/self employed</a:t>
            </a:r>
          </a:p>
          <a:p>
            <a:pPr indent="-285750">
              <a:lnSpc>
                <a:spcPct val="120000"/>
              </a:lnSpc>
            </a:pPr>
            <a:r>
              <a:rPr lang="en-US" altLang="en-US" sz="900" dirty="0">
                <a:latin typeface="Arial" panose="020B0604020202020204" pitchFamily="34" charset="0"/>
                <a:cs typeface="Arial" panose="020B0604020202020204" pitchFamily="34" charset="0"/>
              </a:rPr>
              <a:t>** Influencers – 3+ of the following statements: </a:t>
            </a:r>
            <a:r>
              <a:rPr lang="en-CA" sz="900" dirty="0">
                <a:latin typeface="Arial" panose="020B0604020202020204" pitchFamily="34" charset="0"/>
                <a:cs typeface="Arial" panose="020B0604020202020204" pitchFamily="34" charset="0"/>
              </a:rPr>
              <a:t>Find a new product and typically recommend it to others; Keep informed about new products and services; People frequently ask for my advice; Always the first to try new products/services; Frequently share information about products/services on social media</a:t>
            </a:r>
            <a:endParaRPr lang="en-US" altLang="en-US" sz="900" dirty="0">
              <a:latin typeface="Arial" panose="020B0604020202020204" pitchFamily="34" charset="0"/>
              <a:cs typeface="Arial" panose="020B0604020202020204" pitchFamily="34" charset="0"/>
            </a:endParaRPr>
          </a:p>
        </p:txBody>
      </p:sp>
      <p:sp>
        <p:nvSpPr>
          <p:cNvPr id="4" name="TextBox 3"/>
          <p:cNvSpPr txBox="1"/>
          <p:nvPr/>
        </p:nvSpPr>
        <p:spPr>
          <a:xfrm>
            <a:off x="2899377"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87% </a:t>
            </a:r>
          </a:p>
          <a:p>
            <a:pPr algn="ctr"/>
            <a:r>
              <a:rPr lang="en-CA" sz="1600" b="1" dirty="0">
                <a:latin typeface="Arial" panose="020B0604020202020204" pitchFamily="34" charset="0"/>
                <a:cs typeface="Arial" panose="020B0604020202020204" pitchFamily="34" charset="0"/>
              </a:rPr>
              <a:t>Any Platform</a:t>
            </a:r>
          </a:p>
        </p:txBody>
      </p:sp>
      <p:sp>
        <p:nvSpPr>
          <p:cNvPr id="20" name="TextBox 19"/>
          <p:cNvSpPr txBox="1"/>
          <p:nvPr/>
        </p:nvSpPr>
        <p:spPr>
          <a:xfrm>
            <a:off x="4989814"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92% </a:t>
            </a:r>
          </a:p>
          <a:p>
            <a:pPr algn="ctr"/>
            <a:r>
              <a:rPr lang="en-CA" sz="1600" b="1" dirty="0">
                <a:latin typeface="Arial" panose="020B0604020202020204" pitchFamily="34" charset="0"/>
                <a:cs typeface="Arial" panose="020B0604020202020204" pitchFamily="34" charset="0"/>
              </a:rPr>
              <a:t>Any Platform</a:t>
            </a:r>
          </a:p>
        </p:txBody>
      </p:sp>
      <p:sp>
        <p:nvSpPr>
          <p:cNvPr id="21" name="TextBox 20"/>
          <p:cNvSpPr txBox="1"/>
          <p:nvPr/>
        </p:nvSpPr>
        <p:spPr>
          <a:xfrm>
            <a:off x="7022103"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90% </a:t>
            </a:r>
          </a:p>
          <a:p>
            <a:pPr algn="ctr"/>
            <a:r>
              <a:rPr lang="en-CA" sz="1600" b="1" dirty="0">
                <a:latin typeface="Arial" panose="020B0604020202020204" pitchFamily="34" charset="0"/>
                <a:cs typeface="Arial" panose="020B0604020202020204" pitchFamily="34" charset="0"/>
              </a:rPr>
              <a:t>Any Platform</a:t>
            </a:r>
          </a:p>
        </p:txBody>
      </p:sp>
      <p:sp>
        <p:nvSpPr>
          <p:cNvPr id="11" name="TextBox 10"/>
          <p:cNvSpPr txBox="1"/>
          <p:nvPr/>
        </p:nvSpPr>
        <p:spPr>
          <a:xfrm>
            <a:off x="896353" y="3654851"/>
            <a:ext cx="1295400" cy="830997"/>
          </a:xfrm>
          <a:prstGeom prst="rect">
            <a:avLst/>
          </a:prstGeom>
          <a:solidFill>
            <a:schemeClr val="bg1">
              <a:lumMod val="85000"/>
            </a:schemeClr>
          </a:solidFill>
          <a:ln w="28575">
            <a:noFill/>
          </a:ln>
        </p:spPr>
        <p:txBody>
          <a:bodyPr wrap="square" rtlCol="0">
            <a:spAutoFit/>
          </a:bodyPr>
          <a:lstStyle/>
          <a:p>
            <a:pPr algn="ctr"/>
            <a:r>
              <a:rPr lang="en-CA" sz="1600" b="1" dirty="0">
                <a:latin typeface="Arial" panose="020B0604020202020204" pitchFamily="34" charset="0"/>
                <a:cs typeface="Arial" panose="020B0604020202020204" pitchFamily="34" charset="0"/>
              </a:rPr>
              <a:t> 86% </a:t>
            </a:r>
          </a:p>
          <a:p>
            <a:pPr algn="ctr"/>
            <a:r>
              <a:rPr lang="en-CA" sz="1600" b="1" dirty="0">
                <a:latin typeface="Arial" panose="020B0604020202020204" pitchFamily="34" charset="0"/>
                <a:cs typeface="Arial" panose="020B0604020202020204" pitchFamily="34" charset="0"/>
              </a:rPr>
              <a:t>Any Platform</a:t>
            </a:r>
          </a:p>
        </p:txBody>
      </p:sp>
      <p:sp>
        <p:nvSpPr>
          <p:cNvPr id="12" name="TextBox 11"/>
          <p:cNvSpPr txBox="1"/>
          <p:nvPr/>
        </p:nvSpPr>
        <p:spPr>
          <a:xfrm>
            <a:off x="7859485" y="2209255"/>
            <a:ext cx="1230847"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 Readership</a:t>
            </a:r>
          </a:p>
        </p:txBody>
      </p:sp>
    </p:spTree>
    <p:extLst>
      <p:ext uri="{BB962C8B-B14F-4D97-AF65-F5344CB8AC3E}">
        <p14:creationId xmlns:p14="http://schemas.microsoft.com/office/powerpoint/2010/main" val="681132011"/>
      </p:ext>
    </p:extLst>
  </p:cSld>
  <p:clrMapOvr>
    <a:masterClrMapping/>
  </p:clrMapOvr>
</p:sld>
</file>

<file path=ppt/theme/theme1.xml><?xml version="1.0" encoding="utf-8"?>
<a:theme xmlns:a="http://schemas.openxmlformats.org/drawingml/2006/main" name="1_NM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5056</TotalTime>
  <Words>1469</Words>
  <Application>Microsoft Office PowerPoint</Application>
  <PresentationFormat>On-screen Show (4:3)</PresentationFormat>
  <Paragraphs>161</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1_NMC</vt:lpstr>
      <vt:lpstr>PowerPoint Presentation</vt:lpstr>
      <vt:lpstr>Canadians Want Government Advertising in Newspapers</vt:lpstr>
      <vt:lpstr>PowerPoint Presentation</vt:lpstr>
      <vt:lpstr>Optimized Campaign = </vt:lpstr>
      <vt:lpstr>News Media Ads Are Most Trusted</vt:lpstr>
      <vt:lpstr>Newspapers Score High On Engagement</vt:lpstr>
      <vt:lpstr>Growth in News Media Readership</vt:lpstr>
      <vt:lpstr>PowerPoint Presentation</vt:lpstr>
      <vt:lpstr>PowerPoint Presentation</vt:lpstr>
      <vt:lpstr>PowerPoint Presentation</vt:lpstr>
      <vt:lpstr>Local Information is the Main Reason for Reading Community Newspapers </vt:lpstr>
      <vt:lpstr>News Media Ads Inspire Action</vt:lpstr>
      <vt:lpstr>Social Media Doesn’t Reach Everyone</vt:lpstr>
      <vt:lpstr>Social Media Usage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Advertising and Newspapers</dc:title>
  <dc:creator>Kelly Levson</dc:creator>
  <cp:lastModifiedBy>Kelly Levson</cp:lastModifiedBy>
  <cp:revision>118</cp:revision>
  <cp:lastPrinted>2017-05-23T19:23:29Z</cp:lastPrinted>
  <dcterms:created xsi:type="dcterms:W3CDTF">2017-05-23T18:13:49Z</dcterms:created>
  <dcterms:modified xsi:type="dcterms:W3CDTF">2020-04-02T19:17:34Z</dcterms:modified>
</cp:coreProperties>
</file>