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8" r:id="rId2"/>
    <p:sldMasterId id="2147483686" r:id="rId3"/>
  </p:sldMasterIdLst>
  <p:notesMasterIdLst>
    <p:notesMasterId r:id="rId16"/>
  </p:notesMasterIdLst>
  <p:sldIdLst>
    <p:sldId id="256" r:id="rId4"/>
    <p:sldId id="259" r:id="rId5"/>
    <p:sldId id="258" r:id="rId6"/>
    <p:sldId id="261" r:id="rId7"/>
    <p:sldId id="262" r:id="rId8"/>
    <p:sldId id="263"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hira Kassam" initials="T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28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14"/>
    <p:restoredTop sz="87545" autoAdjust="0"/>
  </p:normalViewPr>
  <p:slideViewPr>
    <p:cSldViewPr snapToGrid="0" snapToObjects="1">
      <p:cViewPr>
        <p:scale>
          <a:sx n="60" d="100"/>
          <a:sy n="60" d="100"/>
        </p:scale>
        <p:origin x="-854" y="-168"/>
      </p:cViewPr>
      <p:guideLst>
        <p:guide orient="horz" pos="434"/>
        <p:guide pos="341"/>
      </p:guideLst>
    </p:cSldViewPr>
  </p:slideViewPr>
  <p:notesTextViewPr>
    <p:cViewPr>
      <p:scale>
        <a:sx n="1" d="1"/>
        <a:sy n="1" d="1"/>
      </p:scale>
      <p:origin x="0" y="0"/>
    </p:cViewPr>
  </p:notesTextViewPr>
  <p:sorterViewPr>
    <p:cViewPr>
      <p:scale>
        <a:sx n="130" d="100"/>
        <a:sy n="130" d="100"/>
      </p:scale>
      <p:origin x="0" y="902"/>
    </p:cViewPr>
  </p:sorterViewPr>
  <p:notesViewPr>
    <p:cSldViewPr snapToGrid="0" snapToObjects="1">
      <p:cViewPr varScale="1">
        <p:scale>
          <a:sx n="64" d="100"/>
          <a:sy n="64" d="100"/>
        </p:scale>
        <p:origin x="-314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614237071717397"/>
          <c:y val="5.1722382924398905E-4"/>
          <c:w val="0.64385762928282597"/>
          <c:h val="0.99204932077321195"/>
        </c:manualLayout>
      </c:layout>
      <c:barChart>
        <c:barDir val="bar"/>
        <c:grouping val="clustered"/>
        <c:varyColors val="0"/>
        <c:ser>
          <c:idx val="0"/>
          <c:order val="0"/>
          <c:tx>
            <c:strRef>
              <c:f>Sheet1!$B$1</c:f>
              <c:strCache>
                <c:ptCount val="1"/>
                <c:pt idx="0">
                  <c:v>Print Readers</c:v>
                </c:pt>
              </c:strCache>
            </c:strRef>
          </c:tx>
          <c:spPr>
            <a:solidFill>
              <a:srgbClr val="E428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Classifieds, Jobs, Real Estate</c:v>
                </c:pt>
                <c:pt idx="1">
                  <c:v>Advertising (ROP/Flyers)</c:v>
                </c:pt>
                <c:pt idx="2">
                  <c:v>Local Information*</c:v>
                </c:pt>
              </c:strCache>
            </c:strRef>
          </c:cat>
          <c:val>
            <c:numRef>
              <c:f>Sheet1!$B$2:$B$4</c:f>
              <c:numCache>
                <c:formatCode>0%</c:formatCode>
                <c:ptCount val="3"/>
                <c:pt idx="0">
                  <c:v>0.42</c:v>
                </c:pt>
                <c:pt idx="1">
                  <c:v>0.5</c:v>
                </c:pt>
                <c:pt idx="2">
                  <c:v>0.89</c:v>
                </c:pt>
              </c:numCache>
            </c:numRef>
          </c:val>
          <c:extLst xmlns:c16r2="http://schemas.microsoft.com/office/drawing/2015/06/chart">
            <c:ext xmlns:c16="http://schemas.microsoft.com/office/drawing/2014/chart" uri="{C3380CC4-5D6E-409C-BE32-E72D297353CC}">
              <c16:uniqueId val="{00000000-43E4-4BAA-A390-CAECA533F6DB}"/>
            </c:ext>
          </c:extLst>
        </c:ser>
        <c:ser>
          <c:idx val="1"/>
          <c:order val="1"/>
          <c:tx>
            <c:strRef>
              <c:f>Sheet1!$C$1</c:f>
              <c:strCache>
                <c:ptCount val="1"/>
                <c:pt idx="0">
                  <c:v>Digital Readers</c:v>
                </c:pt>
              </c:strCache>
            </c:strRef>
          </c:tx>
          <c:spPr>
            <a:solidFill>
              <a:schemeClr val="tx1"/>
            </a:solidFill>
            <a:ln>
              <a:noFill/>
            </a:ln>
          </c:spPr>
          <c:invertIfNegative val="0"/>
          <c:dPt>
            <c:idx val="2"/>
            <c:invertIfNegative val="0"/>
            <c:bubble3D val="0"/>
          </c:dPt>
          <c:dLbls>
            <c:spPr>
              <a:noFill/>
              <a:ln>
                <a:noFill/>
              </a:ln>
              <a:effectLst/>
            </c:spPr>
            <c:txPr>
              <a:bodyPr/>
              <a:lstStyle/>
              <a:p>
                <a:pPr algn="ctr">
                  <a:defRPr lang="en-US"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Classifieds, Jobs, Real Estate</c:v>
                </c:pt>
                <c:pt idx="1">
                  <c:v>Advertising (ROP/Flyers)</c:v>
                </c:pt>
                <c:pt idx="2">
                  <c:v>Local Information*</c:v>
                </c:pt>
              </c:strCache>
            </c:strRef>
          </c:cat>
          <c:val>
            <c:numRef>
              <c:f>Sheet1!$C$2:$C$4</c:f>
              <c:numCache>
                <c:formatCode>0%</c:formatCode>
                <c:ptCount val="3"/>
                <c:pt idx="0">
                  <c:v>0.3</c:v>
                </c:pt>
                <c:pt idx="1">
                  <c:v>0.3</c:v>
                </c:pt>
                <c:pt idx="2">
                  <c:v>0.88</c:v>
                </c:pt>
              </c:numCache>
            </c:numRef>
          </c:val>
        </c:ser>
        <c:dLbls>
          <c:dLblPos val="outEnd"/>
          <c:showLegendKey val="0"/>
          <c:showVal val="1"/>
          <c:showCatName val="0"/>
          <c:showSerName val="0"/>
          <c:showPercent val="0"/>
          <c:showBubbleSize val="0"/>
        </c:dLbls>
        <c:gapWidth val="75"/>
        <c:axId val="152736896"/>
        <c:axId val="152738816"/>
      </c:barChart>
      <c:catAx>
        <c:axId val="15273689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gn="r">
              <a:defRPr sz="1600" b="1"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crossAx val="152738816"/>
        <c:crosses val="autoZero"/>
        <c:auto val="1"/>
        <c:lblAlgn val="ctr"/>
        <c:lblOffset val="100"/>
        <c:noMultiLvlLbl val="0"/>
      </c:catAx>
      <c:valAx>
        <c:axId val="152738816"/>
        <c:scaling>
          <c:orientation val="minMax"/>
        </c:scaling>
        <c:delete val="1"/>
        <c:axPos val="b"/>
        <c:numFmt formatCode="0%" sourceLinked="1"/>
        <c:majorTickMark val="none"/>
        <c:minorTickMark val="none"/>
        <c:tickLblPos val="nextTo"/>
        <c:crossAx val="152736896"/>
        <c:crosses val="autoZero"/>
        <c:crossBetween val="between"/>
      </c:valAx>
    </c:plotArea>
    <c:legend>
      <c:legendPos val="r"/>
      <c:layout>
        <c:manualLayout>
          <c:xMode val="edge"/>
          <c:yMode val="edge"/>
          <c:x val="0.652470312832518"/>
          <c:y val="0.81946847819744295"/>
          <c:w val="0.347529687167483"/>
          <c:h val="0.134794050543844"/>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35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000000"/>
                </a:solidFill>
                <a:latin typeface="Arial" panose="020B0604020202020204" pitchFamily="34" charset="0"/>
                <a:ea typeface="+mn-ea"/>
                <a:cs typeface="Arial" panose="020B0604020202020204" pitchFamily="34" charset="0"/>
              </a:defRPr>
            </a:pPr>
            <a:r>
              <a:rPr lang="en-CA" sz="1200" b="1" dirty="0">
                <a:solidFill>
                  <a:srgbClr val="E4284D"/>
                </a:solidFill>
                <a:latin typeface="Arial" panose="020B0604020202020204" pitchFamily="34" charset="0"/>
                <a:cs typeface="Arial" panose="020B0604020202020204" pitchFamily="34" charset="0"/>
              </a:rPr>
              <a:t>Actions Taken From Exposure to </a:t>
            </a:r>
            <a:r>
              <a:rPr lang="en-CA" sz="1200" b="1" dirty="0" smtClean="0">
                <a:solidFill>
                  <a:srgbClr val="E4284D"/>
                </a:solidFill>
                <a:latin typeface="Arial" panose="020B0604020202020204" pitchFamily="34" charset="0"/>
                <a:cs typeface="Arial" panose="020B0604020202020204" pitchFamily="34" charset="0"/>
              </a:rPr>
              <a:t>News Media Ads:</a:t>
            </a:r>
            <a:endParaRPr lang="en-CA" sz="1200" b="1" dirty="0">
              <a:solidFill>
                <a:srgbClr val="E4284D"/>
              </a:solidFill>
              <a:latin typeface="Arial" panose="020B0604020202020204" pitchFamily="34" charset="0"/>
              <a:cs typeface="Arial" panose="020B0604020202020204" pitchFamily="34" charset="0"/>
            </a:endParaRPr>
          </a:p>
        </c:rich>
      </c:tx>
      <c:layout>
        <c:manualLayout>
          <c:xMode val="edge"/>
          <c:yMode val="edge"/>
          <c:x val="8.9528372756979946E-2"/>
          <c:y val="2.6934157376195814E-2"/>
        </c:manualLayout>
      </c:layout>
      <c:overlay val="0"/>
      <c:spPr>
        <a:noFill/>
        <a:ln>
          <a:noFill/>
        </a:ln>
        <a:effectLst/>
      </c:spPr>
    </c:title>
    <c:autoTitleDeleted val="0"/>
    <c:plotArea>
      <c:layout>
        <c:manualLayout>
          <c:layoutTarget val="inner"/>
          <c:xMode val="edge"/>
          <c:yMode val="edge"/>
          <c:x val="0.53551520122484697"/>
          <c:y val="6.7065290659069202E-2"/>
          <c:w val="0.46448460846735218"/>
          <c:h val="0.86835556167680406"/>
        </c:manualLayout>
      </c:layout>
      <c:barChart>
        <c:barDir val="bar"/>
        <c:grouping val="stacked"/>
        <c:varyColors val="0"/>
        <c:ser>
          <c:idx val="0"/>
          <c:order val="0"/>
          <c:tx>
            <c:strRef>
              <c:f>Sheet1!$B$1</c:f>
              <c:strCache>
                <c:ptCount val="1"/>
                <c:pt idx="0">
                  <c:v>Printed Newspaper</c:v>
                </c:pt>
              </c:strCache>
            </c:strRef>
          </c:tx>
          <c:spPr>
            <a:solidFill>
              <a:srgbClr val="E4284D"/>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Sheet1!$B$2:$B$7</c:f>
              <c:numCache>
                <c:formatCode>General</c:formatCode>
                <c:ptCount val="6"/>
                <c:pt idx="0">
                  <c:v>13</c:v>
                </c:pt>
                <c:pt idx="1">
                  <c:v>25</c:v>
                </c:pt>
                <c:pt idx="2">
                  <c:v>27</c:v>
                </c:pt>
                <c:pt idx="3">
                  <c:v>17</c:v>
                </c:pt>
                <c:pt idx="4">
                  <c:v>20</c:v>
                </c:pt>
                <c:pt idx="5">
                  <c:v>34</c:v>
                </c:pt>
              </c:numCache>
            </c:numRef>
          </c:val>
          <c:extLst xmlns:c16r2="http://schemas.microsoft.com/office/drawing/2015/06/chart">
            <c:ext xmlns:c16="http://schemas.microsoft.com/office/drawing/2014/chart" uri="{C3380CC4-5D6E-409C-BE32-E72D297353CC}">
              <c16:uniqueId val="{00000000-7612-49A2-B717-D8250B3B54C9}"/>
            </c:ext>
          </c:extLst>
        </c:ser>
        <c:ser>
          <c:idx val="1"/>
          <c:order val="1"/>
          <c:tx>
            <c:strRef>
              <c:f>Sheet1!$C$1</c:f>
              <c:strCache>
                <c:ptCount val="1"/>
                <c:pt idx="0">
                  <c:v>Newspaper Website</c:v>
                </c:pt>
              </c:strCache>
            </c:strRef>
          </c:tx>
          <c:spPr>
            <a:solidFill>
              <a:schemeClr val="tx1"/>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Sheet1!$C$2:$C$7</c:f>
              <c:numCache>
                <c:formatCode>General</c:formatCode>
                <c:ptCount val="6"/>
                <c:pt idx="0">
                  <c:v>13</c:v>
                </c:pt>
                <c:pt idx="1">
                  <c:v>15</c:v>
                </c:pt>
                <c:pt idx="2">
                  <c:v>18</c:v>
                </c:pt>
                <c:pt idx="3">
                  <c:v>14</c:v>
                </c:pt>
                <c:pt idx="4">
                  <c:v>24</c:v>
                </c:pt>
                <c:pt idx="5">
                  <c:v>14</c:v>
                </c:pt>
              </c:numCache>
            </c:numRef>
          </c:val>
          <c:extLst xmlns:c16r2="http://schemas.microsoft.com/office/drawing/2015/06/chart">
            <c:ext xmlns:c16="http://schemas.microsoft.com/office/drawing/2014/chart" uri="{C3380CC4-5D6E-409C-BE32-E72D297353CC}">
              <c16:uniqueId val="{00000001-7612-49A2-B717-D8250B3B54C9}"/>
            </c:ext>
          </c:extLst>
        </c:ser>
        <c:ser>
          <c:idx val="2"/>
          <c:order val="2"/>
          <c:tx>
            <c:strRef>
              <c:f>Sheet1!$D$1</c:f>
              <c:strCache>
                <c:ptCount val="1"/>
                <c:pt idx="0">
                  <c:v>Both</c:v>
                </c:pt>
              </c:strCache>
            </c:strRef>
          </c:tx>
          <c:spPr>
            <a:solidFill>
              <a:schemeClr val="bg1">
                <a:lumMod val="50000"/>
              </a:schemeClr>
            </a:solidFill>
            <a:ln>
              <a:noFill/>
            </a:ln>
            <a:effectLst/>
          </c:spPr>
          <c:invertIfNegative val="0"/>
          <c:dLbls>
            <c:spPr>
              <a:noFill/>
              <a:ln>
                <a:noFill/>
              </a:ln>
              <a:effectLst/>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Referred ad to someone else</c:v>
                </c:pt>
                <c:pt idx="1">
                  <c:v>Bought a product/service</c:v>
                </c:pt>
                <c:pt idx="2">
                  <c:v>Visited store in person/online</c:v>
                </c:pt>
                <c:pt idx="3">
                  <c:v>Looked for more offline info about product/service</c:v>
                </c:pt>
                <c:pt idx="4">
                  <c:v>Went online to find more info about product/service</c:v>
                </c:pt>
                <c:pt idx="5">
                  <c:v>Became aware of product/service/sale</c:v>
                </c:pt>
              </c:strCache>
            </c:strRef>
          </c:cat>
          <c:val>
            <c:numRef>
              <c:f>Sheet1!$D$2:$D$7</c:f>
              <c:numCache>
                <c:formatCode>General</c:formatCode>
                <c:ptCount val="6"/>
                <c:pt idx="0">
                  <c:v>6</c:v>
                </c:pt>
                <c:pt idx="1">
                  <c:v>10</c:v>
                </c:pt>
                <c:pt idx="2">
                  <c:v>9</c:v>
                </c:pt>
                <c:pt idx="3">
                  <c:v>6</c:v>
                </c:pt>
                <c:pt idx="4">
                  <c:v>13</c:v>
                </c:pt>
                <c:pt idx="5">
                  <c:v>15</c:v>
                </c:pt>
              </c:numCache>
            </c:numRef>
          </c:val>
          <c:extLst xmlns:c16r2="http://schemas.microsoft.com/office/drawing/2015/06/chart">
            <c:ext xmlns:c16="http://schemas.microsoft.com/office/drawing/2014/chart" uri="{C3380CC4-5D6E-409C-BE32-E72D297353CC}">
              <c16:uniqueId val="{00000002-7612-49A2-B717-D8250B3B54C9}"/>
            </c:ext>
          </c:extLst>
        </c:ser>
        <c:dLbls>
          <c:showLegendKey val="0"/>
          <c:showVal val="0"/>
          <c:showCatName val="0"/>
          <c:showSerName val="0"/>
          <c:showPercent val="0"/>
          <c:showBubbleSize val="0"/>
        </c:dLbls>
        <c:gapWidth val="50"/>
        <c:overlap val="100"/>
        <c:axId val="197535616"/>
        <c:axId val="197543424"/>
      </c:barChart>
      <c:catAx>
        <c:axId val="197535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97543424"/>
        <c:crosses val="autoZero"/>
        <c:auto val="1"/>
        <c:lblAlgn val="ctr"/>
        <c:lblOffset val="100"/>
        <c:noMultiLvlLbl val="0"/>
      </c:catAx>
      <c:valAx>
        <c:axId val="197543424"/>
        <c:scaling>
          <c:orientation val="minMax"/>
        </c:scaling>
        <c:delete val="1"/>
        <c:axPos val="b"/>
        <c:numFmt formatCode="General" sourceLinked="1"/>
        <c:majorTickMark val="none"/>
        <c:minorTickMark val="none"/>
        <c:tickLblPos val="nextTo"/>
        <c:crossAx val="197535616"/>
        <c:crosses val="autoZero"/>
        <c:crossBetween val="between"/>
      </c:valAx>
    </c:plotArea>
    <c:legend>
      <c:legendPos val="b"/>
      <c:layout>
        <c:manualLayout>
          <c:xMode val="edge"/>
          <c:yMode val="edge"/>
          <c:x val="0.50520326864023624"/>
          <c:y val="0.93861272617693403"/>
          <c:w val="0.49242545023579254"/>
          <c:h val="6.02822474027566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8082457239098"/>
          <c:y val="2.3041787504325499E-2"/>
          <c:w val="0.64641917542760896"/>
          <c:h val="0.703155174942098"/>
        </c:manualLayout>
      </c:layout>
      <c:barChart>
        <c:barDir val="bar"/>
        <c:grouping val="stacked"/>
        <c:varyColors val="0"/>
        <c:ser>
          <c:idx val="0"/>
          <c:order val="0"/>
          <c:tx>
            <c:strRef>
              <c:f>Sheet1!$B$1</c:f>
              <c:strCache>
                <c:ptCount val="1"/>
                <c:pt idx="0">
                  <c:v>Aduts 18+</c:v>
                </c:pt>
              </c:strCache>
            </c:strRef>
          </c:tx>
          <c:spPr>
            <a:solidFill>
              <a:schemeClr val="tx1"/>
            </a:solidFill>
          </c:spPr>
          <c:invertIfNegative val="0"/>
          <c:dPt>
            <c:idx val="0"/>
            <c:invertIfNegative val="0"/>
            <c:bubble3D val="0"/>
            <c:spPr>
              <a:solidFill>
                <a:srgbClr val="E4284D"/>
              </a:solidFill>
            </c:spPr>
          </c:dPt>
          <c:dPt>
            <c:idx val="1"/>
            <c:invertIfNegative val="0"/>
            <c:bubble3D val="0"/>
            <c:spPr>
              <a:solidFill>
                <a:srgbClr val="E4284D"/>
              </a:solidFill>
            </c:spPr>
          </c:dPt>
          <c:dLbls>
            <c:dLbl>
              <c:idx val="0"/>
              <c:layout/>
              <c:tx>
                <c:rich>
                  <a:bodyPr/>
                  <a:lstStyle/>
                  <a:p>
                    <a:r>
                      <a:rPr lang="fi-FI" sz="2800" smtClean="0"/>
                      <a:t>+102</a:t>
                    </a:r>
                    <a:endParaRPr lang="fi-FI" dirty="0"/>
                  </a:p>
                </c:rich>
              </c:tx>
              <c:dLblPos val="inEnd"/>
              <c:showLegendKey val="0"/>
              <c:showVal val="1"/>
              <c:showCatName val="0"/>
              <c:showSerName val="0"/>
              <c:showPercent val="0"/>
              <c:showBubbleSize val="0"/>
            </c:dLbl>
            <c:dLbl>
              <c:idx val="1"/>
              <c:layout/>
              <c:tx>
                <c:rich>
                  <a:bodyPr/>
                  <a:lstStyle/>
                  <a:p>
                    <a:r>
                      <a:rPr lang="mr-IN" sz="2800" smtClean="0"/>
                      <a:t>+33</a:t>
                    </a:r>
                    <a:endParaRPr lang="mr-IN" dirty="0"/>
                  </a:p>
                </c:rich>
              </c:tx>
              <c:dLblPos val="inEnd"/>
              <c:showLegendKey val="0"/>
              <c:showVal val="1"/>
              <c:showCatName val="0"/>
              <c:showSerName val="0"/>
              <c:showPercent val="0"/>
              <c:showBubbleSize val="0"/>
            </c:dLbl>
            <c:dLbl>
              <c:idx val="2"/>
              <c:layout/>
              <c:tx>
                <c:rich>
                  <a:bodyPr/>
                  <a:lstStyle/>
                  <a:p>
                    <a:r>
                      <a:rPr lang="mr-IN" sz="2800" smtClean="0"/>
                      <a:t>+64</a:t>
                    </a:r>
                    <a:endParaRPr lang="mr-IN" dirty="0"/>
                  </a:p>
                </c:rich>
              </c:tx>
              <c:dLblPos val="inEnd"/>
              <c:showLegendKey val="0"/>
              <c:showVal val="1"/>
              <c:showCatName val="0"/>
              <c:showSerName val="0"/>
              <c:showPercent val="0"/>
              <c:showBubbleSize val="0"/>
            </c:dLbl>
            <c:dLbl>
              <c:idx val="3"/>
              <c:layout/>
              <c:tx>
                <c:rich>
                  <a:bodyPr/>
                  <a:lstStyle/>
                  <a:p>
                    <a:r>
                      <a:rPr lang="mr-IN" sz="2800" smtClean="0"/>
                      <a:t>+40</a:t>
                    </a:r>
                    <a:endParaRPr lang="mr-IN" dirty="0"/>
                  </a:p>
                </c:rich>
              </c:tx>
              <c:dLblPos val="inEnd"/>
              <c:showLegendKey val="0"/>
              <c:showVal val="1"/>
              <c:showCatName val="0"/>
              <c:showSerName val="0"/>
              <c:showPercent val="0"/>
              <c:showBubbleSize val="0"/>
            </c:dLbl>
            <c:dLbl>
              <c:idx val="4"/>
              <c:layout/>
              <c:tx>
                <c:rich>
                  <a:bodyPr/>
                  <a:lstStyle/>
                  <a:p>
                    <a:r>
                      <a:rPr lang="mr-IN" sz="2800" smtClean="0"/>
                      <a:t>-1</a:t>
                    </a:r>
                    <a:endParaRPr lang="mr-IN" dirty="0"/>
                  </a:p>
                </c:rich>
              </c:tx>
              <c:dLblPos val="inEnd"/>
              <c:showLegendKey val="0"/>
              <c:showVal val="1"/>
              <c:showCatName val="0"/>
              <c:showSerName val="0"/>
              <c:showPercent val="0"/>
              <c:showBubbleSize val="0"/>
            </c:dLbl>
            <c:dLbl>
              <c:idx val="5"/>
              <c:layout>
                <c:manualLayout>
                  <c:x val="7.1838864215595502E-2"/>
                  <c:y val="-4.3385342010638398E-3"/>
                </c:manualLayout>
              </c:layout>
              <c:tx>
                <c:rich>
                  <a:bodyPr/>
                  <a:lstStyle/>
                  <a:p>
                    <a:r>
                      <a:rPr lang="mr-IN" sz="2800" dirty="0" smtClean="0"/>
                      <a:t>-16</a:t>
                    </a:r>
                    <a:endParaRPr lang="mr-IN" dirty="0"/>
                  </a:p>
                </c:rich>
              </c:tx>
              <c:dLblPos val="ctr"/>
              <c:showLegendKey val="0"/>
              <c:showVal val="1"/>
              <c:showCatName val="0"/>
              <c:showSerName val="0"/>
              <c:showPercent val="0"/>
              <c:showBubbleSize val="0"/>
            </c:dLbl>
            <c:dLbl>
              <c:idx val="6"/>
              <c:layout/>
              <c:tx>
                <c:rich>
                  <a:bodyPr/>
                  <a:lstStyle/>
                  <a:p>
                    <a:r>
                      <a:rPr lang="mr-IN" sz="2800" smtClean="0"/>
                      <a:t>-15</a:t>
                    </a:r>
                    <a:endParaRPr lang="mr-IN"/>
                  </a:p>
                </c:rich>
              </c:tx>
              <c:dLblPos val="inEnd"/>
              <c:showLegendKey val="0"/>
              <c:showVal val="1"/>
              <c:showCatName val="0"/>
              <c:showSerName val="0"/>
              <c:showPercent val="0"/>
              <c:showBubbleSize val="0"/>
            </c:dLbl>
            <c:spPr>
              <a:noFill/>
              <a:ln>
                <a:noFill/>
              </a:ln>
              <a:effectLst/>
            </c:spPr>
            <c:txPr>
              <a:bodyPr/>
              <a:lstStyle/>
              <a:p>
                <a:pPr>
                  <a:defRPr sz="2800" b="1" baseline="0">
                    <a:solidFill>
                      <a:srgbClr val="FFFFFF"/>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Printed Newspaper</c:v>
                </c:pt>
                <c:pt idx="1">
                  <c:v>Digital Newspaper</c:v>
                </c:pt>
                <c:pt idx="2">
                  <c:v>Television</c:v>
                </c:pt>
                <c:pt idx="3">
                  <c:v>Radio</c:v>
                </c:pt>
                <c:pt idx="4">
                  <c:v>Search Engine</c:v>
                </c:pt>
                <c:pt idx="5">
                  <c:v>Magazine</c:v>
                </c:pt>
                <c:pt idx="6">
                  <c:v>Social Media</c:v>
                </c:pt>
              </c:strCache>
            </c:strRef>
          </c:cat>
          <c:val>
            <c:numRef>
              <c:f>Sheet1!$B$2:$B$8</c:f>
              <c:numCache>
                <c:formatCode>General</c:formatCode>
                <c:ptCount val="7"/>
                <c:pt idx="0">
                  <c:v>202</c:v>
                </c:pt>
                <c:pt idx="1">
                  <c:v>133</c:v>
                </c:pt>
                <c:pt idx="2">
                  <c:v>164</c:v>
                </c:pt>
                <c:pt idx="3">
                  <c:v>140</c:v>
                </c:pt>
                <c:pt idx="4">
                  <c:v>99</c:v>
                </c:pt>
                <c:pt idx="5">
                  <c:v>84</c:v>
                </c:pt>
                <c:pt idx="6">
                  <c:v>85</c:v>
                </c:pt>
              </c:numCache>
            </c:numRef>
          </c:val>
        </c:ser>
        <c:dLbls>
          <c:showLegendKey val="0"/>
          <c:showVal val="0"/>
          <c:showCatName val="0"/>
          <c:showSerName val="0"/>
          <c:showPercent val="0"/>
          <c:showBubbleSize val="0"/>
        </c:dLbls>
        <c:gapWidth val="47"/>
        <c:overlap val="100"/>
        <c:axId val="274503936"/>
        <c:axId val="274514688"/>
      </c:barChart>
      <c:catAx>
        <c:axId val="274503936"/>
        <c:scaling>
          <c:orientation val="maxMin"/>
        </c:scaling>
        <c:delete val="0"/>
        <c:axPos val="l"/>
        <c:numFmt formatCode="General" sourceLinked="1"/>
        <c:majorTickMark val="out"/>
        <c:minorTickMark val="none"/>
        <c:tickLblPos val="nextTo"/>
        <c:spPr>
          <a:ln>
            <a:noFill/>
          </a:ln>
        </c:spPr>
        <c:txPr>
          <a:bodyPr anchor="ctr" anchorCtr="0"/>
          <a:lstStyle/>
          <a:p>
            <a:pPr>
              <a:defRPr sz="1600" b="1" i="0" baseline="0">
                <a:solidFill>
                  <a:srgbClr val="7F7F7F"/>
                </a:solidFill>
                <a:latin typeface="Arial" panose="020B0604020202020204" pitchFamily="34" charset="0"/>
                <a:cs typeface="Arial" panose="020B0604020202020204" pitchFamily="34" charset="0"/>
              </a:defRPr>
            </a:pPr>
            <a:endParaRPr lang="en-US"/>
          </a:p>
        </c:txPr>
        <c:crossAx val="274514688"/>
        <c:crosses val="autoZero"/>
        <c:auto val="0"/>
        <c:lblAlgn val="ctr"/>
        <c:lblOffset val="100"/>
        <c:noMultiLvlLbl val="0"/>
      </c:catAx>
      <c:valAx>
        <c:axId val="274514688"/>
        <c:scaling>
          <c:orientation val="minMax"/>
          <c:max val="220"/>
          <c:min val="0"/>
        </c:scaling>
        <c:delete val="1"/>
        <c:axPos val="t"/>
        <c:title>
          <c:tx>
            <c:rich>
              <a:bodyPr/>
              <a:lstStyle/>
              <a:p>
                <a:pPr>
                  <a:defRPr sz="1600" b="1" i="0" u="none" strike="noStrike" baseline="0">
                    <a:solidFill>
                      <a:schemeClr val="tx1"/>
                    </a:solidFill>
                    <a:latin typeface="Arial"/>
                    <a:ea typeface="Arial"/>
                    <a:cs typeface="Arial"/>
                  </a:defRPr>
                </a:pPr>
                <a:r>
                  <a:rPr lang="en-CA" sz="1600" b="1" dirty="0" smtClean="0">
                    <a:solidFill>
                      <a:schemeClr val="tx1"/>
                    </a:solidFill>
                  </a:rPr>
                  <a:t>Index</a:t>
                </a:r>
                <a:r>
                  <a:rPr lang="en-CA" sz="1600" b="1" baseline="0" dirty="0" smtClean="0">
                    <a:solidFill>
                      <a:schemeClr val="tx1"/>
                    </a:solidFill>
                  </a:rPr>
                  <a:t>  </a:t>
                </a:r>
                <a:r>
                  <a:rPr lang="en-CA" sz="1600" b="1" dirty="0" smtClean="0">
                    <a:solidFill>
                      <a:schemeClr val="tx1"/>
                    </a:solidFill>
                  </a:rPr>
                  <a:t>100</a:t>
                </a:r>
                <a:r>
                  <a:rPr lang="en-CA" sz="1600" b="1" baseline="0" dirty="0" smtClean="0">
                    <a:solidFill>
                      <a:schemeClr val="tx1"/>
                    </a:solidFill>
                  </a:rPr>
                  <a:t> (average)</a:t>
                </a:r>
                <a:endParaRPr lang="en-CA" sz="1600" b="1" dirty="0">
                  <a:solidFill>
                    <a:schemeClr val="tx1"/>
                  </a:solidFill>
                </a:endParaRPr>
              </a:p>
            </c:rich>
          </c:tx>
          <c:layout>
            <c:manualLayout>
              <c:xMode val="edge"/>
              <c:yMode val="edge"/>
              <c:x val="0.555924761602543"/>
              <c:y val="0.72339651944386896"/>
            </c:manualLayout>
          </c:layout>
          <c:overlay val="0"/>
        </c:title>
        <c:numFmt formatCode="General" sourceLinked="1"/>
        <c:majorTickMark val="out"/>
        <c:minorTickMark val="none"/>
        <c:tickLblPos val="nextTo"/>
        <c:crossAx val="274503936"/>
        <c:crosses val="autoZero"/>
        <c:crossBetween val="between"/>
      </c:valAx>
      <c:spPr>
        <a:noFill/>
        <a:ln w="25405">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0.64984</cdr:x>
      <cdr:y>0</cdr:y>
    </cdr:from>
    <cdr:to>
      <cdr:x>0.64984</cdr:x>
      <cdr:y>0.72985</cdr:y>
    </cdr:to>
    <cdr:cxnSp macro="">
      <cdr:nvCxnSpPr>
        <cdr:cNvPr id="3" name="Straight Connector 2"/>
        <cdr:cNvCxnSpPr/>
      </cdr:nvCxnSpPr>
      <cdr:spPr>
        <a:xfrm xmlns:a="http://schemas.openxmlformats.org/drawingml/2006/main">
          <a:off x="4101818" y="0"/>
          <a:ext cx="0" cy="4111068"/>
        </a:xfrm>
        <a:prstGeom xmlns:a="http://schemas.openxmlformats.org/drawingml/2006/main" prst="line">
          <a:avLst/>
        </a:prstGeom>
        <a:ln xmlns:a="http://schemas.openxmlformats.org/drawingml/2006/main" w="19050" cmpd="sng">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21137-8A7A-654A-82C5-0BC88CB0CB96}" type="datetimeFigureOut">
              <a:rPr lang="en-US" smtClean="0"/>
              <a:t>2/10/2021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672FE-36B2-F148-9F2E-6596BBCC78CB}" type="slidenum">
              <a:rPr lang="en-US" smtClean="0"/>
              <a:t>‹#›</a:t>
            </a:fld>
            <a:endParaRPr lang="en-US"/>
          </a:p>
        </p:txBody>
      </p:sp>
    </p:spTree>
    <p:extLst>
      <p:ext uri="{BB962C8B-B14F-4D97-AF65-F5344CB8AC3E}">
        <p14:creationId xmlns:p14="http://schemas.microsoft.com/office/powerpoint/2010/main" val="142113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2</a:t>
            </a:fld>
            <a:endParaRPr lang="en-US" dirty="0"/>
          </a:p>
        </p:txBody>
      </p:sp>
    </p:spTree>
    <p:extLst>
      <p:ext uri="{BB962C8B-B14F-4D97-AF65-F5344CB8AC3E}">
        <p14:creationId xmlns:p14="http://schemas.microsoft.com/office/powerpoint/2010/main" val="63690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 xmlns:a16="http://schemas.microsoft.com/office/drawing/2014/main" id="{372AB1F4-B0C5-4044-AB95-AEB35D3A666C}"/>
              </a:ext>
            </a:extLst>
          </p:cNvPr>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17822" indent="-276083" algn="ctr">
              <a:defRPr>
                <a:solidFill>
                  <a:schemeClr val="tx1"/>
                </a:solidFill>
                <a:latin typeface="Arial" panose="020B0604020202020204" pitchFamily="34" charset="0"/>
              </a:defRPr>
            </a:lvl2pPr>
            <a:lvl3pPr marL="1104340" indent="-220866" algn="ctr">
              <a:defRPr>
                <a:solidFill>
                  <a:schemeClr val="tx1"/>
                </a:solidFill>
                <a:latin typeface="Arial" panose="020B0604020202020204" pitchFamily="34" charset="0"/>
              </a:defRPr>
            </a:lvl3pPr>
            <a:lvl4pPr marL="1546076" indent="-220866" algn="ctr">
              <a:defRPr>
                <a:solidFill>
                  <a:schemeClr val="tx1"/>
                </a:solidFill>
                <a:latin typeface="Arial" panose="020B0604020202020204" pitchFamily="34" charset="0"/>
              </a:defRPr>
            </a:lvl4pPr>
            <a:lvl5pPr marL="1987814" indent="-220866" algn="ctr">
              <a:defRPr>
                <a:solidFill>
                  <a:schemeClr val="tx1"/>
                </a:solidFill>
                <a:latin typeface="Arial" panose="020B0604020202020204" pitchFamily="34" charset="0"/>
              </a:defRPr>
            </a:lvl5pPr>
            <a:lvl6pPr marL="2429549" indent="-220866" algn="ctr" eaLnBrk="0" fontAlgn="base" hangingPunct="0">
              <a:spcBef>
                <a:spcPct val="0"/>
              </a:spcBef>
              <a:spcAft>
                <a:spcPct val="0"/>
              </a:spcAft>
              <a:defRPr>
                <a:solidFill>
                  <a:schemeClr val="tx1"/>
                </a:solidFill>
                <a:latin typeface="Arial" panose="020B0604020202020204" pitchFamily="34" charset="0"/>
              </a:defRPr>
            </a:lvl6pPr>
            <a:lvl7pPr marL="2871288" indent="-220866" algn="ctr" eaLnBrk="0" fontAlgn="base" hangingPunct="0">
              <a:spcBef>
                <a:spcPct val="0"/>
              </a:spcBef>
              <a:spcAft>
                <a:spcPct val="0"/>
              </a:spcAft>
              <a:defRPr>
                <a:solidFill>
                  <a:schemeClr val="tx1"/>
                </a:solidFill>
                <a:latin typeface="Arial" panose="020B0604020202020204" pitchFamily="34" charset="0"/>
              </a:defRPr>
            </a:lvl7pPr>
            <a:lvl8pPr marL="3313022" indent="-220866" algn="ctr" eaLnBrk="0" fontAlgn="base" hangingPunct="0">
              <a:spcBef>
                <a:spcPct val="0"/>
              </a:spcBef>
              <a:spcAft>
                <a:spcPct val="0"/>
              </a:spcAft>
              <a:defRPr>
                <a:solidFill>
                  <a:schemeClr val="tx1"/>
                </a:solidFill>
                <a:latin typeface="Arial" panose="020B0604020202020204" pitchFamily="34" charset="0"/>
              </a:defRPr>
            </a:lvl8pPr>
            <a:lvl9pPr marL="3754760" indent="-220866" algn="ctr" eaLnBrk="0" fontAlgn="base" hangingPunct="0">
              <a:spcBef>
                <a:spcPct val="0"/>
              </a:spcBef>
              <a:spcAft>
                <a:spcPct val="0"/>
              </a:spcAft>
              <a:defRPr>
                <a:solidFill>
                  <a:schemeClr val="tx1"/>
                </a:solidFill>
                <a:latin typeface="Arial" panose="020B0604020202020204" pitchFamily="34" charset="0"/>
              </a:defRPr>
            </a:lvl9pPr>
          </a:lstStyle>
          <a:p>
            <a:pPr algn="r"/>
            <a:fld id="{7B931DCD-13E3-46F4-AB2B-FAD04DB37D25}" type="slidenum">
              <a:rPr lang="en-US" altLang="en-US"/>
              <a:pPr algn="r"/>
              <a:t>7</a:t>
            </a:fld>
            <a:endParaRPr lang="en-US" altLang="en-US"/>
          </a:p>
        </p:txBody>
      </p:sp>
      <p:sp>
        <p:nvSpPr>
          <p:cNvPr id="68611" name="Rectangle 2">
            <a:extLst>
              <a:ext uri="{FF2B5EF4-FFF2-40B4-BE49-F238E27FC236}">
                <a16:creationId xmlns="" xmlns:a16="http://schemas.microsoft.com/office/drawing/2014/main" id="{92CC9B3A-4277-4939-BDBB-92EAC5CB8F31}"/>
              </a:ext>
            </a:extLst>
          </p:cNvPr>
          <p:cNvSpPr>
            <a:spLocks noGrp="1" noRot="1" noChangeAspect="1" noChangeArrowheads="1" noTextEdit="1"/>
          </p:cNvSpPr>
          <p:nvPr>
            <p:ph type="sldImg"/>
          </p:nvPr>
        </p:nvSpPr>
        <p:spPr>
          <a:ln/>
        </p:spPr>
      </p:sp>
      <p:sp>
        <p:nvSpPr>
          <p:cNvPr id="68612" name="Rectangle 3">
            <a:extLst>
              <a:ext uri="{FF2B5EF4-FFF2-40B4-BE49-F238E27FC236}">
                <a16:creationId xmlns="" xmlns:a16="http://schemas.microsoft.com/office/drawing/2014/main" id="{6A2B41DE-840B-4F91-A5DF-5E23382E4520}"/>
              </a:ext>
            </a:extLst>
          </p:cNvPr>
          <p:cNvSpPr>
            <a:spLocks noGrp="1" noChangeArrowheads="1"/>
          </p:cNvSpPr>
          <p:nvPr>
            <p:ph type="body" idx="1"/>
          </p:nvPr>
        </p:nvSpPr>
        <p:spPr>
          <a:xfrm>
            <a:off x="701041" y="4415791"/>
            <a:ext cx="5871332" cy="4183381"/>
          </a:xfrm>
          <a:noFill/>
        </p:spPr>
        <p:txBody>
          <a:bodyPr/>
          <a:lstStyle/>
          <a:p>
            <a:pPr eaLnBrk="1" hangingPunct="1"/>
            <a:r>
              <a:rPr lang="en-CA" altLang="en-US" dirty="0" smtClean="0"/>
              <a:t>We</a:t>
            </a:r>
            <a:r>
              <a:rPr lang="en-CA" altLang="en-US" baseline="0" dirty="0" smtClean="0"/>
              <a:t> continue to explore the reasons for reading community newspapers and one thing never changes.  Local information (in many forms) continues to be the driving reason for readership of community newspapers.  This study asked about both print and digital formats for the following list of different types of local information:</a:t>
            </a:r>
          </a:p>
          <a:p>
            <a:pPr marL="162601" indent="-162601">
              <a:buFontTx/>
              <a:buChar char="-"/>
            </a:pPr>
            <a:r>
              <a:rPr lang="en-CA" altLang="en-US" baseline="0" dirty="0" smtClean="0"/>
              <a:t>Local news</a:t>
            </a:r>
          </a:p>
          <a:p>
            <a:pPr marL="162601" indent="-162601">
              <a:buFontTx/>
              <a:buChar char="-"/>
            </a:pPr>
            <a:r>
              <a:rPr lang="en-CA" altLang="en-US" baseline="0" dirty="0" smtClean="0"/>
              <a:t>Local editorial</a:t>
            </a:r>
          </a:p>
          <a:p>
            <a:pPr marL="162601" indent="-162601">
              <a:buFontTx/>
              <a:buChar char="-"/>
            </a:pPr>
            <a:r>
              <a:rPr lang="en-CA" altLang="en-US" baseline="0" dirty="0" smtClean="0"/>
              <a:t>Local sports</a:t>
            </a:r>
          </a:p>
          <a:p>
            <a:pPr marL="162601" indent="-162601">
              <a:buFontTx/>
              <a:buChar char="-"/>
            </a:pPr>
            <a:r>
              <a:rPr lang="en-CA" altLang="en-US" baseline="0" dirty="0" smtClean="0"/>
              <a:t>Local entertainment</a:t>
            </a:r>
          </a:p>
          <a:p>
            <a:pPr marL="162601" indent="-162601">
              <a:buFontTx/>
              <a:buChar char="-"/>
            </a:pPr>
            <a:r>
              <a:rPr lang="en-CA" altLang="en-US" baseline="0" dirty="0" smtClean="0"/>
              <a:t>Local events</a:t>
            </a:r>
          </a:p>
          <a:p>
            <a:pPr marL="162601" indent="-162601">
              <a:buFontTx/>
              <a:buChar char="-"/>
            </a:pPr>
            <a:r>
              <a:rPr lang="en-CA" altLang="en-US" baseline="0" dirty="0" smtClean="0"/>
              <a:t>Local crime features</a:t>
            </a:r>
          </a:p>
          <a:p>
            <a:pPr marL="162601" indent="-162601">
              <a:buFontTx/>
              <a:buChar char="-"/>
            </a:pPr>
            <a:r>
              <a:rPr lang="en-CA" altLang="en-US" baseline="0" dirty="0" smtClean="0"/>
              <a:t>Obituaries</a:t>
            </a:r>
          </a:p>
          <a:p>
            <a:pPr eaLnBrk="1" hangingPunct="1"/>
            <a:r>
              <a:rPr lang="en-CA" altLang="en-US" baseline="0" dirty="0" smtClean="0"/>
              <a:t>After local information about half are reading for the advertising – this includes ROP ads throughout the paper as well as Flyers/Inserts.  Considerably more print readers choose advertising and that is likely attributed to Flyers and Inserts.</a:t>
            </a:r>
          </a:p>
          <a:p>
            <a:pPr eaLnBrk="1" hangingPunct="1"/>
            <a:r>
              <a:rPr lang="en-CA" altLang="en-US" baseline="0" dirty="0" smtClean="0"/>
              <a:t>And finally, we are still seeing readership of classified ads as well as employment/careers and real estate in printed community newspapers.</a:t>
            </a:r>
          </a:p>
        </p:txBody>
      </p:sp>
    </p:spTree>
    <p:extLst>
      <p:ext uri="{BB962C8B-B14F-4D97-AF65-F5344CB8AC3E}">
        <p14:creationId xmlns:p14="http://schemas.microsoft.com/office/powerpoint/2010/main" val="16021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E03286-0D15-4F41-A64F-3E0B05FC2E1C}" type="slidenum">
              <a:rPr lang="en-US" smtClean="0"/>
              <a:pPr/>
              <a:t>8</a:t>
            </a:fld>
            <a:endParaRPr lang="en-US" dirty="0"/>
          </a:p>
        </p:txBody>
      </p:sp>
    </p:spTree>
    <p:extLst>
      <p:ext uri="{BB962C8B-B14F-4D97-AF65-F5344CB8AC3E}">
        <p14:creationId xmlns:p14="http://schemas.microsoft.com/office/powerpoint/2010/main" val="77000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News media</a:t>
            </a:r>
            <a:r>
              <a:rPr lang="en-US" baseline="0" dirty="0" smtClean="0"/>
              <a:t> ads (in print or digital formats) generate awareness among almost two thirds of readers (63%).  </a:t>
            </a:r>
          </a:p>
          <a:p>
            <a:r>
              <a:rPr lang="en-US" baseline="0" dirty="0" smtClean="0"/>
              <a:t>- Three quarters of awareness is generated from print ads (34 print + 15 both = 49% out of 63% total = 77% of awareness generated by printed newspaper ads.</a:t>
            </a:r>
          </a:p>
        </p:txBody>
      </p:sp>
      <p:sp>
        <p:nvSpPr>
          <p:cNvPr id="4" name="Slide Number Placeholder 3"/>
          <p:cNvSpPr>
            <a:spLocks noGrp="1"/>
          </p:cNvSpPr>
          <p:nvPr>
            <p:ph type="sldNum" sz="quarter" idx="10"/>
          </p:nvPr>
        </p:nvSpPr>
        <p:spPr/>
        <p:txBody>
          <a:bodyPr/>
          <a:lstStyle/>
          <a:p>
            <a:fld id="{AEC57FB8-185C-4541-9A80-5E8F2132023F}" type="slidenum">
              <a:rPr lang="en-US" smtClean="0"/>
              <a:t>9</a:t>
            </a:fld>
            <a:endParaRPr lang="en-US"/>
          </a:p>
        </p:txBody>
      </p:sp>
    </p:spTree>
    <p:extLst>
      <p:ext uri="{BB962C8B-B14F-4D97-AF65-F5344CB8AC3E}">
        <p14:creationId xmlns:p14="http://schemas.microsoft.com/office/powerpoint/2010/main" val="45698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400" dirty="0" smtClean="0"/>
              <a:t>Engaged and Connected 2019</a:t>
            </a:r>
          </a:p>
          <a:p>
            <a:pPr algn="l"/>
            <a:r>
              <a:rPr lang="en-CA" sz="1400" dirty="0" smtClean="0"/>
              <a:t>https://nmc-mic.ca/ad-resources/local-newspapers-engaged-and-connected/</a:t>
            </a:r>
          </a:p>
          <a:p>
            <a:endParaRPr lang="en-US" sz="1400" dirty="0" smtClean="0"/>
          </a:p>
          <a:p>
            <a:r>
              <a:rPr lang="en-US" sz="1400" baseline="0" dirty="0" smtClean="0"/>
              <a:t>Ten different media (traditional and digital) were measured.</a:t>
            </a:r>
          </a:p>
          <a:p>
            <a:pPr algn="l"/>
            <a:r>
              <a:rPr lang="en-US" sz="1200" b="0" i="0" kern="1200" dirty="0" smtClean="0">
                <a:solidFill>
                  <a:schemeClr val="tx1"/>
                </a:solidFill>
                <a:effectLst/>
                <a:latin typeface="+mn-lt"/>
                <a:ea typeface="+mn-ea"/>
                <a:cs typeface="+mn-cs"/>
              </a:rPr>
              <a:t>Respondents were asked to rate media measured on 16 different engagement characteristics (7 General Engagement, 5 News Engagement, 4 Advertising Engagement).  </a:t>
            </a:r>
          </a:p>
          <a:p>
            <a:pPr algn="l"/>
            <a:r>
              <a:rPr lang="en-US" sz="1200" b="0" i="0" kern="1200" dirty="0" smtClean="0">
                <a:solidFill>
                  <a:schemeClr val="tx1"/>
                </a:solidFill>
                <a:effectLst/>
                <a:latin typeface="+mn-lt"/>
                <a:ea typeface="+mn-ea"/>
                <a:cs typeface="+mn-cs"/>
              </a:rPr>
              <a:t>Results were indexed based on ratings for each media compared to the average rating.</a:t>
            </a:r>
          </a:p>
          <a:p>
            <a:pPr algn="l"/>
            <a:r>
              <a:rPr lang="en-US" sz="1200" b="0" i="0" kern="1200" dirty="0" smtClean="0">
                <a:solidFill>
                  <a:schemeClr val="tx1"/>
                </a:solidFill>
                <a:effectLst/>
                <a:latin typeface="+mn-lt"/>
                <a:ea typeface="+mn-ea"/>
                <a:cs typeface="+mn-cs"/>
              </a:rPr>
              <a:t>General Engagement:</a:t>
            </a:r>
          </a:p>
          <a:p>
            <a:pPr marL="271463" indent="-271463">
              <a:spcBef>
                <a:spcPts val="600"/>
              </a:spcBef>
              <a:buClr>
                <a:srgbClr val="344391"/>
              </a:buClr>
              <a:buFont typeface="+mj-lt"/>
              <a:buAutoNum type="arabicPeriod"/>
            </a:pPr>
            <a:r>
              <a:rPr lang="en-CA" sz="1400" dirty="0" smtClean="0">
                <a:solidFill>
                  <a:prstClr val="black"/>
                </a:solidFill>
              </a:rPr>
              <a:t>It is trustworthy.</a:t>
            </a:r>
          </a:p>
          <a:p>
            <a:pPr marL="271463" indent="-271463">
              <a:spcBef>
                <a:spcPts val="600"/>
              </a:spcBef>
              <a:buClr>
                <a:srgbClr val="344391"/>
              </a:buClr>
              <a:buFont typeface="+mj-lt"/>
              <a:buAutoNum type="arabicPeriod"/>
            </a:pPr>
            <a:r>
              <a:rPr lang="en-CA" sz="1400" dirty="0" smtClean="0">
                <a:solidFill>
                  <a:prstClr val="black"/>
                </a:solidFill>
              </a:rPr>
              <a:t>I feel a personal connection with the medium.</a:t>
            </a:r>
          </a:p>
          <a:p>
            <a:pPr marL="271463" indent="-271463">
              <a:spcBef>
                <a:spcPts val="600"/>
              </a:spcBef>
              <a:buClr>
                <a:srgbClr val="344391"/>
              </a:buClr>
              <a:buFont typeface="+mj-lt"/>
              <a:buAutoNum type="arabicPeriod"/>
            </a:pPr>
            <a:r>
              <a:rPr lang="en-CA" sz="1400" dirty="0" smtClean="0">
                <a:solidFill>
                  <a:prstClr val="black"/>
                </a:solidFill>
              </a:rPr>
              <a:t>It inspires me.</a:t>
            </a:r>
          </a:p>
          <a:p>
            <a:pPr marL="271463" indent="-271463">
              <a:spcBef>
                <a:spcPts val="600"/>
              </a:spcBef>
              <a:buClr>
                <a:srgbClr val="344391"/>
              </a:buClr>
              <a:buFont typeface="+mj-lt"/>
              <a:buAutoNum type="arabicPeriod"/>
            </a:pPr>
            <a:r>
              <a:rPr lang="en-CA" sz="1400" dirty="0" smtClean="0">
                <a:solidFill>
                  <a:prstClr val="black"/>
                </a:solidFill>
              </a:rPr>
              <a:t>It makes my life better.</a:t>
            </a:r>
          </a:p>
          <a:p>
            <a:pPr marL="271463" indent="-271463">
              <a:spcBef>
                <a:spcPts val="600"/>
              </a:spcBef>
              <a:buClr>
                <a:srgbClr val="344391"/>
              </a:buClr>
              <a:buFont typeface="+mj-lt"/>
              <a:buAutoNum type="arabicPeriod"/>
            </a:pPr>
            <a:r>
              <a:rPr lang="en-CA" sz="1400" dirty="0" smtClean="0">
                <a:solidFill>
                  <a:prstClr val="black"/>
                </a:solidFill>
              </a:rPr>
              <a:t>It enhances my interaction with others.</a:t>
            </a:r>
          </a:p>
          <a:p>
            <a:pPr marL="271463" indent="-271463">
              <a:spcBef>
                <a:spcPts val="600"/>
              </a:spcBef>
              <a:buClr>
                <a:srgbClr val="344391"/>
              </a:buClr>
              <a:buFont typeface="+mj-lt"/>
              <a:buAutoNum type="arabicPeriod"/>
            </a:pPr>
            <a:r>
              <a:rPr lang="en-CA" sz="1400" dirty="0" smtClean="0">
                <a:solidFill>
                  <a:prstClr val="black"/>
                </a:solidFill>
              </a:rPr>
              <a:t>It operates in an ethical manner and has the public’s best interest in mind.</a:t>
            </a:r>
          </a:p>
          <a:p>
            <a:pPr marL="271463" indent="-271463">
              <a:spcBef>
                <a:spcPts val="600"/>
              </a:spcBef>
              <a:buClr>
                <a:srgbClr val="344391"/>
              </a:buClr>
              <a:buFont typeface="+mj-lt"/>
              <a:buAutoNum type="arabicPeriod"/>
            </a:pPr>
            <a:r>
              <a:rPr lang="en-CA" sz="1400" dirty="0" smtClean="0">
                <a:solidFill>
                  <a:prstClr val="black"/>
                </a:solidFill>
              </a:rPr>
              <a:t>I go to the medium when I have time to myself.</a:t>
            </a:r>
          </a:p>
          <a:p>
            <a:pPr algn="l"/>
            <a:r>
              <a:rPr lang="en-CA" sz="1400" dirty="0" smtClean="0"/>
              <a:t>News Engagement:</a:t>
            </a:r>
          </a:p>
          <a:p>
            <a:pPr marL="271463" indent="-271463">
              <a:buClr>
                <a:srgbClr val="344391"/>
              </a:buClr>
              <a:buFont typeface="+mj-lt"/>
              <a:buAutoNum type="arabicPeriod"/>
            </a:pPr>
            <a:r>
              <a:rPr lang="en-CA" sz="1400" dirty="0" smtClean="0">
                <a:solidFill>
                  <a:prstClr val="black"/>
                </a:solidFill>
              </a:rPr>
              <a:t>The news it contains comes from reliable sources.</a:t>
            </a:r>
          </a:p>
          <a:p>
            <a:pPr marL="271463" indent="-271463">
              <a:buClr>
                <a:srgbClr val="344391"/>
              </a:buClr>
              <a:buFont typeface="+mj-lt"/>
              <a:buAutoNum type="arabicPeriod"/>
            </a:pPr>
            <a:r>
              <a:rPr lang="en-CA" sz="1400" dirty="0" smtClean="0">
                <a:solidFill>
                  <a:prstClr val="black"/>
                </a:solidFill>
              </a:rPr>
              <a:t>It employs well-trained and knowledgeable journalists.</a:t>
            </a:r>
          </a:p>
          <a:p>
            <a:pPr marL="271463" indent="-271463">
              <a:buClr>
                <a:srgbClr val="344391"/>
              </a:buClr>
              <a:buFont typeface="+mj-lt"/>
              <a:buAutoNum type="arabicPeriod"/>
            </a:pPr>
            <a:r>
              <a:rPr lang="en-CA" sz="1400" dirty="0" smtClean="0">
                <a:solidFill>
                  <a:prstClr val="black"/>
                </a:solidFill>
              </a:rPr>
              <a:t>It provides the news impartially.</a:t>
            </a:r>
          </a:p>
          <a:p>
            <a:pPr marL="271463" indent="-271463">
              <a:buClr>
                <a:srgbClr val="344391"/>
              </a:buClr>
              <a:buFont typeface="+mj-lt"/>
              <a:buAutoNum type="arabicPeriod"/>
            </a:pPr>
            <a:r>
              <a:rPr lang="en-CA" sz="1400" dirty="0" smtClean="0">
                <a:solidFill>
                  <a:prstClr val="black"/>
                </a:solidFill>
              </a:rPr>
              <a:t>Its news content is believable.</a:t>
            </a:r>
          </a:p>
          <a:p>
            <a:pPr marL="271463" indent="-271463">
              <a:buClr>
                <a:srgbClr val="344391"/>
              </a:buClr>
              <a:buFont typeface="+mj-lt"/>
              <a:buAutoNum type="arabicPeriod"/>
            </a:pPr>
            <a:r>
              <a:rPr lang="en-CA" sz="1400" dirty="0" smtClean="0">
                <a:solidFill>
                  <a:prstClr val="black"/>
                </a:solidFill>
              </a:rPr>
              <a:t>It contains informed commentary. </a:t>
            </a:r>
          </a:p>
          <a:p>
            <a:pPr algn="l"/>
            <a:r>
              <a:rPr lang="en-CA" sz="1400" dirty="0" smtClean="0"/>
              <a:t>Ad Engagement:</a:t>
            </a:r>
          </a:p>
          <a:p>
            <a:pPr marL="271463" lvl="0" indent="-271463">
              <a:buClr>
                <a:srgbClr val="344391"/>
              </a:buClr>
              <a:buFont typeface="+mj-lt"/>
              <a:buAutoNum type="arabicPeriod"/>
            </a:pPr>
            <a:r>
              <a:rPr lang="en-CA" sz="1400" dirty="0" smtClean="0"/>
              <a:t>I usually notice ads in this medium.</a:t>
            </a:r>
          </a:p>
          <a:p>
            <a:pPr marL="271463" lvl="0" indent="-271463">
              <a:buClr>
                <a:srgbClr val="344391"/>
              </a:buClr>
              <a:buFont typeface="+mj-lt"/>
              <a:buAutoNum type="arabicPeriod"/>
            </a:pPr>
            <a:r>
              <a:rPr lang="en-CA" sz="1400" dirty="0" smtClean="0"/>
              <a:t>The ads it contains make me more likely to purchase.</a:t>
            </a:r>
          </a:p>
          <a:p>
            <a:pPr marL="271463" lvl="0" indent="-271463">
              <a:buClr>
                <a:srgbClr val="344391"/>
              </a:buClr>
              <a:buFont typeface="+mj-lt"/>
              <a:buAutoNum type="arabicPeriod"/>
            </a:pPr>
            <a:r>
              <a:rPr lang="en-CA" sz="1400" dirty="0" smtClean="0"/>
              <a:t>It is the best place to get useful information about sales, store hours and special offers.</a:t>
            </a:r>
          </a:p>
          <a:p>
            <a:pPr marL="271463" lvl="0" indent="-271463">
              <a:buClr>
                <a:srgbClr val="344391"/>
              </a:buClr>
              <a:buFont typeface="+mj-lt"/>
              <a:buAutoNum type="arabicPeriod"/>
            </a:pPr>
            <a:r>
              <a:rPr lang="en-CA" sz="1400" dirty="0" smtClean="0"/>
              <a:t>It contains annoying ads </a:t>
            </a:r>
            <a:r>
              <a:rPr lang="en-CA" sz="1400" i="1" dirty="0" smtClean="0"/>
              <a:t>(Note: Less annoying earner higher engagement scores) </a:t>
            </a:r>
          </a:p>
          <a:p>
            <a:pPr algn="l"/>
            <a:endParaRPr lang="en-CA" sz="1400" dirty="0"/>
          </a:p>
        </p:txBody>
      </p:sp>
      <p:sp>
        <p:nvSpPr>
          <p:cNvPr id="4" name="Slide Number Placeholder 3"/>
          <p:cNvSpPr>
            <a:spLocks noGrp="1"/>
          </p:cNvSpPr>
          <p:nvPr>
            <p:ph type="sldNum" sz="quarter" idx="10"/>
          </p:nvPr>
        </p:nvSpPr>
        <p:spPr/>
        <p:txBody>
          <a:bodyPr/>
          <a:lstStyle/>
          <a:p>
            <a:pPr>
              <a:defRPr/>
            </a:pPr>
            <a:fld id="{BA6C7E6B-727D-462C-818A-DD74C1BC0D31}" type="slidenum">
              <a:rPr lang="en-US" smtClean="0"/>
              <a:pPr>
                <a:defRPr/>
              </a:pPr>
              <a:t>10</a:t>
            </a:fld>
            <a:endParaRPr lang="en-US" dirty="0"/>
          </a:p>
        </p:txBody>
      </p:sp>
    </p:spTree>
    <p:extLst>
      <p:ext uri="{BB962C8B-B14F-4D97-AF65-F5344CB8AC3E}">
        <p14:creationId xmlns:p14="http://schemas.microsoft.com/office/powerpoint/2010/main" val="184642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88962"/>
            <a:ext cx="8229600" cy="4737201"/>
          </a:xfrm>
          <a:prstGeom prst="rect">
            <a:avLst/>
          </a:prstGeom>
        </p:spPr>
        <p:txBody>
          <a:bodyPr/>
          <a:lstStyle>
            <a:lvl1pPr>
              <a:buClr>
                <a:srgbClr val="FF0000"/>
              </a:buClr>
              <a:defRPr>
                <a:solidFill>
                  <a:schemeClr val="tx1"/>
                </a:solidFill>
              </a:defRPr>
            </a:lvl1pPr>
            <a:lvl2pPr>
              <a:buClr>
                <a:srgbClr val="FF0000"/>
              </a:buClr>
              <a:defRPr>
                <a:solidFill>
                  <a:schemeClr val="tx1"/>
                </a:solidFill>
              </a:defRPr>
            </a:lvl2pPr>
            <a:lvl3pPr>
              <a:buClr>
                <a:srgbClr val="FF0000"/>
              </a:buClr>
              <a:defRPr>
                <a:solidFill>
                  <a:schemeClr val="tx1"/>
                </a:solidFill>
              </a:defRPr>
            </a:lvl3pPr>
            <a:lvl4pPr>
              <a:buClr>
                <a:srgbClr val="FF0000"/>
              </a:buClr>
              <a:defRPr>
                <a:solidFill>
                  <a:schemeClr val="tx1"/>
                </a:solidFill>
              </a:defRPr>
            </a:lvl4pPr>
            <a:lvl5pPr>
              <a:buClr>
                <a:srgbClr val="FF000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itle 1"/>
          <p:cNvSpPr>
            <a:spLocks noGrp="1"/>
          </p:cNvSpPr>
          <p:nvPr>
            <p:ph type="title"/>
          </p:nvPr>
        </p:nvSpPr>
        <p:spPr>
          <a:xfrm>
            <a:off x="914400" y="274638"/>
            <a:ext cx="6638925" cy="974971"/>
          </a:xfrm>
          <a:prstGeom prst="rect">
            <a:avLst/>
          </a:prstGeom>
        </p:spPr>
        <p:txBody>
          <a:bodyPr anchor="ctr"/>
          <a:lstStyle>
            <a:lvl1pPr>
              <a:defRPr lang="en-CA" sz="2800" b="1" kern="1200" dirty="0">
                <a:solidFill>
                  <a:schemeClr val="tx1"/>
                </a:solidFill>
                <a:latin typeface="Arial Black" panose="020B0A04020102020204" pitchFamily="34" charset="0"/>
                <a:ea typeface="+mj-ea"/>
                <a:cs typeface="+mj-cs"/>
              </a:defRPr>
            </a:lvl1pPr>
          </a:lstStyle>
          <a:p>
            <a:r>
              <a:rPr lang="en-US" dirty="0" smtClean="0"/>
              <a:t>Click to edit Master title style</a:t>
            </a:r>
            <a:endParaRPr lang="en-CA" dirty="0"/>
          </a:p>
        </p:txBody>
      </p:sp>
    </p:spTree>
    <p:extLst>
      <p:ext uri="{BB962C8B-B14F-4D97-AF65-F5344CB8AC3E}">
        <p14:creationId xmlns:p14="http://schemas.microsoft.com/office/powerpoint/2010/main" val="26531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normAutofit/>
          </a:bodyPr>
          <a:lstStyle>
            <a:lvl1pPr algn="l">
              <a:defRPr sz="3200" b="1" cap="none">
                <a:latin typeface="Arial Black" panose="020B0A04020102020204" pitchFamily="34" charset="0"/>
                <a:cs typeface="Arial" panose="020B0604020202020204"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718514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BFEFA5-A3C2-4620-AA8E-4C30B722EBAF}"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5612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6BFEFA5-A3C2-4620-AA8E-4C30B722EBAF}"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779209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6BFEFA5-A3C2-4620-AA8E-4C30B722EBAF}" type="datetimeFigureOut">
              <a:rPr lang="en-CA" smtClean="0"/>
              <a:t>2021-02-10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922145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6BFEFA5-A3C2-4620-AA8E-4C30B722EBAF}" type="datetimeFigureOut">
              <a:rPr lang="en-CA" smtClean="0"/>
              <a:t>2021-02-10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522940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FEFA5-A3C2-4620-AA8E-4C30B722EBAF}" type="datetimeFigureOut">
              <a:rPr lang="en-CA" smtClean="0"/>
              <a:t>2021-02-10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997113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FEFA5-A3C2-4620-AA8E-4C30B722EBAF}"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3050119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BFEFA5-A3C2-4620-AA8E-4C30B722EBAF}" type="datetimeFigureOut">
              <a:rPr lang="en-CA" smtClean="0"/>
              <a:t>2021-02-10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1839099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418381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9829"/>
            <a:ext cx="4038600" cy="4517572"/>
          </a:xfrm>
          <a:prstGeom prst="rect">
            <a:avLst/>
          </a:prstGeom>
        </p:spPr>
        <p:txBody>
          <a:bodyPr/>
          <a:lstStyle>
            <a:lvl1pPr>
              <a:buClr>
                <a:srgbClr val="E4284D"/>
              </a:buClr>
              <a:defRPr lang="en-US" sz="3200" kern="1200" dirty="0" smtClean="0">
                <a:solidFill>
                  <a:schemeClr val="tx1"/>
                </a:solidFill>
                <a:latin typeface="Arial" panose="020B0604020202020204" pitchFamily="34" charset="0"/>
                <a:ea typeface="+mn-ea"/>
                <a:cs typeface="Arial" panose="020B0604020202020204" pitchFamily="34" charset="0"/>
              </a:defRPr>
            </a:lvl1pPr>
            <a:lvl2pPr>
              <a:buClr>
                <a:srgbClr val="E4284D"/>
              </a:buClr>
              <a:defRPr lang="en-US" sz="2800" kern="1200" dirty="0" smtClean="0">
                <a:solidFill>
                  <a:schemeClr val="tx1"/>
                </a:solidFill>
                <a:latin typeface="Arial" panose="020B0604020202020204" pitchFamily="34" charset="0"/>
                <a:ea typeface="+mn-ea"/>
                <a:cs typeface="Arial" panose="020B0604020202020204" pitchFamily="34" charset="0"/>
              </a:defRPr>
            </a:lvl2pPr>
            <a:lvl3pPr>
              <a:buClr>
                <a:srgbClr val="E4284D"/>
              </a:buClr>
              <a:defRPr lang="en-US" sz="2400" kern="1200" dirty="0" smtClean="0">
                <a:solidFill>
                  <a:schemeClr val="tx1"/>
                </a:solidFill>
                <a:latin typeface="Arial" panose="020B0604020202020204" pitchFamily="34" charset="0"/>
                <a:ea typeface="+mn-ea"/>
                <a:cs typeface="Arial" panose="020B0604020202020204" pitchFamily="34" charset="0"/>
              </a:defRPr>
            </a:lvl3pPr>
            <a:lvl4pPr>
              <a:buClr>
                <a:srgbClr val="E4284D"/>
              </a:buClr>
              <a:defRPr lang="en-US" sz="2000" kern="1200" dirty="0" smtClean="0">
                <a:solidFill>
                  <a:schemeClr val="tx1"/>
                </a:solidFill>
                <a:latin typeface="Arial" panose="020B0604020202020204" pitchFamily="34" charset="0"/>
                <a:ea typeface="+mn-ea"/>
                <a:cs typeface="Arial" panose="020B0604020202020204" pitchFamily="34" charset="0"/>
              </a:defRPr>
            </a:lvl4pPr>
            <a:lvl5pPr>
              <a:buClr>
                <a:srgbClr val="E4284D"/>
              </a:buClr>
              <a:defRPr lang="en-CA" sz="1800" kern="12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349829"/>
            <a:ext cx="4038600" cy="4517572"/>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CA" sz="1800" dirty="0">
                <a:solidFill>
                  <a:schemeClr val="tx1"/>
                </a:solidFill>
              </a:defRPr>
            </a:lvl5pPr>
          </a:lstStyle>
          <a:p>
            <a:pPr lvl="0">
              <a:buClr>
                <a:srgbClr val="E4284D"/>
              </a:buClr>
            </a:pPr>
            <a:r>
              <a:rPr lang="en-US" smtClean="0"/>
              <a:t>Click to edit Master text styles</a:t>
            </a:r>
          </a:p>
          <a:p>
            <a:pPr lvl="1">
              <a:buClr>
                <a:srgbClr val="E4284D"/>
              </a:buClr>
            </a:pPr>
            <a:r>
              <a:rPr lang="en-US" smtClean="0"/>
              <a:t>Second level</a:t>
            </a:r>
          </a:p>
          <a:p>
            <a:pPr lvl="2">
              <a:buClr>
                <a:srgbClr val="E4284D"/>
              </a:buClr>
            </a:pPr>
            <a:r>
              <a:rPr lang="en-US" smtClean="0"/>
              <a:t>Third level</a:t>
            </a:r>
          </a:p>
          <a:p>
            <a:pPr lvl="3">
              <a:buClr>
                <a:srgbClr val="E4284D"/>
              </a:buClr>
            </a:pPr>
            <a:r>
              <a:rPr lang="en-US" smtClean="0"/>
              <a:t>Fourth level</a:t>
            </a:r>
          </a:p>
          <a:p>
            <a:pPr lvl="4">
              <a:buClr>
                <a:srgbClr val="E4284D"/>
              </a:buClr>
            </a:pPr>
            <a:r>
              <a:rPr lang="en-US" smtClean="0"/>
              <a:t>Fifth level</a:t>
            </a:r>
            <a:endParaRPr lang="en-CA" dirty="0"/>
          </a:p>
        </p:txBody>
      </p:sp>
      <p:sp>
        <p:nvSpPr>
          <p:cNvPr id="9" name="Title 1"/>
          <p:cNvSpPr>
            <a:spLocks noGrp="1"/>
          </p:cNvSpPr>
          <p:nvPr>
            <p:ph type="title"/>
          </p:nvPr>
        </p:nvSpPr>
        <p:spPr>
          <a:xfrm>
            <a:off x="457200" y="274638"/>
            <a:ext cx="7096125" cy="974971"/>
          </a:xfrm>
          <a:prstGeom prst="rect">
            <a:avLst/>
          </a:prstGeom>
        </p:spPr>
        <p:txBody>
          <a:bodyPr anchor="ctr"/>
          <a:lstStyle>
            <a:lvl1pPr>
              <a:defRPr lang="en-CA" sz="2800" b="1" kern="1200" dirty="0">
                <a:solidFill>
                  <a:schemeClr val="tx1"/>
                </a:solidFill>
                <a:latin typeface="Arial Black" panose="020B0A04020102020204" pitchFamily="34" charset="0"/>
                <a:ea typeface="+mj-ea"/>
                <a:cs typeface="+mj-cs"/>
              </a:defRPr>
            </a:lvl1pPr>
          </a:lstStyle>
          <a:p>
            <a:r>
              <a:rPr lang="en-US" dirty="0" smtClean="0"/>
              <a:t>Click to edit Master title style</a:t>
            </a:r>
            <a:endParaRPr lang="en-CA"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6BFEFA5-A3C2-4620-AA8E-4C30B722EBAF}" type="datetimeFigureOut">
              <a:rPr lang="en-CA" smtClean="0"/>
              <a:t>2021-02-10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FBAC592-73C5-4717-ACAB-FAD5650F0DC3}" type="slidenum">
              <a:rPr lang="en-CA" smtClean="0"/>
              <a:t>‹#›</a:t>
            </a:fld>
            <a:endParaRPr lang="en-CA"/>
          </a:p>
        </p:txBody>
      </p:sp>
    </p:spTree>
    <p:extLst>
      <p:ext uri="{BB962C8B-B14F-4D97-AF65-F5344CB8AC3E}">
        <p14:creationId xmlns:p14="http://schemas.microsoft.com/office/powerpoint/2010/main" val="248991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43060" cy="974971"/>
          </a:xfrm>
          <a:prstGeom prst="rect">
            <a:avLst/>
          </a:prstGeom>
        </p:spPr>
        <p:txBody>
          <a:bodyPr anchor="ctr"/>
          <a:lstStyle>
            <a:lvl1pPr>
              <a:defRPr sz="2800">
                <a:solidFill>
                  <a:schemeClr val="tx1"/>
                </a:solidFill>
                <a:latin typeface="Arial Black" panose="020B0A04020102020204" pitchFamily="34" charset="0"/>
              </a:defRPr>
            </a:lvl1pPr>
          </a:lstStyle>
          <a:p>
            <a:r>
              <a:rPr lang="en-US" dirty="0" smtClean="0"/>
              <a:t>Click to edit Master title style</a:t>
            </a:r>
            <a:endParaRPr lang="en-CA"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solidFill>
                  <a:schemeClr val="tx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23392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230" y="1651149"/>
            <a:ext cx="7295653" cy="323711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ewsMediaCanada-Logo.ep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solidFill>
                  <a:schemeClr val="tx1"/>
                </a:solidFill>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atin typeface="Arial Black" panose="020B0A04020102020204" pitchFamily="34" charset="0"/>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4397828"/>
            <a:ext cx="6400800" cy="1240971"/>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NewsMediaCanada-Logo.eps"/>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pic>
        <p:nvPicPr>
          <p:cNvPr id="4" name="Picture 3"/>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591425" y="262608"/>
            <a:ext cx="1352906" cy="600290"/>
          </a:xfrm>
          <a:prstGeom prst="rect">
            <a:avLst/>
          </a:prstGeom>
        </p:spPr>
      </p:pic>
    </p:spTree>
    <p:extLst>
      <p:ext uri="{BB962C8B-B14F-4D97-AF65-F5344CB8AC3E}">
        <p14:creationId xmlns:p14="http://schemas.microsoft.com/office/powerpoint/2010/main" val="1091420252"/>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98" r:id="rId5"/>
  </p:sldLayoutIdLst>
  <p:txStyles>
    <p:titleStyle>
      <a:lvl1pPr algn="l" defTabSz="914400" rtl="0" eaLnBrk="1" latinLnBrk="0" hangingPunct="1">
        <a:spcBef>
          <a:spcPct val="0"/>
        </a:spcBef>
        <a:buNone/>
        <a:defRPr sz="4000" b="1" kern="1200">
          <a:solidFill>
            <a:srgbClr val="324481"/>
          </a:solidFill>
          <a:latin typeface="Myriad Pro" pitchFamily="34" charset="0"/>
          <a:ea typeface="+mj-ea"/>
          <a:cs typeface="+mj-cs"/>
        </a:defRPr>
      </a:lvl1pPr>
    </p:titleStyle>
    <p:body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p:nvPr userDrawn="1"/>
        </p:nvSpPr>
        <p:spPr>
          <a:xfrm>
            <a:off x="0" y="5867400"/>
            <a:ext cx="9144000" cy="990600"/>
          </a:xfrm>
          <a:prstGeom prst="rect">
            <a:avLst/>
          </a:prstGeom>
          <a:solidFill>
            <a:srgbClr val="C2C2C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ewsMediaCanada-Logo.eps"/>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675890" y="6146524"/>
            <a:ext cx="2057163" cy="422861"/>
          </a:xfrm>
          <a:prstGeom prst="rect">
            <a:avLst/>
          </a:prstGeom>
        </p:spPr>
      </p:pic>
    </p:spTree>
    <p:extLst>
      <p:ext uri="{BB962C8B-B14F-4D97-AF65-F5344CB8AC3E}">
        <p14:creationId xmlns:p14="http://schemas.microsoft.com/office/powerpoint/2010/main" val="184234633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77" r:id="rId3"/>
    <p:sldLayoutId id="2147483681" r:id="rId4"/>
    <p:sldLayoutId id="2147483682" r:id="rId5"/>
  </p:sldLayoutIdLst>
  <p:txStyles>
    <p:titleStyle>
      <a:lvl1pPr algn="ctr" defTabSz="914400" rtl="0" eaLnBrk="1" latinLnBrk="0" hangingPunct="1">
        <a:spcBef>
          <a:spcPct val="0"/>
        </a:spcBef>
        <a:buNone/>
        <a:defRPr sz="3600" kern="1200">
          <a:solidFill>
            <a:schemeClr val="tx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FEFA5-A3C2-4620-AA8E-4C30B722EBAF}" type="datetimeFigureOut">
              <a:rPr lang="en-CA" smtClean="0"/>
              <a:t>2021-02-10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AC592-73C5-4717-ACAB-FAD5650F0DC3}" type="slidenum">
              <a:rPr lang="en-CA" smtClean="0"/>
              <a:t>‹#›</a:t>
            </a:fld>
            <a:endParaRPr lang="en-CA"/>
          </a:p>
        </p:txBody>
      </p:sp>
    </p:spTree>
    <p:extLst>
      <p:ext uri="{BB962C8B-B14F-4D97-AF65-F5344CB8AC3E}">
        <p14:creationId xmlns:p14="http://schemas.microsoft.com/office/powerpoint/2010/main" val="1349579302"/>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1098"/>
            <a:ext cx="7772400" cy="2387600"/>
          </a:xfrm>
        </p:spPr>
        <p:txBody>
          <a:bodyPr/>
          <a:lstStyle/>
          <a:p>
            <a:r>
              <a:rPr lang="en-US" dirty="0" smtClean="0"/>
              <a:t>Ten Tweetable Truths</a:t>
            </a:r>
            <a:endParaRPr lang="en-US" dirty="0"/>
          </a:p>
        </p:txBody>
      </p:sp>
      <p:sp>
        <p:nvSpPr>
          <p:cNvPr id="5" name="Subtitle 4"/>
          <p:cNvSpPr>
            <a:spLocks noGrp="1"/>
          </p:cNvSpPr>
          <p:nvPr>
            <p:ph type="subTitle" idx="1"/>
          </p:nvPr>
        </p:nvSpPr>
        <p:spPr>
          <a:xfrm>
            <a:off x="1143000" y="4653022"/>
            <a:ext cx="6858000" cy="604777"/>
          </a:xfrm>
        </p:spPr>
        <p:txBody>
          <a:bodyPr/>
          <a:lstStyle/>
          <a:p>
            <a:r>
              <a:rPr lang="en-CA" b="1" dirty="0" smtClean="0">
                <a:solidFill>
                  <a:srgbClr val="E4284D"/>
                </a:solidFill>
              </a:rPr>
              <a:t>February 2021</a:t>
            </a:r>
            <a:endParaRPr lang="en-CA" b="1" dirty="0">
              <a:solidFill>
                <a:srgbClr val="E4284D"/>
              </a:solidFill>
            </a:endParaRPr>
          </a:p>
        </p:txBody>
      </p:sp>
    </p:spTree>
    <p:extLst>
      <p:ext uri="{BB962C8B-B14F-4D97-AF65-F5344CB8AC3E}">
        <p14:creationId xmlns:p14="http://schemas.microsoft.com/office/powerpoint/2010/main" val="869000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903446531"/>
              </p:ext>
            </p:extLst>
          </p:nvPr>
        </p:nvGraphicFramePr>
        <p:xfrm>
          <a:off x="3172344" y="1532452"/>
          <a:ext cx="6091990" cy="563277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913926" y="247796"/>
            <a:ext cx="6590190" cy="938748"/>
          </a:xfrm>
        </p:spPr>
        <p:txBody>
          <a:bodyPr/>
          <a:lstStyle/>
          <a:p>
            <a:r>
              <a:rPr lang="en-CA" dirty="0" smtClean="0"/>
              <a:t>When reading a newspaper, Canadians give it full attention.</a:t>
            </a:r>
            <a:endParaRPr lang="en-CA" dirty="0"/>
          </a:p>
        </p:txBody>
      </p:sp>
      <p:sp>
        <p:nvSpPr>
          <p:cNvPr id="7" name="TextBox 6"/>
          <p:cNvSpPr txBox="1"/>
          <p:nvPr/>
        </p:nvSpPr>
        <p:spPr>
          <a:xfrm>
            <a:off x="5540721" y="1247553"/>
            <a:ext cx="2510349" cy="369332"/>
          </a:xfrm>
          <a:prstGeom prst="rect">
            <a:avLst/>
          </a:prstGeom>
          <a:noFill/>
        </p:spPr>
        <p:txBody>
          <a:bodyPr wrap="square" rtlCol="0">
            <a:spAutoFit/>
          </a:bodyPr>
          <a:lstStyle/>
          <a:p>
            <a:r>
              <a:rPr lang="en-US" b="1" dirty="0" smtClean="0">
                <a:latin typeface="Arial" charset="0"/>
                <a:ea typeface="Arial" charset="0"/>
                <a:cs typeface="Arial" charset="0"/>
              </a:rPr>
              <a:t>Media Engagement</a:t>
            </a:r>
            <a:endParaRPr lang="en-US" b="1" dirty="0">
              <a:latin typeface="Arial" charset="0"/>
              <a:ea typeface="Arial" charset="0"/>
              <a:cs typeface="Arial" charset="0"/>
            </a:endParaRPr>
          </a:p>
        </p:txBody>
      </p:sp>
      <p:sp>
        <p:nvSpPr>
          <p:cNvPr id="8" name="Content Placeholder 1"/>
          <p:cNvSpPr txBox="1">
            <a:spLocks/>
          </p:cNvSpPr>
          <p:nvPr/>
        </p:nvSpPr>
        <p:spPr>
          <a:xfrm>
            <a:off x="452289" y="1716177"/>
            <a:ext cx="2863859" cy="4142245"/>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solidFill>
                  <a:schemeClr val="tx1"/>
                </a:solidFill>
              </a:rPr>
              <a:t>Printed newspapers </a:t>
            </a:r>
            <a:r>
              <a:rPr lang="en-US" sz="1800" b="1" dirty="0" smtClean="0">
                <a:solidFill>
                  <a:schemeClr val="tx1"/>
                </a:solidFill>
              </a:rPr>
              <a:t>score </a:t>
            </a:r>
            <a:r>
              <a:rPr lang="en-US" sz="1800" b="1" dirty="0">
                <a:solidFill>
                  <a:schemeClr val="tx1"/>
                </a:solidFill>
              </a:rPr>
              <a:t>102% above </a:t>
            </a:r>
            <a:r>
              <a:rPr lang="en-US" sz="1800" b="1" dirty="0" smtClean="0">
                <a:solidFill>
                  <a:schemeClr val="tx1"/>
                </a:solidFill>
              </a:rPr>
              <a:t>average for engagement, </a:t>
            </a:r>
            <a:r>
              <a:rPr lang="en-US" sz="1800" b="1" dirty="0">
                <a:solidFill>
                  <a:schemeClr val="tx1"/>
                </a:solidFill>
              </a:rPr>
              <a:t>the highest of all media measured.</a:t>
            </a:r>
          </a:p>
          <a:p>
            <a:pPr marL="0" indent="0">
              <a:buNone/>
            </a:pPr>
            <a:r>
              <a:rPr lang="en-CA" sz="1800" dirty="0" smtClean="0">
                <a:solidFill>
                  <a:schemeClr val="tx1"/>
                </a:solidFill>
              </a:rPr>
              <a:t>Engagement may </a:t>
            </a:r>
            <a:r>
              <a:rPr lang="en-CA" sz="1800" dirty="0">
                <a:solidFill>
                  <a:schemeClr val="tx1"/>
                </a:solidFill>
              </a:rPr>
              <a:t>be </a:t>
            </a:r>
            <a:r>
              <a:rPr lang="en-CA" sz="1800" dirty="0" smtClean="0">
                <a:solidFill>
                  <a:schemeClr val="tx1"/>
                </a:solidFill>
              </a:rPr>
              <a:t>fractured with other media (</a:t>
            </a:r>
            <a:r>
              <a:rPr lang="en-CA" sz="1800" i="1" dirty="0" smtClean="0">
                <a:solidFill>
                  <a:schemeClr val="tx1"/>
                </a:solidFill>
              </a:rPr>
              <a:t>television, radio, magazines, search engine</a:t>
            </a:r>
            <a:r>
              <a:rPr lang="en-CA" sz="1800" dirty="0" smtClean="0">
                <a:solidFill>
                  <a:schemeClr val="tx1"/>
                </a:solidFill>
              </a:rPr>
              <a:t>).</a:t>
            </a:r>
            <a:endParaRPr lang="en-CA" sz="1800" dirty="0">
              <a:solidFill>
                <a:schemeClr val="tx1"/>
              </a:solidFill>
            </a:endParaRPr>
          </a:p>
          <a:p>
            <a:pPr marL="0" indent="0">
              <a:buNone/>
            </a:pPr>
            <a:r>
              <a:rPr lang="en-US" sz="1800" dirty="0" smtClean="0">
                <a:solidFill>
                  <a:schemeClr val="tx1"/>
                </a:solidFill>
              </a:rPr>
              <a:t>Social media scored 15% below average in engagement.</a:t>
            </a:r>
            <a:endParaRPr lang="en-US" sz="1800" dirty="0">
              <a:solidFill>
                <a:schemeClr val="tx1"/>
              </a:solidFill>
            </a:endParaRPr>
          </a:p>
        </p:txBody>
      </p:sp>
      <p:sp>
        <p:nvSpPr>
          <p:cNvPr id="9" name="Rectangle 8"/>
          <p:cNvSpPr/>
          <p:nvPr/>
        </p:nvSpPr>
        <p:spPr>
          <a:xfrm>
            <a:off x="1" y="6088559"/>
            <a:ext cx="6632294" cy="769441"/>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p>
          <a:p>
            <a:r>
              <a:rPr lang="en-US" sz="1100" dirty="0"/>
              <a:t>Respondents were asked to rate media measured on 16 different engagement characteristics (7 General Engagement, 5 News Engagement, 4 Advertising Engagement).  </a:t>
            </a:r>
            <a:r>
              <a:rPr lang="en-US" sz="1100" dirty="0" smtClean="0"/>
              <a:t>Results </a:t>
            </a:r>
            <a:r>
              <a:rPr lang="en-US" sz="1100" dirty="0"/>
              <a:t>were indexed based on ratings for each media compared to the average rating</a:t>
            </a:r>
            <a:r>
              <a:rPr lang="en-US" sz="1100" dirty="0" smtClean="0"/>
              <a:t>.</a:t>
            </a:r>
            <a:endParaRPr lang="en-CA" sz="1100" dirty="0">
              <a:latin typeface="Arial" panose="020B0604020202020204" pitchFamily="34" charset="0"/>
              <a:cs typeface="Arial" panose="020B0604020202020204" pitchFamily="34" charset="0"/>
            </a:endParaRPr>
          </a:p>
        </p:txBody>
      </p:sp>
      <p:sp>
        <p:nvSpPr>
          <p:cNvPr id="10" name="Oval 9"/>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4283"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9</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65686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879628" cy="974971"/>
          </a:xfrm>
        </p:spPr>
        <p:txBody>
          <a:bodyPr/>
          <a:lstStyle/>
          <a:p>
            <a:r>
              <a:rPr lang="en-US" dirty="0" smtClean="0"/>
              <a:t>Newspapers are an essential service.</a:t>
            </a:r>
            <a:endParaRPr lang="en-US" dirty="0"/>
          </a:p>
        </p:txBody>
      </p:sp>
      <p:sp>
        <p:nvSpPr>
          <p:cNvPr id="3" name="TextBox 2"/>
          <p:cNvSpPr txBox="1"/>
          <p:nvPr/>
        </p:nvSpPr>
        <p:spPr>
          <a:xfrm>
            <a:off x="437958" y="2725584"/>
            <a:ext cx="4003413" cy="2739211"/>
          </a:xfrm>
          <a:prstGeom prst="rect">
            <a:avLst/>
          </a:prstGeom>
          <a:noFill/>
        </p:spPr>
        <p:txBody>
          <a:bodyPr wrap="square" rtlCol="0">
            <a:spAutoFit/>
          </a:bodyPr>
          <a:lstStyle/>
          <a:p>
            <a:r>
              <a:rPr lang="en-US" sz="2000" b="1" dirty="0" smtClean="0"/>
              <a:t>The COVID-19 </a:t>
            </a:r>
            <a:r>
              <a:rPr lang="en-US" sz="2000" b="1" dirty="0"/>
              <a:t>pandemic has made it clear to Canadians that </a:t>
            </a:r>
            <a:r>
              <a:rPr lang="en-US" sz="2000" b="1" dirty="0" smtClean="0"/>
              <a:t>they rely on news media.</a:t>
            </a:r>
          </a:p>
          <a:p>
            <a:endParaRPr lang="en-US" sz="1200" dirty="0" smtClean="0"/>
          </a:p>
          <a:p>
            <a:r>
              <a:rPr lang="en-US" sz="2000" dirty="0" smtClean="0"/>
              <a:t>A third started reading newspapers in print or digital, and more than four in ten plan to continue reading newspapers to the same degree post-pandemic.</a:t>
            </a:r>
            <a:endParaRPr lang="en-US" sz="20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93771" y="1293112"/>
            <a:ext cx="4562317" cy="4574292"/>
          </a:xfrm>
          <a:prstGeom prst="rect">
            <a:avLst/>
          </a:prstGeom>
        </p:spPr>
      </p:pic>
      <p:sp>
        <p:nvSpPr>
          <p:cNvPr id="5" name="Rectangle 4"/>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pic>
        <p:nvPicPr>
          <p:cNvPr id="7" name="Picture 6" descr="TenTweetableTruths-2021-covid-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6331" y="1293112"/>
            <a:ext cx="1267176" cy="1325151"/>
          </a:xfrm>
          <a:prstGeom prst="rect">
            <a:avLst/>
          </a:prstGeom>
        </p:spPr>
      </p:pic>
      <p:sp>
        <p:nvSpPr>
          <p:cNvPr id="8" name="Oval 7"/>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19333" y="274638"/>
            <a:ext cx="877130" cy="523220"/>
          </a:xfrm>
          <a:prstGeom prst="rect">
            <a:avLst/>
          </a:prstGeom>
          <a:noFill/>
        </p:spPr>
        <p:txBody>
          <a:bodyPr wrap="square" rtlCol="0">
            <a:spAutoFit/>
          </a:bodyPr>
          <a:lstStyle/>
          <a:p>
            <a:r>
              <a:rPr lang="en-US" sz="2700" b="1" spc="-150" dirty="0" smtClean="0">
                <a:solidFill>
                  <a:schemeClr val="bg1"/>
                </a:solidFill>
                <a:latin typeface="Arial Black"/>
                <a:cs typeface="Arial Black"/>
              </a:rPr>
              <a:t>10</a:t>
            </a:r>
            <a:endParaRPr lang="en-US" sz="2700" b="1" spc="-150" dirty="0">
              <a:solidFill>
                <a:schemeClr val="bg1"/>
              </a:solidFill>
              <a:latin typeface="Arial Black"/>
              <a:cs typeface="Arial Black"/>
            </a:endParaRPr>
          </a:p>
        </p:txBody>
      </p:sp>
    </p:spTree>
    <p:extLst>
      <p:ext uri="{BB962C8B-B14F-4D97-AF65-F5344CB8AC3E}">
        <p14:creationId xmlns:p14="http://schemas.microsoft.com/office/powerpoint/2010/main" val="141612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1098"/>
            <a:ext cx="7772400" cy="2387600"/>
          </a:xfrm>
        </p:spPr>
        <p:txBody>
          <a:bodyPr/>
          <a:lstStyle/>
          <a:p>
            <a:r>
              <a:rPr lang="en-US" dirty="0" smtClean="0"/>
              <a:t>Ten Tweetable Truths</a:t>
            </a:r>
            <a:endParaRPr lang="en-US" dirty="0"/>
          </a:p>
        </p:txBody>
      </p:sp>
      <p:sp>
        <p:nvSpPr>
          <p:cNvPr id="5" name="Subtitle 4"/>
          <p:cNvSpPr>
            <a:spLocks noGrp="1"/>
          </p:cNvSpPr>
          <p:nvPr>
            <p:ph type="subTitle" idx="1"/>
          </p:nvPr>
        </p:nvSpPr>
        <p:spPr>
          <a:xfrm>
            <a:off x="0" y="5266497"/>
            <a:ext cx="9144000" cy="604777"/>
          </a:xfrm>
          <a:solidFill>
            <a:schemeClr val="tx1"/>
          </a:solidFill>
        </p:spPr>
        <p:txBody>
          <a:bodyPr anchor="ctr"/>
          <a:lstStyle/>
          <a:p>
            <a:r>
              <a:rPr lang="en-CA" b="1" dirty="0" smtClean="0">
                <a:solidFill>
                  <a:schemeClr val="bg1"/>
                </a:solidFill>
              </a:rPr>
              <a:t>For more information go to </a:t>
            </a:r>
            <a:r>
              <a:rPr lang="en-CA" b="1" dirty="0" smtClean="0">
                <a:solidFill>
                  <a:srgbClr val="E4284D"/>
                </a:solidFill>
              </a:rPr>
              <a:t>www.newsmediacanada.ca</a:t>
            </a:r>
            <a:endParaRPr lang="en-CA" b="1" dirty="0">
              <a:solidFill>
                <a:srgbClr val="E4284D"/>
              </a:solidFill>
            </a:endParaRPr>
          </a:p>
        </p:txBody>
      </p:sp>
    </p:spTree>
    <p:extLst>
      <p:ext uri="{BB962C8B-B14F-4D97-AF65-F5344CB8AC3E}">
        <p14:creationId xmlns:p14="http://schemas.microsoft.com/office/powerpoint/2010/main" val="1137456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47-0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20801" y="1980101"/>
            <a:ext cx="4817944" cy="3885367"/>
          </a:xfrm>
          <a:prstGeom prst="rect">
            <a:avLst/>
          </a:prstGeom>
        </p:spPr>
      </p:pic>
      <p:sp>
        <p:nvSpPr>
          <p:cNvPr id="2" name="Title 1"/>
          <p:cNvSpPr>
            <a:spLocks noGrp="1"/>
          </p:cNvSpPr>
          <p:nvPr>
            <p:ph type="title"/>
          </p:nvPr>
        </p:nvSpPr>
        <p:spPr>
          <a:xfrm>
            <a:off x="913926" y="190670"/>
            <a:ext cx="6687024" cy="1137473"/>
          </a:xfrm>
        </p:spPr>
        <p:txBody>
          <a:bodyPr>
            <a:noAutofit/>
          </a:bodyPr>
          <a:lstStyle/>
          <a:p>
            <a:r>
              <a:rPr lang="en-US" dirty="0" smtClean="0"/>
              <a:t>Almost </a:t>
            </a:r>
            <a:r>
              <a:rPr lang="en-US" dirty="0"/>
              <a:t>nine in ten Canadians read a </a:t>
            </a:r>
            <a:r>
              <a:rPr lang="en-US" dirty="0" smtClean="0"/>
              <a:t>newspaper </a:t>
            </a:r>
            <a:r>
              <a:rPr lang="en-US" dirty="0"/>
              <a:t>every </a:t>
            </a:r>
            <a:r>
              <a:rPr lang="en-US" dirty="0" smtClean="0"/>
              <a:t>week.</a:t>
            </a:r>
            <a:endParaRPr lang="en-US" dirty="0"/>
          </a:p>
        </p:txBody>
      </p:sp>
      <p:sp>
        <p:nvSpPr>
          <p:cNvPr id="7" name="Rectangle 6"/>
          <p:cNvSpPr/>
          <p:nvPr/>
        </p:nvSpPr>
        <p:spPr bwMode="auto">
          <a:xfrm>
            <a:off x="889201" y="3107865"/>
            <a:ext cx="779412" cy="2757601"/>
          </a:xfrm>
          <a:prstGeom prst="rect">
            <a:avLst/>
          </a:prstGeom>
          <a:solidFill>
            <a:schemeClr val="tx1"/>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9" name="Title 1"/>
          <p:cNvSpPr txBox="1">
            <a:spLocks/>
          </p:cNvSpPr>
          <p:nvPr/>
        </p:nvSpPr>
        <p:spPr bwMode="auto">
          <a:xfrm>
            <a:off x="4517016" y="3906550"/>
            <a:ext cx="2677604" cy="1638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sz="2800" b="1" kern="120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panose="020B0604020202020204" pitchFamily="34" charset="0"/>
              </a:defRPr>
            </a:lvl2pPr>
            <a:lvl3pPr algn="l" rtl="0" eaLnBrk="1" fontAlgn="base" hangingPunct="1">
              <a:spcBef>
                <a:spcPct val="0"/>
              </a:spcBef>
              <a:spcAft>
                <a:spcPct val="0"/>
              </a:spcAft>
              <a:defRPr sz="2800" b="1">
                <a:solidFill>
                  <a:schemeClr val="accent1"/>
                </a:solidFill>
                <a:latin typeface="Arial" panose="020B0604020202020204" pitchFamily="34" charset="0"/>
              </a:defRPr>
            </a:lvl3pPr>
            <a:lvl4pPr algn="l" rtl="0" eaLnBrk="1" fontAlgn="base" hangingPunct="1">
              <a:spcBef>
                <a:spcPct val="0"/>
              </a:spcBef>
              <a:spcAft>
                <a:spcPct val="0"/>
              </a:spcAft>
              <a:defRPr sz="2800" b="1">
                <a:solidFill>
                  <a:schemeClr val="accent1"/>
                </a:solidFill>
                <a:latin typeface="Arial" panose="020B0604020202020204" pitchFamily="34" charset="0"/>
              </a:defRPr>
            </a:lvl4pPr>
            <a:lvl5pPr algn="l" rtl="0" eaLnBrk="1" fontAlgn="base" hangingPunct="1">
              <a:spcBef>
                <a:spcPct val="0"/>
              </a:spcBef>
              <a:spcAft>
                <a:spcPct val="0"/>
              </a:spcAft>
              <a:defRPr sz="2800" b="1">
                <a:solidFill>
                  <a:schemeClr val="accent1"/>
                </a:solidFill>
                <a:latin typeface="Arial" panose="020B0604020202020204" pitchFamily="34" charset="0"/>
              </a:defRPr>
            </a:lvl5pPr>
            <a:lvl6pPr marL="457200" algn="l" rtl="0" eaLnBrk="1" fontAlgn="base" hangingPunct="1">
              <a:spcBef>
                <a:spcPct val="0"/>
              </a:spcBef>
              <a:spcAft>
                <a:spcPct val="0"/>
              </a:spcAft>
              <a:defRPr sz="2800" b="1">
                <a:solidFill>
                  <a:schemeClr val="accent1"/>
                </a:solidFill>
                <a:latin typeface="Arial" panose="020B0604020202020204" pitchFamily="34" charset="0"/>
              </a:defRPr>
            </a:lvl6pPr>
            <a:lvl7pPr marL="914400" algn="l" rtl="0" eaLnBrk="1" fontAlgn="base" hangingPunct="1">
              <a:spcBef>
                <a:spcPct val="0"/>
              </a:spcBef>
              <a:spcAft>
                <a:spcPct val="0"/>
              </a:spcAft>
              <a:defRPr sz="2800" b="1">
                <a:solidFill>
                  <a:schemeClr val="accent1"/>
                </a:solidFill>
                <a:latin typeface="Arial" panose="020B0604020202020204" pitchFamily="34" charset="0"/>
              </a:defRPr>
            </a:lvl7pPr>
            <a:lvl8pPr marL="1371600" algn="l" rtl="0" eaLnBrk="1" fontAlgn="base" hangingPunct="1">
              <a:spcBef>
                <a:spcPct val="0"/>
              </a:spcBef>
              <a:spcAft>
                <a:spcPct val="0"/>
              </a:spcAft>
              <a:defRPr sz="2800" b="1">
                <a:solidFill>
                  <a:schemeClr val="accent1"/>
                </a:solidFill>
                <a:latin typeface="Arial" panose="020B0604020202020204" pitchFamily="34" charset="0"/>
              </a:defRPr>
            </a:lvl8pPr>
            <a:lvl9pPr marL="1828800" algn="l" rtl="0" eaLnBrk="1" fontAlgn="base" hangingPunct="1">
              <a:spcBef>
                <a:spcPct val="0"/>
              </a:spcBef>
              <a:spcAft>
                <a:spcPct val="0"/>
              </a:spcAft>
              <a:defRPr sz="2800" b="1">
                <a:solidFill>
                  <a:schemeClr val="accent1"/>
                </a:solidFill>
                <a:latin typeface="Arial" panose="020B0604020202020204" pitchFamily="34" charset="0"/>
              </a:defRPr>
            </a:lvl9pPr>
          </a:lstStyle>
          <a:p>
            <a:pPr algn="ctr"/>
            <a:r>
              <a:rPr lang="en-US" sz="2400" dirty="0" smtClean="0">
                <a:solidFill>
                  <a:srgbClr val="E4284D"/>
                </a:solidFill>
                <a:latin typeface="Arial Black" panose="020B0A04020102020204" pitchFamily="34" charset="0"/>
                <a:cs typeface="Arial" panose="020B0604020202020204" pitchFamily="34" charset="0"/>
              </a:rPr>
              <a:t>ALMOST NINE OUT OF TEN </a:t>
            </a:r>
          </a:p>
          <a:p>
            <a:pPr algn="ctr"/>
            <a:r>
              <a:rPr lang="en-US" sz="1800" dirty="0" smtClean="0">
                <a:solidFill>
                  <a:schemeClr val="tx1"/>
                </a:solidFill>
                <a:latin typeface="Arial" panose="020B0604020202020204" pitchFamily="34" charset="0"/>
                <a:cs typeface="Arial" panose="020B0604020202020204" pitchFamily="34" charset="0"/>
              </a:rPr>
              <a:t>Canadians (86%) read news media brands each week in 2020. </a:t>
            </a:r>
            <a:endParaRPr lang="en-US" sz="1800" dirty="0">
              <a:solidFill>
                <a:schemeClr val="tx1"/>
              </a:solidFill>
              <a:latin typeface="Arial" panose="020B0604020202020204" pitchFamily="34" charset="0"/>
              <a:cs typeface="Arial" panose="020B0604020202020204" pitchFamily="34" charset="0"/>
            </a:endParaRPr>
          </a:p>
        </p:txBody>
      </p:sp>
      <p:sp>
        <p:nvSpPr>
          <p:cNvPr id="11" name="Up Arrow 10"/>
          <p:cNvSpPr/>
          <p:nvPr/>
        </p:nvSpPr>
        <p:spPr bwMode="auto">
          <a:xfrm>
            <a:off x="775217" y="2798350"/>
            <a:ext cx="1001889" cy="308481"/>
          </a:xfrm>
          <a:prstGeom prst="upArrow">
            <a:avLst>
              <a:gd name="adj1" fmla="val 78186"/>
              <a:gd name="adj2" fmla="val 56383"/>
            </a:avLst>
          </a:prstGeom>
          <a:solidFill>
            <a:srgbClr val="E4284D"/>
          </a:solidFill>
          <a:ln w="254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334495"/>
              </a:solidFill>
              <a:effectLst/>
              <a:latin typeface="Myriad Pro"/>
              <a:cs typeface="Myriad Pro"/>
            </a:endParaRPr>
          </a:p>
        </p:txBody>
      </p:sp>
      <p:sp>
        <p:nvSpPr>
          <p:cNvPr id="12" name="TextBox 11"/>
          <p:cNvSpPr txBox="1"/>
          <p:nvPr/>
        </p:nvSpPr>
        <p:spPr>
          <a:xfrm>
            <a:off x="2358938" y="4295337"/>
            <a:ext cx="1327693"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2012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weekly readership was </a:t>
            </a:r>
            <a:r>
              <a:rPr lang="en-US" b="1" dirty="0">
                <a:latin typeface="Arial" panose="020B0604020202020204" pitchFamily="34" charset="0"/>
                <a:cs typeface="Arial" panose="020B0604020202020204" pitchFamily="34" charset="0"/>
              </a:rPr>
              <a:t>85%</a:t>
            </a:r>
          </a:p>
        </p:txBody>
      </p:sp>
      <p:sp>
        <p:nvSpPr>
          <p:cNvPr id="13" name="Left Bracket 12"/>
          <p:cNvSpPr/>
          <p:nvPr/>
        </p:nvSpPr>
        <p:spPr bwMode="auto">
          <a:xfrm flipH="1">
            <a:off x="1799254" y="2787716"/>
            <a:ext cx="141119" cy="306667"/>
          </a:xfrm>
          <a:prstGeom prst="leftBracket">
            <a:avLst>
              <a:gd name="adj" fmla="val 66503"/>
            </a:avLst>
          </a:prstGeom>
          <a:noFill/>
          <a:ln w="25400" cap="flat" cmpd="sng" algn="ctr">
            <a:solidFill>
              <a:srgbClr val="E4284D"/>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sp>
        <p:nvSpPr>
          <p:cNvPr id="14" name="Left Bracket 13"/>
          <p:cNvSpPr/>
          <p:nvPr/>
        </p:nvSpPr>
        <p:spPr bwMode="auto">
          <a:xfrm flipH="1">
            <a:off x="1796086" y="3130536"/>
            <a:ext cx="153832" cy="2724298"/>
          </a:xfrm>
          <a:prstGeom prst="leftBracket">
            <a:avLst>
              <a:gd name="adj" fmla="val 52335"/>
            </a:avLst>
          </a:prstGeom>
          <a:noFill/>
          <a:ln w="25400" cap="flat" cmpd="sng" algn="ctr">
            <a:solidFill>
              <a:schemeClr val="bg1">
                <a:lumMod val="65000"/>
              </a:schemeClr>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Myriad Pro"/>
              <a:cs typeface="Myriad Pro"/>
            </a:endParaRPr>
          </a:p>
        </p:txBody>
      </p:sp>
      <p:cxnSp>
        <p:nvCxnSpPr>
          <p:cNvPr id="16" name="Straight Connector 15"/>
          <p:cNvCxnSpPr/>
          <p:nvPr/>
        </p:nvCxnSpPr>
        <p:spPr bwMode="auto">
          <a:xfrm flipH="1" flipV="1">
            <a:off x="1940373" y="4721065"/>
            <a:ext cx="468178" cy="4886"/>
          </a:xfrm>
          <a:prstGeom prst="line">
            <a:avLst/>
          </a:prstGeom>
          <a:solidFill>
            <a:schemeClr val="accent1"/>
          </a:solidFill>
          <a:ln w="25400" cap="flat" cmpd="sng" algn="ctr">
            <a:solidFill>
              <a:srgbClr val="A6A6A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2358938" y="2789469"/>
            <a:ext cx="1327693" cy="1200329"/>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2020</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weekly </a:t>
            </a:r>
            <a:r>
              <a:rPr lang="en-US" dirty="0" smtClean="0">
                <a:latin typeface="Arial" panose="020B0604020202020204" pitchFamily="34" charset="0"/>
                <a:cs typeface="Arial" panose="020B0604020202020204" pitchFamily="34" charset="0"/>
              </a:rPr>
              <a:t>readership </a:t>
            </a:r>
            <a:r>
              <a:rPr lang="en-US" dirty="0">
                <a:latin typeface="Arial" panose="020B0604020202020204" pitchFamily="34" charset="0"/>
                <a:cs typeface="Arial" panose="020B0604020202020204" pitchFamily="34" charset="0"/>
              </a:rPr>
              <a:t>was </a:t>
            </a:r>
            <a:r>
              <a:rPr lang="en-US" b="1" dirty="0" smtClean="0">
                <a:latin typeface="Arial" panose="020B0604020202020204" pitchFamily="34" charset="0"/>
                <a:cs typeface="Arial" panose="020B0604020202020204" pitchFamily="34" charset="0"/>
              </a:rPr>
              <a:t>86%</a:t>
            </a:r>
            <a:endParaRPr lang="en-US" b="1" dirty="0">
              <a:latin typeface="Arial" panose="020B0604020202020204" pitchFamily="34" charset="0"/>
              <a:cs typeface="Arial" panose="020B0604020202020204" pitchFamily="34" charset="0"/>
            </a:endParaRPr>
          </a:p>
        </p:txBody>
      </p:sp>
      <p:cxnSp>
        <p:nvCxnSpPr>
          <p:cNvPr id="20" name="Straight Connector 19"/>
          <p:cNvCxnSpPr/>
          <p:nvPr/>
        </p:nvCxnSpPr>
        <p:spPr bwMode="auto">
          <a:xfrm flipH="1" flipV="1">
            <a:off x="1951655" y="2921821"/>
            <a:ext cx="468178" cy="4886"/>
          </a:xfrm>
          <a:prstGeom prst="line">
            <a:avLst/>
          </a:prstGeom>
          <a:solidFill>
            <a:schemeClr val="accent1"/>
          </a:solidFill>
          <a:ln w="25400" cap="flat" cmpd="sng" algn="ctr">
            <a:solidFill>
              <a:srgbClr val="E4284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rot="16200000">
            <a:off x="-43297" y="4119383"/>
            <a:ext cx="2628321" cy="461665"/>
          </a:xfrm>
          <a:prstGeom prst="rect">
            <a:avLst/>
          </a:prstGeom>
          <a:noFill/>
        </p:spPr>
        <p:txBody>
          <a:bodyPr wrap="square" rtlCol="0">
            <a:spAutoFit/>
          </a:bodyPr>
          <a:lstStyle/>
          <a:p>
            <a:pPr algn="ctr"/>
            <a:r>
              <a:rPr lang="en-US" sz="2400" b="1" dirty="0" smtClean="0">
                <a:solidFill>
                  <a:schemeClr val="bg1"/>
                </a:solidFill>
                <a:latin typeface="Myriad Pro"/>
                <a:cs typeface="Myriad Pro"/>
              </a:rPr>
              <a:t>READERSHIP</a:t>
            </a:r>
            <a:endParaRPr lang="en-US" sz="2400" b="1" dirty="0">
              <a:solidFill>
                <a:schemeClr val="bg1"/>
              </a:solidFill>
              <a:latin typeface="Myriad Pro"/>
              <a:cs typeface="Myriad Pro"/>
            </a:endParaRPr>
          </a:p>
        </p:txBody>
      </p:sp>
      <p:sp>
        <p:nvSpPr>
          <p:cNvPr id="3" name="TextBox 2"/>
          <p:cNvSpPr txBox="1"/>
          <p:nvPr/>
        </p:nvSpPr>
        <p:spPr>
          <a:xfrm>
            <a:off x="457198" y="1318842"/>
            <a:ext cx="8128001" cy="707886"/>
          </a:xfrm>
          <a:prstGeom prst="rect">
            <a:avLst/>
          </a:prstGeom>
          <a:noFill/>
        </p:spPr>
        <p:txBody>
          <a:bodyPr wrap="square" rtlCol="0">
            <a:spAutoFit/>
          </a:bodyPr>
          <a:lstStyle/>
          <a:p>
            <a:r>
              <a:rPr lang="en-US" sz="2000" dirty="0"/>
              <a:t>Access to digital platforms has only increased access to news </a:t>
            </a:r>
            <a:r>
              <a:rPr lang="en-US" sz="2000" dirty="0" smtClean="0"/>
              <a:t>content. More </a:t>
            </a:r>
            <a:r>
              <a:rPr lang="en-US" sz="2000" dirty="0"/>
              <a:t>Canadians than ever are reading in print or digital formats.</a:t>
            </a:r>
          </a:p>
        </p:txBody>
      </p:sp>
      <p:sp>
        <p:nvSpPr>
          <p:cNvPr id="15" name="Rectangle 14"/>
          <p:cNvSpPr/>
          <p:nvPr/>
        </p:nvSpPr>
        <p:spPr>
          <a:xfrm>
            <a:off x="0" y="6581001"/>
            <a:ext cx="5836854" cy="261610"/>
          </a:xfrm>
          <a:prstGeom prst="rect">
            <a:avLst/>
          </a:prstGeom>
        </p:spPr>
        <p:txBody>
          <a:bodyPr wrap="none">
            <a:spAutoFit/>
          </a:bodyPr>
          <a:lstStyle/>
          <a:p>
            <a:r>
              <a:rPr lang="en-US" sz="1100" dirty="0" smtClean="0">
                <a:latin typeface="Arial" panose="020B0604020202020204" pitchFamily="34" charset="0"/>
                <a:cs typeface="Arial" panose="020B0604020202020204" pitchFamily="34" charset="0"/>
              </a:rPr>
              <a:t>Source: </a:t>
            </a:r>
            <a:r>
              <a:rPr lang="en-US" sz="1100" dirty="0" err="1" smtClean="0">
                <a:latin typeface="Arial" panose="020B0604020202020204" pitchFamily="34" charset="0"/>
                <a:cs typeface="Arial" panose="020B0604020202020204" pitchFamily="34" charset="0"/>
              </a:rPr>
              <a:t>Totum</a:t>
            </a:r>
            <a:r>
              <a:rPr lang="en-US" sz="1100" dirty="0" smtClean="0">
                <a:latin typeface="Arial" panose="020B0604020202020204" pitchFamily="34" charset="0"/>
                <a:cs typeface="Arial" panose="020B0604020202020204" pitchFamily="34" charset="0"/>
              </a:rPr>
              <a:t> Research, Canadians 18+; Weekly Readership (Community or Daily); 2020</a:t>
            </a:r>
            <a:endParaRPr lang="en-CA" sz="1100" dirty="0">
              <a:latin typeface="Arial" panose="020B0604020202020204" pitchFamily="34" charset="0"/>
              <a:cs typeface="Arial" panose="020B0604020202020204" pitchFamily="34" charset="0"/>
            </a:endParaRPr>
          </a:p>
        </p:txBody>
      </p:sp>
      <p:sp>
        <p:nvSpPr>
          <p:cNvPr id="5" name="Oval 4"/>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1</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47105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95925" y="3785865"/>
            <a:ext cx="3140755" cy="2438400"/>
          </a:xfrm>
        </p:spPr>
        <p:txBody>
          <a:bodyPr/>
          <a:lstStyle/>
          <a:p>
            <a:pPr marL="0" indent="0" algn="ctr">
              <a:buNone/>
            </a:pPr>
            <a:r>
              <a:rPr lang="en-US" b="1" smtClean="0"/>
              <a:t>82% </a:t>
            </a:r>
            <a:r>
              <a:rPr lang="en-US" smtClean="0"/>
              <a:t>of print readers also read in digital.</a:t>
            </a:r>
            <a:endParaRPr lang="en-US" dirty="0"/>
          </a:p>
        </p:txBody>
      </p:sp>
      <p:sp>
        <p:nvSpPr>
          <p:cNvPr id="3" name="Content Placeholder 2"/>
          <p:cNvSpPr>
            <a:spLocks noGrp="1"/>
          </p:cNvSpPr>
          <p:nvPr>
            <p:ph sz="half" idx="2"/>
          </p:nvPr>
        </p:nvSpPr>
        <p:spPr>
          <a:xfrm>
            <a:off x="4936800" y="3785864"/>
            <a:ext cx="3278845" cy="2438401"/>
          </a:xfrm>
        </p:spPr>
        <p:txBody>
          <a:bodyPr/>
          <a:lstStyle/>
          <a:p>
            <a:pPr marL="0" indent="0" algn="ctr">
              <a:buNone/>
            </a:pPr>
            <a:r>
              <a:rPr lang="en-US" b="1" smtClean="0"/>
              <a:t>70% </a:t>
            </a:r>
            <a:r>
              <a:rPr lang="en-US" smtClean="0"/>
              <a:t>of digital readers also read in print.</a:t>
            </a:r>
            <a:endParaRPr lang="en-US" dirty="0"/>
          </a:p>
        </p:txBody>
      </p:sp>
      <p:sp>
        <p:nvSpPr>
          <p:cNvPr id="4" name="Title 3"/>
          <p:cNvSpPr>
            <a:spLocks noGrp="1"/>
          </p:cNvSpPr>
          <p:nvPr>
            <p:ph type="title"/>
          </p:nvPr>
        </p:nvSpPr>
        <p:spPr>
          <a:xfrm>
            <a:off x="913926" y="274638"/>
            <a:ext cx="6825817" cy="966334"/>
          </a:xfrm>
        </p:spPr>
        <p:txBody>
          <a:bodyPr/>
          <a:lstStyle/>
          <a:p>
            <a:r>
              <a:rPr lang="en-US" sz="2600" dirty="0" smtClean="0"/>
              <a:t>Readers choose multiple platforms to read newspaper content.</a:t>
            </a:r>
            <a:endParaRPr lang="en-US" sz="2600" dirty="0"/>
          </a:p>
        </p:txBody>
      </p:sp>
      <p:sp>
        <p:nvSpPr>
          <p:cNvPr id="5" name="Rectangle 4"/>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pic>
        <p:nvPicPr>
          <p:cNvPr id="7" name="Picture 6" descr="TenTweetableTruths-2021-icon-0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2121" y="1635304"/>
            <a:ext cx="2214079" cy="2150560"/>
          </a:xfrm>
          <a:prstGeom prst="rect">
            <a:avLst/>
          </a:prstGeom>
        </p:spPr>
      </p:pic>
      <p:pic>
        <p:nvPicPr>
          <p:cNvPr id="8" name="Picture 7" descr="TenTweetableTruths-2021-icons-newspaper-0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4690" y="1679612"/>
            <a:ext cx="2168463" cy="2106253"/>
          </a:xfrm>
          <a:prstGeom prst="rect">
            <a:avLst/>
          </a:prstGeom>
        </p:spPr>
      </p:pic>
      <p:sp>
        <p:nvSpPr>
          <p:cNvPr id="9" name="Oval 8"/>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2</a:t>
            </a:r>
          </a:p>
        </p:txBody>
      </p:sp>
    </p:spTree>
    <p:extLst>
      <p:ext uri="{BB962C8B-B14F-4D97-AF65-F5344CB8AC3E}">
        <p14:creationId xmlns:p14="http://schemas.microsoft.com/office/powerpoint/2010/main" val="1035348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486334" cy="974971"/>
          </a:xfrm>
        </p:spPr>
        <p:txBody>
          <a:bodyPr/>
          <a:lstStyle/>
          <a:p>
            <a:r>
              <a:rPr lang="en-US" sz="2800" dirty="0" smtClean="0"/>
              <a:t>Daily newspapers reach 3 in 5 adults across Canada weekly.</a:t>
            </a:r>
            <a:endParaRPr lang="en-US" sz="2800" dirty="0"/>
          </a:p>
        </p:txBody>
      </p:sp>
      <p:sp>
        <p:nvSpPr>
          <p:cNvPr id="3" name="TextBox 2"/>
          <p:cNvSpPr txBox="1"/>
          <p:nvPr/>
        </p:nvSpPr>
        <p:spPr>
          <a:xfrm>
            <a:off x="913926" y="1261659"/>
            <a:ext cx="7582374" cy="830997"/>
          </a:xfrm>
          <a:prstGeom prst="rect">
            <a:avLst/>
          </a:prstGeom>
          <a:noFill/>
        </p:spPr>
        <p:txBody>
          <a:bodyPr wrap="square" rtlCol="0">
            <a:spAutoFit/>
          </a:bodyPr>
          <a:lstStyle/>
          <a:p>
            <a:r>
              <a:rPr lang="en-US" sz="2400" dirty="0" smtClean="0"/>
              <a:t>The highest newspaper reach is in Quebec City (82%), Montreal (75%), and London (74%).</a:t>
            </a:r>
            <a:endParaRPr lang="en-US" sz="2400" dirty="0"/>
          </a:p>
        </p:txBody>
      </p:sp>
      <p:sp>
        <p:nvSpPr>
          <p:cNvPr id="6" name="Rectangle 5"/>
          <p:cNvSpPr/>
          <p:nvPr/>
        </p:nvSpPr>
        <p:spPr>
          <a:xfrm>
            <a:off x="0" y="6581001"/>
            <a:ext cx="2231701"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Vividata</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Fall 2020 Study</a:t>
            </a:r>
            <a:endParaRPr lang="en-CA" sz="1100"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28703" y="2204374"/>
            <a:ext cx="6578597" cy="3629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3</a:t>
            </a:r>
          </a:p>
        </p:txBody>
      </p:sp>
    </p:spTree>
    <p:extLst>
      <p:ext uri="{BB962C8B-B14F-4D97-AF65-F5344CB8AC3E}">
        <p14:creationId xmlns:p14="http://schemas.microsoft.com/office/powerpoint/2010/main" val="139599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274638"/>
            <a:ext cx="6486334" cy="974971"/>
          </a:xfrm>
        </p:spPr>
        <p:txBody>
          <a:bodyPr/>
          <a:lstStyle/>
          <a:p>
            <a:r>
              <a:rPr lang="en-US" sz="2800" dirty="0" smtClean="0"/>
              <a:t>Young Adults read newspapers differently than older adults.</a:t>
            </a:r>
            <a:endParaRPr lang="en-US" sz="2800" dirty="0"/>
          </a:p>
        </p:txBody>
      </p:sp>
      <p:sp>
        <p:nvSpPr>
          <p:cNvPr id="3" name="TextBox 2"/>
          <p:cNvSpPr txBox="1"/>
          <p:nvPr/>
        </p:nvSpPr>
        <p:spPr>
          <a:xfrm>
            <a:off x="462210" y="1501748"/>
            <a:ext cx="3452528" cy="3123932"/>
          </a:xfrm>
          <a:prstGeom prst="rect">
            <a:avLst/>
          </a:prstGeom>
          <a:noFill/>
        </p:spPr>
        <p:txBody>
          <a:bodyPr wrap="square" rtlCol="0">
            <a:spAutoFit/>
          </a:bodyPr>
          <a:lstStyle/>
          <a:p>
            <a:pPr>
              <a:spcAft>
                <a:spcPts val="600"/>
              </a:spcAft>
            </a:pPr>
            <a:r>
              <a:rPr lang="en-US" sz="2400" b="1" dirty="0" smtClean="0"/>
              <a:t>Eight out of ten </a:t>
            </a:r>
            <a:r>
              <a:rPr lang="en-US" sz="2400" dirty="0" smtClean="0"/>
              <a:t>Millennials (79%) use their phone to read news and keep up with current events. </a:t>
            </a:r>
          </a:p>
          <a:p>
            <a:r>
              <a:rPr lang="en-US" sz="2400" dirty="0" smtClean="0"/>
              <a:t>And almost half of them also read printed newspapers.</a:t>
            </a:r>
            <a:endParaRPr lang="en-US" sz="2400"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4215" y="1297417"/>
            <a:ext cx="4717247" cy="457094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210" y="4799484"/>
            <a:ext cx="3735900" cy="753394"/>
          </a:xfrm>
          <a:prstGeom prst="rect">
            <a:avLst/>
          </a:prstGeom>
        </p:spPr>
      </p:pic>
      <p:sp>
        <p:nvSpPr>
          <p:cNvPr id="6" name="Rectangle 5"/>
          <p:cNvSpPr/>
          <p:nvPr/>
        </p:nvSpPr>
        <p:spPr>
          <a:xfrm>
            <a:off x="0" y="6581001"/>
            <a:ext cx="4810932"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endParaRPr lang="en-CA" sz="1100" dirty="0">
              <a:latin typeface="Arial" panose="020B0604020202020204" pitchFamily="34" charset="0"/>
              <a:cs typeface="Arial" panose="020B0604020202020204" pitchFamily="34" charset="0"/>
            </a:endParaRPr>
          </a:p>
        </p:txBody>
      </p:sp>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4</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1103748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87" y="1212464"/>
            <a:ext cx="3663212" cy="3631583"/>
          </a:xfrm>
        </p:spPr>
        <p:txBody>
          <a:bodyPr/>
          <a:lstStyle/>
          <a:p>
            <a:r>
              <a:rPr lang="en-US" sz="2400" dirty="0" smtClean="0">
                <a:latin typeface="+mn-lt"/>
              </a:rPr>
              <a:t>Eight in ten </a:t>
            </a:r>
            <a:r>
              <a:rPr lang="en-US" sz="2400" b="0" dirty="0" smtClean="0">
                <a:latin typeface="+mn-lt"/>
              </a:rPr>
              <a:t>(82%) Canadians feel that reliable journalism is an essential part of a democratic society and are concerned about the repercussions of fake news and it being used as a weapon.</a:t>
            </a:r>
            <a:endParaRPr lang="en-US" sz="2400" b="0" dirty="0">
              <a:latin typeface="+mn-lt"/>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386823" y="1212464"/>
            <a:ext cx="4757195" cy="4655900"/>
          </a:xfrm>
          <a:prstGeom prst="rect">
            <a:avLst/>
          </a:prstGeom>
        </p:spPr>
      </p:pic>
      <p:sp>
        <p:nvSpPr>
          <p:cNvPr id="4" name="Rectangle 3"/>
          <p:cNvSpPr/>
          <p:nvPr/>
        </p:nvSpPr>
        <p:spPr>
          <a:xfrm>
            <a:off x="0" y="6581001"/>
            <a:ext cx="3172663"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 </a:t>
            </a:r>
            <a:r>
              <a:rPr lang="en-US" sz="1100" dirty="0" smtClean="0">
                <a:latin typeface="Arial" panose="020B0604020202020204" pitchFamily="34" charset="0"/>
                <a:cs typeface="Arial" panose="020B0604020202020204" pitchFamily="34" charset="0"/>
              </a:rPr>
              <a:t>2020</a:t>
            </a:r>
            <a:endParaRPr lang="en-CA" sz="1100" dirty="0">
              <a:latin typeface="Arial" panose="020B0604020202020204" pitchFamily="34" charset="0"/>
              <a:cs typeface="Arial" panose="020B0604020202020204" pitchFamily="34" charset="0"/>
            </a:endParaRPr>
          </a:p>
        </p:txBody>
      </p:sp>
      <p:sp>
        <p:nvSpPr>
          <p:cNvPr id="5" name="Title 1"/>
          <p:cNvSpPr txBox="1">
            <a:spLocks/>
          </p:cNvSpPr>
          <p:nvPr/>
        </p:nvSpPr>
        <p:spPr>
          <a:xfrm>
            <a:off x="913925" y="64714"/>
            <a:ext cx="6906141" cy="974971"/>
          </a:xfrm>
          <a:prstGeom prst="rect">
            <a:avLst/>
          </a:prstGeom>
        </p:spPr>
        <p:txBody>
          <a:bodyPr anchor="ctr"/>
          <a:lstStyle>
            <a:lvl1pPr algn="l" defTabSz="914400" rtl="0" eaLnBrk="1" latinLnBrk="0" hangingPunct="1">
              <a:spcBef>
                <a:spcPct val="0"/>
              </a:spcBef>
              <a:buNone/>
              <a:defRPr sz="2800" b="1" kern="1200">
                <a:solidFill>
                  <a:schemeClr val="tx1"/>
                </a:solidFill>
                <a:latin typeface="Arial Black" panose="020B0A04020102020204" pitchFamily="34" charset="0"/>
                <a:ea typeface="+mj-ea"/>
                <a:cs typeface="+mj-cs"/>
              </a:defRPr>
            </a:lvl1pPr>
          </a:lstStyle>
          <a:p>
            <a:r>
              <a:rPr lang="en-US" dirty="0" smtClean="0"/>
              <a:t>Reliable journalism is essential.</a:t>
            </a:r>
            <a:endParaRPr lang="en-US" dirty="0"/>
          </a:p>
        </p:txBody>
      </p:sp>
      <p:sp>
        <p:nvSpPr>
          <p:cNvPr id="6" name="Oval 5"/>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5</a:t>
            </a:r>
            <a:endParaRPr lang="en-US" sz="3200" b="1" dirty="0">
              <a:solidFill>
                <a:schemeClr val="bg1"/>
              </a:solidFill>
              <a:latin typeface="Arial Black"/>
              <a:cs typeface="Arial Black"/>
            </a:endParaRPr>
          </a:p>
        </p:txBody>
      </p:sp>
      <p:pic>
        <p:nvPicPr>
          <p:cNvPr id="8" name="Picture 7" descr="TenTweetableTruths-2021-r1-0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87" y="5025642"/>
            <a:ext cx="3473933" cy="787196"/>
          </a:xfrm>
          <a:prstGeom prst="rect">
            <a:avLst/>
          </a:prstGeom>
        </p:spPr>
      </p:pic>
    </p:spTree>
    <p:extLst>
      <p:ext uri="{BB962C8B-B14F-4D97-AF65-F5344CB8AC3E}">
        <p14:creationId xmlns:p14="http://schemas.microsoft.com/office/powerpoint/2010/main" val="338088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 xmlns:a16="http://schemas.microsoft.com/office/drawing/2014/main" id="{4A667050-781F-4EDF-9559-6D436ECC32C8}"/>
              </a:ext>
            </a:extLst>
          </p:cNvPr>
          <p:cNvSpPr>
            <a:spLocks noGrp="1" noChangeArrowheads="1"/>
          </p:cNvSpPr>
          <p:nvPr>
            <p:ph type="title"/>
          </p:nvPr>
        </p:nvSpPr>
        <p:spPr>
          <a:xfrm>
            <a:off x="913926" y="296411"/>
            <a:ext cx="6945560" cy="868360"/>
          </a:xfrm>
          <a:prstGeom prst="rect">
            <a:avLst/>
          </a:prstGeom>
        </p:spPr>
        <p:txBody>
          <a:bodyPr>
            <a:noAutofit/>
          </a:bodyPr>
          <a:lstStyle/>
          <a:p>
            <a:r>
              <a:rPr lang="en-US" altLang="en-US" sz="2550" dirty="0" smtClean="0">
                <a:ea typeface="+mn-ea"/>
                <a:cs typeface="+mn-cs"/>
              </a:rPr>
              <a:t>Local </a:t>
            </a:r>
            <a:r>
              <a:rPr lang="en-US" altLang="en-US" sz="2550" dirty="0">
                <a:ea typeface="+mn-ea"/>
                <a:cs typeface="+mn-cs"/>
              </a:rPr>
              <a:t>i</a:t>
            </a:r>
            <a:r>
              <a:rPr lang="en-US" altLang="en-US" sz="2550" dirty="0" smtClean="0">
                <a:ea typeface="+mn-ea"/>
                <a:cs typeface="+mn-cs"/>
              </a:rPr>
              <a:t>nformation </a:t>
            </a:r>
            <a:r>
              <a:rPr lang="en-US" altLang="en-US" sz="2550" dirty="0">
                <a:ea typeface="+mn-ea"/>
                <a:cs typeface="+mn-cs"/>
              </a:rPr>
              <a:t>i</a:t>
            </a:r>
            <a:r>
              <a:rPr lang="en-US" altLang="en-US" sz="2550" dirty="0" smtClean="0">
                <a:ea typeface="+mn-ea"/>
                <a:cs typeface="+mn-cs"/>
              </a:rPr>
              <a:t>s the main </a:t>
            </a:r>
            <a:r>
              <a:rPr lang="en-US" altLang="en-US" sz="2550" dirty="0">
                <a:ea typeface="+mn-ea"/>
                <a:cs typeface="+mn-cs"/>
              </a:rPr>
              <a:t>r</a:t>
            </a:r>
            <a:r>
              <a:rPr lang="en-US" altLang="en-US" sz="2550" dirty="0" smtClean="0">
                <a:ea typeface="+mn-ea"/>
                <a:cs typeface="+mn-cs"/>
              </a:rPr>
              <a:t>eason for reading </a:t>
            </a:r>
            <a:r>
              <a:rPr lang="en-US" altLang="en-US" sz="2550" dirty="0">
                <a:ea typeface="+mn-ea"/>
                <a:cs typeface="+mn-cs"/>
              </a:rPr>
              <a:t>c</a:t>
            </a:r>
            <a:r>
              <a:rPr lang="en-US" altLang="en-US" sz="2550" dirty="0" smtClean="0">
                <a:ea typeface="+mn-ea"/>
                <a:cs typeface="+mn-cs"/>
              </a:rPr>
              <a:t>ommunity newspapers. </a:t>
            </a:r>
            <a:endParaRPr lang="en-US" altLang="en-US" sz="2550" dirty="0">
              <a:ea typeface="+mn-ea"/>
              <a:cs typeface="+mn-cs"/>
            </a:endParaRPr>
          </a:p>
        </p:txBody>
      </p:sp>
      <p:graphicFrame>
        <p:nvGraphicFramePr>
          <p:cNvPr id="9" name="Chart Placeholder 8">
            <a:extLst>
              <a:ext uri="{FF2B5EF4-FFF2-40B4-BE49-F238E27FC236}">
                <a16:creationId xmlns="" xmlns:a16="http://schemas.microsoft.com/office/drawing/2014/main" id="{4D2BF3CB-5708-4C48-B43E-4EC2FC89BC55}"/>
              </a:ext>
            </a:extLst>
          </p:cNvPr>
          <p:cNvGraphicFramePr>
            <a:graphicFrameLocks noGrp="1"/>
          </p:cNvGraphicFramePr>
          <p:nvPr>
            <p:ph idx="4294967295"/>
            <p:extLst>
              <p:ext uri="{D42A27DB-BD31-4B8C-83A1-F6EECF244321}">
                <p14:modId xmlns:p14="http://schemas.microsoft.com/office/powerpoint/2010/main" val="1821266060"/>
              </p:ext>
            </p:extLst>
          </p:nvPr>
        </p:nvGraphicFramePr>
        <p:xfrm>
          <a:off x="4643370" y="1411691"/>
          <a:ext cx="4415628" cy="435208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9AA5F950-265E-4B42-B5F0-80A0317D69AD}"/>
              </a:ext>
            </a:extLst>
          </p:cNvPr>
          <p:cNvSpPr txBox="1"/>
          <p:nvPr/>
        </p:nvSpPr>
        <p:spPr>
          <a:xfrm>
            <a:off x="-1" y="6441404"/>
            <a:ext cx="6921499"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Research, Canadians 18+; Readers of Community Newspapers in Print/Digital; 2020</a:t>
            </a:r>
          </a:p>
          <a:p>
            <a:r>
              <a:rPr lang="en-US" sz="1100" dirty="0" smtClean="0">
                <a:latin typeface="Arial" panose="020B0604020202020204" pitchFamily="34" charset="0"/>
                <a:cs typeface="Arial" panose="020B0604020202020204" pitchFamily="34" charset="0"/>
              </a:rPr>
              <a:t>*Local information = local news, editorial, sports, entertainment, events, crime features, obituaries</a:t>
            </a:r>
            <a:endParaRPr lang="en-US" sz="1100" dirty="0">
              <a:latin typeface="Arial" panose="020B0604020202020204" pitchFamily="34" charset="0"/>
              <a:cs typeface="Arial" panose="020B0604020202020204" pitchFamily="34" charset="0"/>
            </a:endParaRPr>
          </a:p>
        </p:txBody>
      </p:sp>
      <p:sp>
        <p:nvSpPr>
          <p:cNvPr id="11" name="Content Placeholder 1"/>
          <p:cNvSpPr txBox="1">
            <a:spLocks/>
          </p:cNvSpPr>
          <p:nvPr/>
        </p:nvSpPr>
        <p:spPr>
          <a:xfrm>
            <a:off x="457200" y="1524000"/>
            <a:ext cx="3929822" cy="4434141"/>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chemeClr val="tx1"/>
                </a:solidFill>
              </a:rPr>
              <a:t>Nine in ten (89%) print readers read for local information.</a:t>
            </a:r>
          </a:p>
          <a:p>
            <a:pPr marL="0" indent="0">
              <a:buNone/>
            </a:pPr>
            <a:r>
              <a:rPr lang="en-US" sz="2400" dirty="0" smtClean="0">
                <a:solidFill>
                  <a:schemeClr val="tx1"/>
                </a:solidFill>
              </a:rPr>
              <a:t>Advertising is a key readership driver for printed newspaper readers.</a:t>
            </a:r>
          </a:p>
          <a:p>
            <a:pPr>
              <a:buClr>
                <a:srgbClr val="FF0000"/>
              </a:buClr>
            </a:pPr>
            <a:r>
              <a:rPr lang="en-US" sz="2000" dirty="0" smtClean="0">
                <a:solidFill>
                  <a:schemeClr val="tx1"/>
                </a:solidFill>
              </a:rPr>
              <a:t>Half (50%) are reading for ROP/Flyers; and</a:t>
            </a:r>
          </a:p>
          <a:p>
            <a:pPr>
              <a:buClr>
                <a:srgbClr val="FF0000"/>
              </a:buClr>
            </a:pPr>
            <a:r>
              <a:rPr lang="en-US" sz="2000" dirty="0" smtClean="0">
                <a:solidFill>
                  <a:schemeClr val="tx1"/>
                </a:solidFill>
              </a:rPr>
              <a:t>42% read for classifieds, jobs, and real estate information.</a:t>
            </a:r>
            <a:endParaRPr lang="en-US" sz="2000" dirty="0">
              <a:solidFill>
                <a:schemeClr val="tx1"/>
              </a:solidFill>
            </a:endParaRPr>
          </a:p>
        </p:txBody>
      </p:sp>
      <p:sp>
        <p:nvSpPr>
          <p:cNvPr id="7" name="Oval 6"/>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13788"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6</a:t>
            </a:r>
          </a:p>
        </p:txBody>
      </p:sp>
    </p:spTree>
    <p:extLst>
      <p:ext uri="{BB962C8B-B14F-4D97-AF65-F5344CB8AC3E}">
        <p14:creationId xmlns:p14="http://schemas.microsoft.com/office/powerpoint/2010/main" val="4720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fade">
                                      <p:cBhvr>
                                        <p:cTn id="7" dur="2000"/>
                                        <p:tgtEl>
                                          <p:spTgt spid="9">
                                            <p:graphicEl>
                                              <a:chart seriesIdx="0" categoryIdx="-4" bldStep="series"/>
                                            </p:graphicEl>
                                          </p:spTgt>
                                        </p:tgtEl>
                                      </p:cBhvr>
                                    </p:animEffect>
                                    <p:anim calcmode="lin" valueType="num">
                                      <p:cBhvr>
                                        <p:cTn id="8" dur="2000" fill="hold"/>
                                        <p:tgtEl>
                                          <p:spTgt spid="9">
                                            <p:graphicEl>
                                              <a:chart seriesIdx="0" categoryIdx="-4" bldStep="series"/>
                                            </p:graphicEl>
                                          </p:spTgt>
                                        </p:tgtEl>
                                        <p:attrNameLst>
                                          <p:attrName>ppt_x</p:attrName>
                                        </p:attrNameLst>
                                      </p:cBhvr>
                                      <p:tavLst>
                                        <p:tav tm="0">
                                          <p:val>
                                            <p:strVal val="#ppt_x"/>
                                          </p:val>
                                        </p:tav>
                                        <p:tav tm="100000">
                                          <p:val>
                                            <p:strVal val="#ppt_x"/>
                                          </p:val>
                                        </p:tav>
                                      </p:tavLst>
                                    </p:anim>
                                    <p:anim calcmode="lin" valueType="num">
                                      <p:cBhvr>
                                        <p:cTn id="9" dur="2000" fill="hold"/>
                                        <p:tgtEl>
                                          <p:spTgt spid="9">
                                            <p:graphicEl>
                                              <a:chart seriesIdx="0"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fade">
                                      <p:cBhvr>
                                        <p:cTn id="14" dur="2000"/>
                                        <p:tgtEl>
                                          <p:spTgt spid="9">
                                            <p:graphicEl>
                                              <a:chart seriesIdx="1" categoryIdx="-4" bldStep="series"/>
                                            </p:graphicEl>
                                          </p:spTgt>
                                        </p:tgtEl>
                                      </p:cBhvr>
                                    </p:animEffect>
                                    <p:anim calcmode="lin" valueType="num">
                                      <p:cBhvr>
                                        <p:cTn id="15" dur="2000" fill="hold"/>
                                        <p:tgtEl>
                                          <p:spTgt spid="9">
                                            <p:graphicEl>
                                              <a:chart seriesIdx="1" categoryIdx="-4" bldStep="series"/>
                                            </p:graphicEl>
                                          </p:spTgt>
                                        </p:tgtEl>
                                        <p:attrNameLst>
                                          <p:attrName>ppt_x</p:attrName>
                                        </p:attrNameLst>
                                      </p:cBhvr>
                                      <p:tavLst>
                                        <p:tav tm="0">
                                          <p:val>
                                            <p:strVal val="#ppt_x"/>
                                          </p:val>
                                        </p:tav>
                                        <p:tav tm="100000">
                                          <p:val>
                                            <p:strVal val="#ppt_x"/>
                                          </p:val>
                                        </p:tav>
                                      </p:tavLst>
                                    </p:anim>
                                    <p:anim calcmode="lin" valueType="num">
                                      <p:cBhvr>
                                        <p:cTn id="16" dur="2000" fill="hold"/>
                                        <p:tgtEl>
                                          <p:spTgt spid="9">
                                            <p:graphicEl>
                                              <a:chart seriesIdx="1" categoryIdx="-4" bldStep="series"/>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5" y="274638"/>
            <a:ext cx="6922135" cy="974971"/>
          </a:xfrm>
        </p:spPr>
        <p:txBody>
          <a:bodyPr>
            <a:noAutofit/>
          </a:bodyPr>
          <a:lstStyle/>
          <a:p>
            <a:r>
              <a:rPr lang="en-US" dirty="0" smtClean="0"/>
              <a:t>Almost half of print community newspaper readers read for flyers.</a:t>
            </a:r>
            <a:endParaRPr lang="en-US" dirty="0"/>
          </a:p>
        </p:txBody>
      </p:sp>
      <p:sp>
        <p:nvSpPr>
          <p:cNvPr id="17" name="Content Placeholder 2"/>
          <p:cNvSpPr txBox="1">
            <a:spLocks/>
          </p:cNvSpPr>
          <p:nvPr/>
        </p:nvSpPr>
        <p:spPr>
          <a:xfrm>
            <a:off x="478415" y="1434936"/>
            <a:ext cx="4601341" cy="2578667"/>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smtClean="0">
                <a:solidFill>
                  <a:schemeClr val="tx1"/>
                </a:solidFill>
              </a:rPr>
              <a:t>Eight in ten (77%) community newspaper readers use flyers to plan grocery purchases.</a:t>
            </a:r>
          </a:p>
          <a:p>
            <a:pPr marL="0" indent="0">
              <a:buNone/>
            </a:pPr>
            <a:r>
              <a:rPr lang="en-US" sz="2200" dirty="0" smtClean="0">
                <a:solidFill>
                  <a:schemeClr val="tx1"/>
                </a:solidFill>
              </a:rPr>
              <a:t>Flyers are also used for entertainment/restaurants (56%), health/personal care (53%), and clothing (51%) purchases.</a:t>
            </a:r>
            <a:endParaRPr lang="en-US" sz="2200" dirty="0">
              <a:solidFill>
                <a:schemeClr val="tx1"/>
              </a:solidFill>
            </a:endParaRPr>
          </a:p>
        </p:txBody>
      </p:sp>
      <p:sp>
        <p:nvSpPr>
          <p:cNvPr id="18" name="Rectangle 17"/>
          <p:cNvSpPr/>
          <p:nvPr/>
        </p:nvSpPr>
        <p:spPr>
          <a:xfrm>
            <a:off x="0" y="6427113"/>
            <a:ext cx="4810932" cy="430887"/>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p>
          <a:p>
            <a:r>
              <a:rPr lang="en-US" sz="1100" dirty="0" smtClean="0">
                <a:latin typeface="Arial" panose="020B0604020202020204" pitchFamily="34" charset="0"/>
                <a:cs typeface="Arial" panose="020B0604020202020204" pitchFamily="34" charset="0"/>
              </a:rPr>
              <a:t>Vividata Fall 2020 Study</a:t>
            </a:r>
            <a:endParaRPr lang="en-CA" sz="1100" dirty="0">
              <a:latin typeface="Arial" panose="020B0604020202020204" pitchFamily="34" charset="0"/>
              <a:cs typeface="Arial" panose="020B0604020202020204" pitchFamily="34" charset="0"/>
            </a:endParaRPr>
          </a:p>
        </p:txBody>
      </p:sp>
      <p:grpSp>
        <p:nvGrpSpPr>
          <p:cNvPr id="3" name="Group 2"/>
          <p:cNvGrpSpPr/>
          <p:nvPr/>
        </p:nvGrpSpPr>
        <p:grpSpPr>
          <a:xfrm>
            <a:off x="567134" y="4260193"/>
            <a:ext cx="8170466" cy="1287584"/>
            <a:chOff x="402034" y="2779177"/>
            <a:chExt cx="8170466" cy="1287584"/>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b="50317"/>
            <a:stretch/>
          </p:blipFill>
          <p:spPr>
            <a:xfrm>
              <a:off x="402034" y="2793318"/>
              <a:ext cx="4179922" cy="1271364"/>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49683"/>
            <a:stretch/>
          </p:blipFill>
          <p:spPr>
            <a:xfrm>
              <a:off x="4392577" y="2779177"/>
              <a:ext cx="4179923" cy="1287584"/>
            </a:xfrm>
            <a:prstGeom prst="rect">
              <a:avLst/>
            </a:prstGeom>
          </p:spPr>
        </p:pic>
      </p:grpSp>
      <p:pic>
        <p:nvPicPr>
          <p:cNvPr id="4" name="Picture 3" descr="FlyerImage-blan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9756" y="1504592"/>
            <a:ext cx="3492744" cy="2328496"/>
          </a:xfrm>
          <a:prstGeom prst="rect">
            <a:avLst/>
          </a:prstGeom>
        </p:spPr>
      </p:pic>
      <p:sp>
        <p:nvSpPr>
          <p:cNvPr id="9" name="Oval 8"/>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413788" y="232654"/>
            <a:ext cx="604420" cy="584776"/>
          </a:xfrm>
          <a:prstGeom prst="rect">
            <a:avLst/>
          </a:prstGeom>
          <a:noFill/>
        </p:spPr>
        <p:txBody>
          <a:bodyPr wrap="square" rtlCol="0">
            <a:spAutoFit/>
          </a:bodyPr>
          <a:lstStyle/>
          <a:p>
            <a:r>
              <a:rPr lang="en-US" sz="3200" b="1" dirty="0" smtClean="0">
                <a:solidFill>
                  <a:schemeClr val="bg1"/>
                </a:solidFill>
                <a:latin typeface="Arial Black"/>
                <a:cs typeface="Arial Black"/>
              </a:rPr>
              <a:t>7</a:t>
            </a:r>
            <a:endParaRPr lang="en-US" sz="3200" b="1" dirty="0">
              <a:solidFill>
                <a:schemeClr val="bg1"/>
              </a:solidFill>
              <a:latin typeface="Arial Black"/>
              <a:cs typeface="Arial Black"/>
            </a:endParaRPr>
          </a:p>
        </p:txBody>
      </p:sp>
    </p:spTree>
    <p:extLst>
      <p:ext uri="{BB962C8B-B14F-4D97-AF65-F5344CB8AC3E}">
        <p14:creationId xmlns:p14="http://schemas.microsoft.com/office/powerpoint/2010/main" val="66063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926" y="123337"/>
            <a:ext cx="6643906" cy="807900"/>
          </a:xfrm>
        </p:spPr>
        <p:txBody>
          <a:bodyPr/>
          <a:lstStyle/>
          <a:p>
            <a:r>
              <a:rPr lang="en-US" sz="2800" dirty="0" smtClean="0"/>
              <a:t>News media ads </a:t>
            </a:r>
            <a:r>
              <a:rPr lang="en-US" dirty="0"/>
              <a:t>i</a:t>
            </a:r>
            <a:r>
              <a:rPr lang="en-US" sz="2800" dirty="0" smtClean="0"/>
              <a:t>nspire </a:t>
            </a:r>
            <a:r>
              <a:rPr lang="en-US" dirty="0" smtClean="0"/>
              <a:t>a</a:t>
            </a:r>
            <a:r>
              <a:rPr lang="en-US" sz="2800" dirty="0" smtClean="0"/>
              <a:t>ction.</a:t>
            </a:r>
            <a:endParaRPr lang="en-US" sz="2800" dirty="0"/>
          </a:p>
        </p:txBody>
      </p:sp>
      <p:graphicFrame>
        <p:nvGraphicFramePr>
          <p:cNvPr id="4" name="Chart 3">
            <a:extLst>
              <a:ext uri="{FF2B5EF4-FFF2-40B4-BE49-F238E27FC236}">
                <a16:creationId xmlns="" xmlns:a16="http://schemas.microsoft.com/office/drawing/2014/main" id="{759E943F-0BF1-4711-BADC-2578CACD6B7C}"/>
              </a:ext>
            </a:extLst>
          </p:cNvPr>
          <p:cNvGraphicFramePr/>
          <p:nvPr>
            <p:extLst>
              <p:ext uri="{D42A27DB-BD31-4B8C-83A1-F6EECF244321}">
                <p14:modId xmlns:p14="http://schemas.microsoft.com/office/powerpoint/2010/main" val="281223033"/>
              </p:ext>
            </p:extLst>
          </p:nvPr>
        </p:nvGraphicFramePr>
        <p:xfrm>
          <a:off x="165190" y="1951460"/>
          <a:ext cx="8273165" cy="391889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8037067" y="2281053"/>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63%</a:t>
            </a:r>
            <a:endParaRPr lang="en-US" sz="2000" b="1" dirty="0">
              <a:latin typeface="Arial" panose="020B0604020202020204" pitchFamily="34" charset="0"/>
              <a:cs typeface="Arial" panose="020B0604020202020204" pitchFamily="34" charset="0"/>
            </a:endParaRPr>
          </a:p>
        </p:txBody>
      </p:sp>
      <p:sp>
        <p:nvSpPr>
          <p:cNvPr id="7" name="TextBox 1"/>
          <p:cNvSpPr txBox="1"/>
          <p:nvPr/>
        </p:nvSpPr>
        <p:spPr>
          <a:xfrm>
            <a:off x="7740728" y="283697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57%</a:t>
            </a:r>
            <a:endParaRPr lang="en-US" sz="2000" b="1" dirty="0">
              <a:latin typeface="Arial" panose="020B0604020202020204" pitchFamily="34" charset="0"/>
              <a:cs typeface="Arial" panose="020B0604020202020204" pitchFamily="34" charset="0"/>
            </a:endParaRPr>
          </a:p>
        </p:txBody>
      </p:sp>
      <p:sp>
        <p:nvSpPr>
          <p:cNvPr id="8" name="TextBox 1"/>
          <p:cNvSpPr txBox="1"/>
          <p:nvPr/>
        </p:nvSpPr>
        <p:spPr>
          <a:xfrm>
            <a:off x="6604365" y="3384385"/>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37%</a:t>
            </a:r>
            <a:endParaRPr lang="en-US" sz="2000" b="1" dirty="0">
              <a:latin typeface="Arial" panose="020B0604020202020204" pitchFamily="34" charset="0"/>
              <a:cs typeface="Arial" panose="020B0604020202020204" pitchFamily="34" charset="0"/>
            </a:endParaRPr>
          </a:p>
        </p:txBody>
      </p:sp>
      <p:sp>
        <p:nvSpPr>
          <p:cNvPr id="9" name="TextBox 1"/>
          <p:cNvSpPr txBox="1"/>
          <p:nvPr/>
        </p:nvSpPr>
        <p:spPr>
          <a:xfrm>
            <a:off x="7522241" y="394190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54%</a:t>
            </a:r>
            <a:endParaRPr lang="en-US" sz="2000" b="1" dirty="0">
              <a:latin typeface="Arial" panose="020B0604020202020204" pitchFamily="34" charset="0"/>
              <a:cs typeface="Arial" panose="020B0604020202020204" pitchFamily="34" charset="0"/>
            </a:endParaRPr>
          </a:p>
        </p:txBody>
      </p:sp>
      <p:sp>
        <p:nvSpPr>
          <p:cNvPr id="10" name="TextBox 1"/>
          <p:cNvSpPr txBox="1"/>
          <p:nvPr/>
        </p:nvSpPr>
        <p:spPr>
          <a:xfrm>
            <a:off x="7391914" y="4574999"/>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50%</a:t>
            </a:r>
            <a:endParaRPr lang="en-US" sz="2000" b="1" dirty="0">
              <a:latin typeface="Arial" panose="020B0604020202020204" pitchFamily="34" charset="0"/>
              <a:cs typeface="Arial" panose="020B0604020202020204" pitchFamily="34" charset="0"/>
            </a:endParaRPr>
          </a:p>
        </p:txBody>
      </p:sp>
      <p:sp>
        <p:nvSpPr>
          <p:cNvPr id="11" name="TextBox 1"/>
          <p:cNvSpPr txBox="1"/>
          <p:nvPr/>
        </p:nvSpPr>
        <p:spPr>
          <a:xfrm>
            <a:off x="6359724" y="5090856"/>
            <a:ext cx="697627" cy="400110"/>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latin typeface="Arial" panose="020B0604020202020204" pitchFamily="34" charset="0"/>
                <a:cs typeface="Arial" panose="020B0604020202020204" pitchFamily="34" charset="0"/>
              </a:rPr>
              <a:t>32%</a:t>
            </a:r>
            <a:endParaRPr lang="en-US" sz="2000" b="1" dirty="0">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913926" y="848918"/>
            <a:ext cx="6774797" cy="1102542"/>
          </a:xfrm>
          <a:prstGeom prst="rect">
            <a:avLst/>
          </a:prstGeom>
        </p:spPr>
        <p:txBody>
          <a:bodyPr/>
          <a:lstStyle>
            <a:lvl1pPr marL="342900" indent="-342900" algn="l" defTabSz="914400" rtl="0" eaLnBrk="1" latinLnBrk="0" hangingPunct="1">
              <a:spcBef>
                <a:spcPct val="20000"/>
              </a:spcBef>
              <a:buClr>
                <a:srgbClr val="AED246"/>
              </a:buClr>
              <a:buFont typeface="Arial" pitchFamily="34" charset="0"/>
              <a:buChar char="•"/>
              <a:defRPr sz="3200" kern="1200">
                <a:solidFill>
                  <a:srgbClr val="32448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2448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2448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2448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chemeClr val="tx1"/>
                </a:solidFill>
              </a:rPr>
              <a:t>After being exposed to a news media ad, </a:t>
            </a:r>
            <a:r>
              <a:rPr lang="en-US" sz="2000" b="1" dirty="0" smtClean="0">
                <a:solidFill>
                  <a:schemeClr val="tx1"/>
                </a:solidFill>
              </a:rPr>
              <a:t>57% of Canadians </a:t>
            </a:r>
            <a:r>
              <a:rPr lang="en-US" sz="2000" dirty="0" smtClean="0">
                <a:solidFill>
                  <a:schemeClr val="tx1"/>
                </a:solidFill>
              </a:rPr>
              <a:t>went online for more information about a product/service and more than half (54%) visited a store.</a:t>
            </a:r>
            <a:endParaRPr lang="en-US" sz="2000" dirty="0">
              <a:solidFill>
                <a:schemeClr val="tx1"/>
              </a:solidFill>
            </a:endParaRPr>
          </a:p>
        </p:txBody>
      </p:sp>
      <p:sp>
        <p:nvSpPr>
          <p:cNvPr id="13" name="Rectangle 12"/>
          <p:cNvSpPr/>
          <p:nvPr/>
        </p:nvSpPr>
        <p:spPr>
          <a:xfrm>
            <a:off x="0" y="6581001"/>
            <a:ext cx="4810932" cy="261610"/>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Source: </a:t>
            </a:r>
            <a:r>
              <a:rPr lang="en-US" sz="1100" dirty="0" err="1">
                <a:latin typeface="Arial" panose="020B0604020202020204" pitchFamily="34" charset="0"/>
                <a:cs typeface="Arial" panose="020B0604020202020204" pitchFamily="34" charset="0"/>
              </a:rPr>
              <a:t>Totum</a:t>
            </a:r>
            <a:r>
              <a:rPr lang="en-US" sz="1100" dirty="0">
                <a:latin typeface="Arial" panose="020B0604020202020204" pitchFamily="34" charset="0"/>
                <a:cs typeface="Arial" panose="020B0604020202020204" pitchFamily="34" charset="0"/>
              </a:rPr>
              <a:t> Research, Canadians 18</a:t>
            </a:r>
            <a:r>
              <a:rPr lang="en-US" sz="1100" dirty="0" smtClean="0">
                <a:latin typeface="Arial" panose="020B0604020202020204" pitchFamily="34" charset="0"/>
                <a:cs typeface="Arial" panose="020B0604020202020204" pitchFamily="34" charset="0"/>
              </a:rPr>
              <a:t>+, Engaged and Connected; 2019</a:t>
            </a:r>
            <a:endParaRPr lang="en-CA" sz="1100" dirty="0">
              <a:latin typeface="Arial" panose="020B0604020202020204" pitchFamily="34" charset="0"/>
              <a:cs typeface="Arial" panose="020B0604020202020204" pitchFamily="34" charset="0"/>
            </a:endParaRPr>
          </a:p>
        </p:txBody>
      </p:sp>
      <p:sp>
        <p:nvSpPr>
          <p:cNvPr id="14" name="Oval 13"/>
          <p:cNvSpPr/>
          <p:nvPr/>
        </p:nvSpPr>
        <p:spPr>
          <a:xfrm>
            <a:off x="394172" y="274638"/>
            <a:ext cx="519754" cy="519754"/>
          </a:xfrm>
          <a:prstGeom prst="ellipse">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24283" y="232654"/>
            <a:ext cx="604420" cy="584776"/>
          </a:xfrm>
          <a:prstGeom prst="rect">
            <a:avLst/>
          </a:prstGeom>
          <a:noFill/>
        </p:spPr>
        <p:txBody>
          <a:bodyPr wrap="square" rtlCol="0">
            <a:spAutoFit/>
          </a:bodyPr>
          <a:lstStyle/>
          <a:p>
            <a:r>
              <a:rPr lang="en-US" sz="3200" b="1" dirty="0">
                <a:solidFill>
                  <a:schemeClr val="bg1"/>
                </a:solidFill>
                <a:latin typeface="Arial Black"/>
                <a:cs typeface="Arial Black"/>
              </a:rPr>
              <a:t>8</a:t>
            </a:r>
          </a:p>
        </p:txBody>
      </p:sp>
    </p:spTree>
    <p:extLst>
      <p:ext uri="{BB962C8B-B14F-4D97-AF65-F5344CB8AC3E}">
        <p14:creationId xmlns:p14="http://schemas.microsoft.com/office/powerpoint/2010/main" val="777015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mpion the Truth">
  <a:themeElements>
    <a:clrScheme name="NMC 2021">
      <a:dk1>
        <a:sysClr val="windowText" lastClr="000000"/>
      </a:dk1>
      <a:lt1>
        <a:sysClr val="window" lastClr="FFFFFF"/>
      </a:lt1>
      <a:dk2>
        <a:srgbClr val="1F497D"/>
      </a:dk2>
      <a:lt2>
        <a:srgbClr val="EEECE1"/>
      </a:lt2>
      <a:accent1>
        <a:srgbClr val="334495"/>
      </a:accent1>
      <a:accent2>
        <a:srgbClr val="31859B"/>
      </a:accent2>
      <a:accent3>
        <a:srgbClr val="FFC000"/>
      </a:accent3>
      <a:accent4>
        <a:srgbClr val="AB73D5"/>
      </a:accent4>
      <a:accent5>
        <a:srgbClr val="0070C0"/>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hampion the Truth" id="{7EBC7A1E-109B-5D4D-87A7-F3575C154FB3}" vid="{846AD24A-68F6-CA4B-810C-D4B2FF4D57B3}"/>
    </a:ext>
  </a:extLst>
</a:theme>
</file>

<file path=ppt/theme/theme2.xml><?xml version="1.0" encoding="utf-8"?>
<a:theme xmlns:a="http://schemas.openxmlformats.org/drawingml/2006/main" name="Custom Design">
  <a:themeElements>
    <a:clrScheme name="Champion the Truth">
      <a:dk1>
        <a:sysClr val="windowText" lastClr="000000"/>
      </a:dk1>
      <a:lt1>
        <a:sysClr val="window" lastClr="FFFFFF"/>
      </a:lt1>
      <a:dk2>
        <a:srgbClr val="1F497D"/>
      </a:dk2>
      <a:lt2>
        <a:srgbClr val="EEECE1"/>
      </a:lt2>
      <a:accent1>
        <a:srgbClr val="E4284D"/>
      </a:accent1>
      <a:accent2>
        <a:srgbClr val="000000"/>
      </a:accent2>
      <a:accent3>
        <a:srgbClr val="334495"/>
      </a:accent3>
      <a:accent4>
        <a:srgbClr val="16A985"/>
      </a:accent4>
      <a:accent5>
        <a:srgbClr val="7030A0"/>
      </a:accent5>
      <a:accent6>
        <a:srgbClr val="F79646"/>
      </a:accent6>
      <a:hlink>
        <a:srgbClr val="A5A5A5"/>
      </a:hlink>
      <a:folHlink>
        <a:srgbClr val="1F497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Champion the Truth</Template>
  <TotalTime>3597</TotalTime>
  <Words>922</Words>
  <Application>Microsoft Office PowerPoint</Application>
  <PresentationFormat>On-screen Show (4:3)</PresentationFormat>
  <Paragraphs>120</Paragraphs>
  <Slides>12</Slides>
  <Notes>5</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Champion the Truth</vt:lpstr>
      <vt:lpstr>Custom Design</vt:lpstr>
      <vt:lpstr>1_Custom Design</vt:lpstr>
      <vt:lpstr>Ten Tweetable Truths</vt:lpstr>
      <vt:lpstr>Almost nine in ten Canadians read a newspaper every week.</vt:lpstr>
      <vt:lpstr>Readers choose multiple platforms to read newspaper content.</vt:lpstr>
      <vt:lpstr>Daily newspapers reach 3 in 5 adults across Canada weekly.</vt:lpstr>
      <vt:lpstr>Young Adults read newspapers differently than older adults.</vt:lpstr>
      <vt:lpstr>Eight in ten (82%) Canadians feel that reliable journalism is an essential part of a democratic society and are concerned about the repercussions of fake news and it being used as a weapon.</vt:lpstr>
      <vt:lpstr>Local information is the main reason for reading community newspapers. </vt:lpstr>
      <vt:lpstr>Almost half of print community newspaper readers read for flyers.</vt:lpstr>
      <vt:lpstr>News media ads inspire action.</vt:lpstr>
      <vt:lpstr>When reading a newspaper, Canadians give it full attention.</vt:lpstr>
      <vt:lpstr>Newspapers are an essential service.</vt:lpstr>
      <vt:lpstr>Ten Tweetable Truths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Tahira Kassam</dc:creator>
  <cp:lastModifiedBy>Kelly Levson</cp:lastModifiedBy>
  <cp:revision>87</cp:revision>
  <cp:lastPrinted>2021-02-02T14:25:41Z</cp:lastPrinted>
  <dcterms:created xsi:type="dcterms:W3CDTF">2021-02-02T14:25:13Z</dcterms:created>
  <dcterms:modified xsi:type="dcterms:W3CDTF">2021-02-10T21:20:52Z</dcterms:modified>
</cp:coreProperties>
</file>