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97" r:id="rId4"/>
    <p:sldId id="306" r:id="rId5"/>
    <p:sldId id="332" r:id="rId6"/>
    <p:sldId id="333" r:id="rId7"/>
    <p:sldId id="296" r:id="rId8"/>
    <p:sldId id="323" r:id="rId9"/>
    <p:sldId id="328" r:id="rId10"/>
    <p:sldId id="334" r:id="rId11"/>
    <p:sldId id="329" r:id="rId12"/>
    <p:sldId id="316" r:id="rId13"/>
    <p:sldId id="264" r:id="rId14"/>
    <p:sldId id="319" r:id="rId15"/>
    <p:sldId id="325" r:id="rId16"/>
    <p:sldId id="299" r:id="rId17"/>
    <p:sldId id="269" r:id="rId18"/>
    <p:sldId id="286" r:id="rId19"/>
    <p:sldId id="291" r:id="rId20"/>
    <p:sldId id="335" r:id="rId21"/>
    <p:sldId id="304" r:id="rId22"/>
    <p:sldId id="326" r:id="rId23"/>
    <p:sldId id="327" r:id="rId24"/>
    <p:sldId id="330" r:id="rId25"/>
    <p:sldId id="280" r:id="rId26"/>
    <p:sldId id="336" r:id="rId27"/>
    <p:sldId id="331" r:id="rId28"/>
    <p:sldId id="305" r:id="rId29"/>
    <p:sldId id="283" r:id="rId3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246"/>
    <a:srgbClr val="3244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717" autoAdjust="0"/>
  </p:normalViewPr>
  <p:slideViewPr>
    <p:cSldViewPr>
      <p:cViewPr>
        <p:scale>
          <a:sx n="60" d="100"/>
          <a:sy n="60" d="100"/>
        </p:scale>
        <p:origin x="-156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29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385852758507"/>
          <c:y val="3.6131690060481572E-2"/>
          <c:w val="0.8664302600472813"/>
          <c:h val="0.81551362683438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Physical paper</c:v>
                </c:pt>
                <c:pt idx="2">
                  <c:v>Newspaper Website</c:v>
                </c:pt>
                <c:pt idx="3">
                  <c:v>Phone</c:v>
                </c:pt>
                <c:pt idx="4">
                  <c:v>Tablet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</c:v>
                </c:pt>
                <c:pt idx="1">
                  <c:v>69</c:v>
                </c:pt>
                <c:pt idx="2">
                  <c:v>56</c:v>
                </c:pt>
                <c:pt idx="3">
                  <c:v>38</c:v>
                </c:pt>
                <c:pt idx="4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Pt>
            <c:idx val="0"/>
            <c:invertIfNegative val="0"/>
            <c:bubble3D val="0"/>
            <c:spPr>
              <a:noFill/>
              <a:ln w="2397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12871287128712874"/>
                  <c:y val="0.15362318840579714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 smtClean="0"/>
                      <a:t>69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5049504950495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Physical paper</c:v>
                </c:pt>
                <c:pt idx="2">
                  <c:v>Newspaper Website</c:v>
                </c:pt>
                <c:pt idx="3">
                  <c:v>Phone</c:v>
                </c:pt>
                <c:pt idx="4">
                  <c:v>Tablet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86</c:v>
                </c:pt>
                <c:pt idx="1">
                  <c:v>67</c:v>
                </c:pt>
                <c:pt idx="2">
                  <c:v>61</c:v>
                </c:pt>
                <c:pt idx="3">
                  <c:v>50</c:v>
                </c:pt>
                <c:pt idx="4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0"/>
                  <c:y val="5.7971014492753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Physical paper</c:v>
                </c:pt>
                <c:pt idx="2">
                  <c:v>Newspaper Website</c:v>
                </c:pt>
                <c:pt idx="3">
                  <c:v>Phone</c:v>
                </c:pt>
                <c:pt idx="4">
                  <c:v>Tablet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1">
                  <c:v>68</c:v>
                </c:pt>
                <c:pt idx="2">
                  <c:v>64</c:v>
                </c:pt>
                <c:pt idx="3">
                  <c:v>50</c:v>
                </c:pt>
                <c:pt idx="4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22"/>
        <c:axId val="55367936"/>
        <c:axId val="55443456"/>
      </c:barChart>
      <c:catAx>
        <c:axId val="55367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443456"/>
        <c:crosses val="autoZero"/>
        <c:auto val="1"/>
        <c:lblAlgn val="ctr"/>
        <c:lblOffset val="100"/>
        <c:noMultiLvlLbl val="0"/>
      </c:catAx>
      <c:valAx>
        <c:axId val="55443456"/>
        <c:scaling>
          <c:orientation val="minMax"/>
          <c:max val="100"/>
          <c:min val="0"/>
        </c:scaling>
        <c:delete val="1"/>
        <c:axPos val="l"/>
        <c:title>
          <c:tx>
            <c:rich>
              <a:bodyPr rot="0" vert="wordArtVert"/>
              <a:lstStyle/>
              <a:p>
                <a:pPr algn="ctr">
                  <a:defRPr sz="16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</a:t>
                </a:r>
              </a:p>
            </c:rich>
          </c:tx>
          <c:layout>
            <c:manualLayout>
              <c:xMode val="edge"/>
              <c:yMode val="edge"/>
              <c:x val="2.5547497352304643E-2"/>
              <c:y val="0.38992668878209064"/>
            </c:manualLayout>
          </c:layout>
          <c:overlay val="0"/>
          <c:spPr>
            <a:noFill/>
            <a:ln w="23976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55367936"/>
        <c:crosses val="autoZero"/>
        <c:crossBetween val="between"/>
        <c:majorUnit val="20"/>
      </c:valAx>
      <c:spPr>
        <a:noFill/>
        <a:ln w="239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9" baseline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48146257851152E-3"/>
          <c:y val="3.2291010767194171E-2"/>
          <c:w val="0.96453900709219864"/>
          <c:h val="0.744000000000002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newspaper</c:v>
                </c:pt>
              </c:strCache>
            </c:strRef>
          </c:tx>
          <c:spPr>
            <a:ln w="39584">
              <a:solidFill>
                <a:srgbClr val="3366FF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18</c:v>
                </c:pt>
                <c:pt idx="2">
                  <c:v>14</c:v>
                </c:pt>
                <c:pt idx="3">
                  <c:v>12</c:v>
                </c:pt>
                <c:pt idx="4">
                  <c:v>13</c:v>
                </c:pt>
                <c:pt idx="5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Newspaper website</c:v>
                </c:pt>
              </c:strCache>
            </c:strRef>
          </c:tx>
          <c:spPr>
            <a:ln w="39584">
              <a:solidFill>
                <a:srgbClr val="FF0000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</c:v>
                </c:pt>
                <c:pt idx="1">
                  <c:v>14</c:v>
                </c:pt>
                <c:pt idx="2">
                  <c:v>19</c:v>
                </c:pt>
                <c:pt idx="3">
                  <c:v>13</c:v>
                </c:pt>
                <c:pt idx="4">
                  <c:v>16</c:v>
                </c:pt>
                <c:pt idx="5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a tablet</c:v>
                </c:pt>
              </c:strCache>
            </c:strRef>
          </c:tx>
          <c:spPr>
            <a:ln w="39584">
              <a:solidFill>
                <a:srgbClr val="00B050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14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  <c:pt idx="5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 a phone</c:v>
                </c:pt>
              </c:strCache>
            </c:strRef>
          </c:tx>
          <c:spPr>
            <a:ln w="39584">
              <a:solidFill>
                <a:schemeClr val="accent6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17</c:v>
                </c:pt>
                <c:pt idx="1">
                  <c:v>12</c:v>
                </c:pt>
                <c:pt idx="2">
                  <c:v>18</c:v>
                </c:pt>
                <c:pt idx="3">
                  <c:v>14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02048"/>
        <c:axId val="56003968"/>
      </c:lineChart>
      <c:catAx>
        <c:axId val="56002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003968"/>
        <c:crosses val="autoZero"/>
        <c:auto val="1"/>
        <c:lblAlgn val="ctr"/>
        <c:lblOffset val="100"/>
        <c:noMultiLvlLbl val="0"/>
      </c:catAx>
      <c:valAx>
        <c:axId val="56003968"/>
        <c:scaling>
          <c:orientation val="minMax"/>
          <c:max val="2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002048"/>
        <c:crosses val="max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26790858459803"/>
          <c:y val="0.18084888694468701"/>
          <c:w val="0.53643940848857297"/>
          <c:h val="0.81915111305531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2"/>
              <c:layout>
                <c:manualLayout>
                  <c:x val="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134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210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Panneaux</c:v>
                </c:pt>
                <c:pt idx="1">
                  <c:v>Internet</c:v>
                </c:pt>
                <c:pt idx="2">
                  <c:v>Magazines</c:v>
                </c:pt>
                <c:pt idx="3">
                  <c:v>Radio</c:v>
                </c:pt>
                <c:pt idx="4">
                  <c:v>Sites Web de journaux</c:v>
                </c:pt>
                <c:pt idx="5">
                  <c:v>Télévision</c:v>
                </c:pt>
                <c:pt idx="6">
                  <c:v>Journaux imprimés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58</c:v>
                </c:pt>
                <c:pt idx="2">
                  <c:v>89</c:v>
                </c:pt>
                <c:pt idx="3">
                  <c:v>115</c:v>
                </c:pt>
                <c:pt idx="4">
                  <c:v>134</c:v>
                </c:pt>
                <c:pt idx="5">
                  <c:v>169</c:v>
                </c:pt>
                <c:pt idx="6">
                  <c:v>210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08672896"/>
        <c:axId val="108703104"/>
      </c:barChart>
      <c:catAx>
        <c:axId val="108672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108703104"/>
        <c:crosses val="autoZero"/>
        <c:auto val="1"/>
        <c:lblAlgn val="ctr"/>
        <c:lblOffset val="100"/>
        <c:noMultiLvlLbl val="0"/>
      </c:catAx>
      <c:valAx>
        <c:axId val="10870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108672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 b="1"/>
            </a:pPr>
            <a:r>
              <a:rPr lang="en-US" sz="2000" b="1" u="none" dirty="0" err="1" smtClean="0">
                <a:latin typeface="+mj-lt"/>
                <a:cs typeface="Arial"/>
              </a:rPr>
              <a:t>Indice</a:t>
            </a:r>
            <a:r>
              <a:rPr lang="en-US" sz="2000" b="1" u="none" baseline="0" dirty="0" smtClean="0">
                <a:latin typeface="+mj-lt"/>
                <a:cs typeface="Arial"/>
              </a:rPr>
              <a:t> </a:t>
            </a:r>
            <a:r>
              <a:rPr lang="en-US" sz="2000" b="1" u="none" baseline="0" dirty="0" err="1" smtClean="0">
                <a:latin typeface="+mj-lt"/>
                <a:cs typeface="Arial"/>
              </a:rPr>
              <a:t>d’engagement</a:t>
            </a:r>
            <a:r>
              <a:rPr lang="en-US" sz="2000" b="1" u="none" baseline="0" dirty="0" smtClean="0">
                <a:latin typeface="+mj-lt"/>
                <a:cs typeface="Arial"/>
              </a:rPr>
              <a:t> avec la </a:t>
            </a:r>
            <a:r>
              <a:rPr lang="en-US" sz="2000" b="1" u="none" baseline="0" dirty="0" err="1" smtClean="0">
                <a:latin typeface="+mj-lt"/>
                <a:cs typeface="Arial"/>
              </a:rPr>
              <a:t>publicité</a:t>
            </a:r>
            <a:r>
              <a:rPr lang="en-US" sz="2000" b="1" u="none" baseline="0" dirty="0" smtClean="0">
                <a:latin typeface="+mj-lt"/>
                <a:cs typeface="Arial"/>
              </a:rPr>
              <a:t>*:</a:t>
            </a:r>
            <a:endParaRPr lang="en-US" sz="2000" b="1" u="none" dirty="0">
              <a:latin typeface="+mj-lt"/>
              <a:cs typeface="Arial"/>
            </a:endParaRPr>
          </a:p>
        </c:rich>
      </c:tx>
      <c:layout>
        <c:manualLayout>
          <c:xMode val="edge"/>
          <c:yMode val="edge"/>
          <c:x val="0.25601960784313726"/>
          <c:y val="8.13194708163162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526790858459803"/>
          <c:y val="0.18084888694468701"/>
          <c:w val="0.53643940848857297"/>
          <c:h val="0.81915111305531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-1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216867469879517E-3"/>
                  <c:y val="-6.0808916598176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dirty="0" smtClean="0"/>
                      <a:t>129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139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477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Internet</c:v>
                </c:pt>
                <c:pt idx="1">
                  <c:v>Radio</c:v>
                </c:pt>
                <c:pt idx="2">
                  <c:v>Billboard</c:v>
                </c:pt>
                <c:pt idx="3">
                  <c:v>Television</c:v>
                </c:pt>
                <c:pt idx="4">
                  <c:v>Magazine</c:v>
                </c:pt>
                <c:pt idx="5">
                  <c:v>Newspaper Website</c:v>
                </c:pt>
                <c:pt idx="6">
                  <c:v>Printed Newspaper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26</c:v>
                </c:pt>
                <c:pt idx="3">
                  <c:v>119</c:v>
                </c:pt>
                <c:pt idx="4">
                  <c:v>129</c:v>
                </c:pt>
                <c:pt idx="5">
                  <c:v>139</c:v>
                </c:pt>
                <c:pt idx="6">
                  <c:v>477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4791552"/>
        <c:axId val="54969856"/>
      </c:barChart>
      <c:catAx>
        <c:axId val="54791552"/>
        <c:scaling>
          <c:orientation val="minMax"/>
        </c:scaling>
        <c:delete val="0"/>
        <c:axPos val="l"/>
        <c:majorTickMark val="out"/>
        <c:minorTickMark val="none"/>
        <c:tickLblPos val="nextTo"/>
        <c:crossAx val="54969856"/>
        <c:crosses val="autoZero"/>
        <c:auto val="1"/>
        <c:lblAlgn val="ctr"/>
        <c:lblOffset val="100"/>
        <c:noMultiLvlLbl val="0"/>
      </c:catAx>
      <c:valAx>
        <c:axId val="5496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54791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0.46535</cdr:x>
      <cdr:y>0.31304</cdr:y>
    </cdr:from>
    <cdr:to>
      <cdr:x>0.53466</cdr:x>
      <cdr:y>0.3826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1400" y="1371600"/>
          <a:ext cx="533423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56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0.64356</cdr:x>
      <cdr:y>0.45217</cdr:y>
    </cdr:from>
    <cdr:to>
      <cdr:x>0.70296</cdr:x>
      <cdr:y>0.52174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3000" y="1981200"/>
          <a:ext cx="457154" cy="304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700" dirty="0" smtClean="0"/>
            <a:t>38</a:t>
          </a:r>
          <a:endParaRPr lang="en-US" sz="1700" dirty="0"/>
        </a:p>
      </cdr:txBody>
    </cdr:sp>
  </cdr:relSizeAnchor>
  <cdr:relSizeAnchor xmlns:cdr="http://schemas.openxmlformats.org/drawingml/2006/chartDrawing">
    <cdr:from>
      <cdr:x>0.81188</cdr:x>
      <cdr:y>0.46957</cdr:y>
    </cdr:from>
    <cdr:to>
      <cdr:x>0.87129</cdr:x>
      <cdr:y>0.53913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48400" y="2057400"/>
          <a:ext cx="457231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700" dirty="0" smtClean="0"/>
            <a:t>37</a:t>
          </a:r>
          <a:endParaRPr lang="en-US" sz="1700" dirty="0"/>
        </a:p>
      </cdr:txBody>
    </cdr:sp>
  </cdr:relSizeAnchor>
  <cdr:relSizeAnchor xmlns:cdr="http://schemas.openxmlformats.org/drawingml/2006/chartDrawing">
    <cdr:from>
      <cdr:x>0.17746</cdr:x>
      <cdr:y>0.86838</cdr:y>
    </cdr:from>
    <cdr:to>
      <cdr:x>0.24677</cdr:x>
      <cdr:y>0.92056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41565" y="4795168"/>
          <a:ext cx="602083" cy="288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2013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0.12642</cdr:x>
      <cdr:y>0.86937</cdr:y>
    </cdr:from>
    <cdr:to>
      <cdr:x>0.19573</cdr:x>
      <cdr:y>0.92154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98186" y="4800600"/>
          <a:ext cx="602082" cy="288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2011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0.33663</cdr:x>
      <cdr:y>0.86957</cdr:y>
    </cdr:from>
    <cdr:to>
      <cdr:x>0.40594</cdr:x>
      <cdr:y>0.93913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90800" y="3810000"/>
          <a:ext cx="533400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2013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0.28683</cdr:x>
      <cdr:y>0.86937</cdr:y>
    </cdr:from>
    <cdr:to>
      <cdr:x>0.35613</cdr:x>
      <cdr:y>0.92154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91645" y="4800600"/>
          <a:ext cx="601995" cy="288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2011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0.51485</cdr:x>
      <cdr:y>0.86957</cdr:y>
    </cdr:from>
    <cdr:to>
      <cdr:x>0.60396</cdr:x>
      <cdr:y>0.93913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962400" y="3810000"/>
          <a:ext cx="685808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2013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0.46535</cdr:x>
      <cdr:y>0.86957</cdr:y>
    </cdr:from>
    <cdr:to>
      <cdr:x>0.54456</cdr:x>
      <cdr:y>0.92174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1400" y="3810000"/>
          <a:ext cx="609616" cy="2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2011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0.69307</cdr:x>
      <cdr:y>0.86957</cdr:y>
    </cdr:from>
    <cdr:to>
      <cdr:x>0.77228</cdr:x>
      <cdr:y>0.95652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334000" y="3810000"/>
          <a:ext cx="609600" cy="38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2013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0.64356</cdr:x>
      <cdr:y>0.86957</cdr:y>
    </cdr:from>
    <cdr:to>
      <cdr:x>0.72277</cdr:x>
      <cdr:y>0.95652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953000" y="3810000"/>
          <a:ext cx="609616" cy="38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2011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0.86139</cdr:x>
      <cdr:y>0.86957</cdr:y>
    </cdr:from>
    <cdr:to>
      <cdr:x>0.9505</cdr:x>
      <cdr:y>0.95652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29400" y="3810000"/>
          <a:ext cx="685808" cy="38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2013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0.81188</cdr:x>
      <cdr:y>0.86957</cdr:y>
    </cdr:from>
    <cdr:to>
      <cdr:x>0.89109</cdr:x>
      <cdr:y>0.95652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248400" y="3810000"/>
          <a:ext cx="609616" cy="38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2011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0.12871</cdr:x>
      <cdr:y>0</cdr:y>
    </cdr:from>
    <cdr:to>
      <cdr:x>0.29703</cdr:x>
      <cdr:y>0.88696</cdr:y>
    </cdr:to>
    <cdr:pic>
      <cdr:nvPicPr>
        <cdr:cNvPr id="21" name="Picture 20" descr="Grouped bars total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18078" y="0"/>
          <a:ext cx="1462162" cy="489773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0.22911</cdr:x>
      <cdr:y>0.86937</cdr:y>
    </cdr:from>
    <cdr:to>
      <cdr:x>0.29842</cdr:x>
      <cdr:y>0.93893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990269" y="4800600"/>
          <a:ext cx="602083" cy="38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0.38614</cdr:x>
      <cdr:y>0.86957</cdr:y>
    </cdr:from>
    <cdr:to>
      <cdr:x>0.45545</cdr:x>
      <cdr:y>0.92174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971800" y="38100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0.74257</cdr:x>
      <cdr:y>0.86957</cdr:y>
    </cdr:from>
    <cdr:to>
      <cdr:x>0.82178</cdr:x>
      <cdr:y>0.92174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5715000" y="38100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0.91089</cdr:x>
      <cdr:y>0.86957</cdr:y>
    </cdr:from>
    <cdr:to>
      <cdr:x>0.9901</cdr:x>
      <cdr:y>0.92174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7010400" y="38100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0.5614</cdr:x>
      <cdr:y>0.86937</cdr:y>
    </cdr:from>
    <cdr:to>
      <cdr:x>0.6222</cdr:x>
      <cdr:y>0.91813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876800" y="4800600"/>
          <a:ext cx="528089" cy="269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0.14515</cdr:x>
      <cdr:y>0.17939</cdr:y>
    </cdr:from>
    <cdr:to>
      <cdr:x>0.25041</cdr:x>
      <cdr:y>0.34499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1260863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0.16918</cdr:x>
      <cdr:y>0.21294</cdr:y>
    </cdr:from>
    <cdr:to>
      <cdr:x>0.27445</cdr:x>
      <cdr:y>0.37853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1469661" y="11758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0.61884</cdr:x>
      <cdr:y>0.1925</cdr:y>
    </cdr:from>
    <cdr:to>
      <cdr:x>0.61884</cdr:x>
      <cdr:y>1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>
          <a:off x="2205376" y="2453445"/>
          <a:ext cx="332271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0.52711</cdr:x>
      <cdr:y>0.19074</cdr:y>
    </cdr:from>
    <cdr:to>
      <cdr:x>0.53012</cdr:x>
      <cdr:y>0.97518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V="1">
          <a:off x="1704976" y="2425516"/>
          <a:ext cx="3276599" cy="1905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0.44578</cdr:x>
      <cdr:y>0.91177</cdr:y>
    </cdr:from>
    <cdr:to>
      <cdr:x>0.44578</cdr:x>
      <cdr:y>0.98474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2819400" y="3808485"/>
          <a:ext cx="1" cy="30480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C05C9-DA8F-4DB8-817F-48DAB67E79DE}" type="datetimeFigureOut">
              <a:rPr lang="fr-CA" smtClean="0"/>
              <a:t>2015-06-28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73E00-256D-490B-B2E8-617FD10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557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30377766-9FB5-4E03-B565-ACEA8709CD74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5" tIns="47113" rIns="94225" bIns="471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A5CD5834-9D17-4ED0-B43F-E96263361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5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46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3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8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4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47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72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9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715FB-5829-4EF5-A44B-FBD7C6DF01D1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75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44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74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1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72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46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68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04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59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EE954C-C1F1-4D7B-82D8-017F20ED5D74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0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0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3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1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2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2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8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28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406E-3005-4328-8902-13623983F3E9}" type="datetime1">
              <a:rPr lang="en-US"/>
              <a:pPr>
                <a:defRPr/>
              </a:pPr>
              <a:t>6/28/2015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FCE24-1FA6-45F4-91AC-C692EB432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0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1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2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6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C694-5A4F-4080-8D5D-F2F4CB7D7D47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2" r="75575" b="11868"/>
          <a:stretch/>
        </p:blipFill>
        <p:spPr bwMode="auto">
          <a:xfrm>
            <a:off x="0" y="-69740"/>
            <a:ext cx="22334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0" r="50459" b="54801"/>
          <a:stretch/>
        </p:blipFill>
        <p:spPr bwMode="auto">
          <a:xfrm>
            <a:off x="2315992" y="-69768"/>
            <a:ext cx="2222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141" r="25000" b="38473"/>
          <a:stretch/>
        </p:blipFill>
        <p:spPr bwMode="auto">
          <a:xfrm>
            <a:off x="4572000" y="-29259"/>
            <a:ext cx="2286000" cy="9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16617" b="38184"/>
          <a:stretch/>
        </p:blipFill>
        <p:spPr bwMode="auto">
          <a:xfrm>
            <a:off x="6859705" y="-7059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914400"/>
            <a:ext cx="9144000" cy="56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9806" r="5325" b="36075"/>
          <a:stretch/>
        </p:blipFill>
        <p:spPr>
          <a:xfrm>
            <a:off x="7812156" y="5943600"/>
            <a:ext cx="1101679" cy="67314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89"/>
          <a:stretch/>
        </p:blipFill>
        <p:spPr bwMode="auto">
          <a:xfrm>
            <a:off x="7603177" y="6553200"/>
            <a:ext cx="1524000" cy="18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8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497" y="4210239"/>
            <a:ext cx="7946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plateformes</a:t>
            </a:r>
            <a:endParaRPr lang="en-US" sz="3200" b="1" dirty="0">
              <a:solidFill>
                <a:srgbClr val="AED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7526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500" b="1" i="1" dirty="0">
                <a:solidFill>
                  <a:srgbClr val="324481"/>
                </a:solidFill>
              </a:rPr>
              <a:t>Infos</a:t>
            </a:r>
            <a:r>
              <a:rPr lang="fr-CA" sz="11500" b="1" dirty="0"/>
              <a:t> </a:t>
            </a:r>
            <a:r>
              <a:rPr lang="fr-CA" sz="8800" b="1" dirty="0" smtClean="0">
                <a:solidFill>
                  <a:srgbClr val="AED246"/>
                </a:solidFill>
              </a:rPr>
              <a:t>Presto</a:t>
            </a:r>
            <a:endParaRPr lang="en-CA" sz="8800" b="1" dirty="0">
              <a:solidFill>
                <a:srgbClr val="AED2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5264" y="5562600"/>
            <a:ext cx="129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(</a:t>
            </a:r>
            <a:r>
              <a:rPr lang="fr-CA" dirty="0" smtClean="0"/>
              <a:t>Moyenne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76547278"/>
              </p:ext>
            </p:extLst>
          </p:nvPr>
        </p:nvGraphicFramePr>
        <p:xfrm>
          <a:off x="179512" y="1484784"/>
          <a:ext cx="6248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44662" y="2819400"/>
            <a:ext cx="3200400" cy="2369880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Pointage</a:t>
            </a:r>
            <a:r>
              <a:rPr lang="en-US" sz="2000" dirty="0" smtClean="0"/>
              <a:t> </a:t>
            </a:r>
            <a:r>
              <a:rPr lang="en-US" sz="2000" dirty="0" err="1" smtClean="0"/>
              <a:t>moyen</a:t>
            </a:r>
            <a:r>
              <a:rPr lang="en-US" sz="2000" dirty="0" smtClean="0"/>
              <a:t> = 100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AED246"/>
                </a:solidFill>
              </a:rPr>
              <a:t>J</a:t>
            </a:r>
            <a:r>
              <a:rPr lang="en-US" sz="2000" b="1" dirty="0" err="1" smtClean="0">
                <a:solidFill>
                  <a:srgbClr val="AED246"/>
                </a:solidFill>
              </a:rPr>
              <a:t>ournaux</a:t>
            </a:r>
            <a:r>
              <a:rPr lang="en-US" sz="2000" b="1" dirty="0" smtClean="0">
                <a:solidFill>
                  <a:srgbClr val="AED246"/>
                </a:solidFill>
              </a:rPr>
              <a:t> </a:t>
            </a:r>
            <a:r>
              <a:rPr lang="en-US" sz="2000" b="1" dirty="0" err="1" smtClean="0">
                <a:solidFill>
                  <a:srgbClr val="AED246"/>
                </a:solidFill>
              </a:rPr>
              <a:t>imprimés</a:t>
            </a:r>
            <a:r>
              <a:rPr lang="en-US" sz="2000" b="1" dirty="0" smtClean="0">
                <a:solidFill>
                  <a:srgbClr val="AED246"/>
                </a:solidFill>
              </a:rPr>
              <a:t> </a:t>
            </a:r>
            <a:r>
              <a:rPr lang="en-US" sz="2000" b="1" dirty="0" smtClean="0"/>
              <a:t>: plus haut </a:t>
            </a:r>
            <a:r>
              <a:rPr lang="en-US" sz="2000" dirty="0" err="1" smtClean="0"/>
              <a:t>pointage</a:t>
            </a:r>
            <a:r>
              <a:rPr lang="en-US" sz="2000" dirty="0" smtClean="0"/>
              <a:t> – </a:t>
            </a:r>
            <a:r>
              <a:rPr lang="en-US" sz="2000" dirty="0" err="1" smtClean="0"/>
              <a:t>deux</a:t>
            </a:r>
            <a:r>
              <a:rPr lang="en-US" sz="2000" dirty="0" smtClean="0"/>
              <a:t> </a:t>
            </a:r>
            <a:r>
              <a:rPr lang="en-US" sz="2000" dirty="0" err="1" smtClean="0"/>
              <a:t>fois</a:t>
            </a:r>
            <a:r>
              <a:rPr lang="en-US" sz="2000" dirty="0" smtClean="0"/>
              <a:t> la </a:t>
            </a:r>
            <a:r>
              <a:rPr lang="en-US" sz="2000" dirty="0" err="1" smtClean="0"/>
              <a:t>moyenne</a:t>
            </a:r>
            <a:endParaRPr lang="en-US" sz="800" dirty="0" smtClean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AED246"/>
                </a:solidFill>
              </a:rPr>
              <a:t>S</a:t>
            </a:r>
            <a:r>
              <a:rPr lang="en-US" sz="2000" b="1" dirty="0" smtClean="0">
                <a:solidFill>
                  <a:srgbClr val="AED246"/>
                </a:solidFill>
              </a:rPr>
              <a:t>ites Web de </a:t>
            </a:r>
          </a:p>
          <a:p>
            <a:r>
              <a:rPr lang="en-US" sz="2000" dirty="0">
                <a:solidFill>
                  <a:srgbClr val="AED246"/>
                </a:solidFill>
              </a:rPr>
              <a:t> </a:t>
            </a:r>
            <a:r>
              <a:rPr lang="en-US" sz="2000" dirty="0" smtClean="0">
                <a:solidFill>
                  <a:srgbClr val="AED246"/>
                </a:solidFill>
              </a:rPr>
              <a:t>  </a:t>
            </a:r>
            <a:r>
              <a:rPr lang="en-US" sz="2000" b="1" dirty="0" err="1" smtClean="0">
                <a:solidFill>
                  <a:srgbClr val="AED246"/>
                </a:solidFill>
              </a:rPr>
              <a:t>journaux</a:t>
            </a:r>
            <a:r>
              <a:rPr lang="en-US" sz="2000" b="1" dirty="0" smtClean="0">
                <a:solidFill>
                  <a:srgbClr val="AED246"/>
                </a:solidFill>
              </a:rPr>
              <a:t> </a:t>
            </a:r>
            <a:r>
              <a:rPr lang="en-US" sz="2000" b="1" dirty="0" smtClean="0"/>
              <a:t>: </a:t>
            </a:r>
            <a:r>
              <a:rPr lang="en-US" sz="2000" dirty="0"/>
              <a:t> </a:t>
            </a:r>
            <a:r>
              <a:rPr lang="en-US" sz="2000" b="1" dirty="0" smtClean="0"/>
              <a:t>34% plus</a:t>
            </a:r>
          </a:p>
          <a:p>
            <a:r>
              <a:rPr lang="en-US" sz="2000" dirty="0" smtClean="0"/>
              <a:t>   </a:t>
            </a:r>
            <a:r>
              <a:rPr lang="en-US" sz="2000" b="1" dirty="0" err="1" smtClean="0"/>
              <a:t>élevé</a:t>
            </a:r>
            <a:r>
              <a:rPr lang="en-US" sz="2000" b="1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</a:t>
            </a:r>
            <a:r>
              <a:rPr lang="en-US" sz="2000" dirty="0" err="1" smtClean="0"/>
              <a:t>moyenne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74" y="6578530"/>
            <a:ext cx="6665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prstClr val="black"/>
                </a:solidFill>
              </a:rPr>
              <a:t>Totum</a:t>
            </a:r>
            <a:r>
              <a:rPr lang="en-US" sz="800" dirty="0">
                <a:solidFill>
                  <a:prstClr val="black"/>
                </a:solidFill>
              </a:rPr>
              <a:t> Research pour le </a:t>
            </a:r>
            <a:r>
              <a:rPr lang="en-US" sz="800" dirty="0" err="1">
                <a:solidFill>
                  <a:prstClr val="black"/>
                </a:solidFill>
              </a:rPr>
              <a:t>compte</a:t>
            </a:r>
            <a:r>
              <a:rPr lang="en-US" sz="800" dirty="0">
                <a:solidFill>
                  <a:prstClr val="black"/>
                </a:solidFill>
              </a:rPr>
              <a:t> de </a:t>
            </a:r>
            <a:r>
              <a:rPr lang="en-US" sz="800" dirty="0" err="1">
                <a:solidFill>
                  <a:prstClr val="black"/>
                </a:solidFill>
              </a:rPr>
              <a:t>Journaux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canadiens</a:t>
            </a:r>
            <a:r>
              <a:rPr lang="en-US" sz="800" dirty="0">
                <a:solidFill>
                  <a:prstClr val="black"/>
                </a:solidFill>
              </a:rPr>
              <a:t>. </a:t>
            </a:r>
            <a:r>
              <a:rPr lang="fr-CA" sz="800" dirty="0"/>
              <a:t>«  </a:t>
            </a:r>
            <a:r>
              <a:rPr lang="en-US" sz="800" dirty="0" smtClean="0">
                <a:solidFill>
                  <a:prstClr val="black"/>
                </a:solidFill>
              </a:rPr>
              <a:t>Engagement </a:t>
            </a:r>
            <a:r>
              <a:rPr lang="en-US" sz="800" dirty="0">
                <a:solidFill>
                  <a:prstClr val="black"/>
                </a:solidFill>
              </a:rPr>
              <a:t>avec les </a:t>
            </a:r>
            <a:r>
              <a:rPr lang="en-US" sz="800" dirty="0" err="1">
                <a:solidFill>
                  <a:prstClr val="black"/>
                </a:solidFill>
              </a:rPr>
              <a:t>médias</a:t>
            </a:r>
            <a:r>
              <a:rPr lang="en-US" sz="800" dirty="0">
                <a:solidFill>
                  <a:prstClr val="black"/>
                </a:solidFill>
              </a:rPr>
              <a:t> et la </a:t>
            </a:r>
            <a:r>
              <a:rPr lang="en-US" sz="800" dirty="0" err="1">
                <a:solidFill>
                  <a:prstClr val="black"/>
                </a:solidFill>
              </a:rPr>
              <a:t>publicité</a:t>
            </a:r>
            <a:r>
              <a:rPr lang="en-US" sz="800" dirty="0">
                <a:solidFill>
                  <a:prstClr val="black"/>
                </a:solidFill>
              </a:rPr>
              <a:t> – résumé de </a:t>
            </a:r>
            <a:r>
              <a:rPr lang="en-US" sz="800" dirty="0" err="1" smtClean="0">
                <a:solidFill>
                  <a:prstClr val="black"/>
                </a:solidFill>
              </a:rPr>
              <a:t>recherche</a:t>
            </a:r>
            <a:r>
              <a:rPr lang="fr-CA" sz="800" dirty="0"/>
              <a:t> </a:t>
            </a:r>
            <a:r>
              <a:rPr lang="fr-CA" sz="800" dirty="0" smtClean="0"/>
              <a:t>»,</a:t>
            </a:r>
            <a:r>
              <a:rPr lang="en-US" sz="800" dirty="0" smtClean="0">
                <a:solidFill>
                  <a:prstClr val="black"/>
                </a:solidFill>
              </a:rPr>
              <a:t>  </a:t>
            </a:r>
            <a:r>
              <a:rPr lang="en-US" sz="800" dirty="0" err="1">
                <a:solidFill>
                  <a:prstClr val="black"/>
                </a:solidFill>
              </a:rPr>
              <a:t>avril</a:t>
            </a:r>
            <a:r>
              <a:rPr lang="en-US" sz="800" dirty="0">
                <a:solidFill>
                  <a:prstClr val="black"/>
                </a:solidFill>
              </a:rPr>
              <a:t> 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30" y="6306828"/>
            <a:ext cx="7729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*: Engagement </a:t>
            </a:r>
            <a:r>
              <a:rPr lang="en-US" sz="800" dirty="0"/>
              <a:t>avec les </a:t>
            </a:r>
            <a:r>
              <a:rPr lang="en-US" sz="800" dirty="0" err="1" smtClean="0"/>
              <a:t>médias</a:t>
            </a:r>
            <a:r>
              <a:rPr lang="en-US" sz="800" dirty="0" smtClean="0"/>
              <a:t> </a:t>
            </a:r>
            <a:r>
              <a:rPr lang="en-US" sz="800" dirty="0" err="1" smtClean="0"/>
              <a:t>Selon</a:t>
            </a:r>
            <a:r>
              <a:rPr lang="en-US" sz="800" dirty="0" smtClean="0"/>
              <a:t> </a:t>
            </a:r>
            <a:r>
              <a:rPr lang="en-US" sz="800" dirty="0"/>
              <a:t>11 </a:t>
            </a:r>
            <a:r>
              <a:rPr lang="en-US" sz="800" dirty="0" err="1"/>
              <a:t>métriques</a:t>
            </a:r>
            <a:r>
              <a:rPr lang="en-US" sz="800" dirty="0"/>
              <a:t> : </a:t>
            </a:r>
            <a:r>
              <a:rPr lang="en-US" sz="800" dirty="0" err="1"/>
              <a:t>confiance</a:t>
            </a:r>
            <a:r>
              <a:rPr lang="en-US" sz="800" dirty="0"/>
              <a:t>, </a:t>
            </a:r>
            <a:r>
              <a:rPr lang="en-US" sz="800" dirty="0" err="1"/>
              <a:t>intérêt</a:t>
            </a:r>
            <a:r>
              <a:rPr lang="en-US" sz="800" dirty="0"/>
              <a:t> pour le </a:t>
            </a:r>
            <a:r>
              <a:rPr lang="en-US" sz="800" dirty="0" err="1"/>
              <a:t>média</a:t>
            </a:r>
            <a:r>
              <a:rPr lang="en-US" sz="800" dirty="0"/>
              <a:t>, inspiration, </a:t>
            </a:r>
            <a:r>
              <a:rPr lang="en-US" sz="800" dirty="0" err="1"/>
              <a:t>éthique</a:t>
            </a:r>
            <a:r>
              <a:rPr lang="en-US" sz="800" dirty="0"/>
              <a:t>, </a:t>
            </a:r>
            <a:r>
              <a:rPr lang="en-US" sz="800" dirty="0" err="1"/>
              <a:t>média</a:t>
            </a:r>
            <a:r>
              <a:rPr lang="en-US" sz="800" dirty="0"/>
              <a:t> de </a:t>
            </a:r>
            <a:r>
              <a:rPr lang="en-US" sz="800" dirty="0" err="1"/>
              <a:t>choix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</a:t>
            </a:r>
            <a:r>
              <a:rPr lang="en-US" sz="800" dirty="0" err="1"/>
              <a:t>présence</a:t>
            </a:r>
            <a:r>
              <a:rPr lang="en-US" sz="800" dirty="0"/>
              <a:t> de temps, </a:t>
            </a:r>
            <a:r>
              <a:rPr lang="en-US" sz="800" dirty="0" err="1"/>
              <a:t>publicités</a:t>
            </a:r>
            <a:r>
              <a:rPr lang="en-US" sz="800" dirty="0"/>
              <a:t> </a:t>
            </a:r>
            <a:r>
              <a:rPr lang="en-US" sz="800" dirty="0" err="1"/>
              <a:t>remarquées</a:t>
            </a:r>
            <a:r>
              <a:rPr lang="en-US" sz="800" dirty="0"/>
              <a:t>, </a:t>
            </a:r>
            <a:r>
              <a:rPr lang="en-US" sz="800" dirty="0" err="1"/>
              <a:t>publicités</a:t>
            </a:r>
            <a:r>
              <a:rPr lang="en-US" sz="800" dirty="0"/>
              <a:t> </a:t>
            </a:r>
            <a:r>
              <a:rPr lang="en-US" sz="800" dirty="0" err="1"/>
              <a:t>faisant</a:t>
            </a:r>
            <a:r>
              <a:rPr lang="en-US" sz="800" dirty="0"/>
              <a:t> </a:t>
            </a:r>
            <a:r>
              <a:rPr lang="en-US" sz="800" dirty="0" err="1"/>
              <a:t>croître</a:t>
            </a:r>
            <a:r>
              <a:rPr lang="en-US" sz="800" dirty="0"/>
              <a:t> la </a:t>
            </a:r>
            <a:r>
              <a:rPr lang="en-US" sz="800" dirty="0" err="1" smtClean="0"/>
              <a:t>probabioité</a:t>
            </a:r>
            <a:r>
              <a:rPr lang="en-US" sz="800" dirty="0" smtClean="0"/>
              <a:t> </a:t>
            </a:r>
            <a:r>
              <a:rPr lang="en-US" sz="800" dirty="0" err="1"/>
              <a:t>d’achats</a:t>
            </a:r>
            <a:r>
              <a:rPr lang="en-US" sz="800" dirty="0"/>
              <a:t>, </a:t>
            </a:r>
            <a:r>
              <a:rPr lang="en-US" sz="800" dirty="0" err="1"/>
              <a:t>renseignements</a:t>
            </a:r>
            <a:r>
              <a:rPr lang="en-US" sz="800" dirty="0"/>
              <a:t> </a:t>
            </a:r>
            <a:r>
              <a:rPr lang="en-US" sz="800" dirty="0" err="1" smtClean="0"/>
              <a:t>utiles</a:t>
            </a:r>
            <a:r>
              <a:rPr lang="en-US" sz="800" dirty="0" smtClean="0"/>
              <a:t>, </a:t>
            </a:r>
            <a:r>
              <a:rPr lang="en-US" sz="800" dirty="0" err="1"/>
              <a:t>publicités</a:t>
            </a:r>
            <a:r>
              <a:rPr lang="en-US" sz="800" dirty="0"/>
              <a:t> </a:t>
            </a:r>
            <a:r>
              <a:rPr lang="en-US" sz="800" dirty="0" err="1"/>
              <a:t>irritantes</a:t>
            </a:r>
            <a:endParaRPr lang="en-US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0064" y="2570872"/>
            <a:ext cx="198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3533336"/>
            <a:ext cx="229186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97656" y="2175804"/>
            <a:ext cx="558312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45523" y="3166404"/>
            <a:ext cx="558312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3130" y="942552"/>
            <a:ext cx="96374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324481"/>
                </a:solidFill>
              </a:rPr>
              <a:t>Des </a:t>
            </a:r>
            <a:r>
              <a:rPr lang="en-US" sz="2800" b="1" dirty="0" err="1" smtClean="0">
                <a:solidFill>
                  <a:srgbClr val="324481"/>
                </a:solidFill>
              </a:rPr>
              <a:t>médias</a:t>
            </a:r>
            <a:r>
              <a:rPr lang="en-US" sz="2800" b="1" dirty="0" smtClean="0">
                <a:solidFill>
                  <a:srgbClr val="324481"/>
                </a:solidFill>
              </a:rPr>
              <a:t> </a:t>
            </a:r>
            <a:r>
              <a:rPr lang="en-US" sz="2800" b="1" dirty="0" err="1" smtClean="0">
                <a:solidFill>
                  <a:srgbClr val="324481"/>
                </a:solidFill>
              </a:rPr>
              <a:t>engageants</a:t>
            </a:r>
            <a:r>
              <a:rPr lang="en-US" sz="2800" b="1" dirty="0" smtClean="0">
                <a:solidFill>
                  <a:srgbClr val="324481"/>
                </a:solidFill>
              </a:rPr>
              <a:t> : les </a:t>
            </a:r>
            <a:r>
              <a:rPr lang="en-US" sz="2800" b="1" dirty="0" err="1" smtClean="0">
                <a:solidFill>
                  <a:srgbClr val="324481"/>
                </a:solidFill>
              </a:rPr>
              <a:t>journaux</a:t>
            </a:r>
            <a:r>
              <a:rPr lang="en-US" sz="2800" b="1" dirty="0" smtClean="0">
                <a:solidFill>
                  <a:srgbClr val="324481"/>
                </a:solidFill>
              </a:rPr>
              <a:t> et </a:t>
            </a:r>
            <a:r>
              <a:rPr lang="en-US" sz="2800" b="1" dirty="0" err="1" smtClean="0">
                <a:solidFill>
                  <a:srgbClr val="324481"/>
                </a:solidFill>
              </a:rPr>
              <a:t>leurs</a:t>
            </a:r>
            <a:r>
              <a:rPr lang="en-US" sz="2800" b="1" dirty="0" smtClean="0">
                <a:solidFill>
                  <a:srgbClr val="324481"/>
                </a:solidFill>
              </a:rPr>
              <a:t> sites</a:t>
            </a:r>
            <a:endParaRPr lang="en-US" sz="2800" b="1" dirty="0">
              <a:solidFill>
                <a:srgbClr val="32448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130" y="1752600"/>
            <a:ext cx="4855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/>
              <a:t>Indice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d’engagement</a:t>
            </a:r>
            <a:r>
              <a:rPr lang="en-US" sz="2000" b="1" u="sng" dirty="0" smtClean="0"/>
              <a:t>* avec les </a:t>
            </a:r>
            <a:r>
              <a:rPr lang="en-US" sz="2000" b="1" u="sng" dirty="0" err="1" smtClean="0"/>
              <a:t>médias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325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01281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Engagement avec la </a:t>
            </a:r>
            <a:r>
              <a:rPr lang="en-US" sz="3200" b="1" dirty="0" err="1" smtClean="0">
                <a:solidFill>
                  <a:srgbClr val="324481"/>
                </a:solidFill>
              </a:rPr>
              <a:t>publicité</a:t>
            </a:r>
            <a:r>
              <a:rPr lang="en-US" sz="3200" b="1" dirty="0" smtClean="0">
                <a:solidFill>
                  <a:srgbClr val="324481"/>
                </a:solidFill>
              </a:rPr>
              <a:t> :*</a:t>
            </a:r>
          </a:p>
          <a:p>
            <a:pPr algn="ctr"/>
            <a:endParaRPr lang="en-US" sz="800" b="1" dirty="0" smtClean="0"/>
          </a:p>
          <a:p>
            <a:pPr marL="1547813" indent="-407988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Journaux</a:t>
            </a:r>
            <a:r>
              <a:rPr lang="en-US" sz="2400" b="1" dirty="0" smtClean="0"/>
              <a:t> </a:t>
            </a:r>
            <a:r>
              <a:rPr lang="en-US" sz="2400" dirty="0" err="1" smtClean="0"/>
              <a:t>imprimés</a:t>
            </a:r>
            <a:r>
              <a:rPr lang="en-US" sz="2400" dirty="0"/>
              <a:t> </a:t>
            </a:r>
            <a:r>
              <a:rPr lang="en-US" sz="2400" dirty="0" smtClean="0"/>
              <a:t>au 1er rang</a:t>
            </a:r>
          </a:p>
          <a:p>
            <a:pPr marL="1547813" indent="-407988">
              <a:buFont typeface="Arial" panose="020B0604020202020204" pitchFamily="34" charset="0"/>
              <a:buChar char="•"/>
            </a:pPr>
            <a:r>
              <a:rPr lang="en-US" sz="2400" b="1" dirty="0" smtClean="0"/>
              <a:t>Sites Web de </a:t>
            </a:r>
            <a:r>
              <a:rPr lang="en-US" sz="2400" b="1" dirty="0" err="1" smtClean="0"/>
              <a:t>journaux</a:t>
            </a:r>
            <a:r>
              <a:rPr lang="en-US" sz="2400" b="1" dirty="0" smtClean="0"/>
              <a:t> </a:t>
            </a:r>
            <a:r>
              <a:rPr lang="en-US" sz="2400" dirty="0" smtClean="0"/>
              <a:t>au 2e rang</a:t>
            </a:r>
          </a:p>
          <a:p>
            <a:pPr marL="1547813" indent="-407988">
              <a:buFont typeface="Arial" panose="020B0604020202020204" pitchFamily="34" charset="0"/>
              <a:buChar char="•"/>
            </a:pPr>
            <a:r>
              <a:rPr lang="en-US" sz="2400" dirty="0" err="1" smtClean="0"/>
              <a:t>Tous</a:t>
            </a:r>
            <a:r>
              <a:rPr lang="en-US" sz="2400" dirty="0" smtClean="0"/>
              <a:t> </a:t>
            </a:r>
            <a:r>
              <a:rPr lang="en-US" sz="2400" dirty="0" err="1" smtClean="0"/>
              <a:t>deux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dépassent</a:t>
            </a:r>
            <a:r>
              <a:rPr lang="en-US" sz="2400" dirty="0" smtClean="0"/>
              <a:t> </a:t>
            </a:r>
            <a:r>
              <a:rPr lang="en-US" sz="2400" dirty="0" err="1" smtClean="0"/>
              <a:t>tous</a:t>
            </a:r>
            <a:r>
              <a:rPr lang="en-US" sz="2400" dirty="0" smtClean="0"/>
              <a:t> les </a:t>
            </a:r>
            <a:r>
              <a:rPr lang="en-US" sz="2400" dirty="0" err="1" smtClean="0"/>
              <a:t>autres</a:t>
            </a:r>
            <a:r>
              <a:rPr lang="en-US" sz="2400" dirty="0" smtClean="0"/>
              <a:t> </a:t>
            </a:r>
            <a:r>
              <a:rPr lang="en-US" sz="2400" dirty="0" err="1" smtClean="0"/>
              <a:t>médias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4800" y="3505200"/>
            <a:ext cx="8534400" cy="2246769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*</a:t>
            </a:r>
            <a:r>
              <a:rPr lang="en-US" sz="2000" u="sng" dirty="0" err="1" smtClean="0"/>
              <a:t>Définition</a:t>
            </a:r>
            <a:r>
              <a:rPr lang="en-US" sz="2000" dirty="0" smtClean="0"/>
              <a:t>: </a:t>
            </a:r>
            <a:r>
              <a:rPr lang="en-US" sz="2000" b="1" dirty="0" smtClean="0"/>
              <a:t>Engagement avec la </a:t>
            </a:r>
            <a:r>
              <a:rPr lang="en-US" sz="2000" b="1" dirty="0" err="1" smtClean="0"/>
              <a:t>publicité</a:t>
            </a:r>
            <a:endParaRPr lang="en-US" sz="2000" b="1" dirty="0" smtClean="0"/>
          </a:p>
          <a:p>
            <a:pPr algn="ctr"/>
            <a:r>
              <a:rPr lang="en-US" sz="2000" dirty="0" err="1" smtClean="0"/>
              <a:t>Selon</a:t>
            </a:r>
            <a:r>
              <a:rPr lang="en-US" sz="2000" dirty="0" smtClean="0"/>
              <a:t> 4 </a:t>
            </a:r>
            <a:r>
              <a:rPr lang="en-US" sz="2000" dirty="0" err="1" smtClean="0"/>
              <a:t>métriques</a:t>
            </a:r>
            <a:r>
              <a:rPr lang="en-US" sz="2000" dirty="0"/>
              <a:t> </a:t>
            </a:r>
            <a:r>
              <a:rPr lang="en-US" sz="2000" dirty="0" smtClean="0"/>
              <a:t>: </a:t>
            </a:r>
            <a:r>
              <a:rPr lang="en-US" sz="2000" dirty="0" err="1" smtClean="0"/>
              <a:t>publicités</a:t>
            </a:r>
            <a:r>
              <a:rPr lang="en-US" sz="2000" dirty="0" smtClean="0"/>
              <a:t> </a:t>
            </a:r>
            <a:r>
              <a:rPr lang="en-US" sz="2000" dirty="0" err="1" smtClean="0"/>
              <a:t>remarquées</a:t>
            </a:r>
            <a:r>
              <a:rPr lang="en-US" sz="2000" dirty="0" smtClean="0"/>
              <a:t>, </a:t>
            </a:r>
            <a:r>
              <a:rPr lang="en-US" sz="2000" dirty="0" err="1" smtClean="0"/>
              <a:t>publicités</a:t>
            </a:r>
            <a:r>
              <a:rPr lang="en-US" sz="2000" dirty="0" smtClean="0"/>
              <a:t> font </a:t>
            </a:r>
            <a:r>
              <a:rPr lang="en-US" sz="2000" dirty="0" err="1" smtClean="0"/>
              <a:t>croître</a:t>
            </a:r>
            <a:r>
              <a:rPr lang="en-US" sz="2000" dirty="0" smtClean="0"/>
              <a:t> la </a:t>
            </a:r>
            <a:r>
              <a:rPr lang="en-US" sz="2000" dirty="0" err="1" smtClean="0"/>
              <a:t>probabilité</a:t>
            </a:r>
            <a:r>
              <a:rPr lang="en-US" sz="2000" dirty="0" smtClean="0"/>
              <a:t> </a:t>
            </a:r>
            <a:r>
              <a:rPr lang="en-US" sz="2000" dirty="0" err="1" smtClean="0"/>
              <a:t>d’achats</a:t>
            </a:r>
            <a:r>
              <a:rPr lang="en-US" sz="2000" dirty="0" smtClean="0"/>
              <a:t>, </a:t>
            </a:r>
            <a:r>
              <a:rPr lang="en-US" sz="2000" dirty="0" err="1" smtClean="0"/>
              <a:t>renseignements</a:t>
            </a:r>
            <a:r>
              <a:rPr lang="en-US" sz="2000" dirty="0" smtClean="0"/>
              <a:t> </a:t>
            </a:r>
            <a:r>
              <a:rPr lang="en-US" sz="2000" dirty="0" err="1" smtClean="0"/>
              <a:t>utiles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et </a:t>
            </a:r>
            <a:r>
              <a:rPr lang="en-US" sz="2000" dirty="0" err="1" smtClean="0"/>
              <a:t>publicités</a:t>
            </a:r>
            <a:r>
              <a:rPr lang="en-US" sz="2000" dirty="0" smtClean="0"/>
              <a:t> </a:t>
            </a:r>
            <a:r>
              <a:rPr lang="en-US" sz="2000" dirty="0" err="1" smtClean="0"/>
              <a:t>irritantes</a:t>
            </a:r>
            <a:r>
              <a:rPr lang="en-US" sz="2000" dirty="0" smtClean="0"/>
              <a:t>. </a:t>
            </a:r>
            <a:r>
              <a:rPr lang="en-US" sz="2000" dirty="0" err="1" smtClean="0"/>
              <a:t>Tous</a:t>
            </a:r>
            <a:r>
              <a:rPr lang="en-US" sz="2000" dirty="0" smtClean="0"/>
              <a:t> les </a:t>
            </a:r>
            <a:r>
              <a:rPr lang="en-US" sz="2000" dirty="0" err="1" smtClean="0"/>
              <a:t>pointages</a:t>
            </a:r>
            <a:r>
              <a:rPr lang="en-US" sz="2000" dirty="0" smtClean="0"/>
              <a:t> </a:t>
            </a:r>
            <a:r>
              <a:rPr lang="en-US" sz="2000" dirty="0" err="1" smtClean="0"/>
              <a:t>d’engagement</a:t>
            </a:r>
            <a:r>
              <a:rPr lang="en-US" sz="2000" dirty="0" smtClean="0"/>
              <a:t> </a:t>
            </a:r>
            <a:r>
              <a:rPr lang="en-US" sz="2000" dirty="0" err="1" smtClean="0"/>
              <a:t>furent</a:t>
            </a:r>
            <a:r>
              <a:rPr lang="en-US" sz="2000" dirty="0" smtClean="0"/>
              <a:t> </a:t>
            </a:r>
            <a:r>
              <a:rPr lang="en-US" sz="2000" dirty="0" err="1" smtClean="0"/>
              <a:t>additionnés</a:t>
            </a:r>
            <a:r>
              <a:rPr lang="en-US" sz="2000" dirty="0" smtClean="0"/>
              <a:t> </a:t>
            </a:r>
            <a:r>
              <a:rPr lang="en-US" sz="2000" dirty="0" err="1" smtClean="0"/>
              <a:t>sauf</a:t>
            </a:r>
            <a:r>
              <a:rPr lang="en-US" sz="2000" dirty="0" smtClean="0"/>
              <a:t> </a:t>
            </a:r>
            <a:r>
              <a:rPr lang="fr-CA" sz="2000" dirty="0"/>
              <a:t>« </a:t>
            </a:r>
            <a:r>
              <a:rPr lang="en-US" sz="2000" dirty="0" err="1" smtClean="0"/>
              <a:t>publicités</a:t>
            </a:r>
            <a:r>
              <a:rPr lang="en-US" sz="2000" dirty="0" smtClean="0"/>
              <a:t> </a:t>
            </a:r>
            <a:r>
              <a:rPr lang="en-US" sz="2000" dirty="0" err="1" smtClean="0"/>
              <a:t>irritantes</a:t>
            </a:r>
            <a:r>
              <a:rPr lang="fr-CA" sz="2000" dirty="0"/>
              <a:t> »</a:t>
            </a:r>
            <a:r>
              <a:rPr lang="en-US" sz="2000" dirty="0" smtClean="0"/>
              <a:t> qui </a:t>
            </a:r>
            <a:r>
              <a:rPr lang="en-US" sz="2000" dirty="0" err="1" smtClean="0"/>
              <a:t>fut</a:t>
            </a:r>
            <a:r>
              <a:rPr lang="en-US" sz="2000" dirty="0" smtClean="0"/>
              <a:t> </a:t>
            </a:r>
            <a:r>
              <a:rPr lang="en-US" sz="2000" dirty="0" err="1" smtClean="0"/>
              <a:t>soustrait</a:t>
            </a:r>
            <a:r>
              <a:rPr lang="en-US" sz="2000" dirty="0" smtClean="0"/>
              <a:t> (</a:t>
            </a:r>
            <a:r>
              <a:rPr lang="en-US" sz="2000" dirty="0" err="1" smtClean="0"/>
              <a:t>attribut</a:t>
            </a:r>
            <a:r>
              <a:rPr lang="en-US" sz="2000" dirty="0" smtClean="0"/>
              <a:t> </a:t>
            </a:r>
            <a:r>
              <a:rPr lang="en-US" sz="2000" dirty="0" err="1" smtClean="0"/>
              <a:t>négatif</a:t>
            </a:r>
            <a:r>
              <a:rPr lang="en-US" sz="2000" dirty="0" smtClean="0"/>
              <a:t>).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 smtClean="0"/>
              <a:t>certains</a:t>
            </a:r>
            <a:r>
              <a:rPr lang="en-US" sz="2000" dirty="0" smtClean="0"/>
              <a:t> </a:t>
            </a:r>
            <a:r>
              <a:rPr lang="en-US" sz="2000" dirty="0" err="1" smtClean="0"/>
              <a:t>cas</a:t>
            </a:r>
            <a:r>
              <a:rPr lang="en-US" sz="2000" dirty="0" smtClean="0"/>
              <a:t>,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a </a:t>
            </a:r>
            <a:r>
              <a:rPr lang="en-US" sz="2000" dirty="0" err="1" smtClean="0"/>
              <a:t>résulté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un </a:t>
            </a:r>
            <a:r>
              <a:rPr lang="en-US" sz="2000" dirty="0" err="1" smtClean="0"/>
              <a:t>pointage</a:t>
            </a:r>
            <a:r>
              <a:rPr lang="en-US" sz="2000" dirty="0" smtClean="0"/>
              <a:t> </a:t>
            </a:r>
            <a:r>
              <a:rPr lang="en-US" sz="2000" dirty="0" err="1" smtClean="0"/>
              <a:t>négatif</a:t>
            </a:r>
            <a:r>
              <a:rPr lang="en-US" sz="20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578530"/>
            <a:ext cx="6738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prstClr val="black"/>
                </a:solidFill>
              </a:rPr>
              <a:t>Totum</a:t>
            </a:r>
            <a:r>
              <a:rPr lang="en-US" sz="800" dirty="0">
                <a:solidFill>
                  <a:prstClr val="black"/>
                </a:solidFill>
              </a:rPr>
              <a:t> Research pour le </a:t>
            </a:r>
            <a:r>
              <a:rPr lang="en-US" sz="800" dirty="0" err="1">
                <a:solidFill>
                  <a:prstClr val="black"/>
                </a:solidFill>
              </a:rPr>
              <a:t>compte</a:t>
            </a:r>
            <a:r>
              <a:rPr lang="en-US" sz="800" dirty="0">
                <a:solidFill>
                  <a:prstClr val="black"/>
                </a:solidFill>
              </a:rPr>
              <a:t> de </a:t>
            </a:r>
            <a:r>
              <a:rPr lang="en-US" sz="800" dirty="0" err="1">
                <a:solidFill>
                  <a:prstClr val="black"/>
                </a:solidFill>
              </a:rPr>
              <a:t>Journaux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canadiens</a:t>
            </a:r>
            <a:r>
              <a:rPr lang="en-US" sz="800" dirty="0">
                <a:solidFill>
                  <a:prstClr val="black"/>
                </a:solidFill>
              </a:rPr>
              <a:t>. </a:t>
            </a:r>
            <a:r>
              <a:rPr lang="fr-CA" sz="800" dirty="0"/>
              <a:t>« </a:t>
            </a:r>
            <a:r>
              <a:rPr lang="en-US" sz="800" dirty="0" smtClean="0">
                <a:solidFill>
                  <a:prstClr val="black"/>
                </a:solidFill>
              </a:rPr>
              <a:t>Engagement </a:t>
            </a:r>
            <a:r>
              <a:rPr lang="en-US" sz="800" dirty="0">
                <a:solidFill>
                  <a:prstClr val="black"/>
                </a:solidFill>
              </a:rPr>
              <a:t>avec les </a:t>
            </a:r>
            <a:r>
              <a:rPr lang="en-US" sz="800" dirty="0" err="1">
                <a:solidFill>
                  <a:prstClr val="black"/>
                </a:solidFill>
              </a:rPr>
              <a:t>médias</a:t>
            </a:r>
            <a:r>
              <a:rPr lang="en-US" sz="800" dirty="0">
                <a:solidFill>
                  <a:prstClr val="black"/>
                </a:solidFill>
              </a:rPr>
              <a:t> et la </a:t>
            </a:r>
            <a:r>
              <a:rPr lang="en-US" sz="800" dirty="0" err="1">
                <a:solidFill>
                  <a:prstClr val="black"/>
                </a:solidFill>
              </a:rPr>
              <a:t>publicité</a:t>
            </a:r>
            <a:r>
              <a:rPr lang="en-US" sz="800" dirty="0">
                <a:solidFill>
                  <a:prstClr val="black"/>
                </a:solidFill>
              </a:rPr>
              <a:t> – résumé de </a:t>
            </a:r>
            <a:r>
              <a:rPr lang="en-US" sz="800" dirty="0" err="1" smtClean="0">
                <a:solidFill>
                  <a:prstClr val="black"/>
                </a:solidFill>
              </a:rPr>
              <a:t>recherche</a:t>
            </a:r>
            <a:r>
              <a:rPr lang="fr-CA" sz="800" dirty="0"/>
              <a:t> </a:t>
            </a:r>
            <a:r>
              <a:rPr lang="fr-CA" sz="800" dirty="0" smtClean="0"/>
              <a:t>»</a:t>
            </a:r>
            <a:r>
              <a:rPr lang="en-US" sz="800" dirty="0" smtClean="0">
                <a:solidFill>
                  <a:prstClr val="black"/>
                </a:solidFill>
              </a:rPr>
              <a:t>,  </a:t>
            </a:r>
            <a:r>
              <a:rPr lang="en-US" sz="800" dirty="0" err="1">
                <a:solidFill>
                  <a:prstClr val="black"/>
                </a:solidFill>
              </a:rPr>
              <a:t>avril</a:t>
            </a:r>
            <a:r>
              <a:rPr lang="en-US" sz="800" dirty="0">
                <a:solidFill>
                  <a:prstClr val="black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9916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77454618"/>
              </p:ext>
            </p:extLst>
          </p:nvPr>
        </p:nvGraphicFramePr>
        <p:xfrm>
          <a:off x="152400" y="1510265"/>
          <a:ext cx="6477000" cy="433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val 11"/>
          <p:cNvSpPr/>
          <p:nvPr/>
        </p:nvSpPr>
        <p:spPr>
          <a:xfrm>
            <a:off x="5785340" y="2273010"/>
            <a:ext cx="558312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26252" y="2771230"/>
            <a:ext cx="558312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928484"/>
            <a:ext cx="8839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 dirty="0" smtClean="0">
                <a:solidFill>
                  <a:srgbClr val="324481"/>
                </a:solidFill>
              </a:rPr>
              <a:t>Les </a:t>
            </a:r>
            <a:r>
              <a:rPr lang="en-US" sz="2600" b="1" dirty="0" err="1" smtClean="0">
                <a:solidFill>
                  <a:srgbClr val="324481"/>
                </a:solidFill>
              </a:rPr>
              <a:t>publicités</a:t>
            </a:r>
            <a:r>
              <a:rPr lang="en-US" sz="2600" b="1" dirty="0" smtClean="0">
                <a:solidFill>
                  <a:srgbClr val="324481"/>
                </a:solidFill>
              </a:rPr>
              <a:t> les plus </a:t>
            </a:r>
            <a:r>
              <a:rPr lang="en-US" sz="2600" b="1" dirty="0" err="1" smtClean="0">
                <a:solidFill>
                  <a:srgbClr val="324481"/>
                </a:solidFill>
              </a:rPr>
              <a:t>engageantes</a:t>
            </a:r>
            <a:r>
              <a:rPr lang="en-US" sz="2600" b="1" dirty="0" smtClean="0">
                <a:solidFill>
                  <a:srgbClr val="324481"/>
                </a:solidFill>
              </a:rPr>
              <a:t> : </a:t>
            </a:r>
          </a:p>
          <a:p>
            <a:pPr algn="ctr" eaLnBrk="1" hangingPunct="1"/>
            <a:r>
              <a:rPr lang="en-US" sz="2600" b="1" dirty="0" smtClean="0">
                <a:solidFill>
                  <a:srgbClr val="324481"/>
                </a:solidFill>
              </a:rPr>
              <a:t>les </a:t>
            </a:r>
            <a:r>
              <a:rPr lang="en-US" sz="2600" b="1" dirty="0" err="1" smtClean="0">
                <a:solidFill>
                  <a:srgbClr val="324481"/>
                </a:solidFill>
              </a:rPr>
              <a:t>journaux</a:t>
            </a:r>
            <a:r>
              <a:rPr lang="en-US" sz="2600" b="1" dirty="0" smtClean="0">
                <a:solidFill>
                  <a:srgbClr val="324481"/>
                </a:solidFill>
              </a:rPr>
              <a:t> et </a:t>
            </a:r>
            <a:r>
              <a:rPr lang="en-US" sz="2600" b="1" dirty="0" err="1" smtClean="0">
                <a:solidFill>
                  <a:srgbClr val="324481"/>
                </a:solidFill>
              </a:rPr>
              <a:t>leurs</a:t>
            </a:r>
            <a:r>
              <a:rPr lang="en-US" sz="2600" b="1" dirty="0" smtClean="0">
                <a:solidFill>
                  <a:srgbClr val="324481"/>
                </a:solidFill>
              </a:rPr>
              <a:t> sites Web</a:t>
            </a:r>
            <a:endParaRPr lang="en-US" sz="2600" b="1" dirty="0">
              <a:solidFill>
                <a:srgbClr val="32448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800" y="6272087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* </a:t>
            </a:r>
            <a:r>
              <a:rPr lang="en-US" sz="800" dirty="0"/>
              <a:t>Engagement avec la </a:t>
            </a:r>
            <a:r>
              <a:rPr lang="en-US" sz="800" dirty="0" err="1" smtClean="0"/>
              <a:t>publicité</a:t>
            </a:r>
            <a:r>
              <a:rPr lang="en-US" sz="800" dirty="0" smtClean="0"/>
              <a:t> : </a:t>
            </a:r>
            <a:r>
              <a:rPr lang="en-US" sz="800" dirty="0" err="1" smtClean="0"/>
              <a:t>Selon</a:t>
            </a:r>
            <a:r>
              <a:rPr lang="en-US" sz="800" dirty="0" smtClean="0"/>
              <a:t> </a:t>
            </a:r>
            <a:r>
              <a:rPr lang="en-US" sz="800" dirty="0"/>
              <a:t>4 </a:t>
            </a:r>
            <a:r>
              <a:rPr lang="en-US" sz="800" dirty="0" err="1"/>
              <a:t>métriques</a:t>
            </a:r>
            <a:r>
              <a:rPr lang="en-US" sz="800" dirty="0"/>
              <a:t> : </a:t>
            </a:r>
            <a:r>
              <a:rPr lang="en-US" sz="800" dirty="0" err="1"/>
              <a:t>publicités</a:t>
            </a:r>
            <a:r>
              <a:rPr lang="en-US" sz="800" dirty="0"/>
              <a:t> </a:t>
            </a:r>
            <a:r>
              <a:rPr lang="en-US" sz="800" dirty="0" err="1"/>
              <a:t>remarquées</a:t>
            </a:r>
            <a:r>
              <a:rPr lang="en-US" sz="800" dirty="0"/>
              <a:t>, </a:t>
            </a:r>
            <a:r>
              <a:rPr lang="en-US" sz="800" dirty="0" err="1"/>
              <a:t>publicités</a:t>
            </a:r>
            <a:r>
              <a:rPr lang="en-US" sz="800" dirty="0"/>
              <a:t> font </a:t>
            </a:r>
            <a:r>
              <a:rPr lang="en-US" sz="800" dirty="0" err="1"/>
              <a:t>croître</a:t>
            </a:r>
            <a:r>
              <a:rPr lang="en-US" sz="800" dirty="0"/>
              <a:t> la </a:t>
            </a:r>
            <a:r>
              <a:rPr lang="en-US" sz="800" dirty="0" err="1"/>
              <a:t>probabilité</a:t>
            </a:r>
            <a:r>
              <a:rPr lang="en-US" sz="800" dirty="0"/>
              <a:t> </a:t>
            </a:r>
            <a:r>
              <a:rPr lang="en-US" sz="800" dirty="0" err="1"/>
              <a:t>d’achats</a:t>
            </a:r>
            <a:r>
              <a:rPr lang="en-US" sz="800" dirty="0"/>
              <a:t>, </a:t>
            </a:r>
            <a:r>
              <a:rPr lang="en-US" sz="800" dirty="0" err="1"/>
              <a:t>renseignements</a:t>
            </a:r>
            <a:r>
              <a:rPr lang="en-US" sz="800" dirty="0"/>
              <a:t> </a:t>
            </a:r>
            <a:r>
              <a:rPr lang="en-US" sz="800" dirty="0" err="1"/>
              <a:t>utiles</a:t>
            </a:r>
            <a:r>
              <a:rPr lang="en-US" sz="800" dirty="0"/>
              <a:t> </a:t>
            </a:r>
            <a:r>
              <a:rPr lang="en-US" sz="800" dirty="0" smtClean="0"/>
              <a:t>et </a:t>
            </a:r>
            <a:r>
              <a:rPr lang="en-US" sz="800" dirty="0" err="1"/>
              <a:t>publicités</a:t>
            </a:r>
            <a:r>
              <a:rPr lang="en-US" sz="800" dirty="0"/>
              <a:t> </a:t>
            </a:r>
            <a:r>
              <a:rPr lang="en-US" sz="800" dirty="0" err="1"/>
              <a:t>irritantes</a:t>
            </a:r>
            <a:r>
              <a:rPr lang="en-US" sz="800" dirty="0"/>
              <a:t>. </a:t>
            </a:r>
            <a:r>
              <a:rPr lang="en-US" sz="800" dirty="0" err="1"/>
              <a:t>Tous</a:t>
            </a:r>
            <a:r>
              <a:rPr lang="en-US" sz="800" dirty="0"/>
              <a:t> les </a:t>
            </a:r>
            <a:r>
              <a:rPr lang="en-US" sz="800" dirty="0" err="1"/>
              <a:t>pointages</a:t>
            </a:r>
            <a:r>
              <a:rPr lang="en-US" sz="800" dirty="0"/>
              <a:t> </a:t>
            </a:r>
            <a:r>
              <a:rPr lang="en-US" sz="800" dirty="0" err="1"/>
              <a:t>d’engagement</a:t>
            </a:r>
            <a:r>
              <a:rPr lang="en-US" sz="800" dirty="0"/>
              <a:t> </a:t>
            </a:r>
            <a:r>
              <a:rPr lang="en-US" sz="800" dirty="0" err="1"/>
              <a:t>furent</a:t>
            </a:r>
            <a:r>
              <a:rPr lang="en-US" sz="800" dirty="0"/>
              <a:t> </a:t>
            </a:r>
            <a:r>
              <a:rPr lang="en-US" sz="800" dirty="0" err="1"/>
              <a:t>additionnés</a:t>
            </a:r>
            <a:r>
              <a:rPr lang="en-US" sz="800" dirty="0"/>
              <a:t> </a:t>
            </a:r>
            <a:r>
              <a:rPr lang="en-US" sz="800" dirty="0" err="1"/>
              <a:t>sauf</a:t>
            </a:r>
            <a:r>
              <a:rPr lang="en-US" sz="800" dirty="0"/>
              <a:t> </a:t>
            </a:r>
            <a:r>
              <a:rPr lang="fr-CA" sz="800" dirty="0"/>
              <a:t>« </a:t>
            </a:r>
            <a:r>
              <a:rPr lang="en-US" sz="800" dirty="0" err="1"/>
              <a:t>publicités</a:t>
            </a:r>
            <a:r>
              <a:rPr lang="en-US" sz="800" dirty="0"/>
              <a:t> </a:t>
            </a:r>
            <a:r>
              <a:rPr lang="en-US" sz="800" dirty="0" err="1"/>
              <a:t>irritantes</a:t>
            </a:r>
            <a:r>
              <a:rPr lang="fr-CA" sz="800" dirty="0"/>
              <a:t> »</a:t>
            </a:r>
            <a:r>
              <a:rPr lang="en-US" sz="800" dirty="0"/>
              <a:t> qui </a:t>
            </a:r>
            <a:r>
              <a:rPr lang="en-US" sz="800" dirty="0" err="1"/>
              <a:t>fut</a:t>
            </a:r>
            <a:r>
              <a:rPr lang="en-US" sz="800" dirty="0"/>
              <a:t> </a:t>
            </a:r>
            <a:r>
              <a:rPr lang="en-US" sz="800" dirty="0" err="1"/>
              <a:t>soustrait</a:t>
            </a:r>
            <a:r>
              <a:rPr lang="en-US" sz="800" dirty="0"/>
              <a:t> (</a:t>
            </a:r>
            <a:r>
              <a:rPr lang="en-US" sz="800" dirty="0" err="1"/>
              <a:t>attribut</a:t>
            </a:r>
            <a:r>
              <a:rPr lang="en-US" sz="800" dirty="0"/>
              <a:t> </a:t>
            </a:r>
            <a:r>
              <a:rPr lang="en-US" sz="800" dirty="0" err="1"/>
              <a:t>négatif</a:t>
            </a:r>
            <a:r>
              <a:rPr lang="en-US" sz="800" dirty="0"/>
              <a:t>). </a:t>
            </a:r>
            <a:r>
              <a:rPr lang="en-US" sz="800" dirty="0" err="1"/>
              <a:t>Dans</a:t>
            </a:r>
            <a:r>
              <a:rPr lang="en-US" sz="800" dirty="0"/>
              <a:t> </a:t>
            </a:r>
            <a:r>
              <a:rPr lang="en-US" sz="800" dirty="0" err="1"/>
              <a:t>certains</a:t>
            </a:r>
            <a:r>
              <a:rPr lang="en-US" sz="800" dirty="0"/>
              <a:t> </a:t>
            </a:r>
            <a:r>
              <a:rPr lang="en-US" sz="800" dirty="0" err="1"/>
              <a:t>cas</a:t>
            </a:r>
            <a:r>
              <a:rPr lang="en-US" sz="800" dirty="0"/>
              <a:t>, </a:t>
            </a:r>
            <a:r>
              <a:rPr lang="en-US" sz="800" dirty="0" err="1"/>
              <a:t>il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a </a:t>
            </a:r>
            <a:r>
              <a:rPr lang="en-US" sz="800" dirty="0" err="1"/>
              <a:t>résulté</a:t>
            </a:r>
            <a:r>
              <a:rPr lang="en-US" sz="800" dirty="0"/>
              <a:t> </a:t>
            </a:r>
          </a:p>
          <a:p>
            <a:r>
              <a:rPr lang="en-US" sz="800" dirty="0"/>
              <a:t>un </a:t>
            </a:r>
            <a:r>
              <a:rPr lang="en-US" sz="800" dirty="0" err="1"/>
              <a:t>pointage</a:t>
            </a:r>
            <a:r>
              <a:rPr lang="en-US" sz="800" dirty="0"/>
              <a:t> </a:t>
            </a:r>
            <a:r>
              <a:rPr lang="en-US" sz="800" dirty="0" err="1"/>
              <a:t>négatif</a:t>
            </a:r>
            <a:r>
              <a:rPr lang="en-US" sz="8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2764810"/>
            <a:ext cx="3429000" cy="2492990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Pointage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moyen</a:t>
            </a:r>
            <a:r>
              <a:rPr lang="en-US" sz="2000" b="1" dirty="0" smtClean="0"/>
              <a:t> = 100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b="1" u="sng" dirty="0" err="1" smtClean="0"/>
              <a:t>Journaux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imprimés</a:t>
            </a:r>
            <a:r>
              <a:rPr lang="en-US" sz="2000" b="1" u="sng" dirty="0" smtClean="0"/>
              <a:t> – plus haut </a:t>
            </a:r>
            <a:r>
              <a:rPr lang="en-US" sz="2000" b="1" u="sng" dirty="0" err="1" smtClean="0"/>
              <a:t>pointage</a:t>
            </a:r>
            <a:r>
              <a:rPr lang="en-US" sz="2000" b="1" u="sng" dirty="0" smtClean="0"/>
              <a:t>, </a:t>
            </a:r>
            <a:r>
              <a:rPr lang="en-US" sz="2000" dirty="0" err="1" smtClean="0"/>
              <a:t>près</a:t>
            </a:r>
            <a:r>
              <a:rPr lang="en-US" sz="2000" dirty="0" smtClean="0"/>
              <a:t> de</a:t>
            </a:r>
            <a:r>
              <a:rPr lang="en-US" sz="2000" b="1" u="sng" dirty="0" smtClean="0"/>
              <a:t> 5 </a:t>
            </a:r>
            <a:r>
              <a:rPr lang="en-US" sz="2000" b="1" u="sng" dirty="0" err="1" smtClean="0"/>
              <a:t>fois</a:t>
            </a:r>
            <a:r>
              <a:rPr lang="en-US" sz="2000" b="1" u="sng" dirty="0" smtClean="0"/>
              <a:t> la </a:t>
            </a:r>
            <a:r>
              <a:rPr lang="en-US" sz="2000" b="1" u="sng" dirty="0" err="1" smtClean="0"/>
              <a:t>moyenne</a:t>
            </a:r>
            <a:r>
              <a:rPr lang="en-US" sz="2000" b="1" u="sng" dirty="0" smtClean="0"/>
              <a:t>!</a:t>
            </a:r>
          </a:p>
          <a:p>
            <a:endParaRPr lang="en-US" sz="800" dirty="0" smtClean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Sites Web de </a:t>
            </a:r>
            <a:r>
              <a:rPr lang="en-US" sz="2000" b="1" u="sng" dirty="0" err="1" smtClean="0"/>
              <a:t>journaux</a:t>
            </a:r>
            <a:r>
              <a:rPr lang="en-US" sz="2000" b="1" u="sng" dirty="0" smtClean="0"/>
              <a:t> </a:t>
            </a:r>
            <a:r>
              <a:rPr lang="en-US" sz="2000" dirty="0" err="1" smtClean="0"/>
              <a:t>pointage</a:t>
            </a:r>
            <a:r>
              <a:rPr lang="en-US" sz="2000" dirty="0" smtClean="0"/>
              <a:t> </a:t>
            </a:r>
            <a:r>
              <a:rPr lang="en-US" sz="2000" b="1" u="sng" dirty="0" smtClean="0"/>
              <a:t>39 % plus </a:t>
            </a:r>
            <a:r>
              <a:rPr lang="en-US" sz="2000" b="1" u="sng" dirty="0" err="1" smtClean="0"/>
              <a:t>élevé</a:t>
            </a:r>
            <a:r>
              <a:rPr lang="en-US" sz="2000" b="1" u="sng" dirty="0" smtClean="0"/>
              <a:t> </a:t>
            </a:r>
            <a:r>
              <a:rPr lang="en-US" sz="2000" dirty="0" smtClean="0"/>
              <a:t>que la </a:t>
            </a:r>
            <a:r>
              <a:rPr lang="en-US" sz="2000" dirty="0" err="1" smtClean="0"/>
              <a:t>moyenne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74" y="6626030"/>
            <a:ext cx="6893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prstClr val="black"/>
                </a:solidFill>
              </a:rPr>
              <a:t>Totum</a:t>
            </a:r>
            <a:r>
              <a:rPr lang="en-US" sz="800" dirty="0">
                <a:solidFill>
                  <a:prstClr val="black"/>
                </a:solidFill>
              </a:rPr>
              <a:t> Research pour le </a:t>
            </a:r>
            <a:r>
              <a:rPr lang="en-US" sz="800" dirty="0" err="1">
                <a:solidFill>
                  <a:prstClr val="black"/>
                </a:solidFill>
              </a:rPr>
              <a:t>compte</a:t>
            </a:r>
            <a:r>
              <a:rPr lang="en-US" sz="800" dirty="0">
                <a:solidFill>
                  <a:prstClr val="black"/>
                </a:solidFill>
              </a:rPr>
              <a:t> de </a:t>
            </a:r>
            <a:r>
              <a:rPr lang="en-US" sz="800" dirty="0" err="1">
                <a:solidFill>
                  <a:prstClr val="black"/>
                </a:solidFill>
              </a:rPr>
              <a:t>Journaux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canadiens</a:t>
            </a:r>
            <a:r>
              <a:rPr lang="en-US" sz="800" dirty="0">
                <a:solidFill>
                  <a:prstClr val="black"/>
                </a:solidFill>
              </a:rPr>
              <a:t>. </a:t>
            </a:r>
            <a:r>
              <a:rPr lang="fr-CA" sz="800" dirty="0"/>
              <a:t>« </a:t>
            </a:r>
            <a:r>
              <a:rPr lang="en-US" sz="800" dirty="0" smtClean="0">
                <a:solidFill>
                  <a:prstClr val="black"/>
                </a:solidFill>
              </a:rPr>
              <a:t>Engagement </a:t>
            </a:r>
            <a:r>
              <a:rPr lang="en-US" sz="800" dirty="0">
                <a:solidFill>
                  <a:prstClr val="black"/>
                </a:solidFill>
              </a:rPr>
              <a:t>avec les </a:t>
            </a:r>
            <a:r>
              <a:rPr lang="en-US" sz="800" dirty="0" err="1">
                <a:solidFill>
                  <a:prstClr val="black"/>
                </a:solidFill>
              </a:rPr>
              <a:t>médias</a:t>
            </a:r>
            <a:r>
              <a:rPr lang="en-US" sz="800" dirty="0">
                <a:solidFill>
                  <a:prstClr val="black"/>
                </a:solidFill>
              </a:rPr>
              <a:t> et la </a:t>
            </a:r>
            <a:r>
              <a:rPr lang="en-US" sz="800" dirty="0" err="1">
                <a:solidFill>
                  <a:prstClr val="black"/>
                </a:solidFill>
              </a:rPr>
              <a:t>publicité</a:t>
            </a:r>
            <a:r>
              <a:rPr lang="en-US" sz="800" dirty="0">
                <a:solidFill>
                  <a:prstClr val="black"/>
                </a:solidFill>
              </a:rPr>
              <a:t> – résumé de </a:t>
            </a:r>
            <a:r>
              <a:rPr lang="en-US" sz="800" dirty="0" err="1" smtClean="0">
                <a:solidFill>
                  <a:prstClr val="black"/>
                </a:solidFill>
              </a:rPr>
              <a:t>recherche</a:t>
            </a:r>
            <a:r>
              <a:rPr lang="fr-CA" sz="800" dirty="0"/>
              <a:t> »</a:t>
            </a:r>
            <a:r>
              <a:rPr lang="en-US" sz="800" dirty="0" smtClean="0">
                <a:solidFill>
                  <a:prstClr val="black"/>
                </a:solidFill>
              </a:rPr>
              <a:t>,  </a:t>
            </a:r>
            <a:r>
              <a:rPr lang="en-US" sz="800" dirty="0" err="1">
                <a:solidFill>
                  <a:prstClr val="black"/>
                </a:solidFill>
              </a:rPr>
              <a:t>avril</a:t>
            </a:r>
            <a:r>
              <a:rPr lang="en-US" sz="800" dirty="0">
                <a:solidFill>
                  <a:prstClr val="black"/>
                </a:solidFill>
              </a:rPr>
              <a:t> 2014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0153" y="2133600"/>
            <a:ext cx="2501647" cy="34470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fr-CA" dirty="0">
                <a:solidFill>
                  <a:schemeClr val="dk1"/>
                </a:solidFill>
              </a:rPr>
              <a:t>Journaux </a:t>
            </a:r>
            <a:r>
              <a:rPr lang="fr-CA" dirty="0" smtClean="0">
                <a:solidFill>
                  <a:schemeClr val="dk1"/>
                </a:solidFill>
              </a:rPr>
              <a:t>imprimés</a:t>
            </a:r>
          </a:p>
          <a:p>
            <a:pPr algn="r"/>
            <a:endParaRPr lang="fr-CA" sz="1400" dirty="0" smtClean="0">
              <a:solidFill>
                <a:schemeClr val="dk1"/>
              </a:solidFill>
            </a:endParaRPr>
          </a:p>
          <a:p>
            <a:pPr algn="r"/>
            <a:r>
              <a:rPr lang="fr-CA" dirty="0">
                <a:solidFill>
                  <a:schemeClr val="dk1"/>
                </a:solidFill>
              </a:rPr>
              <a:t>Sites Web de </a:t>
            </a:r>
            <a:r>
              <a:rPr lang="fr-CA" dirty="0" smtClean="0">
                <a:solidFill>
                  <a:schemeClr val="dk1"/>
                </a:solidFill>
              </a:rPr>
              <a:t>journaux</a:t>
            </a:r>
          </a:p>
          <a:p>
            <a:pPr algn="r"/>
            <a:endParaRPr lang="fr-CA" sz="1600" dirty="0" smtClean="0">
              <a:solidFill>
                <a:schemeClr val="dk1"/>
              </a:solidFill>
            </a:endParaRPr>
          </a:p>
          <a:p>
            <a:pPr algn="r"/>
            <a:r>
              <a:rPr lang="fr-CA" dirty="0" smtClean="0">
                <a:solidFill>
                  <a:schemeClr val="dk1"/>
                </a:solidFill>
              </a:rPr>
              <a:t>Magazines</a:t>
            </a:r>
          </a:p>
          <a:p>
            <a:pPr algn="r"/>
            <a:endParaRPr lang="fr-CA" sz="1600" dirty="0" smtClean="0">
              <a:solidFill>
                <a:schemeClr val="dk1"/>
              </a:solidFill>
            </a:endParaRPr>
          </a:p>
          <a:p>
            <a:pPr algn="r"/>
            <a:r>
              <a:rPr lang="fr-CA" dirty="0" smtClean="0">
                <a:solidFill>
                  <a:schemeClr val="dk1"/>
                </a:solidFill>
              </a:rPr>
              <a:t>Télévision</a:t>
            </a:r>
          </a:p>
          <a:p>
            <a:pPr algn="r"/>
            <a:endParaRPr lang="fr-CA" sz="1400" dirty="0" smtClean="0">
              <a:solidFill>
                <a:schemeClr val="dk1"/>
              </a:solidFill>
            </a:endParaRPr>
          </a:p>
          <a:p>
            <a:pPr algn="r"/>
            <a:r>
              <a:rPr lang="fr-CA" dirty="0" smtClean="0">
                <a:solidFill>
                  <a:schemeClr val="dk1"/>
                </a:solidFill>
              </a:rPr>
              <a:t>Panneaux</a:t>
            </a:r>
          </a:p>
          <a:p>
            <a:pPr algn="r"/>
            <a:endParaRPr lang="fr-CA" sz="1600" dirty="0" smtClean="0">
              <a:solidFill>
                <a:schemeClr val="dk1"/>
              </a:solidFill>
            </a:endParaRPr>
          </a:p>
          <a:p>
            <a:pPr algn="r"/>
            <a:r>
              <a:rPr lang="en-US" dirty="0" smtClean="0"/>
              <a:t>Radio</a:t>
            </a:r>
          </a:p>
          <a:p>
            <a:pPr algn="r"/>
            <a:endParaRPr lang="en-US" dirty="0"/>
          </a:p>
          <a:p>
            <a:pPr algn="r"/>
            <a:r>
              <a:rPr lang="en-US" dirty="0" smtClean="0">
                <a:solidFill>
                  <a:schemeClr val="dk1"/>
                </a:solidFill>
              </a:rPr>
              <a:t>Internet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0448" y="2943664"/>
            <a:ext cx="215115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90600" y="2452468"/>
            <a:ext cx="18710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02484" y="5777465"/>
            <a:ext cx="284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(</a:t>
            </a:r>
            <a:r>
              <a:rPr lang="fr-CA" dirty="0" smtClean="0"/>
              <a:t>Moyenne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57400"/>
            <a:ext cx="9120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incitent</a:t>
            </a: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décisions</a:t>
            </a: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d’achats</a:t>
            </a:r>
            <a:r>
              <a:rPr lang="en-US" b="1" dirty="0">
                <a:solidFill>
                  <a:srgbClr val="AED246"/>
                </a:solidFill>
              </a:rPr>
              <a:t> </a:t>
            </a:r>
          </a:p>
        </p:txBody>
      </p:sp>
      <p:pic>
        <p:nvPicPr>
          <p:cNvPr id="3074" name="Picture 2" descr="http://coolcleveland.com/wp-content/uploads/2015/03/retail-shopping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124200"/>
            <a:ext cx="4552950" cy="22383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15669"/>
            <a:ext cx="8153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24481"/>
                </a:solidFill>
              </a:rPr>
              <a:t>Les </a:t>
            </a:r>
            <a:r>
              <a:rPr lang="en-US" sz="2800" b="1" dirty="0" err="1" smtClean="0">
                <a:solidFill>
                  <a:srgbClr val="324481"/>
                </a:solidFill>
              </a:rPr>
              <a:t>journaux</a:t>
            </a:r>
            <a:r>
              <a:rPr lang="en-US" sz="2800" dirty="0" smtClean="0">
                <a:solidFill>
                  <a:srgbClr val="324481"/>
                </a:solidFill>
              </a:rPr>
              <a:t> </a:t>
            </a:r>
            <a:r>
              <a:rPr lang="en-US" sz="2800" dirty="0" err="1" smtClean="0">
                <a:solidFill>
                  <a:srgbClr val="324481"/>
                </a:solidFill>
              </a:rPr>
              <a:t>sont</a:t>
            </a:r>
            <a:r>
              <a:rPr lang="en-US" sz="2800" dirty="0" smtClean="0">
                <a:solidFill>
                  <a:srgbClr val="324481"/>
                </a:solidFill>
              </a:rPr>
              <a:t> la </a:t>
            </a:r>
            <a:r>
              <a:rPr lang="en-US" sz="2800" b="1" dirty="0" err="1" smtClean="0">
                <a:solidFill>
                  <a:srgbClr val="AED246"/>
                </a:solidFill>
              </a:rPr>
              <a:t>principale</a:t>
            </a:r>
            <a:r>
              <a:rPr lang="en-US" sz="2800" b="1" dirty="0" smtClean="0">
                <a:solidFill>
                  <a:srgbClr val="AED246"/>
                </a:solidFill>
              </a:rPr>
              <a:t> </a:t>
            </a:r>
            <a:r>
              <a:rPr lang="en-US" sz="2800" b="1" dirty="0" err="1" smtClean="0">
                <a:solidFill>
                  <a:srgbClr val="AED246"/>
                </a:solidFill>
              </a:rPr>
              <a:t>ressource</a:t>
            </a:r>
            <a:r>
              <a:rPr lang="en-US" sz="2800" b="1" dirty="0" smtClean="0">
                <a:solidFill>
                  <a:srgbClr val="AED246"/>
                </a:solidFill>
              </a:rPr>
              <a:t> </a:t>
            </a:r>
            <a:r>
              <a:rPr lang="en-US" sz="2800" dirty="0" smtClean="0">
                <a:solidFill>
                  <a:srgbClr val="324481"/>
                </a:solidFill>
              </a:rPr>
              <a:t>pour les </a:t>
            </a:r>
            <a:r>
              <a:rPr lang="en-US" sz="2800" dirty="0" err="1" smtClean="0">
                <a:solidFill>
                  <a:srgbClr val="324481"/>
                </a:solidFill>
              </a:rPr>
              <a:t>Canadiens</a:t>
            </a:r>
            <a:r>
              <a:rPr lang="en-US" sz="2800" dirty="0" smtClean="0">
                <a:solidFill>
                  <a:srgbClr val="324481"/>
                </a:solidFill>
              </a:rPr>
              <a:t> au moment </a:t>
            </a:r>
            <a:r>
              <a:rPr lang="en-US" sz="2800" dirty="0" err="1" smtClean="0">
                <a:solidFill>
                  <a:srgbClr val="324481"/>
                </a:solidFill>
              </a:rPr>
              <a:t>d’effectuer</a:t>
            </a:r>
            <a:r>
              <a:rPr lang="en-US" sz="2800" dirty="0" smtClean="0">
                <a:solidFill>
                  <a:srgbClr val="324481"/>
                </a:solidFill>
              </a:rPr>
              <a:t> </a:t>
            </a:r>
            <a:r>
              <a:rPr lang="en-US" sz="2800" b="1" dirty="0" smtClean="0">
                <a:solidFill>
                  <a:srgbClr val="324481"/>
                </a:solidFill>
              </a:rPr>
              <a:t>un </a:t>
            </a:r>
            <a:r>
              <a:rPr lang="en-US" sz="2800" b="1" dirty="0" err="1" smtClean="0">
                <a:solidFill>
                  <a:srgbClr val="324481"/>
                </a:solidFill>
              </a:rPr>
              <a:t>achat</a:t>
            </a:r>
            <a:r>
              <a:rPr lang="en-US" sz="2800" b="1" dirty="0" smtClean="0">
                <a:solidFill>
                  <a:srgbClr val="32448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6573283"/>
            <a:ext cx="601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Totum</a:t>
            </a:r>
            <a:r>
              <a:rPr lang="en-US" sz="800" dirty="0"/>
              <a:t> </a:t>
            </a:r>
            <a:r>
              <a:rPr lang="en-US" sz="800" dirty="0" smtClean="0"/>
              <a:t>Research pour le </a:t>
            </a:r>
            <a:r>
              <a:rPr lang="en-US" sz="800" dirty="0" err="1" smtClean="0"/>
              <a:t>compte</a:t>
            </a:r>
            <a:r>
              <a:rPr lang="en-US" sz="800" dirty="0" smtClean="0"/>
              <a:t> de </a:t>
            </a:r>
            <a:r>
              <a:rPr lang="en-US" sz="800" dirty="0" err="1" smtClean="0"/>
              <a:t>Journaux</a:t>
            </a:r>
            <a:r>
              <a:rPr lang="en-US" sz="800" dirty="0" smtClean="0"/>
              <a:t> </a:t>
            </a:r>
            <a:r>
              <a:rPr lang="en-US" sz="800" dirty="0" err="1" smtClean="0"/>
              <a:t>canadiens</a:t>
            </a:r>
            <a:r>
              <a:rPr lang="en-US" sz="800" dirty="0" smtClean="0"/>
              <a:t> </a:t>
            </a:r>
            <a:r>
              <a:rPr lang="fr-CA" sz="800" dirty="0"/>
              <a:t>« </a:t>
            </a:r>
            <a:r>
              <a:rPr lang="fr-CA" sz="800" dirty="0" smtClean="0"/>
              <a:t>Les journaux incitent aux décisions d’achats », août 2013</a:t>
            </a:r>
          </a:p>
        </p:txBody>
      </p:sp>
      <p:pic>
        <p:nvPicPr>
          <p:cNvPr id="4" name="Picture 2" descr="Businesswoman using cell phone by car while reading paper : Stock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b="38317"/>
          <a:stretch/>
        </p:blipFill>
        <p:spPr bwMode="auto">
          <a:xfrm>
            <a:off x="2400300" y="3658818"/>
            <a:ext cx="4319587" cy="19799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21336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i="1" dirty="0"/>
              <a:t>« </a:t>
            </a:r>
            <a:r>
              <a:rPr lang="fr-CA" sz="2400" i="1" dirty="0" smtClean="0"/>
              <a:t>Les </a:t>
            </a:r>
            <a:r>
              <a:rPr lang="fr-CA" sz="2400" b="1" i="1" dirty="0" smtClean="0"/>
              <a:t>influenceurs</a:t>
            </a:r>
            <a:r>
              <a:rPr lang="fr-CA" sz="2400" i="1" dirty="0" smtClean="0"/>
              <a:t> sont des </a:t>
            </a:r>
            <a:r>
              <a:rPr lang="fr-CA" sz="2400" b="1" i="1" dirty="0" smtClean="0"/>
              <a:t>mordus de l’information </a:t>
            </a:r>
            <a:r>
              <a:rPr lang="fr-CA" sz="2400" i="1" dirty="0" smtClean="0"/>
              <a:t>(...) ils sont </a:t>
            </a:r>
            <a:r>
              <a:rPr lang="fr-CA" sz="2400" b="1" i="1" dirty="0" smtClean="0"/>
              <a:t>davantage</a:t>
            </a:r>
            <a:r>
              <a:rPr lang="fr-CA" sz="2400" i="1" dirty="0" smtClean="0"/>
              <a:t> représentés dans les auditoires des </a:t>
            </a:r>
            <a:r>
              <a:rPr lang="fr-CA" sz="2400" b="1" i="1" dirty="0" smtClean="0"/>
              <a:t>médias imprimés </a:t>
            </a:r>
            <a:r>
              <a:rPr lang="fr-CA" sz="2400" i="1" dirty="0" smtClean="0"/>
              <a:t>et des </a:t>
            </a:r>
            <a:r>
              <a:rPr lang="fr-CA" sz="2400" b="1" i="1" dirty="0" smtClean="0"/>
              <a:t>éditeurs en ligne</a:t>
            </a:r>
            <a:r>
              <a:rPr lang="fr-CA" sz="2400" i="1" dirty="0" smtClean="0"/>
              <a:t>, </a:t>
            </a:r>
          </a:p>
          <a:p>
            <a:pPr algn="ctr"/>
            <a:r>
              <a:rPr lang="fr-CA" sz="2400" i="1" dirty="0" smtClean="0"/>
              <a:t>plus que chez les auditoires de Facebook et de Twitter. (...) </a:t>
            </a:r>
            <a:r>
              <a:rPr lang="fr-CA" sz="2400" b="1" i="1" dirty="0" smtClean="0"/>
              <a:t>cibler les influenceurs par les médias </a:t>
            </a:r>
          </a:p>
          <a:p>
            <a:pPr algn="ctr"/>
            <a:r>
              <a:rPr lang="fr-CA" sz="2400" b="1" i="1" dirty="0" smtClean="0"/>
              <a:t>qu’ils utilisent</a:t>
            </a:r>
            <a:r>
              <a:rPr lang="fr-CA" sz="2400" i="1" dirty="0" smtClean="0"/>
              <a:t>.»</a:t>
            </a:r>
            <a:endParaRPr lang="en-US" sz="2400" b="1" i="1" dirty="0" smtClean="0"/>
          </a:p>
          <a:p>
            <a:pPr algn="ctr"/>
            <a:endParaRPr lang="en-US" sz="1000" dirty="0" smtClean="0"/>
          </a:p>
          <a:p>
            <a:pPr algn="r"/>
            <a:r>
              <a:rPr lang="fr-CA" sz="2400" i="1" dirty="0" smtClean="0"/>
              <a:t>«</a:t>
            </a:r>
            <a:r>
              <a:rPr lang="fr-CA" sz="2400" i="1" dirty="0"/>
              <a:t> </a:t>
            </a:r>
            <a:r>
              <a:rPr lang="en-US" sz="2400" i="1" dirty="0" smtClean="0"/>
              <a:t>How Influence Works</a:t>
            </a:r>
            <a:r>
              <a:rPr lang="fr-CA" sz="2400" i="1" dirty="0"/>
              <a:t> »</a:t>
            </a:r>
            <a:r>
              <a:rPr lang="en-US" sz="2400" dirty="0" smtClean="0"/>
              <a:t> Admap</a:t>
            </a:r>
          </a:p>
          <a:p>
            <a:endParaRPr lang="en-US" sz="1000" b="1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92458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2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influenceurs</a:t>
            </a:r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incitent</a:t>
            </a:r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32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32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acheter</a:t>
            </a:r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i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(et </a:t>
            </a:r>
            <a:r>
              <a:rPr lang="en-US" sz="2400" i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r>
              <a:rPr lang="en-US" sz="2400" i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lisent</a:t>
            </a:r>
            <a:r>
              <a:rPr lang="en-US" sz="2400" i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400" i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400" i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lang="en-US" sz="2400" i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i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numériques</a:t>
            </a:r>
            <a:r>
              <a:rPr lang="en-US" sz="2400" i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074" name="Picture 2" descr="http://www.inma.org/blogs/marketing/assets/content/Schroder-Ad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3505200" cy="1600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67007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24481"/>
                </a:solidFill>
              </a:rPr>
              <a:t>Les </a:t>
            </a:r>
            <a:r>
              <a:rPr lang="en-US" sz="2800" b="1" dirty="0" err="1" smtClean="0">
                <a:solidFill>
                  <a:srgbClr val="324481"/>
                </a:solidFill>
              </a:rPr>
              <a:t>lecteurs</a:t>
            </a:r>
            <a:r>
              <a:rPr lang="en-US" sz="2800" b="1" dirty="0" smtClean="0">
                <a:solidFill>
                  <a:srgbClr val="324481"/>
                </a:solidFill>
              </a:rPr>
              <a:t> de </a:t>
            </a:r>
            <a:r>
              <a:rPr lang="en-US" sz="2800" b="1" dirty="0" err="1" smtClean="0">
                <a:solidFill>
                  <a:srgbClr val="324481"/>
                </a:solidFill>
              </a:rPr>
              <a:t>journaux</a:t>
            </a:r>
            <a:r>
              <a:rPr lang="en-US" sz="2800" b="1" dirty="0" smtClean="0">
                <a:solidFill>
                  <a:srgbClr val="324481"/>
                </a:solidFill>
              </a:rPr>
              <a:t> qui </a:t>
            </a:r>
            <a:r>
              <a:rPr lang="en-US" sz="2800" b="1" dirty="0" err="1" smtClean="0">
                <a:solidFill>
                  <a:srgbClr val="324481"/>
                </a:solidFill>
              </a:rPr>
              <a:t>utilisent</a:t>
            </a:r>
            <a:r>
              <a:rPr lang="en-US" sz="2800" b="1" dirty="0" smtClean="0">
                <a:solidFill>
                  <a:srgbClr val="324481"/>
                </a:solidFill>
              </a:rPr>
              <a:t> de multiples </a:t>
            </a:r>
            <a:r>
              <a:rPr lang="en-US" sz="2800" b="1" dirty="0" err="1" smtClean="0">
                <a:solidFill>
                  <a:srgbClr val="324481"/>
                </a:solidFill>
              </a:rPr>
              <a:t>plateformes</a:t>
            </a:r>
            <a:r>
              <a:rPr lang="en-US" sz="2800" b="1" dirty="0" smtClean="0">
                <a:solidFill>
                  <a:srgbClr val="324481"/>
                </a:solidFill>
              </a:rPr>
              <a:t> </a:t>
            </a:r>
            <a:r>
              <a:rPr lang="en-US" sz="2800" dirty="0" err="1" smtClean="0">
                <a:solidFill>
                  <a:srgbClr val="324481"/>
                </a:solidFill>
              </a:rPr>
              <a:t>sont</a:t>
            </a:r>
            <a:r>
              <a:rPr lang="en-US" sz="2800" dirty="0" smtClean="0">
                <a:solidFill>
                  <a:srgbClr val="324481"/>
                </a:solidFill>
              </a:rPr>
              <a:t> </a:t>
            </a:r>
            <a:r>
              <a:rPr lang="en-US" sz="2800" b="1" dirty="0" smtClean="0">
                <a:solidFill>
                  <a:srgbClr val="324481"/>
                </a:solidFill>
              </a:rPr>
              <a:t>plus au courant </a:t>
            </a:r>
            <a:r>
              <a:rPr lang="en-US" sz="2800" dirty="0" smtClean="0">
                <a:solidFill>
                  <a:srgbClr val="324481"/>
                </a:solidFill>
              </a:rPr>
              <a:t>des </a:t>
            </a:r>
            <a:r>
              <a:rPr lang="en-US" sz="2800" dirty="0" err="1" smtClean="0">
                <a:solidFill>
                  <a:srgbClr val="324481"/>
                </a:solidFill>
              </a:rPr>
              <a:t>publicités</a:t>
            </a:r>
            <a:r>
              <a:rPr lang="en-US" sz="2800" dirty="0" smtClean="0">
                <a:solidFill>
                  <a:srgbClr val="324481"/>
                </a:solidFill>
              </a:rPr>
              <a:t> et </a:t>
            </a:r>
            <a:r>
              <a:rPr lang="en-US" sz="2800" dirty="0" err="1" smtClean="0">
                <a:solidFill>
                  <a:srgbClr val="324481"/>
                </a:solidFill>
              </a:rPr>
              <a:t>ont</a:t>
            </a:r>
            <a:r>
              <a:rPr lang="en-US" sz="2800" dirty="0" smtClean="0">
                <a:solidFill>
                  <a:srgbClr val="324481"/>
                </a:solidFill>
              </a:rPr>
              <a:t> un </a:t>
            </a:r>
            <a:r>
              <a:rPr lang="en-US" sz="2800" b="1" dirty="0" err="1" smtClean="0">
                <a:solidFill>
                  <a:srgbClr val="324481"/>
                </a:solidFill>
              </a:rPr>
              <a:t>meilleur</a:t>
            </a:r>
            <a:r>
              <a:rPr lang="en-US" sz="2800" b="1" dirty="0" smtClean="0">
                <a:solidFill>
                  <a:srgbClr val="324481"/>
                </a:solidFill>
              </a:rPr>
              <a:t> rappel des marques.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6580089"/>
            <a:ext cx="449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Inma.org, “</a:t>
            </a:r>
            <a:r>
              <a:rPr lang="en-US" sz="800" i="1" dirty="0" smtClean="0"/>
              <a:t>Digital </a:t>
            </a:r>
            <a:r>
              <a:rPr lang="en-US" sz="800" i="1" dirty="0"/>
              <a:t>newspaper: same advertising impact and so much </a:t>
            </a:r>
            <a:r>
              <a:rPr lang="en-US" sz="800" i="1" dirty="0" smtClean="0"/>
              <a:t>more</a:t>
            </a:r>
            <a:r>
              <a:rPr lang="en-US" sz="800" dirty="0" smtClean="0"/>
              <a:t>”, 25 mars 2013</a:t>
            </a:r>
            <a:endParaRPr lang="en-US" sz="800" dirty="0"/>
          </a:p>
          <a:p>
            <a:pPr algn="ctr"/>
            <a:endParaRPr lang="en-US" dirty="0"/>
          </a:p>
        </p:txBody>
      </p:sp>
      <p:pic>
        <p:nvPicPr>
          <p:cNvPr id="7" name="Picture 10" descr="http://cache2.asset-cache.net/gc/170955952-woman-reading-newspaper-by-computer-gettyimages.jpg?v=1&amp;c=IWSAsset&amp;k=2&amp;d=A4hYOVE923QpwsHBjtIsEb6Cc%2bJ0tnhBeJDGOAuJrQc%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7" b="42666"/>
          <a:stretch/>
        </p:blipFill>
        <p:spPr bwMode="auto">
          <a:xfrm>
            <a:off x="2438400" y="3657600"/>
            <a:ext cx="4055721" cy="1752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1085" y="1600200"/>
            <a:ext cx="4843537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AED246"/>
                </a:solidFill>
                <a:latin typeface="+mj-lt"/>
                <a:cs typeface="Arial" panose="020B0604020202020204" pitchFamily="34" charset="0"/>
              </a:rPr>
              <a:t>La force du </a:t>
            </a:r>
            <a:r>
              <a:rPr lang="en-US" sz="3200" b="1" dirty="0" err="1" smtClean="0">
                <a:solidFill>
                  <a:srgbClr val="AED246"/>
                </a:solidFill>
                <a:latin typeface="+mj-lt"/>
                <a:cs typeface="Arial" panose="020B0604020202020204" pitchFamily="34" charset="0"/>
              </a:rPr>
              <a:t>multimédia</a:t>
            </a:r>
            <a:endParaRPr lang="en-US" sz="3200" b="1" dirty="0" smtClean="0">
              <a:solidFill>
                <a:srgbClr val="AED246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 err="1" smtClean="0">
                <a:latin typeface="+mj-lt"/>
                <a:cs typeface="Arial" panose="020B0604020202020204" pitchFamily="34" charset="0"/>
              </a:rPr>
              <a:t>L’imprimé</a:t>
            </a:r>
            <a:r>
              <a:rPr lang="en-US" sz="3200" b="1" dirty="0">
                <a:latin typeface="+mj-lt"/>
              </a:rPr>
              <a:t> </a:t>
            </a:r>
          </a:p>
        </p:txBody>
      </p:sp>
      <p:sp>
        <p:nvSpPr>
          <p:cNvPr id="4" name="AutoShape 15" descr="Image result for newspaper doorst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54" y="3505200"/>
            <a:ext cx="3048000" cy="306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5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599" y="2424023"/>
            <a:ext cx="61722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Devancent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fait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confiance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publicités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d’idées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pour le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magasinage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les prospectus</a:t>
            </a:r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1" y="9144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2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2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fiables</a:t>
            </a:r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sources </a:t>
            </a:r>
            <a:r>
              <a:rPr lang="en-US" sz="32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d’idées</a:t>
            </a:r>
            <a:endParaRPr lang="en-US" sz="3200" b="1" dirty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9440" y="6534834"/>
            <a:ext cx="2313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Nielsen 2014, BrandSpark/BH&amp;G, </a:t>
            </a:r>
            <a:r>
              <a:rPr lang="en-US" sz="800" dirty="0" err="1" smtClean="0"/>
              <a:t>février</a:t>
            </a:r>
            <a:r>
              <a:rPr lang="en-US" sz="800" dirty="0" smtClean="0"/>
              <a:t> 2013</a:t>
            </a:r>
            <a:endParaRPr lang="en-US" sz="800" dirty="0"/>
          </a:p>
        </p:txBody>
      </p:sp>
      <p:pic>
        <p:nvPicPr>
          <p:cNvPr id="1028" name="Picture 4" descr="http://theinnovationinitiative.com/v1/web/images/icons/png/icon-partnersh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52" y="3276600"/>
            <a:ext cx="1023848" cy="10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th?id=JN.dAnJs4ZdHdXaoNd%2fKpv9pQ&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52" y="4462552"/>
            <a:ext cx="1023848" cy="10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524538"/>
            <a:ext cx="548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Totum Research pour le </a:t>
            </a:r>
            <a:r>
              <a:rPr lang="en-US" sz="800" dirty="0" err="1" smtClean="0"/>
              <a:t>compte</a:t>
            </a:r>
            <a:r>
              <a:rPr lang="en-US" sz="800" dirty="0" smtClean="0"/>
              <a:t> de </a:t>
            </a:r>
            <a:r>
              <a:rPr lang="en-US" sz="800" dirty="0" err="1" smtClean="0"/>
              <a:t>Journaux</a:t>
            </a:r>
            <a:r>
              <a:rPr lang="en-US" sz="800" dirty="0" smtClean="0"/>
              <a:t> </a:t>
            </a:r>
            <a:r>
              <a:rPr lang="en-US" sz="800" dirty="0" err="1" smtClean="0"/>
              <a:t>canadiens</a:t>
            </a:r>
            <a:r>
              <a:rPr lang="en-US" sz="800" dirty="0" smtClean="0"/>
              <a:t>; </a:t>
            </a:r>
            <a:r>
              <a:rPr lang="en-US" sz="800" dirty="0" err="1" smtClean="0"/>
              <a:t>Canadiens</a:t>
            </a:r>
            <a:r>
              <a:rPr lang="en-US" sz="800" dirty="0" smtClean="0"/>
              <a:t> 18 </a:t>
            </a:r>
            <a:r>
              <a:rPr lang="en-US" sz="800" dirty="0" err="1" smtClean="0"/>
              <a:t>ans</a:t>
            </a:r>
            <a:r>
              <a:rPr lang="en-US" sz="800" dirty="0" smtClean="0"/>
              <a:t> et plus, </a:t>
            </a:r>
            <a:r>
              <a:rPr lang="en-US" sz="800" dirty="0" err="1" smtClean="0"/>
              <a:t>novembre</a:t>
            </a:r>
            <a:r>
              <a:rPr lang="en-US" sz="800" dirty="0" smtClean="0"/>
              <a:t> 2013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3352800" y="1996966"/>
            <a:ext cx="1257300" cy="26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6043" y="2577167"/>
            <a:ext cx="62379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lvl="1" indent="-280988">
              <a:spcAft>
                <a:spcPts val="600"/>
              </a:spcAft>
              <a:buClr>
                <a:srgbClr val="AED246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24481"/>
                </a:solidFill>
              </a:rPr>
              <a:t>Ont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découvert</a:t>
            </a:r>
            <a:r>
              <a:rPr lang="en-US" sz="2400" dirty="0" smtClean="0">
                <a:solidFill>
                  <a:srgbClr val="324481"/>
                </a:solidFill>
              </a:rPr>
              <a:t> un </a:t>
            </a:r>
            <a:r>
              <a:rPr lang="en-US" sz="2400" dirty="0" err="1" smtClean="0">
                <a:solidFill>
                  <a:srgbClr val="324481"/>
                </a:solidFill>
              </a:rPr>
              <a:t>produit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ou</a:t>
            </a:r>
            <a:r>
              <a:rPr lang="en-US" sz="2400" dirty="0" smtClean="0">
                <a:solidFill>
                  <a:srgbClr val="324481"/>
                </a:solidFill>
              </a:rPr>
              <a:t> un service</a:t>
            </a:r>
          </a:p>
          <a:p>
            <a:pPr marL="280988" lvl="1" indent="-280988">
              <a:spcAft>
                <a:spcPts val="600"/>
              </a:spcAft>
              <a:buClr>
                <a:srgbClr val="AED246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24481"/>
                </a:solidFill>
              </a:rPr>
              <a:t>Ont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cherché</a:t>
            </a:r>
            <a:r>
              <a:rPr lang="en-US" sz="2400" dirty="0" smtClean="0">
                <a:solidFill>
                  <a:srgbClr val="324481"/>
                </a:solidFill>
              </a:rPr>
              <a:t> à se </a:t>
            </a:r>
            <a:r>
              <a:rPr lang="en-US" sz="2400" dirty="0" err="1" smtClean="0">
                <a:solidFill>
                  <a:srgbClr val="324481"/>
                </a:solidFill>
              </a:rPr>
              <a:t>renseigner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davantage</a:t>
            </a:r>
            <a:endParaRPr lang="en-US" sz="2400" dirty="0" smtClean="0">
              <a:solidFill>
                <a:srgbClr val="324481"/>
              </a:solidFill>
            </a:endParaRPr>
          </a:p>
          <a:p>
            <a:pPr marL="280988" lvl="1" indent="-280988">
              <a:spcAft>
                <a:spcPts val="600"/>
              </a:spcAft>
              <a:buClr>
                <a:srgbClr val="AED246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24481"/>
                </a:solidFill>
              </a:rPr>
              <a:t>Ont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visité</a:t>
            </a:r>
            <a:r>
              <a:rPr lang="en-US" sz="2400" dirty="0" smtClean="0">
                <a:solidFill>
                  <a:srgbClr val="324481"/>
                </a:solidFill>
              </a:rPr>
              <a:t> un </a:t>
            </a:r>
            <a:r>
              <a:rPr lang="en-US" sz="2400" dirty="0" err="1" smtClean="0">
                <a:solidFill>
                  <a:srgbClr val="324481"/>
                </a:solidFill>
              </a:rPr>
              <a:t>magasin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en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personne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ou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en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ligne</a:t>
            </a:r>
            <a:endParaRPr lang="en-US" sz="2400" dirty="0" smtClean="0">
              <a:solidFill>
                <a:srgbClr val="324481"/>
              </a:solidFill>
            </a:endParaRPr>
          </a:p>
          <a:p>
            <a:pPr marL="280988" lvl="1" indent="-280988">
              <a:spcAft>
                <a:spcPts val="600"/>
              </a:spcAft>
              <a:buClr>
                <a:srgbClr val="AED246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24481"/>
                </a:solidFill>
              </a:rPr>
              <a:t>Ont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effectué</a:t>
            </a:r>
            <a:r>
              <a:rPr lang="en-US" sz="2400" dirty="0" smtClean="0">
                <a:solidFill>
                  <a:srgbClr val="324481"/>
                </a:solidFill>
              </a:rPr>
              <a:t> un </a:t>
            </a:r>
            <a:r>
              <a:rPr lang="en-US" sz="2400" dirty="0" err="1" smtClean="0">
                <a:solidFill>
                  <a:srgbClr val="324481"/>
                </a:solidFill>
              </a:rPr>
              <a:t>achat</a:t>
            </a:r>
            <a:endParaRPr lang="en-US" sz="2400" dirty="0" smtClean="0">
              <a:solidFill>
                <a:srgbClr val="324481"/>
              </a:solidFill>
            </a:endParaRPr>
          </a:p>
          <a:p>
            <a:pPr marL="280988" lvl="1" indent="-280988">
              <a:spcAft>
                <a:spcPts val="600"/>
              </a:spcAft>
              <a:buClr>
                <a:srgbClr val="AED246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24481"/>
                </a:solidFill>
              </a:rPr>
              <a:t>Ont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référé</a:t>
            </a:r>
            <a:r>
              <a:rPr lang="en-US" sz="2400" dirty="0" smtClean="0">
                <a:solidFill>
                  <a:srgbClr val="324481"/>
                </a:solidFill>
              </a:rPr>
              <a:t> la </a:t>
            </a:r>
            <a:r>
              <a:rPr lang="en-US" sz="2400" dirty="0" err="1" smtClean="0">
                <a:solidFill>
                  <a:srgbClr val="324481"/>
                </a:solidFill>
              </a:rPr>
              <a:t>publicité</a:t>
            </a:r>
            <a:r>
              <a:rPr lang="en-US" sz="2400" dirty="0" smtClean="0">
                <a:solidFill>
                  <a:srgbClr val="324481"/>
                </a:solidFill>
              </a:rPr>
              <a:t> à </a:t>
            </a:r>
            <a:r>
              <a:rPr lang="en-US" sz="2400" dirty="0" err="1" smtClean="0">
                <a:solidFill>
                  <a:srgbClr val="324481"/>
                </a:solidFill>
              </a:rPr>
              <a:t>une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autre</a:t>
            </a:r>
            <a:r>
              <a:rPr lang="en-US" sz="2400" dirty="0" smtClean="0">
                <a:solidFill>
                  <a:srgbClr val="324481"/>
                </a:solidFill>
              </a:rPr>
              <a:t> </a:t>
            </a:r>
            <a:r>
              <a:rPr lang="en-US" sz="2400" dirty="0" err="1" smtClean="0">
                <a:solidFill>
                  <a:srgbClr val="324481"/>
                </a:solidFill>
              </a:rPr>
              <a:t>personne</a:t>
            </a:r>
            <a:endParaRPr lang="en-US" sz="2400" dirty="0" smtClean="0">
              <a:solidFill>
                <a:srgbClr val="324481"/>
              </a:solidFill>
            </a:endParaRPr>
          </a:p>
        </p:txBody>
      </p:sp>
      <p:pic>
        <p:nvPicPr>
          <p:cNvPr id="6146" name="Picture 2" descr="taking ac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4305"/>
            <a:ext cx="2702061" cy="25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1" y="970309"/>
            <a:ext cx="9168617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24481"/>
                </a:solidFill>
              </a:rPr>
              <a:t>7 </a:t>
            </a:r>
            <a:r>
              <a:rPr lang="en-US" sz="3200" dirty="0" err="1">
                <a:solidFill>
                  <a:srgbClr val="324481"/>
                </a:solidFill>
              </a:rPr>
              <a:t>Canadiens</a:t>
            </a:r>
            <a:r>
              <a:rPr lang="en-US" sz="3200" dirty="0">
                <a:solidFill>
                  <a:srgbClr val="324481"/>
                </a:solidFill>
              </a:rPr>
              <a:t> sur </a:t>
            </a:r>
            <a:r>
              <a:rPr lang="en-US" sz="3200" b="1" dirty="0">
                <a:solidFill>
                  <a:srgbClr val="324481"/>
                </a:solidFill>
              </a:rPr>
              <a:t>10</a:t>
            </a:r>
            <a:r>
              <a:rPr lang="en-US" sz="3200" dirty="0">
                <a:solidFill>
                  <a:srgbClr val="324481"/>
                </a:solidFill>
              </a:rPr>
              <a:t> </a:t>
            </a:r>
            <a:r>
              <a:rPr lang="en-US" sz="3200" b="1" dirty="0" err="1">
                <a:solidFill>
                  <a:srgbClr val="324481"/>
                </a:solidFill>
              </a:rPr>
              <a:t>ont</a:t>
            </a:r>
            <a:r>
              <a:rPr lang="en-US" sz="3200" b="1" dirty="0">
                <a:solidFill>
                  <a:srgbClr val="324481"/>
                </a:solidFill>
              </a:rPr>
              <a:t> </a:t>
            </a:r>
            <a:r>
              <a:rPr lang="en-US" sz="3200" b="1" dirty="0" err="1">
                <a:solidFill>
                  <a:srgbClr val="324481"/>
                </a:solidFill>
              </a:rPr>
              <a:t>posé</a:t>
            </a:r>
            <a:r>
              <a:rPr lang="en-US" sz="3200" b="1" dirty="0">
                <a:solidFill>
                  <a:srgbClr val="324481"/>
                </a:solidFill>
              </a:rPr>
              <a:t> un </a:t>
            </a:r>
            <a:r>
              <a:rPr lang="en-US" sz="3200" b="1" dirty="0" err="1">
                <a:solidFill>
                  <a:srgbClr val="324481"/>
                </a:solidFill>
              </a:rPr>
              <a:t>geste</a:t>
            </a:r>
            <a:r>
              <a:rPr lang="en-US" sz="3200" b="1" dirty="0">
                <a:solidFill>
                  <a:srgbClr val="324481"/>
                </a:solidFill>
              </a:rPr>
              <a:t> </a:t>
            </a:r>
            <a:r>
              <a:rPr lang="en-US" sz="3200" dirty="0">
                <a:solidFill>
                  <a:srgbClr val="324481"/>
                </a:solidFill>
              </a:rPr>
              <a:t>après </a:t>
            </a:r>
            <a:r>
              <a:rPr lang="en-US" sz="3200" dirty="0" err="1">
                <a:solidFill>
                  <a:srgbClr val="324481"/>
                </a:solidFill>
              </a:rPr>
              <a:t>avoir</a:t>
            </a:r>
            <a:r>
              <a:rPr lang="en-US" sz="3200" dirty="0">
                <a:solidFill>
                  <a:srgbClr val="324481"/>
                </a:solidFill>
              </a:rPr>
              <a:t> vu </a:t>
            </a:r>
            <a:r>
              <a:rPr lang="en-US" sz="3200" dirty="0" err="1">
                <a:solidFill>
                  <a:srgbClr val="324481"/>
                </a:solidFill>
              </a:rPr>
              <a:t>une</a:t>
            </a:r>
            <a:r>
              <a:rPr lang="en-US" sz="3200" dirty="0">
                <a:solidFill>
                  <a:srgbClr val="324481"/>
                </a:solidFill>
              </a:rPr>
              <a:t> </a:t>
            </a:r>
            <a:r>
              <a:rPr lang="en-US" sz="3200" b="1" dirty="0" err="1">
                <a:solidFill>
                  <a:srgbClr val="324481"/>
                </a:solidFill>
              </a:rPr>
              <a:t>publicité</a:t>
            </a:r>
            <a:r>
              <a:rPr lang="en-US" sz="3200" b="1" dirty="0">
                <a:solidFill>
                  <a:srgbClr val="324481"/>
                </a:solidFill>
              </a:rPr>
              <a:t> </a:t>
            </a:r>
            <a:r>
              <a:rPr lang="en-US" sz="3200" b="1" dirty="0" err="1">
                <a:solidFill>
                  <a:srgbClr val="324481"/>
                </a:solidFill>
              </a:rPr>
              <a:t>dans</a:t>
            </a:r>
            <a:r>
              <a:rPr lang="en-US" sz="3200" b="1" dirty="0">
                <a:solidFill>
                  <a:srgbClr val="324481"/>
                </a:solidFill>
              </a:rPr>
              <a:t> un journal :</a:t>
            </a:r>
            <a:br>
              <a:rPr lang="en-US" sz="3200" b="1" dirty="0">
                <a:solidFill>
                  <a:srgbClr val="324481"/>
                </a:solidFill>
              </a:rPr>
            </a:br>
            <a:endParaRPr lang="en-CA" sz="3200" b="1" dirty="0">
              <a:solidFill>
                <a:srgbClr val="324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56" y="1143000"/>
            <a:ext cx="832471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r>
              <a:rPr lang="en-US" sz="44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Presto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Lectorat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plateformes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incitent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décisions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d’achats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force du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multimédia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L’imprimé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numérique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wards.brunico.com/maoy/elements/2013/44/822/BRZ_Metro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6823" r="2699" b="3062"/>
          <a:stretch/>
        </p:blipFill>
        <p:spPr bwMode="auto">
          <a:xfrm>
            <a:off x="984679" y="1066800"/>
            <a:ext cx="3603008" cy="42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wards.brunico.com/maoy/elements/2013/44/822/BRZ_Metro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5297" r="3194" b="2208"/>
          <a:stretch/>
        </p:blipFill>
        <p:spPr bwMode="auto">
          <a:xfrm>
            <a:off x="4683221" y="1103244"/>
            <a:ext cx="347017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5741" y="5367516"/>
            <a:ext cx="65172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31775"/>
            <a:r>
              <a:rPr lang="en-US" sz="2200" b="1" dirty="0" smtClean="0">
                <a:solidFill>
                  <a:srgbClr val="AED246"/>
                </a:solidFill>
              </a:rPr>
              <a:t>Marque :</a:t>
            </a:r>
            <a:r>
              <a:rPr lang="en-US" sz="2200" b="1" dirty="0">
                <a:solidFill>
                  <a:srgbClr val="AED246"/>
                </a:solidFill>
              </a:rPr>
              <a:t>	</a:t>
            </a:r>
            <a:r>
              <a:rPr lang="en-US" sz="2200" dirty="0" smtClean="0"/>
              <a:t>	</a:t>
            </a:r>
            <a:r>
              <a:rPr lang="en-US" sz="2200" dirty="0" err="1" smtClean="0"/>
              <a:t>Modèle</a:t>
            </a:r>
            <a:r>
              <a:rPr lang="en-US" sz="2200" dirty="0" smtClean="0"/>
              <a:t> sport Subaru BRZ</a:t>
            </a:r>
          </a:p>
          <a:p>
            <a:pPr defTabSz="231775"/>
            <a:endParaRPr lang="en-US" sz="500" dirty="0" smtClean="0"/>
          </a:p>
          <a:p>
            <a:pPr defTabSz="231775"/>
            <a:r>
              <a:rPr lang="en-US" sz="2200" b="1" dirty="0">
                <a:solidFill>
                  <a:srgbClr val="AED246"/>
                </a:solidFill>
              </a:rPr>
              <a:t>Plan :</a:t>
            </a:r>
            <a:r>
              <a:rPr lang="en-US" sz="2200" dirty="0"/>
              <a:t>	</a:t>
            </a:r>
            <a:r>
              <a:rPr lang="en-US" sz="2200" dirty="0" smtClean="0"/>
              <a:t>			</a:t>
            </a:r>
            <a:r>
              <a:rPr lang="en-US" sz="2200" dirty="0" err="1" smtClean="0"/>
              <a:t>Prouver</a:t>
            </a:r>
            <a:r>
              <a:rPr lang="en-US" sz="2200" dirty="0" smtClean="0"/>
              <a:t> la puissance du </a:t>
            </a:r>
            <a:r>
              <a:rPr lang="en-US" sz="2200" dirty="0" err="1" smtClean="0"/>
              <a:t>modèle</a:t>
            </a:r>
            <a:endParaRPr lang="en-US" sz="2200" dirty="0" smtClean="0"/>
          </a:p>
          <a:p>
            <a:pPr defTabSz="231775"/>
            <a:endParaRPr lang="en-US" sz="500" dirty="0" smtClean="0"/>
          </a:p>
          <a:p>
            <a:pPr defTabSz="231775"/>
            <a:r>
              <a:rPr lang="en-US" sz="2200" b="1" dirty="0" err="1">
                <a:solidFill>
                  <a:srgbClr val="AED246"/>
                </a:solidFill>
              </a:rPr>
              <a:t>Résultats</a:t>
            </a:r>
            <a:r>
              <a:rPr lang="en-US" sz="2200" b="1" dirty="0">
                <a:solidFill>
                  <a:srgbClr val="AED246"/>
                </a:solidFill>
              </a:rPr>
              <a:t> :</a:t>
            </a:r>
            <a:r>
              <a:rPr lang="en-US" sz="2200" dirty="0"/>
              <a:t>	</a:t>
            </a:r>
            <a:r>
              <a:rPr lang="en-US" sz="2200" dirty="0" smtClean="0"/>
              <a:t>Tout </a:t>
            </a:r>
            <a:r>
              <a:rPr lang="en-US" sz="2200" dirty="0" err="1" smtClean="0"/>
              <a:t>l’inventaire</a:t>
            </a:r>
            <a:r>
              <a:rPr lang="en-US" sz="2200" dirty="0" smtClean="0"/>
              <a:t> </a:t>
            </a:r>
            <a:r>
              <a:rPr lang="en-US" sz="2200" dirty="0" err="1" smtClean="0"/>
              <a:t>fut</a:t>
            </a:r>
            <a:r>
              <a:rPr lang="en-US" sz="2200" dirty="0" smtClean="0"/>
              <a:t> </a:t>
            </a:r>
            <a:r>
              <a:rPr lang="en-US" sz="2200" dirty="0" err="1" smtClean="0"/>
              <a:t>vendu</a:t>
            </a:r>
            <a:r>
              <a:rPr lang="en-US" sz="2200" dirty="0" smtClean="0"/>
              <a:t> en six </a:t>
            </a:r>
            <a:r>
              <a:rPr lang="en-US" sz="2200" dirty="0" err="1" smtClean="0"/>
              <a:t>mois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08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enewspaperworks.com.au/files/dmfile/Sunsensenewspaper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-1" r="15527" b="54888"/>
          <a:stretch/>
        </p:blipFill>
        <p:spPr bwMode="auto">
          <a:xfrm>
            <a:off x="762000" y="971548"/>
            <a:ext cx="2899213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henewspaperworks.com.au/files/dmfile/Sunsensenewspaper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54512" r="2632" b="3759"/>
          <a:stretch/>
        </p:blipFill>
        <p:spPr bwMode="auto">
          <a:xfrm>
            <a:off x="4522635" y="971549"/>
            <a:ext cx="3556773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henewspaperworks.com.au/files/dmfile/Sunsensenewspaper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4" t="33078" r="19871" b="63944"/>
          <a:stretch/>
        </p:blipFill>
        <p:spPr bwMode="auto">
          <a:xfrm>
            <a:off x="2828925" y="4484914"/>
            <a:ext cx="3200400" cy="8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579055" y="4267200"/>
            <a:ext cx="190500" cy="2177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5301208"/>
            <a:ext cx="82954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7338"/>
            <a:r>
              <a:rPr lang="en-US" sz="2200" b="1" dirty="0">
                <a:solidFill>
                  <a:srgbClr val="AED246"/>
                </a:solidFill>
              </a:rPr>
              <a:t>Marque :	</a:t>
            </a:r>
            <a:r>
              <a:rPr lang="en-US" sz="2200" dirty="0" smtClean="0"/>
              <a:t> 	</a:t>
            </a:r>
            <a:r>
              <a:rPr lang="en-US" sz="2200" dirty="0" err="1" smtClean="0"/>
              <a:t>SunSense</a:t>
            </a:r>
            <a:r>
              <a:rPr lang="en-US" sz="2200" dirty="0" smtClean="0"/>
              <a:t> (FPS avec </a:t>
            </a:r>
            <a:r>
              <a:rPr lang="en-US" sz="2200" dirty="0" err="1" smtClean="0"/>
              <a:t>ingrédients</a:t>
            </a:r>
            <a:r>
              <a:rPr lang="en-US" sz="2200" dirty="0" smtClean="0"/>
              <a:t> anti-rides)</a:t>
            </a:r>
          </a:p>
          <a:p>
            <a:pPr defTabSz="287338"/>
            <a:endParaRPr lang="en-US" sz="500" dirty="0" smtClean="0"/>
          </a:p>
          <a:p>
            <a:pPr defTabSz="287338"/>
            <a:r>
              <a:rPr lang="en-US" sz="2200" b="1" dirty="0">
                <a:solidFill>
                  <a:srgbClr val="AED246"/>
                </a:solidFill>
              </a:rPr>
              <a:t>Plan : 	</a:t>
            </a:r>
            <a:r>
              <a:rPr lang="en-US" sz="2200" dirty="0" smtClean="0"/>
              <a:t>	 		</a:t>
            </a:r>
            <a:r>
              <a:rPr lang="en-US" sz="2200" dirty="0" err="1" smtClean="0"/>
              <a:t>Lancé</a:t>
            </a:r>
            <a:r>
              <a:rPr lang="en-US" sz="2200" dirty="0" smtClean="0"/>
              <a:t> </a:t>
            </a:r>
            <a:r>
              <a:rPr lang="en-US" sz="2200" dirty="0" err="1" smtClean="0"/>
              <a:t>dans</a:t>
            </a:r>
            <a:r>
              <a:rPr lang="en-US" sz="2200" dirty="0" smtClean="0"/>
              <a:t> le journal 1-3 </a:t>
            </a:r>
            <a:r>
              <a:rPr lang="en-US" sz="2200" dirty="0" err="1" smtClean="0"/>
              <a:t>fois</a:t>
            </a:r>
            <a:r>
              <a:rPr lang="en-US" sz="2200" dirty="0" smtClean="0"/>
              <a:t> </a:t>
            </a:r>
            <a:r>
              <a:rPr lang="en-US" sz="2200" dirty="0" err="1" smtClean="0"/>
              <a:t>semaine</a:t>
            </a:r>
            <a:r>
              <a:rPr lang="en-US" sz="2200" dirty="0" smtClean="0"/>
              <a:t>, 4 sem.</a:t>
            </a:r>
          </a:p>
          <a:p>
            <a:pPr defTabSz="287338"/>
            <a:endParaRPr lang="en-US" sz="500" dirty="0" smtClean="0"/>
          </a:p>
          <a:p>
            <a:pPr marL="1765300" indent="-1765300" defTabSz="287338"/>
            <a:r>
              <a:rPr lang="en-US" sz="2200" b="1" dirty="0" err="1">
                <a:solidFill>
                  <a:srgbClr val="AED246"/>
                </a:solidFill>
              </a:rPr>
              <a:t>Résultats</a:t>
            </a:r>
            <a:r>
              <a:rPr lang="en-US" sz="2200" b="1" dirty="0">
                <a:solidFill>
                  <a:srgbClr val="AED246"/>
                </a:solidFill>
              </a:rPr>
              <a:t> </a:t>
            </a:r>
            <a:r>
              <a:rPr lang="en-US" sz="2200" b="1" dirty="0" smtClean="0">
                <a:solidFill>
                  <a:srgbClr val="AED246"/>
                </a:solidFill>
              </a:rPr>
              <a:t>:	</a:t>
            </a:r>
            <a:r>
              <a:rPr lang="fr-CA" sz="2200" dirty="0" smtClean="0"/>
              <a:t>« La folie! » Inventaire d’un an vendu en 3 semaines</a:t>
            </a:r>
            <a:endParaRPr lang="fr-CA" sz="2200" dirty="0"/>
          </a:p>
          <a:p>
            <a:pPr defTabSz="287338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14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zanne Raitt\AppData\Local\Microsoft\Windows\Temporary Internet Files\Content.Outlook\4IAVQ8SR\IMG_2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2135094"/>
            <a:ext cx="3505200" cy="3505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2514600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90 % </a:t>
            </a:r>
            <a:r>
              <a:rPr lang="en-US" sz="2400" dirty="0" smtClean="0"/>
              <a:t>des </a:t>
            </a:r>
            <a:r>
              <a:rPr lang="en-US" sz="2400" dirty="0" err="1" smtClean="0"/>
              <a:t>Canadiens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aiment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les prospectus</a:t>
            </a:r>
          </a:p>
          <a:p>
            <a:endParaRPr lang="en-US" sz="2400" dirty="0"/>
          </a:p>
          <a:p>
            <a:r>
              <a:rPr lang="en-US" sz="2400" b="1" dirty="0" smtClean="0"/>
              <a:t>8 </a:t>
            </a:r>
            <a:r>
              <a:rPr lang="en-US" sz="2400" b="1" dirty="0" err="1" smtClean="0"/>
              <a:t>sur</a:t>
            </a:r>
            <a:r>
              <a:rPr lang="en-US" sz="2400" b="1" dirty="0" smtClean="0"/>
              <a:t> 10</a:t>
            </a:r>
            <a:r>
              <a:rPr lang="en-US" sz="2400" dirty="0" smtClean="0"/>
              <a:t> </a:t>
            </a:r>
            <a:r>
              <a:rPr lang="en-US" sz="2400" dirty="0" err="1" smtClean="0"/>
              <a:t>lisent</a:t>
            </a:r>
            <a:r>
              <a:rPr lang="en-US" sz="2400" dirty="0" smtClean="0"/>
              <a:t> les prospectus </a:t>
            </a:r>
          </a:p>
          <a:p>
            <a:r>
              <a:rPr lang="en-US" sz="2400" b="1" dirty="0" err="1" smtClean="0"/>
              <a:t>imprimés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b="1" dirty="0" smtClean="0"/>
              <a:t>6 </a:t>
            </a:r>
            <a:r>
              <a:rPr lang="en-US" sz="2400" b="1" dirty="0" err="1" smtClean="0"/>
              <a:t>sur</a:t>
            </a:r>
            <a:r>
              <a:rPr lang="en-US" sz="2400" b="1" dirty="0" smtClean="0"/>
              <a:t> 10</a:t>
            </a:r>
            <a:r>
              <a:rPr lang="en-US" sz="2400" dirty="0" smtClean="0"/>
              <a:t> </a:t>
            </a:r>
            <a:r>
              <a:rPr lang="en-US" sz="2400" dirty="0" err="1" smtClean="0"/>
              <a:t>lisent</a:t>
            </a:r>
            <a:r>
              <a:rPr lang="en-US" sz="2400" dirty="0" smtClean="0"/>
              <a:t> les prospectus </a:t>
            </a:r>
          </a:p>
          <a:p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ligne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6519446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Flyer </a:t>
            </a:r>
            <a:r>
              <a:rPr lang="en-US" sz="800" dirty="0"/>
              <a:t>Distribution </a:t>
            </a:r>
            <a:r>
              <a:rPr lang="en-US" sz="800" dirty="0" smtClean="0"/>
              <a:t>Standards Association, par </a:t>
            </a:r>
            <a:r>
              <a:rPr lang="en-US" sz="800" dirty="0" err="1" smtClean="0"/>
              <a:t>Totum</a:t>
            </a:r>
            <a:r>
              <a:rPr lang="en-US" sz="800" dirty="0" smtClean="0"/>
              <a:t> Research 2014</a:t>
            </a:r>
          </a:p>
          <a:p>
            <a:pPr algn="ctr"/>
            <a:r>
              <a:rPr lang="en-US" sz="800" dirty="0" smtClean="0"/>
              <a:t> (Prospectus : </a:t>
            </a:r>
            <a:r>
              <a:rPr lang="en-US" sz="800" dirty="0" err="1" smtClean="0"/>
              <a:t>Parmi</a:t>
            </a:r>
            <a:r>
              <a:rPr lang="en-US" sz="800" dirty="0" smtClean="0"/>
              <a:t> </a:t>
            </a:r>
            <a:r>
              <a:rPr lang="en-US" sz="800" dirty="0" err="1" smtClean="0"/>
              <a:t>ceux</a:t>
            </a:r>
            <a:r>
              <a:rPr lang="en-US" sz="800" dirty="0" smtClean="0"/>
              <a:t> </a:t>
            </a:r>
            <a:r>
              <a:rPr lang="en-US" sz="800" smtClean="0"/>
              <a:t>qui suivent</a:t>
            </a:r>
            <a:r>
              <a:rPr lang="en-US" sz="800" dirty="0" smtClean="0"/>
              <a:t>, </a:t>
            </a:r>
            <a:r>
              <a:rPr lang="en-US" sz="800" dirty="0" err="1" smtClean="0"/>
              <a:t>lesquels</a:t>
            </a:r>
            <a:r>
              <a:rPr lang="en-US" sz="800" dirty="0" smtClean="0"/>
              <a:t> </a:t>
            </a:r>
            <a:r>
              <a:rPr lang="en-US" sz="800" dirty="0" err="1" smtClean="0"/>
              <a:t>lisez-vous</a:t>
            </a:r>
            <a:r>
              <a:rPr lang="en-US" sz="800" dirty="0" smtClean="0"/>
              <a:t>, </a:t>
            </a:r>
            <a:r>
              <a:rPr lang="en-US" sz="800" dirty="0" err="1" smtClean="0"/>
              <a:t>regardez-vous</a:t>
            </a:r>
            <a:r>
              <a:rPr lang="en-US" sz="800" dirty="0" smtClean="0"/>
              <a:t> </a:t>
            </a:r>
            <a:r>
              <a:rPr lang="en-US" sz="800" dirty="0" err="1" smtClean="0"/>
              <a:t>ou</a:t>
            </a:r>
            <a:r>
              <a:rPr lang="en-US" sz="800" dirty="0" smtClean="0"/>
              <a:t> </a:t>
            </a:r>
            <a:r>
              <a:rPr lang="en-US" sz="800" dirty="0" err="1" smtClean="0"/>
              <a:t>auxquels</a:t>
            </a:r>
            <a:r>
              <a:rPr lang="en-US" sz="800" dirty="0" smtClean="0"/>
              <a:t> </a:t>
            </a:r>
            <a:r>
              <a:rPr lang="en-US" sz="800" dirty="0" err="1" smtClean="0"/>
              <a:t>accédez-vous</a:t>
            </a:r>
            <a:r>
              <a:rPr lang="en-US" sz="800" dirty="0" smtClean="0"/>
              <a:t>?)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575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Les </a:t>
            </a:r>
            <a:r>
              <a:rPr lang="en-US" sz="3200" b="1" dirty="0" err="1" smtClean="0">
                <a:solidFill>
                  <a:srgbClr val="324481"/>
                </a:solidFill>
              </a:rPr>
              <a:t>Canadiens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aiment</a:t>
            </a:r>
            <a:r>
              <a:rPr lang="en-US" sz="3200" b="1" dirty="0" smtClean="0">
                <a:solidFill>
                  <a:srgbClr val="324481"/>
                </a:solidFill>
              </a:rPr>
              <a:t> les prospectus</a:t>
            </a:r>
            <a:endParaRPr lang="en-US" sz="3200" b="1" dirty="0">
              <a:solidFill>
                <a:srgbClr val="324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Les </a:t>
            </a:r>
            <a:r>
              <a:rPr lang="en-US" sz="3200" b="1" dirty="0" err="1" smtClean="0">
                <a:solidFill>
                  <a:srgbClr val="324481"/>
                </a:solidFill>
              </a:rPr>
              <a:t>journaux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imprimés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sont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verts</a:t>
            </a:r>
            <a:endParaRPr lang="en-US" sz="3200" b="1" dirty="0">
              <a:solidFill>
                <a:srgbClr val="324481"/>
              </a:solidFill>
            </a:endParaRPr>
          </a:p>
        </p:txBody>
      </p:sp>
      <p:pic>
        <p:nvPicPr>
          <p:cNvPr id="5122" name="Picture 2" descr="http://thumb9.shutterstock.com/display_pic_with_logo/101406/101406,1324745923,2/stock-vector-newspapers-rolled-up-with-string-and-flat-913972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0"/>
          <a:stretch/>
        </p:blipFill>
        <p:spPr bwMode="auto">
          <a:xfrm>
            <a:off x="-152400" y="4495800"/>
            <a:ext cx="3320377" cy="13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rintglobe.com/images/products/hires/pid11341-pid4010-s4-hr-foam_c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81268"/>
            <a:ext cx="1480223" cy="16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reccenterwreck.files.wordpress.com/2013/07/bottle_with_soda-clip-art.png?w=59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0" r="32841"/>
          <a:stretch/>
        </p:blipFill>
        <p:spPr bwMode="auto">
          <a:xfrm>
            <a:off x="6812866" y="3276600"/>
            <a:ext cx="88916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04800" y="2290465"/>
            <a:ext cx="8534400" cy="937367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668" y="2526320"/>
            <a:ext cx="90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6 </a:t>
            </a:r>
            <a:r>
              <a:rPr lang="en-US" sz="2400" b="1" dirty="0" err="1" smtClean="0"/>
              <a:t>semaines</a:t>
            </a:r>
            <a:r>
              <a:rPr lang="en-US" sz="2400" b="1" dirty="0" smtClean="0"/>
              <a:t>                       5000 </a:t>
            </a:r>
            <a:r>
              <a:rPr lang="en-US" sz="2400" b="1" dirty="0" err="1" smtClean="0"/>
              <a:t>ans</a:t>
            </a:r>
            <a:r>
              <a:rPr lang="en-US" sz="2400" b="1" dirty="0"/>
              <a:t> </a:t>
            </a:r>
            <a:r>
              <a:rPr lang="en-US" sz="2400" b="1" dirty="0" smtClean="0"/>
              <a:t>      1 million </a:t>
            </a:r>
            <a:r>
              <a:rPr lang="en-US" sz="2400" b="1" dirty="0" err="1" smtClean="0"/>
              <a:t>d’années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800664"/>
            <a:ext cx="526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Chronologie</a:t>
            </a:r>
            <a:r>
              <a:rPr lang="en-US" sz="2400" dirty="0" smtClean="0"/>
              <a:t> de la </a:t>
            </a:r>
            <a:r>
              <a:rPr lang="en-US" sz="2400" dirty="0" err="1" smtClean="0"/>
              <a:t>biodégradation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2979115"/>
            <a:ext cx="304800" cy="13331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5800" y="3002053"/>
            <a:ext cx="0" cy="1188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39000" y="3002053"/>
            <a:ext cx="0" cy="225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1496" y="6581336"/>
            <a:ext cx="1741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Service des </a:t>
            </a:r>
            <a:r>
              <a:rPr lang="en-US" sz="800" dirty="0" err="1" smtClean="0"/>
              <a:t>parcs</a:t>
            </a:r>
            <a:r>
              <a:rPr lang="en-US" sz="800" dirty="0" smtClean="0"/>
              <a:t> </a:t>
            </a:r>
            <a:r>
              <a:rPr lang="en-US" sz="800" dirty="0" err="1" smtClean="0"/>
              <a:t>nationaux</a:t>
            </a:r>
            <a:r>
              <a:rPr lang="en-US" sz="800" dirty="0" smtClean="0"/>
              <a:t> 2015</a:t>
            </a:r>
            <a:endParaRPr lang="en-US" sz="800" dirty="0"/>
          </a:p>
        </p:txBody>
      </p:sp>
      <p:pic>
        <p:nvPicPr>
          <p:cNvPr id="5132" name="Picture 12" descr="Biodegradable Carrier Bag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575586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455960"/>
            <a:ext cx="9184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Au Canada, plus de </a:t>
            </a:r>
            <a:r>
              <a:rPr lang="en-US" sz="2800" b="1" u="sng" dirty="0" smtClean="0"/>
              <a:t>85 %</a:t>
            </a:r>
            <a:r>
              <a:rPr lang="en-US" sz="2800" dirty="0" smtClean="0"/>
              <a:t> des </a:t>
            </a:r>
            <a:r>
              <a:rPr lang="en-US" sz="2800" b="1" u="sng" dirty="0" err="1" smtClean="0"/>
              <a:t>journaux</a:t>
            </a:r>
            <a:r>
              <a:rPr lang="en-US" sz="2800" dirty="0" smtClean="0"/>
              <a:t> </a:t>
            </a:r>
            <a:r>
              <a:rPr lang="en-US" sz="2800" dirty="0" err="1" smtClean="0"/>
              <a:t>sont</a:t>
            </a:r>
            <a:r>
              <a:rPr lang="en-US" sz="2800" dirty="0" smtClean="0"/>
              <a:t> </a:t>
            </a:r>
            <a:r>
              <a:rPr lang="en-US" sz="2800" b="1" u="sng" dirty="0" err="1" smtClean="0"/>
              <a:t>recyclés</a:t>
            </a:r>
            <a:endParaRPr lang="en-US" sz="2800" b="1" u="sng" dirty="0" smtClean="0"/>
          </a:p>
        </p:txBody>
      </p:sp>
      <p:pic>
        <p:nvPicPr>
          <p:cNvPr id="3078" name="Picture 6" descr="http://www.housing.uic.edu/current/resources/recycling/images/process-of-paper-recyc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57349"/>
            <a:ext cx="45529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Les </a:t>
            </a:r>
            <a:r>
              <a:rPr lang="en-US" sz="3200" b="1" dirty="0" err="1" smtClean="0">
                <a:solidFill>
                  <a:srgbClr val="324481"/>
                </a:solidFill>
              </a:rPr>
              <a:t>journaux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imprimés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sont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verts</a:t>
            </a:r>
            <a:endParaRPr lang="en-US" sz="3200" b="1" dirty="0">
              <a:solidFill>
                <a:srgbClr val="32448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6593919"/>
            <a:ext cx="2206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Réacheminement</a:t>
            </a:r>
            <a:r>
              <a:rPr lang="en-US" sz="800" dirty="0" smtClean="0"/>
              <a:t> des </a:t>
            </a:r>
            <a:r>
              <a:rPr lang="en-US" sz="800" dirty="0" err="1" smtClean="0"/>
              <a:t>déchets</a:t>
            </a:r>
            <a:r>
              <a:rPr lang="en-US" sz="800" dirty="0" smtClean="0"/>
              <a:t> Ontario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65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752600"/>
            <a:ext cx="47673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force du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multimédia</a:t>
            </a:r>
            <a:endParaRPr lang="en-US" sz="3200" b="1" dirty="0" smtClean="0">
              <a:solidFill>
                <a:srgbClr val="AED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 smtClean="0"/>
              <a:t>Le </a:t>
            </a:r>
            <a:r>
              <a:rPr lang="en-US" sz="3200" b="1" dirty="0" err="1" smtClean="0"/>
              <a:t>numérique</a:t>
            </a:r>
            <a:endParaRPr lang="en-US" sz="3200" b="1" dirty="0" smtClean="0"/>
          </a:p>
          <a:p>
            <a:pPr algn="ctr"/>
            <a:endParaRPr lang="en-US" sz="3200" b="1" dirty="0" smtClean="0"/>
          </a:p>
        </p:txBody>
      </p:sp>
      <p:pic>
        <p:nvPicPr>
          <p:cNvPr id="2052" name="Picture 4" descr="http://www.tnadvertising.biz/wp-content/uploads/iStock_000022406482_Small-60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477024"/>
            <a:ext cx="45529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83" y="1493699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 smtClean="0"/>
          </a:p>
          <a:p>
            <a:pPr marL="579438" lvl="1" indent="-342900">
              <a:buClr>
                <a:srgbClr val="AED246"/>
              </a:buClr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Neuf</a:t>
            </a:r>
            <a:r>
              <a:rPr lang="en-US" sz="2400" b="1" dirty="0" smtClean="0"/>
              <a:t> </a:t>
            </a:r>
            <a:r>
              <a:rPr lang="en-US" sz="2400" dirty="0" err="1" smtClean="0"/>
              <a:t>lecteurs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10 </a:t>
            </a:r>
            <a:r>
              <a:rPr lang="en-US" sz="2400" b="1" dirty="0" err="1" smtClean="0"/>
              <a:t>aiment</a:t>
            </a:r>
            <a:r>
              <a:rPr lang="en-US" sz="2400" dirty="0" smtClean="0"/>
              <a:t> les </a:t>
            </a:r>
            <a:r>
              <a:rPr lang="en-US" sz="2400" dirty="0" err="1" smtClean="0"/>
              <a:t>éditions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</a:t>
            </a:r>
            <a:r>
              <a:rPr lang="en-US" sz="2400" dirty="0" err="1" smtClean="0"/>
              <a:t>tablettes</a:t>
            </a:r>
            <a:endParaRPr lang="en-US" sz="2400" dirty="0" smtClean="0"/>
          </a:p>
          <a:p>
            <a:pPr marL="407988" lvl="1" indent="-171450">
              <a:buClr>
                <a:srgbClr val="AED246"/>
              </a:buCl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579438" lvl="1" indent="-342900">
              <a:buClr>
                <a:srgbClr val="AED246"/>
              </a:buClr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Deux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lecteurs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trois</a:t>
            </a:r>
            <a:r>
              <a:rPr lang="en-US" sz="2400" b="1" dirty="0" smtClean="0"/>
              <a:t> </a:t>
            </a:r>
            <a:r>
              <a:rPr lang="en-US" sz="2400" dirty="0" err="1" smtClean="0"/>
              <a:t>lisent</a:t>
            </a:r>
            <a:r>
              <a:rPr lang="en-US" sz="2400" dirty="0" smtClean="0"/>
              <a:t> </a:t>
            </a:r>
            <a:r>
              <a:rPr lang="en-US" sz="2400" b="1" dirty="0" smtClean="0"/>
              <a:t>quasi </a:t>
            </a:r>
            <a:r>
              <a:rPr lang="en-US" sz="2400" b="1" dirty="0" err="1" smtClean="0"/>
              <a:t>toutes</a:t>
            </a:r>
            <a:r>
              <a:rPr lang="en-US" sz="2400" b="1" dirty="0" smtClean="0"/>
              <a:t> les pages</a:t>
            </a:r>
          </a:p>
          <a:p>
            <a:pPr marL="407988" lvl="1" indent="-171450">
              <a:buClr>
                <a:srgbClr val="AED246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79438" lvl="1" indent="-342900">
              <a:buClr>
                <a:srgbClr val="AED246"/>
              </a:buClr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L’impact</a:t>
            </a:r>
            <a:r>
              <a:rPr lang="en-US" sz="2400" b="1" dirty="0" smtClean="0"/>
              <a:t> des </a:t>
            </a:r>
            <a:r>
              <a:rPr lang="en-US" sz="2400" b="1" dirty="0" err="1" smtClean="0"/>
              <a:t>publicités</a:t>
            </a:r>
            <a:r>
              <a:rPr lang="en-US" sz="2400" b="1" dirty="0" smtClean="0"/>
              <a:t> sur </a:t>
            </a:r>
            <a:r>
              <a:rPr lang="en-US" sz="2400" b="1" dirty="0" err="1" smtClean="0"/>
              <a:t>tablettes</a:t>
            </a:r>
            <a:r>
              <a:rPr lang="en-US" sz="2400" b="1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aussi</a:t>
            </a:r>
            <a:r>
              <a:rPr lang="en-US" sz="2400" dirty="0" smtClean="0"/>
              <a:t>    </a:t>
            </a:r>
            <a:r>
              <a:rPr lang="en-US" sz="2400" b="1" dirty="0" smtClean="0"/>
              <a:t>puissant </a:t>
            </a:r>
            <a:r>
              <a:rPr lang="en-US" sz="2400" dirty="0" smtClean="0"/>
              <a:t>que</a:t>
            </a:r>
            <a:r>
              <a:rPr lang="en-US" sz="2400" dirty="0"/>
              <a:t> </a:t>
            </a:r>
            <a:r>
              <a:rPr lang="en-US" sz="2400" dirty="0" err="1" smtClean="0"/>
              <a:t>celui</a:t>
            </a:r>
            <a:r>
              <a:rPr lang="en-US" sz="2400" dirty="0" smtClean="0"/>
              <a:t> des </a:t>
            </a:r>
            <a:r>
              <a:rPr lang="en-US" sz="2400" b="1" dirty="0" err="1" smtClean="0"/>
              <a:t>publicités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imprimées</a:t>
            </a:r>
            <a:endParaRPr lang="en-US" sz="2400" b="1" dirty="0" smtClean="0"/>
          </a:p>
          <a:p>
            <a:pPr marL="407988" lvl="1" indent="-171450">
              <a:buClr>
                <a:srgbClr val="AED246"/>
              </a:buCl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579438" lvl="1" indent="-342900">
              <a:buClr>
                <a:srgbClr val="AED246"/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Le rappel des </a:t>
            </a:r>
            <a:r>
              <a:rPr lang="en-US" sz="2400" b="1" dirty="0" err="1" smtClean="0"/>
              <a:t>publicités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vidéo</a:t>
            </a:r>
            <a:r>
              <a:rPr lang="en-US" sz="2400" b="1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b="1" dirty="0" smtClean="0"/>
              <a:t>27 % plus </a:t>
            </a:r>
            <a:r>
              <a:rPr lang="en-US" sz="2400" b="1" dirty="0" err="1" smtClean="0"/>
              <a:t>élevé</a:t>
            </a:r>
            <a:r>
              <a:rPr lang="en-US" sz="2400" b="1" dirty="0" smtClean="0"/>
              <a:t> </a:t>
            </a:r>
            <a:r>
              <a:rPr lang="en-US" sz="2400" dirty="0" smtClean="0"/>
              <a:t>     sur les </a:t>
            </a:r>
            <a:r>
              <a:rPr lang="en-US" sz="2400" dirty="0" err="1" smtClean="0"/>
              <a:t>tablettes</a:t>
            </a:r>
            <a:r>
              <a:rPr lang="en-US" sz="2400" dirty="0" smtClean="0"/>
              <a:t> </a:t>
            </a:r>
            <a:r>
              <a:rPr lang="en-US" sz="2400" dirty="0" err="1" smtClean="0"/>
              <a:t>qu’à</a:t>
            </a:r>
            <a:r>
              <a:rPr lang="en-US" sz="2400" dirty="0" smtClean="0"/>
              <a:t> la </a:t>
            </a:r>
            <a:r>
              <a:rPr lang="en-US" sz="2400" b="1" dirty="0" err="1" smtClean="0"/>
              <a:t>télévision</a:t>
            </a:r>
            <a:endParaRPr lang="en-US" sz="2400" b="1" dirty="0" smtClean="0"/>
          </a:p>
          <a:p>
            <a:pPr marL="236538" indent="393700" algn="ctr">
              <a:buClr>
                <a:srgbClr val="AED246"/>
              </a:buClr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362200" y="655245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Inma.org, </a:t>
            </a:r>
            <a:r>
              <a:rPr lang="en-CA" sz="800" dirty="0" smtClean="0"/>
              <a:t>« </a:t>
            </a:r>
            <a:r>
              <a:rPr lang="en-US" sz="800" dirty="0" smtClean="0"/>
              <a:t>Digital </a:t>
            </a:r>
            <a:r>
              <a:rPr lang="en-US" sz="800" dirty="0"/>
              <a:t>newspaper: same advertising impact and so much </a:t>
            </a:r>
            <a:r>
              <a:rPr lang="en-US" sz="800" dirty="0" smtClean="0"/>
              <a:t>more </a:t>
            </a:r>
            <a:r>
              <a:rPr lang="en-CA" sz="800" dirty="0"/>
              <a:t>»</a:t>
            </a:r>
            <a:r>
              <a:rPr lang="en-US" sz="800" dirty="0" smtClean="0"/>
              <a:t>, 26</a:t>
            </a:r>
            <a:r>
              <a:rPr lang="en-US" sz="800" dirty="0"/>
              <a:t> </a:t>
            </a:r>
            <a:r>
              <a:rPr lang="en-US" sz="800" dirty="0" smtClean="0"/>
              <a:t>mars 2013; gigaom, </a:t>
            </a:r>
            <a:r>
              <a:rPr lang="en-CA" sz="800" dirty="0" smtClean="0"/>
              <a:t>« </a:t>
            </a:r>
            <a:r>
              <a:rPr lang="en-US" sz="800" dirty="0" smtClean="0"/>
              <a:t>Viewers </a:t>
            </a:r>
            <a:r>
              <a:rPr lang="en-US" sz="800" dirty="0"/>
              <a:t>recall ads best when they watch them on tablets: </a:t>
            </a:r>
            <a:r>
              <a:rPr lang="en-US" sz="800" dirty="0" smtClean="0"/>
              <a:t>Study </a:t>
            </a:r>
            <a:r>
              <a:rPr lang="en-CA" sz="800" dirty="0" smtClean="0"/>
              <a:t>»</a:t>
            </a:r>
            <a:r>
              <a:rPr lang="en-US" sz="800" dirty="0" smtClean="0"/>
              <a:t>, 23</a:t>
            </a:r>
            <a:r>
              <a:rPr lang="en-US" sz="800" dirty="0"/>
              <a:t> </a:t>
            </a:r>
            <a:r>
              <a:rPr lang="en-US" sz="800" dirty="0" err="1" smtClean="0"/>
              <a:t>août</a:t>
            </a:r>
            <a:r>
              <a:rPr lang="en-US" sz="800" dirty="0" smtClean="0"/>
              <a:t> 2013</a:t>
            </a:r>
            <a:endParaRPr lang="en-US" sz="800" dirty="0"/>
          </a:p>
        </p:txBody>
      </p:sp>
      <p:pic>
        <p:nvPicPr>
          <p:cNvPr id="5" name="Picture 2" descr="http://www.inma.org/blogs/value-content/assets/content/Yamada-Milleni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65" y="4468609"/>
            <a:ext cx="3848100" cy="20115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905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24481"/>
                </a:solidFill>
              </a:rPr>
              <a:t>Lecture des </a:t>
            </a:r>
            <a:r>
              <a:rPr lang="en-US" sz="3200" b="1" dirty="0" err="1">
                <a:solidFill>
                  <a:srgbClr val="324481"/>
                </a:solidFill>
              </a:rPr>
              <a:t>journaux</a:t>
            </a:r>
            <a:r>
              <a:rPr lang="en-US" sz="3200" b="1" dirty="0">
                <a:solidFill>
                  <a:srgbClr val="324481"/>
                </a:solidFill>
              </a:rPr>
              <a:t> </a:t>
            </a:r>
            <a:r>
              <a:rPr lang="en-US" sz="3200" b="1" dirty="0" err="1">
                <a:solidFill>
                  <a:srgbClr val="324481"/>
                </a:solidFill>
              </a:rPr>
              <a:t>sur</a:t>
            </a:r>
            <a:r>
              <a:rPr lang="en-US" sz="3200" b="1" dirty="0">
                <a:solidFill>
                  <a:srgbClr val="324481"/>
                </a:solidFill>
              </a:rPr>
              <a:t> </a:t>
            </a:r>
            <a:r>
              <a:rPr lang="en-US" sz="3200" b="1" dirty="0" err="1">
                <a:solidFill>
                  <a:srgbClr val="324481"/>
                </a:solidFill>
              </a:rPr>
              <a:t>tablettes</a:t>
            </a:r>
            <a:endParaRPr lang="en-US" sz="3200" b="1" dirty="0">
              <a:solidFill>
                <a:srgbClr val="324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70603" y="18684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324481"/>
                </a:solidFill>
              </a:rPr>
              <a:t>L’information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lue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sur</a:t>
            </a:r>
            <a:r>
              <a:rPr lang="en-US" sz="3200" b="1" dirty="0" smtClean="0">
                <a:solidFill>
                  <a:srgbClr val="324481"/>
                </a:solidFill>
              </a:rPr>
              <a:t> les </a:t>
            </a:r>
            <a:r>
              <a:rPr lang="en-US" sz="3200" b="1" dirty="0" err="1" smtClean="0">
                <a:solidFill>
                  <a:srgbClr val="324481"/>
                </a:solidFill>
              </a:rPr>
              <a:t>téléphones</a:t>
            </a:r>
            <a:r>
              <a:rPr lang="en-US" sz="3200" b="1" dirty="0" smtClean="0">
                <a:solidFill>
                  <a:srgbClr val="324481"/>
                </a:solidFill>
              </a:rPr>
              <a:t> mobiles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8489" y="1405354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+39%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483" y="3276600"/>
            <a:ext cx="8609035" cy="1677382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Sur 21 </a:t>
            </a:r>
            <a:r>
              <a:rPr lang="en-US" sz="3200" dirty="0" err="1" smtClean="0"/>
              <a:t>activités</a:t>
            </a:r>
            <a:r>
              <a:rPr lang="en-US" sz="3200" dirty="0" smtClean="0"/>
              <a:t> </a:t>
            </a:r>
            <a:r>
              <a:rPr lang="en-US" sz="3200" dirty="0" err="1" smtClean="0"/>
              <a:t>effectuées</a:t>
            </a:r>
            <a:r>
              <a:rPr lang="en-US" sz="3200" dirty="0" smtClean="0"/>
              <a:t> sur les </a:t>
            </a:r>
            <a:r>
              <a:rPr lang="en-US" sz="3200" dirty="0" err="1" smtClean="0"/>
              <a:t>téléphones</a:t>
            </a:r>
            <a:r>
              <a:rPr lang="en-US" sz="3200" dirty="0" smtClean="0"/>
              <a:t> mobiles, </a:t>
            </a:r>
            <a:r>
              <a:rPr lang="en-US" sz="3200" b="1" dirty="0" smtClean="0"/>
              <a:t>lire un article </a:t>
            </a:r>
            <a:r>
              <a:rPr lang="en-US" sz="3200" b="1" dirty="0" err="1" smtClean="0"/>
              <a:t>ou</a:t>
            </a:r>
            <a:r>
              <a:rPr lang="en-US" sz="3200" b="1" dirty="0" smtClean="0"/>
              <a:t> les </a:t>
            </a:r>
            <a:r>
              <a:rPr lang="en-US" sz="3200" b="1" dirty="0" err="1" smtClean="0"/>
              <a:t>nouvelles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 err="1" smtClean="0"/>
              <a:t>crû</a:t>
            </a:r>
            <a:r>
              <a:rPr lang="en-US" sz="3200" dirty="0" smtClean="0"/>
              <a:t> et a </a:t>
            </a:r>
            <a:r>
              <a:rPr lang="en-US" sz="3200" b="1" dirty="0" err="1" smtClean="0"/>
              <a:t>rejoint</a:t>
            </a:r>
            <a:r>
              <a:rPr lang="en-US" sz="3200" b="1" dirty="0" smtClean="0"/>
              <a:t> Facebook et les </a:t>
            </a:r>
            <a:r>
              <a:rPr lang="en-US" sz="3200" b="1" dirty="0" err="1" smtClean="0"/>
              <a:t>jeux</a:t>
            </a:r>
            <a:r>
              <a:rPr lang="en-US" sz="3200" b="1" dirty="0" smtClean="0"/>
              <a:t>.</a:t>
            </a:r>
          </a:p>
          <a:p>
            <a:pPr algn="ctr"/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366924" y="6632310"/>
            <a:ext cx="4844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</a:t>
            </a:r>
            <a:r>
              <a:rPr lang="en-US" sz="800" dirty="0" smtClean="0"/>
              <a:t>tbusiness.ca, </a:t>
            </a:r>
            <a:r>
              <a:rPr lang="fr-CA" sz="800" dirty="0"/>
              <a:t>« </a:t>
            </a:r>
            <a:r>
              <a:rPr lang="en-US" sz="800" dirty="0" smtClean="0"/>
              <a:t>Canadian smartphone use on the rise, but apps in decline</a:t>
            </a:r>
            <a:r>
              <a:rPr lang="fr-CA" sz="800" dirty="0"/>
              <a:t> »</a:t>
            </a:r>
            <a:r>
              <a:rPr lang="en-US" sz="800" dirty="0" smtClean="0"/>
              <a:t>, Rapport, 10 </a:t>
            </a:r>
            <a:r>
              <a:rPr lang="en-US" sz="800" dirty="0" err="1" smtClean="0"/>
              <a:t>avril</a:t>
            </a:r>
            <a:r>
              <a:rPr lang="en-US" sz="800" dirty="0" smtClean="0"/>
              <a:t> 2015 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9806" r="5325" b="36075"/>
          <a:stretch/>
        </p:blipFill>
        <p:spPr>
          <a:xfrm>
            <a:off x="7812156" y="5943600"/>
            <a:ext cx="1101679" cy="6731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0857" r="5325" b="27373"/>
          <a:stretch/>
        </p:blipFill>
        <p:spPr>
          <a:xfrm>
            <a:off x="7507356" y="6569163"/>
            <a:ext cx="1600200" cy="2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0" y="90482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en-US" sz="28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géant</a:t>
            </a:r>
            <a:r>
              <a:rPr lang="en-US" sz="28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8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marchandises</a:t>
            </a:r>
            <a:r>
              <a:rPr lang="en-US" sz="28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emballées</a:t>
            </a:r>
            <a:r>
              <a:rPr lang="en-US" sz="28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croit</a:t>
            </a:r>
            <a:r>
              <a:rPr lang="en-US" sz="28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28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lang="en-US" sz="28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b="1" dirty="0" err="1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numériques</a:t>
            </a:r>
            <a:endParaRPr lang="en-US" sz="2800" b="1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57400"/>
            <a:ext cx="77724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98563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1371600"/>
            <a:r>
              <a:rPr lang="en-US" sz="24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entrepris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étude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déterminer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plus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efficaces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générer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selon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d’impressions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1371600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1371600"/>
            <a:r>
              <a:rPr lang="en-US" sz="2400" b="1" dirty="0" err="1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en-US" sz="2400" b="1" dirty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Du plus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efficace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efficace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795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Les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79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télévision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79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publicité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numérique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79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La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</a:p>
          <a:p>
            <a:pPr marL="13779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79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publicité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hors domicile</a:t>
            </a:r>
          </a:p>
          <a:p>
            <a:pPr defTabSz="1371600"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ttp://cdn2.insidermonkey.com/blog/wp-content/uploads/2013/04/The-Coca-Cola-Company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61" y="1858931"/>
            <a:ext cx="2226878" cy="7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4267200"/>
            <a:ext cx="2340564" cy="1631216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médias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sociaux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n’ont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d’impact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à court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13908" y="6574706"/>
            <a:ext cx="40398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AdAge, </a:t>
            </a:r>
            <a:r>
              <a:rPr lang="en-CA" sz="800" dirty="0"/>
              <a:t>« </a:t>
            </a:r>
            <a:r>
              <a:rPr lang="en-CA" sz="800" dirty="0" smtClean="0"/>
              <a:t>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Buzz kill: Coca-Cola finds no sales lift from online chatter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800" dirty="0" smtClean="0"/>
              <a:t>»,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18 mars 2013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7692" y="1333512"/>
            <a:ext cx="6885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La </a:t>
            </a:r>
            <a:r>
              <a:rPr lang="en-US" sz="2800" b="1" dirty="0" err="1" smtClean="0"/>
              <a:t>réalité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augmentée</a:t>
            </a:r>
            <a:r>
              <a:rPr lang="en-US" sz="2800" b="1" dirty="0" smtClean="0"/>
              <a:t> </a:t>
            </a:r>
            <a:r>
              <a:rPr lang="en-US" sz="2800" dirty="0" err="1" smtClean="0"/>
              <a:t>permet</a:t>
            </a:r>
            <a:r>
              <a:rPr lang="en-US" sz="2800" dirty="0" smtClean="0"/>
              <a:t> au journal de </a:t>
            </a:r>
            <a:r>
              <a:rPr lang="en-US" sz="2800" dirty="0" err="1" smtClean="0"/>
              <a:t>prendre</a:t>
            </a:r>
            <a:r>
              <a:rPr lang="en-US" sz="2800" dirty="0" smtClean="0"/>
              <a:t> vie!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038396"/>
            <a:ext cx="3276600" cy="2585323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Téléchargez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application (par </a:t>
            </a:r>
            <a:r>
              <a:rPr lang="en-US" dirty="0" err="1" smtClean="0"/>
              <a:t>exemple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Blippar</a:t>
            </a:r>
            <a:r>
              <a:rPr lang="en-US" dirty="0" smtClean="0"/>
              <a:t>) </a:t>
            </a:r>
            <a:r>
              <a:rPr lang="en-US" dirty="0" err="1" smtClean="0"/>
              <a:t>tenez</a:t>
            </a:r>
            <a:r>
              <a:rPr lang="en-US" dirty="0" smtClean="0"/>
              <a:t> le </a:t>
            </a:r>
            <a:r>
              <a:rPr lang="en-US" dirty="0" err="1" smtClean="0"/>
              <a:t>téléphone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</a:t>
            </a:r>
            <a:r>
              <a:rPr lang="en-US" dirty="0" err="1" smtClean="0"/>
              <a:t>publicité</a:t>
            </a:r>
            <a:r>
              <a:rPr lang="en-US" dirty="0" smtClean="0"/>
              <a:t> et </a:t>
            </a:r>
            <a:r>
              <a:rPr lang="en-US" dirty="0" err="1" smtClean="0"/>
              <a:t>obtenez</a:t>
            </a:r>
            <a:r>
              <a:rPr lang="en-US" dirty="0" smtClean="0"/>
              <a:t> plus </a:t>
            </a:r>
            <a:r>
              <a:rPr lang="en-US" dirty="0" err="1" smtClean="0"/>
              <a:t>d’information</a:t>
            </a:r>
            <a:r>
              <a:rPr lang="en-US" dirty="0" smtClean="0"/>
              <a:t>.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-ci, un </a:t>
            </a:r>
            <a:r>
              <a:rPr lang="en-US" dirty="0" err="1" smtClean="0"/>
              <a:t>autre</a:t>
            </a:r>
            <a:r>
              <a:rPr lang="en-US" dirty="0" smtClean="0"/>
              <a:t> </a:t>
            </a:r>
            <a:r>
              <a:rPr lang="en-US" dirty="0" err="1" smtClean="0"/>
              <a:t>modèle</a:t>
            </a:r>
            <a:r>
              <a:rPr lang="en-US" dirty="0" smtClean="0"/>
              <a:t> de </a:t>
            </a:r>
            <a:r>
              <a:rPr lang="en-US" dirty="0" err="1" smtClean="0"/>
              <a:t>bottes</a:t>
            </a:r>
            <a:r>
              <a:rPr lang="en-US" dirty="0" smtClean="0"/>
              <a:t>, et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tournant</a:t>
            </a:r>
            <a:r>
              <a:rPr lang="en-US" dirty="0" smtClean="0"/>
              <a:t> le </a:t>
            </a:r>
            <a:r>
              <a:rPr lang="en-US" dirty="0" err="1" smtClean="0"/>
              <a:t>téléphone</a:t>
            </a:r>
            <a:r>
              <a:rPr lang="en-US" dirty="0" smtClean="0"/>
              <a:t>, </a:t>
            </a:r>
            <a:r>
              <a:rPr lang="en-US" dirty="0" err="1" smtClean="0"/>
              <a:t>voyez</a:t>
            </a:r>
            <a:r>
              <a:rPr lang="en-US" dirty="0" smtClean="0"/>
              <a:t> </a:t>
            </a:r>
            <a:r>
              <a:rPr lang="en-US" dirty="0" err="1" smtClean="0"/>
              <a:t>différentes</a:t>
            </a:r>
            <a:r>
              <a:rPr lang="en-US" dirty="0" smtClean="0"/>
              <a:t> parties de la </a:t>
            </a:r>
            <a:r>
              <a:rPr lang="en-US" dirty="0" err="1" smtClean="0"/>
              <a:t>botte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question.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4" t="30757" r="14967" b="15703"/>
          <a:stretch/>
        </p:blipFill>
        <p:spPr bwMode="auto">
          <a:xfrm>
            <a:off x="609600" y="3043179"/>
            <a:ext cx="4268998" cy="25497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57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Lectorat</a:t>
            </a: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3200" b="1" dirty="0" err="1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plateformes</a:t>
            </a:r>
            <a:r>
              <a:rPr lang="en-US" b="1" dirty="0">
                <a:solidFill>
                  <a:srgbClr val="AED246"/>
                </a:solidFill>
              </a:rPr>
              <a:t> </a:t>
            </a:r>
          </a:p>
        </p:txBody>
      </p:sp>
      <p:pic>
        <p:nvPicPr>
          <p:cNvPr id="4114" name="Picture 18" descr="http://f.tqn.com/y/marketing/1/S/1/5/175139828-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19"/>
          <a:stretch/>
        </p:blipFill>
        <p:spPr bwMode="auto">
          <a:xfrm>
            <a:off x="2127554" y="3581400"/>
            <a:ext cx="4552950" cy="215673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641" y="914400"/>
            <a:ext cx="8908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24481"/>
                </a:solidFill>
              </a:rPr>
              <a:t>Lectorat</a:t>
            </a:r>
            <a:r>
              <a:rPr lang="en-US" sz="2800" b="1" dirty="0" smtClean="0">
                <a:solidFill>
                  <a:srgbClr val="324481"/>
                </a:solidFill>
              </a:rPr>
              <a:t> des </a:t>
            </a:r>
            <a:r>
              <a:rPr lang="en-US" sz="2800" b="1" dirty="0" err="1" smtClean="0">
                <a:solidFill>
                  <a:srgbClr val="324481"/>
                </a:solidFill>
              </a:rPr>
              <a:t>journaux</a:t>
            </a:r>
            <a:r>
              <a:rPr lang="en-US" sz="2800" b="1" dirty="0" smtClean="0">
                <a:solidFill>
                  <a:srgbClr val="324481"/>
                </a:solidFill>
              </a:rPr>
              <a:t> </a:t>
            </a:r>
            <a:r>
              <a:rPr lang="en-US" sz="2800" b="1" dirty="0" err="1" smtClean="0">
                <a:solidFill>
                  <a:srgbClr val="324481"/>
                </a:solidFill>
              </a:rPr>
              <a:t>sur</a:t>
            </a:r>
            <a:r>
              <a:rPr lang="en-US" sz="2800" b="1" dirty="0" smtClean="0">
                <a:solidFill>
                  <a:srgbClr val="324481"/>
                </a:solidFill>
              </a:rPr>
              <a:t> </a:t>
            </a:r>
            <a:r>
              <a:rPr lang="en-US" sz="2800" b="1" dirty="0" err="1" smtClean="0">
                <a:solidFill>
                  <a:srgbClr val="324481"/>
                </a:solidFill>
              </a:rPr>
              <a:t>toutes</a:t>
            </a:r>
            <a:r>
              <a:rPr lang="en-US" sz="2800" b="1" dirty="0" smtClean="0">
                <a:solidFill>
                  <a:srgbClr val="324481"/>
                </a:solidFill>
              </a:rPr>
              <a:t> les </a:t>
            </a:r>
            <a:r>
              <a:rPr lang="en-US" sz="2800" b="1" dirty="0" err="1" smtClean="0">
                <a:solidFill>
                  <a:srgbClr val="324481"/>
                </a:solidFill>
              </a:rPr>
              <a:t>plateformes</a:t>
            </a:r>
            <a:r>
              <a:rPr lang="en-US" sz="2800" b="1" dirty="0" smtClean="0">
                <a:solidFill>
                  <a:srgbClr val="324481"/>
                </a:solidFill>
              </a:rPr>
              <a:t> :</a:t>
            </a:r>
          </a:p>
          <a:p>
            <a:pPr algn="ctr"/>
            <a:r>
              <a:rPr lang="en-US" sz="2800" b="1" dirty="0">
                <a:solidFill>
                  <a:srgbClr val="324481"/>
                </a:solidFill>
              </a:rPr>
              <a:t>l</a:t>
            </a:r>
            <a:r>
              <a:rPr lang="en-US" sz="2800" b="1" dirty="0" smtClean="0">
                <a:solidFill>
                  <a:srgbClr val="324481"/>
                </a:solidFill>
              </a:rPr>
              <a:t>es </a:t>
            </a:r>
            <a:r>
              <a:rPr lang="en-US" sz="2800" b="1" dirty="0" err="1" smtClean="0">
                <a:solidFill>
                  <a:srgbClr val="324481"/>
                </a:solidFill>
              </a:rPr>
              <a:t>imprimés</a:t>
            </a:r>
            <a:r>
              <a:rPr lang="en-US" sz="2800" b="1" dirty="0" smtClean="0">
                <a:solidFill>
                  <a:srgbClr val="324481"/>
                </a:solidFill>
              </a:rPr>
              <a:t> </a:t>
            </a:r>
            <a:r>
              <a:rPr lang="en-US" sz="2800" b="1" dirty="0" err="1" smtClean="0">
                <a:solidFill>
                  <a:srgbClr val="324481"/>
                </a:solidFill>
              </a:rPr>
              <a:t>sont</a:t>
            </a:r>
            <a:r>
              <a:rPr lang="en-US" sz="2800" b="1" dirty="0" smtClean="0">
                <a:solidFill>
                  <a:srgbClr val="324481"/>
                </a:solidFill>
              </a:rPr>
              <a:t> </a:t>
            </a:r>
            <a:r>
              <a:rPr lang="en-US" sz="2800" b="1" dirty="0" err="1" smtClean="0">
                <a:solidFill>
                  <a:srgbClr val="324481"/>
                </a:solidFill>
              </a:rPr>
              <a:t>bien</a:t>
            </a:r>
            <a:r>
              <a:rPr lang="en-US" sz="2800" b="1" dirty="0" smtClean="0">
                <a:solidFill>
                  <a:srgbClr val="324481"/>
                </a:solidFill>
              </a:rPr>
              <a:t> </a:t>
            </a:r>
            <a:r>
              <a:rPr lang="en-US" sz="2800" b="1" dirty="0" err="1" smtClean="0">
                <a:solidFill>
                  <a:srgbClr val="324481"/>
                </a:solidFill>
              </a:rPr>
              <a:t>placés</a:t>
            </a:r>
            <a:endParaRPr lang="en-US" sz="2800" b="1" dirty="0">
              <a:solidFill>
                <a:srgbClr val="32448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41" y="1875433"/>
            <a:ext cx="90003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9 sur 10</a:t>
            </a:r>
            <a:r>
              <a:rPr lang="en-US" sz="2000" b="1" dirty="0" smtClean="0"/>
              <a:t> </a:t>
            </a:r>
            <a:r>
              <a:rPr lang="en-US" sz="2000" dirty="0" err="1" smtClean="0"/>
              <a:t>lisent</a:t>
            </a:r>
            <a:r>
              <a:rPr lang="en-US" sz="2000" dirty="0" smtClean="0"/>
              <a:t> un </a:t>
            </a:r>
            <a:r>
              <a:rPr lang="en-US" sz="2000" b="1" dirty="0" smtClean="0">
                <a:solidFill>
                  <a:srgbClr val="AED246"/>
                </a:solidFill>
              </a:rPr>
              <a:t>journal </a:t>
            </a:r>
            <a:r>
              <a:rPr lang="en-US" sz="2000" b="1" dirty="0" err="1" smtClean="0">
                <a:solidFill>
                  <a:srgbClr val="AED246"/>
                </a:solidFill>
              </a:rPr>
              <a:t>toutes</a:t>
            </a:r>
            <a:r>
              <a:rPr lang="en-US" sz="2000" b="1" dirty="0" smtClean="0">
                <a:solidFill>
                  <a:srgbClr val="AED246"/>
                </a:solidFill>
              </a:rPr>
              <a:t> </a:t>
            </a:r>
            <a:r>
              <a:rPr lang="en-US" sz="2000" b="1" dirty="0" err="1" smtClean="0">
                <a:solidFill>
                  <a:srgbClr val="AED246"/>
                </a:solidFill>
              </a:rPr>
              <a:t>plateformes</a:t>
            </a:r>
            <a:r>
              <a:rPr lang="en-US" sz="2000" b="1" dirty="0" smtClean="0">
                <a:solidFill>
                  <a:srgbClr val="AED246"/>
                </a:solidFill>
              </a:rPr>
              <a:t> </a:t>
            </a:r>
            <a:r>
              <a:rPr lang="en-US" sz="2000" b="1" dirty="0" err="1" smtClean="0">
                <a:solidFill>
                  <a:srgbClr val="AED246"/>
                </a:solidFill>
              </a:rPr>
              <a:t>confondues</a:t>
            </a:r>
            <a:r>
              <a:rPr lang="en-US" sz="2000" b="1" dirty="0"/>
              <a:t> </a:t>
            </a:r>
            <a:r>
              <a:rPr lang="en-US" sz="2000" dirty="0" err="1" smtClean="0"/>
              <a:t>chaque</a:t>
            </a:r>
            <a:r>
              <a:rPr lang="en-US" sz="2000" dirty="0" smtClean="0"/>
              <a:t> </a:t>
            </a:r>
            <a:r>
              <a:rPr lang="en-US" sz="2000" dirty="0" err="1" smtClean="0"/>
              <a:t>semaine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b="1" u="sng" dirty="0" smtClean="0"/>
              <a:t>7 </a:t>
            </a:r>
            <a:r>
              <a:rPr lang="en-US" sz="2000" b="1" u="sng" dirty="0" err="1" smtClean="0"/>
              <a:t>sur</a:t>
            </a:r>
            <a:r>
              <a:rPr lang="en-US" sz="2000" b="1" u="sng" dirty="0" smtClean="0"/>
              <a:t> 10</a:t>
            </a:r>
            <a:r>
              <a:rPr lang="en-US" sz="2000" b="1" dirty="0" smtClean="0"/>
              <a:t> </a:t>
            </a:r>
            <a:r>
              <a:rPr lang="en-US" sz="2000" dirty="0" err="1" smtClean="0"/>
              <a:t>lisent</a:t>
            </a:r>
            <a:r>
              <a:rPr lang="en-US" sz="2000" dirty="0" smtClean="0"/>
              <a:t> un </a:t>
            </a:r>
            <a:r>
              <a:rPr lang="en-US" sz="2000" b="1" dirty="0">
                <a:solidFill>
                  <a:srgbClr val="AED246"/>
                </a:solidFill>
              </a:rPr>
              <a:t>journal </a:t>
            </a:r>
            <a:r>
              <a:rPr lang="en-US" sz="2000" b="1" dirty="0" err="1">
                <a:solidFill>
                  <a:srgbClr val="AED246"/>
                </a:solidFill>
              </a:rPr>
              <a:t>imprimé</a:t>
            </a:r>
            <a:r>
              <a:rPr lang="en-US" sz="2000" b="1" dirty="0">
                <a:solidFill>
                  <a:srgbClr val="AED246"/>
                </a:solidFill>
              </a:rPr>
              <a:t> </a:t>
            </a:r>
            <a:r>
              <a:rPr lang="en-US" sz="2000" dirty="0" err="1" smtClean="0"/>
              <a:t>chaque</a:t>
            </a:r>
            <a:r>
              <a:rPr lang="en-US" sz="2000" dirty="0" smtClean="0"/>
              <a:t> </a:t>
            </a:r>
            <a:r>
              <a:rPr lang="en-US" sz="2000" dirty="0" err="1" smtClean="0"/>
              <a:t>semaine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b="1" u="sng" dirty="0" smtClean="0"/>
              <a:t>6 </a:t>
            </a:r>
            <a:r>
              <a:rPr lang="en-US" sz="2000" b="1" u="sng" dirty="0" err="1" smtClean="0"/>
              <a:t>sur</a:t>
            </a:r>
            <a:r>
              <a:rPr lang="en-US" sz="2000" b="1" u="sng" dirty="0" smtClean="0"/>
              <a:t> 10</a:t>
            </a:r>
            <a:r>
              <a:rPr lang="en-US" sz="2000" b="1" dirty="0" smtClean="0"/>
              <a:t> </a:t>
            </a:r>
            <a:r>
              <a:rPr lang="en-US" sz="2000" dirty="0" err="1" smtClean="0"/>
              <a:t>lisent</a:t>
            </a:r>
            <a:r>
              <a:rPr lang="en-US" sz="2000" dirty="0" smtClean="0"/>
              <a:t> un </a:t>
            </a:r>
            <a:r>
              <a:rPr lang="en-US" sz="2000" b="1" dirty="0">
                <a:solidFill>
                  <a:srgbClr val="AED246"/>
                </a:solidFill>
              </a:rPr>
              <a:t>journal </a:t>
            </a:r>
            <a:r>
              <a:rPr lang="en-US" sz="2000" b="1" dirty="0" err="1">
                <a:solidFill>
                  <a:srgbClr val="AED246"/>
                </a:solidFill>
              </a:rPr>
              <a:t>sur</a:t>
            </a:r>
            <a:r>
              <a:rPr lang="en-US" sz="2000" b="1" dirty="0">
                <a:solidFill>
                  <a:srgbClr val="AED246"/>
                </a:solidFill>
              </a:rPr>
              <a:t> un site Web de journal </a:t>
            </a:r>
            <a:r>
              <a:rPr lang="en-US" sz="2000" dirty="0" err="1" smtClean="0"/>
              <a:t>chaque</a:t>
            </a:r>
            <a:r>
              <a:rPr lang="en-US" sz="2000" dirty="0" smtClean="0"/>
              <a:t> </a:t>
            </a:r>
            <a:r>
              <a:rPr lang="en-US" sz="2000" dirty="0" err="1" smtClean="0"/>
              <a:t>semaine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b="1" u="sng" dirty="0" smtClean="0"/>
              <a:t>5 </a:t>
            </a:r>
            <a:r>
              <a:rPr lang="en-US" sz="2000" b="1" u="sng" dirty="0" err="1" smtClean="0"/>
              <a:t>sur</a:t>
            </a:r>
            <a:r>
              <a:rPr lang="en-US" sz="2000" b="1" u="sng" dirty="0" smtClean="0"/>
              <a:t> 10</a:t>
            </a:r>
            <a:r>
              <a:rPr lang="en-US" sz="2000" b="1" dirty="0" smtClean="0"/>
              <a:t> </a:t>
            </a:r>
            <a:r>
              <a:rPr lang="en-US" sz="2000" dirty="0" err="1" smtClean="0"/>
              <a:t>lisent</a:t>
            </a:r>
            <a:r>
              <a:rPr lang="en-US" sz="2000" dirty="0" smtClean="0"/>
              <a:t> un </a:t>
            </a:r>
            <a:r>
              <a:rPr lang="en-US" sz="2000" b="1" dirty="0">
                <a:solidFill>
                  <a:srgbClr val="AED246"/>
                </a:solidFill>
              </a:rPr>
              <a:t>journal </a:t>
            </a:r>
            <a:r>
              <a:rPr lang="en-US" sz="2000" b="1" dirty="0" err="1">
                <a:solidFill>
                  <a:srgbClr val="AED246"/>
                </a:solidFill>
              </a:rPr>
              <a:t>sur</a:t>
            </a:r>
            <a:r>
              <a:rPr lang="en-US" sz="2000" b="1" dirty="0">
                <a:solidFill>
                  <a:srgbClr val="AED246"/>
                </a:solidFill>
              </a:rPr>
              <a:t> un </a:t>
            </a:r>
            <a:r>
              <a:rPr lang="en-US" sz="2000" b="1" dirty="0" err="1">
                <a:solidFill>
                  <a:srgbClr val="AED246"/>
                </a:solidFill>
              </a:rPr>
              <a:t>téléphone</a:t>
            </a:r>
            <a:r>
              <a:rPr lang="en-US" sz="2000" b="1" dirty="0">
                <a:solidFill>
                  <a:srgbClr val="AED246"/>
                </a:solidFill>
              </a:rPr>
              <a:t> </a:t>
            </a:r>
            <a:r>
              <a:rPr lang="en-US" sz="2000" dirty="0" err="1" smtClean="0"/>
              <a:t>chaque</a:t>
            </a:r>
            <a:r>
              <a:rPr lang="en-US" sz="2000" dirty="0" smtClean="0"/>
              <a:t> </a:t>
            </a:r>
            <a:r>
              <a:rPr lang="en-US" sz="2000" dirty="0" err="1" smtClean="0"/>
              <a:t>semaine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u="sng" dirty="0" smtClean="0"/>
              <a:t>5 </a:t>
            </a:r>
            <a:r>
              <a:rPr lang="en-US" sz="2000" b="1" u="sng" dirty="0" err="1" smtClean="0"/>
              <a:t>sur</a:t>
            </a:r>
            <a:r>
              <a:rPr lang="en-US" sz="2000" b="1" u="sng" dirty="0" smtClean="0"/>
              <a:t> 10</a:t>
            </a:r>
            <a:r>
              <a:rPr lang="en-US" sz="2000" dirty="0" smtClean="0"/>
              <a:t> </a:t>
            </a:r>
            <a:r>
              <a:rPr lang="en-US" sz="2000" dirty="0" err="1" smtClean="0"/>
              <a:t>lisent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000000"/>
                </a:solidFill>
              </a:rPr>
              <a:t>un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AED246"/>
                </a:solidFill>
              </a:rPr>
              <a:t>journal </a:t>
            </a:r>
            <a:r>
              <a:rPr lang="en-US" sz="2000" b="1" dirty="0" err="1">
                <a:solidFill>
                  <a:srgbClr val="AED246"/>
                </a:solidFill>
              </a:rPr>
              <a:t>sur</a:t>
            </a:r>
            <a:r>
              <a:rPr lang="en-US" sz="2000" b="1" dirty="0">
                <a:solidFill>
                  <a:srgbClr val="AED246"/>
                </a:solidFill>
              </a:rPr>
              <a:t> </a:t>
            </a:r>
            <a:r>
              <a:rPr lang="en-US" sz="2000" b="1" dirty="0" err="1">
                <a:solidFill>
                  <a:srgbClr val="AED246"/>
                </a:solidFill>
              </a:rPr>
              <a:t>une</a:t>
            </a:r>
            <a:r>
              <a:rPr lang="en-US" sz="2000" b="1" dirty="0">
                <a:solidFill>
                  <a:srgbClr val="AED246"/>
                </a:solidFill>
              </a:rPr>
              <a:t> </a:t>
            </a:r>
            <a:r>
              <a:rPr lang="en-US" sz="2000" b="1" dirty="0" err="1">
                <a:solidFill>
                  <a:srgbClr val="AED246"/>
                </a:solidFill>
              </a:rPr>
              <a:t>tablette</a:t>
            </a:r>
            <a:r>
              <a:rPr lang="en-US" sz="2000" b="1" dirty="0">
                <a:solidFill>
                  <a:srgbClr val="AED246"/>
                </a:solidFill>
              </a:rPr>
              <a:t> </a:t>
            </a:r>
            <a:r>
              <a:rPr lang="en-US" sz="2000" dirty="0" err="1" smtClean="0"/>
              <a:t>chaque</a:t>
            </a:r>
            <a:r>
              <a:rPr lang="en-US" sz="2000" dirty="0" smtClean="0"/>
              <a:t> </a:t>
            </a:r>
            <a:r>
              <a:rPr lang="en-US" sz="2000" dirty="0" err="1" smtClean="0"/>
              <a:t>semaine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00" y="6566356"/>
            <a:ext cx="647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Totum</a:t>
            </a:r>
            <a:r>
              <a:rPr lang="en-US" sz="800" dirty="0" smtClean="0"/>
              <a:t> Research pour le </a:t>
            </a:r>
            <a:r>
              <a:rPr lang="en-US" sz="800" dirty="0" err="1" smtClean="0"/>
              <a:t>compte</a:t>
            </a:r>
            <a:r>
              <a:rPr lang="en-US" sz="800" dirty="0" smtClean="0"/>
              <a:t> de </a:t>
            </a:r>
            <a:r>
              <a:rPr lang="en-US" sz="800" dirty="0" err="1" smtClean="0"/>
              <a:t>Journaux</a:t>
            </a:r>
            <a:r>
              <a:rPr lang="en-US" sz="800" dirty="0" smtClean="0"/>
              <a:t> </a:t>
            </a:r>
            <a:r>
              <a:rPr lang="en-US" sz="800" dirty="0" err="1" smtClean="0"/>
              <a:t>canadiens</a:t>
            </a:r>
            <a:r>
              <a:rPr lang="en-US" sz="800" dirty="0" smtClean="0"/>
              <a:t> </a:t>
            </a:r>
            <a:r>
              <a:rPr lang="fr-CA" sz="800" dirty="0"/>
              <a:t>«  </a:t>
            </a:r>
            <a:r>
              <a:rPr lang="en-US" sz="800" dirty="0" smtClean="0"/>
              <a:t>Les </a:t>
            </a:r>
            <a:r>
              <a:rPr lang="en-US" sz="800" dirty="0" err="1" smtClean="0"/>
              <a:t>journaux</a:t>
            </a:r>
            <a:r>
              <a:rPr lang="en-US" sz="800" dirty="0" smtClean="0"/>
              <a:t> partout et </a:t>
            </a:r>
            <a:r>
              <a:rPr lang="en-US" sz="800" dirty="0" err="1" smtClean="0"/>
              <a:t>en</a:t>
            </a:r>
            <a:r>
              <a:rPr lang="en-US" sz="800" dirty="0" smtClean="0"/>
              <a:t> tout temps – Ce qui a </a:t>
            </a:r>
            <a:r>
              <a:rPr lang="en-US" sz="800" dirty="0" err="1" smtClean="0"/>
              <a:t>changé</a:t>
            </a:r>
            <a:r>
              <a:rPr lang="fr-CA" sz="800" dirty="0"/>
              <a:t> »</a:t>
            </a:r>
            <a:r>
              <a:rPr lang="en-US" sz="800" dirty="0" smtClean="0"/>
              <a:t>, </a:t>
            </a:r>
            <a:r>
              <a:rPr lang="en-US" sz="800" dirty="0" err="1" smtClean="0"/>
              <a:t>novembre</a:t>
            </a:r>
            <a:r>
              <a:rPr lang="en-US" sz="800" dirty="0" smtClean="0"/>
              <a:t> 2014</a:t>
            </a:r>
            <a:endParaRPr lang="en-US" sz="800" b="1" dirty="0"/>
          </a:p>
        </p:txBody>
      </p:sp>
      <p:pic>
        <p:nvPicPr>
          <p:cNvPr id="2052" name="Picture 4" descr="http://www.inma.org/blogs/big-data-for-news-publishers/assets/content/Lervik-Complacenc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"/>
          <a:stretch/>
        </p:blipFill>
        <p:spPr bwMode="auto">
          <a:xfrm>
            <a:off x="2414848" y="4572000"/>
            <a:ext cx="3985952" cy="19335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594538"/>
              </p:ext>
            </p:extLst>
          </p:nvPr>
        </p:nvGraphicFramePr>
        <p:xfrm>
          <a:off x="-228600" y="896645"/>
          <a:ext cx="8686800" cy="552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3643" y="1371687"/>
            <a:ext cx="49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86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6840" y="1403499"/>
            <a:ext cx="4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4915" y="1340137"/>
            <a:ext cx="45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24557" y="3375493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69    67    68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t="63169" r="66803" b="28960"/>
          <a:stretch/>
        </p:blipFill>
        <p:spPr bwMode="auto">
          <a:xfrm>
            <a:off x="859374" y="3926862"/>
            <a:ext cx="1439056" cy="53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2" t="33236" r="68018" b="64693"/>
          <a:stretch/>
        </p:blipFill>
        <p:spPr bwMode="auto">
          <a:xfrm>
            <a:off x="1029522" y="2118249"/>
            <a:ext cx="1119226" cy="24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6478" y="2065024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12    14    13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61498"/>
            <a:ext cx="9144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324481"/>
                </a:solidFill>
              </a:rPr>
              <a:t>Lectorat</a:t>
            </a:r>
            <a:r>
              <a:rPr lang="en-US" sz="2200" b="1" dirty="0" smtClean="0">
                <a:solidFill>
                  <a:srgbClr val="324481"/>
                </a:solidFill>
              </a:rPr>
              <a:t> </a:t>
            </a:r>
            <a:r>
              <a:rPr lang="en-US" sz="2200" b="1" dirty="0">
                <a:solidFill>
                  <a:srgbClr val="324481"/>
                </a:solidFill>
              </a:rPr>
              <a:t>des </a:t>
            </a:r>
            <a:r>
              <a:rPr lang="en-US" sz="2200" b="1" dirty="0" err="1">
                <a:solidFill>
                  <a:srgbClr val="324481"/>
                </a:solidFill>
              </a:rPr>
              <a:t>journaux</a:t>
            </a:r>
            <a:r>
              <a:rPr lang="en-US" sz="2200" b="1" dirty="0">
                <a:solidFill>
                  <a:srgbClr val="324481"/>
                </a:solidFill>
              </a:rPr>
              <a:t> - </a:t>
            </a:r>
            <a:r>
              <a:rPr lang="en-US" sz="2200" b="1" dirty="0" err="1">
                <a:solidFill>
                  <a:srgbClr val="324481"/>
                </a:solidFill>
              </a:rPr>
              <a:t>toutes</a:t>
            </a:r>
            <a:r>
              <a:rPr lang="en-US" sz="2200" b="1" dirty="0">
                <a:solidFill>
                  <a:srgbClr val="324481"/>
                </a:solidFill>
              </a:rPr>
              <a:t> </a:t>
            </a:r>
            <a:r>
              <a:rPr lang="en-US" sz="2200" b="1" dirty="0" err="1" smtClean="0">
                <a:solidFill>
                  <a:srgbClr val="324481"/>
                </a:solidFill>
              </a:rPr>
              <a:t>plateformes</a:t>
            </a:r>
            <a:r>
              <a:rPr lang="en-US" sz="2200" b="1" dirty="0" smtClean="0">
                <a:solidFill>
                  <a:srgbClr val="324481"/>
                </a:solidFill>
              </a:rPr>
              <a:t> : </a:t>
            </a:r>
            <a:r>
              <a:rPr lang="en-US" sz="2200" b="1" dirty="0" err="1" smtClean="0">
                <a:solidFill>
                  <a:srgbClr val="324481"/>
                </a:solidFill>
              </a:rPr>
              <a:t>une</a:t>
            </a:r>
            <a:r>
              <a:rPr lang="en-US" sz="2200" b="1" dirty="0" smtClean="0">
                <a:solidFill>
                  <a:srgbClr val="324481"/>
                </a:solidFill>
              </a:rPr>
              <a:t> force qui </a:t>
            </a:r>
            <a:r>
              <a:rPr lang="en-US" sz="2200" b="1" dirty="0" err="1" smtClean="0">
                <a:solidFill>
                  <a:srgbClr val="324481"/>
                </a:solidFill>
              </a:rPr>
              <a:t>dure</a:t>
            </a:r>
            <a:endParaRPr lang="en-US" sz="2200" b="1" dirty="0">
              <a:solidFill>
                <a:srgbClr val="32448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5359" y="1452357"/>
            <a:ext cx="5229687" cy="830997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600" dirty="0" err="1" smtClean="0"/>
              <a:t>Lectorat</a:t>
            </a:r>
            <a:r>
              <a:rPr lang="en-US" sz="1600" dirty="0" smtClean="0"/>
              <a:t> </a:t>
            </a:r>
            <a:r>
              <a:rPr lang="en-US" sz="1600" dirty="0" err="1" smtClean="0"/>
              <a:t>selon</a:t>
            </a:r>
            <a:r>
              <a:rPr lang="en-US" sz="1600" dirty="0" smtClean="0"/>
              <a:t> la </a:t>
            </a:r>
            <a:r>
              <a:rPr lang="en-US" sz="1600" dirty="0" err="1" smtClean="0"/>
              <a:t>plateforme</a:t>
            </a:r>
            <a:r>
              <a:rPr lang="en-US" sz="1600" dirty="0" smtClean="0"/>
              <a:t>: </a:t>
            </a:r>
            <a:r>
              <a:rPr lang="en-US" sz="1600" dirty="0" err="1" smtClean="0"/>
              <a:t>même</a:t>
            </a:r>
            <a:r>
              <a:rPr lang="en-US" sz="1600" dirty="0" smtClean="0"/>
              <a:t> </a:t>
            </a:r>
            <a:r>
              <a:rPr lang="en-US" sz="1600" dirty="0" err="1" smtClean="0"/>
              <a:t>ordre</a:t>
            </a:r>
            <a:r>
              <a:rPr lang="en-US" sz="1600" dirty="0" smtClean="0"/>
              <a:t> </a:t>
            </a:r>
            <a:r>
              <a:rPr lang="en-US" sz="1600" dirty="0" err="1" smtClean="0"/>
              <a:t>qu’en</a:t>
            </a:r>
            <a:r>
              <a:rPr lang="en-US" sz="1600" dirty="0" smtClean="0"/>
              <a:t> 2011 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600" dirty="0" smtClean="0"/>
              <a:t>Les </a:t>
            </a:r>
            <a:r>
              <a:rPr lang="en-US" sz="1600" dirty="0" err="1" smtClean="0"/>
              <a:t>imprimés</a:t>
            </a:r>
            <a:r>
              <a:rPr lang="en-US" sz="1600" dirty="0" smtClean="0"/>
              <a:t> et le mobile </a:t>
            </a:r>
            <a:r>
              <a:rPr lang="en-US" sz="1600" dirty="0" err="1" smtClean="0"/>
              <a:t>tiennent</a:t>
            </a:r>
            <a:r>
              <a:rPr lang="en-US" sz="1600" dirty="0" smtClean="0"/>
              <a:t> bon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600" dirty="0" err="1" smtClean="0"/>
              <a:t>Légère</a:t>
            </a:r>
            <a:r>
              <a:rPr lang="en-US" sz="1600" dirty="0" smtClean="0"/>
              <a:t> </a:t>
            </a:r>
            <a:r>
              <a:rPr lang="en-US" sz="1600" dirty="0" err="1" smtClean="0"/>
              <a:t>hausse</a:t>
            </a:r>
            <a:r>
              <a:rPr lang="en-US" sz="1600" dirty="0" smtClean="0"/>
              <a:t> du Web et des </a:t>
            </a:r>
            <a:r>
              <a:rPr lang="en-US" sz="1600" dirty="0" err="1" smtClean="0"/>
              <a:t>tablettes</a:t>
            </a:r>
            <a:endParaRPr lang="en-US" sz="1600" dirty="0"/>
          </a:p>
        </p:txBody>
      </p:sp>
      <p:sp>
        <p:nvSpPr>
          <p:cNvPr id="17" name="TextBox 7"/>
          <p:cNvSpPr txBox="1"/>
          <p:nvPr/>
        </p:nvSpPr>
        <p:spPr>
          <a:xfrm>
            <a:off x="1149930" y="6019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Toutes</a:t>
            </a:r>
            <a:endParaRPr lang="en-US" sz="1600" dirty="0"/>
          </a:p>
        </p:txBody>
      </p:sp>
      <p:sp>
        <p:nvSpPr>
          <p:cNvPr id="19" name="TextBox 8"/>
          <p:cNvSpPr txBox="1"/>
          <p:nvPr/>
        </p:nvSpPr>
        <p:spPr>
          <a:xfrm>
            <a:off x="2479960" y="6019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Journaux</a:t>
            </a:r>
            <a:endParaRPr lang="en-US" sz="1600" dirty="0"/>
          </a:p>
        </p:txBody>
      </p:sp>
      <p:sp>
        <p:nvSpPr>
          <p:cNvPr id="20" name="TextBox 14"/>
          <p:cNvSpPr txBox="1"/>
          <p:nvPr/>
        </p:nvSpPr>
        <p:spPr>
          <a:xfrm>
            <a:off x="7011379" y="6019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Tablette</a:t>
            </a:r>
            <a:endParaRPr lang="en-US" sz="1600" dirty="0"/>
          </a:p>
        </p:txBody>
      </p:sp>
      <p:sp>
        <p:nvSpPr>
          <p:cNvPr id="21" name="TextBox 1"/>
          <p:cNvSpPr txBox="1"/>
          <p:nvPr/>
        </p:nvSpPr>
        <p:spPr>
          <a:xfrm>
            <a:off x="3429000" y="6021048"/>
            <a:ext cx="2209800" cy="428242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Sites Web de </a:t>
            </a:r>
            <a:r>
              <a:rPr lang="en-US" sz="1600" dirty="0" err="1" smtClean="0"/>
              <a:t>journaux</a:t>
            </a:r>
            <a:endParaRPr lang="en-US" sz="1600" b="0" dirty="0"/>
          </a:p>
        </p:txBody>
      </p:sp>
      <p:sp>
        <p:nvSpPr>
          <p:cNvPr id="22" name="TextBox 1"/>
          <p:cNvSpPr txBox="1"/>
          <p:nvPr/>
        </p:nvSpPr>
        <p:spPr>
          <a:xfrm>
            <a:off x="5486400" y="6048758"/>
            <a:ext cx="1155948" cy="42824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Téléphone</a:t>
            </a:r>
            <a:endParaRPr lang="en-US" sz="16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859374" y="6578231"/>
            <a:ext cx="6608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Totum</a:t>
            </a:r>
            <a:r>
              <a:rPr lang="en-US" sz="800" dirty="0"/>
              <a:t> Research pour le </a:t>
            </a:r>
            <a:r>
              <a:rPr lang="en-US" sz="800" dirty="0" err="1"/>
              <a:t>compte</a:t>
            </a:r>
            <a:r>
              <a:rPr lang="en-US" sz="800" dirty="0"/>
              <a:t> de </a:t>
            </a:r>
            <a:r>
              <a:rPr lang="en-US" sz="800" dirty="0" err="1"/>
              <a:t>Journaux</a:t>
            </a:r>
            <a:r>
              <a:rPr lang="en-US" sz="800" dirty="0"/>
              <a:t> </a:t>
            </a:r>
            <a:r>
              <a:rPr lang="en-US" sz="800" dirty="0" err="1"/>
              <a:t>canadiens</a:t>
            </a:r>
            <a:r>
              <a:rPr lang="en-US" sz="800" dirty="0"/>
              <a:t> </a:t>
            </a:r>
            <a:r>
              <a:rPr lang="fr-CA" sz="800" dirty="0"/>
              <a:t>«  </a:t>
            </a:r>
            <a:r>
              <a:rPr lang="en-US" sz="800" dirty="0" smtClean="0"/>
              <a:t>Les </a:t>
            </a:r>
            <a:r>
              <a:rPr lang="en-US" sz="800" dirty="0" err="1"/>
              <a:t>journaux</a:t>
            </a:r>
            <a:r>
              <a:rPr lang="en-US" sz="800" dirty="0"/>
              <a:t> partout et </a:t>
            </a:r>
            <a:r>
              <a:rPr lang="en-US" sz="800" dirty="0" err="1"/>
              <a:t>en</a:t>
            </a:r>
            <a:r>
              <a:rPr lang="en-US" sz="800" dirty="0"/>
              <a:t> tout temps – Ce qui a </a:t>
            </a:r>
            <a:r>
              <a:rPr lang="en-US" sz="800" dirty="0" err="1" smtClean="0"/>
              <a:t>changé</a:t>
            </a:r>
            <a:r>
              <a:rPr lang="fr-CA" sz="800" dirty="0"/>
              <a:t> »</a:t>
            </a:r>
            <a:r>
              <a:rPr lang="en-US" sz="800" dirty="0" smtClean="0"/>
              <a:t>, </a:t>
            </a:r>
            <a:r>
              <a:rPr lang="en-US" sz="800" dirty="0" err="1"/>
              <a:t>novembre</a:t>
            </a:r>
            <a:r>
              <a:rPr lang="en-US" sz="800" dirty="0"/>
              <a:t> 2014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621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80327529"/>
              </p:ext>
            </p:extLst>
          </p:nvPr>
        </p:nvGraphicFramePr>
        <p:xfrm>
          <a:off x="344054" y="2217738"/>
          <a:ext cx="8474075" cy="387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0218" y="1524000"/>
            <a:ext cx="6258444" cy="1200329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Imprimés</a:t>
            </a:r>
            <a:r>
              <a:rPr lang="en-US" dirty="0" smtClean="0"/>
              <a:t> – </a:t>
            </a:r>
            <a:r>
              <a:rPr lang="en-US" dirty="0" err="1"/>
              <a:t>m</a:t>
            </a:r>
            <a:r>
              <a:rPr lang="en-US" dirty="0" err="1" smtClean="0"/>
              <a:t>atin</a:t>
            </a:r>
            <a:r>
              <a:rPr lang="en-US" dirty="0" smtClean="0"/>
              <a:t> (plus </a:t>
            </a:r>
            <a:r>
              <a:rPr lang="en-US" dirty="0" err="1" smtClean="0"/>
              <a:t>élevé</a:t>
            </a:r>
            <a:r>
              <a:rPr lang="en-US" dirty="0" smtClean="0"/>
              <a:t>) et soirée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Tablette</a:t>
            </a:r>
            <a:r>
              <a:rPr lang="en-US" dirty="0" smtClean="0"/>
              <a:t> – </a:t>
            </a:r>
            <a:r>
              <a:rPr lang="en-US" dirty="0" err="1" smtClean="0"/>
              <a:t>en</a:t>
            </a:r>
            <a:r>
              <a:rPr lang="en-US" dirty="0" smtClean="0"/>
              <a:t> soirée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Web et </a:t>
            </a:r>
            <a:r>
              <a:rPr lang="en-US" dirty="0" err="1" smtClean="0"/>
              <a:t>téléphone</a:t>
            </a:r>
            <a:r>
              <a:rPr lang="en-US" dirty="0" smtClean="0"/>
              <a:t> – </a:t>
            </a:r>
            <a:r>
              <a:rPr lang="en-US" dirty="0" err="1" smtClean="0"/>
              <a:t>tôt</a:t>
            </a:r>
            <a:r>
              <a:rPr lang="en-US" dirty="0" smtClean="0"/>
              <a:t> le </a:t>
            </a:r>
            <a:r>
              <a:rPr lang="en-US" dirty="0" err="1" smtClean="0"/>
              <a:t>matin</a:t>
            </a:r>
            <a:r>
              <a:rPr lang="en-US" dirty="0" smtClean="0"/>
              <a:t>, </a:t>
            </a:r>
            <a:r>
              <a:rPr lang="en-US" dirty="0" err="1" smtClean="0"/>
              <a:t>en</a:t>
            </a:r>
            <a:r>
              <a:rPr lang="en-US" dirty="0" smtClean="0"/>
              <a:t> matinée et </a:t>
            </a:r>
            <a:r>
              <a:rPr lang="en-US" dirty="0" err="1" smtClean="0"/>
              <a:t>en</a:t>
            </a:r>
            <a:r>
              <a:rPr lang="en-US" dirty="0" smtClean="0"/>
              <a:t> soirée (Web!)</a:t>
            </a:r>
          </a:p>
        </p:txBody>
      </p:sp>
      <p:sp>
        <p:nvSpPr>
          <p:cNvPr id="6" name="Oval 5"/>
          <p:cNvSpPr/>
          <p:nvPr/>
        </p:nvSpPr>
        <p:spPr>
          <a:xfrm>
            <a:off x="990600" y="2971800"/>
            <a:ext cx="2209800" cy="477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67600" y="2438399"/>
            <a:ext cx="762000" cy="1257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 b="14015"/>
          <a:stretch/>
        </p:blipFill>
        <p:spPr bwMode="auto">
          <a:xfrm>
            <a:off x="0" y="4267200"/>
            <a:ext cx="9144000" cy="141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0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24481"/>
                </a:solidFill>
              </a:rPr>
              <a:t>Lectorat</a:t>
            </a:r>
            <a:r>
              <a:rPr lang="en-US" sz="3200" b="1" dirty="0">
                <a:solidFill>
                  <a:srgbClr val="324481"/>
                </a:solidFill>
              </a:rPr>
              <a:t> des </a:t>
            </a:r>
            <a:r>
              <a:rPr lang="en-US" sz="3200" b="1" dirty="0" err="1">
                <a:solidFill>
                  <a:srgbClr val="324481"/>
                </a:solidFill>
              </a:rPr>
              <a:t>journaux</a:t>
            </a:r>
            <a:r>
              <a:rPr lang="en-US" sz="3200" b="1" dirty="0">
                <a:solidFill>
                  <a:srgbClr val="324481"/>
                </a:solidFill>
              </a:rPr>
              <a:t> </a:t>
            </a:r>
            <a:r>
              <a:rPr lang="en-US" sz="3200" b="1" dirty="0" err="1">
                <a:solidFill>
                  <a:srgbClr val="324481"/>
                </a:solidFill>
              </a:rPr>
              <a:t>selon</a:t>
            </a:r>
            <a:r>
              <a:rPr lang="en-US" sz="3200" b="1" dirty="0">
                <a:solidFill>
                  <a:srgbClr val="324481"/>
                </a:solidFill>
              </a:rPr>
              <a:t> </a:t>
            </a:r>
            <a:r>
              <a:rPr lang="en-US" sz="3200" b="1" dirty="0" err="1">
                <a:solidFill>
                  <a:srgbClr val="324481"/>
                </a:solidFill>
              </a:rPr>
              <a:t>l’heure</a:t>
            </a:r>
            <a:endParaRPr lang="en-US" sz="3200" b="1" dirty="0">
              <a:solidFill>
                <a:srgbClr val="32448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81" y="6566356"/>
            <a:ext cx="66583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Totum</a:t>
            </a:r>
            <a:r>
              <a:rPr lang="en-US" sz="800" dirty="0"/>
              <a:t> Research pour le </a:t>
            </a:r>
            <a:r>
              <a:rPr lang="en-US" sz="800" dirty="0" err="1"/>
              <a:t>compte</a:t>
            </a:r>
            <a:r>
              <a:rPr lang="en-US" sz="800" dirty="0"/>
              <a:t> de </a:t>
            </a:r>
            <a:r>
              <a:rPr lang="en-US" sz="800" dirty="0" err="1"/>
              <a:t>Journaux</a:t>
            </a:r>
            <a:r>
              <a:rPr lang="en-US" sz="800" dirty="0"/>
              <a:t> </a:t>
            </a:r>
            <a:r>
              <a:rPr lang="en-US" sz="800" dirty="0" err="1"/>
              <a:t>canadiens</a:t>
            </a:r>
            <a:r>
              <a:rPr lang="en-US" sz="800" dirty="0"/>
              <a:t> </a:t>
            </a:r>
            <a:r>
              <a:rPr lang="fr-CA" sz="800" dirty="0"/>
              <a:t>«  </a:t>
            </a:r>
            <a:r>
              <a:rPr lang="en-US" sz="800" dirty="0" smtClean="0"/>
              <a:t>Les </a:t>
            </a:r>
            <a:r>
              <a:rPr lang="en-US" sz="800" dirty="0" err="1"/>
              <a:t>journaux</a:t>
            </a:r>
            <a:r>
              <a:rPr lang="en-US" sz="800" dirty="0"/>
              <a:t> partout et </a:t>
            </a:r>
            <a:r>
              <a:rPr lang="en-US" sz="800" dirty="0" err="1"/>
              <a:t>en</a:t>
            </a:r>
            <a:r>
              <a:rPr lang="en-US" sz="800" dirty="0"/>
              <a:t> tout temps – Ce qui a </a:t>
            </a:r>
            <a:r>
              <a:rPr lang="en-US" sz="800" dirty="0" err="1" smtClean="0"/>
              <a:t>changé</a:t>
            </a:r>
            <a:r>
              <a:rPr lang="fr-CA" sz="800" dirty="0"/>
              <a:t> »</a:t>
            </a:r>
            <a:r>
              <a:rPr lang="en-US" sz="800" dirty="0" smtClean="0"/>
              <a:t>, </a:t>
            </a:r>
            <a:r>
              <a:rPr lang="en-US" sz="800" dirty="0" err="1"/>
              <a:t>novembre</a:t>
            </a:r>
            <a:r>
              <a:rPr lang="en-US" sz="800" dirty="0"/>
              <a:t> 2014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0602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8903" y="3048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en-US" sz="4800" b="1" dirty="0">
              <a:solidFill>
                <a:srgbClr val="AED2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76400"/>
            <a:ext cx="8001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Les </a:t>
            </a:r>
            <a:r>
              <a:rPr lang="en-US" sz="3200" b="1" dirty="0" err="1" smtClean="0">
                <a:solidFill>
                  <a:srgbClr val="324481"/>
                </a:solidFill>
              </a:rPr>
              <a:t>lecteurs</a:t>
            </a:r>
            <a:r>
              <a:rPr lang="en-US" sz="3200" b="1" dirty="0" smtClean="0">
                <a:solidFill>
                  <a:srgbClr val="324481"/>
                </a:solidFill>
              </a:rPr>
              <a:t> de </a:t>
            </a:r>
            <a:r>
              <a:rPr lang="en-US" sz="3200" b="1" dirty="0" err="1" smtClean="0">
                <a:solidFill>
                  <a:srgbClr val="324481"/>
                </a:solidFill>
              </a:rPr>
              <a:t>journaux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sont</a:t>
            </a:r>
            <a:r>
              <a:rPr lang="en-US" sz="3200" b="1" dirty="0" smtClean="0">
                <a:solidFill>
                  <a:srgbClr val="324481"/>
                </a:solidFill>
              </a:rPr>
              <a:t> </a:t>
            </a:r>
            <a:r>
              <a:rPr lang="en-US" sz="3200" b="1" dirty="0" err="1" smtClean="0">
                <a:solidFill>
                  <a:srgbClr val="324481"/>
                </a:solidFill>
              </a:rPr>
              <a:t>engagés</a:t>
            </a:r>
            <a:r>
              <a:rPr lang="en-US" sz="3200" b="1" dirty="0" smtClean="0">
                <a:solidFill>
                  <a:srgbClr val="324481"/>
                </a:solidFill>
              </a:rPr>
              <a:t> :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46 </a:t>
            </a:r>
            <a:r>
              <a:rPr lang="en-US" sz="2800" b="1" dirty="0"/>
              <a:t>minutes </a:t>
            </a:r>
            <a:r>
              <a:rPr lang="en-US" sz="2800" b="1" dirty="0" smtClean="0"/>
              <a:t>par jour </a:t>
            </a:r>
            <a:r>
              <a:rPr lang="en-US" sz="2800" dirty="0" smtClean="0"/>
              <a:t>avec les </a:t>
            </a:r>
            <a:r>
              <a:rPr lang="en-US" sz="2800" dirty="0" err="1" smtClean="0"/>
              <a:t>éditions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AED246"/>
                </a:solidFill>
              </a:rPr>
              <a:t>papier</a:t>
            </a:r>
            <a:endParaRPr lang="en-US" sz="2800" b="1" dirty="0" smtClean="0">
              <a:solidFill>
                <a:srgbClr val="AED2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30 à 40 </a:t>
            </a:r>
            <a:r>
              <a:rPr lang="en-US" sz="2800" b="1" dirty="0"/>
              <a:t>minutes </a:t>
            </a:r>
            <a:r>
              <a:rPr lang="en-US" sz="2800" b="1" dirty="0" smtClean="0"/>
              <a:t>par jour </a:t>
            </a:r>
            <a:r>
              <a:rPr lang="en-US" sz="2800" dirty="0" smtClean="0"/>
              <a:t>avec les versions </a:t>
            </a:r>
            <a:r>
              <a:rPr lang="en-US" sz="2800" b="1" dirty="0" err="1" smtClean="0">
                <a:solidFill>
                  <a:srgbClr val="AED246"/>
                </a:solidFill>
              </a:rPr>
              <a:t>numériques</a:t>
            </a:r>
            <a:endParaRPr lang="en-US" sz="2800" b="1" dirty="0">
              <a:solidFill>
                <a:srgbClr val="AED246"/>
              </a:solidFill>
            </a:endParaRPr>
          </a:p>
        </p:txBody>
      </p:sp>
      <p:pic>
        <p:nvPicPr>
          <p:cNvPr id="1030" name="Picture 6" descr="Tablet, newspaper, cup of coffee and alarm clock on wooden table Stock Photo - 255031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7"/>
          <a:stretch/>
        </p:blipFill>
        <p:spPr bwMode="auto">
          <a:xfrm>
            <a:off x="2971800" y="4419600"/>
            <a:ext cx="2857500" cy="19816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6574513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NADbank, 22 </a:t>
            </a:r>
            <a:r>
              <a:rPr lang="en-US" sz="800" dirty="0" err="1" smtClean="0"/>
              <a:t>avril</a:t>
            </a:r>
            <a:r>
              <a:rPr lang="en-US" sz="800" dirty="0" smtClean="0"/>
              <a:t>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205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01281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Engagement avec les </a:t>
            </a:r>
            <a:r>
              <a:rPr lang="en-US" sz="3200" b="1" dirty="0" err="1" smtClean="0">
                <a:solidFill>
                  <a:srgbClr val="324481"/>
                </a:solidFill>
              </a:rPr>
              <a:t>médias</a:t>
            </a:r>
            <a:r>
              <a:rPr lang="en-US" sz="3200" b="1" dirty="0" smtClean="0">
                <a:solidFill>
                  <a:srgbClr val="324481"/>
                </a:solidFill>
              </a:rPr>
              <a:t> :*</a:t>
            </a:r>
          </a:p>
          <a:p>
            <a:pPr algn="ctr"/>
            <a:endParaRPr lang="en-US" sz="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Les </a:t>
            </a:r>
            <a:r>
              <a:rPr lang="en-US" sz="2800" b="1" dirty="0" err="1" smtClean="0"/>
              <a:t>journaux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imprimés</a:t>
            </a:r>
            <a:r>
              <a:rPr lang="en-US" sz="2800" b="1" dirty="0" smtClean="0"/>
              <a:t> </a:t>
            </a:r>
            <a:r>
              <a:rPr lang="en-US" sz="2800" dirty="0" err="1" smtClean="0"/>
              <a:t>sont</a:t>
            </a:r>
            <a:r>
              <a:rPr lang="en-US" sz="2800" dirty="0" smtClean="0"/>
              <a:t> au </a:t>
            </a:r>
            <a:r>
              <a:rPr lang="en-US" sz="2800" b="1" dirty="0" smtClean="0"/>
              <a:t>1er rang </a:t>
            </a:r>
            <a:r>
              <a:rPr lang="en-US" sz="2800" dirty="0" err="1" smtClean="0"/>
              <a:t>devant</a:t>
            </a:r>
            <a:r>
              <a:rPr lang="en-US" sz="2800" dirty="0" smtClean="0"/>
              <a:t> </a:t>
            </a:r>
            <a:r>
              <a:rPr lang="en-US" sz="2800" dirty="0" err="1" smtClean="0"/>
              <a:t>tous</a:t>
            </a:r>
            <a:r>
              <a:rPr lang="en-US" sz="2800" dirty="0" smtClean="0"/>
              <a:t> les </a:t>
            </a:r>
            <a:r>
              <a:rPr lang="en-US" sz="2800" dirty="0" err="1" smtClean="0"/>
              <a:t>autres</a:t>
            </a:r>
            <a:r>
              <a:rPr lang="en-US" sz="2800" dirty="0" smtClean="0"/>
              <a:t> </a:t>
            </a:r>
            <a:r>
              <a:rPr lang="en-US" sz="2800" dirty="0" err="1" smtClean="0"/>
              <a:t>médias</a:t>
            </a: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Les sites Web de </a:t>
            </a:r>
            <a:r>
              <a:rPr lang="en-US" sz="2800" b="1" dirty="0" err="1" smtClean="0"/>
              <a:t>journaux</a:t>
            </a:r>
            <a:r>
              <a:rPr lang="en-US" sz="2800" b="1" dirty="0" smtClean="0"/>
              <a:t> </a:t>
            </a:r>
            <a:r>
              <a:rPr lang="en-US" sz="2800" dirty="0" smtClean="0"/>
              <a:t>se </a:t>
            </a:r>
            <a:r>
              <a:rPr lang="en-US" sz="2800" dirty="0" err="1" smtClean="0"/>
              <a:t>placent</a:t>
            </a:r>
            <a:r>
              <a:rPr lang="en-US" sz="2800" dirty="0" smtClean="0"/>
              <a:t> </a:t>
            </a:r>
            <a:r>
              <a:rPr lang="en-US" sz="2800" b="1" dirty="0" err="1" smtClean="0"/>
              <a:t>bien</a:t>
            </a:r>
            <a:r>
              <a:rPr lang="en-US" sz="2800" b="1" dirty="0" smtClean="0"/>
              <a:t> au-</a:t>
            </a:r>
            <a:r>
              <a:rPr lang="en-US" sz="2800" b="1" dirty="0" err="1" smtClean="0"/>
              <a:t>dessus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moyenne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38200" y="4043673"/>
            <a:ext cx="7848600" cy="163121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*</a:t>
            </a:r>
            <a:r>
              <a:rPr lang="en-US" sz="2000" u="sng" dirty="0" err="1" smtClean="0"/>
              <a:t>Définition</a:t>
            </a:r>
            <a:r>
              <a:rPr lang="en-US" sz="2000" u="sng" dirty="0" smtClean="0"/>
              <a:t> </a:t>
            </a:r>
            <a:r>
              <a:rPr lang="en-US" sz="2000" dirty="0" smtClean="0"/>
              <a:t>: </a:t>
            </a:r>
            <a:r>
              <a:rPr lang="en-US" sz="2000" b="1" dirty="0" smtClean="0"/>
              <a:t>Engagement avec les </a:t>
            </a:r>
            <a:r>
              <a:rPr lang="en-US" sz="2000" b="1" dirty="0" err="1" smtClean="0"/>
              <a:t>médias</a:t>
            </a:r>
            <a:endParaRPr lang="en-US" sz="2000" b="1" dirty="0" smtClean="0"/>
          </a:p>
          <a:p>
            <a:pPr algn="ctr"/>
            <a:r>
              <a:rPr lang="en-US" sz="2000" dirty="0" err="1" smtClean="0"/>
              <a:t>Selon</a:t>
            </a:r>
            <a:r>
              <a:rPr lang="en-US" sz="2000" dirty="0" smtClean="0"/>
              <a:t> 11 </a:t>
            </a:r>
            <a:r>
              <a:rPr lang="en-US" sz="2000" dirty="0" err="1" smtClean="0"/>
              <a:t>métriques</a:t>
            </a:r>
            <a:r>
              <a:rPr lang="en-US" sz="2000" dirty="0" smtClean="0"/>
              <a:t> : </a:t>
            </a:r>
            <a:r>
              <a:rPr lang="en-US" sz="2000" dirty="0" err="1" smtClean="0"/>
              <a:t>confiance</a:t>
            </a:r>
            <a:r>
              <a:rPr lang="en-US" sz="2000" dirty="0" smtClean="0"/>
              <a:t>, </a:t>
            </a:r>
            <a:r>
              <a:rPr lang="en-US" sz="2000" dirty="0" err="1" smtClean="0"/>
              <a:t>intérêt</a:t>
            </a:r>
            <a:r>
              <a:rPr lang="en-US" sz="2000" dirty="0" smtClean="0"/>
              <a:t> pour le </a:t>
            </a:r>
            <a:r>
              <a:rPr lang="en-US" sz="2000" dirty="0" err="1" smtClean="0"/>
              <a:t>média</a:t>
            </a:r>
            <a:r>
              <a:rPr lang="en-US" sz="2000" dirty="0" smtClean="0"/>
              <a:t>, inspiration, </a:t>
            </a:r>
            <a:r>
              <a:rPr lang="en-US" sz="2000" dirty="0" err="1" smtClean="0"/>
              <a:t>éthique</a:t>
            </a:r>
            <a:r>
              <a:rPr lang="en-US" sz="2000" dirty="0" smtClean="0"/>
              <a:t>, </a:t>
            </a:r>
            <a:r>
              <a:rPr lang="en-US" sz="2000" dirty="0" err="1" smtClean="0"/>
              <a:t>média</a:t>
            </a:r>
            <a:r>
              <a:rPr lang="en-US" sz="2000" dirty="0" smtClean="0"/>
              <a:t> de </a:t>
            </a:r>
            <a:r>
              <a:rPr lang="en-US" sz="2000" dirty="0" err="1" smtClean="0"/>
              <a:t>choix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présence</a:t>
            </a:r>
            <a:r>
              <a:rPr lang="en-US" sz="2000" dirty="0" smtClean="0"/>
              <a:t> de temps, </a:t>
            </a:r>
            <a:r>
              <a:rPr lang="en-US" sz="2000" dirty="0" err="1" smtClean="0"/>
              <a:t>publicités</a:t>
            </a:r>
            <a:r>
              <a:rPr lang="en-US" sz="2000" dirty="0" smtClean="0"/>
              <a:t> </a:t>
            </a:r>
            <a:r>
              <a:rPr lang="en-US" sz="2000" dirty="0" err="1" smtClean="0"/>
              <a:t>remarquées</a:t>
            </a:r>
            <a:r>
              <a:rPr lang="en-US" sz="2000" dirty="0" smtClean="0"/>
              <a:t>, </a:t>
            </a:r>
            <a:r>
              <a:rPr lang="en-US" sz="2000" dirty="0" err="1" smtClean="0"/>
              <a:t>publicités</a:t>
            </a:r>
            <a:r>
              <a:rPr lang="en-US" sz="2000" dirty="0" smtClean="0"/>
              <a:t> </a:t>
            </a:r>
            <a:r>
              <a:rPr lang="en-US" sz="2000" dirty="0" err="1" smtClean="0"/>
              <a:t>faisant</a:t>
            </a:r>
            <a:r>
              <a:rPr lang="en-US" sz="2000" dirty="0" smtClean="0"/>
              <a:t> </a:t>
            </a:r>
            <a:r>
              <a:rPr lang="en-US" sz="2000" dirty="0" err="1" smtClean="0"/>
              <a:t>croître</a:t>
            </a:r>
            <a:r>
              <a:rPr lang="en-US" sz="2000" dirty="0" smtClean="0"/>
              <a:t> la </a:t>
            </a:r>
            <a:r>
              <a:rPr lang="en-US" sz="2000" dirty="0" err="1" smtClean="0"/>
              <a:t>probabilité</a:t>
            </a:r>
            <a:r>
              <a:rPr lang="en-US" sz="2000" dirty="0" smtClean="0"/>
              <a:t> </a:t>
            </a:r>
            <a:r>
              <a:rPr lang="en-US" sz="2000" dirty="0" err="1" smtClean="0"/>
              <a:t>d’achats</a:t>
            </a:r>
            <a:r>
              <a:rPr lang="en-US" sz="2000" dirty="0" smtClean="0"/>
              <a:t>, </a:t>
            </a:r>
            <a:r>
              <a:rPr lang="en-US" sz="2000" dirty="0" err="1" smtClean="0"/>
              <a:t>renseignements</a:t>
            </a:r>
            <a:r>
              <a:rPr lang="en-US" sz="2000" dirty="0" smtClean="0"/>
              <a:t> </a:t>
            </a:r>
            <a:r>
              <a:rPr lang="en-US" sz="2000" dirty="0" err="1" smtClean="0"/>
              <a:t>utiles</a:t>
            </a:r>
            <a:r>
              <a:rPr lang="en-US" sz="2000" dirty="0" smtClean="0"/>
              <a:t>, </a:t>
            </a:r>
            <a:r>
              <a:rPr lang="en-US" sz="2000" dirty="0" err="1" smtClean="0"/>
              <a:t>publicités</a:t>
            </a:r>
            <a:r>
              <a:rPr lang="en-US" sz="2000" dirty="0" smtClean="0"/>
              <a:t> </a:t>
            </a:r>
            <a:r>
              <a:rPr lang="en-US" sz="2000" dirty="0" err="1" smtClean="0"/>
              <a:t>irritantes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6578530"/>
            <a:ext cx="670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Totum Research pour le </a:t>
            </a:r>
            <a:r>
              <a:rPr lang="en-US" sz="800" dirty="0" err="1" smtClean="0">
                <a:solidFill>
                  <a:prstClr val="black"/>
                </a:solidFill>
              </a:rPr>
              <a:t>compte</a:t>
            </a:r>
            <a:r>
              <a:rPr lang="en-US" sz="800" dirty="0" smtClean="0">
                <a:solidFill>
                  <a:prstClr val="black"/>
                </a:solidFill>
              </a:rPr>
              <a:t> de </a:t>
            </a:r>
            <a:r>
              <a:rPr lang="en-US" sz="800" dirty="0" err="1" smtClean="0">
                <a:solidFill>
                  <a:prstClr val="black"/>
                </a:solidFill>
              </a:rPr>
              <a:t>Journaux</a:t>
            </a:r>
            <a:r>
              <a:rPr lang="en-US" sz="800" dirty="0" smtClean="0">
                <a:solidFill>
                  <a:prstClr val="black"/>
                </a:solidFill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</a:rPr>
              <a:t>canadiens</a:t>
            </a:r>
            <a:r>
              <a:rPr lang="en-US" sz="800" dirty="0" smtClean="0">
                <a:solidFill>
                  <a:prstClr val="black"/>
                </a:solidFill>
              </a:rPr>
              <a:t>. </a:t>
            </a:r>
            <a:r>
              <a:rPr lang="fr-CA" sz="800" dirty="0" smtClean="0"/>
              <a:t>«</a:t>
            </a:r>
            <a:r>
              <a:rPr lang="fr-CA" sz="800" dirty="0"/>
              <a:t>  </a:t>
            </a:r>
            <a:r>
              <a:rPr lang="en-US" sz="800" dirty="0" err="1" smtClean="0">
                <a:solidFill>
                  <a:prstClr val="black"/>
                </a:solidFill>
              </a:rPr>
              <a:t>ngagement</a:t>
            </a:r>
            <a:r>
              <a:rPr lang="en-US" sz="800" dirty="0" smtClean="0">
                <a:solidFill>
                  <a:prstClr val="black"/>
                </a:solidFill>
              </a:rPr>
              <a:t> avec les </a:t>
            </a:r>
            <a:r>
              <a:rPr lang="en-US" sz="800" dirty="0" err="1" smtClean="0">
                <a:solidFill>
                  <a:prstClr val="black"/>
                </a:solidFill>
              </a:rPr>
              <a:t>médias</a:t>
            </a:r>
            <a:r>
              <a:rPr lang="en-US" sz="800" dirty="0" smtClean="0">
                <a:solidFill>
                  <a:prstClr val="black"/>
                </a:solidFill>
              </a:rPr>
              <a:t> et la </a:t>
            </a:r>
            <a:r>
              <a:rPr lang="en-US" sz="800" dirty="0" err="1" smtClean="0">
                <a:solidFill>
                  <a:prstClr val="black"/>
                </a:solidFill>
              </a:rPr>
              <a:t>publicité</a:t>
            </a:r>
            <a:r>
              <a:rPr lang="en-US" sz="800" dirty="0" smtClean="0">
                <a:solidFill>
                  <a:prstClr val="black"/>
                </a:solidFill>
              </a:rPr>
              <a:t> – résumé de </a:t>
            </a:r>
            <a:r>
              <a:rPr lang="en-US" sz="800" dirty="0" err="1" smtClean="0">
                <a:solidFill>
                  <a:prstClr val="black"/>
                </a:solidFill>
              </a:rPr>
              <a:t>recherche</a:t>
            </a:r>
            <a:r>
              <a:rPr lang="fr-CA" sz="800" dirty="0"/>
              <a:t> </a:t>
            </a:r>
            <a:r>
              <a:rPr lang="fr-CA" sz="800" dirty="0" smtClean="0"/>
              <a:t>», </a:t>
            </a:r>
            <a:r>
              <a:rPr lang="en-US" sz="800" dirty="0" smtClean="0">
                <a:solidFill>
                  <a:prstClr val="black"/>
                </a:solidFill>
              </a:rPr>
              <a:t>  </a:t>
            </a:r>
            <a:r>
              <a:rPr lang="en-US" sz="800" dirty="0" err="1" smtClean="0">
                <a:solidFill>
                  <a:prstClr val="black"/>
                </a:solidFill>
              </a:rPr>
              <a:t>avril</a:t>
            </a:r>
            <a:r>
              <a:rPr lang="en-US" sz="800" dirty="0" smtClean="0">
                <a:solidFill>
                  <a:prstClr val="black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513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10506</TotalTime>
  <Words>1203</Words>
  <Application>Microsoft Office PowerPoint</Application>
  <PresentationFormat>On-screen Show (4:3)</PresentationFormat>
  <Paragraphs>252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Canadiens sur 10 ont posé un geste après avoir vu une publicité dans un journal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Raitt</dc:creator>
  <cp:lastModifiedBy>Kelly Levson</cp:lastModifiedBy>
  <cp:revision>143</cp:revision>
  <cp:lastPrinted>2015-06-28T11:28:48Z</cp:lastPrinted>
  <dcterms:created xsi:type="dcterms:W3CDTF">2014-01-08T15:24:08Z</dcterms:created>
  <dcterms:modified xsi:type="dcterms:W3CDTF">2015-06-28T18:43:34Z</dcterms:modified>
</cp:coreProperties>
</file>