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rimo" panose="020B0604020202020204" charset="0"/>
      <p:regular r:id="rId11"/>
    </p:embeddedFont>
    <p:embeddedFont>
      <p:font typeface="Calibri" panose="020F0502020204030204" pitchFamily="34" charset="0"/>
      <p:regular r:id="rId12"/>
      <p:bold r:id="rId13"/>
      <p:italic r:id="rId14"/>
      <p:boldItalic r:id="rId15"/>
    </p:embeddedFont>
    <p:embeddedFont>
      <p:font typeface="Lato" panose="020B0604020202020204" charset="0"/>
      <p:regular r:id="rId16"/>
    </p:embeddedFont>
    <p:embeddedFont>
      <p:font typeface="Lato Bol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A3C75-C5B8-4B1F-9B17-D2BCCAA42FEF}" v="3" dt="2021-06-15T17:16:46.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9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King" userId="23c899c5-6cec-4fd7-b27f-a42a2a719190" providerId="ADAL" clId="{137A3C75-C5B8-4B1F-9B17-D2BCCAA42FEF}"/>
    <pc:docChg chg="undo redo custSel modSld">
      <pc:chgData name="Caitlin King" userId="23c899c5-6cec-4fd7-b27f-a42a2a719190" providerId="ADAL" clId="{137A3C75-C5B8-4B1F-9B17-D2BCCAA42FEF}" dt="2021-06-15T19:02:33.187" v="132" actId="20577"/>
      <pc:docMkLst>
        <pc:docMk/>
      </pc:docMkLst>
      <pc:sldChg chg="modSp mod">
        <pc:chgData name="Caitlin King" userId="23c899c5-6cec-4fd7-b27f-a42a2a719190" providerId="ADAL" clId="{137A3C75-C5B8-4B1F-9B17-D2BCCAA42FEF}" dt="2021-06-15T17:19:51.063" v="49" actId="20577"/>
        <pc:sldMkLst>
          <pc:docMk/>
          <pc:sldMk cId="0" sldId="256"/>
        </pc:sldMkLst>
        <pc:spChg chg="mod">
          <ac:chgData name="Caitlin King" userId="23c899c5-6cec-4fd7-b27f-a42a2a719190" providerId="ADAL" clId="{137A3C75-C5B8-4B1F-9B17-D2BCCAA42FEF}" dt="2021-06-15T17:19:51.063" v="49" actId="20577"/>
          <ac:spMkLst>
            <pc:docMk/>
            <pc:sldMk cId="0" sldId="256"/>
            <ac:spMk id="9" creationId="{00000000-0000-0000-0000-000000000000}"/>
          </ac:spMkLst>
        </pc:spChg>
      </pc:sldChg>
      <pc:sldChg chg="modSp mod">
        <pc:chgData name="Caitlin King" userId="23c899c5-6cec-4fd7-b27f-a42a2a719190" providerId="ADAL" clId="{137A3C75-C5B8-4B1F-9B17-D2BCCAA42FEF}" dt="2021-06-15T17:18:37.600" v="48" actId="15"/>
        <pc:sldMkLst>
          <pc:docMk/>
          <pc:sldMk cId="0" sldId="257"/>
        </pc:sldMkLst>
        <pc:spChg chg="mod">
          <ac:chgData name="Caitlin King" userId="23c899c5-6cec-4fd7-b27f-a42a2a719190" providerId="ADAL" clId="{137A3C75-C5B8-4B1F-9B17-D2BCCAA42FEF}" dt="2021-06-15T17:18:37.600" v="48" actId="15"/>
          <ac:spMkLst>
            <pc:docMk/>
            <pc:sldMk cId="0" sldId="257"/>
            <ac:spMk id="3" creationId="{00000000-0000-0000-0000-000000000000}"/>
          </ac:spMkLst>
        </pc:spChg>
      </pc:sldChg>
      <pc:sldChg chg="modSp mod">
        <pc:chgData name="Caitlin King" userId="23c899c5-6cec-4fd7-b27f-a42a2a719190" providerId="ADAL" clId="{137A3C75-C5B8-4B1F-9B17-D2BCCAA42FEF}" dt="2021-06-15T17:20:40.183" v="50" actId="20577"/>
        <pc:sldMkLst>
          <pc:docMk/>
          <pc:sldMk cId="0" sldId="258"/>
        </pc:sldMkLst>
        <pc:spChg chg="mod">
          <ac:chgData name="Caitlin King" userId="23c899c5-6cec-4fd7-b27f-a42a2a719190" providerId="ADAL" clId="{137A3C75-C5B8-4B1F-9B17-D2BCCAA42FEF}" dt="2021-06-15T17:20:40.183" v="50" actId="20577"/>
          <ac:spMkLst>
            <pc:docMk/>
            <pc:sldMk cId="0" sldId="258"/>
            <ac:spMk id="3" creationId="{00000000-0000-0000-0000-000000000000}"/>
          </ac:spMkLst>
        </pc:spChg>
      </pc:sldChg>
      <pc:sldChg chg="modSp mod">
        <pc:chgData name="Caitlin King" userId="23c899c5-6cec-4fd7-b27f-a42a2a719190" providerId="ADAL" clId="{137A3C75-C5B8-4B1F-9B17-D2BCCAA42FEF}" dt="2021-06-15T17:22:18.686" v="53" actId="313"/>
        <pc:sldMkLst>
          <pc:docMk/>
          <pc:sldMk cId="0" sldId="259"/>
        </pc:sldMkLst>
        <pc:spChg chg="mod">
          <ac:chgData name="Caitlin King" userId="23c899c5-6cec-4fd7-b27f-a42a2a719190" providerId="ADAL" clId="{137A3C75-C5B8-4B1F-9B17-D2BCCAA42FEF}" dt="2021-06-15T17:22:18.686" v="53" actId="313"/>
          <ac:spMkLst>
            <pc:docMk/>
            <pc:sldMk cId="0" sldId="259"/>
            <ac:spMk id="3" creationId="{00000000-0000-0000-0000-000000000000}"/>
          </ac:spMkLst>
        </pc:spChg>
      </pc:sldChg>
      <pc:sldChg chg="modSp mod">
        <pc:chgData name="Caitlin King" userId="23c899c5-6cec-4fd7-b27f-a42a2a719190" providerId="ADAL" clId="{137A3C75-C5B8-4B1F-9B17-D2BCCAA42FEF}" dt="2021-06-15T17:28:46.535" v="121" actId="948"/>
        <pc:sldMkLst>
          <pc:docMk/>
          <pc:sldMk cId="0" sldId="260"/>
        </pc:sldMkLst>
        <pc:spChg chg="mod">
          <ac:chgData name="Caitlin King" userId="23c899c5-6cec-4fd7-b27f-a42a2a719190" providerId="ADAL" clId="{137A3C75-C5B8-4B1F-9B17-D2BCCAA42FEF}" dt="2021-06-15T17:28:46.535" v="121" actId="948"/>
          <ac:spMkLst>
            <pc:docMk/>
            <pc:sldMk cId="0" sldId="260"/>
            <ac:spMk id="3" creationId="{00000000-0000-0000-0000-000000000000}"/>
          </ac:spMkLst>
        </pc:spChg>
      </pc:sldChg>
      <pc:sldChg chg="modSp mod">
        <pc:chgData name="Caitlin King" userId="23c899c5-6cec-4fd7-b27f-a42a2a719190" providerId="ADAL" clId="{137A3C75-C5B8-4B1F-9B17-D2BCCAA42FEF}" dt="2021-06-15T17:29:47.984" v="122" actId="20577"/>
        <pc:sldMkLst>
          <pc:docMk/>
          <pc:sldMk cId="0" sldId="261"/>
        </pc:sldMkLst>
        <pc:spChg chg="mod">
          <ac:chgData name="Caitlin King" userId="23c899c5-6cec-4fd7-b27f-a42a2a719190" providerId="ADAL" clId="{137A3C75-C5B8-4B1F-9B17-D2BCCAA42FEF}" dt="2021-06-15T17:29:47.984" v="122" actId="20577"/>
          <ac:spMkLst>
            <pc:docMk/>
            <pc:sldMk cId="0" sldId="261"/>
            <ac:spMk id="3" creationId="{00000000-0000-0000-0000-000000000000}"/>
          </ac:spMkLst>
        </pc:spChg>
      </pc:sldChg>
      <pc:sldChg chg="modSp mod">
        <pc:chgData name="Caitlin King" userId="23c899c5-6cec-4fd7-b27f-a42a2a719190" providerId="ADAL" clId="{137A3C75-C5B8-4B1F-9B17-D2BCCAA42FEF}" dt="2021-06-15T17:30:12.515" v="124" actId="20577"/>
        <pc:sldMkLst>
          <pc:docMk/>
          <pc:sldMk cId="0" sldId="262"/>
        </pc:sldMkLst>
        <pc:spChg chg="mod">
          <ac:chgData name="Caitlin King" userId="23c899c5-6cec-4fd7-b27f-a42a2a719190" providerId="ADAL" clId="{137A3C75-C5B8-4B1F-9B17-D2BCCAA42FEF}" dt="2021-06-15T17:30:12.515" v="124" actId="20577"/>
          <ac:spMkLst>
            <pc:docMk/>
            <pc:sldMk cId="0" sldId="262"/>
            <ac:spMk id="3" creationId="{00000000-0000-0000-0000-000000000000}"/>
          </ac:spMkLst>
        </pc:spChg>
      </pc:sldChg>
      <pc:sldChg chg="modSp mod">
        <pc:chgData name="Caitlin King" userId="23c899c5-6cec-4fd7-b27f-a42a2a719190" providerId="ADAL" clId="{137A3C75-C5B8-4B1F-9B17-D2BCCAA42FEF}" dt="2021-06-15T19:02:33.187" v="132" actId="20577"/>
        <pc:sldMkLst>
          <pc:docMk/>
          <pc:sldMk cId="0" sldId="263"/>
        </pc:sldMkLst>
        <pc:spChg chg="mod">
          <ac:chgData name="Caitlin King" userId="23c899c5-6cec-4fd7-b27f-a42a2a719190" providerId="ADAL" clId="{137A3C75-C5B8-4B1F-9B17-D2BCCAA42FEF}" dt="2021-06-15T19:02:33.187" v="132" actId="20577"/>
          <ac:spMkLst>
            <pc:docMk/>
            <pc:sldMk cId="0" sldId="26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AAC75-1C0D-47BE-AE7A-9C56D1E345FB}" type="datetimeFigureOut">
              <a:rPr lang="en-CA" smtClean="0"/>
              <a:t>2021-06-15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DCCBB-1222-44A1-870F-068A932BF53F}" type="slidenum">
              <a:rPr lang="en-CA" smtClean="0"/>
              <a:t>‹#›</a:t>
            </a:fld>
            <a:endParaRPr lang="en-CA"/>
          </a:p>
        </p:txBody>
      </p:sp>
    </p:spTree>
    <p:extLst>
      <p:ext uri="{BB962C8B-B14F-4D97-AF65-F5344CB8AC3E}">
        <p14:creationId xmlns:p14="http://schemas.microsoft.com/office/powerpoint/2010/main" val="105129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84D577-C525-4D80-8FC3-981F4E3DEB3A}"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3931C-4081-4964-86CA-6A5C5CE33864}"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18F619-AE5E-4161-A76C-A1D09408A47C}"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4BD960-BE71-4927-A3EB-72E8731F6191}"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17749B-00AD-47CB-8A39-9AFB1C9E5B41}" type="datetime1">
              <a:rPr lang="en-US" smtClean="0"/>
              <a:t>6/15/2021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8D85E-C584-4C1B-BF2B-0E1BE3EE1FE8}" type="datetime1">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6FF2AF-1DBB-41AC-A596-9DFF54911BE2}" type="datetime1">
              <a:rPr lang="en-US" smtClean="0"/>
              <a:t>6/15/2021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1BC2E1-AD63-4397-BBC9-59A109925A9F}" type="datetime1">
              <a:rPr lang="en-US" smtClean="0"/>
              <a:t>6/15/2021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152C7-6E6E-43D2-9658-D8F530239AE9}" type="datetime1">
              <a:rPr lang="en-US" smtClean="0"/>
              <a:t>6/15/2021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B9BEAA-EDA2-4592-B8EA-9AFBF0D85AE5}" type="datetime1">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12B2DF-2785-4E13-AABC-D0507D6B695B}" type="datetime1">
              <a:rPr lang="en-US" smtClean="0"/>
              <a:t>6/15/2021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6EAC6-8CD2-44A9-A3DC-C46DFD30EDA8}" type="datetime1">
              <a:rPr lang="en-US" smtClean="0"/>
              <a:t>6/15/2021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cmcrp.org/wp-content/uploads/2021/01/Media-and-Internet-Concentration-in-Canada-1984%E2%80%932019-07012021.pdf" TargetMode="External"/><Relationship Id="rId2" Type="http://schemas.openxmlformats.org/officeDocument/2006/relationships/hyperlink" Target="https://s35582.pcdn.co/wp-content/uploads/2021/06/LocalNewsMapDataJune2021.pdf"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urldefense.com/v3/__https:/nmc-mic.ca/2021/02/17/canadians-support-government-action-against-google-and-facebook/__;!!BupLon6U!-aBSNh1K6bMi8csAHrzgHBfI6gGzQYA8xjeglH5OTkSsuBsK_N2d4QVazJFpWHFT1gjotmfrsAc$"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AutoShape 2"/>
          <p:cNvSpPr/>
          <p:nvPr/>
        </p:nvSpPr>
        <p:spPr>
          <a:xfrm>
            <a:off x="1646084" y="-96446"/>
            <a:ext cx="9525" cy="10623253"/>
          </a:xfrm>
          <a:prstGeom prst="rect">
            <a:avLst/>
          </a:prstGeom>
          <a:solidFill>
            <a:srgbClr val="FFFFFF">
              <a:alpha val="29803"/>
            </a:srgbClr>
          </a:solidFill>
        </p:spPr>
      </p:sp>
      <p:grpSp>
        <p:nvGrpSpPr>
          <p:cNvPr id="3" name="Group 3"/>
          <p:cNvGrpSpPr/>
          <p:nvPr/>
        </p:nvGrpSpPr>
        <p:grpSpPr>
          <a:xfrm rot="-5400000">
            <a:off x="-178327" y="4074041"/>
            <a:ext cx="1948417" cy="190500"/>
            <a:chOff x="0" y="0"/>
            <a:chExt cx="1913890" cy="187124"/>
          </a:xfrm>
        </p:grpSpPr>
        <p:sp>
          <p:nvSpPr>
            <p:cNvPr id="4" name="Freeform 4"/>
            <p:cNvSpPr/>
            <p:nvPr/>
          </p:nvSpPr>
          <p:spPr>
            <a:xfrm>
              <a:off x="0" y="0"/>
              <a:ext cx="1913890" cy="187124"/>
            </a:xfrm>
            <a:custGeom>
              <a:avLst/>
              <a:gdLst/>
              <a:ahLst/>
              <a:cxnLst/>
              <a:rect l="l" t="t" r="r" b="b"/>
              <a:pathLst>
                <a:path w="1913890" h="187124">
                  <a:moveTo>
                    <a:pt x="0" y="0"/>
                  </a:moveTo>
                  <a:lnTo>
                    <a:pt x="1913890" y="0"/>
                  </a:lnTo>
                  <a:lnTo>
                    <a:pt x="1913890" y="187124"/>
                  </a:lnTo>
                  <a:lnTo>
                    <a:pt x="0" y="187124"/>
                  </a:lnTo>
                  <a:close/>
                </a:path>
              </a:pathLst>
            </a:custGeom>
            <a:solidFill>
              <a:srgbClr val="154A8F"/>
            </a:solidFill>
          </p:spPr>
        </p:sp>
      </p:grpSp>
      <p:grpSp>
        <p:nvGrpSpPr>
          <p:cNvPr id="5" name="Group 5"/>
          <p:cNvGrpSpPr/>
          <p:nvPr/>
        </p:nvGrpSpPr>
        <p:grpSpPr>
          <a:xfrm rot="-5400000">
            <a:off x="-178327" y="6022459"/>
            <a:ext cx="1948417" cy="190500"/>
            <a:chOff x="0" y="0"/>
            <a:chExt cx="1913890" cy="187124"/>
          </a:xfrm>
        </p:grpSpPr>
        <p:sp>
          <p:nvSpPr>
            <p:cNvPr id="6" name="Freeform 6"/>
            <p:cNvSpPr/>
            <p:nvPr/>
          </p:nvSpPr>
          <p:spPr>
            <a:xfrm>
              <a:off x="0" y="0"/>
              <a:ext cx="1913890" cy="187124"/>
            </a:xfrm>
            <a:custGeom>
              <a:avLst/>
              <a:gdLst/>
              <a:ahLst/>
              <a:cxnLst/>
              <a:rect l="l" t="t" r="r" b="b"/>
              <a:pathLst>
                <a:path w="1913890" h="187124">
                  <a:moveTo>
                    <a:pt x="0" y="0"/>
                  </a:moveTo>
                  <a:lnTo>
                    <a:pt x="1913890" y="0"/>
                  </a:lnTo>
                  <a:lnTo>
                    <a:pt x="1913890" y="187124"/>
                  </a:lnTo>
                  <a:lnTo>
                    <a:pt x="0" y="187124"/>
                  </a:lnTo>
                  <a:close/>
                </a:path>
              </a:pathLst>
            </a:custGeom>
            <a:solidFill>
              <a:srgbClr val="4DC180"/>
            </a:solidFill>
          </p:spPr>
        </p:sp>
      </p:grpSp>
      <p:grpSp>
        <p:nvGrpSpPr>
          <p:cNvPr id="7" name="Group 7"/>
          <p:cNvGrpSpPr/>
          <p:nvPr/>
        </p:nvGrpSpPr>
        <p:grpSpPr>
          <a:xfrm>
            <a:off x="2473877" y="4158542"/>
            <a:ext cx="15814123" cy="3568903"/>
            <a:chOff x="0" y="0"/>
            <a:chExt cx="21085497" cy="4758537"/>
          </a:xfrm>
        </p:grpSpPr>
        <p:sp>
          <p:nvSpPr>
            <p:cNvPr id="8" name="TextBox 8"/>
            <p:cNvSpPr txBox="1"/>
            <p:nvPr/>
          </p:nvSpPr>
          <p:spPr>
            <a:xfrm>
              <a:off x="0" y="0"/>
              <a:ext cx="21085497" cy="1332160"/>
            </a:xfrm>
            <a:prstGeom prst="rect">
              <a:avLst/>
            </a:prstGeom>
          </p:spPr>
          <p:txBody>
            <a:bodyPr lIns="0" tIns="0" rIns="0" bIns="0" rtlCol="0" anchor="t">
              <a:spAutoFit/>
            </a:bodyPr>
            <a:lstStyle/>
            <a:p>
              <a:pPr>
                <a:lnSpc>
                  <a:spcPts val="8399"/>
                </a:lnSpc>
              </a:pPr>
              <a:r>
                <a:rPr lang="en-US" sz="6999" dirty="0">
                  <a:solidFill>
                    <a:schemeClr val="tx1">
                      <a:lumMod val="65000"/>
                      <a:lumOff val="35000"/>
                    </a:schemeClr>
                  </a:solidFill>
                  <a:latin typeface="Lato Bold"/>
                </a:rPr>
                <a:t>News Media Canada</a:t>
              </a:r>
            </a:p>
          </p:txBody>
        </p:sp>
        <p:sp>
          <p:nvSpPr>
            <p:cNvPr id="9" name="TextBox 9"/>
            <p:cNvSpPr txBox="1"/>
            <p:nvPr/>
          </p:nvSpPr>
          <p:spPr>
            <a:xfrm>
              <a:off x="0" y="1956062"/>
              <a:ext cx="10810369" cy="2802475"/>
            </a:xfrm>
            <a:prstGeom prst="rect">
              <a:avLst/>
            </a:prstGeom>
          </p:spPr>
          <p:txBody>
            <a:bodyPr lIns="0" tIns="0" rIns="0" bIns="0" rtlCol="0" anchor="t">
              <a:spAutoFit/>
            </a:bodyPr>
            <a:lstStyle/>
            <a:p>
              <a:pPr>
                <a:lnSpc>
                  <a:spcPts val="4205"/>
                </a:lnSpc>
                <a:spcBef>
                  <a:spcPct val="0"/>
                </a:spcBef>
              </a:pPr>
              <a:r>
                <a:rPr lang="en-US" sz="3004" spc="300" dirty="0">
                  <a:solidFill>
                    <a:schemeClr val="tx1">
                      <a:lumMod val="65000"/>
                      <a:lumOff val="35000"/>
                    </a:schemeClr>
                  </a:solidFill>
                  <a:latin typeface="Lato Bold"/>
                </a:rPr>
                <a:t>Briefing to Senate Transportation and Communications Committee </a:t>
              </a:r>
            </a:p>
            <a:p>
              <a:pPr>
                <a:lnSpc>
                  <a:spcPts val="4205"/>
                </a:lnSpc>
                <a:spcBef>
                  <a:spcPct val="0"/>
                </a:spcBef>
              </a:pPr>
              <a:endParaRPr lang="en-US" sz="3004" spc="300" dirty="0">
                <a:solidFill>
                  <a:schemeClr val="tx1">
                    <a:lumMod val="65000"/>
                    <a:lumOff val="35000"/>
                  </a:schemeClr>
                </a:solidFill>
                <a:latin typeface="Lato Bold"/>
              </a:endParaRPr>
            </a:p>
            <a:p>
              <a:pPr>
                <a:lnSpc>
                  <a:spcPts val="4205"/>
                </a:lnSpc>
                <a:spcBef>
                  <a:spcPct val="0"/>
                </a:spcBef>
              </a:pPr>
              <a:r>
                <a:rPr lang="en-US" sz="3004" spc="300" dirty="0">
                  <a:solidFill>
                    <a:schemeClr val="tx1">
                      <a:lumMod val="65000"/>
                      <a:lumOff val="35000"/>
                    </a:schemeClr>
                  </a:solidFill>
                  <a:latin typeface="Lato Bold"/>
                </a:rPr>
                <a:t>June 2021</a:t>
              </a:r>
            </a:p>
          </p:txBody>
        </p:sp>
      </p:grpSp>
      <p:pic>
        <p:nvPicPr>
          <p:cNvPr id="10" name="Picture 10"/>
          <p:cNvPicPr>
            <a:picLocks noChangeAspect="1"/>
          </p:cNvPicPr>
          <p:nvPr/>
        </p:nvPicPr>
        <p:blipFill>
          <a:blip r:embed="rId2"/>
          <a:srcRect l="12440" r="12186"/>
          <a:stretch>
            <a:fillRect/>
          </a:stretch>
        </p:blipFill>
        <p:spPr>
          <a:xfrm>
            <a:off x="13446548" y="17000"/>
            <a:ext cx="3812752" cy="2023400"/>
          </a:xfrm>
          <a:prstGeom prst="rect">
            <a:avLst/>
          </a:prstGeom>
        </p:spPr>
      </p:pic>
      <p:sp>
        <p:nvSpPr>
          <p:cNvPr id="13" name="Slide Number Placeholder 12">
            <a:extLst>
              <a:ext uri="{FF2B5EF4-FFF2-40B4-BE49-F238E27FC236}">
                <a16:creationId xmlns:a16="http://schemas.microsoft.com/office/drawing/2014/main" id="{7C90BF1C-E6B6-47E6-80A9-0C9E1F51D2FA}"/>
              </a:ext>
            </a:extLst>
          </p:cNvPr>
          <p:cNvSpPr>
            <a:spLocks noGrp="1"/>
          </p:cNvSpPr>
          <p:nvPr>
            <p:ph type="sldNum" sz="quarter" idx="12"/>
          </p:nvPr>
        </p:nvSpPr>
        <p:spPr>
          <a:xfrm>
            <a:off x="16154400" y="9904875"/>
            <a:ext cx="2133600" cy="365125"/>
          </a:xfrm>
        </p:spPr>
        <p:txBody>
          <a:bodyPr/>
          <a:lstStyle/>
          <a:p>
            <a:fld id="{B6F15528-21DE-4FAA-801E-634DDDAF4B2B}" type="slidenum">
              <a:rPr lang="en-US" smtClean="0"/>
              <a:pPr/>
              <a:t>1</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08226" y="384108"/>
            <a:ext cx="12276853" cy="1052789"/>
          </a:xfrm>
          <a:prstGeom prst="rect">
            <a:avLst/>
          </a:prstGeom>
        </p:spPr>
        <p:txBody>
          <a:bodyPr lIns="0" tIns="0" rIns="0" bIns="0" rtlCol="0" anchor="t">
            <a:spAutoFit/>
          </a:bodyPr>
          <a:lstStyle/>
          <a:p>
            <a:pPr algn="ctr">
              <a:lnSpc>
                <a:spcPts val="9100"/>
              </a:lnSpc>
            </a:pPr>
            <a:r>
              <a:rPr lang="en-US" sz="6500" dirty="0">
                <a:solidFill>
                  <a:schemeClr val="tx1">
                    <a:lumMod val="65000"/>
                    <a:lumOff val="35000"/>
                  </a:schemeClr>
                </a:solidFill>
                <a:latin typeface="Lato Bold"/>
              </a:rPr>
              <a:t>Levelling the Digital Playing Field</a:t>
            </a:r>
          </a:p>
        </p:txBody>
      </p:sp>
      <p:sp>
        <p:nvSpPr>
          <p:cNvPr id="3" name="TextBox 3"/>
          <p:cNvSpPr txBox="1"/>
          <p:nvPr/>
        </p:nvSpPr>
        <p:spPr>
          <a:xfrm>
            <a:off x="308226" y="2712296"/>
            <a:ext cx="16951074" cy="8552854"/>
          </a:xfrm>
          <a:prstGeom prst="rect">
            <a:avLst/>
          </a:prstGeom>
        </p:spPr>
        <p:txBody>
          <a:bodyPr lIns="0" tIns="0" rIns="0" bIns="0" rtlCol="0" anchor="t">
            <a:spAutoFit/>
          </a:bodyPr>
          <a:lstStyle/>
          <a:p>
            <a:pPr marL="734059" lvl="1" indent="-367030">
              <a:lnSpc>
                <a:spcPts val="4589"/>
              </a:lnSpc>
              <a:buFont typeface="Arial"/>
              <a:buChar char="•"/>
            </a:pPr>
            <a:r>
              <a:rPr lang="en-US" sz="3400" dirty="0">
                <a:solidFill>
                  <a:schemeClr val="tx1">
                    <a:lumMod val="65000"/>
                    <a:lumOff val="35000"/>
                  </a:schemeClr>
                </a:solidFill>
                <a:latin typeface="Lato"/>
              </a:rPr>
              <a:t>Facebook and Google's monopoly practices have resulted in market failure for news media in Canada and abroad.</a:t>
            </a:r>
          </a:p>
          <a:p>
            <a:pPr>
              <a:lnSpc>
                <a:spcPts val="2025"/>
              </a:lnSpc>
            </a:pPr>
            <a:endParaRPr lang="en-US" sz="3400" dirty="0">
              <a:solidFill>
                <a:schemeClr val="tx1">
                  <a:lumMod val="65000"/>
                  <a:lumOff val="35000"/>
                </a:schemeClr>
              </a:solidFill>
              <a:latin typeface="Lato"/>
            </a:endParaRPr>
          </a:p>
          <a:p>
            <a:pPr marL="734059" lvl="1" indent="-367030">
              <a:lnSpc>
                <a:spcPts val="4589"/>
              </a:lnSpc>
              <a:buFont typeface="Arial"/>
              <a:buChar char="•"/>
            </a:pPr>
            <a:r>
              <a:rPr lang="en-US" sz="3399" dirty="0">
                <a:solidFill>
                  <a:schemeClr val="tx1">
                    <a:lumMod val="65000"/>
                    <a:lumOff val="35000"/>
                  </a:schemeClr>
                </a:solidFill>
                <a:latin typeface="Lato"/>
              </a:rPr>
              <a:t>Facebook and Google recorded global revenues of $108 and $230 billion CAD respectively, in 2020, and $3 to $5 billion in Canada, yet they refuse to fairly pay news publishers for news content.</a:t>
            </a:r>
          </a:p>
          <a:p>
            <a:pPr>
              <a:lnSpc>
                <a:spcPts val="2025"/>
              </a:lnSpc>
            </a:pPr>
            <a:endParaRPr lang="en-US" sz="3399" dirty="0">
              <a:solidFill>
                <a:schemeClr val="tx1">
                  <a:lumMod val="65000"/>
                  <a:lumOff val="35000"/>
                </a:schemeClr>
              </a:solidFill>
              <a:latin typeface="Lato"/>
            </a:endParaRPr>
          </a:p>
          <a:p>
            <a:pPr marL="734059" lvl="1" indent="-367030">
              <a:lnSpc>
                <a:spcPts val="4589"/>
              </a:lnSpc>
              <a:buFont typeface="Arial"/>
              <a:buChar char="•"/>
            </a:pPr>
            <a:r>
              <a:rPr lang="en-US" sz="3399" dirty="0">
                <a:solidFill>
                  <a:schemeClr val="tx1">
                    <a:lumMod val="65000"/>
                    <a:lumOff val="35000"/>
                  </a:schemeClr>
                </a:solidFill>
                <a:latin typeface="Lato"/>
              </a:rPr>
              <a:t>Over 80% of online advertising revenue in Canada has been swept up by Facebook and Google.</a:t>
            </a:r>
          </a:p>
          <a:p>
            <a:pPr>
              <a:lnSpc>
                <a:spcPts val="2025"/>
              </a:lnSpc>
            </a:pPr>
            <a:endParaRPr lang="en-US" sz="3399" dirty="0">
              <a:solidFill>
                <a:schemeClr val="tx1">
                  <a:lumMod val="65000"/>
                  <a:lumOff val="35000"/>
                </a:schemeClr>
              </a:solidFill>
              <a:latin typeface="Lato"/>
            </a:endParaRPr>
          </a:p>
          <a:p>
            <a:pPr marL="734060" lvl="1" indent="-367030">
              <a:lnSpc>
                <a:spcPts val="4590"/>
              </a:lnSpc>
              <a:buFont typeface="Arial"/>
              <a:buChar char="•"/>
            </a:pPr>
            <a:r>
              <a:rPr lang="en-US" sz="3399" dirty="0">
                <a:solidFill>
                  <a:schemeClr val="tx1">
                    <a:lumMod val="65000"/>
                    <a:lumOff val="35000"/>
                  </a:schemeClr>
                </a:solidFill>
                <a:latin typeface="Lato"/>
              </a:rPr>
              <a:t>Local news and  journalist jobs are disappearing due to the monopolistic practices of Google and Facebook.</a:t>
            </a:r>
          </a:p>
          <a:p>
            <a:r>
              <a:rPr lang="en-US" sz="1500" dirty="0">
                <a:latin typeface="Arial" panose="020B0604020202020204" pitchFamily="34" charset="0"/>
                <a:cs typeface="Arial" panose="020B0604020202020204" pitchFamily="34" charset="0"/>
              </a:rPr>
              <a:t> </a:t>
            </a:r>
          </a:p>
          <a:p>
            <a:pPr lvl="1"/>
            <a:r>
              <a:rPr lang="en-CA" sz="1500" b="1" dirty="0">
                <a:latin typeface="Arial" panose="020B0604020202020204" pitchFamily="34" charset="0"/>
                <a:ea typeface="DengXian" panose="02010600030101010101" pitchFamily="2" charset="-122"/>
                <a:cs typeface="Arial" panose="020B0604020202020204" pitchFamily="34" charset="0"/>
              </a:rPr>
              <a:t>Footnote: </a:t>
            </a:r>
            <a:r>
              <a:rPr lang="en-CA" sz="1500" dirty="0">
                <a:latin typeface="Arial" panose="020B0604020202020204" pitchFamily="34" charset="0"/>
                <a:ea typeface="DengXian" panose="02010600030101010101" pitchFamily="2" charset="-122"/>
                <a:cs typeface="Arial" panose="020B0604020202020204" pitchFamily="34" charset="0"/>
                <a:hlinkClick r:id="rId2"/>
              </a:rPr>
              <a:t>B</a:t>
            </a:r>
            <a:r>
              <a:rPr lang="en-CA" sz="1500" dirty="0">
                <a:effectLst/>
                <a:latin typeface="Arial" panose="020B0604020202020204" pitchFamily="34" charset="0"/>
                <a:ea typeface="DengXian" panose="02010600030101010101" pitchFamily="2" charset="-122"/>
                <a:cs typeface="Arial" panose="020B0604020202020204" pitchFamily="34" charset="0"/>
                <a:hlinkClick r:id="rId2"/>
              </a:rPr>
              <a:t>etween 2008 and June 1, 2021, a total of 447 news operations have closed in 322 communities across Canada. Community newspapers, which publish fewer than five times per week, account for most of the closings (344).</a:t>
            </a:r>
            <a:endParaRPr lang="en-CA" sz="1500" dirty="0">
              <a:effectLst/>
              <a:latin typeface="Arial" panose="020B0604020202020204" pitchFamily="34" charset="0"/>
              <a:ea typeface="DengXian" panose="02010600030101010101" pitchFamily="2" charset="-122"/>
              <a:cs typeface="Arial" panose="020B0604020202020204" pitchFamily="34" charset="0"/>
            </a:endParaRPr>
          </a:p>
          <a:p>
            <a:endParaRPr lang="en-CA" sz="1500" dirty="0">
              <a:effectLst/>
              <a:latin typeface="Arial" panose="020B0604020202020204" pitchFamily="34" charset="0"/>
              <a:ea typeface="DengXian" panose="02010600030101010101" pitchFamily="2" charset="-122"/>
              <a:cs typeface="Arial" panose="020B0604020202020204" pitchFamily="34" charset="0"/>
            </a:endParaRPr>
          </a:p>
          <a:p>
            <a:pPr lvl="1"/>
            <a:r>
              <a:rPr lang="en-CA" sz="1500" dirty="0">
                <a:solidFill>
                  <a:srgbClr val="000000"/>
                </a:solidFill>
                <a:effectLst/>
                <a:latin typeface="Arial" panose="020B0604020202020204" pitchFamily="34" charset="0"/>
                <a:ea typeface="DengXian" panose="02010600030101010101" pitchFamily="2" charset="-122"/>
                <a:cs typeface="Arial" panose="020B0604020202020204" pitchFamily="34" charset="0"/>
                <a:hlinkClick r:id="rId3"/>
              </a:rPr>
              <a:t>“</a:t>
            </a:r>
            <a:r>
              <a:rPr lang="en-CA" sz="1500" dirty="0">
                <a:effectLst/>
                <a:latin typeface="Arial" panose="020B0604020202020204" pitchFamily="34" charset="0"/>
                <a:ea typeface="DengXian" panose="02010600030101010101" pitchFamily="2" charset="-122"/>
                <a:cs typeface="Arial" panose="020B0604020202020204" pitchFamily="34" charset="0"/>
                <a:hlinkClick r:id="rId3"/>
              </a:rPr>
              <a:t>Google and Facebook clearly stand in a league of their own in terms of the extent to which they dominate the Internet advertising market in Canada. Together, they accounted for just over four-fifths of the online advertising market in 2019—up significantly from just over two-thirds market share four years ago.”</a:t>
            </a:r>
            <a:endParaRPr lang="en-CA" sz="1500" dirty="0">
              <a:effectLst/>
              <a:latin typeface="Arial" panose="020B0604020202020204" pitchFamily="34" charset="0"/>
              <a:ea typeface="DengXian" panose="02010600030101010101" pitchFamily="2" charset="-122"/>
              <a:cs typeface="Arial" panose="020B0604020202020204" pitchFamily="34" charset="0"/>
            </a:endParaRPr>
          </a:p>
          <a:p>
            <a:endParaRPr lang="en-CA" sz="1800" u="sng" dirty="0">
              <a:solidFill>
                <a:srgbClr val="000000"/>
              </a:solidFill>
              <a:effectLst/>
              <a:latin typeface="Arial" panose="020B0604020202020204" pitchFamily="34" charset="0"/>
              <a:ea typeface="DengXian" panose="02010600030101010101" pitchFamily="2" charset="-122"/>
            </a:endParaRPr>
          </a:p>
          <a:p>
            <a:endParaRPr lang="en-CA" sz="1800" dirty="0">
              <a:effectLst/>
              <a:latin typeface="Calibri" panose="020F0502020204030204" pitchFamily="34" charset="0"/>
              <a:ea typeface="DengXian" panose="02010600030101010101" pitchFamily="2" charset="-122"/>
            </a:endParaRPr>
          </a:p>
          <a:p>
            <a:pPr marL="734060" lvl="1" indent="-367030">
              <a:lnSpc>
                <a:spcPts val="4590"/>
              </a:lnSpc>
              <a:buFont typeface="Arial"/>
              <a:buChar char="•"/>
            </a:pPr>
            <a:endParaRPr lang="en-US" sz="3399" dirty="0">
              <a:solidFill>
                <a:schemeClr val="tx1">
                  <a:lumMod val="65000"/>
                  <a:lumOff val="35000"/>
                </a:schemeClr>
              </a:solidFill>
              <a:latin typeface="Lato"/>
            </a:endParaRPr>
          </a:p>
        </p:txBody>
      </p:sp>
      <p:pic>
        <p:nvPicPr>
          <p:cNvPr id="4" name="Picture 4"/>
          <p:cNvPicPr>
            <a:picLocks noChangeAspect="1"/>
          </p:cNvPicPr>
          <p:nvPr/>
        </p:nvPicPr>
        <p:blipFill>
          <a:blip r:embed="rId4"/>
          <a:srcRect l="12440" r="12186"/>
          <a:stretch>
            <a:fillRect/>
          </a:stretch>
        </p:blipFill>
        <p:spPr>
          <a:xfrm>
            <a:off x="13446548" y="17000"/>
            <a:ext cx="3812752" cy="2023400"/>
          </a:xfrm>
          <a:prstGeom prst="rect">
            <a:avLst/>
          </a:prstGeom>
        </p:spPr>
      </p:pic>
      <p:sp>
        <p:nvSpPr>
          <p:cNvPr id="9" name="Rectangle 8">
            <a:extLst>
              <a:ext uri="{FF2B5EF4-FFF2-40B4-BE49-F238E27FC236}">
                <a16:creationId xmlns:a16="http://schemas.microsoft.com/office/drawing/2014/main" id="{553A5822-A3B1-4037-A4CA-8BC62487A0EF}"/>
              </a:ext>
            </a:extLst>
          </p:cNvPr>
          <p:cNvSpPr/>
          <p:nvPr/>
        </p:nvSpPr>
        <p:spPr>
          <a:xfrm>
            <a:off x="308226" y="1505941"/>
            <a:ext cx="16951074"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Slide Number Placeholder 11">
            <a:extLst>
              <a:ext uri="{FF2B5EF4-FFF2-40B4-BE49-F238E27FC236}">
                <a16:creationId xmlns:a16="http://schemas.microsoft.com/office/drawing/2014/main" id="{1E287255-AE06-4EA5-B72C-83D1F7E8DEE7}"/>
              </a:ext>
            </a:extLst>
          </p:cNvPr>
          <p:cNvSpPr>
            <a:spLocks noGrp="1"/>
          </p:cNvSpPr>
          <p:nvPr>
            <p:ph type="sldNum" sz="quarter" idx="12"/>
          </p:nvPr>
        </p:nvSpPr>
        <p:spPr>
          <a:xfrm>
            <a:off x="16137835" y="9893279"/>
            <a:ext cx="2133600" cy="365125"/>
          </a:xfrm>
        </p:spPr>
        <p:txBody>
          <a:bodyPr/>
          <a:lstStyle/>
          <a:p>
            <a:fld id="{B6F15528-21DE-4FAA-801E-634DDDAF4B2B}"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08226" y="384108"/>
            <a:ext cx="6092574" cy="1052789"/>
          </a:xfrm>
          <a:prstGeom prst="rect">
            <a:avLst/>
          </a:prstGeom>
        </p:spPr>
        <p:txBody>
          <a:bodyPr wrap="square" lIns="0" tIns="0" rIns="0" bIns="0" rtlCol="0" anchor="t">
            <a:spAutoFit/>
          </a:bodyPr>
          <a:lstStyle/>
          <a:p>
            <a:pPr algn="ctr">
              <a:lnSpc>
                <a:spcPts val="9100"/>
              </a:lnSpc>
            </a:pPr>
            <a:r>
              <a:rPr lang="en-US" sz="6500" dirty="0">
                <a:solidFill>
                  <a:schemeClr val="tx1">
                    <a:lumMod val="65000"/>
                    <a:lumOff val="35000"/>
                  </a:schemeClr>
                </a:solidFill>
                <a:latin typeface="Lato Bold"/>
              </a:rPr>
              <a:t>What's at Issue?</a:t>
            </a:r>
          </a:p>
        </p:txBody>
      </p:sp>
      <p:sp>
        <p:nvSpPr>
          <p:cNvPr id="3" name="TextBox 3"/>
          <p:cNvSpPr txBox="1"/>
          <p:nvPr/>
        </p:nvSpPr>
        <p:spPr>
          <a:xfrm>
            <a:off x="308226" y="2712296"/>
            <a:ext cx="16951074" cy="5434052"/>
          </a:xfrm>
          <a:prstGeom prst="rect">
            <a:avLst/>
          </a:prstGeom>
        </p:spPr>
        <p:txBody>
          <a:bodyPr lIns="0" tIns="0" rIns="0" bIns="0" rtlCol="0" anchor="t">
            <a:spAutoFit/>
          </a:bodyPr>
          <a:lstStyle/>
          <a:p>
            <a:pPr marL="734059" lvl="1" indent="-367030">
              <a:lnSpc>
                <a:spcPts val="4589"/>
              </a:lnSpc>
              <a:buFont typeface="Arial"/>
              <a:buChar char="•"/>
            </a:pPr>
            <a:r>
              <a:rPr lang="en-US" sz="3400" dirty="0">
                <a:solidFill>
                  <a:schemeClr val="tx1">
                    <a:lumMod val="65000"/>
                    <a:lumOff val="35000"/>
                  </a:schemeClr>
                </a:solidFill>
                <a:latin typeface="Lato"/>
              </a:rPr>
              <a:t>Local news and journalist jobs are disappearing. The role of journalism in Canada is under threat.</a:t>
            </a:r>
          </a:p>
          <a:p>
            <a:pPr>
              <a:lnSpc>
                <a:spcPts val="2025"/>
              </a:lnSpc>
            </a:pPr>
            <a:endParaRPr lang="en-US" sz="3400" dirty="0">
              <a:solidFill>
                <a:schemeClr val="tx1">
                  <a:lumMod val="65000"/>
                  <a:lumOff val="35000"/>
                </a:schemeClr>
              </a:solidFill>
              <a:latin typeface="Lato"/>
            </a:endParaRPr>
          </a:p>
          <a:p>
            <a:pPr marL="734059" lvl="1" indent="-367030">
              <a:lnSpc>
                <a:spcPts val="4589"/>
              </a:lnSpc>
              <a:buFont typeface="Arial"/>
              <a:buChar char="•"/>
            </a:pPr>
            <a:r>
              <a:rPr lang="en-US" sz="3399" dirty="0">
                <a:solidFill>
                  <a:schemeClr val="tx1">
                    <a:lumMod val="65000"/>
                    <a:lumOff val="35000"/>
                  </a:schemeClr>
                </a:solidFill>
                <a:latin typeface="Lato"/>
              </a:rPr>
              <a:t>News Media Canada members employ well over </a:t>
            </a:r>
            <a:r>
              <a:rPr lang="en-US" sz="3399" dirty="0">
                <a:solidFill>
                  <a:schemeClr val="tx1">
                    <a:lumMod val="65000"/>
                    <a:lumOff val="35000"/>
                  </a:schemeClr>
                </a:solidFill>
                <a:latin typeface="Lato Bold"/>
              </a:rPr>
              <a:t>two-thirds</a:t>
            </a:r>
            <a:r>
              <a:rPr lang="en-US" sz="3399" dirty="0">
                <a:solidFill>
                  <a:schemeClr val="tx1">
                    <a:lumMod val="65000"/>
                    <a:lumOff val="35000"/>
                  </a:schemeClr>
                </a:solidFill>
                <a:latin typeface="Lato"/>
              </a:rPr>
              <a:t> of Canada's journalists.</a:t>
            </a:r>
          </a:p>
          <a:p>
            <a:pPr>
              <a:lnSpc>
                <a:spcPts val="2025"/>
              </a:lnSpc>
            </a:pPr>
            <a:endParaRPr lang="en-US" sz="3399" dirty="0">
              <a:solidFill>
                <a:schemeClr val="tx1">
                  <a:lumMod val="65000"/>
                  <a:lumOff val="35000"/>
                </a:schemeClr>
              </a:solidFill>
              <a:latin typeface="Lato"/>
            </a:endParaRPr>
          </a:p>
          <a:p>
            <a:pPr marL="734059" lvl="1" indent="-367030">
              <a:lnSpc>
                <a:spcPts val="4589"/>
              </a:lnSpc>
              <a:buFont typeface="Arial"/>
              <a:buChar char="•"/>
            </a:pPr>
            <a:r>
              <a:rPr lang="en-US" sz="3399" dirty="0">
                <a:solidFill>
                  <a:schemeClr val="tx1">
                    <a:lumMod val="65000"/>
                    <a:lumOff val="35000"/>
                  </a:schemeClr>
                </a:solidFill>
                <a:latin typeface="Lato"/>
              </a:rPr>
              <a:t>Without increased access to online advertising revenue, publishers estimate losses of $500-$600 million per year with publisher revenues declining from $5B in 2008 to $1.7B in 2020.</a:t>
            </a:r>
          </a:p>
          <a:p>
            <a:pPr>
              <a:lnSpc>
                <a:spcPts val="2025"/>
              </a:lnSpc>
            </a:pPr>
            <a:endParaRPr lang="en-US" sz="3399" dirty="0">
              <a:solidFill>
                <a:schemeClr val="tx1">
                  <a:lumMod val="65000"/>
                  <a:lumOff val="35000"/>
                </a:schemeClr>
              </a:solidFill>
              <a:latin typeface="Lato"/>
            </a:endParaRPr>
          </a:p>
          <a:p>
            <a:pPr marL="734060" lvl="1" indent="-367030">
              <a:lnSpc>
                <a:spcPts val="4590"/>
              </a:lnSpc>
              <a:buFont typeface="Arial"/>
              <a:buChar char="•"/>
            </a:pPr>
            <a:r>
              <a:rPr lang="en-US" sz="3399" dirty="0">
                <a:solidFill>
                  <a:schemeClr val="tx1">
                    <a:lumMod val="65000"/>
                    <a:lumOff val="35000"/>
                  </a:schemeClr>
                </a:solidFill>
                <a:latin typeface="Lato"/>
              </a:rPr>
              <a:t>News Media Canada is advocating for a policy solution that does not require funds from government or consumers. </a:t>
            </a:r>
          </a:p>
        </p:txBody>
      </p:sp>
      <p:pic>
        <p:nvPicPr>
          <p:cNvPr id="4" name="Picture 4"/>
          <p:cNvPicPr>
            <a:picLocks noChangeAspect="1"/>
          </p:cNvPicPr>
          <p:nvPr/>
        </p:nvPicPr>
        <p:blipFill>
          <a:blip r:embed="rId2"/>
          <a:srcRect l="12440" r="12186"/>
          <a:stretch>
            <a:fillRect/>
          </a:stretch>
        </p:blipFill>
        <p:spPr>
          <a:xfrm>
            <a:off x="13446548" y="17000"/>
            <a:ext cx="3812752" cy="2023400"/>
          </a:xfrm>
          <a:prstGeom prst="rect">
            <a:avLst/>
          </a:prstGeom>
        </p:spPr>
      </p:pic>
      <p:sp>
        <p:nvSpPr>
          <p:cNvPr id="5" name="Rectangle 4">
            <a:extLst>
              <a:ext uri="{FF2B5EF4-FFF2-40B4-BE49-F238E27FC236}">
                <a16:creationId xmlns:a16="http://schemas.microsoft.com/office/drawing/2014/main" id="{7FD07A70-822A-461E-8F98-54457467DF57}"/>
              </a:ext>
            </a:extLst>
          </p:cNvPr>
          <p:cNvSpPr/>
          <p:nvPr/>
        </p:nvSpPr>
        <p:spPr>
          <a:xfrm>
            <a:off x="308226" y="1505941"/>
            <a:ext cx="16951074"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a:extLst>
              <a:ext uri="{FF2B5EF4-FFF2-40B4-BE49-F238E27FC236}">
                <a16:creationId xmlns:a16="http://schemas.microsoft.com/office/drawing/2014/main" id="{1F41D83A-FC01-4F74-BF54-C46A7C28B61E}"/>
              </a:ext>
            </a:extLst>
          </p:cNvPr>
          <p:cNvSpPr>
            <a:spLocks noGrp="1"/>
          </p:cNvSpPr>
          <p:nvPr>
            <p:ph type="sldNum" sz="quarter" idx="12"/>
          </p:nvPr>
        </p:nvSpPr>
        <p:spPr>
          <a:xfrm>
            <a:off x="16137835" y="9903218"/>
            <a:ext cx="2133600" cy="365125"/>
          </a:xfrm>
        </p:spPr>
        <p:txBody>
          <a:bodyPr/>
          <a:lstStyle/>
          <a:p>
            <a:fld id="{B6F15528-21DE-4FAA-801E-634DDDAF4B2B}"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08226" y="384108"/>
            <a:ext cx="5559174" cy="1052789"/>
          </a:xfrm>
          <a:prstGeom prst="rect">
            <a:avLst/>
          </a:prstGeom>
        </p:spPr>
        <p:txBody>
          <a:bodyPr wrap="square" lIns="0" tIns="0" rIns="0" bIns="0" rtlCol="0" anchor="t">
            <a:spAutoFit/>
          </a:bodyPr>
          <a:lstStyle/>
          <a:p>
            <a:pPr algn="ctr">
              <a:lnSpc>
                <a:spcPts val="9100"/>
              </a:lnSpc>
            </a:pPr>
            <a:r>
              <a:rPr lang="en-US" sz="6500" dirty="0">
                <a:solidFill>
                  <a:schemeClr val="tx1">
                    <a:lumMod val="65000"/>
                    <a:lumOff val="35000"/>
                  </a:schemeClr>
                </a:solidFill>
                <a:latin typeface="Lato Bold"/>
              </a:rPr>
              <a:t>Policy Options</a:t>
            </a:r>
          </a:p>
        </p:txBody>
      </p:sp>
      <p:sp>
        <p:nvSpPr>
          <p:cNvPr id="3" name="TextBox 3"/>
          <p:cNvSpPr txBox="1"/>
          <p:nvPr/>
        </p:nvSpPr>
        <p:spPr>
          <a:xfrm>
            <a:off x="308226" y="2712296"/>
            <a:ext cx="16951074" cy="7272055"/>
          </a:xfrm>
          <a:prstGeom prst="rect">
            <a:avLst/>
          </a:prstGeom>
        </p:spPr>
        <p:txBody>
          <a:bodyPr lIns="0" tIns="0" rIns="0" bIns="0" rtlCol="0" anchor="t">
            <a:spAutoFit/>
          </a:bodyPr>
          <a:lstStyle/>
          <a:p>
            <a:pPr marL="734059" lvl="1" indent="-367030">
              <a:lnSpc>
                <a:spcPts val="4589"/>
              </a:lnSpc>
              <a:buFont typeface="Arial"/>
              <a:buChar char="•"/>
            </a:pPr>
            <a:r>
              <a:rPr lang="en-US" sz="3400" dirty="0">
                <a:solidFill>
                  <a:schemeClr val="tx1">
                    <a:lumMod val="65000"/>
                    <a:lumOff val="35000"/>
                  </a:schemeClr>
                </a:solidFill>
                <a:latin typeface="Lato"/>
              </a:rPr>
              <a:t>Governments, businesses, and the public are seized with the negative actions of the global web giants with the public strongly supporting government action.  </a:t>
            </a:r>
          </a:p>
          <a:p>
            <a:pPr>
              <a:lnSpc>
                <a:spcPts val="2025"/>
              </a:lnSpc>
            </a:pPr>
            <a:endParaRPr lang="en-US" sz="3400" dirty="0">
              <a:solidFill>
                <a:schemeClr val="tx1">
                  <a:lumMod val="65000"/>
                  <a:lumOff val="35000"/>
                </a:schemeClr>
              </a:solidFill>
              <a:latin typeface="Lato"/>
            </a:endParaRPr>
          </a:p>
          <a:p>
            <a:pPr marL="734059" lvl="1" indent="-367030">
              <a:lnSpc>
                <a:spcPts val="4589"/>
              </a:lnSpc>
              <a:buFont typeface="Arial"/>
              <a:buChar char="•"/>
            </a:pPr>
            <a:r>
              <a:rPr lang="en-US" sz="3399" dirty="0">
                <a:solidFill>
                  <a:schemeClr val="tx1">
                    <a:lumMod val="65000"/>
                    <a:lumOff val="35000"/>
                  </a:schemeClr>
                </a:solidFill>
                <a:latin typeface="Lato"/>
              </a:rPr>
              <a:t>The objective is to fix market failures caused by Facebook and Google, and support journalist jobs.</a:t>
            </a:r>
          </a:p>
          <a:p>
            <a:pPr>
              <a:lnSpc>
                <a:spcPts val="2025"/>
              </a:lnSpc>
            </a:pPr>
            <a:endParaRPr lang="en-US" sz="3399" dirty="0">
              <a:solidFill>
                <a:schemeClr val="tx1">
                  <a:lumMod val="65000"/>
                  <a:lumOff val="35000"/>
                </a:schemeClr>
              </a:solidFill>
              <a:latin typeface="Lato"/>
            </a:endParaRPr>
          </a:p>
          <a:p>
            <a:pPr marL="734059" lvl="1" indent="-367030">
              <a:lnSpc>
                <a:spcPts val="4589"/>
              </a:lnSpc>
              <a:buFont typeface="Arial"/>
              <a:buChar char="•"/>
            </a:pPr>
            <a:r>
              <a:rPr lang="en-US" sz="3399" dirty="0">
                <a:solidFill>
                  <a:schemeClr val="tx1">
                    <a:lumMod val="65000"/>
                    <a:lumOff val="35000"/>
                  </a:schemeClr>
                </a:solidFill>
                <a:latin typeface="Lato"/>
              </a:rPr>
              <a:t>Canada and other countries have examined several options:</a:t>
            </a:r>
          </a:p>
          <a:p>
            <a:pPr marL="1381759" lvl="2" indent="-460586">
              <a:lnSpc>
                <a:spcPts val="4319"/>
              </a:lnSpc>
              <a:buFont typeface="Arial"/>
              <a:buChar char="⚬"/>
            </a:pPr>
            <a:r>
              <a:rPr lang="en-US" sz="3199" dirty="0">
                <a:solidFill>
                  <a:schemeClr val="tx1">
                    <a:lumMod val="65000"/>
                    <a:lumOff val="35000"/>
                  </a:schemeClr>
                </a:solidFill>
                <a:latin typeface="Lato"/>
              </a:rPr>
              <a:t>Legislation to enforce collective bargaining and marked based negotiations</a:t>
            </a:r>
          </a:p>
          <a:p>
            <a:pPr marL="1381759" lvl="2" indent="-460586">
              <a:lnSpc>
                <a:spcPts val="4319"/>
              </a:lnSpc>
              <a:buFont typeface="Arial"/>
              <a:buChar char="⚬"/>
            </a:pPr>
            <a:r>
              <a:rPr lang="en-US" sz="3199" dirty="0">
                <a:solidFill>
                  <a:schemeClr val="tx1">
                    <a:lumMod val="65000"/>
                    <a:lumOff val="35000"/>
                  </a:schemeClr>
                </a:solidFill>
                <a:latin typeface="Lato"/>
              </a:rPr>
              <a:t>Copyright legislation</a:t>
            </a:r>
          </a:p>
          <a:p>
            <a:pPr marL="1381759" lvl="2" indent="-460586">
              <a:lnSpc>
                <a:spcPts val="4319"/>
              </a:lnSpc>
              <a:buFont typeface="Arial"/>
              <a:buChar char="⚬"/>
            </a:pPr>
            <a:r>
              <a:rPr lang="en-US" sz="3199" dirty="0">
                <a:solidFill>
                  <a:schemeClr val="tx1">
                    <a:lumMod val="65000"/>
                    <a:lumOff val="35000"/>
                  </a:schemeClr>
                </a:solidFill>
                <a:latin typeface="Lato"/>
              </a:rPr>
              <a:t>Creation of a new fund to support journalism; and </a:t>
            </a:r>
          </a:p>
          <a:p>
            <a:pPr marL="1381760" lvl="2" indent="-460587">
              <a:lnSpc>
                <a:spcPts val="4320"/>
              </a:lnSpc>
              <a:buFont typeface="Arial"/>
              <a:buChar char="⚬"/>
            </a:pPr>
            <a:r>
              <a:rPr lang="en-US" sz="3199" dirty="0">
                <a:solidFill>
                  <a:schemeClr val="tx1">
                    <a:lumMod val="65000"/>
                    <a:lumOff val="35000"/>
                  </a:schemeClr>
                </a:solidFill>
                <a:latin typeface="Lato"/>
              </a:rPr>
              <a:t>Taxation of global tech and web platforms. </a:t>
            </a:r>
          </a:p>
          <a:p>
            <a:pPr marL="921173" lvl="2">
              <a:lnSpc>
                <a:spcPts val="4320"/>
              </a:lnSpc>
            </a:pPr>
            <a:endParaRPr lang="en-US" sz="3199" dirty="0">
              <a:solidFill>
                <a:schemeClr val="tx1">
                  <a:lumMod val="65000"/>
                  <a:lumOff val="35000"/>
                </a:schemeClr>
              </a:solidFill>
              <a:latin typeface="Lato"/>
            </a:endParaRPr>
          </a:p>
          <a:p>
            <a:pPr marL="463973" lvl="1">
              <a:lnSpc>
                <a:spcPts val="4320"/>
              </a:lnSpc>
              <a:defRPr/>
            </a:pPr>
            <a:r>
              <a:rPr lang="en-CA" b="1" dirty="0"/>
              <a:t>Footnote: </a:t>
            </a:r>
            <a:r>
              <a:rPr kumimoji="0" lang="en-CA" b="0" i="0" u="sng" strike="noStrike" kern="12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mn-cs"/>
                <a:hlinkClick r:id="rId2"/>
              </a:rPr>
              <a:t>Canadians support government action against Google and Facebook (February 17, 2021)</a:t>
            </a:r>
            <a:endParaRPr kumimoji="0" lang="en-CA"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mn-cs"/>
            </a:endParaRPr>
          </a:p>
          <a:p>
            <a:pPr marL="921173" lvl="2">
              <a:lnSpc>
                <a:spcPts val="4320"/>
              </a:lnSpc>
            </a:pPr>
            <a:endParaRPr lang="en-US" sz="3199" dirty="0">
              <a:solidFill>
                <a:schemeClr val="tx1">
                  <a:lumMod val="65000"/>
                  <a:lumOff val="35000"/>
                </a:schemeClr>
              </a:solidFill>
              <a:latin typeface="Lato"/>
            </a:endParaRPr>
          </a:p>
        </p:txBody>
      </p:sp>
      <p:pic>
        <p:nvPicPr>
          <p:cNvPr id="4" name="Picture 4"/>
          <p:cNvPicPr>
            <a:picLocks noChangeAspect="1"/>
          </p:cNvPicPr>
          <p:nvPr/>
        </p:nvPicPr>
        <p:blipFill>
          <a:blip r:embed="rId3"/>
          <a:srcRect l="12440" r="12186"/>
          <a:stretch>
            <a:fillRect/>
          </a:stretch>
        </p:blipFill>
        <p:spPr>
          <a:xfrm>
            <a:off x="13446548" y="17000"/>
            <a:ext cx="3812752" cy="2023400"/>
          </a:xfrm>
          <a:prstGeom prst="rect">
            <a:avLst/>
          </a:prstGeom>
        </p:spPr>
      </p:pic>
      <p:sp>
        <p:nvSpPr>
          <p:cNvPr id="5" name="Rectangle 4">
            <a:extLst>
              <a:ext uri="{FF2B5EF4-FFF2-40B4-BE49-F238E27FC236}">
                <a16:creationId xmlns:a16="http://schemas.microsoft.com/office/drawing/2014/main" id="{DF99DDC9-9B13-4DDD-A935-F8895934A125}"/>
              </a:ext>
            </a:extLst>
          </p:cNvPr>
          <p:cNvSpPr/>
          <p:nvPr/>
        </p:nvSpPr>
        <p:spPr>
          <a:xfrm>
            <a:off x="308226" y="1505941"/>
            <a:ext cx="16951074"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a:extLst>
              <a:ext uri="{FF2B5EF4-FFF2-40B4-BE49-F238E27FC236}">
                <a16:creationId xmlns:a16="http://schemas.microsoft.com/office/drawing/2014/main" id="{1B03C90F-3CA2-446F-81E9-52E88B82B14A}"/>
              </a:ext>
            </a:extLst>
          </p:cNvPr>
          <p:cNvSpPr>
            <a:spLocks noGrp="1"/>
          </p:cNvSpPr>
          <p:nvPr>
            <p:ph type="sldNum" sz="quarter" idx="12"/>
          </p:nvPr>
        </p:nvSpPr>
        <p:spPr>
          <a:xfrm>
            <a:off x="16144461" y="9904875"/>
            <a:ext cx="2133600" cy="365125"/>
          </a:xfrm>
        </p:spPr>
        <p:txBody>
          <a:bodyPr/>
          <a:lstStyle/>
          <a:p>
            <a:fld id="{B6F15528-21DE-4FAA-801E-634DDDAF4B2B}"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08226" y="384108"/>
            <a:ext cx="9445374" cy="1052789"/>
          </a:xfrm>
          <a:prstGeom prst="rect">
            <a:avLst/>
          </a:prstGeom>
        </p:spPr>
        <p:txBody>
          <a:bodyPr wrap="square" lIns="0" tIns="0" rIns="0" bIns="0" rtlCol="0" anchor="t">
            <a:spAutoFit/>
          </a:bodyPr>
          <a:lstStyle/>
          <a:p>
            <a:pPr algn="ctr">
              <a:lnSpc>
                <a:spcPts val="9100"/>
              </a:lnSpc>
            </a:pPr>
            <a:r>
              <a:rPr lang="en-US" sz="6500" dirty="0">
                <a:solidFill>
                  <a:schemeClr val="tx1">
                    <a:lumMod val="65000"/>
                    <a:lumOff val="35000"/>
                  </a:schemeClr>
                </a:solidFill>
                <a:latin typeface="Lato Bold"/>
              </a:rPr>
              <a:t>NMC recommendation</a:t>
            </a:r>
          </a:p>
        </p:txBody>
      </p:sp>
      <p:sp>
        <p:nvSpPr>
          <p:cNvPr id="3" name="TextBox 3"/>
          <p:cNvSpPr txBox="1"/>
          <p:nvPr/>
        </p:nvSpPr>
        <p:spPr>
          <a:xfrm>
            <a:off x="308226" y="2712296"/>
            <a:ext cx="16951074" cy="4901855"/>
          </a:xfrm>
          <a:prstGeom prst="rect">
            <a:avLst/>
          </a:prstGeom>
        </p:spPr>
        <p:txBody>
          <a:bodyPr lIns="0" tIns="0" rIns="0" bIns="0" rtlCol="0" anchor="t">
            <a:spAutoFit/>
          </a:bodyPr>
          <a:lstStyle/>
          <a:p>
            <a:pPr marL="734059" lvl="1" indent="-367030">
              <a:lnSpc>
                <a:spcPts val="4589"/>
              </a:lnSpc>
              <a:spcAft>
                <a:spcPts val="1800"/>
              </a:spcAft>
              <a:buFont typeface="Arial"/>
              <a:buChar char="•"/>
            </a:pPr>
            <a:r>
              <a:rPr lang="en-US" sz="3399" dirty="0">
                <a:solidFill>
                  <a:schemeClr val="tx1">
                    <a:lumMod val="65000"/>
                    <a:lumOff val="35000"/>
                  </a:schemeClr>
                </a:solidFill>
                <a:latin typeface="Lato"/>
              </a:rPr>
              <a:t>News media organizations examined numerous policy models and recommended the best approach for publishers of all sizes and regions. </a:t>
            </a:r>
            <a:endParaRPr lang="en-US" sz="3200" dirty="0">
              <a:solidFill>
                <a:schemeClr val="tx1">
                  <a:lumMod val="65000"/>
                  <a:lumOff val="35000"/>
                </a:schemeClr>
              </a:solidFill>
              <a:latin typeface="Lato"/>
            </a:endParaRPr>
          </a:p>
          <a:p>
            <a:pPr marL="824229" lvl="1" indent="-457200">
              <a:lnSpc>
                <a:spcPts val="4589"/>
              </a:lnSpc>
              <a:buFont typeface="Arial" panose="020B0604020202020204" pitchFamily="34" charset="0"/>
              <a:buChar char="•"/>
            </a:pPr>
            <a:r>
              <a:rPr lang="en-US" sz="3399" dirty="0">
                <a:solidFill>
                  <a:schemeClr val="tx1">
                    <a:lumMod val="65000"/>
                    <a:lumOff val="35000"/>
                  </a:schemeClr>
                </a:solidFill>
                <a:latin typeface="Lato"/>
              </a:rPr>
              <a:t>A long-term fix identified is the creation of a Digital Platform Act to enforce collective bargaining and market-based negotiations between publishers and the web giants. </a:t>
            </a:r>
          </a:p>
          <a:p>
            <a:pPr>
              <a:lnSpc>
                <a:spcPts val="2025"/>
              </a:lnSpc>
            </a:pPr>
            <a:endParaRPr lang="en-US" sz="3399" dirty="0">
              <a:solidFill>
                <a:schemeClr val="tx1">
                  <a:lumMod val="65000"/>
                  <a:lumOff val="35000"/>
                </a:schemeClr>
              </a:solidFill>
              <a:latin typeface="Lato"/>
            </a:endParaRPr>
          </a:p>
          <a:p>
            <a:pPr marL="734059" lvl="1" indent="-367030">
              <a:lnSpc>
                <a:spcPts val="4589"/>
              </a:lnSpc>
              <a:buFont typeface="Arial"/>
              <a:buChar char="•"/>
            </a:pPr>
            <a:r>
              <a:rPr lang="en-US" sz="3399" dirty="0">
                <a:solidFill>
                  <a:schemeClr val="tx1">
                    <a:lumMod val="65000"/>
                    <a:lumOff val="35000"/>
                  </a:schemeClr>
                </a:solidFill>
                <a:latin typeface="Lato"/>
              </a:rPr>
              <a:t>Legislation will create a licensing regime where publishers can negotiate fair compensation with binding arbitration between publishers and the web giants.  </a:t>
            </a:r>
          </a:p>
          <a:p>
            <a:pPr>
              <a:lnSpc>
                <a:spcPts val="2025"/>
              </a:lnSpc>
            </a:pPr>
            <a:endParaRPr lang="en-US" sz="3399" dirty="0">
              <a:solidFill>
                <a:schemeClr val="tx1">
                  <a:lumMod val="65000"/>
                  <a:lumOff val="35000"/>
                </a:schemeClr>
              </a:solidFill>
              <a:latin typeface="Lato"/>
            </a:endParaRPr>
          </a:p>
        </p:txBody>
      </p:sp>
      <p:pic>
        <p:nvPicPr>
          <p:cNvPr id="4" name="Picture 4"/>
          <p:cNvPicPr>
            <a:picLocks noChangeAspect="1"/>
          </p:cNvPicPr>
          <p:nvPr/>
        </p:nvPicPr>
        <p:blipFill>
          <a:blip r:embed="rId2"/>
          <a:srcRect l="12440" r="12186"/>
          <a:stretch>
            <a:fillRect/>
          </a:stretch>
        </p:blipFill>
        <p:spPr>
          <a:xfrm>
            <a:off x="13446548" y="17000"/>
            <a:ext cx="3812752" cy="2023400"/>
          </a:xfrm>
          <a:prstGeom prst="rect">
            <a:avLst/>
          </a:prstGeom>
        </p:spPr>
      </p:pic>
      <p:sp>
        <p:nvSpPr>
          <p:cNvPr id="5" name="Rectangle 4">
            <a:extLst>
              <a:ext uri="{FF2B5EF4-FFF2-40B4-BE49-F238E27FC236}">
                <a16:creationId xmlns:a16="http://schemas.microsoft.com/office/drawing/2014/main" id="{3EDBBBFA-CA7D-4357-B77A-852EAB17FE60}"/>
              </a:ext>
            </a:extLst>
          </p:cNvPr>
          <p:cNvSpPr/>
          <p:nvPr/>
        </p:nvSpPr>
        <p:spPr>
          <a:xfrm>
            <a:off x="308226" y="1505941"/>
            <a:ext cx="16951074"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a:extLst>
              <a:ext uri="{FF2B5EF4-FFF2-40B4-BE49-F238E27FC236}">
                <a16:creationId xmlns:a16="http://schemas.microsoft.com/office/drawing/2014/main" id="{00AA0FFD-21D3-40A9-80D4-952C91B15C16}"/>
              </a:ext>
            </a:extLst>
          </p:cNvPr>
          <p:cNvSpPr>
            <a:spLocks noGrp="1"/>
          </p:cNvSpPr>
          <p:nvPr>
            <p:ph type="sldNum" sz="quarter" idx="12"/>
          </p:nvPr>
        </p:nvSpPr>
        <p:spPr>
          <a:xfrm>
            <a:off x="16161026" y="9921875"/>
            <a:ext cx="2133600" cy="365125"/>
          </a:xfrm>
        </p:spPr>
        <p:txBody>
          <a:bodyPr/>
          <a:lstStyle/>
          <a:p>
            <a:fld id="{B6F15528-21DE-4FAA-801E-634DDDAF4B2B}"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08226" y="384108"/>
            <a:ext cx="6369632" cy="1052789"/>
          </a:xfrm>
          <a:prstGeom prst="rect">
            <a:avLst/>
          </a:prstGeom>
        </p:spPr>
        <p:txBody>
          <a:bodyPr lIns="0" tIns="0" rIns="0" bIns="0" rtlCol="0" anchor="t">
            <a:spAutoFit/>
          </a:bodyPr>
          <a:lstStyle/>
          <a:p>
            <a:pPr algn="ctr">
              <a:lnSpc>
                <a:spcPts val="9100"/>
              </a:lnSpc>
            </a:pPr>
            <a:r>
              <a:rPr lang="en-US" sz="6500" dirty="0">
                <a:solidFill>
                  <a:schemeClr val="tx1">
                    <a:lumMod val="65000"/>
                    <a:lumOff val="35000"/>
                  </a:schemeClr>
                </a:solidFill>
                <a:latin typeface="Lato Bold"/>
              </a:rPr>
              <a:t>What Others Say</a:t>
            </a:r>
          </a:p>
        </p:txBody>
      </p:sp>
      <p:sp>
        <p:nvSpPr>
          <p:cNvPr id="3" name="TextBox 3"/>
          <p:cNvSpPr txBox="1"/>
          <p:nvPr/>
        </p:nvSpPr>
        <p:spPr>
          <a:xfrm>
            <a:off x="308226" y="2699453"/>
            <a:ext cx="16951074" cy="7101175"/>
          </a:xfrm>
          <a:prstGeom prst="rect">
            <a:avLst/>
          </a:prstGeom>
        </p:spPr>
        <p:txBody>
          <a:bodyPr lIns="0" tIns="0" rIns="0" bIns="0" rtlCol="0" anchor="t">
            <a:spAutoFit/>
          </a:bodyPr>
          <a:lstStyle/>
          <a:p>
            <a:pPr marL="734059" lvl="1" indent="-367030">
              <a:lnSpc>
                <a:spcPts val="4589"/>
              </a:lnSpc>
              <a:buFont typeface="Arial"/>
              <a:buChar char="•"/>
            </a:pPr>
            <a:r>
              <a:rPr lang="en-US" sz="3400" dirty="0">
                <a:solidFill>
                  <a:schemeClr val="tx1">
                    <a:lumMod val="65000"/>
                    <a:lumOff val="35000"/>
                  </a:schemeClr>
                </a:solidFill>
                <a:latin typeface="Lato"/>
              </a:rPr>
              <a:t>Daily, regional, community, and ethnocultural news publishers account for more than 90% of news readership and recommend the Digital Platform Act. </a:t>
            </a:r>
          </a:p>
          <a:p>
            <a:pPr>
              <a:lnSpc>
                <a:spcPts val="2025"/>
              </a:lnSpc>
            </a:pPr>
            <a:endParaRPr lang="en-US" sz="3400" dirty="0">
              <a:solidFill>
                <a:schemeClr val="tx1">
                  <a:lumMod val="65000"/>
                  <a:lumOff val="35000"/>
                </a:schemeClr>
              </a:solidFill>
              <a:latin typeface="Lato"/>
            </a:endParaRPr>
          </a:p>
          <a:p>
            <a:pPr marL="734059" lvl="1" indent="-367030">
              <a:lnSpc>
                <a:spcPts val="4589"/>
              </a:lnSpc>
              <a:buFont typeface="Arial"/>
              <a:buChar char="•"/>
            </a:pPr>
            <a:r>
              <a:rPr lang="en-US" sz="3399" dirty="0">
                <a:solidFill>
                  <a:schemeClr val="tx1">
                    <a:lumMod val="65000"/>
                    <a:lumOff val="35000"/>
                  </a:schemeClr>
                </a:solidFill>
                <a:latin typeface="Lato"/>
              </a:rPr>
              <a:t>Broadcasters, both private and public recommend legislation and prefer this approach to the creation of a Fund. Unifor and tech innovators such as Microsoft also support the legislative approach.</a:t>
            </a:r>
          </a:p>
          <a:p>
            <a:pPr>
              <a:lnSpc>
                <a:spcPts val="2025"/>
              </a:lnSpc>
            </a:pPr>
            <a:endParaRPr lang="en-US" sz="3399" dirty="0">
              <a:solidFill>
                <a:schemeClr val="tx1">
                  <a:lumMod val="65000"/>
                  <a:lumOff val="35000"/>
                </a:schemeClr>
              </a:solidFill>
              <a:latin typeface="Lato"/>
            </a:endParaRPr>
          </a:p>
          <a:p>
            <a:pPr marL="734059" lvl="1" indent="-367030">
              <a:lnSpc>
                <a:spcPts val="4589"/>
              </a:lnSpc>
              <a:spcAft>
                <a:spcPts val="1800"/>
              </a:spcAft>
              <a:buFont typeface="Arial"/>
              <a:buChar char="•"/>
            </a:pPr>
            <a:r>
              <a:rPr lang="en-US" sz="3399" dirty="0">
                <a:solidFill>
                  <a:schemeClr val="tx1">
                    <a:lumMod val="65000"/>
                    <a:lumOff val="35000"/>
                  </a:schemeClr>
                </a:solidFill>
                <a:latin typeface="Lato"/>
              </a:rPr>
              <a:t>The governments of Australia, the UK, the EU, and France all endorse legislation.</a:t>
            </a:r>
          </a:p>
          <a:p>
            <a:pPr marL="824229" lvl="1" indent="-457200">
              <a:lnSpc>
                <a:spcPts val="4589"/>
              </a:lnSpc>
              <a:buFont typeface="Arial" panose="020B0604020202020204" pitchFamily="34" charset="0"/>
              <a:buChar char="•"/>
            </a:pPr>
            <a:r>
              <a:rPr lang="en-US" sz="3399" dirty="0">
                <a:solidFill>
                  <a:schemeClr val="tx1">
                    <a:lumMod val="65000"/>
                    <a:lumOff val="35000"/>
                  </a:schemeClr>
                </a:solidFill>
                <a:latin typeface="Lato"/>
              </a:rPr>
              <a:t>Australia adopted a licensing regime allowing publishers to negotiate directly with Facebook and Google. The Australian Competition Chair has called the legislation a success – publishers have negotiated long term contracts for their content. </a:t>
            </a:r>
          </a:p>
          <a:p>
            <a:pPr>
              <a:lnSpc>
                <a:spcPts val="2025"/>
              </a:lnSpc>
            </a:pPr>
            <a:endParaRPr lang="en-US" sz="3399" dirty="0">
              <a:solidFill>
                <a:schemeClr val="tx1">
                  <a:lumMod val="65000"/>
                  <a:lumOff val="35000"/>
                </a:schemeClr>
              </a:solidFill>
              <a:latin typeface="Lato"/>
            </a:endParaRPr>
          </a:p>
          <a:p>
            <a:pPr>
              <a:lnSpc>
                <a:spcPts val="2025"/>
              </a:lnSpc>
            </a:pPr>
            <a:endParaRPr lang="en-US" sz="3399" dirty="0">
              <a:solidFill>
                <a:schemeClr val="tx1">
                  <a:lumMod val="65000"/>
                  <a:lumOff val="35000"/>
                </a:schemeClr>
              </a:solidFill>
              <a:latin typeface="Lato"/>
            </a:endParaRPr>
          </a:p>
          <a:p>
            <a:pPr marL="367030" lvl="1">
              <a:lnSpc>
                <a:spcPts val="4590"/>
              </a:lnSpc>
            </a:pPr>
            <a:endParaRPr lang="en-US" sz="3399" dirty="0">
              <a:solidFill>
                <a:schemeClr val="tx1">
                  <a:lumMod val="65000"/>
                  <a:lumOff val="35000"/>
                </a:schemeClr>
              </a:solidFill>
              <a:latin typeface="Lato"/>
            </a:endParaRPr>
          </a:p>
        </p:txBody>
      </p:sp>
      <p:pic>
        <p:nvPicPr>
          <p:cNvPr id="4" name="Picture 4"/>
          <p:cNvPicPr>
            <a:picLocks noChangeAspect="1"/>
          </p:cNvPicPr>
          <p:nvPr/>
        </p:nvPicPr>
        <p:blipFill>
          <a:blip r:embed="rId2"/>
          <a:srcRect l="12440" r="12186"/>
          <a:stretch>
            <a:fillRect/>
          </a:stretch>
        </p:blipFill>
        <p:spPr>
          <a:xfrm>
            <a:off x="13446548" y="17000"/>
            <a:ext cx="3812752" cy="2023400"/>
          </a:xfrm>
          <a:prstGeom prst="rect">
            <a:avLst/>
          </a:prstGeom>
        </p:spPr>
      </p:pic>
      <p:sp>
        <p:nvSpPr>
          <p:cNvPr id="5" name="Rectangle 4">
            <a:extLst>
              <a:ext uri="{FF2B5EF4-FFF2-40B4-BE49-F238E27FC236}">
                <a16:creationId xmlns:a16="http://schemas.microsoft.com/office/drawing/2014/main" id="{6D5AC827-53F9-4E8D-8F93-2236431EDDA8}"/>
              </a:ext>
            </a:extLst>
          </p:cNvPr>
          <p:cNvSpPr/>
          <p:nvPr/>
        </p:nvSpPr>
        <p:spPr>
          <a:xfrm>
            <a:off x="308226" y="1505941"/>
            <a:ext cx="16951074"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a:extLst>
              <a:ext uri="{FF2B5EF4-FFF2-40B4-BE49-F238E27FC236}">
                <a16:creationId xmlns:a16="http://schemas.microsoft.com/office/drawing/2014/main" id="{9535F0CF-5E22-437E-B5D3-A042370F36C3}"/>
              </a:ext>
            </a:extLst>
          </p:cNvPr>
          <p:cNvSpPr>
            <a:spLocks noGrp="1"/>
          </p:cNvSpPr>
          <p:nvPr>
            <p:ph type="sldNum" sz="quarter" idx="12"/>
          </p:nvPr>
        </p:nvSpPr>
        <p:spPr>
          <a:xfrm>
            <a:off x="16154400" y="9904875"/>
            <a:ext cx="2133600" cy="365125"/>
          </a:xfrm>
        </p:spPr>
        <p:txBody>
          <a:bodyPr/>
          <a:lstStyle/>
          <a:p>
            <a:fld id="{B6F15528-21DE-4FAA-801E-634DDDAF4B2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08226" y="384108"/>
            <a:ext cx="11969074" cy="1052789"/>
          </a:xfrm>
          <a:prstGeom prst="rect">
            <a:avLst/>
          </a:prstGeom>
        </p:spPr>
        <p:txBody>
          <a:bodyPr wrap="square" lIns="0" tIns="0" rIns="0" bIns="0" rtlCol="0" anchor="t">
            <a:spAutoFit/>
          </a:bodyPr>
          <a:lstStyle/>
          <a:p>
            <a:pPr algn="ctr">
              <a:lnSpc>
                <a:spcPts val="9100"/>
              </a:lnSpc>
            </a:pPr>
            <a:r>
              <a:rPr lang="en-US" sz="6500" dirty="0">
                <a:solidFill>
                  <a:schemeClr val="tx1">
                    <a:lumMod val="65000"/>
                    <a:lumOff val="35000"/>
                  </a:schemeClr>
                </a:solidFill>
                <a:latin typeface="Lato Bold"/>
              </a:rPr>
              <a:t>Impact of Our Recommendation</a:t>
            </a:r>
          </a:p>
        </p:txBody>
      </p:sp>
      <p:sp>
        <p:nvSpPr>
          <p:cNvPr id="3" name="TextBox 3"/>
          <p:cNvSpPr txBox="1"/>
          <p:nvPr/>
        </p:nvSpPr>
        <p:spPr>
          <a:xfrm>
            <a:off x="308226" y="2712296"/>
            <a:ext cx="16951074" cy="5023683"/>
          </a:xfrm>
          <a:prstGeom prst="rect">
            <a:avLst/>
          </a:prstGeom>
        </p:spPr>
        <p:txBody>
          <a:bodyPr lIns="0" tIns="0" rIns="0" bIns="0" rtlCol="0" anchor="t">
            <a:spAutoFit/>
          </a:bodyPr>
          <a:lstStyle/>
          <a:p>
            <a:pPr marL="734059" lvl="1" indent="-367030">
              <a:lnSpc>
                <a:spcPts val="4589"/>
              </a:lnSpc>
              <a:buFont typeface="Arial"/>
              <a:buChar char="•"/>
            </a:pPr>
            <a:r>
              <a:rPr lang="en-US" sz="3400" dirty="0">
                <a:solidFill>
                  <a:schemeClr val="tx1">
                    <a:lumMod val="65000"/>
                    <a:lumOff val="35000"/>
                  </a:schemeClr>
                </a:solidFill>
                <a:latin typeface="Lato"/>
              </a:rPr>
              <a:t>Australia's government passed legislation requiring the web platforms to negotiate compensation arrangements and they complied.</a:t>
            </a:r>
            <a:r>
              <a:rPr lang="en-US" sz="1200" dirty="0">
                <a:solidFill>
                  <a:schemeClr val="tx1">
                    <a:lumMod val="65000"/>
                    <a:lumOff val="35000"/>
                  </a:schemeClr>
                </a:solidFill>
                <a:latin typeface="Arimo"/>
              </a:rPr>
              <a:t> </a:t>
            </a:r>
          </a:p>
          <a:p>
            <a:pPr marL="1295399" lvl="2" indent="-431800">
              <a:lnSpc>
                <a:spcPts val="4049"/>
              </a:lnSpc>
              <a:buFont typeface="Arial"/>
              <a:buChar char="⚬"/>
            </a:pPr>
            <a:r>
              <a:rPr lang="en-US" sz="2999" dirty="0">
                <a:solidFill>
                  <a:schemeClr val="tx1">
                    <a:lumMod val="65000"/>
                    <a:lumOff val="35000"/>
                  </a:schemeClr>
                </a:solidFill>
                <a:latin typeface="Lato"/>
              </a:rPr>
              <a:t>These arrangements are tied to the number of full-time journalists employed by the organization.</a:t>
            </a:r>
          </a:p>
          <a:p>
            <a:pPr>
              <a:lnSpc>
                <a:spcPts val="2025"/>
              </a:lnSpc>
            </a:pPr>
            <a:endParaRPr lang="en-US" sz="2999" dirty="0">
              <a:solidFill>
                <a:schemeClr val="tx1">
                  <a:lumMod val="65000"/>
                  <a:lumOff val="35000"/>
                </a:schemeClr>
              </a:solidFill>
              <a:latin typeface="Lato"/>
            </a:endParaRPr>
          </a:p>
          <a:p>
            <a:pPr marL="734059" lvl="1" indent="-367030">
              <a:lnSpc>
                <a:spcPts val="4589"/>
              </a:lnSpc>
              <a:buFont typeface="Arial"/>
              <a:buChar char="•"/>
            </a:pPr>
            <a:r>
              <a:rPr lang="en-US" sz="3400" dirty="0">
                <a:solidFill>
                  <a:schemeClr val="tx1">
                    <a:lumMod val="65000"/>
                    <a:lumOff val="35000"/>
                  </a:schemeClr>
                </a:solidFill>
                <a:latin typeface="Arimo"/>
              </a:rPr>
              <a:t>If adopted in Canada, our recommendation will help reverse the decline of jobs in journalism and ensure news content is available online. </a:t>
            </a:r>
          </a:p>
          <a:p>
            <a:pPr>
              <a:lnSpc>
                <a:spcPts val="2025"/>
              </a:lnSpc>
            </a:pPr>
            <a:endParaRPr lang="en-US" sz="1200" dirty="0">
              <a:solidFill>
                <a:schemeClr val="tx1">
                  <a:lumMod val="65000"/>
                  <a:lumOff val="35000"/>
                </a:schemeClr>
              </a:solidFill>
              <a:latin typeface="Arimo"/>
            </a:endParaRPr>
          </a:p>
          <a:p>
            <a:pPr marL="734060" lvl="1" indent="-367030">
              <a:lnSpc>
                <a:spcPts val="4590"/>
              </a:lnSpc>
              <a:buFont typeface="Arial"/>
              <a:buChar char="•"/>
            </a:pPr>
            <a:r>
              <a:rPr lang="en-US" sz="3399" dirty="0">
                <a:solidFill>
                  <a:schemeClr val="tx1">
                    <a:lumMod val="65000"/>
                    <a:lumOff val="35000"/>
                  </a:schemeClr>
                </a:solidFill>
                <a:latin typeface="Lato"/>
              </a:rPr>
              <a:t>NMC members are prepared to commit that any remuneration received from the platforms will be used for newsroom funding. </a:t>
            </a:r>
          </a:p>
        </p:txBody>
      </p:sp>
      <p:pic>
        <p:nvPicPr>
          <p:cNvPr id="4" name="Picture 4"/>
          <p:cNvPicPr>
            <a:picLocks noChangeAspect="1"/>
          </p:cNvPicPr>
          <p:nvPr/>
        </p:nvPicPr>
        <p:blipFill>
          <a:blip r:embed="rId2"/>
          <a:srcRect l="12440" r="12186"/>
          <a:stretch>
            <a:fillRect/>
          </a:stretch>
        </p:blipFill>
        <p:spPr>
          <a:xfrm>
            <a:off x="13446548" y="17000"/>
            <a:ext cx="3812752" cy="2023400"/>
          </a:xfrm>
          <a:prstGeom prst="rect">
            <a:avLst/>
          </a:prstGeom>
        </p:spPr>
      </p:pic>
      <p:sp>
        <p:nvSpPr>
          <p:cNvPr id="5" name="Rectangle 4">
            <a:extLst>
              <a:ext uri="{FF2B5EF4-FFF2-40B4-BE49-F238E27FC236}">
                <a16:creationId xmlns:a16="http://schemas.microsoft.com/office/drawing/2014/main" id="{89813394-180E-438C-91C5-E25F7B888888}"/>
              </a:ext>
            </a:extLst>
          </p:cNvPr>
          <p:cNvSpPr/>
          <p:nvPr/>
        </p:nvSpPr>
        <p:spPr>
          <a:xfrm>
            <a:off x="308226" y="1505941"/>
            <a:ext cx="16951074"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a:extLst>
              <a:ext uri="{FF2B5EF4-FFF2-40B4-BE49-F238E27FC236}">
                <a16:creationId xmlns:a16="http://schemas.microsoft.com/office/drawing/2014/main" id="{C024A924-4121-49C8-B5BD-1547145531A1}"/>
              </a:ext>
            </a:extLst>
          </p:cNvPr>
          <p:cNvSpPr>
            <a:spLocks noGrp="1"/>
          </p:cNvSpPr>
          <p:nvPr>
            <p:ph type="sldNum" sz="quarter" idx="12"/>
          </p:nvPr>
        </p:nvSpPr>
        <p:spPr>
          <a:xfrm>
            <a:off x="16154400" y="9904875"/>
            <a:ext cx="2133600" cy="365125"/>
          </a:xfrm>
        </p:spPr>
        <p:txBody>
          <a:bodyPr/>
          <a:lstStyle/>
          <a:p>
            <a:fld id="{B6F15528-21DE-4FAA-801E-634DDDAF4B2B}"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08226" y="384108"/>
            <a:ext cx="5997192" cy="1052789"/>
          </a:xfrm>
          <a:prstGeom prst="rect">
            <a:avLst/>
          </a:prstGeom>
        </p:spPr>
        <p:txBody>
          <a:bodyPr lIns="0" tIns="0" rIns="0" bIns="0" rtlCol="0" anchor="t">
            <a:spAutoFit/>
          </a:bodyPr>
          <a:lstStyle/>
          <a:p>
            <a:pPr algn="ctr">
              <a:lnSpc>
                <a:spcPts val="9100"/>
              </a:lnSpc>
            </a:pPr>
            <a:r>
              <a:rPr lang="en-US" sz="6500" dirty="0">
                <a:solidFill>
                  <a:schemeClr val="tx1">
                    <a:lumMod val="65000"/>
                    <a:lumOff val="35000"/>
                  </a:schemeClr>
                </a:solidFill>
                <a:latin typeface="Lato Bold"/>
              </a:rPr>
              <a:t>Need for Action</a:t>
            </a:r>
          </a:p>
        </p:txBody>
      </p:sp>
      <p:sp>
        <p:nvSpPr>
          <p:cNvPr id="3" name="TextBox 3"/>
          <p:cNvSpPr txBox="1"/>
          <p:nvPr/>
        </p:nvSpPr>
        <p:spPr>
          <a:xfrm>
            <a:off x="308226" y="2506812"/>
            <a:ext cx="16951074" cy="6588214"/>
          </a:xfrm>
          <a:prstGeom prst="rect">
            <a:avLst/>
          </a:prstGeom>
        </p:spPr>
        <p:txBody>
          <a:bodyPr lIns="0" tIns="0" rIns="0" bIns="0" rtlCol="0" anchor="t">
            <a:spAutoFit/>
          </a:bodyPr>
          <a:lstStyle/>
          <a:p>
            <a:pPr marL="734059" lvl="1" indent="-367030">
              <a:lnSpc>
                <a:spcPts val="4589"/>
              </a:lnSpc>
              <a:buFont typeface="Arial"/>
              <a:buChar char="•"/>
            </a:pPr>
            <a:r>
              <a:rPr lang="en-US" sz="3400" dirty="0">
                <a:solidFill>
                  <a:schemeClr val="tx1">
                    <a:lumMod val="65000"/>
                    <a:lumOff val="35000"/>
                  </a:schemeClr>
                </a:solidFill>
                <a:latin typeface="Lato"/>
              </a:rPr>
              <a:t>Time is of the essence. The market imbalance has resulted in over 400 publications  closing operations. </a:t>
            </a:r>
          </a:p>
          <a:p>
            <a:pPr>
              <a:lnSpc>
                <a:spcPts val="2025"/>
              </a:lnSpc>
            </a:pPr>
            <a:endParaRPr lang="en-US" sz="3400" dirty="0">
              <a:solidFill>
                <a:schemeClr val="tx1">
                  <a:lumMod val="65000"/>
                  <a:lumOff val="35000"/>
                </a:schemeClr>
              </a:solidFill>
              <a:latin typeface="Lato"/>
            </a:endParaRPr>
          </a:p>
          <a:p>
            <a:pPr marL="734059" lvl="1" indent="-367030">
              <a:lnSpc>
                <a:spcPts val="4589"/>
              </a:lnSpc>
              <a:buFont typeface="Arial"/>
              <a:buChar char="•"/>
            </a:pPr>
            <a:r>
              <a:rPr lang="en-US" sz="3400" dirty="0">
                <a:solidFill>
                  <a:schemeClr val="tx1">
                    <a:lumMod val="65000"/>
                    <a:lumOff val="35000"/>
                  </a:schemeClr>
                </a:solidFill>
                <a:latin typeface="Lato"/>
              </a:rPr>
              <a:t>It is crucial that collective bargaining to negotiate compensation be introduced for smaller publishers serving local communities. Collective bargaining should be exempt from Section 45 of the Competition Act.</a:t>
            </a:r>
          </a:p>
          <a:p>
            <a:pPr>
              <a:lnSpc>
                <a:spcPts val="2025"/>
              </a:lnSpc>
            </a:pPr>
            <a:r>
              <a:rPr lang="en-US" sz="3400" dirty="0">
                <a:solidFill>
                  <a:schemeClr val="tx1">
                    <a:lumMod val="65000"/>
                    <a:lumOff val="35000"/>
                  </a:schemeClr>
                </a:solidFill>
                <a:latin typeface="Lato"/>
              </a:rPr>
              <a:t> </a:t>
            </a:r>
          </a:p>
          <a:p>
            <a:pPr marL="734060" lvl="1" indent="-367030">
              <a:lnSpc>
                <a:spcPts val="4590"/>
              </a:lnSpc>
              <a:spcAft>
                <a:spcPts val="1800"/>
              </a:spcAft>
              <a:buFont typeface="Arial"/>
              <a:buChar char="•"/>
            </a:pPr>
            <a:r>
              <a:rPr lang="en-US" sz="3400" dirty="0">
                <a:solidFill>
                  <a:schemeClr val="tx1">
                    <a:lumMod val="65000"/>
                    <a:lumOff val="35000"/>
                  </a:schemeClr>
                </a:solidFill>
                <a:latin typeface="Lato"/>
              </a:rPr>
              <a:t>Legislation should include a Code of Conduct, with timelines, arbitration procedures and appoint a Government agent/agency to oversee the collective bargaining.</a:t>
            </a:r>
          </a:p>
          <a:p>
            <a:pPr marL="734060" lvl="1" indent="-367030">
              <a:lnSpc>
                <a:spcPts val="4590"/>
              </a:lnSpc>
              <a:buFont typeface="Arial"/>
              <a:buChar char="•"/>
            </a:pPr>
            <a:r>
              <a:rPr lang="en-US" sz="3400" dirty="0">
                <a:solidFill>
                  <a:schemeClr val="tx1">
                    <a:lumMod val="65000"/>
                    <a:lumOff val="35000"/>
                  </a:schemeClr>
                </a:solidFill>
                <a:latin typeface="Lato"/>
              </a:rPr>
              <a:t>Government of Canada, and Minister Guilbeault indicated legislation would be tabled by spring of 2021. News media publishers have asked Minister to introduce the Digital Platform Act at the earliest opportunity. </a:t>
            </a:r>
          </a:p>
        </p:txBody>
      </p:sp>
      <p:pic>
        <p:nvPicPr>
          <p:cNvPr id="4" name="Picture 4"/>
          <p:cNvPicPr>
            <a:picLocks noChangeAspect="1"/>
          </p:cNvPicPr>
          <p:nvPr/>
        </p:nvPicPr>
        <p:blipFill>
          <a:blip r:embed="rId2"/>
          <a:srcRect l="12440" r="12186"/>
          <a:stretch>
            <a:fillRect/>
          </a:stretch>
        </p:blipFill>
        <p:spPr>
          <a:xfrm>
            <a:off x="13446548" y="17000"/>
            <a:ext cx="3812752" cy="2023400"/>
          </a:xfrm>
          <a:prstGeom prst="rect">
            <a:avLst/>
          </a:prstGeom>
        </p:spPr>
      </p:pic>
      <p:sp>
        <p:nvSpPr>
          <p:cNvPr id="5" name="Rectangle 4">
            <a:extLst>
              <a:ext uri="{FF2B5EF4-FFF2-40B4-BE49-F238E27FC236}">
                <a16:creationId xmlns:a16="http://schemas.microsoft.com/office/drawing/2014/main" id="{4B93DCE6-CC86-4E4C-B978-147F89EEA1D5}"/>
              </a:ext>
            </a:extLst>
          </p:cNvPr>
          <p:cNvSpPr/>
          <p:nvPr/>
        </p:nvSpPr>
        <p:spPr>
          <a:xfrm>
            <a:off x="308226" y="1505941"/>
            <a:ext cx="16951074" cy="45719"/>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lide Number Placeholder 7">
            <a:extLst>
              <a:ext uri="{FF2B5EF4-FFF2-40B4-BE49-F238E27FC236}">
                <a16:creationId xmlns:a16="http://schemas.microsoft.com/office/drawing/2014/main" id="{8446C42B-3A30-43A1-8B96-1C084EB578AD}"/>
              </a:ext>
            </a:extLst>
          </p:cNvPr>
          <p:cNvSpPr>
            <a:spLocks noGrp="1"/>
          </p:cNvSpPr>
          <p:nvPr>
            <p:ph type="sldNum" sz="quarter" idx="12"/>
          </p:nvPr>
        </p:nvSpPr>
        <p:spPr>
          <a:xfrm>
            <a:off x="16154400" y="9904875"/>
            <a:ext cx="2133600" cy="365125"/>
          </a:xfrm>
        </p:spPr>
        <p:txBody>
          <a:bodyPr/>
          <a:lstStyle/>
          <a:p>
            <a:fld id="{B6F15528-21DE-4FAA-801E-634DDDAF4B2B}" type="slidenum">
              <a:rPr lang="en-US" smtClean="0"/>
              <a:pPr/>
              <a:t>8</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Custom</PresentationFormat>
  <Paragraphs>72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Arimo</vt:lpstr>
      <vt:lpstr>Lato</vt:lpstr>
      <vt:lpstr>Lato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AstraStrong</dc:title>
  <dc:creator>Elizabeth Roscoe</dc:creator>
  <cp:lastModifiedBy>Caitlin King</cp:lastModifiedBy>
  <cp:revision>4</cp:revision>
  <dcterms:created xsi:type="dcterms:W3CDTF">2006-08-16T00:00:00Z</dcterms:created>
  <dcterms:modified xsi:type="dcterms:W3CDTF">2021-06-15T19:02:41Z</dcterms:modified>
  <dc:identifier>DAEbGKym1lM</dc:identifier>
</cp:coreProperties>
</file>